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2"/>
  </p:notesMasterIdLst>
  <p:handoutMasterIdLst>
    <p:handoutMasterId r:id="rId33"/>
  </p:handoutMasterIdLst>
  <p:sldIdLst>
    <p:sldId id="256" r:id="rId3"/>
    <p:sldId id="270" r:id="rId4"/>
    <p:sldId id="309" r:id="rId5"/>
    <p:sldId id="316" r:id="rId6"/>
    <p:sldId id="308" r:id="rId7"/>
    <p:sldId id="310" r:id="rId8"/>
    <p:sldId id="311" r:id="rId9"/>
    <p:sldId id="313" r:id="rId10"/>
    <p:sldId id="312" r:id="rId11"/>
    <p:sldId id="315" r:id="rId12"/>
    <p:sldId id="298" r:id="rId13"/>
    <p:sldId id="304" r:id="rId14"/>
    <p:sldId id="267" r:id="rId15"/>
    <p:sldId id="266" r:id="rId16"/>
    <p:sldId id="269" r:id="rId17"/>
    <p:sldId id="318" r:id="rId18"/>
    <p:sldId id="319" r:id="rId19"/>
    <p:sldId id="265" r:id="rId20"/>
    <p:sldId id="283" r:id="rId21"/>
    <p:sldId id="382" r:id="rId22"/>
    <p:sldId id="306" r:id="rId23"/>
    <p:sldId id="301" r:id="rId24"/>
    <p:sldId id="302" r:id="rId25"/>
    <p:sldId id="303" r:id="rId26"/>
    <p:sldId id="305" r:id="rId27"/>
    <p:sldId id="273" r:id="rId28"/>
    <p:sldId id="291" r:id="rId29"/>
    <p:sldId id="280" r:id="rId30"/>
    <p:sldId id="281" r:id="rId31"/>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1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49E1"/>
    <a:srgbClr val="DF4B91"/>
    <a:srgbClr val="DB4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9" autoAdjust="0"/>
    <p:restoredTop sz="94660"/>
  </p:normalViewPr>
  <p:slideViewPr>
    <p:cSldViewPr snapToGrid="0">
      <p:cViewPr varScale="1">
        <p:scale>
          <a:sx n="88" d="100"/>
          <a:sy n="88" d="100"/>
        </p:scale>
        <p:origin x="1264" y="60"/>
      </p:cViewPr>
      <p:guideLst>
        <p:guide orient="horz" pos="2381"/>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77989774-6D84-4BE5-8804-3AE96A5BF3EC}" type="datetimeFigureOut">
              <a:rPr lang="en-US" smtClean="0"/>
              <a:t>11-Dec-21</a:t>
            </a:fld>
            <a:endParaRPr lang="en-US"/>
          </a:p>
        </p:txBody>
      </p:sp>
      <p:sp>
        <p:nvSpPr>
          <p:cNvPr id="4" name="Footer Placeholder 3"/>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BBA36212-4117-45E5-934E-80A9F185E432}" type="slidenum">
              <a:rPr lang="en-US" smtClean="0"/>
              <a:t>‹#›</a:t>
            </a:fld>
            <a:endParaRPr lang="en-US"/>
          </a:p>
        </p:txBody>
      </p:sp>
    </p:spTree>
    <p:extLst>
      <p:ext uri="{BB962C8B-B14F-4D97-AF65-F5344CB8AC3E}">
        <p14:creationId xmlns:p14="http://schemas.microsoft.com/office/powerpoint/2010/main" val="2664565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87C5CCD3-DA72-4DB1-9D28-C5DE1BACFE0D}" type="datetimeFigureOut">
              <a:rPr lang="en-US" smtClean="0"/>
              <a:t>11-Dec-21</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AB5A4EA2-8CFE-4600-B732-B0408B568F2E}" type="slidenum">
              <a:rPr lang="en-US" smtClean="0"/>
              <a:t>‹#›</a:t>
            </a:fld>
            <a:endParaRPr lang="en-US"/>
          </a:p>
        </p:txBody>
      </p:sp>
    </p:spTree>
    <p:extLst>
      <p:ext uri="{BB962C8B-B14F-4D97-AF65-F5344CB8AC3E}">
        <p14:creationId xmlns:p14="http://schemas.microsoft.com/office/powerpoint/2010/main" val="31196314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5A4EA2-8CFE-4600-B732-B0408B568F2E}"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7017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A4EA2-8CFE-4600-B732-B0408B568F2E}" type="slidenum">
              <a:rPr lang="en-US" smtClean="0"/>
              <a:t>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6073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A4EA2-8CFE-4600-B732-B0408B568F2E}" type="slidenum">
              <a:rPr lang="en-US" smtClean="0"/>
              <a:t>14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197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B5A4EA2-8CFE-4600-B732-B0408B568F2E}" type="slidenum">
              <a:rPr lang="en-US" smtClean="0"/>
              <a:t>15</a:t>
            </a:fld>
            <a:endParaRPr lang="en-US"/>
          </a:p>
        </p:txBody>
      </p:sp>
    </p:spTree>
    <p:extLst>
      <p:ext uri="{BB962C8B-B14F-4D97-AF65-F5344CB8AC3E}">
        <p14:creationId xmlns:p14="http://schemas.microsoft.com/office/powerpoint/2010/main" val="3420182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5A4EA2-8CFE-4600-B732-B0408B568F2E}" type="slidenum">
              <a:rPr lang="en-US" smtClean="0"/>
              <a:t>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3068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5A4EA2-8CFE-4600-B732-B0408B568F2E}" type="slidenum">
              <a:rPr lang="en-US" smtClean="0"/>
              <a:t>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0369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B2584A-54F9-FC4D-9734-1385F3BCF6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55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5A4EA2-8CFE-4600-B732-B0408B568F2E}" type="slidenum">
              <a:rPr lang="en-US" smtClean="0"/>
              <a:t>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840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504000" y="1769040"/>
            <a:ext cx="9071640" cy="2091240"/>
          </a:xfrm>
          <a:prstGeom prst="rect">
            <a:avLst/>
          </a:prstGeom>
        </p:spPr>
        <p:txBody>
          <a:bodyPr lIns="0" tIns="0" rIns="0" bIns="0"/>
          <a:lstStyle/>
          <a:p>
            <a:endParaRPr/>
          </a:p>
        </p:txBody>
      </p:sp>
      <p:sp>
        <p:nvSpPr>
          <p:cNvPr id="28" name="PlaceHolder 3"/>
          <p:cNvSpPr>
            <a:spLocks noGrp="1"/>
          </p:cNvSpPr>
          <p:nvPr>
            <p:ph type="body"/>
          </p:nvPr>
        </p:nvSpPr>
        <p:spPr>
          <a:xfrm>
            <a:off x="504000" y="4059360"/>
            <a:ext cx="9071640" cy="20912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504000" y="1769040"/>
            <a:ext cx="4426920" cy="2091240"/>
          </a:xfrm>
          <a:prstGeom prst="rect">
            <a:avLst/>
          </a:prstGeom>
        </p:spPr>
        <p:txBody>
          <a:bodyPr lIns="0" tIns="0" rIns="0" bIns="0"/>
          <a:lstStyle/>
          <a:p>
            <a:endParaRPr/>
          </a:p>
        </p:txBody>
      </p:sp>
      <p:sp>
        <p:nvSpPr>
          <p:cNvPr id="31" name="PlaceHolder 3"/>
          <p:cNvSpPr>
            <a:spLocks noGrp="1"/>
          </p:cNvSpPr>
          <p:nvPr>
            <p:ph type="body"/>
          </p:nvPr>
        </p:nvSpPr>
        <p:spPr>
          <a:xfrm>
            <a:off x="5152680" y="1769040"/>
            <a:ext cx="4426920" cy="2091240"/>
          </a:xfrm>
          <a:prstGeom prst="rect">
            <a:avLst/>
          </a:prstGeom>
        </p:spPr>
        <p:txBody>
          <a:bodyPr lIns="0" tIns="0" rIns="0" bIns="0"/>
          <a:lstStyle/>
          <a:p>
            <a:endParaRPr/>
          </a:p>
        </p:txBody>
      </p:sp>
      <p:sp>
        <p:nvSpPr>
          <p:cNvPr id="32" name="PlaceHolder 4"/>
          <p:cNvSpPr>
            <a:spLocks noGrp="1"/>
          </p:cNvSpPr>
          <p:nvPr>
            <p:ph type="body"/>
          </p:nvPr>
        </p:nvSpPr>
        <p:spPr>
          <a:xfrm>
            <a:off x="5152680" y="4059360"/>
            <a:ext cx="4426920" cy="2091240"/>
          </a:xfrm>
          <a:prstGeom prst="rect">
            <a:avLst/>
          </a:prstGeom>
        </p:spPr>
        <p:txBody>
          <a:bodyPr lIns="0" tIns="0" rIns="0" bIns="0"/>
          <a:lstStyle/>
          <a:p>
            <a:endParaRPr/>
          </a:p>
        </p:txBody>
      </p:sp>
      <p:sp>
        <p:nvSpPr>
          <p:cNvPr id="33" name="PlaceHolder 5"/>
          <p:cNvSpPr>
            <a:spLocks noGrp="1"/>
          </p:cNvSpPr>
          <p:nvPr>
            <p:ph type="body"/>
          </p:nvPr>
        </p:nvSpPr>
        <p:spPr>
          <a:xfrm>
            <a:off x="504000" y="4059360"/>
            <a:ext cx="4426920" cy="20912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504000" y="1769040"/>
            <a:ext cx="9071640" cy="4384440"/>
          </a:xfrm>
          <a:prstGeom prst="rect">
            <a:avLst/>
          </a:prstGeom>
        </p:spPr>
        <p:txBody>
          <a:bodyPr lIns="0" tIns="0" rIns="0" bIns="0"/>
          <a:lstStyle/>
          <a:p>
            <a:endParaRPr/>
          </a:p>
        </p:txBody>
      </p:sp>
      <p:sp>
        <p:nvSpPr>
          <p:cNvPr id="36" name="PlaceHolder 3"/>
          <p:cNvSpPr>
            <a:spLocks noGrp="1"/>
          </p:cNvSpPr>
          <p:nvPr>
            <p:ph type="body"/>
          </p:nvPr>
        </p:nvSpPr>
        <p:spPr>
          <a:xfrm>
            <a:off x="504000" y="1769040"/>
            <a:ext cx="9071640" cy="4384440"/>
          </a:xfrm>
          <a:prstGeom prst="rect">
            <a:avLst/>
          </a:prstGeom>
        </p:spPr>
        <p:txBody>
          <a:bodyPr lIns="0" tIns="0" rIns="0" bIns="0"/>
          <a:lstStyle/>
          <a:p>
            <a:endParaRPr/>
          </a:p>
        </p:txBody>
      </p:sp>
      <p:pic>
        <p:nvPicPr>
          <p:cNvPr id="37" name="Picture 36"/>
          <p:cNvPicPr/>
          <p:nvPr/>
        </p:nvPicPr>
        <p:blipFill>
          <a:blip r:embed="rId2"/>
          <a:stretch/>
        </p:blipFill>
        <p:spPr>
          <a:xfrm>
            <a:off x="2292120" y="1768680"/>
            <a:ext cx="5495040" cy="4384440"/>
          </a:xfrm>
          <a:prstGeom prst="rect">
            <a:avLst/>
          </a:prstGeom>
          <a:ln>
            <a:noFill/>
          </a:ln>
        </p:spPr>
      </p:pic>
      <p:pic>
        <p:nvPicPr>
          <p:cNvPr id="38" name="Picture 37"/>
          <p:cNvPicPr/>
          <p:nvPr/>
        </p:nvPicPr>
        <p:blipFill>
          <a:blip r:embed="rId2"/>
          <a:stretch/>
        </p:blipFill>
        <p:spPr>
          <a:xfrm>
            <a:off x="2292120" y="1768680"/>
            <a:ext cx="5495040" cy="43844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0"/>
            <a:ext cx="8568531" cy="1620430"/>
          </a:xfrm>
        </p:spPr>
        <p:txBody>
          <a:bodyPr/>
          <a:lstStyle/>
          <a:p>
            <a:r>
              <a:rPr lang="en-US"/>
              <a:t>Click to edit Master title style</a:t>
            </a:r>
          </a:p>
        </p:txBody>
      </p:sp>
      <p:sp>
        <p:nvSpPr>
          <p:cNvPr id="3" name="Subtitle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63215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4031" y="7006699"/>
            <a:ext cx="2352146" cy="402483"/>
          </a:xfrm>
          <a:prstGeom prst="rect">
            <a:avLst/>
          </a:prstGeom>
        </p:spPr>
        <p:txBody>
          <a:bodyPr/>
          <a:lstStyle/>
          <a:p>
            <a:fld id="{D887C1A4-8ED3-4207-9987-0CF262C74011}" type="datetime1">
              <a:rPr lang="en-US" smtClean="0"/>
              <a:t>11-Dec-21</a:t>
            </a:fld>
            <a:endParaRPr lang="en-US"/>
          </a:p>
        </p:txBody>
      </p:sp>
      <p:sp>
        <p:nvSpPr>
          <p:cNvPr id="5" name="Footer Placeholder 4"/>
          <p:cNvSpPr>
            <a:spLocks noGrp="1"/>
          </p:cNvSpPr>
          <p:nvPr>
            <p:ph type="ftr" sz="quarter" idx="11"/>
          </p:nvPr>
        </p:nvSpPr>
        <p:spPr>
          <a:xfrm>
            <a:off x="111875" y="7165866"/>
            <a:ext cx="2432631" cy="402483"/>
          </a:xfrm>
          <a:prstGeom prst="rect">
            <a:avLst/>
          </a:prstGeom>
        </p:spPr>
        <p:txBody>
          <a:bodyPr/>
          <a:lstStyle/>
          <a:p>
            <a:r>
              <a:rPr lang="de-DE"/>
              <a:t>E. Gschwendtner, 15 April 2014</a:t>
            </a:r>
            <a:endParaRPr lang="en-US"/>
          </a:p>
        </p:txBody>
      </p:sp>
      <p:sp>
        <p:nvSpPr>
          <p:cNvPr id="6" name="Slide Number Placeholder 5"/>
          <p:cNvSpPr>
            <a:spLocks noGrp="1"/>
          </p:cNvSpPr>
          <p:nvPr>
            <p:ph type="sldNum" sz="quarter" idx="12"/>
          </p:nvPr>
        </p:nvSpPr>
        <p:spPr/>
        <p:txBody>
          <a:bodyPr/>
          <a:lstStyle/>
          <a:p>
            <a:fld id="{BF63DF78-E913-8A41-933F-B3580CE1A6D5}" type="slidenum">
              <a:rPr lang="en-US" smtClean="0"/>
              <a:pPr/>
              <a:t>‹#›</a:t>
            </a:fld>
            <a:endParaRPr lang="en-US"/>
          </a:p>
        </p:txBody>
      </p:sp>
    </p:spTree>
    <p:extLst>
      <p:ext uri="{BB962C8B-B14F-4D97-AF65-F5344CB8AC3E}">
        <p14:creationId xmlns:p14="http://schemas.microsoft.com/office/powerpoint/2010/main" val="819488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2"/>
            <a:ext cx="8568531" cy="1501435"/>
          </a:xfrm>
        </p:spPr>
        <p:txBody>
          <a:bodyPr anchor="t"/>
          <a:lstStyle>
            <a:lvl1pPr algn="l">
              <a:defRPr sz="4409" b="1" cap="all"/>
            </a:lvl1pPr>
          </a:lstStyle>
          <a:p>
            <a:r>
              <a:rPr lang="en-US"/>
              <a:t>Click to edit Master title style</a:t>
            </a:r>
          </a:p>
        </p:txBody>
      </p:sp>
      <p:sp>
        <p:nvSpPr>
          <p:cNvPr id="3" name="Text Placeholder 2"/>
          <p:cNvSpPr>
            <a:spLocks noGrp="1"/>
          </p:cNvSpPr>
          <p:nvPr>
            <p:ph type="body" idx="1"/>
          </p:nvPr>
        </p:nvSpPr>
        <p:spPr>
          <a:xfrm>
            <a:off x="796300" y="3204114"/>
            <a:ext cx="856853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04031" y="7006699"/>
            <a:ext cx="2352146" cy="402483"/>
          </a:xfrm>
          <a:prstGeom prst="rect">
            <a:avLst/>
          </a:prstGeom>
        </p:spPr>
        <p:txBody>
          <a:bodyPr/>
          <a:lstStyle/>
          <a:p>
            <a:fld id="{2CED56FE-612E-4ADB-898D-DFD65F26A0C2}" type="datetime1">
              <a:rPr lang="en-US" smtClean="0"/>
              <a:t>11-Dec-21</a:t>
            </a:fld>
            <a:endParaRPr lang="en-US"/>
          </a:p>
        </p:txBody>
      </p:sp>
      <p:sp>
        <p:nvSpPr>
          <p:cNvPr id="5" name="Footer Placeholder 4"/>
          <p:cNvSpPr>
            <a:spLocks noGrp="1"/>
          </p:cNvSpPr>
          <p:nvPr>
            <p:ph type="ftr" sz="quarter" idx="11"/>
          </p:nvPr>
        </p:nvSpPr>
        <p:spPr>
          <a:xfrm>
            <a:off x="111875" y="7165866"/>
            <a:ext cx="2432631" cy="402483"/>
          </a:xfrm>
          <a:prstGeom prst="rect">
            <a:avLst/>
          </a:prstGeom>
        </p:spPr>
        <p:txBody>
          <a:bodyPr/>
          <a:lstStyle/>
          <a:p>
            <a:r>
              <a:rPr lang="de-DE"/>
              <a:t>E. Gschwendtner, 15 April 2014</a:t>
            </a:r>
            <a:endParaRPr lang="en-US"/>
          </a:p>
        </p:txBody>
      </p:sp>
      <p:sp>
        <p:nvSpPr>
          <p:cNvPr id="6" name="Slide Number Placeholder 5"/>
          <p:cNvSpPr>
            <a:spLocks noGrp="1"/>
          </p:cNvSpPr>
          <p:nvPr>
            <p:ph type="sldNum" sz="quarter" idx="12"/>
          </p:nvPr>
        </p:nvSpPr>
        <p:spPr/>
        <p:txBody>
          <a:bodyPr/>
          <a:lstStyle/>
          <a:p>
            <a:fld id="{BF63DF78-E913-8A41-933F-B3580CE1A6D5}" type="slidenum">
              <a:rPr lang="en-US" smtClean="0"/>
              <a:pPr/>
              <a:t>‹#›</a:t>
            </a:fld>
            <a:endParaRPr lang="en-US"/>
          </a:p>
        </p:txBody>
      </p:sp>
    </p:spTree>
    <p:extLst>
      <p:ext uri="{BB962C8B-B14F-4D97-AF65-F5344CB8AC3E}">
        <p14:creationId xmlns:p14="http://schemas.microsoft.com/office/powerpoint/2010/main" val="1309688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4031" y="7006699"/>
            <a:ext cx="2352146" cy="402483"/>
          </a:xfrm>
          <a:prstGeom prst="rect">
            <a:avLst/>
          </a:prstGeom>
        </p:spPr>
        <p:txBody>
          <a:bodyPr/>
          <a:lstStyle/>
          <a:p>
            <a:fld id="{9B5A4F37-3E9E-4D15-80E3-8DE12AA6D551}" type="datetime1">
              <a:rPr lang="en-US" smtClean="0"/>
              <a:t>11-Dec-21</a:t>
            </a:fld>
            <a:endParaRPr lang="en-US"/>
          </a:p>
        </p:txBody>
      </p:sp>
      <p:sp>
        <p:nvSpPr>
          <p:cNvPr id="6" name="Footer Placeholder 5"/>
          <p:cNvSpPr>
            <a:spLocks noGrp="1"/>
          </p:cNvSpPr>
          <p:nvPr>
            <p:ph type="ftr" sz="quarter" idx="11"/>
          </p:nvPr>
        </p:nvSpPr>
        <p:spPr>
          <a:xfrm>
            <a:off x="111875" y="7165866"/>
            <a:ext cx="2432631" cy="402483"/>
          </a:xfrm>
          <a:prstGeom prst="rect">
            <a:avLst/>
          </a:prstGeom>
        </p:spPr>
        <p:txBody>
          <a:bodyPr/>
          <a:lstStyle/>
          <a:p>
            <a:r>
              <a:rPr lang="de-DE"/>
              <a:t>E. Gschwendtner, 15 April 2014</a:t>
            </a:r>
            <a:endParaRPr lang="en-US"/>
          </a:p>
        </p:txBody>
      </p:sp>
      <p:sp>
        <p:nvSpPr>
          <p:cNvPr id="7" name="Slide Number Placeholder 6"/>
          <p:cNvSpPr>
            <a:spLocks noGrp="1"/>
          </p:cNvSpPr>
          <p:nvPr>
            <p:ph type="sldNum" sz="quarter" idx="12"/>
          </p:nvPr>
        </p:nvSpPr>
        <p:spPr/>
        <p:txBody>
          <a:bodyPr/>
          <a:lstStyle/>
          <a:p>
            <a:fld id="{BF63DF78-E913-8A41-933F-B3580CE1A6D5}" type="slidenum">
              <a:rPr lang="en-US" smtClean="0"/>
              <a:pPr/>
              <a:t>‹#›</a:t>
            </a:fld>
            <a:endParaRPr lang="en-US"/>
          </a:p>
        </p:txBody>
      </p:sp>
    </p:spTree>
    <p:extLst>
      <p:ext uri="{BB962C8B-B14F-4D97-AF65-F5344CB8AC3E}">
        <p14:creationId xmlns:p14="http://schemas.microsoft.com/office/powerpoint/2010/main" val="345306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031" y="1692178"/>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0818" y="1692178"/>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4031" y="7006699"/>
            <a:ext cx="2352146" cy="402483"/>
          </a:xfrm>
          <a:prstGeom prst="rect">
            <a:avLst/>
          </a:prstGeom>
        </p:spPr>
        <p:txBody>
          <a:bodyPr/>
          <a:lstStyle/>
          <a:p>
            <a:fld id="{3CA9E70B-3E64-47D0-9413-B374E5C5F46F}" type="datetime1">
              <a:rPr lang="en-US" smtClean="0"/>
              <a:t>11-Dec-21</a:t>
            </a:fld>
            <a:endParaRPr lang="en-US"/>
          </a:p>
        </p:txBody>
      </p:sp>
      <p:sp>
        <p:nvSpPr>
          <p:cNvPr id="8" name="Footer Placeholder 7"/>
          <p:cNvSpPr>
            <a:spLocks noGrp="1"/>
          </p:cNvSpPr>
          <p:nvPr>
            <p:ph type="ftr" sz="quarter" idx="11"/>
          </p:nvPr>
        </p:nvSpPr>
        <p:spPr>
          <a:xfrm>
            <a:off x="111875" y="7165866"/>
            <a:ext cx="2432631" cy="402483"/>
          </a:xfrm>
          <a:prstGeom prst="rect">
            <a:avLst/>
          </a:prstGeom>
        </p:spPr>
        <p:txBody>
          <a:bodyPr/>
          <a:lstStyle/>
          <a:p>
            <a:r>
              <a:rPr lang="de-DE"/>
              <a:t>E. Gschwendtner, 15 April 2014</a:t>
            </a:r>
            <a:endParaRPr lang="en-US"/>
          </a:p>
        </p:txBody>
      </p:sp>
      <p:sp>
        <p:nvSpPr>
          <p:cNvPr id="9" name="Slide Number Placeholder 8"/>
          <p:cNvSpPr>
            <a:spLocks noGrp="1"/>
          </p:cNvSpPr>
          <p:nvPr>
            <p:ph type="sldNum" sz="quarter" idx="12"/>
          </p:nvPr>
        </p:nvSpPr>
        <p:spPr/>
        <p:txBody>
          <a:bodyPr/>
          <a:lstStyle/>
          <a:p>
            <a:fld id="{BF63DF78-E913-8A41-933F-B3580CE1A6D5}" type="slidenum">
              <a:rPr lang="en-US" smtClean="0"/>
              <a:pPr/>
              <a:t>‹#›</a:t>
            </a:fld>
            <a:endParaRPr lang="en-US"/>
          </a:p>
        </p:txBody>
      </p:sp>
    </p:spTree>
    <p:extLst>
      <p:ext uri="{BB962C8B-B14F-4D97-AF65-F5344CB8AC3E}">
        <p14:creationId xmlns:p14="http://schemas.microsoft.com/office/powerpoint/2010/main" val="537449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4031" y="7006699"/>
            <a:ext cx="2352146" cy="402483"/>
          </a:xfrm>
          <a:prstGeom prst="rect">
            <a:avLst/>
          </a:prstGeom>
        </p:spPr>
        <p:txBody>
          <a:bodyPr/>
          <a:lstStyle/>
          <a:p>
            <a:fld id="{5E0D8499-1259-425C-8281-02923898A2C7}" type="datetime1">
              <a:rPr lang="en-US" smtClean="0"/>
              <a:t>11-Dec-21</a:t>
            </a:fld>
            <a:endParaRPr lang="en-US"/>
          </a:p>
        </p:txBody>
      </p:sp>
      <p:sp>
        <p:nvSpPr>
          <p:cNvPr id="4" name="Footer Placeholder 3"/>
          <p:cNvSpPr>
            <a:spLocks noGrp="1"/>
          </p:cNvSpPr>
          <p:nvPr>
            <p:ph type="ftr" sz="quarter" idx="11"/>
          </p:nvPr>
        </p:nvSpPr>
        <p:spPr>
          <a:xfrm>
            <a:off x="111875" y="7165866"/>
            <a:ext cx="2432631" cy="402483"/>
          </a:xfrm>
          <a:prstGeom prst="rect">
            <a:avLst/>
          </a:prstGeom>
        </p:spPr>
        <p:txBody>
          <a:bodyPr/>
          <a:lstStyle/>
          <a:p>
            <a:r>
              <a:rPr lang="de-DE"/>
              <a:t>E. Gschwendtner, 15 April 2014</a:t>
            </a:r>
            <a:endParaRPr lang="en-US"/>
          </a:p>
        </p:txBody>
      </p:sp>
      <p:sp>
        <p:nvSpPr>
          <p:cNvPr id="5" name="Slide Number Placeholder 4"/>
          <p:cNvSpPr>
            <a:spLocks noGrp="1"/>
          </p:cNvSpPr>
          <p:nvPr>
            <p:ph type="sldNum" sz="quarter" idx="12"/>
          </p:nvPr>
        </p:nvSpPr>
        <p:spPr/>
        <p:txBody>
          <a:bodyPr/>
          <a:lstStyle/>
          <a:p>
            <a:fld id="{BF63DF78-E913-8A41-933F-B3580CE1A6D5}" type="slidenum">
              <a:rPr lang="en-US" smtClean="0"/>
              <a:pPr/>
              <a:t>‹#›</a:t>
            </a:fld>
            <a:endParaRPr lang="en-US"/>
          </a:p>
        </p:txBody>
      </p:sp>
    </p:spTree>
    <p:extLst>
      <p:ext uri="{BB962C8B-B14F-4D97-AF65-F5344CB8AC3E}">
        <p14:creationId xmlns:p14="http://schemas.microsoft.com/office/powerpoint/2010/main" val="3367044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4031" y="7006699"/>
            <a:ext cx="2352146" cy="402483"/>
          </a:xfrm>
          <a:prstGeom prst="rect">
            <a:avLst/>
          </a:prstGeom>
        </p:spPr>
        <p:txBody>
          <a:bodyPr/>
          <a:lstStyle/>
          <a:p>
            <a:fld id="{ADE2C83C-38FE-40FE-AF78-E891D95E8E97}" type="datetime1">
              <a:rPr lang="en-US" smtClean="0"/>
              <a:t>11-Dec-21</a:t>
            </a:fld>
            <a:endParaRPr lang="en-US"/>
          </a:p>
        </p:txBody>
      </p:sp>
      <p:sp>
        <p:nvSpPr>
          <p:cNvPr id="3" name="Footer Placeholder 2"/>
          <p:cNvSpPr>
            <a:spLocks noGrp="1"/>
          </p:cNvSpPr>
          <p:nvPr>
            <p:ph type="ftr" sz="quarter" idx="11"/>
          </p:nvPr>
        </p:nvSpPr>
        <p:spPr>
          <a:xfrm>
            <a:off x="111875" y="7165866"/>
            <a:ext cx="2432631" cy="402483"/>
          </a:xfrm>
          <a:prstGeom prst="rect">
            <a:avLst/>
          </a:prstGeom>
        </p:spPr>
        <p:txBody>
          <a:bodyPr/>
          <a:lstStyle/>
          <a:p>
            <a:r>
              <a:rPr lang="de-DE"/>
              <a:t>E. Gschwendtner, 15 April 2014</a:t>
            </a:r>
            <a:endParaRPr lang="en-US"/>
          </a:p>
        </p:txBody>
      </p:sp>
      <p:sp>
        <p:nvSpPr>
          <p:cNvPr id="4" name="Slide Number Placeholder 3"/>
          <p:cNvSpPr>
            <a:spLocks noGrp="1"/>
          </p:cNvSpPr>
          <p:nvPr>
            <p:ph type="sldNum" sz="quarter" idx="12"/>
          </p:nvPr>
        </p:nvSpPr>
        <p:spPr/>
        <p:txBody>
          <a:bodyPr/>
          <a:lstStyle/>
          <a:p>
            <a:fld id="{BF63DF78-E913-8A41-933F-B3580CE1A6D5}" type="slidenum">
              <a:rPr lang="en-US" smtClean="0"/>
              <a:pPr/>
              <a:t>‹#›</a:t>
            </a:fld>
            <a:endParaRPr lang="en-US"/>
          </a:p>
        </p:txBody>
      </p:sp>
    </p:spTree>
    <p:extLst>
      <p:ext uri="{BB962C8B-B14F-4D97-AF65-F5344CB8AC3E}">
        <p14:creationId xmlns:p14="http://schemas.microsoft.com/office/powerpoint/2010/main" val="340804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504000" y="1769040"/>
            <a:ext cx="9071640" cy="43844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2" y="300987"/>
            <a:ext cx="3316456" cy="1280945"/>
          </a:xfrm>
        </p:spPr>
        <p:txBody>
          <a:bodyPr anchor="b"/>
          <a:lstStyle>
            <a:lvl1pPr algn="l">
              <a:defRPr sz="2205" b="1"/>
            </a:lvl1pPr>
          </a:lstStyle>
          <a:p>
            <a:r>
              <a:rPr lang="en-US"/>
              <a:t>Click to edit Master title style</a:t>
            </a:r>
          </a:p>
        </p:txBody>
      </p:sp>
      <p:sp>
        <p:nvSpPr>
          <p:cNvPr id="3" name="Content Placeholder 2"/>
          <p:cNvSpPr>
            <a:spLocks noGrp="1"/>
          </p:cNvSpPr>
          <p:nvPr>
            <p:ph idx="1"/>
          </p:nvPr>
        </p:nvSpPr>
        <p:spPr>
          <a:xfrm>
            <a:off x="3941245" y="300988"/>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032" y="1581933"/>
            <a:ext cx="3316456"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a:xfrm>
            <a:off x="504031" y="7006699"/>
            <a:ext cx="2352146" cy="402483"/>
          </a:xfrm>
          <a:prstGeom prst="rect">
            <a:avLst/>
          </a:prstGeom>
        </p:spPr>
        <p:txBody>
          <a:bodyPr/>
          <a:lstStyle/>
          <a:p>
            <a:fld id="{CCEC3A04-58EB-4177-8B47-AFA7B3D555BF}" type="datetime1">
              <a:rPr lang="en-US" smtClean="0"/>
              <a:t>11-Dec-21</a:t>
            </a:fld>
            <a:endParaRPr lang="en-US"/>
          </a:p>
        </p:txBody>
      </p:sp>
      <p:sp>
        <p:nvSpPr>
          <p:cNvPr id="6" name="Footer Placeholder 5"/>
          <p:cNvSpPr>
            <a:spLocks noGrp="1"/>
          </p:cNvSpPr>
          <p:nvPr>
            <p:ph type="ftr" sz="quarter" idx="11"/>
          </p:nvPr>
        </p:nvSpPr>
        <p:spPr>
          <a:xfrm>
            <a:off x="111875" y="7165866"/>
            <a:ext cx="2432631" cy="402483"/>
          </a:xfrm>
          <a:prstGeom prst="rect">
            <a:avLst/>
          </a:prstGeom>
        </p:spPr>
        <p:txBody>
          <a:bodyPr/>
          <a:lstStyle/>
          <a:p>
            <a:r>
              <a:rPr lang="de-DE"/>
              <a:t>E. Gschwendtner, 15 April 2014</a:t>
            </a:r>
            <a:endParaRPr lang="en-US"/>
          </a:p>
        </p:txBody>
      </p:sp>
      <p:sp>
        <p:nvSpPr>
          <p:cNvPr id="7" name="Slide Number Placeholder 6"/>
          <p:cNvSpPr>
            <a:spLocks noGrp="1"/>
          </p:cNvSpPr>
          <p:nvPr>
            <p:ph type="sldNum" sz="quarter" idx="12"/>
          </p:nvPr>
        </p:nvSpPr>
        <p:spPr/>
        <p:txBody>
          <a:bodyPr/>
          <a:lstStyle/>
          <a:p>
            <a:fld id="{BF63DF78-E913-8A41-933F-B3580CE1A6D5}" type="slidenum">
              <a:rPr lang="en-US" smtClean="0"/>
              <a:pPr/>
              <a:t>‹#›</a:t>
            </a:fld>
            <a:endParaRPr lang="en-US"/>
          </a:p>
        </p:txBody>
      </p:sp>
    </p:spTree>
    <p:extLst>
      <p:ext uri="{BB962C8B-B14F-4D97-AF65-F5344CB8AC3E}">
        <p14:creationId xmlns:p14="http://schemas.microsoft.com/office/powerpoint/2010/main" val="1808369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5" b="1"/>
            </a:lvl1pPr>
          </a:lstStyle>
          <a:p>
            <a:r>
              <a:rPr lang="en-US"/>
              <a:t>Click to edit Master title style</a:t>
            </a:r>
          </a:p>
        </p:txBody>
      </p:sp>
      <p:sp>
        <p:nvSpPr>
          <p:cNvPr id="3" name="Picture Placeholder 2"/>
          <p:cNvSpPr>
            <a:spLocks noGrp="1"/>
          </p:cNvSpPr>
          <p:nvPr>
            <p:ph type="pic" idx="1"/>
          </p:nvPr>
        </p:nvSpPr>
        <p:spPr>
          <a:xfrm>
            <a:off x="1975873" y="675471"/>
            <a:ext cx="6048375"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a:xfrm>
            <a:off x="504031" y="7006699"/>
            <a:ext cx="2352146" cy="402483"/>
          </a:xfrm>
          <a:prstGeom prst="rect">
            <a:avLst/>
          </a:prstGeom>
        </p:spPr>
        <p:txBody>
          <a:bodyPr/>
          <a:lstStyle/>
          <a:p>
            <a:fld id="{C1DD8B3C-D3B4-4E0D-97FB-86840AEFDF38}" type="datetime1">
              <a:rPr lang="en-US" smtClean="0"/>
              <a:t>11-Dec-21</a:t>
            </a:fld>
            <a:endParaRPr lang="en-US"/>
          </a:p>
        </p:txBody>
      </p:sp>
      <p:sp>
        <p:nvSpPr>
          <p:cNvPr id="6" name="Footer Placeholder 5"/>
          <p:cNvSpPr>
            <a:spLocks noGrp="1"/>
          </p:cNvSpPr>
          <p:nvPr>
            <p:ph type="ftr" sz="quarter" idx="11"/>
          </p:nvPr>
        </p:nvSpPr>
        <p:spPr>
          <a:xfrm>
            <a:off x="111875" y="7165866"/>
            <a:ext cx="2432631" cy="402483"/>
          </a:xfrm>
          <a:prstGeom prst="rect">
            <a:avLst/>
          </a:prstGeom>
        </p:spPr>
        <p:txBody>
          <a:bodyPr/>
          <a:lstStyle/>
          <a:p>
            <a:r>
              <a:rPr lang="de-DE"/>
              <a:t>E. Gschwendtner, 15 April 2014</a:t>
            </a:r>
            <a:endParaRPr lang="en-US"/>
          </a:p>
        </p:txBody>
      </p:sp>
      <p:sp>
        <p:nvSpPr>
          <p:cNvPr id="7" name="Slide Number Placeholder 6"/>
          <p:cNvSpPr>
            <a:spLocks noGrp="1"/>
          </p:cNvSpPr>
          <p:nvPr>
            <p:ph type="sldNum" sz="quarter" idx="12"/>
          </p:nvPr>
        </p:nvSpPr>
        <p:spPr/>
        <p:txBody>
          <a:bodyPr/>
          <a:lstStyle/>
          <a:p>
            <a:fld id="{BF63DF78-E913-8A41-933F-B3580CE1A6D5}" type="slidenum">
              <a:rPr lang="en-US" smtClean="0"/>
              <a:pPr/>
              <a:t>‹#›</a:t>
            </a:fld>
            <a:endParaRPr lang="en-US"/>
          </a:p>
        </p:txBody>
      </p:sp>
    </p:spTree>
    <p:extLst>
      <p:ext uri="{BB962C8B-B14F-4D97-AF65-F5344CB8AC3E}">
        <p14:creationId xmlns:p14="http://schemas.microsoft.com/office/powerpoint/2010/main" val="614598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4031" y="7006699"/>
            <a:ext cx="2352146" cy="402483"/>
          </a:xfrm>
          <a:prstGeom prst="rect">
            <a:avLst/>
          </a:prstGeom>
        </p:spPr>
        <p:txBody>
          <a:bodyPr/>
          <a:lstStyle/>
          <a:p>
            <a:fld id="{476FA80E-9512-455D-A714-3DA0730151BD}" type="datetime1">
              <a:rPr lang="en-US" smtClean="0"/>
              <a:t>11-Dec-21</a:t>
            </a:fld>
            <a:endParaRPr lang="en-US"/>
          </a:p>
        </p:txBody>
      </p:sp>
      <p:sp>
        <p:nvSpPr>
          <p:cNvPr id="5" name="Footer Placeholder 4"/>
          <p:cNvSpPr>
            <a:spLocks noGrp="1"/>
          </p:cNvSpPr>
          <p:nvPr>
            <p:ph type="ftr" sz="quarter" idx="11"/>
          </p:nvPr>
        </p:nvSpPr>
        <p:spPr>
          <a:xfrm>
            <a:off x="111875" y="7165866"/>
            <a:ext cx="2432631" cy="402483"/>
          </a:xfrm>
          <a:prstGeom prst="rect">
            <a:avLst/>
          </a:prstGeom>
        </p:spPr>
        <p:txBody>
          <a:bodyPr/>
          <a:lstStyle/>
          <a:p>
            <a:r>
              <a:rPr lang="de-DE"/>
              <a:t>E. Gschwendtner, 15 April 2014</a:t>
            </a:r>
            <a:endParaRPr lang="en-US"/>
          </a:p>
        </p:txBody>
      </p:sp>
      <p:sp>
        <p:nvSpPr>
          <p:cNvPr id="6" name="Slide Number Placeholder 5"/>
          <p:cNvSpPr>
            <a:spLocks noGrp="1"/>
          </p:cNvSpPr>
          <p:nvPr>
            <p:ph type="sldNum" sz="quarter" idx="12"/>
          </p:nvPr>
        </p:nvSpPr>
        <p:spPr/>
        <p:txBody>
          <a:bodyPr/>
          <a:lstStyle/>
          <a:p>
            <a:fld id="{BF63DF78-E913-8A41-933F-B3580CE1A6D5}" type="slidenum">
              <a:rPr lang="en-US" smtClean="0"/>
              <a:pPr/>
              <a:t>‹#›</a:t>
            </a:fld>
            <a:endParaRPr lang="en-US"/>
          </a:p>
        </p:txBody>
      </p:sp>
    </p:spTree>
    <p:extLst>
      <p:ext uri="{BB962C8B-B14F-4D97-AF65-F5344CB8AC3E}">
        <p14:creationId xmlns:p14="http://schemas.microsoft.com/office/powerpoint/2010/main" val="3447693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8"/>
            <a:ext cx="2268141" cy="64502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031" y="302738"/>
            <a:ext cx="6636411"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4031" y="7006699"/>
            <a:ext cx="2352146" cy="402483"/>
          </a:xfrm>
          <a:prstGeom prst="rect">
            <a:avLst/>
          </a:prstGeom>
        </p:spPr>
        <p:txBody>
          <a:bodyPr/>
          <a:lstStyle/>
          <a:p>
            <a:fld id="{FB868F5F-C365-47E7-88AF-2A78C44BFAA1}" type="datetime1">
              <a:rPr lang="en-US" smtClean="0"/>
              <a:t>11-Dec-21</a:t>
            </a:fld>
            <a:endParaRPr lang="en-US"/>
          </a:p>
        </p:txBody>
      </p:sp>
      <p:sp>
        <p:nvSpPr>
          <p:cNvPr id="5" name="Footer Placeholder 4"/>
          <p:cNvSpPr>
            <a:spLocks noGrp="1"/>
          </p:cNvSpPr>
          <p:nvPr>
            <p:ph type="ftr" sz="quarter" idx="11"/>
          </p:nvPr>
        </p:nvSpPr>
        <p:spPr>
          <a:xfrm>
            <a:off x="111875" y="7165866"/>
            <a:ext cx="2432631" cy="402483"/>
          </a:xfrm>
          <a:prstGeom prst="rect">
            <a:avLst/>
          </a:prstGeom>
        </p:spPr>
        <p:txBody>
          <a:bodyPr/>
          <a:lstStyle/>
          <a:p>
            <a:r>
              <a:rPr lang="de-DE"/>
              <a:t>E. Gschwendtner, 15 April 2014</a:t>
            </a:r>
            <a:endParaRPr lang="en-US"/>
          </a:p>
        </p:txBody>
      </p:sp>
      <p:sp>
        <p:nvSpPr>
          <p:cNvPr id="6" name="Slide Number Placeholder 5"/>
          <p:cNvSpPr>
            <a:spLocks noGrp="1"/>
          </p:cNvSpPr>
          <p:nvPr>
            <p:ph type="sldNum" sz="quarter" idx="12"/>
          </p:nvPr>
        </p:nvSpPr>
        <p:spPr/>
        <p:txBody>
          <a:bodyPr/>
          <a:lstStyle/>
          <a:p>
            <a:fld id="{BF63DF78-E913-8A41-933F-B3580CE1A6D5}" type="slidenum">
              <a:rPr lang="en-US" smtClean="0"/>
              <a:pPr/>
              <a:t>‹#›</a:t>
            </a:fld>
            <a:endParaRPr lang="en-US"/>
          </a:p>
        </p:txBody>
      </p:sp>
    </p:spTree>
    <p:extLst>
      <p:ext uri="{BB962C8B-B14F-4D97-AF65-F5344CB8AC3E}">
        <p14:creationId xmlns:p14="http://schemas.microsoft.com/office/powerpoint/2010/main" val="1915836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8" name="PlaceHolder 2"/>
          <p:cNvSpPr>
            <a:spLocks noGrp="1"/>
          </p:cNvSpPr>
          <p:nvPr>
            <p:ph type="body"/>
          </p:nvPr>
        </p:nvSpPr>
        <p:spPr>
          <a:xfrm>
            <a:off x="504001" y="1769040"/>
            <a:ext cx="9071640" cy="4384440"/>
          </a:xfrm>
          <a:prstGeom prst="rect">
            <a:avLst/>
          </a:prstGeom>
        </p:spPr>
        <p:txBody>
          <a:bodyPr lIns="0" tIns="0" rIns="0" bIns="0"/>
          <a:lstStyle/>
          <a:p>
            <a:endParaRP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idx="11"/>
          </p:nvPr>
        </p:nvSpPr>
        <p:spPr/>
        <p:txBody>
          <a:bodyPr/>
          <a:lstStyle/>
          <a:p>
            <a:pPr algn="ctr"/>
            <a:endParaRPr lang="en-US"/>
          </a:p>
        </p:txBody>
      </p:sp>
      <p:sp>
        <p:nvSpPr>
          <p:cNvPr id="4" name="Slide Number Placeholder 3"/>
          <p:cNvSpPr>
            <a:spLocks noGrp="1"/>
          </p:cNvSpPr>
          <p:nvPr>
            <p:ph type="sldNum" idx="12"/>
          </p:nvPr>
        </p:nvSpPr>
        <p:spPr>
          <a:xfrm>
            <a:off x="9575640" y="7288307"/>
            <a:ext cx="504986" cy="271369"/>
          </a:xfrm>
          <a:gradFill flip="none" rotWithShape="1">
            <a:gsLst>
              <a:gs pos="0">
                <a:schemeClr val="accent1">
                  <a:lumMod val="0"/>
                  <a:lumOff val="100000"/>
                  <a:alpha val="79000"/>
                </a:schemeClr>
              </a:gs>
              <a:gs pos="100000">
                <a:schemeClr val="accent1">
                  <a:lumMod val="100000"/>
                  <a:alpha val="31000"/>
                </a:schemeClr>
              </a:gs>
            </a:gsLst>
            <a:lin ang="0" scaled="1"/>
            <a:tileRect/>
          </a:gradFill>
          <a:ln>
            <a:noFill/>
          </a:ln>
        </p:spPr>
        <p:txBody>
          <a:bodyPr/>
          <a:lstStyle>
            <a:lvl1pPr algn="r">
              <a:defRPr/>
            </a:lvl1pPr>
          </a:lstStyle>
          <a:p>
            <a:fld id="{C67F6C9C-13E3-4B00-B591-7BD1F52685F4}" type="slidenum">
              <a:rPr lang="en-US" sz="1400" smtClean="0">
                <a:latin typeface="Times New Roman"/>
              </a:rPr>
              <a:pPr/>
              <a:t>‹#›</a:t>
            </a:fld>
            <a:r>
              <a:rPr lang="en-US" sz="1400" dirty="0">
                <a:latin typeface="Times New Roman"/>
              </a:rPr>
              <a:t> </a:t>
            </a:r>
            <a:endParaRPr lang="en-US" dirty="0"/>
          </a:p>
        </p:txBody>
      </p:sp>
    </p:spTree>
    <p:extLst>
      <p:ext uri="{BB962C8B-B14F-4D97-AF65-F5344CB8AC3E}">
        <p14:creationId xmlns:p14="http://schemas.microsoft.com/office/powerpoint/2010/main" val="232737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8" name="PlaceHolder 2"/>
          <p:cNvSpPr>
            <a:spLocks noGrp="1"/>
          </p:cNvSpPr>
          <p:nvPr>
            <p:ph type="body"/>
          </p:nvPr>
        </p:nvSpPr>
        <p:spPr>
          <a:xfrm>
            <a:off x="504000" y="1769040"/>
            <a:ext cx="9071640" cy="4384440"/>
          </a:xfrm>
          <a:prstGeom prst="rect">
            <a:avLst/>
          </a:prstGeom>
        </p:spPr>
        <p:txBody>
          <a:bodyPr lIns="0" tIns="0" rIns="0" bIns="0"/>
          <a:lstStyle/>
          <a:p>
            <a:endParaRP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idx="11"/>
          </p:nvPr>
        </p:nvSpPr>
        <p:spPr/>
        <p:txBody>
          <a:bodyPr/>
          <a:lstStyle/>
          <a:p>
            <a:pPr algn="ctr"/>
            <a:endParaRPr lang="en-US"/>
          </a:p>
        </p:txBody>
      </p:sp>
      <p:sp>
        <p:nvSpPr>
          <p:cNvPr id="4" name="Slide Number Placeholder 3"/>
          <p:cNvSpPr>
            <a:spLocks noGrp="1"/>
          </p:cNvSpPr>
          <p:nvPr>
            <p:ph type="sldNum" idx="12"/>
          </p:nvPr>
        </p:nvSpPr>
        <p:spPr>
          <a:xfrm>
            <a:off x="9575640" y="7288306"/>
            <a:ext cx="504986" cy="271369"/>
          </a:xfrm>
          <a:gradFill flip="none" rotWithShape="1">
            <a:gsLst>
              <a:gs pos="0">
                <a:schemeClr val="accent1">
                  <a:lumMod val="0"/>
                  <a:lumOff val="100000"/>
                  <a:alpha val="79000"/>
                </a:schemeClr>
              </a:gs>
              <a:gs pos="100000">
                <a:schemeClr val="accent1">
                  <a:lumMod val="100000"/>
                  <a:alpha val="31000"/>
                </a:schemeClr>
              </a:gs>
            </a:gsLst>
            <a:lin ang="0" scaled="1"/>
            <a:tileRect/>
          </a:gradFill>
          <a:ln>
            <a:noFill/>
          </a:ln>
        </p:spPr>
        <p:txBody>
          <a:bodyPr/>
          <a:lstStyle>
            <a:lvl1pPr algn="r">
              <a:defRPr/>
            </a:lvl1pPr>
          </a:lstStyle>
          <a:p>
            <a:fld id="{C67F6C9C-13E3-4B00-B591-7BD1F52685F4}" type="slidenum">
              <a:rPr lang="en-US" sz="1400" smtClean="0">
                <a:latin typeface="Times New Roman"/>
              </a:rPr>
              <a:pPr/>
              <a:t>‹#›</a:t>
            </a:fld>
            <a:r>
              <a:rPr lang="en-US" sz="1400" dirty="0">
                <a:latin typeface="Times New Roman"/>
              </a:rPr>
              <a:t>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504000" y="1769040"/>
            <a:ext cx="4426920" cy="4384440"/>
          </a:xfrm>
          <a:prstGeom prst="rect">
            <a:avLst/>
          </a:prstGeom>
        </p:spPr>
        <p:txBody>
          <a:bodyPr lIns="0" tIns="0" rIns="0" bIns="0"/>
          <a:lstStyle/>
          <a:p>
            <a:endParaRPr/>
          </a:p>
        </p:txBody>
      </p:sp>
      <p:sp>
        <p:nvSpPr>
          <p:cNvPr id="11" name="PlaceHolder 3"/>
          <p:cNvSpPr>
            <a:spLocks noGrp="1"/>
          </p:cNvSpPr>
          <p:nvPr>
            <p:ph type="body"/>
          </p:nvPr>
        </p:nvSpPr>
        <p:spPr>
          <a:xfrm>
            <a:off x="5152680" y="1769040"/>
            <a:ext cx="4426920" cy="43844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504000" y="1769040"/>
            <a:ext cx="4426920" cy="2091240"/>
          </a:xfrm>
          <a:prstGeom prst="rect">
            <a:avLst/>
          </a:prstGeom>
        </p:spPr>
        <p:txBody>
          <a:bodyPr lIns="0" tIns="0" rIns="0" bIns="0"/>
          <a:lstStyle/>
          <a:p>
            <a:endParaRPr/>
          </a:p>
        </p:txBody>
      </p:sp>
      <p:sp>
        <p:nvSpPr>
          <p:cNvPr id="16" name="PlaceHolder 3"/>
          <p:cNvSpPr>
            <a:spLocks noGrp="1"/>
          </p:cNvSpPr>
          <p:nvPr>
            <p:ph type="body"/>
          </p:nvPr>
        </p:nvSpPr>
        <p:spPr>
          <a:xfrm>
            <a:off x="504000" y="4059360"/>
            <a:ext cx="4426920" cy="2091240"/>
          </a:xfrm>
          <a:prstGeom prst="rect">
            <a:avLst/>
          </a:prstGeom>
        </p:spPr>
        <p:txBody>
          <a:bodyPr lIns="0" tIns="0" rIns="0" bIns="0"/>
          <a:lstStyle/>
          <a:p>
            <a:endParaRPr/>
          </a:p>
        </p:txBody>
      </p:sp>
      <p:sp>
        <p:nvSpPr>
          <p:cNvPr id="17" name="PlaceHolder 4"/>
          <p:cNvSpPr>
            <a:spLocks noGrp="1"/>
          </p:cNvSpPr>
          <p:nvPr>
            <p:ph type="body"/>
          </p:nvPr>
        </p:nvSpPr>
        <p:spPr>
          <a:xfrm>
            <a:off x="5152680" y="1769040"/>
            <a:ext cx="4426920" cy="43844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504000" y="1769040"/>
            <a:ext cx="4426920" cy="4384440"/>
          </a:xfrm>
          <a:prstGeom prst="rect">
            <a:avLst/>
          </a:prstGeom>
        </p:spPr>
        <p:txBody>
          <a:bodyPr lIns="0" tIns="0" rIns="0" bIns="0"/>
          <a:lstStyle/>
          <a:p>
            <a:endParaRPr/>
          </a:p>
        </p:txBody>
      </p:sp>
      <p:sp>
        <p:nvSpPr>
          <p:cNvPr id="20" name="PlaceHolder 3"/>
          <p:cNvSpPr>
            <a:spLocks noGrp="1"/>
          </p:cNvSpPr>
          <p:nvPr>
            <p:ph type="body"/>
          </p:nvPr>
        </p:nvSpPr>
        <p:spPr>
          <a:xfrm>
            <a:off x="5152680" y="1769040"/>
            <a:ext cx="4426920" cy="2091240"/>
          </a:xfrm>
          <a:prstGeom prst="rect">
            <a:avLst/>
          </a:prstGeom>
        </p:spPr>
        <p:txBody>
          <a:bodyPr lIns="0" tIns="0" rIns="0" bIns="0"/>
          <a:lstStyle/>
          <a:p>
            <a:endParaRPr/>
          </a:p>
        </p:txBody>
      </p:sp>
      <p:sp>
        <p:nvSpPr>
          <p:cNvPr id="21" name="PlaceHolder 4"/>
          <p:cNvSpPr>
            <a:spLocks noGrp="1"/>
          </p:cNvSpPr>
          <p:nvPr>
            <p:ph type="body"/>
          </p:nvPr>
        </p:nvSpPr>
        <p:spPr>
          <a:xfrm>
            <a:off x="5152680" y="4059360"/>
            <a:ext cx="4426920" cy="20912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504000" y="1769040"/>
            <a:ext cx="4426920" cy="2091240"/>
          </a:xfrm>
          <a:prstGeom prst="rect">
            <a:avLst/>
          </a:prstGeom>
        </p:spPr>
        <p:txBody>
          <a:bodyPr lIns="0" tIns="0" rIns="0" bIns="0"/>
          <a:lstStyle/>
          <a:p>
            <a:endParaRPr/>
          </a:p>
        </p:txBody>
      </p:sp>
      <p:sp>
        <p:nvSpPr>
          <p:cNvPr id="24" name="PlaceHolder 3"/>
          <p:cNvSpPr>
            <a:spLocks noGrp="1"/>
          </p:cNvSpPr>
          <p:nvPr>
            <p:ph type="body"/>
          </p:nvPr>
        </p:nvSpPr>
        <p:spPr>
          <a:xfrm>
            <a:off x="5152680" y="1769040"/>
            <a:ext cx="4426920" cy="2091240"/>
          </a:xfrm>
          <a:prstGeom prst="rect">
            <a:avLst/>
          </a:prstGeom>
        </p:spPr>
        <p:txBody>
          <a:bodyPr lIns="0" tIns="0" rIns="0" bIns="0"/>
          <a:lstStyle/>
          <a:p>
            <a:endParaRPr/>
          </a:p>
        </p:txBody>
      </p:sp>
      <p:sp>
        <p:nvSpPr>
          <p:cNvPr id="25" name="PlaceHolder 4"/>
          <p:cNvSpPr>
            <a:spLocks noGrp="1"/>
          </p:cNvSpPr>
          <p:nvPr>
            <p:ph type="body"/>
          </p:nvPr>
        </p:nvSpPr>
        <p:spPr>
          <a:xfrm>
            <a:off x="504000" y="4059360"/>
            <a:ext cx="9071640" cy="20912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en-US" sz="4400">
                <a:latin typeface="Arial"/>
              </a:rPr>
              <a:t>Click to edit the title text format</a:t>
            </a:r>
            <a:endParaRPr/>
          </a:p>
        </p:txBody>
      </p:sp>
      <p:sp>
        <p:nvSpPr>
          <p:cNvPr id="6" name="PlaceHolder 2"/>
          <p:cNvSpPr>
            <a:spLocks noGrp="1"/>
          </p:cNvSpPr>
          <p:nvPr>
            <p:ph type="body"/>
          </p:nvPr>
        </p:nvSpPr>
        <p:spPr>
          <a:xfrm>
            <a:off x="504000" y="1769040"/>
            <a:ext cx="9071640" cy="438444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endParaRP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endParaRP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C67F6C9C-13E3-4B00-B591-7BD1F52685F4}" type="slidenum">
              <a:rPr lang="en-US" sz="1400">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8783" y="94723"/>
            <a:ext cx="7390023" cy="63876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4031" y="1280892"/>
            <a:ext cx="9072563" cy="49890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224448" y="7146693"/>
            <a:ext cx="2352146"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BF63DF78-E913-8A41-933F-B3580CE1A6D5}" type="slidenum">
              <a:rPr lang="en-US" smtClean="0"/>
              <a:pPr/>
              <a:t>‹#›</a:t>
            </a:fld>
            <a:endParaRPr lang="en-US"/>
          </a:p>
        </p:txBody>
      </p:sp>
    </p:spTree>
    <p:extLst>
      <p:ext uri="{BB962C8B-B14F-4D97-AF65-F5344CB8AC3E}">
        <p14:creationId xmlns:p14="http://schemas.microsoft.com/office/powerpoint/2010/main" val="2132296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503972" rtl="0" eaLnBrk="1" latinLnBrk="0" hangingPunct="1">
        <a:spcBef>
          <a:spcPct val="0"/>
        </a:spcBef>
        <a:buNone/>
        <a:defRPr sz="3527" b="1" kern="1200">
          <a:solidFill>
            <a:schemeClr val="accent1"/>
          </a:solidFill>
          <a:latin typeface="+mj-lt"/>
          <a:ea typeface="+mj-ea"/>
          <a:cs typeface="+mj-cs"/>
        </a:defRPr>
      </a:lvl1pPr>
    </p:titleStyle>
    <p:bodyStyle>
      <a:lvl1pPr marL="377979" indent="-377979" algn="l" defTabSz="503972" rtl="0" eaLnBrk="1" latinLnBrk="0" hangingPunct="1">
        <a:spcBef>
          <a:spcPct val="20000"/>
        </a:spcBef>
        <a:buFont typeface="Arial"/>
        <a:buChar char="•"/>
        <a:defRPr sz="2205" kern="1200">
          <a:solidFill>
            <a:schemeClr val="tx1"/>
          </a:solidFill>
          <a:latin typeface="+mn-lt"/>
          <a:ea typeface="+mn-ea"/>
          <a:cs typeface="+mn-cs"/>
        </a:defRPr>
      </a:lvl1pPr>
      <a:lvl2pPr marL="818954" indent="-314982" algn="l" defTabSz="503972" rtl="0" eaLnBrk="1" latinLnBrk="0" hangingPunct="1">
        <a:spcBef>
          <a:spcPct val="20000"/>
        </a:spcBef>
        <a:buFont typeface="Arial"/>
        <a:buChar char="–"/>
        <a:defRPr sz="1984" kern="1200">
          <a:solidFill>
            <a:srgbClr val="4F81BD"/>
          </a:solidFill>
          <a:latin typeface="+mn-lt"/>
          <a:ea typeface="+mn-ea"/>
          <a:cs typeface="+mn-cs"/>
        </a:defRPr>
      </a:lvl2pPr>
      <a:lvl3pPr marL="1259929" indent="-251986" algn="l" defTabSz="503972" rtl="0" eaLnBrk="1" latinLnBrk="0" hangingPunct="1">
        <a:spcBef>
          <a:spcPct val="20000"/>
        </a:spcBef>
        <a:buFont typeface="Arial"/>
        <a:buChar char="•"/>
        <a:defRPr sz="1764" kern="1200">
          <a:solidFill>
            <a:schemeClr val="tx1"/>
          </a:solidFill>
          <a:latin typeface="+mn-lt"/>
          <a:ea typeface="+mn-ea"/>
          <a:cs typeface="+mn-cs"/>
        </a:defRPr>
      </a:lvl3pPr>
      <a:lvl4pPr marL="1763900" indent="-251986" algn="l" defTabSz="503972" rtl="0" eaLnBrk="1" latinLnBrk="0" hangingPunct="1">
        <a:spcBef>
          <a:spcPct val="20000"/>
        </a:spcBef>
        <a:buFont typeface="Arial"/>
        <a:buChar char="–"/>
        <a:defRPr sz="1543" kern="1200">
          <a:solidFill>
            <a:schemeClr val="accent1"/>
          </a:solidFill>
          <a:latin typeface="+mn-lt"/>
          <a:ea typeface="+mn-ea"/>
          <a:cs typeface="+mn-cs"/>
        </a:defRPr>
      </a:lvl4pPr>
      <a:lvl5pPr marL="2267872" indent="-251986" algn="l" defTabSz="503972" rtl="0" eaLnBrk="1" latinLnBrk="0" hangingPunct="1">
        <a:spcBef>
          <a:spcPct val="20000"/>
        </a:spcBef>
        <a:buFont typeface="Arial"/>
        <a:buChar char="»"/>
        <a:defRPr sz="1543" kern="1200">
          <a:solidFill>
            <a:schemeClr val="tx1"/>
          </a:solidFill>
          <a:latin typeface="+mn-lt"/>
          <a:ea typeface="+mn-ea"/>
          <a:cs typeface="+mn-cs"/>
        </a:defRPr>
      </a:lvl5pPr>
      <a:lvl6pPr marL="2771844" indent="-251986" algn="l" defTabSz="503972" rtl="0" eaLnBrk="1" latinLnBrk="0" hangingPunct="1">
        <a:spcBef>
          <a:spcPct val="20000"/>
        </a:spcBef>
        <a:buFont typeface="Arial"/>
        <a:buChar char="•"/>
        <a:defRPr sz="2205"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5"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5"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5" kern="1200">
          <a:solidFill>
            <a:schemeClr val="tx1"/>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indico.inp.nsk.su/event/32/contributions/2346/"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indico.cern.ch/event/1089151/contributions/4620320/" TargetMode="Externa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cds.cern.ch/record/2690736/files/SPSC-I-253.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 Id="rId4" Type="http://schemas.openxmlformats.org/officeDocument/2006/relationships/hyperlink" Target="http://tuprints.ulb.tu-darmstadt.de/7152/1/Thesis_eidam.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naconda.org/petrenko/li_like_ca_in_sps_transv" TargetMode="External"/><Relationship Id="rId2" Type="http://schemas.openxmlformats.org/officeDocument/2006/relationships/image" Target="../media/image22.emf"/><Relationship Id="rId1" Type="http://schemas.openxmlformats.org/officeDocument/2006/relationships/slideLayout" Target="../slideLayouts/slideLayout3.xml"/><Relationship Id="rId4" Type="http://schemas.openxmlformats.org/officeDocument/2006/relationships/hyperlink" Target="https://doi.org/10.1016/j.ppnp.2020.10379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eb.fnal.gov/organization/theory/JETP/2012/OptStochCooling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doi.org/10.1103/PhysRevLett.102.114801" TargetMode="External"/><Relationship Id="rId5" Type="http://schemas.openxmlformats.org/officeDocument/2006/relationships/hyperlink" Target="http://journals.aps.org/prab/abstract/10.1103/PhysRevSTAB.11.011302" TargetMode="External"/><Relationship Id="rId4" Type="http://schemas.openxmlformats.org/officeDocument/2006/relationships/hyperlink" Target="https://jacowfs.jlab.org/conf/y15/cool15/papers/WEWAUD03/WEWAUD03.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www.acp.uni-jena.de/stoehlker.html" TargetMode="Externa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tunl.duke.edu/research/our-facilities" TargetMode="External"/><Relationship Id="rId3" Type="http://schemas.openxmlformats.org/officeDocument/2006/relationships/image" Target="../media/image4.emf"/><Relationship Id="rId7" Type="http://schemas.openxmlformats.org/officeDocument/2006/relationships/hyperlink" Target="https://doi.org/10.1016/j.ppnp.2008.07.001"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arxiv.org/abs/2106.06584"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dx.doi.org/10.1140/epjc/s10052-016-4316-1" TargetMode="External"/><Relationship Id="rId4" Type="http://schemas.openxmlformats.org/officeDocument/2006/relationships/hyperlink" Target="http://dx.doi.org/10.1140/epjst/e2014-02165-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indico.cern.ch/event/668097/contributions/279607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cds.cern.ch/record/2690736/files/SPSC-I-253.pdf" TargetMode="External"/><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hyperlink" Target="https://anaconda.org/petrenko/li_like_ca_in_sps_trans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ds.cern.ch/record/300856/files/p43.pdf" TargetMode="External"/><Relationship Id="rId2" Type="http://schemas.openxmlformats.org/officeDocument/2006/relationships/image" Target="../media/image37.emf"/><Relationship Id="rId1" Type="http://schemas.openxmlformats.org/officeDocument/2006/relationships/slideLayout" Target="../slideLayouts/slideLayout3.xml"/><Relationship Id="rId4" Type="http://schemas.openxmlformats.org/officeDocument/2006/relationships/hyperlink" Target="https://indico.cern.ch/event/856751/"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indico.cern.ch/event/523655/contributions/2223400/attachments/1332877/2003922/Krasny_Gamma_Factory_PBC_Sept2016.pdf" TargetMode="External"/><Relationship Id="rId3" Type="http://schemas.openxmlformats.org/officeDocument/2006/relationships/hyperlink" Target="http://cds.cern.ch/record/851592/files/ab-2005-034.pdf" TargetMode="External"/><Relationship Id="rId7" Type="http://schemas.openxmlformats.org/officeDocument/2006/relationships/hyperlink" Target="http://journals.aps.org/prl/abstract/10.1103/PhysRevLett.76.431" TargetMode="External"/><Relationship Id="rId2" Type="http://schemas.openxmlformats.org/officeDocument/2006/relationships/hyperlink" Target="http://accelconf.web.cern.ch/AccelConf/ipac2016/papers/tupmr027.pdf" TargetMode="External"/><Relationship Id="rId1" Type="http://schemas.openxmlformats.org/officeDocument/2006/relationships/slideLayout" Target="../slideLayouts/slideLayout3.xml"/><Relationship Id="rId6" Type="http://schemas.openxmlformats.org/officeDocument/2006/relationships/hyperlink" Target="http://journals.aps.org/prab/pdf/10.1103/PhysRevSTAB.11.011001" TargetMode="External"/><Relationship Id="rId5" Type="http://schemas.openxmlformats.org/officeDocument/2006/relationships/image" Target="../media/image39.emf"/><Relationship Id="rId4" Type="http://schemas.openxmlformats.org/officeDocument/2006/relationships/image" Target="../media/image38.emf"/></Relationships>
</file>

<file path=ppt/slides/_rels/slide2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gif"/><Relationship Id="rId5" Type="http://schemas.openxmlformats.org/officeDocument/2006/relationships/image" Target="../media/image43.sv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sv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sv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hyperlink" Target="https://arxiv.org/abs/2106.06584"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onlinelibrary.wiley.com/doi/10.1002/andp.202100137" TargetMode="External"/><Relationship Id="rId13" Type="http://schemas.openxmlformats.org/officeDocument/2006/relationships/hyperlink" Target="https://cds.cern.ch/record/2772040" TargetMode="External"/><Relationship Id="rId3" Type="http://schemas.openxmlformats.org/officeDocument/2006/relationships/hyperlink" Target="https://arxiv.org/abs/2106.06584" TargetMode="External"/><Relationship Id="rId7" Type="http://schemas.openxmlformats.org/officeDocument/2006/relationships/hyperlink" Target="https://www.sciencedirect.com/science/article/pii/S0146641020300399?via%3Dihub" TargetMode="External"/><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hyperlink" Target="https://pbc.web.cern.ch/gfpop-mandate" TargetMode="External"/><Relationship Id="rId16" Type="http://schemas.openxmlformats.org/officeDocument/2006/relationships/hyperlink" Target="https://accelconf.web.cern.ch/ipac2019/papers/moprb055.pdf" TargetMode="External"/><Relationship Id="rId1" Type="http://schemas.openxmlformats.org/officeDocument/2006/relationships/slideLayout" Target="../slideLayouts/slideLayout3.xml"/><Relationship Id="rId6" Type="http://schemas.openxmlformats.org/officeDocument/2006/relationships/hyperlink" Target="https://doi.org/10.1002/andp.202100207" TargetMode="External"/><Relationship Id="rId11" Type="http://schemas.openxmlformats.org/officeDocument/2006/relationships/hyperlink" Target="https://journals.aps.org/prab/pdf/10.1103/PhysRevAccelBeams.23.101002" TargetMode="External"/><Relationship Id="rId5" Type="http://schemas.openxmlformats.org/officeDocument/2006/relationships/hyperlink" Target="https://doi.org/10.1002/andp.202100222" TargetMode="External"/><Relationship Id="rId15" Type="http://schemas.openxmlformats.org/officeDocument/2006/relationships/image" Target="../media/image9.png"/><Relationship Id="rId10" Type="http://schemas.openxmlformats.org/officeDocument/2006/relationships/hyperlink" Target="https://journals.aps.org/prc/abstract/10.1103/PhysRevC.103.054603" TargetMode="External"/><Relationship Id="rId4" Type="http://schemas.openxmlformats.org/officeDocument/2006/relationships/hyperlink" Target="https://doi.org/10.1002/andp.202000204" TargetMode="External"/><Relationship Id="rId9" Type="http://schemas.openxmlformats.org/officeDocument/2006/relationships/hyperlink" Target="https://onlinelibrary.wiley.com/doi/10.1002/andp.202100141" TargetMode="Externa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journals.aps.org/prl/abstract/10.1103/PhysRevLett.76.431" TargetMode="External"/><Relationship Id="rId2" Type="http://schemas.openxmlformats.org/officeDocument/2006/relationships/image" Target="../media/image11.emf"/><Relationship Id="rId1" Type="http://schemas.openxmlformats.org/officeDocument/2006/relationships/slideLayout" Target="../slideLayouts/slideLayout3.xml"/><Relationship Id="rId4" Type="http://schemas.openxmlformats.org/officeDocument/2006/relationships/hyperlink" Target="http://accelconf.web.cern.ch/AccelConf/r08/papers/MOCAU03.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www.inp.nsk.su/~petrenko/misc/ion_cooling/anima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gif"/><Relationship Id="rId1" Type="http://schemas.openxmlformats.org/officeDocument/2006/relationships/slideLayout" Target="../slideLayouts/slideLayout3.xml"/><Relationship Id="rId4" Type="http://schemas.openxmlformats.org/officeDocument/2006/relationships/hyperlink" Target="http://accelconf.web.cern.ch/AccelConf/r08/papers/MOCAU03.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naconda.org/petrenko/psi_beam_vs_laser" TargetMode="External"/><Relationship Id="rId2" Type="http://schemas.openxmlformats.org/officeDocument/2006/relationships/image" Target="../media/image16.gif"/><Relationship Id="rId1" Type="http://schemas.openxmlformats.org/officeDocument/2006/relationships/slideLayout" Target="../slideLayouts/slideLayout3.xml"/><Relationship Id="rId4" Type="http://schemas.openxmlformats.org/officeDocument/2006/relationships/hyperlink" Target="http://cds.cern.ch/record/2690736/files/SPSC-I-253.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ndico.cern.ch/event/1089151/contributions/4620320/" TargetMode="External"/><Relationship Id="rId1" Type="http://schemas.openxmlformats.org/officeDocument/2006/relationships/slideLayout" Target="../slideLayouts/slideLayout3.xml"/><Relationship Id="rId5" Type="http://schemas.openxmlformats.org/officeDocument/2006/relationships/hyperlink" Target="http://cds.cern.ch/record/2690736/files/SPSC-I-253.pdf"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AFFD5-A338-495E-9AB8-E37331E0E814}"/>
              </a:ext>
            </a:extLst>
          </p:cNvPr>
          <p:cNvPicPr>
            <a:picLocks noChangeAspect="1"/>
          </p:cNvPicPr>
          <p:nvPr/>
        </p:nvPicPr>
        <p:blipFill>
          <a:blip r:embed="rId3"/>
          <a:stretch>
            <a:fillRect/>
          </a:stretch>
        </p:blipFill>
        <p:spPr>
          <a:xfrm>
            <a:off x="-132268" y="0"/>
            <a:ext cx="10345159" cy="7559675"/>
          </a:xfrm>
          <a:prstGeom prst="rect">
            <a:avLst/>
          </a:prstGeom>
        </p:spPr>
      </p:pic>
      <p:sp>
        <p:nvSpPr>
          <p:cNvPr id="39" name="TextShape 1"/>
          <p:cNvSpPr txBox="1"/>
          <p:nvPr/>
        </p:nvSpPr>
        <p:spPr>
          <a:xfrm>
            <a:off x="461797" y="0"/>
            <a:ext cx="9284707" cy="1372885"/>
          </a:xfrm>
          <a:prstGeom prst="rect">
            <a:avLst/>
          </a:prstGeom>
          <a:noFill/>
          <a:ln>
            <a:noFill/>
          </a:ln>
        </p:spPr>
        <p:txBody>
          <a:bodyPr lIns="0" tIns="0" rIns="0" bIns="0" anchor="ctr"/>
          <a:lstStyle/>
          <a:p>
            <a:pPr algn="ctr"/>
            <a:r>
              <a:rPr lang="ru-RU" sz="3200" b="1" dirty="0">
                <a:solidFill>
                  <a:schemeClr val="bg1"/>
                </a:solidFill>
              </a:rPr>
              <a:t>Лазерное охлаждение ультрарелятивистских ионов и проект Гамма-Фабрики в </a:t>
            </a:r>
            <a:r>
              <a:rPr lang="ru-RU" sz="3200" b="1" dirty="0" err="1">
                <a:solidFill>
                  <a:schemeClr val="bg1"/>
                </a:solidFill>
              </a:rPr>
              <a:t>ЦЕРНе</a:t>
            </a:r>
            <a:endParaRPr lang="en-US" sz="3200" dirty="0">
              <a:solidFill>
                <a:schemeClr val="bg1"/>
              </a:solidFill>
            </a:endParaRPr>
          </a:p>
        </p:txBody>
      </p:sp>
      <p:sp>
        <p:nvSpPr>
          <p:cNvPr id="40" name="TextShape 2"/>
          <p:cNvSpPr txBox="1"/>
          <p:nvPr/>
        </p:nvSpPr>
        <p:spPr>
          <a:xfrm>
            <a:off x="239842" y="1300314"/>
            <a:ext cx="9728616" cy="789744"/>
          </a:xfrm>
          <a:prstGeom prst="rect">
            <a:avLst/>
          </a:prstGeom>
          <a:noFill/>
          <a:ln>
            <a:noFill/>
          </a:ln>
        </p:spPr>
        <p:txBody>
          <a:bodyPr lIns="0" tIns="0" rIns="0" bIns="0" anchor="ctr"/>
          <a:lstStyle/>
          <a:p>
            <a:pPr algn="ctr"/>
            <a:r>
              <a:rPr lang="ru-RU" sz="2400" dirty="0">
                <a:solidFill>
                  <a:schemeClr val="bg1"/>
                </a:solidFill>
                <a:latin typeface="Arial"/>
              </a:rPr>
              <a:t>Алексей Петренко, ИЯФ СО РАН</a:t>
            </a:r>
            <a:r>
              <a:rPr lang="en-US" sz="2400" dirty="0">
                <a:solidFill>
                  <a:schemeClr val="bg1"/>
                </a:solidFill>
                <a:latin typeface="Arial"/>
              </a:rPr>
              <a:t>, 09.12.2021</a:t>
            </a:r>
            <a:endParaRPr lang="ru-RU" sz="2400" dirty="0">
              <a:solidFill>
                <a:schemeClr val="bg1"/>
              </a:solidFill>
              <a:latin typeface="Arial"/>
            </a:endParaRPr>
          </a:p>
          <a:p>
            <a:pPr algn="ctr"/>
            <a:r>
              <a:rPr lang="ru-RU" b="0" i="0" dirty="0">
                <a:solidFill>
                  <a:schemeClr val="bg1"/>
                </a:solidFill>
                <a:effectLst/>
                <a:latin typeface="Arial" panose="020B0604020202020204" pitchFamily="34" charset="0"/>
              </a:rPr>
              <a:t>онлайн-семинар «</a:t>
            </a:r>
            <a:r>
              <a:rPr lang="ru-RU"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Новые методы ускорения частиц и экстремальные состояния материи</a:t>
            </a:r>
            <a:r>
              <a:rPr lang="ru-RU" b="0" i="0" dirty="0">
                <a:solidFill>
                  <a:schemeClr val="bg1"/>
                </a:solidFill>
                <a:effectLst/>
                <a:latin typeface="Arial" panose="020B0604020202020204" pitchFamily="34" charset="0"/>
              </a:rPr>
              <a:t>»</a:t>
            </a:r>
            <a:endParaRPr lang="en-US" dirty="0">
              <a:solidFill>
                <a:schemeClr val="bg1"/>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746342" y="7307942"/>
            <a:ext cx="334283" cy="251733"/>
          </a:xfrm>
        </p:spPr>
        <p:txBody>
          <a:bodyPr/>
          <a:lstStyle/>
          <a:p>
            <a:pPr algn="ctr"/>
            <a:fld id="{C67F6C9C-13E3-4B00-B591-7BD1F52685F4}" type="slidenum">
              <a:rPr lang="en-US" sz="1400" smtClean="0">
                <a:latin typeface="Times New Roman"/>
              </a:rPr>
              <a:pPr algn="ctr"/>
              <a:t>10</a:t>
            </a:fld>
            <a:r>
              <a:rPr lang="en-US" sz="1400" dirty="0">
                <a:latin typeface="Times New Roman"/>
              </a:rPr>
              <a:t> </a:t>
            </a:r>
            <a:endParaRPr lang="en-US" dirty="0"/>
          </a:p>
        </p:txBody>
      </p:sp>
      <p:grpSp>
        <p:nvGrpSpPr>
          <p:cNvPr id="2" name="Group 1">
            <a:extLst>
              <a:ext uri="{FF2B5EF4-FFF2-40B4-BE49-F238E27FC236}">
                <a16:creationId xmlns:a16="http://schemas.microsoft.com/office/drawing/2014/main" id="{FA14717A-8A46-410C-BEE8-D8E2C131FB90}"/>
              </a:ext>
            </a:extLst>
          </p:cNvPr>
          <p:cNvGrpSpPr/>
          <p:nvPr/>
        </p:nvGrpSpPr>
        <p:grpSpPr>
          <a:xfrm>
            <a:off x="92288" y="744116"/>
            <a:ext cx="10218576" cy="4794184"/>
            <a:chOff x="164859" y="721245"/>
            <a:chExt cx="8649475" cy="4058019"/>
          </a:xfrm>
        </p:grpSpPr>
        <p:pic>
          <p:nvPicPr>
            <p:cNvPr id="13" name="Picture 12" descr="Diagram&#10;&#10;Description automatically generated">
              <a:extLst>
                <a:ext uri="{FF2B5EF4-FFF2-40B4-BE49-F238E27FC236}">
                  <a16:creationId xmlns:a16="http://schemas.microsoft.com/office/drawing/2014/main" id="{0F2396E4-871E-44D2-AA35-34F17248FBD9}"/>
                </a:ext>
              </a:extLst>
            </p:cNvPr>
            <p:cNvPicPr>
              <a:picLocks noChangeAspect="1"/>
            </p:cNvPicPr>
            <p:nvPr/>
          </p:nvPicPr>
          <p:blipFill>
            <a:blip r:embed="rId2"/>
            <a:stretch>
              <a:fillRect/>
            </a:stretch>
          </p:blipFill>
          <p:spPr>
            <a:xfrm>
              <a:off x="164859" y="721245"/>
              <a:ext cx="5925032" cy="4058019"/>
            </a:xfrm>
            <a:prstGeom prst="rect">
              <a:avLst/>
            </a:prstGeom>
          </p:spPr>
        </p:pic>
        <p:sp>
          <p:nvSpPr>
            <p:cNvPr id="14" name="TextBox 13">
              <a:extLst>
                <a:ext uri="{FF2B5EF4-FFF2-40B4-BE49-F238E27FC236}">
                  <a16:creationId xmlns:a16="http://schemas.microsoft.com/office/drawing/2014/main" id="{A7932821-56E3-40CD-B29A-4AAA08AB556B}"/>
                </a:ext>
              </a:extLst>
            </p:cNvPr>
            <p:cNvSpPr txBox="1"/>
            <p:nvPr/>
          </p:nvSpPr>
          <p:spPr>
            <a:xfrm>
              <a:off x="6057063" y="3698339"/>
              <a:ext cx="2052165" cy="400110"/>
            </a:xfrm>
            <a:prstGeom prst="rect">
              <a:avLst/>
            </a:prstGeom>
            <a:noFill/>
          </p:spPr>
          <p:txBody>
            <a:bodyPr wrap="none" rtlCol="0">
              <a:spAutoFit/>
            </a:bodyPr>
            <a:lstStyle/>
            <a:p>
              <a:pPr defTabSz="457200" eaLnBrk="0" fontAlgn="base" hangingPunct="0">
                <a:spcBef>
                  <a:spcPct val="0"/>
                </a:spcBef>
                <a:spcAft>
                  <a:spcPct val="0"/>
                </a:spcAft>
                <a:defRPr/>
              </a:pPr>
              <a:r>
                <a:rPr lang="en-US" sz="2000" dirty="0">
                  <a:solidFill>
                    <a:srgbClr val="000000"/>
                  </a:solidFill>
                  <a:ea typeface="MS PGothic" panose="020B0600070205080204" pitchFamily="34" charset="-128"/>
                </a:rPr>
                <a:t>Upstream dipole</a:t>
              </a:r>
            </a:p>
          </p:txBody>
        </p:sp>
        <p:sp>
          <p:nvSpPr>
            <p:cNvPr id="15" name="TextBox 14">
              <a:extLst>
                <a:ext uri="{FF2B5EF4-FFF2-40B4-BE49-F238E27FC236}">
                  <a16:creationId xmlns:a16="http://schemas.microsoft.com/office/drawing/2014/main" id="{FD2C7DEE-287F-4AE2-B465-0211A78D56E6}"/>
                </a:ext>
              </a:extLst>
            </p:cNvPr>
            <p:cNvSpPr txBox="1"/>
            <p:nvPr/>
          </p:nvSpPr>
          <p:spPr>
            <a:xfrm>
              <a:off x="164859" y="3308279"/>
              <a:ext cx="1023774" cy="931590"/>
            </a:xfrm>
            <a:prstGeom prst="rect">
              <a:avLst/>
            </a:prstGeom>
            <a:noFill/>
          </p:spPr>
          <p:txBody>
            <a:bodyPr wrap="square" rtlCol="0">
              <a:normAutofit fontScale="70000" lnSpcReduction="20000"/>
            </a:bodyPr>
            <a:lstStyle/>
            <a:p>
              <a:pPr defTabSz="457200" eaLnBrk="0" fontAlgn="base" hangingPunct="0">
                <a:spcBef>
                  <a:spcPct val="0"/>
                </a:spcBef>
                <a:spcAft>
                  <a:spcPct val="0"/>
                </a:spcAft>
                <a:defRPr/>
              </a:pPr>
              <a:r>
                <a:rPr lang="en-US" sz="2000" dirty="0">
                  <a:solidFill>
                    <a:srgbClr val="000000"/>
                  </a:solidFill>
                  <a:ea typeface="MS PGothic" panose="020B0600070205080204" pitchFamily="34" charset="-128"/>
                </a:rPr>
                <a:t>SPS extraction towards LHC and </a:t>
              </a:r>
              <a:r>
                <a:rPr lang="en-US" sz="2000" dirty="0" err="1">
                  <a:solidFill>
                    <a:srgbClr val="000000"/>
                  </a:solidFill>
                  <a:ea typeface="MS PGothic" panose="020B0600070205080204" pitchFamily="34" charset="-128"/>
                </a:rPr>
                <a:t>HighRadMat</a:t>
              </a:r>
              <a:endParaRPr lang="en-US" sz="2000" dirty="0">
                <a:solidFill>
                  <a:srgbClr val="000000"/>
                </a:solidFill>
                <a:ea typeface="MS PGothic" panose="020B0600070205080204" pitchFamily="34" charset="-128"/>
              </a:endParaRPr>
            </a:p>
          </p:txBody>
        </p:sp>
        <p:cxnSp>
          <p:nvCxnSpPr>
            <p:cNvPr id="16" name="Straight Arrow Connector 15">
              <a:extLst>
                <a:ext uri="{FF2B5EF4-FFF2-40B4-BE49-F238E27FC236}">
                  <a16:creationId xmlns:a16="http://schemas.microsoft.com/office/drawing/2014/main" id="{3A5B10FD-C23B-4D79-B0D6-57AA54E911FA}"/>
                </a:ext>
              </a:extLst>
            </p:cNvPr>
            <p:cNvCxnSpPr>
              <a:cxnSpLocks/>
            </p:cNvCxnSpPr>
            <p:nvPr/>
          </p:nvCxnSpPr>
          <p:spPr bwMode="auto">
            <a:xfrm flipH="1">
              <a:off x="3333965" y="2481209"/>
              <a:ext cx="2938408" cy="143838"/>
            </a:xfrm>
            <a:prstGeom prst="straightConnector1">
              <a:avLst/>
            </a:prstGeom>
            <a:solidFill>
              <a:srgbClr val="00CC99"/>
            </a:solidFill>
            <a:ln>
              <a:solidFill>
                <a:srgbClr val="000000"/>
              </a:solidFill>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3D00018A-8A46-445F-AF00-6396C43927FF}"/>
                </a:ext>
              </a:extLst>
            </p:cNvPr>
            <p:cNvSpPr txBox="1"/>
            <p:nvPr/>
          </p:nvSpPr>
          <p:spPr>
            <a:xfrm>
              <a:off x="6307132" y="2281154"/>
              <a:ext cx="1552028" cy="400110"/>
            </a:xfrm>
            <a:prstGeom prst="rect">
              <a:avLst/>
            </a:prstGeom>
            <a:noFill/>
          </p:spPr>
          <p:txBody>
            <a:bodyPr wrap="none" rtlCol="0">
              <a:spAutoFit/>
            </a:bodyPr>
            <a:lstStyle/>
            <a:p>
              <a:pPr defTabSz="457200" eaLnBrk="0" fontAlgn="base" hangingPunct="0">
                <a:spcBef>
                  <a:spcPct val="0"/>
                </a:spcBef>
                <a:spcAft>
                  <a:spcPct val="0"/>
                </a:spcAft>
                <a:defRPr/>
              </a:pPr>
              <a:r>
                <a:rPr lang="en-US" sz="2000" dirty="0">
                  <a:solidFill>
                    <a:srgbClr val="000000"/>
                  </a:solidFill>
                  <a:ea typeface="MS PGothic" panose="020B0600070205080204" pitchFamily="34" charset="-128"/>
                </a:rPr>
                <a:t>Laser cavity</a:t>
              </a:r>
            </a:p>
          </p:txBody>
        </p:sp>
        <p:cxnSp>
          <p:nvCxnSpPr>
            <p:cNvPr id="18" name="Straight Arrow Connector 17">
              <a:extLst>
                <a:ext uri="{FF2B5EF4-FFF2-40B4-BE49-F238E27FC236}">
                  <a16:creationId xmlns:a16="http://schemas.microsoft.com/office/drawing/2014/main" id="{53AA4693-3C67-4B40-A7B4-7C417FBEEDBE}"/>
                </a:ext>
              </a:extLst>
            </p:cNvPr>
            <p:cNvCxnSpPr>
              <a:cxnSpLocks/>
            </p:cNvCxnSpPr>
            <p:nvPr/>
          </p:nvCxnSpPr>
          <p:spPr bwMode="auto">
            <a:xfrm flipH="1">
              <a:off x="2080517" y="1255088"/>
              <a:ext cx="4356243" cy="526187"/>
            </a:xfrm>
            <a:prstGeom prst="straightConnector1">
              <a:avLst/>
            </a:prstGeom>
            <a:solidFill>
              <a:srgbClr val="00CC99"/>
            </a:solidFill>
            <a:ln>
              <a:solidFill>
                <a:srgbClr val="000000"/>
              </a:solidFill>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DE099345-0645-4692-83F1-1317B5C298AD}"/>
                </a:ext>
              </a:extLst>
            </p:cNvPr>
            <p:cNvSpPr txBox="1"/>
            <p:nvPr/>
          </p:nvSpPr>
          <p:spPr>
            <a:xfrm>
              <a:off x="6436760" y="1055033"/>
              <a:ext cx="2377574" cy="400110"/>
            </a:xfrm>
            <a:prstGeom prst="rect">
              <a:avLst/>
            </a:prstGeom>
            <a:noFill/>
          </p:spPr>
          <p:txBody>
            <a:bodyPr wrap="none" rtlCol="0">
              <a:spAutoFit/>
            </a:bodyPr>
            <a:lstStyle/>
            <a:p>
              <a:pPr defTabSz="457200" eaLnBrk="0" fontAlgn="base" hangingPunct="0">
                <a:spcBef>
                  <a:spcPct val="0"/>
                </a:spcBef>
                <a:spcAft>
                  <a:spcPct val="0"/>
                </a:spcAft>
                <a:defRPr/>
              </a:pPr>
              <a:r>
                <a:rPr lang="en-US" sz="2000" dirty="0">
                  <a:solidFill>
                    <a:srgbClr val="000000"/>
                  </a:solidFill>
                  <a:ea typeface="MS PGothic" panose="020B0600070205080204" pitchFamily="34" charset="-128"/>
                </a:rPr>
                <a:t>Laser transport line</a:t>
              </a:r>
            </a:p>
          </p:txBody>
        </p:sp>
        <p:cxnSp>
          <p:nvCxnSpPr>
            <p:cNvPr id="20" name="Straight Arrow Connector 19">
              <a:extLst>
                <a:ext uri="{FF2B5EF4-FFF2-40B4-BE49-F238E27FC236}">
                  <a16:creationId xmlns:a16="http://schemas.microsoft.com/office/drawing/2014/main" id="{2163A0FB-09DF-49FD-B64F-D9D49A8F54E3}"/>
                </a:ext>
              </a:extLst>
            </p:cNvPr>
            <p:cNvCxnSpPr>
              <a:cxnSpLocks/>
            </p:cNvCxnSpPr>
            <p:nvPr/>
          </p:nvCxnSpPr>
          <p:spPr bwMode="auto">
            <a:xfrm flipH="1">
              <a:off x="1950890" y="1868148"/>
              <a:ext cx="4393402" cy="410208"/>
            </a:xfrm>
            <a:prstGeom prst="straightConnector1">
              <a:avLst/>
            </a:prstGeom>
            <a:solidFill>
              <a:srgbClr val="00CC99"/>
            </a:solidFill>
            <a:ln>
              <a:solidFill>
                <a:srgbClr val="000000"/>
              </a:solidFill>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BFCB7B19-08CA-4E67-A82C-D627E3150265}"/>
                </a:ext>
              </a:extLst>
            </p:cNvPr>
            <p:cNvSpPr txBox="1"/>
            <p:nvPr/>
          </p:nvSpPr>
          <p:spPr>
            <a:xfrm>
              <a:off x="6436760" y="1664801"/>
              <a:ext cx="1920719" cy="400110"/>
            </a:xfrm>
            <a:prstGeom prst="rect">
              <a:avLst/>
            </a:prstGeom>
            <a:noFill/>
          </p:spPr>
          <p:txBody>
            <a:bodyPr wrap="none" rtlCol="0">
              <a:spAutoFit/>
            </a:bodyPr>
            <a:lstStyle/>
            <a:p>
              <a:pPr defTabSz="457200" eaLnBrk="0" fontAlgn="base" hangingPunct="0">
                <a:spcBef>
                  <a:spcPct val="0"/>
                </a:spcBef>
                <a:spcAft>
                  <a:spcPct val="0"/>
                </a:spcAft>
                <a:defRPr/>
              </a:pPr>
              <a:r>
                <a:rPr lang="en-US" sz="2000" dirty="0">
                  <a:solidFill>
                    <a:srgbClr val="000000"/>
                  </a:solidFill>
                  <a:ea typeface="MS PGothic" panose="020B0600070205080204" pitchFamily="34" charset="-128"/>
                </a:rPr>
                <a:t>X-rays detector</a:t>
              </a:r>
            </a:p>
          </p:txBody>
        </p:sp>
      </p:grpSp>
      <p:sp>
        <p:nvSpPr>
          <p:cNvPr id="22" name="Title 2">
            <a:extLst>
              <a:ext uri="{FF2B5EF4-FFF2-40B4-BE49-F238E27FC236}">
                <a16:creationId xmlns:a16="http://schemas.microsoft.com/office/drawing/2014/main" id="{2E1D9BB8-7547-4328-BFB3-DFB060925802}"/>
              </a:ext>
            </a:extLst>
          </p:cNvPr>
          <p:cNvSpPr txBox="1">
            <a:spLocks/>
          </p:cNvSpPr>
          <p:nvPr/>
        </p:nvSpPr>
        <p:spPr bwMode="auto">
          <a:xfrm>
            <a:off x="0" y="-12700"/>
            <a:ext cx="10080625" cy="437470"/>
          </a:xfrm>
          <a:prstGeom prst="rect">
            <a:avLst/>
          </a:prstGeom>
          <a:solidFill>
            <a:srgbClr val="D6D6F5"/>
          </a:solidFill>
          <a:ln>
            <a:solidFill>
              <a:srgbClr val="000000"/>
            </a:solidFill>
          </a:ln>
        </p:spPr>
        <p:txBody>
          <a:bodyPr vert="horz" wrap="square" lIns="90000" tIns="0" rIns="90000" bIns="46800" numCol="1" anchor="t" anchorCtr="0" compatLnSpc="1">
            <a:prstTxWarp prst="textNoShape">
              <a:avLst/>
            </a:prstTxWarp>
          </a:bodyPr>
          <a:lstStyle>
            <a:lvl1pPr algn="l" defTabSz="457200" rtl="0" eaLnBrk="0" fontAlgn="base" hangingPunct="0">
              <a:lnSpc>
                <a:spcPct val="100000"/>
              </a:lnSpc>
              <a:spcBef>
                <a:spcPct val="0"/>
              </a:spcBef>
              <a:spcAft>
                <a:spcPct val="0"/>
              </a:spcAft>
              <a:buClr>
                <a:srgbClr val="000000"/>
              </a:buClr>
              <a:buSzPct val="100000"/>
              <a:buFont typeface="Arial" panose="020B0604020202020204" pitchFamily="34" charset="0"/>
              <a:defRPr lang="en-GB" sz="2400" kern="0" dirty="0">
                <a:solidFill>
                  <a:srgbClr val="000000"/>
                </a:solidFill>
                <a:latin typeface="+mj-lt"/>
                <a:ea typeface="+mj-ea"/>
                <a:cs typeface="+mj-cs"/>
              </a:defRPr>
            </a:lvl1pPr>
            <a:lvl2pPr algn="ctr" defTabSz="457200" rtl="0" eaLnBrk="0" fontAlgn="base" hangingPunct="0">
              <a:lnSpc>
                <a:spcPct val="123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PGothic" panose="020B0600070205080204" pitchFamily="34" charset="-128"/>
                <a:cs typeface="msgothic" charset="0"/>
              </a:defRPr>
            </a:lvl2pPr>
            <a:lvl3pPr algn="ctr" defTabSz="457200" rtl="0" eaLnBrk="0" fontAlgn="base" hangingPunct="0">
              <a:lnSpc>
                <a:spcPct val="123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PGothic" panose="020B0600070205080204" pitchFamily="34" charset="-128"/>
                <a:cs typeface="msgothic" charset="0"/>
              </a:defRPr>
            </a:lvl3pPr>
            <a:lvl4pPr algn="ctr" defTabSz="457200" rtl="0" eaLnBrk="0" fontAlgn="base" hangingPunct="0">
              <a:lnSpc>
                <a:spcPct val="123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PGothic" panose="020B0600070205080204" pitchFamily="34" charset="-128"/>
                <a:cs typeface="msgothic" charset="0"/>
              </a:defRPr>
            </a:lvl4pPr>
            <a:lvl5pPr algn="ctr" defTabSz="457200" rtl="0" eaLnBrk="0" fontAlgn="base" hangingPunct="0">
              <a:lnSpc>
                <a:spcPct val="123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PGothic" panose="020B0600070205080204" pitchFamily="34" charset="-128"/>
                <a:cs typeface="msgothic" charset="0"/>
              </a:defRPr>
            </a:lvl5pPr>
            <a:lvl6pPr marL="457200" algn="ctr" defTabSz="457200" rtl="0" fontAlgn="base">
              <a:lnSpc>
                <a:spcPct val="123000"/>
              </a:lnSpc>
              <a:spcBef>
                <a:spcPct val="0"/>
              </a:spcBef>
              <a:spcAft>
                <a:spcPct val="0"/>
              </a:spcAft>
              <a:buClr>
                <a:srgbClr val="000000"/>
              </a:buClr>
              <a:buSzPct val="100000"/>
              <a:buFont typeface="Arial" charset="0"/>
              <a:defRPr sz="4400">
                <a:solidFill>
                  <a:srgbClr val="000000"/>
                </a:solidFill>
                <a:latin typeface="Arial" charset="0"/>
                <a:ea typeface="msgothic" charset="0"/>
                <a:cs typeface="msgothic" charset="0"/>
              </a:defRPr>
            </a:lvl6pPr>
            <a:lvl7pPr marL="914400" algn="ctr" defTabSz="457200" rtl="0" fontAlgn="base">
              <a:lnSpc>
                <a:spcPct val="123000"/>
              </a:lnSpc>
              <a:spcBef>
                <a:spcPct val="0"/>
              </a:spcBef>
              <a:spcAft>
                <a:spcPct val="0"/>
              </a:spcAft>
              <a:buClr>
                <a:srgbClr val="000000"/>
              </a:buClr>
              <a:buSzPct val="100000"/>
              <a:buFont typeface="Arial" charset="0"/>
              <a:defRPr sz="4400">
                <a:solidFill>
                  <a:srgbClr val="000000"/>
                </a:solidFill>
                <a:latin typeface="Arial" charset="0"/>
                <a:ea typeface="msgothic" charset="0"/>
                <a:cs typeface="msgothic" charset="0"/>
              </a:defRPr>
            </a:lvl7pPr>
            <a:lvl8pPr marL="1371600" algn="ctr" defTabSz="457200" rtl="0" fontAlgn="base">
              <a:lnSpc>
                <a:spcPct val="123000"/>
              </a:lnSpc>
              <a:spcBef>
                <a:spcPct val="0"/>
              </a:spcBef>
              <a:spcAft>
                <a:spcPct val="0"/>
              </a:spcAft>
              <a:buClr>
                <a:srgbClr val="000000"/>
              </a:buClr>
              <a:buSzPct val="100000"/>
              <a:buFont typeface="Arial" charset="0"/>
              <a:defRPr sz="4400">
                <a:solidFill>
                  <a:srgbClr val="000000"/>
                </a:solidFill>
                <a:latin typeface="Arial" charset="0"/>
                <a:ea typeface="msgothic" charset="0"/>
                <a:cs typeface="msgothic" charset="0"/>
              </a:defRPr>
            </a:lvl8pPr>
            <a:lvl9pPr marL="1828800" algn="ctr" defTabSz="457200" rtl="0" fontAlgn="base">
              <a:lnSpc>
                <a:spcPct val="123000"/>
              </a:lnSpc>
              <a:spcBef>
                <a:spcPct val="0"/>
              </a:spcBef>
              <a:spcAft>
                <a:spcPct val="0"/>
              </a:spcAft>
              <a:buClr>
                <a:srgbClr val="000000"/>
              </a:buClr>
              <a:buSzPct val="100000"/>
              <a:buFont typeface="Arial" charset="0"/>
              <a:defRPr sz="4400">
                <a:solidFill>
                  <a:srgbClr val="000000"/>
                </a:solidFill>
                <a:latin typeface="Arial" charset="0"/>
                <a:ea typeface="msgothic" charset="0"/>
                <a:cs typeface="msgothic" charset="0"/>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 typeface="Arial" panose="020B0604020202020204" pitchFamily="34" charset="0"/>
              <a:buNone/>
              <a:tabLst/>
              <a:defRPr/>
            </a:pPr>
            <a:r>
              <a:rPr kumimoji="0" lang="en-US" sz="2400" b="0" i="0" u="none" strike="noStrike" kern="0" cap="none" spc="0" normalizeH="0" baseline="0" noProof="0" dirty="0">
                <a:ln>
                  <a:noFill/>
                </a:ln>
                <a:solidFill>
                  <a:srgbClr val="000000"/>
                </a:solidFill>
                <a:effectLst/>
                <a:uLnTx/>
                <a:uFillTx/>
                <a:latin typeface="Arial"/>
                <a:ea typeface="ＭＳ Ｐゴシック"/>
              </a:rPr>
              <a:t>Gamma Factory Proof-of-Principle Experiment at the SPS:</a:t>
            </a:r>
          </a:p>
        </p:txBody>
      </p:sp>
      <p:sp>
        <p:nvSpPr>
          <p:cNvPr id="24" name="TextBox 23">
            <a:extLst>
              <a:ext uri="{FF2B5EF4-FFF2-40B4-BE49-F238E27FC236}">
                <a16:creationId xmlns:a16="http://schemas.microsoft.com/office/drawing/2014/main" id="{71D91C55-3FE3-4E86-B498-8DEF05C67407}"/>
              </a:ext>
            </a:extLst>
          </p:cNvPr>
          <p:cNvSpPr txBox="1"/>
          <p:nvPr/>
        </p:nvSpPr>
        <p:spPr>
          <a:xfrm>
            <a:off x="-1" y="424770"/>
            <a:ext cx="9502134" cy="461665"/>
          </a:xfrm>
          <a:prstGeom prst="rect">
            <a:avLst/>
          </a:prstGeom>
          <a:noFill/>
        </p:spPr>
        <p:txBody>
          <a:bodyPr wrap="square">
            <a:spAutoFit/>
          </a:bodyPr>
          <a:lstStyle/>
          <a:p>
            <a:r>
              <a:rPr lang="en-US" sz="1200" dirty="0"/>
              <a:t>From a recent presentation at Physics Beyond Colliders meeting: </a:t>
            </a:r>
            <a:r>
              <a:rPr lang="en-US" sz="1200" dirty="0">
                <a:hlinkClick r:id="rId3"/>
              </a:rPr>
              <a:t>https://indico.cern.ch/event/1089151/contributions/4620320/</a:t>
            </a:r>
            <a:endParaRPr lang="en-US" sz="1200" dirty="0"/>
          </a:p>
          <a:p>
            <a:endParaRPr lang="en-US" sz="1200" dirty="0"/>
          </a:p>
        </p:txBody>
      </p:sp>
      <p:sp>
        <p:nvSpPr>
          <p:cNvPr id="37" name="TextBox 36">
            <a:extLst>
              <a:ext uri="{FF2B5EF4-FFF2-40B4-BE49-F238E27FC236}">
                <a16:creationId xmlns:a16="http://schemas.microsoft.com/office/drawing/2014/main" id="{B2D8DE47-9180-487C-B29C-F212C9614373}"/>
              </a:ext>
            </a:extLst>
          </p:cNvPr>
          <p:cNvSpPr txBox="1"/>
          <p:nvPr/>
        </p:nvSpPr>
        <p:spPr>
          <a:xfrm>
            <a:off x="34254" y="7187699"/>
            <a:ext cx="5764669" cy="276999"/>
          </a:xfrm>
          <a:prstGeom prst="rect">
            <a:avLst/>
          </a:prstGeom>
          <a:noFill/>
        </p:spPr>
        <p:txBody>
          <a:bodyPr wrap="square">
            <a:spAutoFit/>
          </a:bodyPr>
          <a:lstStyle/>
          <a:p>
            <a:r>
              <a:rPr lang="en-US" sz="1200" dirty="0">
                <a:hlinkClick r:id="rId4"/>
              </a:rPr>
              <a:t>Gamma Factory Proof-of-Principle Experiment. Letter of Intent.</a:t>
            </a:r>
            <a:r>
              <a:rPr lang="en-US" sz="1200" dirty="0"/>
              <a:t> CERN, 2019.</a:t>
            </a:r>
          </a:p>
        </p:txBody>
      </p:sp>
      <p:sp>
        <p:nvSpPr>
          <p:cNvPr id="39" name="TextBox 38">
            <a:extLst>
              <a:ext uri="{FF2B5EF4-FFF2-40B4-BE49-F238E27FC236}">
                <a16:creationId xmlns:a16="http://schemas.microsoft.com/office/drawing/2014/main" id="{1B1A63A6-C719-48EE-A26B-6747B99A8BD6}"/>
              </a:ext>
            </a:extLst>
          </p:cNvPr>
          <p:cNvSpPr txBox="1"/>
          <p:nvPr/>
        </p:nvSpPr>
        <p:spPr>
          <a:xfrm rot="1198265">
            <a:off x="4882481" y="3748206"/>
            <a:ext cx="2473005" cy="369332"/>
          </a:xfrm>
          <a:prstGeom prst="rect">
            <a:avLst/>
          </a:prstGeom>
          <a:noFill/>
        </p:spPr>
        <p:txBody>
          <a:bodyPr wrap="square">
            <a:spAutoFit/>
          </a:bodyPr>
          <a:lstStyle/>
          <a:p>
            <a:r>
              <a:rPr lang="en-GB" sz="1800" b="1" dirty="0"/>
              <a:t>Li-like Pb beam</a:t>
            </a:r>
            <a:endParaRPr lang="en-US" dirty="0"/>
          </a:p>
        </p:txBody>
      </p:sp>
      <p:sp>
        <p:nvSpPr>
          <p:cNvPr id="40" name="Arrow: Down 39">
            <a:extLst>
              <a:ext uri="{FF2B5EF4-FFF2-40B4-BE49-F238E27FC236}">
                <a16:creationId xmlns:a16="http://schemas.microsoft.com/office/drawing/2014/main" id="{B346074D-506C-4E82-A4C7-C0298BF7C601}"/>
              </a:ext>
            </a:extLst>
          </p:cNvPr>
          <p:cNvSpPr/>
          <p:nvPr/>
        </p:nvSpPr>
        <p:spPr>
          <a:xfrm rot="6859800">
            <a:off x="5510294" y="3663569"/>
            <a:ext cx="362857" cy="1013907"/>
          </a:xfrm>
          <a:prstGeom prst="downArrow">
            <a:avLst>
              <a:gd name="adj1" fmla="val 50265"/>
              <a:gd name="adj2" fmla="val 608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1F75114C-DAEB-4DAB-A1DD-F8ED2B3BEEE8}"/>
              </a:ext>
            </a:extLst>
          </p:cNvPr>
          <p:cNvGrpSpPr/>
          <p:nvPr/>
        </p:nvGrpSpPr>
        <p:grpSpPr>
          <a:xfrm>
            <a:off x="56024" y="5076576"/>
            <a:ext cx="9948836" cy="2053067"/>
            <a:chOff x="322227" y="5509484"/>
            <a:chExt cx="7876530" cy="1625421"/>
          </a:xfrm>
        </p:grpSpPr>
        <p:pic>
          <p:nvPicPr>
            <p:cNvPr id="42" name="Picture 41">
              <a:extLst>
                <a:ext uri="{FF2B5EF4-FFF2-40B4-BE49-F238E27FC236}">
                  <a16:creationId xmlns:a16="http://schemas.microsoft.com/office/drawing/2014/main" id="{0502DE07-F1AE-464F-B508-0978EBCD2BA2}"/>
                </a:ext>
              </a:extLst>
            </p:cNvPr>
            <p:cNvPicPr>
              <a:picLocks noChangeAspect="1"/>
            </p:cNvPicPr>
            <p:nvPr/>
          </p:nvPicPr>
          <p:blipFill>
            <a:blip r:embed="rId5"/>
            <a:stretch>
              <a:fillRect/>
            </a:stretch>
          </p:blipFill>
          <p:spPr>
            <a:xfrm>
              <a:off x="322227" y="5509484"/>
              <a:ext cx="3904797" cy="1490076"/>
            </a:xfrm>
            <a:prstGeom prst="rect">
              <a:avLst/>
            </a:prstGeom>
            <a:effectLst>
              <a:outerShdw blurRad="50800" dist="38100" dir="2700000" algn="tl" rotWithShape="0">
                <a:prstClr val="black">
                  <a:alpha val="40000"/>
                </a:prstClr>
              </a:outerShdw>
            </a:effectLst>
          </p:spPr>
        </p:pic>
        <p:pic>
          <p:nvPicPr>
            <p:cNvPr id="43" name="Picture 42">
              <a:extLst>
                <a:ext uri="{FF2B5EF4-FFF2-40B4-BE49-F238E27FC236}">
                  <a16:creationId xmlns:a16="http://schemas.microsoft.com/office/drawing/2014/main" id="{147A9132-E974-421C-9AB6-69749CB0CCEC}"/>
                </a:ext>
              </a:extLst>
            </p:cNvPr>
            <p:cNvPicPr>
              <a:picLocks noChangeAspect="1"/>
            </p:cNvPicPr>
            <p:nvPr/>
          </p:nvPicPr>
          <p:blipFill>
            <a:blip r:embed="rId6"/>
            <a:stretch>
              <a:fillRect/>
            </a:stretch>
          </p:blipFill>
          <p:spPr>
            <a:xfrm>
              <a:off x="4293960" y="5519012"/>
              <a:ext cx="3904797" cy="161589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28693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D29A19-627F-4617-88E8-F4DF5726E955}"/>
              </a:ext>
            </a:extLst>
          </p:cNvPr>
          <p:cNvPicPr>
            <a:picLocks noChangeAspect="1"/>
          </p:cNvPicPr>
          <p:nvPr/>
        </p:nvPicPr>
        <p:blipFill>
          <a:blip r:embed="rId2"/>
          <a:stretch>
            <a:fillRect/>
          </a:stretch>
        </p:blipFill>
        <p:spPr>
          <a:xfrm>
            <a:off x="0" y="3757352"/>
            <a:ext cx="10080625" cy="3806918"/>
          </a:xfrm>
          <a:prstGeom prst="rect">
            <a:avLst/>
          </a:prstGeom>
        </p:spPr>
      </p:pic>
      <p:sp>
        <p:nvSpPr>
          <p:cNvPr id="3" name="Slide Number Placeholder 2"/>
          <p:cNvSpPr>
            <a:spLocks noGrp="1"/>
          </p:cNvSpPr>
          <p:nvPr>
            <p:ph type="sldNum" idx="12"/>
          </p:nvPr>
        </p:nvSpPr>
        <p:spPr>
          <a:xfrm>
            <a:off x="9575639" y="7288306"/>
            <a:ext cx="504986" cy="271369"/>
          </a:xfrm>
        </p:spPr>
        <p:txBody>
          <a:bodyPr/>
          <a:lstStyle/>
          <a:p>
            <a:fld id="{C67F6C9C-13E3-4B00-B591-7BD1F52685F4}" type="slidenum">
              <a:rPr lang="en-US" sz="1400" smtClean="0">
                <a:latin typeface="Times New Roman"/>
              </a:rPr>
              <a:pPr/>
              <a:t>11</a:t>
            </a:fld>
            <a:r>
              <a:rPr lang="en-US" sz="1400" dirty="0">
                <a:latin typeface="Times New Roman"/>
              </a:rPr>
              <a:t> </a:t>
            </a:r>
            <a:endParaRPr lang="en-US" dirty="0"/>
          </a:p>
        </p:txBody>
      </p:sp>
      <p:sp>
        <p:nvSpPr>
          <p:cNvPr id="4" name="Rectangle 3"/>
          <p:cNvSpPr/>
          <p:nvPr/>
        </p:nvSpPr>
        <p:spPr>
          <a:xfrm>
            <a:off x="1694229" y="19773"/>
            <a:ext cx="6576480" cy="461665"/>
          </a:xfrm>
          <a:prstGeom prst="rect">
            <a:avLst/>
          </a:prstGeom>
        </p:spPr>
        <p:txBody>
          <a:bodyPr wrap="none">
            <a:spAutoFit/>
          </a:bodyPr>
          <a:lstStyle/>
          <a:p>
            <a:pPr algn="ctr"/>
            <a:r>
              <a:rPr lang="en-US" sz="2400" b="1" dirty="0"/>
              <a:t>Transverse cooling via dispersive coupling:</a:t>
            </a:r>
            <a:endParaRPr lang="en-US" sz="2400" dirty="0"/>
          </a:p>
        </p:txBody>
      </p:sp>
      <p:pic>
        <p:nvPicPr>
          <p:cNvPr id="5" name="Picture 4">
            <a:extLst>
              <a:ext uri="{FF2B5EF4-FFF2-40B4-BE49-F238E27FC236}">
                <a16:creationId xmlns:a16="http://schemas.microsoft.com/office/drawing/2014/main" id="{3031F1B6-C0AC-4B24-9C0E-01068E6B6638}"/>
              </a:ext>
            </a:extLst>
          </p:cNvPr>
          <p:cNvPicPr>
            <a:picLocks noChangeAspect="1"/>
          </p:cNvPicPr>
          <p:nvPr/>
        </p:nvPicPr>
        <p:blipFill>
          <a:blip r:embed="rId3"/>
          <a:stretch>
            <a:fillRect/>
          </a:stretch>
        </p:blipFill>
        <p:spPr>
          <a:xfrm>
            <a:off x="-1" y="558562"/>
            <a:ext cx="10080625" cy="3041393"/>
          </a:xfrm>
          <a:prstGeom prst="rect">
            <a:avLst/>
          </a:prstGeom>
        </p:spPr>
      </p:pic>
      <p:sp>
        <p:nvSpPr>
          <p:cNvPr id="8" name="TextBox 7">
            <a:extLst>
              <a:ext uri="{FF2B5EF4-FFF2-40B4-BE49-F238E27FC236}">
                <a16:creationId xmlns:a16="http://schemas.microsoft.com/office/drawing/2014/main" id="{081D56C8-4249-4D01-A308-AD620E1EC609}"/>
              </a:ext>
            </a:extLst>
          </p:cNvPr>
          <p:cNvSpPr txBox="1"/>
          <p:nvPr/>
        </p:nvSpPr>
        <p:spPr>
          <a:xfrm>
            <a:off x="667063" y="4174762"/>
            <a:ext cx="8218212" cy="276999"/>
          </a:xfrm>
          <a:prstGeom prst="rect">
            <a:avLst/>
          </a:prstGeom>
          <a:noFill/>
        </p:spPr>
        <p:txBody>
          <a:bodyPr wrap="none" rtlCol="0">
            <a:spAutoFit/>
          </a:bodyPr>
          <a:lstStyle/>
          <a:p>
            <a:r>
              <a:rPr lang="en-US" sz="1200" dirty="0"/>
              <a:t>(I’ve </a:t>
            </a:r>
            <a:r>
              <a:rPr lang="en-US" sz="1200" dirty="0" err="1"/>
              <a:t>rearned</a:t>
            </a:r>
            <a:r>
              <a:rPr lang="en-US" sz="1200" dirty="0"/>
              <a:t> about this experiment after reading the Lewin </a:t>
            </a:r>
            <a:r>
              <a:rPr lang="en-US" sz="1200" dirty="0" err="1"/>
              <a:t>Eidam’s</a:t>
            </a:r>
            <a:r>
              <a:rPr lang="en-US" sz="1200" dirty="0"/>
              <a:t> </a:t>
            </a:r>
            <a:r>
              <a:rPr lang="en-US" sz="1200" dirty="0">
                <a:hlinkClick r:id="rId4"/>
              </a:rPr>
              <a:t>PhD Thesis</a:t>
            </a:r>
            <a:r>
              <a:rPr lang="en-US" sz="1200" dirty="0"/>
              <a:t> which was sent to me by W. Krasny)</a:t>
            </a:r>
          </a:p>
        </p:txBody>
      </p:sp>
    </p:spTree>
    <p:extLst>
      <p:ext uri="{BB962C8B-B14F-4D97-AF65-F5344CB8AC3E}">
        <p14:creationId xmlns:p14="http://schemas.microsoft.com/office/powerpoint/2010/main" val="372200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575639" y="7288306"/>
            <a:ext cx="504986" cy="271369"/>
          </a:xfrm>
        </p:spPr>
        <p:txBody>
          <a:bodyPr/>
          <a:lstStyle/>
          <a:p>
            <a:fld id="{C67F6C9C-13E3-4B00-B591-7BD1F52685F4}" type="slidenum">
              <a:rPr lang="en-US" sz="1400" smtClean="0">
                <a:latin typeface="Times New Roman"/>
              </a:rPr>
              <a:pPr/>
              <a:t>12</a:t>
            </a:fld>
            <a:r>
              <a:rPr lang="en-US" sz="1400" dirty="0">
                <a:latin typeface="Times New Roman"/>
              </a:rPr>
              <a:t> </a:t>
            </a:r>
            <a:endParaRPr lang="en-US" dirty="0"/>
          </a:p>
        </p:txBody>
      </p:sp>
      <p:sp>
        <p:nvSpPr>
          <p:cNvPr id="4" name="Rectangle 3"/>
          <p:cNvSpPr/>
          <p:nvPr/>
        </p:nvSpPr>
        <p:spPr>
          <a:xfrm>
            <a:off x="1275851" y="19773"/>
            <a:ext cx="7413248" cy="461665"/>
          </a:xfrm>
          <a:prstGeom prst="rect">
            <a:avLst/>
          </a:prstGeom>
        </p:spPr>
        <p:txBody>
          <a:bodyPr wrap="none">
            <a:spAutoFit/>
          </a:bodyPr>
          <a:lstStyle/>
          <a:p>
            <a:pPr algn="ctr"/>
            <a:r>
              <a:rPr lang="en-US" sz="2400" b="1" dirty="0"/>
              <a:t>Transverse cooling of Li-like Ca beam in the SPS:</a:t>
            </a:r>
            <a:endParaRPr lang="en-US" sz="2400" dirty="0"/>
          </a:p>
        </p:txBody>
      </p:sp>
      <p:pic>
        <p:nvPicPr>
          <p:cNvPr id="5" name="Picture 4">
            <a:extLst>
              <a:ext uri="{FF2B5EF4-FFF2-40B4-BE49-F238E27FC236}">
                <a16:creationId xmlns:a16="http://schemas.microsoft.com/office/drawing/2014/main" id="{4D4F60B6-9E25-4CAF-BAEF-50FC2848140B}"/>
              </a:ext>
            </a:extLst>
          </p:cNvPr>
          <p:cNvPicPr>
            <a:picLocks noChangeAspect="1"/>
          </p:cNvPicPr>
          <p:nvPr/>
        </p:nvPicPr>
        <p:blipFill>
          <a:blip r:embed="rId2"/>
          <a:stretch>
            <a:fillRect/>
          </a:stretch>
        </p:blipFill>
        <p:spPr>
          <a:xfrm>
            <a:off x="-1" y="1975458"/>
            <a:ext cx="10080625" cy="3436059"/>
          </a:xfrm>
          <a:prstGeom prst="rect">
            <a:avLst/>
          </a:prstGeom>
        </p:spPr>
      </p:pic>
      <p:sp>
        <p:nvSpPr>
          <p:cNvPr id="9" name="TextBox 8">
            <a:extLst>
              <a:ext uri="{FF2B5EF4-FFF2-40B4-BE49-F238E27FC236}">
                <a16:creationId xmlns:a16="http://schemas.microsoft.com/office/drawing/2014/main" id="{C445E42D-0673-4708-8838-23663A245E2A}"/>
              </a:ext>
            </a:extLst>
          </p:cNvPr>
          <p:cNvSpPr txBox="1"/>
          <p:nvPr/>
        </p:nvSpPr>
        <p:spPr>
          <a:xfrm>
            <a:off x="533399" y="7070310"/>
            <a:ext cx="8627533" cy="307777"/>
          </a:xfrm>
          <a:prstGeom prst="rect">
            <a:avLst/>
          </a:prstGeom>
          <a:noFill/>
        </p:spPr>
        <p:txBody>
          <a:bodyPr wrap="square">
            <a:spAutoFit/>
          </a:bodyPr>
          <a:lstStyle/>
          <a:p>
            <a:r>
              <a:rPr lang="en-US" sz="1400" dirty="0"/>
              <a:t>Simulation details: </a:t>
            </a:r>
            <a:r>
              <a:rPr lang="en-US" sz="1400" dirty="0">
                <a:hlinkClick r:id="rId3"/>
              </a:rPr>
              <a:t>https://anaconda.org/petrenko/li_like_ca_in_sps_transv</a:t>
            </a:r>
            <a:endParaRPr lang="en-US" sz="1400" dirty="0"/>
          </a:p>
        </p:txBody>
      </p:sp>
      <p:sp>
        <p:nvSpPr>
          <p:cNvPr id="7" name="TextBox 6">
            <a:extLst>
              <a:ext uri="{FF2B5EF4-FFF2-40B4-BE49-F238E27FC236}">
                <a16:creationId xmlns:a16="http://schemas.microsoft.com/office/drawing/2014/main" id="{86C80536-4595-4952-80BE-A6FFFDBF1F7D}"/>
              </a:ext>
            </a:extLst>
          </p:cNvPr>
          <p:cNvSpPr txBox="1"/>
          <p:nvPr/>
        </p:nvSpPr>
        <p:spPr>
          <a:xfrm>
            <a:off x="533399" y="6249697"/>
            <a:ext cx="8971117" cy="584775"/>
          </a:xfrm>
          <a:prstGeom prst="rect">
            <a:avLst/>
          </a:prstGeom>
          <a:noFill/>
        </p:spPr>
        <p:txBody>
          <a:bodyPr wrap="square">
            <a:spAutoFit/>
          </a:bodyPr>
          <a:lstStyle/>
          <a:p>
            <a:pPr algn="l"/>
            <a:r>
              <a:rPr lang="en-US" sz="1600" b="0" i="0" dirty="0">
                <a:solidFill>
                  <a:srgbClr val="000000"/>
                </a:solidFill>
                <a:effectLst/>
                <a:latin typeface="Times New Roman" panose="02020603050405020304" pitchFamily="18" charset="0"/>
                <a:hlinkClick r:id="rId4"/>
              </a:rPr>
              <a:t>High-luminosity Large Hadron Collider with laser-cooled </a:t>
            </a:r>
            <a:r>
              <a:rPr lang="en-US" sz="1600" b="0" i="0" dirty="0" err="1">
                <a:solidFill>
                  <a:srgbClr val="000000"/>
                </a:solidFill>
                <a:effectLst/>
                <a:latin typeface="Times New Roman" panose="02020603050405020304" pitchFamily="18" charset="0"/>
                <a:hlinkClick r:id="rId4"/>
              </a:rPr>
              <a:t>isoscalar</a:t>
            </a:r>
            <a:r>
              <a:rPr lang="en-US" sz="1600" b="0" i="0" dirty="0">
                <a:solidFill>
                  <a:srgbClr val="000000"/>
                </a:solidFill>
                <a:effectLst/>
                <a:latin typeface="Times New Roman" panose="02020603050405020304" pitchFamily="18" charset="0"/>
                <a:hlinkClick r:id="rId4"/>
              </a:rPr>
              <a:t> ion beams</a:t>
            </a:r>
            <a:r>
              <a:rPr lang="en-US" sz="1600" b="0" i="0" dirty="0">
                <a:solidFill>
                  <a:srgbClr val="000000"/>
                </a:solidFill>
                <a:effectLst/>
                <a:latin typeface="Times New Roman" panose="02020603050405020304" pitchFamily="18" charset="0"/>
              </a:rPr>
              <a:t>. M. W. Krasny, A. Petrenko, W. </a:t>
            </a:r>
            <a:r>
              <a:rPr lang="en-US" sz="1600" b="0" i="0" dirty="0" err="1">
                <a:solidFill>
                  <a:srgbClr val="000000"/>
                </a:solidFill>
                <a:effectLst/>
                <a:latin typeface="Times New Roman" panose="02020603050405020304" pitchFamily="18" charset="0"/>
              </a:rPr>
              <a:t>Placzek</a:t>
            </a:r>
            <a:r>
              <a:rPr lang="en-US" sz="1600" b="0" i="0" dirty="0">
                <a:solidFill>
                  <a:srgbClr val="000000"/>
                </a:solidFill>
                <a:effectLst/>
                <a:latin typeface="Times New Roman" panose="02020603050405020304" pitchFamily="18" charset="0"/>
              </a:rPr>
              <a:t>. Progress in Particle and Nuclear Physics 114 (2020) 103792.</a:t>
            </a:r>
          </a:p>
        </p:txBody>
      </p:sp>
    </p:spTree>
    <p:extLst>
      <p:ext uri="{BB962C8B-B14F-4D97-AF65-F5344CB8AC3E}">
        <p14:creationId xmlns:p14="http://schemas.microsoft.com/office/powerpoint/2010/main" val="343813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6CD58F-3290-44D8-BB64-40A208276409}"/>
              </a:ext>
            </a:extLst>
          </p:cNvPr>
          <p:cNvSpPr/>
          <p:nvPr/>
        </p:nvSpPr>
        <p:spPr>
          <a:xfrm>
            <a:off x="0" y="5159829"/>
            <a:ext cx="10080625" cy="2399846"/>
          </a:xfrm>
          <a:prstGeom prst="rect">
            <a:avLst/>
          </a:prstGeom>
          <a:gradFill flip="none" rotWithShape="1">
            <a:gsLst>
              <a:gs pos="0">
                <a:srgbClr val="FFFF00">
                  <a:tint val="660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Shape 1"/>
          <p:cNvSpPr txBox="1"/>
          <p:nvPr/>
        </p:nvSpPr>
        <p:spPr>
          <a:xfrm>
            <a:off x="0" y="171064"/>
            <a:ext cx="8808440" cy="640080"/>
          </a:xfrm>
          <a:prstGeom prst="rect">
            <a:avLst/>
          </a:prstGeom>
          <a:noFill/>
          <a:ln>
            <a:noFill/>
          </a:ln>
        </p:spPr>
        <p:txBody>
          <a:bodyPr lIns="0" tIns="0" rIns="0" bIns="0" anchor="ctr"/>
          <a:lstStyle/>
          <a:p>
            <a:pPr algn="ctr"/>
            <a:r>
              <a:rPr lang="en-GB" sz="2400" dirty="0">
                <a:latin typeface="Arial"/>
              </a:rPr>
              <a:t>There are several ways to cool high-energy hadron beams</a:t>
            </a:r>
            <a:endParaRPr dirty="0"/>
          </a:p>
        </p:txBody>
      </p:sp>
      <p:sp>
        <p:nvSpPr>
          <p:cNvPr id="2" name="Slide Number Placeholder 1"/>
          <p:cNvSpPr>
            <a:spLocks noGrp="1"/>
          </p:cNvSpPr>
          <p:nvPr>
            <p:ph type="sldNum" idx="12"/>
          </p:nvPr>
        </p:nvSpPr>
        <p:spPr/>
        <p:txBody>
          <a:bodyPr/>
          <a:lstStyle/>
          <a:p>
            <a:pPr algn="r"/>
            <a:fld id="{C67F6C9C-13E3-4B00-B591-7BD1F52685F4}" type="slidenum">
              <a:rPr lang="en-US" sz="1400" smtClean="0">
                <a:latin typeface="Times New Roman"/>
              </a:rPr>
              <a:pPr algn="r"/>
              <a:t>13</a:t>
            </a:fld>
            <a:endParaRPr lang="en-US" dirty="0"/>
          </a:p>
        </p:txBody>
      </p:sp>
      <p:sp>
        <p:nvSpPr>
          <p:cNvPr id="4" name="TextBox 3"/>
          <p:cNvSpPr txBox="1"/>
          <p:nvPr/>
        </p:nvSpPr>
        <p:spPr>
          <a:xfrm>
            <a:off x="312103" y="819368"/>
            <a:ext cx="9516030" cy="6463308"/>
          </a:xfrm>
          <a:prstGeom prst="rect">
            <a:avLst/>
          </a:prstGeom>
          <a:noFill/>
        </p:spPr>
        <p:txBody>
          <a:bodyPr wrap="square" rtlCol="0">
            <a:spAutoFit/>
          </a:bodyPr>
          <a:lstStyle/>
          <a:p>
            <a:r>
              <a:rPr lang="en-US" b="1" dirty="0"/>
              <a:t>1. Synchrotron radiation cooling</a:t>
            </a:r>
          </a:p>
          <a:p>
            <a:endParaRPr lang="en-US" dirty="0"/>
          </a:p>
          <a:p>
            <a:r>
              <a:rPr lang="en-US" dirty="0"/>
              <a:t>For protons and ions occurs naturally at very high energies. Takes hours. Probably practical only starting from the energy of High-Energy LHC (a project to upgrade LHC to 12-16 TeV).</a:t>
            </a:r>
          </a:p>
          <a:p>
            <a:endParaRPr lang="en-US" dirty="0"/>
          </a:p>
          <a:p>
            <a:r>
              <a:rPr lang="en-US" b="1" dirty="0"/>
              <a:t>2. Optical stochastic cooling</a:t>
            </a:r>
          </a:p>
          <a:p>
            <a:endParaRPr lang="en-US" dirty="0"/>
          </a:p>
          <a:p>
            <a:r>
              <a:rPr lang="en-US" dirty="0"/>
              <a:t>Was seriously considered for the </a:t>
            </a:r>
            <a:r>
              <a:rPr lang="en-US" dirty="0" err="1"/>
              <a:t>Tevatron</a:t>
            </a:r>
            <a:r>
              <a:rPr lang="en-US" dirty="0"/>
              <a:t>. Can be applied for protons in the LHC (for luminosity leveling and beam halo control). The test experiment with electrons is under construction at </a:t>
            </a:r>
            <a:r>
              <a:rPr lang="en-US" dirty="0" err="1"/>
              <a:t>Fermilab</a:t>
            </a:r>
            <a:r>
              <a:rPr lang="en-US" dirty="0"/>
              <a:t>. For details see: V. </a:t>
            </a:r>
            <a:r>
              <a:rPr lang="en-US" dirty="0" err="1"/>
              <a:t>Lebedev</a:t>
            </a:r>
            <a:r>
              <a:rPr lang="en-US" dirty="0"/>
              <a:t>. </a:t>
            </a:r>
            <a:r>
              <a:rPr lang="en-US" dirty="0">
                <a:hlinkClick r:id="rId3"/>
              </a:rPr>
              <a:t>Optical Stochastic Cooling</a:t>
            </a:r>
            <a:r>
              <a:rPr lang="en-US" dirty="0"/>
              <a:t> (2012).</a:t>
            </a:r>
          </a:p>
          <a:p>
            <a:r>
              <a:rPr lang="en-US" dirty="0"/>
              <a:t>V. </a:t>
            </a:r>
            <a:r>
              <a:rPr lang="en-US" dirty="0" err="1"/>
              <a:t>Lebedev</a:t>
            </a:r>
            <a:r>
              <a:rPr lang="en-US" dirty="0"/>
              <a:t> and A. Romanov. </a:t>
            </a:r>
            <a:r>
              <a:rPr lang="en-US" dirty="0">
                <a:hlinkClick r:id="rId4"/>
              </a:rPr>
              <a:t>Optical Stochastic Cooling at IOTA Ring</a:t>
            </a:r>
            <a:r>
              <a:rPr lang="en-US" dirty="0"/>
              <a:t> (2015). </a:t>
            </a:r>
          </a:p>
          <a:p>
            <a:r>
              <a:rPr lang="en-US" dirty="0"/>
              <a:t>E. Bessonov, M. </a:t>
            </a:r>
            <a:r>
              <a:rPr lang="en-US" dirty="0" err="1"/>
              <a:t>Gorbunkov</a:t>
            </a:r>
            <a:r>
              <a:rPr lang="en-US" dirty="0"/>
              <a:t>, A. </a:t>
            </a:r>
            <a:r>
              <a:rPr lang="en-US" dirty="0" err="1"/>
              <a:t>Mikhailichenko</a:t>
            </a:r>
            <a:r>
              <a:rPr lang="en-US" dirty="0"/>
              <a:t>. </a:t>
            </a:r>
            <a:r>
              <a:rPr lang="en-US" dirty="0">
                <a:hlinkClick r:id="rId5"/>
              </a:rPr>
              <a:t>Enhanced optical cooling system test in an electron storage ring</a:t>
            </a:r>
            <a:r>
              <a:rPr lang="en-US" dirty="0"/>
              <a:t> (2008) – fast version of optical stochastic cooling.</a:t>
            </a:r>
          </a:p>
          <a:p>
            <a:endParaRPr lang="en-US" dirty="0"/>
          </a:p>
          <a:p>
            <a:r>
              <a:rPr lang="en-US" b="1" dirty="0"/>
              <a:t>4. Coherent electron cooling </a:t>
            </a:r>
            <a:r>
              <a:rPr lang="en-US" dirty="0"/>
              <a:t>V. Litvinenko and </a:t>
            </a:r>
            <a:r>
              <a:rPr lang="en-US" dirty="0" err="1"/>
              <a:t>Ya</a:t>
            </a:r>
            <a:r>
              <a:rPr lang="en-US" dirty="0"/>
              <a:t>. </a:t>
            </a:r>
            <a:r>
              <a:rPr lang="en-US" dirty="0" err="1"/>
              <a:t>Derbenev</a:t>
            </a:r>
            <a:r>
              <a:rPr lang="en-US" dirty="0"/>
              <a:t>, </a:t>
            </a:r>
            <a:r>
              <a:rPr lang="en-US" dirty="0">
                <a:hlinkClick r:id="rId6"/>
              </a:rPr>
              <a:t>PRL </a:t>
            </a:r>
            <a:r>
              <a:rPr lang="en-US" b="1" dirty="0">
                <a:hlinkClick r:id="rId6"/>
              </a:rPr>
              <a:t>102</a:t>
            </a:r>
            <a:r>
              <a:rPr lang="en-US" dirty="0">
                <a:hlinkClick r:id="rId6"/>
              </a:rPr>
              <a:t>, 114801 (2009)</a:t>
            </a:r>
            <a:r>
              <a:rPr lang="en-US" dirty="0"/>
              <a:t>.</a:t>
            </a:r>
          </a:p>
          <a:p>
            <a:endParaRPr lang="en-US" b="1" dirty="0"/>
          </a:p>
          <a:p>
            <a:r>
              <a:rPr lang="en-US" b="1" dirty="0"/>
              <a:t>3. Laser cooling of partially stripped ions</a:t>
            </a:r>
          </a:p>
          <a:p>
            <a:endParaRPr lang="en-US" dirty="0"/>
          </a:p>
          <a:p>
            <a:r>
              <a:rPr lang="en-US" dirty="0"/>
              <a:t>Well-developed at low-energy. Cooling is </a:t>
            </a:r>
            <a:r>
              <a:rPr lang="en-GB" dirty="0"/>
              <a:t>faster</a:t>
            </a:r>
            <a:r>
              <a:rPr lang="en-US" dirty="0"/>
              <a:t> at high energy because the energy radiated by the ion grows as </a:t>
            </a:r>
            <a:r>
              <a:rPr lang="el-GR" i="1" dirty="0">
                <a:latin typeface="Times New Roman" panose="02020603050405020304" pitchFamily="18" charset="0"/>
                <a:cs typeface="Times New Roman" panose="02020603050405020304" pitchFamily="18" charset="0"/>
              </a:rPr>
              <a:t>γ</a:t>
            </a:r>
            <a:r>
              <a:rPr lang="en-US" i="1" baseline="30000" dirty="0">
                <a:latin typeface="Times New Roman" panose="02020603050405020304" pitchFamily="18" charset="0"/>
                <a:cs typeface="Times New Roman" panose="02020603050405020304" pitchFamily="18" charset="0"/>
              </a:rPr>
              <a:t>2</a:t>
            </a:r>
            <a:r>
              <a:rPr lang="en-GB" dirty="0"/>
              <a:t> (assuming different ions/transitions are used). Never</a:t>
            </a:r>
            <a:r>
              <a:rPr lang="en-US" dirty="0"/>
              <a:t> tested above few 100 MeV/u.</a:t>
            </a:r>
          </a:p>
          <a:p>
            <a:endParaRPr lang="en-US" dirty="0"/>
          </a:p>
          <a:p>
            <a:r>
              <a:rPr lang="en-US" dirty="0"/>
              <a:t>The only low-cost option without large infrastructure investments.</a:t>
            </a:r>
          </a:p>
        </p:txBody>
      </p:sp>
    </p:spTree>
    <p:extLst>
      <p:ext uri="{BB962C8B-B14F-4D97-AF65-F5344CB8AC3E}">
        <p14:creationId xmlns:p14="http://schemas.microsoft.com/office/powerpoint/2010/main" val="61389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628" y="890747"/>
            <a:ext cx="2843548" cy="611849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77" y="890747"/>
            <a:ext cx="4865599" cy="6118490"/>
          </a:xfrm>
          <a:prstGeom prst="rect">
            <a:avLst/>
          </a:prstGeom>
        </p:spPr>
      </p:pic>
      <p:sp>
        <p:nvSpPr>
          <p:cNvPr id="2" name="Slide Number Placeholder 1"/>
          <p:cNvSpPr>
            <a:spLocks noGrp="1"/>
          </p:cNvSpPr>
          <p:nvPr>
            <p:ph type="sldNum" idx="12"/>
          </p:nvPr>
        </p:nvSpPr>
        <p:spPr/>
        <p:txBody>
          <a:bodyPr/>
          <a:lstStyle/>
          <a:p>
            <a:pPr algn="r"/>
            <a:fld id="{C67F6C9C-13E3-4B00-B591-7BD1F52685F4}" type="slidenum">
              <a:rPr lang="en-US" sz="1400" smtClean="0">
                <a:latin typeface="Times New Roman"/>
              </a:rPr>
              <a:t>14</a:t>
            </a:fld>
            <a:endParaRPr lang="en-US"/>
          </a:p>
        </p:txBody>
      </p:sp>
      <p:sp>
        <p:nvSpPr>
          <p:cNvPr id="42" name="TextShape 1"/>
          <p:cNvSpPr txBox="1"/>
          <p:nvPr/>
        </p:nvSpPr>
        <p:spPr>
          <a:xfrm>
            <a:off x="79829" y="-40786"/>
            <a:ext cx="9928236" cy="520938"/>
          </a:xfrm>
          <a:prstGeom prst="rect">
            <a:avLst/>
          </a:prstGeom>
          <a:noFill/>
          <a:ln>
            <a:noFill/>
          </a:ln>
        </p:spPr>
        <p:txBody>
          <a:bodyPr lIns="0" tIns="0" rIns="0" bIns="0" anchor="ctr"/>
          <a:lstStyle/>
          <a:p>
            <a:pPr algn="ctr"/>
            <a:r>
              <a:rPr lang="en-GB" sz="1600" dirty="0">
                <a:latin typeface="Arial"/>
              </a:rPr>
              <a:t>Why ion cooling is interesting for plasma wakefield acceleration: general scaling of PWFA:</a:t>
            </a:r>
            <a:endParaRPr sz="1600" dirty="0"/>
          </a:p>
        </p:txBody>
      </p:sp>
      <p:sp>
        <p:nvSpPr>
          <p:cNvPr id="7" name="TextBox 6"/>
          <p:cNvSpPr txBox="1"/>
          <p:nvPr/>
        </p:nvSpPr>
        <p:spPr>
          <a:xfrm>
            <a:off x="2173162" y="547801"/>
            <a:ext cx="2278188" cy="400110"/>
          </a:xfrm>
          <a:prstGeom prst="rect">
            <a:avLst/>
          </a:prstGeom>
          <a:noFill/>
        </p:spPr>
        <p:txBody>
          <a:bodyPr wrap="none" rtlCol="0">
            <a:spAutoFit/>
          </a:bodyPr>
          <a:lstStyle/>
          <a:p>
            <a:r>
              <a:rPr lang="en-GB" sz="2000" i="1" dirty="0">
                <a:latin typeface="Times New Roman" panose="02020603050405020304" pitchFamily="18" charset="0"/>
                <a:cs typeface="Times New Roman" panose="02020603050405020304" pitchFamily="18" charset="0"/>
              </a:rPr>
              <a:t>n</a:t>
            </a:r>
            <a:r>
              <a:rPr lang="en-GB" sz="2000" baseline="-25000" dirty="0">
                <a:latin typeface="Times New Roman" panose="02020603050405020304" pitchFamily="18" charset="0"/>
                <a:cs typeface="Times New Roman" panose="02020603050405020304" pitchFamily="18" charset="0"/>
              </a:rPr>
              <a:t>plasma</a:t>
            </a:r>
            <a:r>
              <a:rPr lang="en-GB" sz="2000" dirty="0">
                <a:latin typeface="Times New Roman" panose="02020603050405020304" pitchFamily="18" charset="0"/>
                <a:cs typeface="Times New Roman" panose="02020603050405020304" pitchFamily="18" charset="0"/>
              </a:rPr>
              <a:t> = 7∙10</a:t>
            </a:r>
            <a:r>
              <a:rPr lang="en-GB" sz="2000" baseline="30000" dirty="0">
                <a:latin typeface="Times New Roman" panose="02020603050405020304" pitchFamily="18" charset="0"/>
                <a:cs typeface="Times New Roman" panose="02020603050405020304" pitchFamily="18" charset="0"/>
              </a:rPr>
              <a:t>14</a:t>
            </a:r>
            <a:r>
              <a:rPr lang="en-GB" sz="2000" dirty="0">
                <a:latin typeface="Times New Roman" panose="02020603050405020304" pitchFamily="18" charset="0"/>
                <a:cs typeface="Times New Roman" panose="02020603050405020304" pitchFamily="18" charset="0"/>
              </a:rPr>
              <a:t> cm</a:t>
            </a:r>
            <a:r>
              <a:rPr lang="en-GB" sz="2000" baseline="30000" dirty="0">
                <a:latin typeface="Times New Roman" panose="02020603050405020304" pitchFamily="18" charset="0"/>
                <a:cs typeface="Times New Roman" panose="02020603050405020304" pitchFamily="18" charset="0"/>
              </a:rPr>
              <a:t>-3</a:t>
            </a:r>
            <a:endParaRPr lang="en-US" sz="2000" baseline="30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932827" y="540192"/>
            <a:ext cx="2634054" cy="400110"/>
          </a:xfrm>
          <a:prstGeom prst="rect">
            <a:avLst/>
          </a:prstGeom>
          <a:noFill/>
        </p:spPr>
        <p:txBody>
          <a:bodyPr wrap="none" rtlCol="0">
            <a:spAutoFit/>
          </a:bodyPr>
          <a:lstStyle/>
          <a:p>
            <a:r>
              <a:rPr lang="en-GB" sz="2000" i="1" dirty="0">
                <a:latin typeface="Times New Roman" panose="02020603050405020304" pitchFamily="18" charset="0"/>
                <a:cs typeface="Times New Roman" panose="02020603050405020304" pitchFamily="18" charset="0"/>
              </a:rPr>
              <a:t>n</a:t>
            </a:r>
            <a:r>
              <a:rPr lang="en-GB" sz="2000" baseline="-25000" dirty="0">
                <a:latin typeface="Times New Roman" panose="02020603050405020304" pitchFamily="18" charset="0"/>
                <a:cs typeface="Times New Roman" panose="02020603050405020304" pitchFamily="18" charset="0"/>
              </a:rPr>
              <a:t>plasma</a:t>
            </a:r>
            <a:r>
              <a:rPr lang="en-GB" sz="2000" dirty="0">
                <a:latin typeface="Times New Roman" panose="02020603050405020304" pitchFamily="18" charset="0"/>
                <a:cs typeface="Times New Roman" panose="02020603050405020304" pitchFamily="18" charset="0"/>
              </a:rPr>
              <a:t> = 4x(7∙10</a:t>
            </a:r>
            <a:r>
              <a:rPr lang="en-GB" sz="2000" baseline="30000" dirty="0">
                <a:latin typeface="Times New Roman" panose="02020603050405020304" pitchFamily="18" charset="0"/>
                <a:cs typeface="Times New Roman" panose="02020603050405020304" pitchFamily="18" charset="0"/>
              </a:rPr>
              <a:t>14</a:t>
            </a:r>
            <a:r>
              <a:rPr lang="en-GB" sz="2000" dirty="0">
                <a:latin typeface="Times New Roman" panose="02020603050405020304" pitchFamily="18" charset="0"/>
                <a:cs typeface="Times New Roman" panose="02020603050405020304" pitchFamily="18" charset="0"/>
              </a:rPr>
              <a:t> cm</a:t>
            </a:r>
            <a:r>
              <a:rPr lang="en-GB" sz="2000" baseline="30000" dirty="0">
                <a:latin typeface="Times New Roman" panose="02020603050405020304" pitchFamily="18" charset="0"/>
                <a:cs typeface="Times New Roman" panose="02020603050405020304" pitchFamily="18" charset="0"/>
              </a:rPr>
              <a:t>-3</a:t>
            </a:r>
            <a:r>
              <a:rPr lang="en-GB"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379133" y="2578046"/>
            <a:ext cx="1877719" cy="830997"/>
          </a:xfrm>
          <a:prstGeom prst="rect">
            <a:avLst/>
          </a:prstGeom>
          <a:noFill/>
        </p:spPr>
        <p:txBody>
          <a:bodyPr wrap="square" rtlCol="0">
            <a:spAutoFit/>
          </a:bodyPr>
          <a:lstStyle/>
          <a:p>
            <a:r>
              <a:rPr lang="en-GB" sz="1600" dirty="0"/>
              <a:t>2x smaller </a:t>
            </a:r>
            <a:r>
              <a:rPr lang="en-GB" sz="1600" dirty="0" err="1"/>
              <a:t>transv</a:t>
            </a:r>
            <a:r>
              <a:rPr lang="en-GB" sz="1600" dirty="0"/>
              <a:t>. size =&gt; 4x higher beam density.</a:t>
            </a:r>
            <a:endParaRPr lang="en-US" sz="1600" dirty="0"/>
          </a:p>
        </p:txBody>
      </p:sp>
      <p:sp>
        <p:nvSpPr>
          <p:cNvPr id="11" name="TextBox 10"/>
          <p:cNvSpPr txBox="1"/>
          <p:nvPr/>
        </p:nvSpPr>
        <p:spPr>
          <a:xfrm>
            <a:off x="8376602" y="3754930"/>
            <a:ext cx="1631463" cy="1323439"/>
          </a:xfrm>
          <a:prstGeom prst="rect">
            <a:avLst/>
          </a:prstGeom>
          <a:noFill/>
        </p:spPr>
        <p:txBody>
          <a:bodyPr wrap="square" rtlCol="0">
            <a:spAutoFit/>
          </a:bodyPr>
          <a:lstStyle/>
          <a:p>
            <a:r>
              <a:rPr lang="en-GB" sz="1600" dirty="0"/>
              <a:t>The same angular spread =&gt; 2x lower beam emittance required.</a:t>
            </a:r>
            <a:endParaRPr lang="en-US" sz="1600" dirty="0"/>
          </a:p>
        </p:txBody>
      </p:sp>
      <p:sp>
        <p:nvSpPr>
          <p:cNvPr id="12" name="TextBox 11"/>
          <p:cNvSpPr txBox="1"/>
          <p:nvPr/>
        </p:nvSpPr>
        <p:spPr>
          <a:xfrm>
            <a:off x="8376604" y="5178548"/>
            <a:ext cx="1684266" cy="1569660"/>
          </a:xfrm>
          <a:prstGeom prst="rect">
            <a:avLst/>
          </a:prstGeom>
          <a:noFill/>
        </p:spPr>
        <p:txBody>
          <a:bodyPr wrap="square" rtlCol="0">
            <a:spAutoFit/>
          </a:bodyPr>
          <a:lstStyle/>
          <a:p>
            <a:r>
              <a:rPr lang="en-GB" sz="1600" dirty="0"/>
              <a:t>The same current =&gt; 2x less particles needed to drive 2x higher wake.</a:t>
            </a:r>
          </a:p>
          <a:p>
            <a:r>
              <a:rPr lang="en-GB" sz="1600" dirty="0"/>
              <a:t> </a:t>
            </a:r>
            <a:endParaRPr lang="en-US" sz="1600" dirty="0"/>
          </a:p>
        </p:txBody>
      </p:sp>
      <p:sp>
        <p:nvSpPr>
          <p:cNvPr id="13" name="TextBox 12"/>
          <p:cNvSpPr txBox="1"/>
          <p:nvPr/>
        </p:nvSpPr>
        <p:spPr>
          <a:xfrm>
            <a:off x="8376602" y="954109"/>
            <a:ext cx="1661677" cy="584775"/>
          </a:xfrm>
          <a:prstGeom prst="rect">
            <a:avLst/>
          </a:prstGeom>
          <a:noFill/>
        </p:spPr>
        <p:txBody>
          <a:bodyPr wrap="square" rtlCol="0">
            <a:spAutoFit/>
          </a:bodyPr>
          <a:lstStyle/>
          <a:p>
            <a:r>
              <a:rPr lang="en-GB" sz="1600" dirty="0"/>
              <a:t>2x higher wakefield</a:t>
            </a:r>
            <a:endParaRPr lang="en-US" sz="1600" dirty="0"/>
          </a:p>
        </p:txBody>
      </p:sp>
      <p:sp>
        <p:nvSpPr>
          <p:cNvPr id="10" name="TextBox 9"/>
          <p:cNvSpPr txBox="1"/>
          <p:nvPr/>
        </p:nvSpPr>
        <p:spPr>
          <a:xfrm>
            <a:off x="623326" y="6801757"/>
            <a:ext cx="9308959" cy="738664"/>
          </a:xfrm>
          <a:prstGeom prst="rect">
            <a:avLst/>
          </a:prstGeom>
          <a:noFill/>
        </p:spPr>
        <p:txBody>
          <a:bodyPr wrap="none" rtlCol="0">
            <a:spAutoFit/>
          </a:bodyPr>
          <a:lstStyle/>
          <a:p>
            <a:r>
              <a:rPr lang="en-GB" sz="1400" b="1" dirty="0"/>
              <a:t>10x less particles with 10x lower emittance and the same current can potentially drive 10x higher wakefield.</a:t>
            </a:r>
          </a:p>
          <a:p>
            <a:r>
              <a:rPr lang="en-GB" sz="1400" dirty="0"/>
              <a:t>Maximum plasma density is essentially defined by the transverse beam emittance.</a:t>
            </a:r>
          </a:p>
          <a:p>
            <a:r>
              <a:rPr lang="en-GB" sz="1400" dirty="0"/>
              <a:t>Higher peak current is needed to reduce the number of micro-bunches =&gt; less strict tolerances on plasma density.</a:t>
            </a:r>
            <a:endParaRPr lang="en-US" sz="1400" dirty="0"/>
          </a:p>
        </p:txBody>
      </p:sp>
      <p:sp>
        <p:nvSpPr>
          <p:cNvPr id="3" name="Rectangle 2"/>
          <p:cNvSpPr/>
          <p:nvPr/>
        </p:nvSpPr>
        <p:spPr>
          <a:xfrm>
            <a:off x="8313998" y="6398036"/>
            <a:ext cx="1777682" cy="461665"/>
          </a:xfrm>
          <a:prstGeom prst="rect">
            <a:avLst/>
          </a:prstGeom>
        </p:spPr>
        <p:txBody>
          <a:bodyPr wrap="square">
            <a:spAutoFit/>
          </a:bodyPr>
          <a:lstStyle/>
          <a:p>
            <a:r>
              <a:rPr lang="en-GB" sz="1200" dirty="0"/>
              <a:t>(Also 2x less</a:t>
            </a:r>
          </a:p>
          <a:p>
            <a:r>
              <a:rPr lang="en-GB" sz="1200" dirty="0"/>
              <a:t> accelerated particles).</a:t>
            </a:r>
            <a:endParaRPr lang="en-US" sz="1200" dirty="0"/>
          </a:p>
        </p:txBody>
      </p:sp>
    </p:spTree>
    <p:extLst>
      <p:ext uri="{BB962C8B-B14F-4D97-AF65-F5344CB8AC3E}">
        <p14:creationId xmlns:p14="http://schemas.microsoft.com/office/powerpoint/2010/main" val="3516036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C67F6C9C-13E3-4B00-B591-7BD1F52685F4}" type="slidenum">
              <a:rPr lang="en-US" sz="1400" smtClean="0">
                <a:latin typeface="Times New Roman"/>
              </a:rPr>
              <a:pPr/>
              <a:t>15</a:t>
            </a:fld>
            <a:r>
              <a:rPr lang="en-US" sz="1400">
                <a:latin typeface="Times New Roman"/>
              </a:rPr>
              <a:t> </a:t>
            </a:r>
            <a:endParaRPr lang="en-US" dirty="0"/>
          </a:p>
        </p:txBody>
      </p:sp>
      <p:sp>
        <p:nvSpPr>
          <p:cNvPr id="4" name="TextBox 3"/>
          <p:cNvSpPr txBox="1"/>
          <p:nvPr/>
        </p:nvSpPr>
        <p:spPr>
          <a:xfrm>
            <a:off x="65727" y="5674716"/>
            <a:ext cx="184731" cy="369332"/>
          </a:xfrm>
          <a:prstGeom prst="rect">
            <a:avLst/>
          </a:prstGeom>
          <a:noFill/>
        </p:spPr>
        <p:txBody>
          <a:bodyPr wrap="none" rtlCol="0">
            <a:spAutoFit/>
          </a:bodyPr>
          <a:lstStyle/>
          <a:p>
            <a:endParaRPr lang="en-US" b="1" dirty="0"/>
          </a:p>
        </p:txBody>
      </p:sp>
      <p:sp>
        <p:nvSpPr>
          <p:cNvPr id="5" name="TextBox 4"/>
          <p:cNvSpPr txBox="1"/>
          <p:nvPr/>
        </p:nvSpPr>
        <p:spPr>
          <a:xfrm>
            <a:off x="-35871" y="2759890"/>
            <a:ext cx="9961381" cy="400110"/>
          </a:xfrm>
          <a:prstGeom prst="rect">
            <a:avLst/>
          </a:prstGeom>
          <a:noFill/>
        </p:spPr>
        <p:txBody>
          <a:bodyPr wrap="none" rtlCol="0">
            <a:spAutoFit/>
          </a:bodyPr>
          <a:lstStyle/>
          <a:p>
            <a:r>
              <a:rPr lang="en-GB" sz="2000" b="1" dirty="0"/>
              <a:t>The same scaling applies to a witness beam. This is good for collider luminosity:</a:t>
            </a:r>
            <a:endParaRPr lang="en-US" sz="2000" b="1" dirty="0"/>
          </a:p>
        </p:txBody>
      </p:sp>
      <p:pic>
        <p:nvPicPr>
          <p:cNvPr id="1026" name="Picture 2" descr="https://latex.codecogs.com/gif.latex?%5Chuge%20%7B%5Ccal%20L%7D%20%3D%20f%5Cfrac%7BN_1%20N_2%7D%7B4%5Cpi%20%5Csigma_x%20%5Csigma_y%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07" y="3205196"/>
            <a:ext cx="2057400" cy="857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57455" y="3174131"/>
            <a:ext cx="7194343" cy="923330"/>
          </a:xfrm>
          <a:prstGeom prst="rect">
            <a:avLst/>
          </a:prstGeom>
          <a:noFill/>
        </p:spPr>
        <p:txBody>
          <a:bodyPr wrap="square" rtlCol="0">
            <a:spAutoFit/>
          </a:bodyPr>
          <a:lstStyle/>
          <a:p>
            <a:r>
              <a:rPr lang="en-GB" i="1" dirty="0">
                <a:latin typeface="Times New Roman" panose="02020603050405020304" pitchFamily="18" charset="0"/>
                <a:cs typeface="Times New Roman" panose="02020603050405020304" pitchFamily="18" charset="0"/>
              </a:rPr>
              <a:t>f</a:t>
            </a:r>
            <a:r>
              <a:rPr lang="en-GB" dirty="0">
                <a:latin typeface="Times New Roman" panose="02020603050405020304" pitchFamily="18" charset="0"/>
                <a:cs typeface="Times New Roman" panose="02020603050405020304" pitchFamily="18" charset="0"/>
              </a:rPr>
              <a:t> ― frequency of collisions; </a:t>
            </a:r>
            <a:r>
              <a:rPr lang="en-GB" i="1" dirty="0">
                <a:latin typeface="Times New Roman" panose="02020603050405020304" pitchFamily="18" charset="0"/>
                <a:cs typeface="Times New Roman" panose="02020603050405020304" pitchFamily="18" charset="0"/>
              </a:rPr>
              <a:t>N</a:t>
            </a:r>
            <a:r>
              <a:rPr lang="en-GB" baseline="-25000" dirty="0">
                <a:latin typeface="Times New Roman" panose="02020603050405020304" pitchFamily="18" charset="0"/>
                <a:cs typeface="Times New Roman" panose="02020603050405020304" pitchFamily="18" charset="0"/>
              </a:rPr>
              <a:t>1</a:t>
            </a:r>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N</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 ― number of particles in the colliding beams; </a:t>
            </a:r>
            <a:r>
              <a:rPr lang="el-GR" i="1" dirty="0">
                <a:latin typeface="Times New Roman" panose="02020603050405020304" pitchFamily="18" charset="0"/>
                <a:cs typeface="Times New Roman" panose="02020603050405020304" pitchFamily="18" charset="0"/>
              </a:rPr>
              <a:t>σ</a:t>
            </a:r>
            <a:r>
              <a:rPr lang="en-GB" i="1" baseline="-25000" dirty="0">
                <a:latin typeface="Times New Roman" panose="02020603050405020304" pitchFamily="18" charset="0"/>
                <a:cs typeface="Times New Roman" panose="02020603050405020304" pitchFamily="18" charset="0"/>
              </a:rPr>
              <a:t>x</a:t>
            </a:r>
            <a:r>
              <a:rPr lang="en-GB"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σ</a:t>
            </a:r>
            <a:r>
              <a:rPr lang="en-GB" i="1" baseline="-25000" dirty="0">
                <a:latin typeface="Times New Roman" panose="02020603050405020304" pitchFamily="18" charset="0"/>
                <a:cs typeface="Times New Roman" panose="02020603050405020304" pitchFamily="18" charset="0"/>
              </a:rPr>
              <a:t>y</a:t>
            </a:r>
            <a:r>
              <a:rPr lang="en-GB" dirty="0">
                <a:latin typeface="Times New Roman" panose="02020603050405020304" pitchFamily="18" charset="0"/>
                <a:cs typeface="Times New Roman" panose="02020603050405020304" pitchFamily="18" charset="0"/>
              </a:rPr>
              <a:t> ― transverse sizes of the colliding beams (both beams have the same size).</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5727" y="4072314"/>
            <a:ext cx="9559269" cy="3570208"/>
          </a:xfrm>
          <a:prstGeom prst="rect">
            <a:avLst/>
          </a:prstGeom>
          <a:noFill/>
        </p:spPr>
        <p:txBody>
          <a:bodyPr wrap="square" rtlCol="0">
            <a:spAutoFit/>
          </a:bodyPr>
          <a:lstStyle/>
          <a:p>
            <a:r>
              <a:rPr lang="en-GB" sz="1600" dirty="0"/>
              <a:t>Consider the electron-proton/ion collider for example. If the energy </a:t>
            </a:r>
            <a:r>
              <a:rPr lang="en-US" sz="1600" dirty="0"/>
              <a:t>of colliding protons and electrons are the same then electrons will have 2000x higher gamma-factor (and much smaller beam size than colliding protons/ions). Therefore</a:t>
            </a:r>
            <a:r>
              <a:rPr lang="en-GB" sz="1600" dirty="0"/>
              <a:t> we can assume that the colliding beam size is defined by the proton/ion beam size. In this case </a:t>
            </a:r>
            <a:r>
              <a:rPr lang="en-GB" sz="1600" b="1" dirty="0"/>
              <a:t>10x smaller emittance (hence 10x smaller size) proton/ion beam will produce 100x higher luminosity. </a:t>
            </a:r>
            <a:r>
              <a:rPr lang="en-GB" sz="1600" dirty="0"/>
              <a:t>Cooling is also important for the target proton/ion beam.</a:t>
            </a:r>
          </a:p>
          <a:p>
            <a:endParaRPr lang="en-GB" dirty="0"/>
          </a:p>
          <a:p>
            <a:r>
              <a:rPr lang="en-US" sz="1600" dirty="0"/>
              <a:t>T</a:t>
            </a:r>
            <a:r>
              <a:rPr lang="en-GB" sz="1600" dirty="0"/>
              <a:t>he gain in luminosity can be even higher since at low intensity the beam in the ring can be accelerated as a long train of bunches and then extracted bunch-by-bunch. At the high single bunch intensity the number of bunches limited by coupled bunch instabilities.</a:t>
            </a:r>
          </a:p>
          <a:p>
            <a:endParaRPr lang="en-GB" sz="1600" dirty="0"/>
          </a:p>
          <a:p>
            <a:r>
              <a:rPr lang="en-GB" sz="1600" dirty="0"/>
              <a:t>With a selective fast cooling it might also be possible to cool the bunches one-by-one </a:t>
            </a:r>
            <a:r>
              <a:rPr lang="en-GB" sz="1600" dirty="0">
                <a:sym typeface="Wingdings" panose="05000000000000000000" pitchFamily="2" charset="2"/>
              </a:rPr>
              <a:t> f</a:t>
            </a:r>
            <a:r>
              <a:rPr lang="en-GB" sz="1600" dirty="0"/>
              <a:t>irst accelerate the maximum possible charge in the SPS/LHC as a long train of bunches and then select small amount of charge from the circulating beam, cool it to the required parameters, and extract the short single bunch towards the high-density plasma accelerator.</a:t>
            </a:r>
            <a:endParaRPr lang="en-US" sz="1600" b="1" dirty="0"/>
          </a:p>
        </p:txBody>
      </p:sp>
      <p:sp>
        <p:nvSpPr>
          <p:cNvPr id="22" name="TextBox 21"/>
          <p:cNvSpPr txBox="1"/>
          <p:nvPr/>
        </p:nvSpPr>
        <p:spPr>
          <a:xfrm>
            <a:off x="138480" y="-4338"/>
            <a:ext cx="9942145" cy="338554"/>
          </a:xfrm>
          <a:prstGeom prst="rect">
            <a:avLst/>
          </a:prstGeom>
          <a:noFill/>
        </p:spPr>
        <p:txBody>
          <a:bodyPr wrap="none" rtlCol="0">
            <a:spAutoFit/>
          </a:bodyPr>
          <a:lstStyle/>
          <a:p>
            <a:r>
              <a:rPr lang="en-US" sz="1600" dirty="0"/>
              <a:t>The beam size at the focal point </a:t>
            </a:r>
            <a:r>
              <a:rPr lang="en-GB" sz="1600" dirty="0"/>
              <a:t>is linearly proportional to the beam emittance (for properly matched beam)</a:t>
            </a:r>
            <a:r>
              <a:rPr lang="en-US" sz="1600" dirty="0"/>
              <a:t>:</a:t>
            </a:r>
          </a:p>
        </p:txBody>
      </p:sp>
      <p:grpSp>
        <p:nvGrpSpPr>
          <p:cNvPr id="30" name="Group 29"/>
          <p:cNvGrpSpPr/>
          <p:nvPr/>
        </p:nvGrpSpPr>
        <p:grpSpPr>
          <a:xfrm>
            <a:off x="435374" y="374404"/>
            <a:ext cx="9140266" cy="2386228"/>
            <a:chOff x="208574" y="5154233"/>
            <a:chExt cx="9140266" cy="2386228"/>
          </a:xfrm>
        </p:grpSpPr>
        <p:cxnSp>
          <p:nvCxnSpPr>
            <p:cNvPr id="9" name="Straight Connector 8"/>
            <p:cNvCxnSpPr/>
            <p:nvPr/>
          </p:nvCxnSpPr>
          <p:spPr>
            <a:xfrm>
              <a:off x="4899171" y="5217952"/>
              <a:ext cx="8623" cy="2206038"/>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978809" y="5154233"/>
              <a:ext cx="4370031" cy="2386228"/>
              <a:chOff x="4978809" y="5154233"/>
              <a:chExt cx="4370031" cy="2386228"/>
            </a:xfrm>
          </p:grpSpPr>
          <p:sp>
            <p:nvSpPr>
              <p:cNvPr id="20" name="TextBox 19"/>
              <p:cNvSpPr txBox="1"/>
              <p:nvPr/>
            </p:nvSpPr>
            <p:spPr>
              <a:xfrm>
                <a:off x="7634909" y="5530884"/>
                <a:ext cx="1713931" cy="338554"/>
              </a:xfrm>
              <a:prstGeom prst="rect">
                <a:avLst/>
              </a:prstGeom>
              <a:noFill/>
            </p:spPr>
            <p:txBody>
              <a:bodyPr wrap="none" rtlCol="0">
                <a:spAutoFit/>
              </a:bodyPr>
              <a:lstStyle/>
              <a:p>
                <a:r>
                  <a:rPr lang="en-US" sz="1600" dirty="0"/>
                  <a:t>At the focal point</a:t>
                </a:r>
              </a:p>
            </p:txBody>
          </p:sp>
          <p:sp>
            <p:nvSpPr>
              <p:cNvPr id="21" name="Rectangle 20"/>
              <p:cNvSpPr/>
              <p:nvPr/>
            </p:nvSpPr>
            <p:spPr>
              <a:xfrm>
                <a:off x="5376082" y="5765578"/>
                <a:ext cx="1394934" cy="338554"/>
              </a:xfrm>
              <a:prstGeom prst="rect">
                <a:avLst/>
              </a:prstGeom>
            </p:spPr>
            <p:txBody>
              <a:bodyPr wrap="none">
                <a:spAutoFit/>
              </a:bodyPr>
              <a:lstStyle/>
              <a:p>
                <a:r>
                  <a:rPr lang="en-US" sz="1600" dirty="0"/>
                  <a:t>After the lens</a:t>
                </a:r>
              </a:p>
            </p:txBody>
          </p:sp>
          <p:sp>
            <p:nvSpPr>
              <p:cNvPr id="18" name="Rectangle 17"/>
              <p:cNvSpPr/>
              <p:nvPr/>
            </p:nvSpPr>
            <p:spPr>
              <a:xfrm>
                <a:off x="4978809" y="6715477"/>
                <a:ext cx="2189479" cy="824984"/>
              </a:xfrm>
              <a:prstGeom prst="rect">
                <a:avLst/>
              </a:prstGeom>
            </p:spPr>
            <p:txBody>
              <a:bodyPr wrap="square">
                <a:spAutoFit/>
              </a:bodyPr>
              <a:lstStyle/>
              <a:p>
                <a:r>
                  <a:rPr lang="en-US" sz="1600" dirty="0"/>
                  <a:t>Aperture and strength of the final focus lens remains the same</a:t>
                </a:r>
                <a:r>
                  <a:rPr lang="ru-RU" sz="1600" dirty="0"/>
                  <a:t>.</a:t>
                </a:r>
                <a:endParaRPr lang="en-US" sz="1600" dirty="0"/>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4261" y="5154233"/>
                <a:ext cx="2812640" cy="2149776"/>
              </a:xfrm>
              <a:prstGeom prst="rect">
                <a:avLst/>
              </a:prstGeom>
            </p:spPr>
          </p:pic>
        </p:grpSp>
        <p:grpSp>
          <p:nvGrpSpPr>
            <p:cNvPr id="28" name="Group 27"/>
            <p:cNvGrpSpPr/>
            <p:nvPr/>
          </p:nvGrpSpPr>
          <p:grpSpPr>
            <a:xfrm>
              <a:off x="208574" y="5154260"/>
              <a:ext cx="4303936" cy="2149776"/>
              <a:chOff x="208574" y="5154260"/>
              <a:chExt cx="4303936" cy="2149776"/>
            </a:xfrm>
          </p:grpSpPr>
          <p:sp>
            <p:nvSpPr>
              <p:cNvPr id="14" name="TextBox 13"/>
              <p:cNvSpPr txBox="1"/>
              <p:nvPr/>
            </p:nvSpPr>
            <p:spPr>
              <a:xfrm>
                <a:off x="2798579" y="5569602"/>
                <a:ext cx="1713931" cy="338554"/>
              </a:xfrm>
              <a:prstGeom prst="rect">
                <a:avLst/>
              </a:prstGeom>
              <a:noFill/>
            </p:spPr>
            <p:txBody>
              <a:bodyPr wrap="none" rtlCol="0">
                <a:spAutoFit/>
              </a:bodyPr>
              <a:lstStyle/>
              <a:p>
                <a:r>
                  <a:rPr lang="en-US" sz="1600" dirty="0"/>
                  <a:t>At the focal point</a:t>
                </a:r>
              </a:p>
            </p:txBody>
          </p:sp>
          <p:sp>
            <p:nvSpPr>
              <p:cNvPr id="15" name="Rectangle 14"/>
              <p:cNvSpPr/>
              <p:nvPr/>
            </p:nvSpPr>
            <p:spPr>
              <a:xfrm>
                <a:off x="208574" y="5754883"/>
                <a:ext cx="1394934" cy="338554"/>
              </a:xfrm>
              <a:prstGeom prst="rect">
                <a:avLst/>
              </a:prstGeom>
            </p:spPr>
            <p:txBody>
              <a:bodyPr wrap="none">
                <a:spAutoFit/>
              </a:bodyPr>
              <a:lstStyle/>
              <a:p>
                <a:r>
                  <a:rPr lang="en-US" sz="1600" dirty="0"/>
                  <a:t>After the lens</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4119" y="5154260"/>
                <a:ext cx="2812640" cy="2149776"/>
              </a:xfrm>
              <a:prstGeom prst="rect">
                <a:avLst/>
              </a:prstGeom>
            </p:spPr>
          </p:pic>
        </p:grpSp>
      </p:grpSp>
      <p:sp>
        <p:nvSpPr>
          <p:cNvPr id="31" name="TextBox 30"/>
          <p:cNvSpPr txBox="1"/>
          <p:nvPr/>
        </p:nvSpPr>
        <p:spPr>
          <a:xfrm>
            <a:off x="136443" y="1994568"/>
            <a:ext cx="1258678" cy="276999"/>
          </a:xfrm>
          <a:prstGeom prst="rect">
            <a:avLst/>
          </a:prstGeom>
          <a:noFill/>
        </p:spPr>
        <p:txBody>
          <a:bodyPr wrap="none" rtlCol="0">
            <a:spAutoFit/>
          </a:bodyPr>
          <a:lstStyle/>
          <a:p>
            <a:r>
              <a:rPr lang="en-GB" sz="1200" dirty="0"/>
              <a:t>(per unit length)</a:t>
            </a:r>
            <a:endParaRPr lang="en-US" sz="1200" dirty="0"/>
          </a:p>
        </p:txBody>
      </p:sp>
    </p:spTree>
    <p:extLst>
      <p:ext uri="{BB962C8B-B14F-4D97-AF65-F5344CB8AC3E}">
        <p14:creationId xmlns:p14="http://schemas.microsoft.com/office/powerpoint/2010/main" val="1891895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746342" y="7307942"/>
            <a:ext cx="334283" cy="251733"/>
          </a:xfrm>
        </p:spPr>
        <p:txBody>
          <a:bodyPr/>
          <a:lstStyle/>
          <a:p>
            <a:pPr algn="ctr"/>
            <a:fld id="{C67F6C9C-13E3-4B00-B591-7BD1F52685F4}" type="slidenum">
              <a:rPr lang="en-US" sz="1400" smtClean="0">
                <a:latin typeface="Times New Roman"/>
              </a:rPr>
              <a:pPr algn="ctr"/>
              <a:t>16</a:t>
            </a:fld>
            <a:r>
              <a:rPr lang="en-US" sz="1400" dirty="0">
                <a:latin typeface="Times New Roman"/>
              </a:rPr>
              <a:t> </a:t>
            </a:r>
            <a:endParaRPr lang="en-US" dirty="0"/>
          </a:p>
        </p:txBody>
      </p:sp>
      <p:sp>
        <p:nvSpPr>
          <p:cNvPr id="9" name="TextShape 1">
            <a:extLst>
              <a:ext uri="{FF2B5EF4-FFF2-40B4-BE49-F238E27FC236}">
                <a16:creationId xmlns:a16="http://schemas.microsoft.com/office/drawing/2014/main" id="{2AA08F18-BFC8-4E95-8F32-9E88E74E624A}"/>
              </a:ext>
            </a:extLst>
          </p:cNvPr>
          <p:cNvSpPr txBox="1"/>
          <p:nvPr/>
        </p:nvSpPr>
        <p:spPr>
          <a:xfrm>
            <a:off x="104948" y="0"/>
            <a:ext cx="9889582" cy="540894"/>
          </a:xfrm>
          <a:prstGeom prst="rect">
            <a:avLst/>
          </a:prstGeom>
          <a:noFill/>
          <a:ln>
            <a:noFill/>
          </a:ln>
        </p:spPr>
        <p:txBody>
          <a:bodyPr lIns="0" tIns="0" rIns="0" bIns="0" anchor="ctr"/>
          <a:lstStyle/>
          <a:p>
            <a:pPr algn="ctr"/>
            <a:r>
              <a:rPr lang="en-GB" sz="2299" b="1" dirty="0"/>
              <a:t>Lorentz boost of the laser field:</a:t>
            </a:r>
            <a:endParaRPr lang="en-GB" sz="2299" dirty="0"/>
          </a:p>
        </p:txBody>
      </p:sp>
      <p:pic>
        <p:nvPicPr>
          <p:cNvPr id="1026" name="Picture 2">
            <a:extLst>
              <a:ext uri="{FF2B5EF4-FFF2-40B4-BE49-F238E27FC236}">
                <a16:creationId xmlns:a16="http://schemas.microsoft.com/office/drawing/2014/main" id="{AFA586B4-42AD-44DD-BF1F-602475700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210" y="1115640"/>
            <a:ext cx="5124905" cy="5577635"/>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E1EB9633-0C0C-4637-A2C0-644CDD89D83C}"/>
              </a:ext>
            </a:extLst>
          </p:cNvPr>
          <p:cNvSpPr/>
          <p:nvPr/>
        </p:nvSpPr>
        <p:spPr>
          <a:xfrm rot="16200000">
            <a:off x="2004693" y="3053537"/>
            <a:ext cx="1763602" cy="547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7D73A5D-6A33-4909-A86B-C5AC4D8AC138}"/>
              </a:ext>
            </a:extLst>
          </p:cNvPr>
          <p:cNvSpPr txBox="1"/>
          <p:nvPr/>
        </p:nvSpPr>
        <p:spPr>
          <a:xfrm>
            <a:off x="231511" y="2856507"/>
            <a:ext cx="2511691" cy="923330"/>
          </a:xfrm>
          <a:prstGeom prst="rect">
            <a:avLst/>
          </a:prstGeom>
          <a:noFill/>
        </p:spPr>
        <p:txBody>
          <a:bodyPr wrap="square" rtlCol="0">
            <a:spAutoFit/>
          </a:bodyPr>
          <a:lstStyle/>
          <a:p>
            <a:r>
              <a:rPr lang="en-US" dirty="0"/>
              <a:t>Lorentz boost of the laser field to the ion rest frame at the LHC:</a:t>
            </a:r>
          </a:p>
        </p:txBody>
      </p:sp>
      <p:sp>
        <p:nvSpPr>
          <p:cNvPr id="13" name="TextBox 12">
            <a:extLst>
              <a:ext uri="{FF2B5EF4-FFF2-40B4-BE49-F238E27FC236}">
                <a16:creationId xmlns:a16="http://schemas.microsoft.com/office/drawing/2014/main" id="{FC3C80BD-360A-41A7-9820-E62B1D81CB87}"/>
              </a:ext>
            </a:extLst>
          </p:cNvPr>
          <p:cNvSpPr txBox="1"/>
          <p:nvPr/>
        </p:nvSpPr>
        <p:spPr>
          <a:xfrm>
            <a:off x="4116615" y="6938610"/>
            <a:ext cx="5054600" cy="369332"/>
          </a:xfrm>
          <a:prstGeom prst="rect">
            <a:avLst/>
          </a:prstGeom>
          <a:noFill/>
        </p:spPr>
        <p:txBody>
          <a:bodyPr wrap="square">
            <a:spAutoFit/>
          </a:bodyPr>
          <a:lstStyle/>
          <a:p>
            <a:r>
              <a:rPr lang="en-US" b="0" i="0" dirty="0">
                <a:effectLst/>
                <a:latin typeface="-apple-system"/>
              </a:rPr>
              <a:t>The plot from </a:t>
            </a:r>
            <a:r>
              <a:rPr lang="en-US" b="0" i="0" u="sng" dirty="0">
                <a:effectLst/>
                <a:latin typeface="-apple-system"/>
                <a:hlinkClick r:id="rId3"/>
              </a:rPr>
              <a:t>T. </a:t>
            </a:r>
            <a:r>
              <a:rPr lang="en-US" b="0" i="0" u="sng" dirty="0" err="1">
                <a:effectLst/>
                <a:latin typeface="-apple-system"/>
                <a:hlinkClick r:id="rId3"/>
              </a:rPr>
              <a:t>Stohlker's</a:t>
            </a:r>
            <a:r>
              <a:rPr lang="en-US" b="0" i="0" u="sng" dirty="0">
                <a:effectLst/>
                <a:latin typeface="-apple-system"/>
                <a:hlinkClick r:id="rId3"/>
              </a:rPr>
              <a:t> website</a:t>
            </a:r>
            <a:r>
              <a:rPr lang="en-US" b="0" i="0" u="sng" dirty="0">
                <a:effectLst/>
                <a:latin typeface="-apple-system"/>
              </a:rPr>
              <a:t>.</a:t>
            </a:r>
            <a:r>
              <a:rPr lang="en-US" b="0" i="0" dirty="0">
                <a:effectLst/>
                <a:latin typeface="-apple-system"/>
              </a:rPr>
              <a:t> (2018)</a:t>
            </a:r>
            <a:endParaRPr lang="en-US" dirty="0"/>
          </a:p>
        </p:txBody>
      </p:sp>
    </p:spTree>
    <p:extLst>
      <p:ext uri="{BB962C8B-B14F-4D97-AF65-F5344CB8AC3E}">
        <p14:creationId xmlns:p14="http://schemas.microsoft.com/office/powerpoint/2010/main" val="284819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EE070D2-3CD9-4EE6-B09E-9E6B2AC630A8}"/>
              </a:ext>
            </a:extLst>
          </p:cNvPr>
          <p:cNvGrpSpPr/>
          <p:nvPr/>
        </p:nvGrpSpPr>
        <p:grpSpPr>
          <a:xfrm>
            <a:off x="4269011" y="4109719"/>
            <a:ext cx="5760540" cy="3379652"/>
            <a:chOff x="4152899" y="4109719"/>
            <a:chExt cx="5760540" cy="3379652"/>
          </a:xfrm>
        </p:grpSpPr>
        <p:pic>
          <p:nvPicPr>
            <p:cNvPr id="13" name="Picture 12">
              <a:extLst>
                <a:ext uri="{FF2B5EF4-FFF2-40B4-BE49-F238E27FC236}">
                  <a16:creationId xmlns:a16="http://schemas.microsoft.com/office/drawing/2014/main" id="{7EA7A02D-489D-4383-9C69-B93C1A8E10C8}"/>
                </a:ext>
              </a:extLst>
            </p:cNvPr>
            <p:cNvPicPr>
              <a:picLocks noChangeAspect="1"/>
            </p:cNvPicPr>
            <p:nvPr/>
          </p:nvPicPr>
          <p:blipFill>
            <a:blip r:embed="rId2"/>
            <a:stretch>
              <a:fillRect/>
            </a:stretch>
          </p:blipFill>
          <p:spPr>
            <a:xfrm>
              <a:off x="4152899" y="4109719"/>
              <a:ext cx="5760540" cy="3379652"/>
            </a:xfrm>
            <a:prstGeom prst="rect">
              <a:avLst/>
            </a:prstGeom>
          </p:spPr>
        </p:pic>
        <p:cxnSp>
          <p:nvCxnSpPr>
            <p:cNvPr id="16" name="Straight Arrow Connector 15">
              <a:extLst>
                <a:ext uri="{FF2B5EF4-FFF2-40B4-BE49-F238E27FC236}">
                  <a16:creationId xmlns:a16="http://schemas.microsoft.com/office/drawing/2014/main" id="{9CAF505A-3E9F-496C-BBD2-D7F9F10E1810}"/>
                </a:ext>
              </a:extLst>
            </p:cNvPr>
            <p:cNvCxnSpPr/>
            <p:nvPr/>
          </p:nvCxnSpPr>
          <p:spPr>
            <a:xfrm>
              <a:off x="5131242" y="4993360"/>
              <a:ext cx="661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CCF9951-2742-48F8-895B-DA6F60C4BAA6}"/>
                </a:ext>
              </a:extLst>
            </p:cNvPr>
            <p:cNvSpPr txBox="1"/>
            <p:nvPr/>
          </p:nvSpPr>
          <p:spPr>
            <a:xfrm>
              <a:off x="5078800" y="4731750"/>
              <a:ext cx="766557" cy="261610"/>
            </a:xfrm>
            <a:prstGeom prst="rect">
              <a:avLst/>
            </a:prstGeom>
            <a:noFill/>
          </p:spPr>
          <p:txBody>
            <a:bodyPr wrap="none" rtlCol="0">
              <a:spAutoFit/>
            </a:bodyPr>
            <a:lstStyle/>
            <a:p>
              <a:r>
                <a:rPr lang="en-US" sz="1100" dirty="0"/>
                <a:t>H-like Ca</a:t>
              </a:r>
            </a:p>
          </p:txBody>
        </p:sp>
        <p:cxnSp>
          <p:nvCxnSpPr>
            <p:cNvPr id="19" name="Straight Arrow Connector 18">
              <a:extLst>
                <a:ext uri="{FF2B5EF4-FFF2-40B4-BE49-F238E27FC236}">
                  <a16:creationId xmlns:a16="http://schemas.microsoft.com/office/drawing/2014/main" id="{5599CD62-90BE-4122-A681-38C27470F023}"/>
                </a:ext>
              </a:extLst>
            </p:cNvPr>
            <p:cNvCxnSpPr>
              <a:cxnSpLocks/>
            </p:cNvCxnSpPr>
            <p:nvPr/>
          </p:nvCxnSpPr>
          <p:spPr>
            <a:xfrm>
              <a:off x="7649913" y="4347029"/>
              <a:ext cx="0" cy="478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CB14670-69FC-44A3-A064-9252005339C3}"/>
                </a:ext>
              </a:extLst>
            </p:cNvPr>
            <p:cNvSpPr txBox="1"/>
            <p:nvPr/>
          </p:nvSpPr>
          <p:spPr>
            <a:xfrm>
              <a:off x="7599114" y="4412435"/>
              <a:ext cx="1226618" cy="261610"/>
            </a:xfrm>
            <a:prstGeom prst="rect">
              <a:avLst/>
            </a:prstGeom>
            <a:noFill/>
          </p:spPr>
          <p:txBody>
            <a:bodyPr wrap="none" rtlCol="0">
              <a:spAutoFit/>
            </a:bodyPr>
            <a:lstStyle/>
            <a:p>
              <a:r>
                <a:rPr lang="en-US" sz="1100" dirty="0"/>
                <a:t>Laser pulse path</a:t>
              </a:r>
            </a:p>
          </p:txBody>
        </p:sp>
        <p:cxnSp>
          <p:nvCxnSpPr>
            <p:cNvPr id="22" name="Straight Arrow Connector 21">
              <a:extLst>
                <a:ext uri="{FF2B5EF4-FFF2-40B4-BE49-F238E27FC236}">
                  <a16:creationId xmlns:a16="http://schemas.microsoft.com/office/drawing/2014/main" id="{7270855F-7D7E-451D-B2BD-2AB3B256ACE2}"/>
                </a:ext>
              </a:extLst>
            </p:cNvPr>
            <p:cNvCxnSpPr>
              <a:cxnSpLocks/>
            </p:cNvCxnSpPr>
            <p:nvPr/>
          </p:nvCxnSpPr>
          <p:spPr>
            <a:xfrm flipH="1" flipV="1">
              <a:off x="6916057" y="5660571"/>
              <a:ext cx="766557" cy="101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81260F-E9A9-494E-B8F2-B704BCDEBEEC}"/>
                </a:ext>
              </a:extLst>
            </p:cNvPr>
            <p:cNvSpPr txBox="1"/>
            <p:nvPr/>
          </p:nvSpPr>
          <p:spPr>
            <a:xfrm>
              <a:off x="7682614" y="6580918"/>
              <a:ext cx="1228221" cy="261610"/>
            </a:xfrm>
            <a:prstGeom prst="rect">
              <a:avLst/>
            </a:prstGeom>
            <a:noFill/>
          </p:spPr>
          <p:txBody>
            <a:bodyPr wrap="none" rtlCol="0">
              <a:spAutoFit/>
            </a:bodyPr>
            <a:lstStyle/>
            <a:p>
              <a:r>
                <a:rPr lang="en-US" sz="1100" dirty="0"/>
                <a:t>Stripped Ca ions</a:t>
              </a:r>
            </a:p>
          </p:txBody>
        </p:sp>
      </p:grpSp>
      <p:sp>
        <p:nvSpPr>
          <p:cNvPr id="3" name="Slide Number Placeholder 2"/>
          <p:cNvSpPr>
            <a:spLocks noGrp="1"/>
          </p:cNvSpPr>
          <p:nvPr>
            <p:ph type="sldNum" idx="12"/>
          </p:nvPr>
        </p:nvSpPr>
        <p:spPr>
          <a:xfrm>
            <a:off x="9746342" y="7307942"/>
            <a:ext cx="334283" cy="251733"/>
          </a:xfrm>
        </p:spPr>
        <p:txBody>
          <a:bodyPr/>
          <a:lstStyle/>
          <a:p>
            <a:pPr algn="ctr"/>
            <a:fld id="{C67F6C9C-13E3-4B00-B591-7BD1F52685F4}" type="slidenum">
              <a:rPr lang="en-US" sz="1400" smtClean="0">
                <a:latin typeface="Times New Roman"/>
              </a:rPr>
              <a:pPr algn="ctr"/>
              <a:t>17</a:t>
            </a:fld>
            <a:r>
              <a:rPr lang="en-US" sz="1400" dirty="0">
                <a:latin typeface="Times New Roman"/>
              </a:rPr>
              <a:t> </a:t>
            </a:r>
            <a:endParaRPr lang="en-US" dirty="0"/>
          </a:p>
        </p:txBody>
      </p:sp>
      <p:sp>
        <p:nvSpPr>
          <p:cNvPr id="9" name="TextShape 1">
            <a:extLst>
              <a:ext uri="{FF2B5EF4-FFF2-40B4-BE49-F238E27FC236}">
                <a16:creationId xmlns:a16="http://schemas.microsoft.com/office/drawing/2014/main" id="{2AA08F18-BFC8-4E95-8F32-9E88E74E624A}"/>
              </a:ext>
            </a:extLst>
          </p:cNvPr>
          <p:cNvSpPr txBox="1"/>
          <p:nvPr/>
        </p:nvSpPr>
        <p:spPr>
          <a:xfrm>
            <a:off x="104948" y="0"/>
            <a:ext cx="9889582" cy="540894"/>
          </a:xfrm>
          <a:prstGeom prst="rect">
            <a:avLst/>
          </a:prstGeom>
          <a:noFill/>
          <a:ln>
            <a:noFill/>
          </a:ln>
        </p:spPr>
        <p:txBody>
          <a:bodyPr lIns="0" tIns="0" rIns="0" bIns="0" anchor="ctr"/>
          <a:lstStyle/>
          <a:p>
            <a:pPr algn="ctr"/>
            <a:r>
              <a:rPr lang="en-GB" sz="2299" b="1" dirty="0"/>
              <a:t>Ion bunch slicing with a short laser pulse:</a:t>
            </a:r>
            <a:endParaRPr lang="en-GB" sz="2299" dirty="0"/>
          </a:p>
        </p:txBody>
      </p:sp>
      <p:pic>
        <p:nvPicPr>
          <p:cNvPr id="11" name="Picture 10">
            <a:extLst>
              <a:ext uri="{FF2B5EF4-FFF2-40B4-BE49-F238E27FC236}">
                <a16:creationId xmlns:a16="http://schemas.microsoft.com/office/drawing/2014/main" id="{3A06102F-6DA7-46FE-9982-61BA0B02FF6E}"/>
              </a:ext>
            </a:extLst>
          </p:cNvPr>
          <p:cNvPicPr>
            <a:picLocks noChangeAspect="1"/>
          </p:cNvPicPr>
          <p:nvPr/>
        </p:nvPicPr>
        <p:blipFill>
          <a:blip r:embed="rId3"/>
          <a:stretch>
            <a:fillRect/>
          </a:stretch>
        </p:blipFill>
        <p:spPr>
          <a:xfrm>
            <a:off x="295729" y="572996"/>
            <a:ext cx="5627375" cy="3466419"/>
          </a:xfrm>
          <a:prstGeom prst="rect">
            <a:avLst/>
          </a:prstGeom>
        </p:spPr>
      </p:pic>
      <p:sp>
        <p:nvSpPr>
          <p:cNvPr id="14" name="TextBox 13">
            <a:extLst>
              <a:ext uri="{FF2B5EF4-FFF2-40B4-BE49-F238E27FC236}">
                <a16:creationId xmlns:a16="http://schemas.microsoft.com/office/drawing/2014/main" id="{EB85F7E9-7805-4E05-8858-2DE4283ED50D}"/>
              </a:ext>
            </a:extLst>
          </p:cNvPr>
          <p:cNvSpPr txBox="1"/>
          <p:nvPr/>
        </p:nvSpPr>
        <p:spPr>
          <a:xfrm>
            <a:off x="167187" y="4347029"/>
            <a:ext cx="4121784" cy="2308324"/>
          </a:xfrm>
          <a:prstGeom prst="rect">
            <a:avLst/>
          </a:prstGeom>
          <a:noFill/>
        </p:spPr>
        <p:txBody>
          <a:bodyPr wrap="square" rtlCol="0">
            <a:spAutoFit/>
          </a:bodyPr>
          <a:lstStyle/>
          <a:p>
            <a:r>
              <a:rPr lang="en-US" dirty="0"/>
              <a:t>50 fs long,18 </a:t>
            </a:r>
            <a:r>
              <a:rPr lang="en-US" dirty="0" err="1"/>
              <a:t>mJ</a:t>
            </a:r>
            <a:r>
              <a:rPr lang="en-US" dirty="0"/>
              <a:t> laser pulse focused to </a:t>
            </a:r>
            <a:r>
              <a:rPr lang="en-US" i="1" dirty="0"/>
              <a:t>w</a:t>
            </a:r>
            <a:r>
              <a:rPr lang="en-US" i="1" baseline="-25000" dirty="0"/>
              <a:t>0</a:t>
            </a:r>
            <a:r>
              <a:rPr lang="en-US" dirty="0"/>
              <a:t> of 75 </a:t>
            </a:r>
            <a:r>
              <a:rPr lang="el-GR" dirty="0"/>
              <a:t>μ</a:t>
            </a:r>
            <a:r>
              <a:rPr lang="en-US" dirty="0"/>
              <a:t>m ionizing H-like Ca beam in the LHC at 90-degree angle:</a:t>
            </a:r>
          </a:p>
          <a:p>
            <a:endParaRPr lang="en-US" dirty="0"/>
          </a:p>
          <a:p>
            <a:endParaRPr lang="en-US" dirty="0"/>
          </a:p>
          <a:p>
            <a:r>
              <a:rPr lang="en-US" dirty="0"/>
              <a:t>Sequence of such short ion bunches can drive different (plasma / dielectric / metal) wake-field accelerators:</a:t>
            </a:r>
          </a:p>
        </p:txBody>
      </p:sp>
    </p:spTree>
    <p:extLst>
      <p:ext uri="{BB962C8B-B14F-4D97-AF65-F5344CB8AC3E}">
        <p14:creationId xmlns:p14="http://schemas.microsoft.com/office/powerpoint/2010/main" val="61271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612857" y="2658969"/>
            <a:ext cx="9071640" cy="876687"/>
          </a:xfrm>
          <a:prstGeom prst="rect">
            <a:avLst/>
          </a:prstGeom>
          <a:noFill/>
          <a:ln>
            <a:noFill/>
          </a:ln>
        </p:spPr>
        <p:txBody>
          <a:bodyPr lIns="0" tIns="0" rIns="0" bIns="0" anchor="ctr"/>
          <a:lstStyle/>
          <a:p>
            <a:pPr algn="ctr"/>
            <a:r>
              <a:rPr lang="en-US" sz="3500" dirty="0">
                <a:latin typeface="Arial"/>
              </a:rPr>
              <a:t>Thanks!</a:t>
            </a:r>
            <a:endParaRPr sz="3500" dirty="0"/>
          </a:p>
        </p:txBody>
      </p:sp>
      <p:sp>
        <p:nvSpPr>
          <p:cNvPr id="2" name="Slide Number Placeholder 1"/>
          <p:cNvSpPr>
            <a:spLocks noGrp="1"/>
          </p:cNvSpPr>
          <p:nvPr>
            <p:ph type="sldNum" idx="12"/>
          </p:nvPr>
        </p:nvSpPr>
        <p:spPr/>
        <p:txBody>
          <a:bodyPr/>
          <a:lstStyle/>
          <a:p>
            <a:pPr algn="r"/>
            <a:fld id="{C67F6C9C-13E3-4B00-B591-7BD1F52685F4}" type="slidenum">
              <a:rPr lang="en-US" sz="1400" smtClean="0">
                <a:latin typeface="Times New Roman"/>
              </a:r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60751" y="2726705"/>
            <a:ext cx="9071640" cy="876687"/>
          </a:xfrm>
          <a:prstGeom prst="rect">
            <a:avLst/>
          </a:prstGeom>
          <a:noFill/>
          <a:ln>
            <a:noFill/>
          </a:ln>
        </p:spPr>
        <p:txBody>
          <a:bodyPr lIns="0" tIns="0" rIns="0" bIns="0" anchor="ctr"/>
          <a:lstStyle/>
          <a:p>
            <a:pPr algn="ctr"/>
            <a:r>
              <a:rPr lang="en-US" sz="3500" dirty="0">
                <a:latin typeface="Arial"/>
              </a:rPr>
              <a:t>Back-up slides</a:t>
            </a:r>
            <a:endParaRPr sz="3500" dirty="0"/>
          </a:p>
        </p:txBody>
      </p:sp>
      <p:sp>
        <p:nvSpPr>
          <p:cNvPr id="2" name="Slide Number Placeholder 1"/>
          <p:cNvSpPr>
            <a:spLocks noGrp="1"/>
          </p:cNvSpPr>
          <p:nvPr>
            <p:ph type="sldNum" idx="12"/>
          </p:nvPr>
        </p:nvSpPr>
        <p:spPr/>
        <p:txBody>
          <a:bodyPr/>
          <a:lstStyle/>
          <a:p>
            <a:pPr algn="r"/>
            <a:fld id="{C67F6C9C-13E3-4B00-B591-7BD1F52685F4}" type="slidenum">
              <a:rPr lang="en-US" sz="1400" smtClean="0">
                <a:latin typeface="Times New Roman"/>
              </a:rPr>
              <a:t>19</a:t>
            </a:fld>
            <a:endParaRPr lang="en-US"/>
          </a:p>
        </p:txBody>
      </p:sp>
    </p:spTree>
    <p:extLst>
      <p:ext uri="{BB962C8B-B14F-4D97-AF65-F5344CB8AC3E}">
        <p14:creationId xmlns:p14="http://schemas.microsoft.com/office/powerpoint/2010/main" val="199445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gh Intensity Gamma-Ray Source">
            <a:extLst>
              <a:ext uri="{FF2B5EF4-FFF2-40B4-BE49-F238E27FC236}">
                <a16:creationId xmlns:a16="http://schemas.microsoft.com/office/drawing/2014/main" id="{5AB35D14-43EC-4DE6-9D44-9BE1550F7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7903">
            <a:off x="4762334" y="5151048"/>
            <a:ext cx="5080022" cy="27722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idx="12"/>
          </p:nvPr>
        </p:nvSpPr>
        <p:spPr>
          <a:xfrm>
            <a:off x="9746342" y="7307942"/>
            <a:ext cx="334283" cy="251733"/>
          </a:xfrm>
        </p:spPr>
        <p:txBody>
          <a:bodyPr/>
          <a:lstStyle/>
          <a:p>
            <a:pPr algn="ctr"/>
            <a:fld id="{C67F6C9C-13E3-4B00-B591-7BD1F52685F4}" type="slidenum">
              <a:rPr lang="en-US" sz="1400" smtClean="0">
                <a:latin typeface="Times New Roman"/>
              </a:rPr>
              <a:pPr algn="ctr"/>
              <a:t>2</a:t>
            </a:fld>
            <a:r>
              <a:rPr lang="en-US" sz="1400" dirty="0">
                <a:latin typeface="Times New Roman"/>
              </a:rPr>
              <a:t> </a:t>
            </a:r>
            <a:endParaRPr lang="en-US" dirty="0"/>
          </a:p>
        </p:txBody>
      </p:sp>
      <p:pic>
        <p:nvPicPr>
          <p:cNvPr id="4" name="Picture 3">
            <a:extLst>
              <a:ext uri="{FF2B5EF4-FFF2-40B4-BE49-F238E27FC236}">
                <a16:creationId xmlns:a16="http://schemas.microsoft.com/office/drawing/2014/main" id="{E0049D7B-3FEE-4FE5-9ED1-C5D8E4FC6513}"/>
              </a:ext>
            </a:extLst>
          </p:cNvPr>
          <p:cNvPicPr>
            <a:picLocks noChangeAspect="1"/>
          </p:cNvPicPr>
          <p:nvPr/>
        </p:nvPicPr>
        <p:blipFill>
          <a:blip r:embed="rId3"/>
          <a:stretch>
            <a:fillRect/>
          </a:stretch>
        </p:blipFill>
        <p:spPr>
          <a:xfrm>
            <a:off x="23872" y="168438"/>
            <a:ext cx="10032879" cy="223067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6885687-268E-4DDF-8A4A-F7B4D5AD6D67}"/>
                  </a:ext>
                </a:extLst>
              </p:cNvPr>
              <p:cNvSpPr txBox="1"/>
              <p:nvPr/>
            </p:nvSpPr>
            <p:spPr>
              <a:xfrm>
                <a:off x="81350" y="2515095"/>
                <a:ext cx="9999275"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process of excitation is resonant</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cross-section</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i="1" smtClean="0">
                            <a:latin typeface="Cambria Math" panose="02040503050406030204" pitchFamily="18" charset="0"/>
                            <a:ea typeface="Cambria Math" panose="02040503050406030204" pitchFamily="18" charset="0"/>
                            <a:cs typeface="Times New Roman" panose="02020603050405020304" pitchFamily="18" charset="0"/>
                          </a:rPr>
                          <m:t>𝜆</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while for the Compton scattering</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cross-section ~ </a:t>
                </a:r>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e</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(for H-like Pb</a:t>
                </a:r>
                <a14:m>
                  <m:oMath xmlns:m="http://schemas.openxmlformats.org/officeDocument/2006/math">
                    <m:r>
                      <a:rPr lang="en-US" b="0" i="0" smtClean="0">
                        <a:latin typeface="Cambria Math" panose="02040503050406030204" pitchFamily="18" charset="0"/>
                        <a:ea typeface="Cambria Math" panose="02040503050406030204" pitchFamily="18" charset="0"/>
                        <a:cs typeface="Times New Roman" panose="02020603050405020304" pitchFamily="18" charset="0"/>
                      </a:rPr>
                      <m:t> </m:t>
                    </m:r>
                    <m:r>
                      <a:rPr lang="en-US" i="1">
                        <a:latin typeface="Cambria Math" panose="02040503050406030204" pitchFamily="18" charset="0"/>
                        <a:ea typeface="Cambria Math" panose="02040503050406030204" pitchFamily="18" charset="0"/>
                        <a:cs typeface="Times New Roman" panose="02020603050405020304" pitchFamily="18" charset="0"/>
                      </a:rPr>
                      <m:t>𝜆</m:t>
                    </m:r>
                    <m:r>
                      <a:rPr lang="en-US" i="1">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=18 pm &gt;&gt; </a:t>
                </a:r>
                <a:r>
                  <a:rPr lang="en-US" i="1" dirty="0">
                    <a:latin typeface="Times New Roman" panose="02020603050405020304" pitchFamily="18" charset="0"/>
                    <a:cs typeface="Times New Roman" panose="02020603050405020304" pitchFamily="18" charset="0"/>
                  </a:rPr>
                  <a:t>r</a:t>
                </a:r>
                <a:r>
                  <a:rPr lang="en-US" i="1" baseline="-250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2.8 </a:t>
                </a:r>
                <a:r>
                  <a:rPr lang="en-US" dirty="0" err="1">
                    <a:latin typeface="Times New Roman" panose="02020603050405020304" pitchFamily="18" charset="0"/>
                    <a:cs typeface="Times New Roman" panose="02020603050405020304" pitchFamily="18" charset="0"/>
                  </a:rPr>
                  <a:t>fm</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ion energy loss due to the emission of the photon is very small while in the inverse Compton scattering source the electron loses significant fraction of its energy and is lost from the circulation.</a:t>
                </a:r>
              </a:p>
            </p:txBody>
          </p:sp>
        </mc:Choice>
        <mc:Fallback xmlns="">
          <p:sp>
            <p:nvSpPr>
              <p:cNvPr id="5" name="TextBox 4">
                <a:extLst>
                  <a:ext uri="{FF2B5EF4-FFF2-40B4-BE49-F238E27FC236}">
                    <a16:creationId xmlns:a16="http://schemas.microsoft.com/office/drawing/2014/main" id="{76885687-268E-4DDF-8A4A-F7B4D5AD6D67}"/>
                  </a:ext>
                </a:extLst>
              </p:cNvPr>
              <p:cNvSpPr txBox="1">
                <a:spLocks noRot="1" noChangeAspect="1" noMove="1" noResize="1" noEditPoints="1" noAdjustHandles="1" noChangeArrowheads="1" noChangeShapeType="1" noTextEdit="1"/>
              </p:cNvSpPr>
              <p:nvPr/>
            </p:nvSpPr>
            <p:spPr>
              <a:xfrm>
                <a:off x="81350" y="2515095"/>
                <a:ext cx="9999275" cy="1200329"/>
              </a:xfrm>
              <a:prstGeom prst="rect">
                <a:avLst/>
              </a:prstGeom>
              <a:blipFill>
                <a:blip r:embed="rId4"/>
                <a:stretch>
                  <a:fillRect l="-488" t="-3061" b="-765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E5E6515-1C61-4333-8189-38CB827CD860}"/>
              </a:ext>
            </a:extLst>
          </p:cNvPr>
          <p:cNvPicPr>
            <a:picLocks noChangeAspect="1"/>
          </p:cNvPicPr>
          <p:nvPr/>
        </p:nvPicPr>
        <p:blipFill>
          <a:blip r:embed="rId5"/>
          <a:stretch>
            <a:fillRect/>
          </a:stretch>
        </p:blipFill>
        <p:spPr>
          <a:xfrm>
            <a:off x="81350" y="3728264"/>
            <a:ext cx="4432593" cy="3831411"/>
          </a:xfrm>
          <a:prstGeom prst="rect">
            <a:avLst/>
          </a:prstGeom>
        </p:spPr>
      </p:pic>
      <p:sp>
        <p:nvSpPr>
          <p:cNvPr id="8" name="TextBox 7">
            <a:extLst>
              <a:ext uri="{FF2B5EF4-FFF2-40B4-BE49-F238E27FC236}">
                <a16:creationId xmlns:a16="http://schemas.microsoft.com/office/drawing/2014/main" id="{5D6804B3-6875-466B-8120-C40784162CEB}"/>
              </a:ext>
            </a:extLst>
          </p:cNvPr>
          <p:cNvSpPr txBox="1"/>
          <p:nvPr/>
        </p:nvSpPr>
        <p:spPr>
          <a:xfrm>
            <a:off x="2480976" y="7260432"/>
            <a:ext cx="4702630" cy="261610"/>
          </a:xfrm>
          <a:prstGeom prst="rect">
            <a:avLst/>
          </a:prstGeom>
          <a:noFill/>
        </p:spPr>
        <p:txBody>
          <a:bodyPr wrap="square">
            <a:spAutoFit/>
          </a:bodyPr>
          <a:lstStyle/>
          <a:p>
            <a:pPr algn="l"/>
            <a:r>
              <a:rPr lang="en-US" sz="1100" b="0" i="0" dirty="0">
                <a:solidFill>
                  <a:srgbClr val="000000"/>
                </a:solidFill>
                <a:effectLst/>
                <a:latin typeface="Times New Roman" panose="02020603050405020304" pitchFamily="18" charset="0"/>
                <a:hlinkClick r:id="rId6"/>
              </a:rPr>
              <a:t>Expanding Nuclear Physics Horizons with the Gamma Factory</a:t>
            </a:r>
            <a:r>
              <a:rPr lang="en-US" sz="1100" b="0" i="0" dirty="0">
                <a:solidFill>
                  <a:srgbClr val="000000"/>
                </a:solidFill>
                <a:effectLst/>
                <a:latin typeface="Times New Roman" panose="02020603050405020304" pitchFamily="18" charset="0"/>
              </a:rPr>
              <a:t>. D. </a:t>
            </a:r>
            <a:r>
              <a:rPr lang="en-US" sz="1100" b="0" i="0" dirty="0" err="1">
                <a:solidFill>
                  <a:srgbClr val="000000"/>
                </a:solidFill>
                <a:effectLst/>
                <a:latin typeface="Times New Roman" panose="02020603050405020304" pitchFamily="18" charset="0"/>
              </a:rPr>
              <a:t>Budker</a:t>
            </a:r>
            <a:r>
              <a:rPr lang="en-US" sz="1100" b="0" i="0" dirty="0">
                <a:solidFill>
                  <a:srgbClr val="000000"/>
                </a:solidFill>
                <a:effectLst/>
                <a:latin typeface="Times New Roman" panose="02020603050405020304" pitchFamily="18" charset="0"/>
              </a:rPr>
              <a:t> et al.</a:t>
            </a:r>
          </a:p>
        </p:txBody>
      </p:sp>
      <p:sp>
        <p:nvSpPr>
          <p:cNvPr id="10" name="TextBox 9">
            <a:extLst>
              <a:ext uri="{FF2B5EF4-FFF2-40B4-BE49-F238E27FC236}">
                <a16:creationId xmlns:a16="http://schemas.microsoft.com/office/drawing/2014/main" id="{8E755531-92E7-49A5-9459-BCFAE915E8FE}"/>
              </a:ext>
            </a:extLst>
          </p:cNvPr>
          <p:cNvSpPr txBox="1"/>
          <p:nvPr/>
        </p:nvSpPr>
        <p:spPr>
          <a:xfrm>
            <a:off x="4605415" y="3775453"/>
            <a:ext cx="5393859"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fluxes are limited mainly by the ring RF power and can be ~10</a:t>
            </a:r>
            <a:r>
              <a:rPr lang="en-US" baseline="30000" dirty="0">
                <a:latin typeface="Times New Roman" panose="02020603050405020304" pitchFamily="18" charset="0"/>
                <a:cs typeface="Times New Roman" panose="02020603050405020304" pitchFamily="18" charset="0"/>
              </a:rPr>
              <a:t>17</a:t>
            </a:r>
            <a:r>
              <a:rPr lang="en-US" dirty="0">
                <a:latin typeface="Times New Roman" panose="02020603050405020304" pitchFamily="18" charset="0"/>
                <a:cs typeface="Times New Roman" panose="02020603050405020304" pitchFamily="18" charset="0"/>
              </a:rPr>
              <a:t> photons/sec (3 MW at 200 MeV) -- direct conversion of RF power into gamma radiation.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Typical max. fluxes of existing gamma sources based on inverse Compton scattering ~ </a:t>
            </a:r>
            <a:r>
              <a:rPr lang="en-US" dirty="0">
                <a:latin typeface="Times New Roman" panose="02020603050405020304" pitchFamily="18" charset="0"/>
                <a:cs typeface="Times New Roman" panose="02020603050405020304" pitchFamily="18" charset="0"/>
                <a:hlinkClick r:id="rId7"/>
              </a:rPr>
              <a:t>10</a:t>
            </a:r>
            <a:r>
              <a:rPr lang="en-US" baseline="30000" dirty="0">
                <a:latin typeface="Times New Roman" panose="02020603050405020304" pitchFamily="18" charset="0"/>
                <a:cs typeface="Times New Roman" panose="02020603050405020304" pitchFamily="18" charset="0"/>
                <a:hlinkClick r:id="rId7"/>
              </a:rPr>
              <a:t>9</a:t>
            </a:r>
            <a:r>
              <a:rPr lang="en-US" dirty="0">
                <a:latin typeface="Times New Roman" panose="02020603050405020304" pitchFamily="18" charset="0"/>
                <a:cs typeface="Times New Roman" panose="02020603050405020304" pitchFamily="18" charset="0"/>
                <a:hlinkClick r:id="rId7"/>
              </a:rPr>
              <a:t> photons/sec</a:t>
            </a:r>
            <a:r>
              <a:rPr lang="en-US"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FC2FD37A-E891-41FB-ACD0-7346978D542A}"/>
              </a:ext>
            </a:extLst>
          </p:cNvPr>
          <p:cNvSpPr txBox="1"/>
          <p:nvPr/>
        </p:nvSpPr>
        <p:spPr>
          <a:xfrm>
            <a:off x="4605415" y="5589644"/>
            <a:ext cx="277509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hlinkClick r:id="rId8"/>
              </a:rPr>
              <a:t>Duke Univ. gamma-source</a:t>
            </a:r>
            <a:r>
              <a:rPr lang="en-US"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5014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159" y="7815"/>
            <a:ext cx="7389247" cy="451634"/>
          </a:xfrm>
        </p:spPr>
        <p:txBody>
          <a:bodyPr>
            <a:normAutofit fontScale="90000"/>
          </a:bodyPr>
          <a:lstStyle/>
          <a:p>
            <a:r>
              <a:rPr lang="en-US" dirty="0"/>
              <a:t>PWFA-motivation</a:t>
            </a:r>
          </a:p>
        </p:txBody>
      </p:sp>
      <p:sp>
        <p:nvSpPr>
          <p:cNvPr id="5" name="TextBox 4"/>
          <p:cNvSpPr txBox="1"/>
          <p:nvPr/>
        </p:nvSpPr>
        <p:spPr>
          <a:xfrm>
            <a:off x="197487" y="615767"/>
            <a:ext cx="6028182" cy="2093907"/>
          </a:xfrm>
          <a:prstGeom prst="rect">
            <a:avLst/>
          </a:prstGeom>
          <a:noFill/>
        </p:spPr>
        <p:txBody>
          <a:bodyPr wrap="square" rtlCol="0">
            <a:spAutoFit/>
          </a:bodyPr>
          <a:lstStyle/>
          <a:p>
            <a:pPr defTabSz="503972"/>
            <a:r>
              <a:rPr lang="en-GB" sz="1984" dirty="0">
                <a:solidFill>
                  <a:prstClr val="black"/>
                </a:solidFill>
                <a:latin typeface="Calibri"/>
              </a:rPr>
              <a:t> LHC nominal beam parameters:</a:t>
            </a:r>
          </a:p>
          <a:p>
            <a:pPr defTabSz="503972"/>
            <a:r>
              <a:rPr lang="en-GB" sz="1984" dirty="0">
                <a:solidFill>
                  <a:prstClr val="black"/>
                </a:solidFill>
                <a:latin typeface="Calibri"/>
              </a:rPr>
              <a:t>(2808 bunches)*(1.15e11 protons)*(7 </a:t>
            </a:r>
            <a:r>
              <a:rPr lang="en-GB" sz="1984" dirty="0" err="1">
                <a:solidFill>
                  <a:prstClr val="black"/>
                </a:solidFill>
                <a:latin typeface="Calibri"/>
              </a:rPr>
              <a:t>TeV</a:t>
            </a:r>
            <a:r>
              <a:rPr lang="en-GB" sz="1984" dirty="0">
                <a:solidFill>
                  <a:prstClr val="black"/>
                </a:solidFill>
                <a:latin typeface="Calibri"/>
              </a:rPr>
              <a:t>) = 360 MJ</a:t>
            </a:r>
          </a:p>
          <a:p>
            <a:pPr defTabSz="503972"/>
            <a:endParaRPr lang="en-GB" sz="1984" dirty="0">
              <a:solidFill>
                <a:prstClr val="black"/>
              </a:solidFill>
              <a:latin typeface="Calibri"/>
            </a:endParaRPr>
          </a:p>
          <a:p>
            <a:pPr defTabSz="503972"/>
            <a:r>
              <a:rPr lang="en-GB" sz="1984" dirty="0">
                <a:solidFill>
                  <a:prstClr val="black"/>
                </a:solidFill>
                <a:latin typeface="Calibri"/>
              </a:rPr>
              <a:t> Fully loaded A320 (80 t) at take-off speed (300 km/h)</a:t>
            </a:r>
          </a:p>
          <a:p>
            <a:pPr defTabSz="503972"/>
            <a:r>
              <a:rPr lang="en-GB" sz="1984" dirty="0">
                <a:solidFill>
                  <a:prstClr val="black"/>
                </a:solidFill>
                <a:latin typeface="Calibri"/>
              </a:rPr>
              <a:t> carries similar amount of kinetic energy (280 MJ).</a:t>
            </a:r>
          </a:p>
          <a:p>
            <a:pPr defTabSz="503972"/>
            <a:r>
              <a:rPr lang="en-GB" sz="1543" dirty="0">
                <a:solidFill>
                  <a:prstClr val="black"/>
                </a:solidFill>
                <a:latin typeface="Calibri"/>
              </a:rPr>
              <a:t>(However the momentum of the airplane is </a:t>
            </a:r>
            <a:r>
              <a:rPr lang="en-GB" sz="1543" dirty="0">
                <a:solidFill>
                  <a:prstClr val="black"/>
                </a:solidFill>
                <a:latin typeface="Times New Roman" panose="02020603050405020304" pitchFamily="18" charset="0"/>
                <a:cs typeface="Times New Roman" panose="02020603050405020304" pitchFamily="18" charset="0"/>
              </a:rPr>
              <a:t>~ c/v ~ 10</a:t>
            </a:r>
            <a:r>
              <a:rPr lang="en-GB" sz="1543" baseline="30000" dirty="0">
                <a:solidFill>
                  <a:prstClr val="black"/>
                </a:solidFill>
                <a:latin typeface="Times New Roman" panose="02020603050405020304" pitchFamily="18" charset="0"/>
                <a:cs typeface="Times New Roman" panose="02020603050405020304" pitchFamily="18" charset="0"/>
              </a:rPr>
              <a:t>6</a:t>
            </a:r>
            <a:r>
              <a:rPr lang="en-GB" sz="1543" dirty="0">
                <a:solidFill>
                  <a:prstClr val="black"/>
                </a:solidFill>
                <a:latin typeface="Times New Roman" panose="02020603050405020304" pitchFamily="18" charset="0"/>
                <a:cs typeface="Times New Roman" panose="02020603050405020304" pitchFamily="18" charset="0"/>
              </a:rPr>
              <a:t> </a:t>
            </a:r>
            <a:r>
              <a:rPr lang="en-GB" sz="1543" dirty="0">
                <a:solidFill>
                  <a:prstClr val="black"/>
                </a:solidFill>
                <a:latin typeface="Calibri"/>
              </a:rPr>
              <a:t>times larger</a:t>
            </a:r>
          </a:p>
          <a:p>
            <a:pPr defTabSz="503972"/>
            <a:r>
              <a:rPr lang="en-GB" sz="1543" dirty="0">
                <a:solidFill>
                  <a:prstClr val="black"/>
                </a:solidFill>
                <a:latin typeface="Calibri"/>
              </a:rPr>
              <a:t> than the LHC beam momentum)</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870" y="561146"/>
            <a:ext cx="3955898" cy="2225193"/>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197486" y="2795536"/>
            <a:ext cx="9759281" cy="4672433"/>
          </a:xfrm>
          <a:prstGeom prst="rect">
            <a:avLst/>
          </a:prstGeom>
          <a:noFill/>
        </p:spPr>
        <p:txBody>
          <a:bodyPr wrap="square" rtlCol="0">
            <a:spAutoFit/>
          </a:bodyPr>
          <a:lstStyle/>
          <a:p>
            <a:pPr defTabSz="503972"/>
            <a:r>
              <a:rPr lang="en-US" sz="1984" dirty="0">
                <a:solidFill>
                  <a:prstClr val="black"/>
                </a:solidFill>
                <a:latin typeface="Calibri"/>
              </a:rPr>
              <a:t>Single LHC proton bunch </a:t>
            </a:r>
            <a:r>
              <a:rPr lang="en-US" sz="1984" b="1" dirty="0">
                <a:solidFill>
                  <a:prstClr val="black"/>
                </a:solidFill>
                <a:latin typeface="Calibri"/>
              </a:rPr>
              <a:t>(7 </a:t>
            </a:r>
            <a:r>
              <a:rPr lang="en-US" sz="1984" b="1" dirty="0" err="1">
                <a:solidFill>
                  <a:prstClr val="black"/>
                </a:solidFill>
                <a:latin typeface="Calibri"/>
              </a:rPr>
              <a:t>TeV</a:t>
            </a:r>
            <a:r>
              <a:rPr lang="en-US" sz="1984" b="1" dirty="0">
                <a:solidFill>
                  <a:prstClr val="black"/>
                </a:solidFill>
                <a:latin typeface="Calibri"/>
              </a:rPr>
              <a:t>, 1.2e11 protons)</a:t>
            </a:r>
            <a:r>
              <a:rPr lang="en-US" sz="1984" dirty="0">
                <a:solidFill>
                  <a:prstClr val="black"/>
                </a:solidFill>
                <a:latin typeface="Calibri"/>
              </a:rPr>
              <a:t> carries </a:t>
            </a:r>
            <a:r>
              <a:rPr lang="en-US" sz="1984" b="1" dirty="0">
                <a:solidFill>
                  <a:prstClr val="black"/>
                </a:solidFill>
                <a:latin typeface="Calibri"/>
              </a:rPr>
              <a:t>130 kJ</a:t>
            </a:r>
          </a:p>
          <a:p>
            <a:pPr defTabSz="503972"/>
            <a:r>
              <a:rPr lang="en-US" sz="1984" dirty="0">
                <a:solidFill>
                  <a:prstClr val="black"/>
                </a:solidFill>
                <a:latin typeface="Calibri"/>
              </a:rPr>
              <a:t>Single SPS proton bunch </a:t>
            </a:r>
            <a:r>
              <a:rPr lang="en-US" sz="1984" b="1" dirty="0">
                <a:solidFill>
                  <a:prstClr val="black"/>
                </a:solidFill>
                <a:latin typeface="Calibri"/>
              </a:rPr>
              <a:t>(0.4 </a:t>
            </a:r>
            <a:r>
              <a:rPr lang="en-US" sz="1984" b="1" dirty="0" err="1">
                <a:solidFill>
                  <a:prstClr val="black"/>
                </a:solidFill>
                <a:latin typeface="Calibri"/>
              </a:rPr>
              <a:t>TeV</a:t>
            </a:r>
            <a:r>
              <a:rPr lang="en-US" sz="1984" b="1" dirty="0">
                <a:solidFill>
                  <a:prstClr val="black"/>
                </a:solidFill>
                <a:latin typeface="Calibri"/>
              </a:rPr>
              <a:t>, 3e11 protons)</a:t>
            </a:r>
            <a:r>
              <a:rPr lang="en-US" sz="1984" dirty="0">
                <a:solidFill>
                  <a:prstClr val="black"/>
                </a:solidFill>
                <a:latin typeface="Calibri"/>
              </a:rPr>
              <a:t> carries </a:t>
            </a:r>
            <a:r>
              <a:rPr lang="en-US" sz="1984" b="1" dirty="0">
                <a:solidFill>
                  <a:prstClr val="black"/>
                </a:solidFill>
                <a:latin typeface="Calibri"/>
              </a:rPr>
              <a:t>19 kJ</a:t>
            </a:r>
          </a:p>
          <a:p>
            <a:pPr defTabSz="503972"/>
            <a:r>
              <a:rPr lang="en-US" sz="1984" dirty="0">
                <a:solidFill>
                  <a:prstClr val="black"/>
                </a:solidFill>
                <a:latin typeface="Calibri"/>
              </a:rPr>
              <a:t>Single ILC electron bunch </a:t>
            </a:r>
            <a:r>
              <a:rPr lang="en-US" sz="1984" b="1" dirty="0">
                <a:solidFill>
                  <a:prstClr val="black"/>
                </a:solidFill>
                <a:latin typeface="Calibri"/>
              </a:rPr>
              <a:t>(0.5 </a:t>
            </a:r>
            <a:r>
              <a:rPr lang="en-US" sz="1984" b="1" dirty="0" err="1">
                <a:solidFill>
                  <a:prstClr val="black"/>
                </a:solidFill>
                <a:latin typeface="Calibri"/>
              </a:rPr>
              <a:t>TeV</a:t>
            </a:r>
            <a:r>
              <a:rPr lang="en-US" sz="1984" b="1" dirty="0">
                <a:solidFill>
                  <a:prstClr val="black"/>
                </a:solidFill>
                <a:latin typeface="Calibri"/>
              </a:rPr>
              <a:t>, 2e10 e+/e-)</a:t>
            </a:r>
            <a:r>
              <a:rPr lang="en-US" sz="1984" dirty="0">
                <a:solidFill>
                  <a:prstClr val="black"/>
                </a:solidFill>
                <a:latin typeface="Calibri"/>
              </a:rPr>
              <a:t> carries </a:t>
            </a:r>
            <a:r>
              <a:rPr lang="en-US" sz="1984" b="1" dirty="0">
                <a:solidFill>
                  <a:prstClr val="black"/>
                </a:solidFill>
                <a:latin typeface="Calibri"/>
              </a:rPr>
              <a:t>1.6 kJ</a:t>
            </a:r>
          </a:p>
          <a:p>
            <a:pPr defTabSz="503972"/>
            <a:endParaRPr lang="en-US" sz="1984" dirty="0">
              <a:solidFill>
                <a:prstClr val="black"/>
              </a:solidFill>
              <a:latin typeface="Calibri"/>
            </a:endParaRPr>
          </a:p>
          <a:p>
            <a:pPr defTabSz="503972"/>
            <a:r>
              <a:rPr lang="en-US" sz="1984" dirty="0">
                <a:solidFill>
                  <a:prstClr val="black"/>
                </a:solidFill>
                <a:latin typeface="Calibri"/>
              </a:rPr>
              <a:t>Average design beam power of </a:t>
            </a:r>
            <a:r>
              <a:rPr lang="en-US" sz="1984" b="1" dirty="0">
                <a:solidFill>
                  <a:prstClr val="black"/>
                </a:solidFill>
                <a:latin typeface="Calibri"/>
              </a:rPr>
              <a:t>ILC (11 MW) </a:t>
            </a:r>
            <a:r>
              <a:rPr lang="en-US" sz="1984" dirty="0">
                <a:solidFill>
                  <a:prstClr val="black"/>
                </a:solidFill>
                <a:latin typeface="Calibri"/>
              </a:rPr>
              <a:t>is only about</a:t>
            </a:r>
            <a:r>
              <a:rPr lang="en-US" sz="1984" b="1" dirty="0">
                <a:solidFill>
                  <a:prstClr val="black"/>
                </a:solidFill>
                <a:latin typeface="Calibri"/>
              </a:rPr>
              <a:t> 10-20 times higher </a:t>
            </a:r>
            <a:r>
              <a:rPr lang="en-US" sz="1984" dirty="0">
                <a:solidFill>
                  <a:prstClr val="black"/>
                </a:solidFill>
                <a:latin typeface="Calibri"/>
              </a:rPr>
              <a:t>than that of</a:t>
            </a:r>
            <a:r>
              <a:rPr lang="en-US" sz="1984" b="1" dirty="0">
                <a:solidFill>
                  <a:prstClr val="black"/>
                </a:solidFill>
                <a:latin typeface="Calibri"/>
              </a:rPr>
              <a:t> SPS (0.8 MW) and LHC (</a:t>
            </a:r>
            <a:r>
              <a:rPr lang="en-GB" sz="1984" b="1" dirty="0">
                <a:solidFill>
                  <a:prstClr val="black"/>
                </a:solidFill>
                <a:latin typeface="Calibri"/>
              </a:rPr>
              <a:t>360 MJ/1000 sec = 0.4 MW)</a:t>
            </a:r>
            <a:r>
              <a:rPr lang="en-GB" sz="1984" dirty="0">
                <a:solidFill>
                  <a:prstClr val="black"/>
                </a:solidFill>
                <a:latin typeface="Calibri"/>
              </a:rPr>
              <a:t>.</a:t>
            </a:r>
            <a:endParaRPr lang="en-US" sz="1984" dirty="0">
              <a:solidFill>
                <a:prstClr val="black"/>
              </a:solidFill>
              <a:latin typeface="Calibri"/>
            </a:endParaRPr>
          </a:p>
          <a:p>
            <a:pPr defTabSz="503972"/>
            <a:endParaRPr lang="en-US" sz="1984" dirty="0">
              <a:solidFill>
                <a:prstClr val="black"/>
              </a:solidFill>
              <a:latin typeface="Calibri"/>
            </a:endParaRPr>
          </a:p>
          <a:p>
            <a:pPr defTabSz="503972"/>
            <a:r>
              <a:rPr lang="en-US" sz="1984" dirty="0">
                <a:solidFill>
                  <a:prstClr val="black"/>
                </a:solidFill>
                <a:latin typeface="Calibri"/>
              </a:rPr>
              <a:t>Can we use LHC/SPS beam as a driver to obtain </a:t>
            </a:r>
            <a:r>
              <a:rPr lang="en-US" sz="1984" dirty="0" err="1">
                <a:solidFill>
                  <a:prstClr val="black"/>
                </a:solidFill>
                <a:latin typeface="Calibri"/>
              </a:rPr>
              <a:t>TeV</a:t>
            </a:r>
            <a:r>
              <a:rPr lang="en-US" sz="1984" dirty="0">
                <a:solidFill>
                  <a:prstClr val="black"/>
                </a:solidFill>
                <a:latin typeface="Calibri"/>
              </a:rPr>
              <a:t>-level (e-/e+/muons) in a single stage?</a:t>
            </a:r>
          </a:p>
          <a:p>
            <a:pPr defTabSz="503972"/>
            <a:endParaRPr lang="en-US" sz="1984" dirty="0">
              <a:solidFill>
                <a:prstClr val="black"/>
              </a:solidFill>
              <a:latin typeface="Calibri"/>
            </a:endParaRPr>
          </a:p>
          <a:p>
            <a:pPr defTabSz="503972"/>
            <a:r>
              <a:rPr lang="en-US" sz="1984" dirty="0">
                <a:solidFill>
                  <a:prstClr val="black"/>
                </a:solidFill>
                <a:latin typeface="Calibri"/>
              </a:rPr>
              <a:t>Such an accelerator probably can’t compete with the ILC or CLIC in terms of luminosity but maybe there is some interesting physics at high energy but low luminosity:</a:t>
            </a:r>
          </a:p>
          <a:p>
            <a:pPr defTabSz="503972"/>
            <a:endParaRPr lang="en-US" sz="1984" dirty="0">
              <a:solidFill>
                <a:prstClr val="black"/>
              </a:solidFill>
              <a:latin typeface="Calibri"/>
            </a:endParaRPr>
          </a:p>
          <a:p>
            <a:pPr defTabSz="503972"/>
            <a:r>
              <a:rPr lang="en-US" sz="1984" dirty="0">
                <a:solidFill>
                  <a:prstClr val="black"/>
                </a:solidFill>
                <a:latin typeface="Calibri"/>
              </a:rPr>
              <a:t>A. Caldwell. </a:t>
            </a:r>
            <a:r>
              <a:rPr lang="en-US" sz="1984" dirty="0">
                <a:solidFill>
                  <a:prstClr val="black"/>
                </a:solidFill>
                <a:latin typeface="Calibri"/>
                <a:hlinkClick r:id="rId4"/>
              </a:rPr>
              <a:t>Collider physics at high energies and low luminosities</a:t>
            </a:r>
            <a:r>
              <a:rPr lang="en-US" sz="1984" dirty="0">
                <a:solidFill>
                  <a:prstClr val="black"/>
                </a:solidFill>
                <a:latin typeface="Calibri"/>
              </a:rPr>
              <a:t>. Eur. Phys. J. (2014).</a:t>
            </a:r>
          </a:p>
          <a:p>
            <a:pPr defTabSz="503972"/>
            <a:r>
              <a:rPr lang="en-US" sz="1984" dirty="0">
                <a:solidFill>
                  <a:prstClr val="black"/>
                </a:solidFill>
                <a:latin typeface="Calibri"/>
              </a:rPr>
              <a:t>A. Caldwell, M. Wing. </a:t>
            </a:r>
            <a:r>
              <a:rPr lang="en-US" sz="1984" dirty="0">
                <a:solidFill>
                  <a:prstClr val="black"/>
                </a:solidFill>
                <a:latin typeface="Calibri"/>
                <a:hlinkClick r:id="rId5"/>
              </a:rPr>
              <a:t>VHEeP: a very high energy electron–proton collider</a:t>
            </a:r>
            <a:r>
              <a:rPr lang="en-US" sz="1984" dirty="0">
                <a:solidFill>
                  <a:prstClr val="black"/>
                </a:solidFill>
                <a:latin typeface="Calibri"/>
              </a:rPr>
              <a:t>. </a:t>
            </a:r>
            <a:r>
              <a:rPr lang="fr-FR" sz="1984" dirty="0" err="1">
                <a:solidFill>
                  <a:prstClr val="black"/>
                </a:solidFill>
                <a:latin typeface="Calibri"/>
              </a:rPr>
              <a:t>Eur</a:t>
            </a:r>
            <a:r>
              <a:rPr lang="fr-FR" sz="1984" dirty="0">
                <a:solidFill>
                  <a:prstClr val="black"/>
                </a:solidFill>
                <a:latin typeface="Calibri"/>
              </a:rPr>
              <a:t>. Phys. J. (2016).</a:t>
            </a:r>
          </a:p>
          <a:p>
            <a:pPr defTabSz="503972"/>
            <a:r>
              <a:rPr lang="fr-FR" sz="1984" dirty="0">
                <a:solidFill>
                  <a:prstClr val="black"/>
                </a:solidFill>
                <a:latin typeface="Calibri"/>
              </a:rPr>
              <a:t>-- </a:t>
            </a:r>
            <a:r>
              <a:rPr lang="fr-FR" sz="1984" dirty="0" err="1">
                <a:solidFill>
                  <a:prstClr val="black"/>
                </a:solidFill>
                <a:latin typeface="Calibri"/>
              </a:rPr>
              <a:t>some</a:t>
            </a:r>
            <a:r>
              <a:rPr lang="fr-FR" sz="1984" dirty="0">
                <a:solidFill>
                  <a:prstClr val="black"/>
                </a:solidFill>
                <a:latin typeface="Calibri"/>
              </a:rPr>
              <a:t> </a:t>
            </a:r>
            <a:r>
              <a:rPr lang="fr-FR" sz="1984" dirty="0" err="1">
                <a:solidFill>
                  <a:prstClr val="black"/>
                </a:solidFill>
                <a:latin typeface="Calibri"/>
              </a:rPr>
              <a:t>electron</a:t>
            </a:r>
            <a:r>
              <a:rPr lang="fr-FR" sz="1984" dirty="0">
                <a:solidFill>
                  <a:prstClr val="black"/>
                </a:solidFill>
                <a:latin typeface="Calibri"/>
              </a:rPr>
              <a:t>-proton cross sections </a:t>
            </a:r>
            <a:r>
              <a:rPr lang="fr-FR" sz="1984" dirty="0" err="1">
                <a:solidFill>
                  <a:prstClr val="black"/>
                </a:solidFill>
                <a:latin typeface="Calibri"/>
              </a:rPr>
              <a:t>grow</a:t>
            </a:r>
            <a:r>
              <a:rPr lang="fr-FR" sz="1984" dirty="0">
                <a:solidFill>
                  <a:prstClr val="black"/>
                </a:solidFill>
                <a:latin typeface="Calibri"/>
              </a:rPr>
              <a:t> </a:t>
            </a:r>
            <a:r>
              <a:rPr lang="fr-FR" sz="1984" dirty="0" err="1">
                <a:solidFill>
                  <a:prstClr val="black"/>
                </a:solidFill>
                <a:latin typeface="Calibri"/>
              </a:rPr>
              <a:t>with</a:t>
            </a:r>
            <a:r>
              <a:rPr lang="fr-FR" sz="1984" dirty="0">
                <a:solidFill>
                  <a:prstClr val="black"/>
                </a:solidFill>
                <a:latin typeface="Calibri"/>
              </a:rPr>
              <a:t> </a:t>
            </a:r>
            <a:r>
              <a:rPr lang="fr-FR" sz="1984" dirty="0" err="1">
                <a:solidFill>
                  <a:prstClr val="black"/>
                </a:solidFill>
                <a:latin typeface="Calibri"/>
              </a:rPr>
              <a:t>energy</a:t>
            </a:r>
            <a:r>
              <a:rPr lang="fr-FR" sz="1984" dirty="0">
                <a:solidFill>
                  <a:prstClr val="black"/>
                </a:solidFill>
                <a:latin typeface="Calibri"/>
              </a:rPr>
              <a:t>.</a:t>
            </a:r>
          </a:p>
        </p:txBody>
      </p:sp>
      <p:sp>
        <p:nvSpPr>
          <p:cNvPr id="8" name="Slide Number Placeholder 1"/>
          <p:cNvSpPr txBox="1">
            <a:spLocks/>
          </p:cNvSpPr>
          <p:nvPr/>
        </p:nvSpPr>
        <p:spPr>
          <a:xfrm>
            <a:off x="9575163" y="7288306"/>
            <a:ext cx="504933" cy="271369"/>
          </a:xfrm>
          <a:prstGeom prst="rect">
            <a:avLst/>
          </a:prstGeom>
          <a:gradFill>
            <a:gsLst>
              <a:gs pos="0">
                <a:schemeClr val="accent1">
                  <a:lumMod val="0"/>
                  <a:lumOff val="100000"/>
                  <a:alpha val="79000"/>
                </a:schemeClr>
              </a:gs>
              <a:gs pos="100000">
                <a:schemeClr val="accent1">
                  <a:lumMod val="100000"/>
                  <a:alpha val="31000"/>
                </a:schemeClr>
              </a:gs>
            </a:gsLst>
            <a:lin ang="0" scaled="1"/>
          </a:gradFill>
        </p:spPr>
        <p:txBody>
          <a:bodyPr vert="horz" lIns="100796" tIns="50398" rIns="100796" bIns="5039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503972"/>
            <a:fld id="{C67F6C9C-13E3-4B00-B591-7BD1F52685F4}" type="slidenum">
              <a:rPr lang="en-US" sz="1400">
                <a:solidFill>
                  <a:prstClr val="black">
                    <a:tint val="75000"/>
                  </a:prstClr>
                </a:solidFill>
                <a:latin typeface="Times New Roman"/>
              </a:rPr>
              <a:pPr defTabSz="503972"/>
              <a:t>20</a:t>
            </a:fld>
            <a:endParaRPr lang="en-US" sz="1323" dirty="0">
              <a:solidFill>
                <a:prstClr val="black">
                  <a:tint val="75000"/>
                </a:prstClr>
              </a:solidFill>
              <a:latin typeface="Calibri"/>
            </a:endParaRPr>
          </a:p>
        </p:txBody>
      </p:sp>
    </p:spTree>
    <p:extLst>
      <p:ext uri="{BB962C8B-B14F-4D97-AF65-F5344CB8AC3E}">
        <p14:creationId xmlns:p14="http://schemas.microsoft.com/office/powerpoint/2010/main" val="3371722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504492" y="3197559"/>
            <a:ext cx="9071640" cy="876687"/>
          </a:xfrm>
          <a:prstGeom prst="rect">
            <a:avLst/>
          </a:prstGeom>
          <a:noFill/>
          <a:ln>
            <a:noFill/>
          </a:ln>
        </p:spPr>
        <p:txBody>
          <a:bodyPr lIns="0" tIns="0" rIns="0" bIns="0" anchor="ctr"/>
          <a:lstStyle/>
          <a:p>
            <a:pPr algn="ctr"/>
            <a:r>
              <a:rPr lang="en-US" dirty="0">
                <a:latin typeface="Arial"/>
              </a:rPr>
              <a:t>Link to Padua seminar presentation on high-energy laser cooling:</a:t>
            </a:r>
          </a:p>
          <a:p>
            <a:pPr algn="ctr"/>
            <a:r>
              <a:rPr lang="en-US" b="0" i="0" dirty="0">
                <a:solidFill>
                  <a:srgbClr val="000000"/>
                </a:solidFill>
                <a:effectLst/>
                <a:latin typeface="Times New Roman" panose="02020603050405020304" pitchFamily="18" charset="0"/>
                <a:hlinkClick r:id="rId3"/>
              </a:rPr>
              <a:t>Beam stability and cooling aspects for the partially stripped ions in the storage rings</a:t>
            </a:r>
            <a:r>
              <a:rPr lang="en-US" b="0" i="0" dirty="0">
                <a:solidFill>
                  <a:srgbClr val="000000"/>
                </a:solidFill>
                <a:effectLst/>
                <a:latin typeface="Times New Roman" panose="02020603050405020304" pitchFamily="18" charset="0"/>
              </a:rPr>
              <a:t>, Padua, 2017</a:t>
            </a:r>
          </a:p>
          <a:p>
            <a:pPr algn="ctr"/>
            <a:endParaRPr dirty="0"/>
          </a:p>
        </p:txBody>
      </p:sp>
      <p:sp>
        <p:nvSpPr>
          <p:cNvPr id="2" name="Slide Number Placeholder 1"/>
          <p:cNvSpPr>
            <a:spLocks noGrp="1"/>
          </p:cNvSpPr>
          <p:nvPr>
            <p:ph type="sldNum" idx="12"/>
          </p:nvPr>
        </p:nvSpPr>
        <p:spPr/>
        <p:txBody>
          <a:bodyPr/>
          <a:lstStyle/>
          <a:p>
            <a:pPr algn="r"/>
            <a:fld id="{C67F6C9C-13E3-4B00-B591-7BD1F52685F4}" type="slidenum">
              <a:rPr lang="en-US" sz="1400" smtClean="0">
                <a:latin typeface="Times New Roman"/>
              </a:rPr>
              <a:t>21</a:t>
            </a:fld>
            <a:endParaRPr lang="en-US"/>
          </a:p>
        </p:txBody>
      </p:sp>
    </p:spTree>
    <p:extLst>
      <p:ext uri="{BB962C8B-B14F-4D97-AF65-F5344CB8AC3E}">
        <p14:creationId xmlns:p14="http://schemas.microsoft.com/office/powerpoint/2010/main" val="279497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575639" y="7288306"/>
            <a:ext cx="504986" cy="271369"/>
          </a:xfrm>
        </p:spPr>
        <p:txBody>
          <a:bodyPr/>
          <a:lstStyle/>
          <a:p>
            <a:fld id="{C67F6C9C-13E3-4B00-B591-7BD1F52685F4}" type="slidenum">
              <a:rPr lang="en-US" sz="1400" smtClean="0">
                <a:latin typeface="Times New Roman"/>
              </a:rPr>
              <a:pPr/>
              <a:t>22</a:t>
            </a:fld>
            <a:r>
              <a:rPr lang="en-US" sz="1400" dirty="0">
                <a:latin typeface="Times New Roman"/>
              </a:rPr>
              <a:t> </a:t>
            </a:r>
            <a:endParaRPr lang="en-US" dirty="0"/>
          </a:p>
        </p:txBody>
      </p:sp>
      <p:sp>
        <p:nvSpPr>
          <p:cNvPr id="4" name="Rectangle 3"/>
          <p:cNvSpPr/>
          <p:nvPr/>
        </p:nvSpPr>
        <p:spPr>
          <a:xfrm>
            <a:off x="1267385" y="112906"/>
            <a:ext cx="7413248" cy="461665"/>
          </a:xfrm>
          <a:prstGeom prst="rect">
            <a:avLst/>
          </a:prstGeom>
        </p:spPr>
        <p:txBody>
          <a:bodyPr wrap="none">
            <a:spAutoFit/>
          </a:bodyPr>
          <a:lstStyle/>
          <a:p>
            <a:pPr algn="ctr"/>
            <a:r>
              <a:rPr lang="en-US" sz="2400" b="1" dirty="0"/>
              <a:t>Transverse cooling of Li-like Ca beam in the SPS:</a:t>
            </a:r>
            <a:endParaRPr lang="en-US" sz="2400" dirty="0"/>
          </a:p>
        </p:txBody>
      </p:sp>
      <p:pic>
        <p:nvPicPr>
          <p:cNvPr id="2" name="Picture 1">
            <a:extLst>
              <a:ext uri="{FF2B5EF4-FFF2-40B4-BE49-F238E27FC236}">
                <a16:creationId xmlns:a16="http://schemas.microsoft.com/office/drawing/2014/main" id="{43A017F3-297B-4FA9-9CAE-15001E5F9CF5}"/>
              </a:ext>
            </a:extLst>
          </p:cNvPr>
          <p:cNvPicPr>
            <a:picLocks noChangeAspect="1"/>
          </p:cNvPicPr>
          <p:nvPr/>
        </p:nvPicPr>
        <p:blipFill>
          <a:blip r:embed="rId2"/>
          <a:stretch>
            <a:fillRect/>
          </a:stretch>
        </p:blipFill>
        <p:spPr>
          <a:xfrm>
            <a:off x="0" y="690154"/>
            <a:ext cx="10080625" cy="6179366"/>
          </a:xfrm>
          <a:prstGeom prst="rect">
            <a:avLst/>
          </a:prstGeom>
        </p:spPr>
      </p:pic>
      <p:sp>
        <p:nvSpPr>
          <p:cNvPr id="7" name="TextBox 6">
            <a:extLst>
              <a:ext uri="{FF2B5EF4-FFF2-40B4-BE49-F238E27FC236}">
                <a16:creationId xmlns:a16="http://schemas.microsoft.com/office/drawing/2014/main" id="{F6320EAE-105A-4470-8DD9-E0B5A5624348}"/>
              </a:ext>
            </a:extLst>
          </p:cNvPr>
          <p:cNvSpPr txBox="1"/>
          <p:nvPr/>
        </p:nvSpPr>
        <p:spPr>
          <a:xfrm>
            <a:off x="135467" y="6949603"/>
            <a:ext cx="7943200" cy="584775"/>
          </a:xfrm>
          <a:prstGeom prst="rect">
            <a:avLst/>
          </a:prstGeom>
          <a:noFill/>
        </p:spPr>
        <p:txBody>
          <a:bodyPr wrap="none" rtlCol="0">
            <a:spAutoFit/>
          </a:bodyPr>
          <a:lstStyle/>
          <a:p>
            <a:r>
              <a:rPr lang="en-US" sz="1600" dirty="0"/>
              <a:t>The configuration is very similar to the </a:t>
            </a:r>
            <a:r>
              <a:rPr lang="en-US" sz="1600" dirty="0">
                <a:hlinkClick r:id="rId3"/>
              </a:rPr>
              <a:t>Gamma Factory Proof-of-Principle experiment</a:t>
            </a:r>
            <a:r>
              <a:rPr lang="en-US" sz="1600" dirty="0"/>
              <a:t>.</a:t>
            </a:r>
          </a:p>
          <a:p>
            <a:r>
              <a:rPr lang="en-US" sz="1600" dirty="0"/>
              <a:t>Many thanks to </a:t>
            </a:r>
            <a:r>
              <a:rPr lang="en-US" sz="1600" dirty="0" err="1"/>
              <a:t>Aurelien</a:t>
            </a:r>
            <a:r>
              <a:rPr lang="en-US" sz="1600" dirty="0"/>
              <a:t> Martens for checking the laser parameters!</a:t>
            </a:r>
          </a:p>
        </p:txBody>
      </p:sp>
    </p:spTree>
    <p:extLst>
      <p:ext uri="{BB962C8B-B14F-4D97-AF65-F5344CB8AC3E}">
        <p14:creationId xmlns:p14="http://schemas.microsoft.com/office/powerpoint/2010/main" val="3796940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C63634-CC58-4F9B-8A24-E4730066E5CB}"/>
              </a:ext>
            </a:extLst>
          </p:cNvPr>
          <p:cNvGrpSpPr/>
          <p:nvPr/>
        </p:nvGrpSpPr>
        <p:grpSpPr>
          <a:xfrm>
            <a:off x="302972" y="453525"/>
            <a:ext cx="9525160" cy="7103312"/>
            <a:chOff x="-2" y="667999"/>
            <a:chExt cx="10080626" cy="7517544"/>
          </a:xfrm>
        </p:grpSpPr>
        <p:pic>
          <p:nvPicPr>
            <p:cNvPr id="5" name="Picture 4">
              <a:extLst>
                <a:ext uri="{FF2B5EF4-FFF2-40B4-BE49-F238E27FC236}">
                  <a16:creationId xmlns:a16="http://schemas.microsoft.com/office/drawing/2014/main" id="{EC23A2B2-E97F-4F34-9580-3428CD93884E}"/>
                </a:ext>
              </a:extLst>
            </p:cNvPr>
            <p:cNvPicPr>
              <a:picLocks noChangeAspect="1"/>
            </p:cNvPicPr>
            <p:nvPr/>
          </p:nvPicPr>
          <p:blipFill>
            <a:blip r:embed="rId2"/>
            <a:stretch>
              <a:fillRect/>
            </a:stretch>
          </p:blipFill>
          <p:spPr>
            <a:xfrm>
              <a:off x="-1" y="667999"/>
              <a:ext cx="10080625" cy="4736057"/>
            </a:xfrm>
            <a:prstGeom prst="rect">
              <a:avLst/>
            </a:prstGeom>
          </p:spPr>
        </p:pic>
        <p:pic>
          <p:nvPicPr>
            <p:cNvPr id="7" name="Picture 6">
              <a:extLst>
                <a:ext uri="{FF2B5EF4-FFF2-40B4-BE49-F238E27FC236}">
                  <a16:creationId xmlns:a16="http://schemas.microsoft.com/office/drawing/2014/main" id="{15D55449-3527-4BBD-908D-E63B337490B5}"/>
                </a:ext>
              </a:extLst>
            </p:cNvPr>
            <p:cNvPicPr>
              <a:picLocks noChangeAspect="1"/>
            </p:cNvPicPr>
            <p:nvPr/>
          </p:nvPicPr>
          <p:blipFill>
            <a:blip r:embed="rId3"/>
            <a:stretch>
              <a:fillRect/>
            </a:stretch>
          </p:blipFill>
          <p:spPr>
            <a:xfrm>
              <a:off x="-2" y="5447242"/>
              <a:ext cx="10080625" cy="2738301"/>
            </a:xfrm>
            <a:prstGeom prst="rect">
              <a:avLst/>
            </a:prstGeom>
          </p:spPr>
        </p:pic>
      </p:grpSp>
      <p:sp>
        <p:nvSpPr>
          <p:cNvPr id="3" name="Slide Number Placeholder 2"/>
          <p:cNvSpPr>
            <a:spLocks noGrp="1"/>
          </p:cNvSpPr>
          <p:nvPr>
            <p:ph type="sldNum" idx="12"/>
          </p:nvPr>
        </p:nvSpPr>
        <p:spPr>
          <a:xfrm>
            <a:off x="9575639" y="7288306"/>
            <a:ext cx="504986" cy="271369"/>
          </a:xfrm>
        </p:spPr>
        <p:txBody>
          <a:bodyPr/>
          <a:lstStyle/>
          <a:p>
            <a:fld id="{C67F6C9C-13E3-4B00-B591-7BD1F52685F4}" type="slidenum">
              <a:rPr lang="en-US" sz="1400" smtClean="0">
                <a:latin typeface="Times New Roman"/>
              </a:rPr>
              <a:pPr/>
              <a:t>23</a:t>
            </a:fld>
            <a:r>
              <a:rPr lang="en-US" sz="1400" dirty="0">
                <a:latin typeface="Times New Roman"/>
              </a:rPr>
              <a:t> </a:t>
            </a:r>
            <a:endParaRPr lang="en-US" dirty="0"/>
          </a:p>
        </p:txBody>
      </p:sp>
      <p:sp>
        <p:nvSpPr>
          <p:cNvPr id="4" name="Rectangle 3"/>
          <p:cNvSpPr/>
          <p:nvPr/>
        </p:nvSpPr>
        <p:spPr>
          <a:xfrm>
            <a:off x="1275851" y="19773"/>
            <a:ext cx="7413248" cy="461665"/>
          </a:xfrm>
          <a:prstGeom prst="rect">
            <a:avLst/>
          </a:prstGeom>
        </p:spPr>
        <p:txBody>
          <a:bodyPr wrap="none">
            <a:spAutoFit/>
          </a:bodyPr>
          <a:lstStyle/>
          <a:p>
            <a:pPr algn="ctr"/>
            <a:r>
              <a:rPr lang="en-US" sz="2400" b="1" dirty="0"/>
              <a:t>Transverse cooling of Li-like Ca beam in the SPS:</a:t>
            </a:r>
            <a:endParaRPr lang="en-US" sz="2400" dirty="0"/>
          </a:p>
        </p:txBody>
      </p:sp>
      <p:sp>
        <p:nvSpPr>
          <p:cNvPr id="9" name="TextBox 8">
            <a:extLst>
              <a:ext uri="{FF2B5EF4-FFF2-40B4-BE49-F238E27FC236}">
                <a16:creationId xmlns:a16="http://schemas.microsoft.com/office/drawing/2014/main" id="{7DCEC405-F398-479E-9AE5-C2D896A59C7B}"/>
              </a:ext>
            </a:extLst>
          </p:cNvPr>
          <p:cNvSpPr txBox="1"/>
          <p:nvPr/>
        </p:nvSpPr>
        <p:spPr>
          <a:xfrm>
            <a:off x="118535" y="613230"/>
            <a:ext cx="2573866"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First laser transfers </a:t>
            </a:r>
            <a:r>
              <a:rPr lang="en-US" dirty="0" err="1">
                <a:latin typeface="Times New Roman" panose="02020603050405020304" pitchFamily="18" charset="0"/>
                <a:cs typeface="Times New Roman" panose="02020603050405020304" pitchFamily="18" charset="0"/>
              </a:rPr>
              <a:t>betatron</a:t>
            </a:r>
            <a:r>
              <a:rPr lang="en-US" dirty="0">
                <a:latin typeface="Times New Roman" panose="02020603050405020304" pitchFamily="18" charset="0"/>
                <a:cs typeface="Times New Roman" panose="02020603050405020304" pitchFamily="18" charset="0"/>
              </a:rPr>
              <a:t> oscillations into energy oscillations (synchrotron oscillations)</a:t>
            </a:r>
          </a:p>
        </p:txBody>
      </p:sp>
      <p:sp>
        <p:nvSpPr>
          <p:cNvPr id="11" name="TextBox 10">
            <a:extLst>
              <a:ext uri="{FF2B5EF4-FFF2-40B4-BE49-F238E27FC236}">
                <a16:creationId xmlns:a16="http://schemas.microsoft.com/office/drawing/2014/main" id="{8C778C4B-2CB5-436E-B581-768FCFB9EF3F}"/>
              </a:ext>
            </a:extLst>
          </p:cNvPr>
          <p:cNvSpPr txBox="1"/>
          <p:nvPr/>
        </p:nvSpPr>
        <p:spPr>
          <a:xfrm>
            <a:off x="252494" y="5269068"/>
            <a:ext cx="2262428"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Second laser cools the  beam in energy (longitudinally)</a:t>
            </a:r>
          </a:p>
        </p:txBody>
      </p:sp>
    </p:spTree>
    <p:extLst>
      <p:ext uri="{BB962C8B-B14F-4D97-AF65-F5344CB8AC3E}">
        <p14:creationId xmlns:p14="http://schemas.microsoft.com/office/powerpoint/2010/main" val="2940954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575639" y="7288306"/>
            <a:ext cx="504986" cy="271369"/>
          </a:xfrm>
        </p:spPr>
        <p:txBody>
          <a:bodyPr/>
          <a:lstStyle/>
          <a:p>
            <a:fld id="{C67F6C9C-13E3-4B00-B591-7BD1F52685F4}" type="slidenum">
              <a:rPr lang="en-US" sz="1400" smtClean="0">
                <a:latin typeface="Times New Roman"/>
              </a:rPr>
              <a:pPr/>
              <a:t>24</a:t>
            </a:fld>
            <a:r>
              <a:rPr lang="en-US" sz="1400" dirty="0">
                <a:latin typeface="Times New Roman"/>
              </a:rPr>
              <a:t> </a:t>
            </a:r>
            <a:endParaRPr lang="en-US" dirty="0"/>
          </a:p>
        </p:txBody>
      </p:sp>
      <p:sp>
        <p:nvSpPr>
          <p:cNvPr id="4" name="Rectangle 3"/>
          <p:cNvSpPr/>
          <p:nvPr/>
        </p:nvSpPr>
        <p:spPr>
          <a:xfrm>
            <a:off x="1275851" y="19773"/>
            <a:ext cx="7413248" cy="461665"/>
          </a:xfrm>
          <a:prstGeom prst="rect">
            <a:avLst/>
          </a:prstGeom>
        </p:spPr>
        <p:txBody>
          <a:bodyPr wrap="none">
            <a:spAutoFit/>
          </a:bodyPr>
          <a:lstStyle/>
          <a:p>
            <a:pPr algn="ctr"/>
            <a:r>
              <a:rPr lang="en-US" sz="2400" b="1" dirty="0"/>
              <a:t>Transverse cooling of Li-like Ca beam in the SPS:</a:t>
            </a:r>
            <a:endParaRPr lang="en-US" sz="2400" dirty="0"/>
          </a:p>
        </p:txBody>
      </p:sp>
      <p:grpSp>
        <p:nvGrpSpPr>
          <p:cNvPr id="2" name="Group 1">
            <a:extLst>
              <a:ext uri="{FF2B5EF4-FFF2-40B4-BE49-F238E27FC236}">
                <a16:creationId xmlns:a16="http://schemas.microsoft.com/office/drawing/2014/main" id="{EAF38C82-C483-4BB1-840A-3E6B8ED15A3F}"/>
              </a:ext>
            </a:extLst>
          </p:cNvPr>
          <p:cNvGrpSpPr/>
          <p:nvPr/>
        </p:nvGrpSpPr>
        <p:grpSpPr>
          <a:xfrm>
            <a:off x="-811860" y="744272"/>
            <a:ext cx="10824752" cy="6071130"/>
            <a:chOff x="-1550618" y="532870"/>
            <a:chExt cx="11563510" cy="6485467"/>
          </a:xfrm>
        </p:grpSpPr>
        <p:pic>
          <p:nvPicPr>
            <p:cNvPr id="2052" name="Picture 4">
              <a:extLst>
                <a:ext uri="{FF2B5EF4-FFF2-40B4-BE49-F238E27FC236}">
                  <a16:creationId xmlns:a16="http://schemas.microsoft.com/office/drawing/2014/main" id="{6AA324BC-8CD3-47BA-8C7B-8E332695E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067" y="541337"/>
              <a:ext cx="6219825" cy="6477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B81992A-E464-4636-A8CA-89EF2986D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618" y="532870"/>
              <a:ext cx="6219825" cy="6477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354D30D9-4927-4589-B2EB-EA791D423D97}"/>
              </a:ext>
            </a:extLst>
          </p:cNvPr>
          <p:cNvSpPr txBox="1"/>
          <p:nvPr/>
        </p:nvSpPr>
        <p:spPr>
          <a:xfrm>
            <a:off x="533399" y="7070310"/>
            <a:ext cx="8627533" cy="338554"/>
          </a:xfrm>
          <a:prstGeom prst="rect">
            <a:avLst/>
          </a:prstGeom>
          <a:noFill/>
        </p:spPr>
        <p:txBody>
          <a:bodyPr wrap="square">
            <a:spAutoFit/>
          </a:bodyPr>
          <a:lstStyle/>
          <a:p>
            <a:r>
              <a:rPr lang="en-US" sz="1600" dirty="0"/>
              <a:t>Simulation details: </a:t>
            </a:r>
            <a:r>
              <a:rPr lang="en-US" sz="1600" dirty="0">
                <a:hlinkClick r:id="rId4"/>
              </a:rPr>
              <a:t>https://anaconda.org/petrenko/li_like_ca_in_sps_transv</a:t>
            </a:r>
            <a:endParaRPr lang="en-US" sz="1600" dirty="0"/>
          </a:p>
        </p:txBody>
      </p:sp>
    </p:spTree>
    <p:extLst>
      <p:ext uri="{BB962C8B-B14F-4D97-AF65-F5344CB8AC3E}">
        <p14:creationId xmlns:p14="http://schemas.microsoft.com/office/powerpoint/2010/main" val="4260306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575639" y="7288306"/>
            <a:ext cx="504986" cy="271369"/>
          </a:xfrm>
        </p:spPr>
        <p:txBody>
          <a:bodyPr/>
          <a:lstStyle/>
          <a:p>
            <a:fld id="{C67F6C9C-13E3-4B00-B591-7BD1F52685F4}" type="slidenum">
              <a:rPr lang="en-US" sz="1400" smtClean="0">
                <a:latin typeface="Times New Roman"/>
              </a:rPr>
              <a:pPr/>
              <a:t>25</a:t>
            </a:fld>
            <a:r>
              <a:rPr lang="en-US" sz="1400" dirty="0">
                <a:latin typeface="Times New Roman"/>
              </a:rPr>
              <a:t> </a:t>
            </a:r>
            <a:endParaRPr lang="en-US" dirty="0"/>
          </a:p>
        </p:txBody>
      </p:sp>
      <p:sp>
        <p:nvSpPr>
          <p:cNvPr id="4" name="Rectangle 3"/>
          <p:cNvSpPr/>
          <p:nvPr/>
        </p:nvSpPr>
        <p:spPr>
          <a:xfrm>
            <a:off x="1275851" y="19773"/>
            <a:ext cx="7413248" cy="461665"/>
          </a:xfrm>
          <a:prstGeom prst="rect">
            <a:avLst/>
          </a:prstGeom>
        </p:spPr>
        <p:txBody>
          <a:bodyPr wrap="none">
            <a:spAutoFit/>
          </a:bodyPr>
          <a:lstStyle/>
          <a:p>
            <a:pPr algn="ctr"/>
            <a:r>
              <a:rPr lang="en-US" sz="2400" b="1" dirty="0"/>
              <a:t>Transverse cooling of Li-like Ca beam in the SPS:</a:t>
            </a:r>
            <a:endParaRPr lang="en-US" sz="2400" dirty="0"/>
          </a:p>
        </p:txBody>
      </p:sp>
      <p:pic>
        <p:nvPicPr>
          <p:cNvPr id="2" name="Picture 1">
            <a:extLst>
              <a:ext uri="{FF2B5EF4-FFF2-40B4-BE49-F238E27FC236}">
                <a16:creationId xmlns:a16="http://schemas.microsoft.com/office/drawing/2014/main" id="{34FE19C9-AB13-49B7-BBF6-A3704042D5D5}"/>
              </a:ext>
            </a:extLst>
          </p:cNvPr>
          <p:cNvPicPr>
            <a:picLocks noChangeAspect="1"/>
          </p:cNvPicPr>
          <p:nvPr/>
        </p:nvPicPr>
        <p:blipFill>
          <a:blip r:embed="rId2"/>
          <a:stretch>
            <a:fillRect/>
          </a:stretch>
        </p:blipFill>
        <p:spPr>
          <a:xfrm>
            <a:off x="1228725" y="864795"/>
            <a:ext cx="7623174" cy="6228557"/>
          </a:xfrm>
          <a:prstGeom prst="rect">
            <a:avLst/>
          </a:prstGeom>
        </p:spPr>
      </p:pic>
      <p:sp>
        <p:nvSpPr>
          <p:cNvPr id="8" name="TextBox 7">
            <a:extLst>
              <a:ext uri="{FF2B5EF4-FFF2-40B4-BE49-F238E27FC236}">
                <a16:creationId xmlns:a16="http://schemas.microsoft.com/office/drawing/2014/main" id="{F0E62A43-E86C-4B98-AECC-FA5843E39B84}"/>
              </a:ext>
            </a:extLst>
          </p:cNvPr>
          <p:cNvSpPr txBox="1"/>
          <p:nvPr/>
        </p:nvSpPr>
        <p:spPr>
          <a:xfrm>
            <a:off x="2112275" y="7168932"/>
            <a:ext cx="5096932" cy="307777"/>
          </a:xfrm>
          <a:prstGeom prst="rect">
            <a:avLst/>
          </a:prstGeom>
          <a:noFill/>
        </p:spPr>
        <p:txBody>
          <a:bodyPr wrap="square">
            <a:spAutoFit/>
          </a:bodyPr>
          <a:lstStyle/>
          <a:p>
            <a:pPr algn="ctr"/>
            <a:r>
              <a:rPr lang="en-US" sz="1400" dirty="0">
                <a:hlinkClick r:id="rId3"/>
              </a:rPr>
              <a:t>https://cds.cern.ch/record/300856/files/p43.pdf</a:t>
            </a:r>
            <a:endParaRPr lang="en-US" sz="1400" dirty="0"/>
          </a:p>
        </p:txBody>
      </p:sp>
      <p:sp>
        <p:nvSpPr>
          <p:cNvPr id="7" name="TextBox 6">
            <a:extLst>
              <a:ext uri="{FF2B5EF4-FFF2-40B4-BE49-F238E27FC236}">
                <a16:creationId xmlns:a16="http://schemas.microsoft.com/office/drawing/2014/main" id="{B8B4E42E-2DB8-4CC8-9DC6-C08585FBBDB8}"/>
              </a:ext>
            </a:extLst>
          </p:cNvPr>
          <p:cNvSpPr txBox="1"/>
          <p:nvPr/>
        </p:nvSpPr>
        <p:spPr>
          <a:xfrm>
            <a:off x="1228725" y="466323"/>
            <a:ext cx="5368777" cy="307777"/>
          </a:xfrm>
          <a:prstGeom prst="rect">
            <a:avLst/>
          </a:prstGeom>
          <a:noFill/>
        </p:spPr>
        <p:txBody>
          <a:bodyPr wrap="none" rtlCol="0">
            <a:spAutoFit/>
          </a:bodyPr>
          <a:lstStyle/>
          <a:p>
            <a:r>
              <a:rPr lang="en-US" sz="1400" dirty="0" err="1"/>
              <a:t>Betatron</a:t>
            </a:r>
            <a:r>
              <a:rPr lang="en-US" sz="1400" dirty="0"/>
              <a:t> oscillations are fully coupled via the coupling resonance.</a:t>
            </a:r>
          </a:p>
        </p:txBody>
      </p:sp>
      <p:sp>
        <p:nvSpPr>
          <p:cNvPr id="11" name="TextBox 10">
            <a:extLst>
              <a:ext uri="{FF2B5EF4-FFF2-40B4-BE49-F238E27FC236}">
                <a16:creationId xmlns:a16="http://schemas.microsoft.com/office/drawing/2014/main" id="{32B55F25-56A5-4809-B578-7DCBBBFA2E8B}"/>
              </a:ext>
            </a:extLst>
          </p:cNvPr>
          <p:cNvSpPr txBox="1"/>
          <p:nvPr/>
        </p:nvSpPr>
        <p:spPr>
          <a:xfrm>
            <a:off x="6597502" y="7156932"/>
            <a:ext cx="5096932" cy="307777"/>
          </a:xfrm>
          <a:prstGeom prst="rect">
            <a:avLst/>
          </a:prstGeom>
          <a:noFill/>
        </p:spPr>
        <p:txBody>
          <a:bodyPr wrap="square">
            <a:spAutoFit/>
          </a:bodyPr>
          <a:lstStyle/>
          <a:p>
            <a:r>
              <a:rPr lang="en-US" sz="1400" dirty="0">
                <a:hlinkClick r:id="rId4"/>
              </a:rPr>
              <a:t>https://indico.cern.ch/event/856751/</a:t>
            </a:r>
            <a:endParaRPr lang="en-US" sz="1400" dirty="0"/>
          </a:p>
        </p:txBody>
      </p:sp>
    </p:spTree>
    <p:extLst>
      <p:ext uri="{BB962C8B-B14F-4D97-AF65-F5344CB8AC3E}">
        <p14:creationId xmlns:p14="http://schemas.microsoft.com/office/powerpoint/2010/main" val="2148593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C67F6C9C-13E3-4B00-B591-7BD1F52685F4}" type="slidenum">
              <a:rPr lang="en-US" sz="1400" smtClean="0">
                <a:latin typeface="Times New Roman"/>
              </a:rPr>
              <a:pPr/>
              <a:t>26</a:t>
            </a:fld>
            <a:r>
              <a:rPr lang="en-US" sz="1400" dirty="0">
                <a:latin typeface="Times New Roman"/>
              </a:rPr>
              <a:t> </a:t>
            </a:r>
            <a:endParaRPr lang="en-US" dirty="0"/>
          </a:p>
        </p:txBody>
      </p:sp>
      <p:sp>
        <p:nvSpPr>
          <p:cNvPr id="4" name="Rectangle 3"/>
          <p:cNvSpPr/>
          <p:nvPr/>
        </p:nvSpPr>
        <p:spPr>
          <a:xfrm>
            <a:off x="2560582" y="6157"/>
            <a:ext cx="5001689" cy="461665"/>
          </a:xfrm>
          <a:prstGeom prst="rect">
            <a:avLst/>
          </a:prstGeom>
        </p:spPr>
        <p:txBody>
          <a:bodyPr wrap="none">
            <a:spAutoFit/>
          </a:bodyPr>
          <a:lstStyle/>
          <a:p>
            <a:pPr algn="ctr"/>
            <a:r>
              <a:rPr lang="en-US" sz="2400" b="1" dirty="0"/>
              <a:t>Partially stripped ions in the SPS</a:t>
            </a:r>
            <a:endParaRPr lang="en-US" sz="2400" dirty="0"/>
          </a:p>
        </p:txBody>
      </p:sp>
      <p:sp>
        <p:nvSpPr>
          <p:cNvPr id="6" name="Rectangle 5"/>
          <p:cNvSpPr/>
          <p:nvPr/>
        </p:nvSpPr>
        <p:spPr>
          <a:xfrm>
            <a:off x="227424" y="604220"/>
            <a:ext cx="5036834"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Manglunki</a:t>
            </a:r>
            <a:r>
              <a:rPr lang="en-US" dirty="0">
                <a:latin typeface="Times New Roman" panose="02020603050405020304" pitchFamily="18" charset="0"/>
                <a:cs typeface="Times New Roman" panose="02020603050405020304" pitchFamily="18" charset="0"/>
              </a:rPr>
              <a:t> et al. </a:t>
            </a:r>
            <a:r>
              <a:rPr lang="en-US" dirty="0">
                <a:latin typeface="Times New Roman" panose="02020603050405020304" pitchFamily="18" charset="0"/>
                <a:cs typeface="Times New Roman" panose="02020603050405020304" pitchFamily="18" charset="0"/>
                <a:hlinkClick r:id="rId2"/>
              </a:rPr>
              <a:t>CERN's Fixed Target Primary Ion </a:t>
            </a:r>
            <a:r>
              <a:rPr lang="en-US" dirty="0" err="1">
                <a:latin typeface="Times New Roman" panose="02020603050405020304" pitchFamily="18" charset="0"/>
                <a:cs typeface="Times New Roman" panose="02020603050405020304" pitchFamily="18" charset="0"/>
                <a:hlinkClick r:id="rId2"/>
              </a:rPr>
              <a:t>Programme</a:t>
            </a:r>
            <a:r>
              <a:rPr lang="en-US" dirty="0">
                <a:latin typeface="Times New Roman" panose="02020603050405020304" pitchFamily="18" charset="0"/>
                <a:cs typeface="Times New Roman" panose="02020603050405020304" pitchFamily="18" charset="0"/>
              </a:rPr>
              <a:t>. IPAC’2016.</a:t>
            </a:r>
          </a:p>
        </p:txBody>
      </p:sp>
      <p:cxnSp>
        <p:nvCxnSpPr>
          <p:cNvPr id="9" name="Straight Connector 8"/>
          <p:cNvCxnSpPr/>
          <p:nvPr/>
        </p:nvCxnSpPr>
        <p:spPr>
          <a:xfrm>
            <a:off x="5176434" y="604219"/>
            <a:ext cx="0" cy="56336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29520" y="604219"/>
            <a:ext cx="4713382" cy="646331"/>
          </a:xfrm>
          <a:prstGeom prst="rect">
            <a:avLst/>
          </a:prstGeom>
        </p:spPr>
        <p:txBody>
          <a:bodyPr wrap="square">
            <a:spAutoFit/>
          </a:bodyPr>
          <a:lstStyle/>
          <a:p>
            <a:r>
              <a:rPr lang="en-US" dirty="0">
                <a:latin typeface="Times New Roman" panose="02020603050405020304" pitchFamily="18" charset="0"/>
              </a:rPr>
              <a:t>J. </a:t>
            </a:r>
            <a:r>
              <a:rPr lang="en-US" dirty="0" err="1">
                <a:latin typeface="Times New Roman" panose="02020603050405020304" pitchFamily="18" charset="0"/>
              </a:rPr>
              <a:t>Wenninger</a:t>
            </a:r>
            <a:r>
              <a:rPr lang="en-US" dirty="0">
                <a:latin typeface="Times New Roman" panose="02020603050405020304" pitchFamily="18" charset="0"/>
              </a:rPr>
              <a:t> et al. </a:t>
            </a:r>
            <a:r>
              <a:rPr lang="en-US" dirty="0">
                <a:latin typeface="Times New Roman" panose="02020603050405020304" pitchFamily="18" charset="0"/>
                <a:hlinkClick r:id="rId3"/>
              </a:rPr>
              <a:t>Energy Calibration of the SPS with Proton and Lead Ion Beams</a:t>
            </a:r>
            <a:r>
              <a:rPr lang="en-US" dirty="0">
                <a:latin typeface="Times New Roman" panose="02020603050405020304" pitchFamily="18" charset="0"/>
              </a:rPr>
              <a:t>. PAC’2005: </a:t>
            </a:r>
            <a:endParaRPr lang="en-US" dirty="0"/>
          </a:p>
        </p:txBody>
      </p:sp>
      <p:pic>
        <p:nvPicPr>
          <p:cNvPr id="12" name="Picture 11"/>
          <p:cNvPicPr>
            <a:picLocks noChangeAspect="1"/>
          </p:cNvPicPr>
          <p:nvPr/>
        </p:nvPicPr>
        <p:blipFill>
          <a:blip r:embed="rId4"/>
          <a:stretch>
            <a:fillRect/>
          </a:stretch>
        </p:blipFill>
        <p:spPr>
          <a:xfrm>
            <a:off x="5402911" y="1322877"/>
            <a:ext cx="4491429" cy="3393774"/>
          </a:xfrm>
          <a:prstGeom prst="rect">
            <a:avLst/>
          </a:prstGeom>
        </p:spPr>
      </p:pic>
      <p:grpSp>
        <p:nvGrpSpPr>
          <p:cNvPr id="14" name="Group 13"/>
          <p:cNvGrpSpPr/>
          <p:nvPr/>
        </p:nvGrpSpPr>
        <p:grpSpPr>
          <a:xfrm>
            <a:off x="227424" y="1322877"/>
            <a:ext cx="4666317" cy="3721777"/>
            <a:chOff x="227424" y="1322877"/>
            <a:chExt cx="4666317" cy="3721777"/>
          </a:xfrm>
        </p:grpSpPr>
        <p:pic>
          <p:nvPicPr>
            <p:cNvPr id="2" name="Picture 1"/>
            <p:cNvPicPr>
              <a:picLocks noChangeAspect="1"/>
            </p:cNvPicPr>
            <p:nvPr/>
          </p:nvPicPr>
          <p:blipFill>
            <a:blip r:embed="rId5"/>
            <a:stretch>
              <a:fillRect/>
            </a:stretch>
          </p:blipFill>
          <p:spPr>
            <a:xfrm>
              <a:off x="227424" y="1322877"/>
              <a:ext cx="4666317" cy="3721777"/>
            </a:xfrm>
            <a:prstGeom prst="rect">
              <a:avLst/>
            </a:prstGeom>
          </p:spPr>
        </p:pic>
        <p:sp>
          <p:nvSpPr>
            <p:cNvPr id="13" name="TextBox 12"/>
            <p:cNvSpPr txBox="1"/>
            <p:nvPr/>
          </p:nvSpPr>
          <p:spPr>
            <a:xfrm>
              <a:off x="1877434" y="3962401"/>
              <a:ext cx="712054" cy="246221"/>
            </a:xfrm>
            <a:prstGeom prst="rect">
              <a:avLst/>
            </a:prstGeom>
            <a:noFill/>
          </p:spPr>
          <p:txBody>
            <a:bodyPr wrap="none" rtlCol="0">
              <a:spAutoFit/>
            </a:bodyPr>
            <a:lstStyle/>
            <a:p>
              <a:r>
                <a:rPr lang="en-US" sz="1000" dirty="0"/>
                <a:t>(fully str.)</a:t>
              </a:r>
            </a:p>
          </p:txBody>
        </p:sp>
      </p:grpSp>
      <p:sp>
        <p:nvSpPr>
          <p:cNvPr id="19" name="Rectangle 18"/>
          <p:cNvSpPr/>
          <p:nvPr/>
        </p:nvSpPr>
        <p:spPr>
          <a:xfrm>
            <a:off x="292686" y="4947703"/>
            <a:ext cx="4749429"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Number of charges:          9·10</a:t>
            </a:r>
            <a:r>
              <a:rPr lang="en-US" sz="1600" baseline="30000" dirty="0">
                <a:latin typeface="Times New Roman" panose="02020603050405020304" pitchFamily="18" charset="0"/>
                <a:cs typeface="Times New Roman" panose="02020603050405020304" pitchFamily="18" charset="0"/>
              </a:rPr>
              <a:t>10</a:t>
            </a:r>
            <a:r>
              <a:rPr lang="en-US" sz="1600" dirty="0">
                <a:latin typeface="Times New Roman" panose="02020603050405020304" pitchFamily="18" charset="0"/>
                <a:cs typeface="Times New Roman" panose="02020603050405020304" pitchFamily="18" charset="0"/>
              </a:rPr>
              <a:t>    3.2·10</a:t>
            </a:r>
            <a:r>
              <a:rPr lang="en-US" sz="1600" baseline="30000" dirty="0">
                <a:latin typeface="Times New Roman" panose="02020603050405020304" pitchFamily="18" charset="0"/>
                <a:cs typeface="Times New Roman" panose="02020603050405020304" pitchFamily="18" charset="0"/>
              </a:rPr>
              <a:t>10</a:t>
            </a:r>
            <a:r>
              <a:rPr lang="en-US" sz="1600" dirty="0">
                <a:latin typeface="Times New Roman" panose="02020603050405020304" pitchFamily="18" charset="0"/>
                <a:cs typeface="Times New Roman" panose="02020603050405020304" pitchFamily="18" charset="0"/>
              </a:rPr>
              <a:t>     2.5·10</a:t>
            </a:r>
            <a:r>
              <a:rPr lang="en-US" sz="1600" baseline="30000" dirty="0">
                <a:latin typeface="Times New Roman" panose="02020603050405020304" pitchFamily="18" charset="0"/>
                <a:cs typeface="Times New Roman" panose="02020603050405020304" pitchFamily="18" charset="0"/>
              </a:rPr>
              <a:t>10</a:t>
            </a:r>
            <a:r>
              <a:rPr lang="en-US" sz="1600" dirty="0">
                <a:latin typeface="Times New Roman" panose="02020603050405020304" pitchFamily="18" charset="0"/>
                <a:cs typeface="Times New Roman" panose="02020603050405020304" pitchFamily="18" charset="0"/>
              </a:rPr>
              <a:t> </a:t>
            </a:r>
          </a:p>
        </p:txBody>
      </p:sp>
      <p:sp>
        <p:nvSpPr>
          <p:cNvPr id="20" name="Rectangle 19"/>
          <p:cNvSpPr/>
          <p:nvPr/>
        </p:nvSpPr>
        <p:spPr>
          <a:xfrm>
            <a:off x="292686" y="5244917"/>
            <a:ext cx="4749429"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Less than in AWAKE       </a:t>
            </a:r>
            <a:r>
              <a:rPr lang="en-US" sz="1600" b="1" dirty="0">
                <a:latin typeface="Times New Roman" panose="02020603050405020304" pitchFamily="18" charset="0"/>
                <a:cs typeface="Times New Roman" panose="02020603050405020304" pitchFamily="18" charset="0"/>
              </a:rPr>
              <a:t>3x less   10x less     10x less</a:t>
            </a:r>
          </a:p>
        </p:txBody>
      </p:sp>
      <p:sp>
        <p:nvSpPr>
          <p:cNvPr id="21" name="Rectangle 20"/>
          <p:cNvSpPr/>
          <p:nvPr/>
        </p:nvSpPr>
        <p:spPr>
          <a:xfrm>
            <a:off x="6525663" y="4660141"/>
            <a:ext cx="3368677"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100x less than in AWAKE.</a:t>
            </a:r>
          </a:p>
          <a:p>
            <a:r>
              <a:rPr lang="en-US" dirty="0">
                <a:latin typeface="Times New Roman" panose="02020603050405020304" pitchFamily="18" charset="0"/>
                <a:cs typeface="Times New Roman" panose="02020603050405020304" pitchFamily="18" charset="0"/>
              </a:rPr>
              <a:t>Maybe could be optimized for high beam charge.</a:t>
            </a:r>
            <a:endParaRPr lang="en-US" dirty="0"/>
          </a:p>
        </p:txBody>
      </p:sp>
      <p:sp>
        <p:nvSpPr>
          <p:cNvPr id="22" name="Rectangle 21"/>
          <p:cNvSpPr/>
          <p:nvPr/>
        </p:nvSpPr>
        <p:spPr>
          <a:xfrm>
            <a:off x="292686" y="5530357"/>
            <a:ext cx="4749429"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Production efficiency for partially stripped ions </a:t>
            </a:r>
            <a:r>
              <a:rPr lang="en-US" sz="1600" dirty="0">
                <a:latin typeface="Times New Roman" panose="02020603050405020304" pitchFamily="18" charset="0"/>
                <a:cs typeface="Times New Roman" panose="02020603050405020304" pitchFamily="18" charset="0"/>
                <a:hlinkClick r:id="rId6"/>
              </a:rPr>
              <a:t>can be higher than for the fully stripped ions</a:t>
            </a:r>
            <a:r>
              <a:rPr lang="en-US" sz="1600" dirty="0">
                <a:latin typeface="Times New Roman" panose="02020603050405020304" pitchFamily="18" charset="0"/>
                <a:cs typeface="Times New Roman" panose="02020603050405020304" pitchFamily="18" charset="0"/>
              </a:rPr>
              <a:t>.</a:t>
            </a:r>
          </a:p>
        </p:txBody>
      </p:sp>
      <p:cxnSp>
        <p:nvCxnSpPr>
          <p:cNvPr id="24" name="Straight Connector 23"/>
          <p:cNvCxnSpPr/>
          <p:nvPr/>
        </p:nvCxnSpPr>
        <p:spPr>
          <a:xfrm flipH="1" flipV="1">
            <a:off x="18081" y="6237837"/>
            <a:ext cx="10024821" cy="154"/>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92684" y="6274089"/>
            <a:ext cx="9787942" cy="1323439"/>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Possible variant: Xe</a:t>
            </a:r>
            <a:r>
              <a:rPr lang="en-US" sz="1600" baseline="30000" dirty="0">
                <a:latin typeface="Times New Roman" panose="02020603050405020304" pitchFamily="18" charset="0"/>
                <a:cs typeface="Times New Roman" panose="02020603050405020304" pitchFamily="18" charset="0"/>
              </a:rPr>
              <a:t>47+</a:t>
            </a:r>
            <a:r>
              <a:rPr lang="en-US" sz="1600" dirty="0">
                <a:latin typeface="Times New Roman" panose="02020603050405020304" pitchFamily="18" charset="0"/>
                <a:cs typeface="Times New Roman" panose="02020603050405020304" pitchFamily="18" charset="0"/>
              </a:rPr>
              <a:t> (7 electrons left, N-like). </a:t>
            </a:r>
            <a:r>
              <a:rPr lang="el-GR" sz="1600" dirty="0">
                <a:latin typeface="Times New Roman" panose="02020603050405020304" pitchFamily="18" charset="0"/>
                <a:cs typeface="Times New Roman" panose="02020603050405020304" pitchFamily="18" charset="0"/>
              </a:rPr>
              <a:t>γ</a:t>
            </a:r>
            <a:r>
              <a:rPr lang="en-US" sz="1600" dirty="0">
                <a:latin typeface="Times New Roman" panose="02020603050405020304" pitchFamily="18" charset="0"/>
                <a:cs typeface="Times New Roman" panose="02020603050405020304" pitchFamily="18" charset="0"/>
              </a:rPr>
              <a:t> = 162. Atomic excitation </a:t>
            </a:r>
            <a:r>
              <a:rPr lang="en-US" sz="1600" baseline="30000" dirty="0">
                <a:latin typeface="Times New Roman" panose="02020603050405020304" pitchFamily="18" charset="0"/>
                <a:cs typeface="Times New Roman" panose="02020603050405020304" pitchFamily="18" charset="0"/>
              </a:rPr>
              <a:t>4</a:t>
            </a:r>
            <a:r>
              <a:rPr lang="en-US" sz="1600" i="1" dirty="0">
                <a:latin typeface="Times New Roman" panose="02020603050405020304" pitchFamily="18" charset="0"/>
                <a:cs typeface="Times New Roman" panose="02020603050405020304" pitchFamily="18" charset="0"/>
              </a:rPr>
              <a:t>S</a:t>
            </a:r>
            <a:r>
              <a:rPr lang="en-US" sz="1600" baseline="-25000" dirty="0">
                <a:latin typeface="Times New Roman" panose="02020603050405020304" pitchFamily="18" charset="0"/>
                <a:cs typeface="Times New Roman" panose="02020603050405020304" pitchFamily="18" charset="0"/>
              </a:rPr>
              <a:t>3/2</a:t>
            </a:r>
            <a:r>
              <a:rPr lang="en-US" sz="1600" dirty="0">
                <a:latin typeface="Times New Roman" panose="02020603050405020304" pitchFamily="18" charset="0"/>
                <a:cs typeface="Times New Roman" panose="02020603050405020304" pitchFamily="18" charset="0"/>
              </a:rPr>
              <a:t> → </a:t>
            </a:r>
            <a:r>
              <a:rPr lang="en-US" sz="1600" baseline="30000" dirty="0">
                <a:latin typeface="Times New Roman" panose="02020603050405020304" pitchFamily="18" charset="0"/>
                <a:cs typeface="Times New Roman" panose="02020603050405020304" pitchFamily="18" charset="0"/>
              </a:rPr>
              <a:t>4</a:t>
            </a:r>
            <a:r>
              <a:rPr lang="en-US" sz="1600" i="1" dirty="0">
                <a:latin typeface="Times New Roman" panose="02020603050405020304" pitchFamily="18" charset="0"/>
                <a:cs typeface="Times New Roman" panose="02020603050405020304" pitchFamily="18" charset="0"/>
              </a:rPr>
              <a:t>P</a:t>
            </a:r>
            <a:r>
              <a:rPr lang="en-US" sz="1600" baseline="-25000" dirty="0">
                <a:latin typeface="Times New Roman" panose="02020603050405020304" pitchFamily="18" charset="0"/>
                <a:cs typeface="Times New Roman" panose="02020603050405020304" pitchFamily="18" charset="0"/>
              </a:rPr>
              <a:t>3/2</a:t>
            </a:r>
            <a:r>
              <a:rPr lang="en-US" sz="1600" dirty="0">
                <a:latin typeface="Times New Roman" panose="02020603050405020304" pitchFamily="18" charset="0"/>
                <a:cs typeface="Times New Roman" panose="02020603050405020304" pitchFamily="18" charset="0"/>
              </a:rPr>
              <a:t>. Krypton laser: 647 nm (1.87 eV) will be converted to gamma-photons with </a:t>
            </a:r>
            <a:r>
              <a:rPr lang="en-US" sz="1600" i="1" dirty="0">
                <a:latin typeface="Times New Roman" panose="02020603050405020304" pitchFamily="18" charset="0"/>
                <a:cs typeface="Times New Roman" panose="02020603050405020304" pitchFamily="18" charset="0"/>
              </a:rPr>
              <a:t>E</a:t>
            </a:r>
            <a:r>
              <a:rPr lang="en-US" sz="1600" baseline="-25000" dirty="0">
                <a:latin typeface="Times New Roman" panose="02020603050405020304" pitchFamily="18" charset="0"/>
                <a:cs typeface="Times New Roman" panose="02020603050405020304" pitchFamily="18" charset="0"/>
              </a:rPr>
              <a:t>max</a:t>
            </a:r>
            <a:r>
              <a:rPr lang="en-US" sz="1600" dirty="0">
                <a:latin typeface="Times New Roman" panose="02020603050405020304" pitchFamily="18" charset="0"/>
                <a:cs typeface="Times New Roman" panose="02020603050405020304" pitchFamily="18" charset="0"/>
              </a:rPr>
              <a:t> = 196 </a:t>
            </a:r>
            <a:r>
              <a:rPr lang="en-US" sz="1600" dirty="0" err="1">
                <a:latin typeface="Times New Roman" panose="02020603050405020304" pitchFamily="18" charset="0"/>
                <a:cs typeface="Times New Roman" panose="02020603050405020304" pitchFamily="18" charset="0"/>
              </a:rPr>
              <a:t>keV</a:t>
            </a:r>
            <a:r>
              <a:rPr lang="en-US" sz="160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a:t>
            </a:r>
            <a:r>
              <a:rPr lang="en-US" sz="1600" baseline="-25000" dirty="0" err="1">
                <a:latin typeface="Times New Roman" panose="02020603050405020304" pitchFamily="18" charset="0"/>
                <a:cs typeface="Times New Roman" panose="02020603050405020304" pitchFamily="18" charset="0"/>
              </a:rPr>
              <a:t>sat</a:t>
            </a:r>
            <a:r>
              <a:rPr lang="en-US" sz="1600" baseline="-250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 1.7·10</a:t>
            </a:r>
            <a:r>
              <a:rPr lang="en-US" sz="1600" baseline="30000" dirty="0">
                <a:latin typeface="Times New Roman" panose="02020603050405020304" pitchFamily="18" charset="0"/>
                <a:cs typeface="Times New Roman" panose="02020603050405020304" pitchFamily="18" charset="0"/>
              </a:rPr>
              <a:t>8</a:t>
            </a:r>
            <a:r>
              <a:rPr lang="en-US" sz="1600" dirty="0">
                <a:latin typeface="Times New Roman" panose="02020603050405020304" pitchFamily="18" charset="0"/>
                <a:cs typeface="Times New Roman" panose="02020603050405020304" pitchFamily="18" charset="0"/>
              </a:rPr>
              <a:t> W/cm</a:t>
            </a:r>
            <a:r>
              <a:rPr lang="en-US" sz="1600" baseline="30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 decay length = 3.4 cm =&gt; with a 1 mm wide beam to have one interaction per turn we need a single laser pulse energy ≈ 1.7·10</a:t>
            </a:r>
            <a:r>
              <a:rPr lang="en-US" sz="1600" baseline="30000" dirty="0">
                <a:latin typeface="Times New Roman" panose="02020603050405020304" pitchFamily="18" charset="0"/>
                <a:cs typeface="Times New Roman" panose="02020603050405020304" pitchFamily="18" charset="0"/>
              </a:rPr>
              <a:t>8</a:t>
            </a:r>
            <a:r>
              <a:rPr lang="en-US" sz="1600" dirty="0">
                <a:latin typeface="Times New Roman" panose="02020603050405020304" pitchFamily="18" charset="0"/>
                <a:cs typeface="Times New Roman" panose="02020603050405020304" pitchFamily="18" charset="0"/>
              </a:rPr>
              <a:t> W/cm</a:t>
            </a:r>
            <a:r>
              <a:rPr lang="en-US" sz="1600" baseline="30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 0.1·0.1 cm</a:t>
            </a:r>
            <a:r>
              <a:rPr lang="en-US" sz="1600" baseline="30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 3.4 cm / (3·10</a:t>
            </a:r>
            <a:r>
              <a:rPr lang="en-US" sz="1600" baseline="30000" dirty="0">
                <a:latin typeface="Times New Roman" panose="02020603050405020304" pitchFamily="18" charset="0"/>
                <a:cs typeface="Times New Roman" panose="02020603050405020304" pitchFamily="18" charset="0"/>
              </a:rPr>
              <a:t>10</a:t>
            </a:r>
            <a:r>
              <a:rPr lang="en-US" sz="1600" dirty="0">
                <a:latin typeface="Times New Roman" panose="02020603050405020304" pitchFamily="18" charset="0"/>
                <a:cs typeface="Times New Roman" panose="02020603050405020304" pitchFamily="18" charset="0"/>
              </a:rPr>
              <a:t> cm/sec) ≈ 0.2 </a:t>
            </a:r>
            <a:r>
              <a:rPr lang="en-US" sz="1600" dirty="0" err="1">
                <a:latin typeface="Times New Roman" panose="02020603050405020304" pitchFamily="18" charset="0"/>
                <a:cs typeface="Times New Roman" panose="02020603050405020304" pitchFamily="18" charset="0"/>
              </a:rPr>
              <a:t>mJ</a:t>
            </a:r>
            <a:r>
              <a:rPr lang="en-US" sz="1600" dirty="0">
                <a:latin typeface="Times New Roman" panose="02020603050405020304" pitchFamily="18" charset="0"/>
                <a:cs typeface="Times New Roman" panose="02020603050405020304" pitchFamily="18" charset="0"/>
              </a:rPr>
              <a:t> =&gt; Average laser power ~ 0.2·10</a:t>
            </a:r>
            <a:r>
              <a:rPr lang="en-US" sz="1600" baseline="300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J / (7000 m / 3·10</a:t>
            </a:r>
            <a:r>
              <a:rPr lang="en-US" sz="1600" baseline="30000" dirty="0">
                <a:latin typeface="Times New Roman" panose="02020603050405020304" pitchFamily="18" charset="0"/>
                <a:cs typeface="Times New Roman" panose="02020603050405020304" pitchFamily="18" charset="0"/>
              </a:rPr>
              <a:t>8</a:t>
            </a:r>
            <a:r>
              <a:rPr lang="en-US" sz="1600" dirty="0">
                <a:latin typeface="Times New Roman" panose="02020603050405020304" pitchFamily="18" charset="0"/>
                <a:cs typeface="Times New Roman" panose="02020603050405020304" pitchFamily="18" charset="0"/>
              </a:rPr>
              <a:t> m/sec) ~ 10 W.</a:t>
            </a:r>
          </a:p>
          <a:p>
            <a:r>
              <a:rPr lang="en-US" sz="1600" dirty="0">
                <a:latin typeface="Times New Roman" panose="02020603050405020304" pitchFamily="18" charset="0"/>
                <a:cs typeface="Times New Roman" panose="02020603050405020304" pitchFamily="18" charset="0"/>
              </a:rPr>
              <a:t>(Xe</a:t>
            </a:r>
            <a:r>
              <a:rPr lang="en-US" sz="1600" baseline="30000" dirty="0">
                <a:latin typeface="Times New Roman" panose="02020603050405020304" pitchFamily="18" charset="0"/>
                <a:cs typeface="Times New Roman" panose="02020603050405020304" pitchFamily="18" charset="0"/>
              </a:rPr>
              <a:t>47+  </a:t>
            </a:r>
            <a:r>
              <a:rPr lang="en-US" sz="1600" dirty="0">
                <a:latin typeface="Times New Roman" panose="02020603050405020304" pitchFamily="18" charset="0"/>
                <a:cs typeface="Times New Roman" panose="02020603050405020304" pitchFamily="18" charset="0"/>
              </a:rPr>
              <a:t>suggested by </a:t>
            </a:r>
            <a:r>
              <a:rPr lang="en-US" sz="1600" dirty="0">
                <a:latin typeface="Times New Roman" panose="02020603050405020304" pitchFamily="18" charset="0"/>
                <a:cs typeface="Times New Roman" panose="02020603050405020304" pitchFamily="18" charset="0"/>
                <a:hlinkClick r:id="rId7"/>
              </a:rPr>
              <a:t>Bessonov and Kim PRL’1996</a:t>
            </a:r>
            <a:r>
              <a:rPr lang="en-US" sz="1600" dirty="0">
                <a:latin typeface="Times New Roman" panose="02020603050405020304" pitchFamily="18" charset="0"/>
                <a:cs typeface="Times New Roman" panose="02020603050405020304" pitchFamily="18" charset="0"/>
              </a:rPr>
              <a:t> and in </a:t>
            </a:r>
            <a:r>
              <a:rPr lang="en-US" sz="1600" dirty="0">
                <a:latin typeface="Times New Roman" panose="02020603050405020304" pitchFamily="18" charset="0"/>
                <a:cs typeface="Times New Roman" panose="02020603050405020304" pitchFamily="18" charset="0"/>
                <a:hlinkClick r:id="rId8"/>
              </a:rPr>
              <a:t>W. </a:t>
            </a:r>
            <a:r>
              <a:rPr lang="en-US" sz="1600" dirty="0" err="1">
                <a:latin typeface="Times New Roman" panose="02020603050405020304" pitchFamily="18" charset="0"/>
                <a:cs typeface="Times New Roman" panose="02020603050405020304" pitchFamily="18" charset="0"/>
                <a:hlinkClick r:id="rId8"/>
              </a:rPr>
              <a:t>Krasny’s</a:t>
            </a:r>
            <a:r>
              <a:rPr lang="en-US" sz="1600" dirty="0">
                <a:latin typeface="Times New Roman" panose="02020603050405020304" pitchFamily="18" charset="0"/>
                <a:cs typeface="Times New Roman" panose="02020603050405020304" pitchFamily="18" charset="0"/>
                <a:hlinkClick r:id="rId8"/>
              </a:rPr>
              <a:t> proposal for gamma-factory test at SPS</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6645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575640" y="7288306"/>
            <a:ext cx="504986" cy="271369"/>
          </a:xfrm>
        </p:spPr>
        <p:txBody>
          <a:bodyPr/>
          <a:lstStyle/>
          <a:p>
            <a:fld id="{C67F6C9C-13E3-4B00-B591-7BD1F52685F4}" type="slidenum">
              <a:rPr lang="en-US" sz="1400" smtClean="0">
                <a:latin typeface="Times New Roman"/>
              </a:rPr>
              <a:pPr/>
              <a:t>27</a:t>
            </a:fld>
            <a:r>
              <a:rPr lang="en-US" sz="1400">
                <a:latin typeface="Times New Roman"/>
              </a:rPr>
              <a:t> </a:t>
            </a:r>
            <a:endParaRPr lang="en-US" dirty="0"/>
          </a:p>
        </p:txBody>
      </p:sp>
      <p:sp>
        <p:nvSpPr>
          <p:cNvPr id="4" name="Rectangle 3"/>
          <p:cNvSpPr/>
          <p:nvPr/>
        </p:nvSpPr>
        <p:spPr>
          <a:xfrm>
            <a:off x="2542158" y="188643"/>
            <a:ext cx="4903908" cy="461665"/>
          </a:xfrm>
          <a:prstGeom prst="rect">
            <a:avLst/>
          </a:prstGeom>
        </p:spPr>
        <p:txBody>
          <a:bodyPr wrap="none">
            <a:spAutoFit/>
          </a:bodyPr>
          <a:lstStyle/>
          <a:p>
            <a:pPr algn="ctr"/>
            <a:r>
              <a:rPr lang="en-US" sz="2400" b="1" dirty="0"/>
              <a:t>Laser-ion interaction kinematics</a:t>
            </a:r>
            <a:endParaRPr lang="en-US" sz="2400" dirty="0"/>
          </a:p>
        </p:txBody>
      </p:sp>
      <p:sp>
        <p:nvSpPr>
          <p:cNvPr id="115" name="TextBox 114"/>
          <p:cNvSpPr txBox="1"/>
          <p:nvPr/>
        </p:nvSpPr>
        <p:spPr>
          <a:xfrm>
            <a:off x="4023847" y="780730"/>
            <a:ext cx="2032929" cy="400110"/>
          </a:xfrm>
          <a:prstGeom prst="rect">
            <a:avLst/>
          </a:prstGeom>
          <a:noFill/>
        </p:spPr>
        <p:txBody>
          <a:bodyPr wrap="none" rtlCol="0">
            <a:spAutoFit/>
          </a:bodyPr>
          <a:lstStyle/>
          <a:p>
            <a:r>
              <a:rPr lang="en-US" sz="2000" dirty="0"/>
              <a:t>In the lab frame:</a:t>
            </a:r>
          </a:p>
        </p:txBody>
      </p:sp>
      <p:sp>
        <p:nvSpPr>
          <p:cNvPr id="163" name="TextBox 162"/>
          <p:cNvSpPr txBox="1"/>
          <p:nvPr/>
        </p:nvSpPr>
        <p:spPr>
          <a:xfrm>
            <a:off x="3933180" y="3468574"/>
            <a:ext cx="2214261" cy="400110"/>
          </a:xfrm>
          <a:prstGeom prst="rect">
            <a:avLst/>
          </a:prstGeom>
          <a:noFill/>
        </p:spPr>
        <p:txBody>
          <a:bodyPr wrap="none" rtlCol="0">
            <a:spAutoFit/>
          </a:bodyPr>
          <a:lstStyle/>
          <a:p>
            <a:r>
              <a:rPr lang="en-US" sz="2000" dirty="0"/>
              <a:t>In the ion’s frame:</a:t>
            </a:r>
          </a:p>
        </p:txBody>
      </p:sp>
      <p:sp>
        <p:nvSpPr>
          <p:cNvPr id="179" name="TextBox 178">
            <a:extLst>
              <a:ext uri="{FF2B5EF4-FFF2-40B4-BE49-F238E27FC236}">
                <a16:creationId xmlns:a16="http://schemas.microsoft.com/office/drawing/2014/main" id="{1848C2AF-1B5F-4546-B0C5-67A7014DF2AB}"/>
              </a:ext>
            </a:extLst>
          </p:cNvPr>
          <p:cNvSpPr txBox="1"/>
          <p:nvPr/>
        </p:nvSpPr>
        <p:spPr>
          <a:xfrm>
            <a:off x="139404" y="6248240"/>
            <a:ext cx="9523581" cy="646331"/>
          </a:xfrm>
          <a:prstGeom prst="rect">
            <a:avLst/>
          </a:prstGeom>
          <a:noFill/>
        </p:spPr>
        <p:txBody>
          <a:bodyPr wrap="square" rtlCol="0">
            <a:spAutoFit/>
          </a:bodyPr>
          <a:lstStyle/>
          <a:p>
            <a:r>
              <a:rPr lang="en-US" b="1" dirty="0"/>
              <a:t>Transverse cooling</a:t>
            </a:r>
            <a:r>
              <a:rPr lang="en-US" dirty="0"/>
              <a:t>: because all components of ion momentum are lost due to the photon scattering but only the longitudinal component is restored in the RF resonator.</a:t>
            </a:r>
            <a:endParaRPr lang="en-GB" dirty="0"/>
          </a:p>
        </p:txBody>
      </p:sp>
      <p:sp>
        <p:nvSpPr>
          <p:cNvPr id="180" name="TextBox 179">
            <a:extLst>
              <a:ext uri="{FF2B5EF4-FFF2-40B4-BE49-F238E27FC236}">
                <a16:creationId xmlns:a16="http://schemas.microsoft.com/office/drawing/2014/main" id="{47C61E22-7B5C-4D08-B7A9-CBB44BB76D36}"/>
              </a:ext>
            </a:extLst>
          </p:cNvPr>
          <p:cNvSpPr txBox="1"/>
          <p:nvPr/>
        </p:nvSpPr>
        <p:spPr>
          <a:xfrm>
            <a:off x="151760" y="5902990"/>
            <a:ext cx="8503561" cy="369332"/>
          </a:xfrm>
          <a:prstGeom prst="rect">
            <a:avLst/>
          </a:prstGeom>
          <a:noFill/>
        </p:spPr>
        <p:txBody>
          <a:bodyPr wrap="square" rtlCol="0">
            <a:spAutoFit/>
          </a:bodyPr>
          <a:lstStyle/>
          <a:p>
            <a:r>
              <a:rPr lang="en-US" b="1" dirty="0"/>
              <a:t>Longitudinal cooling</a:t>
            </a:r>
            <a:r>
              <a:rPr lang="en-US" dirty="0"/>
              <a:t>: because energy loss grows with ion energy:</a:t>
            </a:r>
            <a:endParaRPr lang="en-GB" dirty="0"/>
          </a:p>
        </p:txBody>
      </p:sp>
      <p:sp>
        <p:nvSpPr>
          <p:cNvPr id="181" name="TextBox 180">
            <a:extLst>
              <a:ext uri="{FF2B5EF4-FFF2-40B4-BE49-F238E27FC236}">
                <a16:creationId xmlns:a16="http://schemas.microsoft.com/office/drawing/2014/main" id="{DC302F62-9D9A-487D-BF09-1DA3ADCEF28C}"/>
              </a:ext>
            </a:extLst>
          </p:cNvPr>
          <p:cNvSpPr txBox="1"/>
          <p:nvPr/>
        </p:nvSpPr>
        <p:spPr>
          <a:xfrm>
            <a:off x="139404" y="6869859"/>
            <a:ext cx="9591542" cy="646331"/>
          </a:xfrm>
          <a:prstGeom prst="rect">
            <a:avLst/>
          </a:prstGeom>
          <a:noFill/>
        </p:spPr>
        <p:txBody>
          <a:bodyPr wrap="square" rtlCol="0">
            <a:spAutoFit/>
          </a:bodyPr>
          <a:lstStyle/>
          <a:p>
            <a:r>
              <a:rPr lang="en-US" b="1" dirty="0"/>
              <a:t>Heating</a:t>
            </a:r>
            <a:r>
              <a:rPr lang="en-US" dirty="0"/>
              <a:t>: because angle of photon emission in the ion’s frame is random.</a:t>
            </a:r>
          </a:p>
          <a:p>
            <a:r>
              <a:rPr lang="en-US" dirty="0"/>
              <a:t>We would like to find an equilibrium between the cooling and heating processes.</a:t>
            </a:r>
            <a:endParaRPr lang="en-GB" dirty="0"/>
          </a:p>
        </p:txBody>
      </p:sp>
      <p:pic>
        <p:nvPicPr>
          <p:cNvPr id="5" name="Graphic 4">
            <a:extLst>
              <a:ext uri="{FF2B5EF4-FFF2-40B4-BE49-F238E27FC236}">
                <a16:creationId xmlns:a16="http://schemas.microsoft.com/office/drawing/2014/main" id="{F621AA38-4A90-42F5-B307-772842724E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404" y="4116435"/>
            <a:ext cx="9761068" cy="1591805"/>
          </a:xfrm>
          <a:prstGeom prst="rect">
            <a:avLst/>
          </a:prstGeom>
        </p:spPr>
      </p:pic>
      <p:pic>
        <p:nvPicPr>
          <p:cNvPr id="7" name="Graphic 6">
            <a:extLst>
              <a:ext uri="{FF2B5EF4-FFF2-40B4-BE49-F238E27FC236}">
                <a16:creationId xmlns:a16="http://schemas.microsoft.com/office/drawing/2014/main" id="{84F3AB1B-7BC2-46E7-AAB9-0C5D286DD5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404" y="1383957"/>
            <a:ext cx="9761068" cy="1591805"/>
          </a:xfrm>
          <a:prstGeom prst="rect">
            <a:avLst/>
          </a:prstGeom>
        </p:spPr>
      </p:pic>
      <p:pic>
        <p:nvPicPr>
          <p:cNvPr id="208" name="Picture 22" descr="https://latex.codecogs.com/gif.latex?%5Chuge%20%5Ctheta%20%5Csim%201/%5Cgamma">
            <a:extLst>
              <a:ext uri="{FF2B5EF4-FFF2-40B4-BE49-F238E27FC236}">
                <a16:creationId xmlns:a16="http://schemas.microsoft.com/office/drawing/2014/main" id="{564F3D0C-176F-4EE7-B77C-F022AB114F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3823" y="2179859"/>
            <a:ext cx="595311" cy="1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843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FFB36AC-CEE2-4364-B722-2FED37AAA8C8}"/>
              </a:ext>
            </a:extLst>
          </p:cNvPr>
          <p:cNvPicPr>
            <a:picLocks noChangeAspect="1"/>
          </p:cNvPicPr>
          <p:nvPr/>
        </p:nvPicPr>
        <p:blipFill>
          <a:blip r:embed="rId2"/>
          <a:stretch>
            <a:fillRect/>
          </a:stretch>
        </p:blipFill>
        <p:spPr>
          <a:xfrm>
            <a:off x="240956" y="6252827"/>
            <a:ext cx="9598711" cy="1062679"/>
          </a:xfrm>
          <a:prstGeom prst="rect">
            <a:avLst/>
          </a:prstGeom>
        </p:spPr>
      </p:pic>
      <p:sp>
        <p:nvSpPr>
          <p:cNvPr id="3" name="Slide Number Placeholder 2"/>
          <p:cNvSpPr>
            <a:spLocks noGrp="1"/>
          </p:cNvSpPr>
          <p:nvPr>
            <p:ph type="sldNum" idx="12"/>
          </p:nvPr>
        </p:nvSpPr>
        <p:spPr>
          <a:xfrm>
            <a:off x="9575640" y="7288306"/>
            <a:ext cx="504986" cy="271369"/>
          </a:xfrm>
        </p:spPr>
        <p:txBody>
          <a:bodyPr/>
          <a:lstStyle/>
          <a:p>
            <a:fld id="{C67F6C9C-13E3-4B00-B591-7BD1F52685F4}" type="slidenum">
              <a:rPr lang="en-US" sz="1400" smtClean="0">
                <a:latin typeface="Times New Roman"/>
              </a:rPr>
              <a:pPr/>
              <a:t>28</a:t>
            </a:fld>
            <a:r>
              <a:rPr lang="en-US" sz="1400">
                <a:latin typeface="Times New Roman"/>
              </a:rPr>
              <a:t> </a:t>
            </a:r>
            <a:endParaRPr lang="en-US" dirty="0"/>
          </a:p>
        </p:txBody>
      </p:sp>
      <p:sp>
        <p:nvSpPr>
          <p:cNvPr id="4" name="Rectangle 3"/>
          <p:cNvSpPr/>
          <p:nvPr/>
        </p:nvSpPr>
        <p:spPr>
          <a:xfrm>
            <a:off x="3484725" y="151575"/>
            <a:ext cx="3018775" cy="461665"/>
          </a:xfrm>
          <a:prstGeom prst="rect">
            <a:avLst/>
          </a:prstGeom>
        </p:spPr>
        <p:txBody>
          <a:bodyPr wrap="none">
            <a:spAutoFit/>
          </a:bodyPr>
          <a:lstStyle/>
          <a:p>
            <a:pPr algn="ctr"/>
            <a:r>
              <a:rPr lang="en-US" sz="2400" b="1" dirty="0"/>
              <a:t>Photon absorption</a:t>
            </a:r>
            <a:endParaRPr lang="en-US" sz="2400" dirty="0"/>
          </a:p>
        </p:txBody>
      </p:sp>
      <p:pic>
        <p:nvPicPr>
          <p:cNvPr id="9" name="Graphic 8">
            <a:extLst>
              <a:ext uri="{FF2B5EF4-FFF2-40B4-BE49-F238E27FC236}">
                <a16:creationId xmlns:a16="http://schemas.microsoft.com/office/drawing/2014/main" id="{3CAF7529-6D73-4C98-945D-B5F403B35A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388" y="775508"/>
            <a:ext cx="10828779" cy="1765924"/>
          </a:xfrm>
          <a:prstGeom prst="rect">
            <a:avLst/>
          </a:prstGeom>
        </p:spPr>
      </p:pic>
      <p:pic>
        <p:nvPicPr>
          <p:cNvPr id="11" name="Picture 10">
            <a:extLst>
              <a:ext uri="{FF2B5EF4-FFF2-40B4-BE49-F238E27FC236}">
                <a16:creationId xmlns:a16="http://schemas.microsoft.com/office/drawing/2014/main" id="{10657F4F-A026-4BA9-BA03-DF151B23E8D0}"/>
              </a:ext>
            </a:extLst>
          </p:cNvPr>
          <p:cNvPicPr>
            <a:picLocks noChangeAspect="1"/>
          </p:cNvPicPr>
          <p:nvPr/>
        </p:nvPicPr>
        <p:blipFill>
          <a:blip r:embed="rId5"/>
          <a:stretch>
            <a:fillRect/>
          </a:stretch>
        </p:blipFill>
        <p:spPr>
          <a:xfrm>
            <a:off x="2786532" y="3105829"/>
            <a:ext cx="4415160" cy="1348015"/>
          </a:xfrm>
          <a:prstGeom prst="rect">
            <a:avLst/>
          </a:prstGeom>
        </p:spPr>
      </p:pic>
      <p:sp>
        <p:nvSpPr>
          <p:cNvPr id="18" name="TextBox 17">
            <a:extLst>
              <a:ext uri="{FF2B5EF4-FFF2-40B4-BE49-F238E27FC236}">
                <a16:creationId xmlns:a16="http://schemas.microsoft.com/office/drawing/2014/main" id="{1868EFC9-1525-4E6E-B352-8F447140117F}"/>
              </a:ext>
            </a:extLst>
          </p:cNvPr>
          <p:cNvSpPr txBox="1"/>
          <p:nvPr/>
        </p:nvSpPr>
        <p:spPr>
          <a:xfrm>
            <a:off x="3087981" y="2586011"/>
            <a:ext cx="3812262" cy="400110"/>
          </a:xfrm>
          <a:prstGeom prst="rect">
            <a:avLst/>
          </a:prstGeom>
          <a:noFill/>
        </p:spPr>
        <p:txBody>
          <a:bodyPr wrap="none" rtlCol="0">
            <a:spAutoFit/>
          </a:bodyPr>
          <a:lstStyle/>
          <a:p>
            <a:r>
              <a:rPr lang="en-US" sz="2000" dirty="0"/>
              <a:t>4-vector Lorentz transformation:</a:t>
            </a:r>
          </a:p>
        </p:txBody>
      </p:sp>
      <p:pic>
        <p:nvPicPr>
          <p:cNvPr id="12" name="Picture 11">
            <a:extLst>
              <a:ext uri="{FF2B5EF4-FFF2-40B4-BE49-F238E27FC236}">
                <a16:creationId xmlns:a16="http://schemas.microsoft.com/office/drawing/2014/main" id="{1EC6B444-479C-4AD0-9A42-41E64D39CC4D}"/>
              </a:ext>
            </a:extLst>
          </p:cNvPr>
          <p:cNvPicPr>
            <a:picLocks noChangeAspect="1"/>
          </p:cNvPicPr>
          <p:nvPr/>
        </p:nvPicPr>
        <p:blipFill>
          <a:blip r:embed="rId6"/>
          <a:stretch>
            <a:fillRect/>
          </a:stretch>
        </p:blipFill>
        <p:spPr>
          <a:xfrm>
            <a:off x="240955" y="4685831"/>
            <a:ext cx="9598711" cy="683839"/>
          </a:xfrm>
          <a:prstGeom prst="rect">
            <a:avLst/>
          </a:prstGeom>
        </p:spPr>
      </p:pic>
      <p:pic>
        <p:nvPicPr>
          <p:cNvPr id="13" name="Picture 12">
            <a:extLst>
              <a:ext uri="{FF2B5EF4-FFF2-40B4-BE49-F238E27FC236}">
                <a16:creationId xmlns:a16="http://schemas.microsoft.com/office/drawing/2014/main" id="{006DC815-1C2B-41E4-A7C2-B090BA6A93E7}"/>
              </a:ext>
            </a:extLst>
          </p:cNvPr>
          <p:cNvPicPr>
            <a:picLocks noChangeAspect="1"/>
          </p:cNvPicPr>
          <p:nvPr/>
        </p:nvPicPr>
        <p:blipFill>
          <a:blip r:embed="rId7"/>
          <a:stretch>
            <a:fillRect/>
          </a:stretch>
        </p:blipFill>
        <p:spPr>
          <a:xfrm>
            <a:off x="2010997" y="5377327"/>
            <a:ext cx="5715001" cy="769327"/>
          </a:xfrm>
          <a:prstGeom prst="rect">
            <a:avLst/>
          </a:prstGeom>
        </p:spPr>
      </p:pic>
    </p:spTree>
    <p:extLst>
      <p:ext uri="{BB962C8B-B14F-4D97-AF65-F5344CB8AC3E}">
        <p14:creationId xmlns:p14="http://schemas.microsoft.com/office/powerpoint/2010/main" val="2724429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37837F-59B4-49CF-9F54-1A4DC36CB139}"/>
              </a:ext>
            </a:extLst>
          </p:cNvPr>
          <p:cNvPicPr>
            <a:picLocks noChangeAspect="1"/>
          </p:cNvPicPr>
          <p:nvPr/>
        </p:nvPicPr>
        <p:blipFill>
          <a:blip r:embed="rId2"/>
          <a:stretch>
            <a:fillRect/>
          </a:stretch>
        </p:blipFill>
        <p:spPr>
          <a:xfrm>
            <a:off x="264195" y="2879494"/>
            <a:ext cx="9459836" cy="4680181"/>
          </a:xfrm>
          <a:prstGeom prst="rect">
            <a:avLst/>
          </a:prstGeom>
        </p:spPr>
      </p:pic>
      <p:sp>
        <p:nvSpPr>
          <p:cNvPr id="3" name="Slide Number Placeholder 2"/>
          <p:cNvSpPr>
            <a:spLocks noGrp="1"/>
          </p:cNvSpPr>
          <p:nvPr>
            <p:ph type="sldNum" idx="12"/>
          </p:nvPr>
        </p:nvSpPr>
        <p:spPr>
          <a:xfrm>
            <a:off x="9575640" y="7288306"/>
            <a:ext cx="504986" cy="271369"/>
          </a:xfrm>
        </p:spPr>
        <p:txBody>
          <a:bodyPr/>
          <a:lstStyle/>
          <a:p>
            <a:fld id="{C67F6C9C-13E3-4B00-B591-7BD1F52685F4}" type="slidenum">
              <a:rPr lang="en-US" sz="1400" smtClean="0">
                <a:latin typeface="Times New Roman"/>
              </a:rPr>
              <a:pPr/>
              <a:t>29</a:t>
            </a:fld>
            <a:r>
              <a:rPr lang="en-US" sz="1400">
                <a:latin typeface="Times New Roman"/>
              </a:rPr>
              <a:t> </a:t>
            </a:r>
            <a:endParaRPr lang="en-US" dirty="0"/>
          </a:p>
        </p:txBody>
      </p:sp>
      <p:sp>
        <p:nvSpPr>
          <p:cNvPr id="4" name="Rectangle 3"/>
          <p:cNvSpPr/>
          <p:nvPr/>
        </p:nvSpPr>
        <p:spPr>
          <a:xfrm>
            <a:off x="3663460" y="157753"/>
            <a:ext cx="2661306" cy="461665"/>
          </a:xfrm>
          <a:prstGeom prst="rect">
            <a:avLst/>
          </a:prstGeom>
        </p:spPr>
        <p:txBody>
          <a:bodyPr wrap="none">
            <a:spAutoFit/>
          </a:bodyPr>
          <a:lstStyle/>
          <a:p>
            <a:pPr algn="ctr"/>
            <a:r>
              <a:rPr lang="en-US" sz="2400" b="1" dirty="0"/>
              <a:t>Photon emission</a:t>
            </a:r>
            <a:endParaRPr lang="en-US" sz="2400" dirty="0"/>
          </a:p>
        </p:txBody>
      </p:sp>
      <p:pic>
        <p:nvPicPr>
          <p:cNvPr id="6" name="Graphic 5">
            <a:extLst>
              <a:ext uri="{FF2B5EF4-FFF2-40B4-BE49-F238E27FC236}">
                <a16:creationId xmlns:a16="http://schemas.microsoft.com/office/drawing/2014/main" id="{A6BAC578-A545-40E1-BE92-CABB6D2A41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992" y="829744"/>
            <a:ext cx="10828779" cy="1765924"/>
          </a:xfrm>
          <a:prstGeom prst="rect">
            <a:avLst/>
          </a:prstGeom>
        </p:spPr>
      </p:pic>
    </p:spTree>
    <p:extLst>
      <p:ext uri="{BB962C8B-B14F-4D97-AF65-F5344CB8AC3E}">
        <p14:creationId xmlns:p14="http://schemas.microsoft.com/office/powerpoint/2010/main" val="125543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746342" y="7307942"/>
            <a:ext cx="334283" cy="251733"/>
          </a:xfrm>
        </p:spPr>
        <p:txBody>
          <a:bodyPr/>
          <a:lstStyle/>
          <a:p>
            <a:pPr algn="ctr"/>
            <a:fld id="{C67F6C9C-13E3-4B00-B591-7BD1F52685F4}" type="slidenum">
              <a:rPr lang="en-US" sz="1400" smtClean="0">
                <a:latin typeface="Times New Roman"/>
              </a:rPr>
              <a:pPr algn="ctr"/>
              <a:t>3</a:t>
            </a:fld>
            <a:r>
              <a:rPr lang="en-US" sz="1400" dirty="0">
                <a:latin typeface="Times New Roman"/>
              </a:rPr>
              <a:t> </a:t>
            </a:r>
            <a:endParaRPr lang="en-US" dirty="0"/>
          </a:p>
        </p:txBody>
      </p:sp>
      <p:pic>
        <p:nvPicPr>
          <p:cNvPr id="4" name="Picture 3">
            <a:extLst>
              <a:ext uri="{FF2B5EF4-FFF2-40B4-BE49-F238E27FC236}">
                <a16:creationId xmlns:a16="http://schemas.microsoft.com/office/drawing/2014/main" id="{E0049D7B-3FEE-4FE5-9ED1-C5D8E4FC6513}"/>
              </a:ext>
            </a:extLst>
          </p:cNvPr>
          <p:cNvPicPr>
            <a:picLocks noChangeAspect="1"/>
          </p:cNvPicPr>
          <p:nvPr/>
        </p:nvPicPr>
        <p:blipFill>
          <a:blip r:embed="rId2"/>
          <a:stretch>
            <a:fillRect/>
          </a:stretch>
        </p:blipFill>
        <p:spPr>
          <a:xfrm>
            <a:off x="23872" y="168438"/>
            <a:ext cx="10032879" cy="2230670"/>
          </a:xfrm>
          <a:prstGeom prst="rect">
            <a:avLst/>
          </a:prstGeom>
        </p:spPr>
      </p:pic>
      <p:sp>
        <p:nvSpPr>
          <p:cNvPr id="5" name="TextBox 4">
            <a:extLst>
              <a:ext uri="{FF2B5EF4-FFF2-40B4-BE49-F238E27FC236}">
                <a16:creationId xmlns:a16="http://schemas.microsoft.com/office/drawing/2014/main" id="{76885687-268E-4DDF-8A4A-F7B4D5AD6D67}"/>
              </a:ext>
            </a:extLst>
          </p:cNvPr>
          <p:cNvSpPr txBox="1"/>
          <p:nvPr/>
        </p:nvSpPr>
        <p:spPr>
          <a:xfrm>
            <a:off x="81351" y="2506628"/>
            <a:ext cx="6013174" cy="5016758"/>
          </a:xfrm>
          <a:prstGeom prst="rect">
            <a:avLst/>
          </a:prstGeom>
          <a:noFill/>
        </p:spPr>
        <p:txBody>
          <a:bodyPr wrap="square" rtlCol="0">
            <a:spAutoFit/>
          </a:bodyPr>
          <a:lstStyle/>
          <a:p>
            <a:r>
              <a:rPr lang="en-GB" sz="1600" dirty="0">
                <a:latin typeface="Times New Roman" panose="02020603050405020304" pitchFamily="18" charset="0"/>
                <a:cs typeface="Times New Roman" panose="02020603050405020304" pitchFamily="18" charset="0"/>
              </a:rPr>
              <a:t>The full-scale Gamma Factory will extract MWs of gamma radiation from the LHC beam in a single interaction point. (By the way, the beam energy loss due to SR in LEP was 11 MW).</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H-like Pb in the LHC example: </a:t>
            </a:r>
            <a:r>
              <a:rPr lang="en-US" sz="1600" dirty="0">
                <a:latin typeface="Times New Roman" panose="02020603050405020304" pitchFamily="18" charset="0"/>
                <a:cs typeface="Times New Roman" panose="02020603050405020304" pitchFamily="18" charset="0"/>
              </a:rPr>
              <a:t>Ion charge </a:t>
            </a:r>
            <a:r>
              <a:rPr lang="en-US" sz="1600" i="1" dirty="0">
                <a:latin typeface="Times New Roman" panose="02020603050405020304" pitchFamily="18" charset="0"/>
                <a:cs typeface="Times New Roman" panose="02020603050405020304" pitchFamily="18" charset="0"/>
              </a:rPr>
              <a:t>Z</a:t>
            </a:r>
            <a:r>
              <a:rPr lang="en-US" sz="1600" dirty="0">
                <a:latin typeface="Times New Roman" panose="02020603050405020304" pitchFamily="18" charset="0"/>
                <a:cs typeface="Times New Roman" panose="02020603050405020304" pitchFamily="18" charset="0"/>
              </a:rPr>
              <a:t> = 81, mass A = 208, </a:t>
            </a:r>
            <a:r>
              <a:rPr lang="el-GR" sz="1600" dirty="0">
                <a:latin typeface="Times New Roman" panose="02020603050405020304" pitchFamily="18" charset="0"/>
                <a:cs typeface="Times New Roman" panose="02020603050405020304" pitchFamily="18" charset="0"/>
              </a:rPr>
              <a:t>γ</a:t>
            </a:r>
            <a:r>
              <a:rPr lang="en-US" sz="1600" dirty="0">
                <a:latin typeface="Times New Roman" panose="02020603050405020304" pitchFamily="18" charset="0"/>
                <a:cs typeface="Times New Roman" panose="02020603050405020304" pitchFamily="18" charset="0"/>
              </a:rPr>
              <a:t> = 2928, </a:t>
            </a:r>
            <a:r>
              <a:rPr lang="en-GB" sz="1600" i="1" dirty="0">
                <a:latin typeface="Times New Roman" panose="02020603050405020304" pitchFamily="18" charset="0"/>
                <a:cs typeface="Times New Roman" panose="02020603050405020304" pitchFamily="18" charset="0"/>
              </a:rPr>
              <a:t>p</a:t>
            </a:r>
            <a:r>
              <a:rPr lang="en-GB" sz="1600" i="1" baseline="-25000" dirty="0">
                <a:latin typeface="Times New Roman" panose="02020603050405020304" pitchFamily="18" charset="0"/>
                <a:cs typeface="Times New Roman" panose="02020603050405020304" pitchFamily="18" charset="0"/>
              </a:rPr>
              <a:t>z</a:t>
            </a:r>
            <a:r>
              <a:rPr lang="en-GB" sz="1600" dirty="0">
                <a:latin typeface="Times New Roman" panose="02020603050405020304" pitchFamily="18" charset="0"/>
                <a:cs typeface="Times New Roman" panose="02020603050405020304" pitchFamily="18" charset="0"/>
              </a:rPr>
              <a:t> = 567 TeV/c</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ℏω′</a:t>
            </a:r>
            <a:r>
              <a:rPr lang="en-US" sz="1600" dirty="0">
                <a:latin typeface="Times New Roman" panose="02020603050405020304" pitchFamily="18" charset="0"/>
                <a:cs typeface="Times New Roman" panose="02020603050405020304" pitchFamily="18" charset="0"/>
              </a:rPr>
              <a:t> = 69 </a:t>
            </a:r>
            <a:r>
              <a:rPr lang="en-US" sz="1600" dirty="0" err="1">
                <a:latin typeface="Times New Roman" panose="02020603050405020304" pitchFamily="18" charset="0"/>
                <a:cs typeface="Times New Roman" panose="02020603050405020304" pitchFamily="18" charset="0"/>
              </a:rPr>
              <a:t>keV</a:t>
            </a:r>
            <a:r>
              <a:rPr lang="en-US" sz="1600" dirty="0">
                <a:latin typeface="Times New Roman" panose="02020603050405020304" pitchFamily="18" charset="0"/>
                <a:cs typeface="Times New Roman" panose="02020603050405020304" pitchFamily="18" charset="0"/>
              </a:rPr>
              <a:t> (Lyman-alpha line), laser </a:t>
            </a:r>
            <a:r>
              <a:rPr lang="el-GR" sz="1600" dirty="0">
                <a:latin typeface="Times New Roman" panose="02020603050405020304" pitchFamily="18" charset="0"/>
                <a:cs typeface="Times New Roman" panose="02020603050405020304" pitchFamily="18" charset="0"/>
              </a:rPr>
              <a:t>ℏω</a:t>
            </a:r>
            <a:r>
              <a:rPr lang="en-US" sz="1600" dirty="0">
                <a:latin typeface="Times New Roman" panose="02020603050405020304" pitchFamily="18" charset="0"/>
                <a:cs typeface="Times New Roman" panose="02020603050405020304" pitchFamily="18" charset="0"/>
              </a:rPr>
              <a:t> = 12 eV, emitted gamma </a:t>
            </a:r>
            <a:r>
              <a:rPr lang="el-GR" sz="1600" dirty="0">
                <a:latin typeface="Times New Roman" panose="02020603050405020304" pitchFamily="18" charset="0"/>
                <a:cs typeface="Times New Roman" panose="02020603050405020304" pitchFamily="18" charset="0"/>
              </a:rPr>
              <a:t>ℏω</a:t>
            </a:r>
            <a:r>
              <a:rPr lang="el-GR" sz="1600" baseline="-25000" dirty="0">
                <a:latin typeface="Times New Roman" panose="02020603050405020304" pitchFamily="18" charset="0"/>
                <a:cs typeface="Times New Roman" panose="02020603050405020304" pitchFamily="18" charset="0"/>
              </a:rPr>
              <a:t>1,</a:t>
            </a:r>
            <a:r>
              <a:rPr lang="en-US" sz="1600" baseline="-25000" dirty="0">
                <a:latin typeface="Times New Roman" panose="02020603050405020304" pitchFamily="18" charset="0"/>
                <a:cs typeface="Times New Roman" panose="02020603050405020304" pitchFamily="18" charset="0"/>
              </a:rPr>
              <a:t>max</a:t>
            </a:r>
            <a:r>
              <a:rPr lang="en-US" sz="1600" dirty="0">
                <a:latin typeface="Times New Roman" panose="02020603050405020304" pitchFamily="18" charset="0"/>
                <a:cs typeface="Times New Roman" panose="02020603050405020304" pitchFamily="18" charset="0"/>
              </a:rPr>
              <a:t>= 402 MeV,</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typical angle of emission </a:t>
            </a:r>
            <a:r>
              <a:rPr lang="el-GR" sz="1600" i="1" dirty="0">
                <a:latin typeface="Times New Roman" panose="02020603050405020304" pitchFamily="18" charset="0"/>
                <a:cs typeface="Times New Roman" panose="02020603050405020304" pitchFamily="18" charset="0"/>
              </a:rPr>
              <a:t>θ</a:t>
            </a:r>
            <a:r>
              <a:rPr lang="el-GR" sz="1600" baseline="-25000" dirty="0">
                <a:latin typeface="Times New Roman" panose="02020603050405020304" pitchFamily="18" charset="0"/>
                <a:cs typeface="Times New Roman" panose="02020603050405020304" pitchFamily="18" charset="0"/>
              </a:rPr>
              <a:t>1</a:t>
            </a:r>
            <a:r>
              <a:rPr lang="el-G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1/</a:t>
            </a:r>
            <a:r>
              <a:rPr lang="el-GR" sz="1600" dirty="0">
                <a:latin typeface="Times New Roman" panose="02020603050405020304" pitchFamily="18" charset="0"/>
                <a:cs typeface="Times New Roman" panose="02020603050405020304" pitchFamily="18" charset="0"/>
              </a:rPr>
              <a:t>γ</a:t>
            </a:r>
            <a:r>
              <a:rPr lang="en-US" sz="1600" dirty="0">
                <a:latin typeface="Times New Roman" panose="02020603050405020304" pitchFamily="18" charset="0"/>
                <a:cs typeface="Times New Roman" panose="02020603050405020304" pitchFamily="18" charset="0"/>
              </a:rPr>
              <a:t> ~ 0.3 </a:t>
            </a:r>
            <a:r>
              <a:rPr lang="en-US" sz="1600" dirty="0" err="1">
                <a:latin typeface="Times New Roman" panose="02020603050405020304" pitchFamily="18" charset="0"/>
                <a:cs typeface="Times New Roman" panose="02020603050405020304" pitchFamily="18" charset="0"/>
              </a:rPr>
              <a:t>mrad</a:t>
            </a:r>
            <a:r>
              <a:rPr lang="en-US" sz="1600" dirty="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Typical transverse kick due to gamma emission:</a:t>
            </a:r>
          </a:p>
          <a:p>
            <a:r>
              <a:rPr lang="en-GB" sz="1600" i="1" dirty="0">
                <a:latin typeface="Times New Roman" panose="02020603050405020304" pitchFamily="18" charset="0"/>
                <a:cs typeface="Times New Roman" panose="02020603050405020304" pitchFamily="18" charset="0"/>
              </a:rPr>
              <a:t>p</a:t>
            </a:r>
            <a:r>
              <a:rPr lang="en-GB" sz="1600" i="1" baseline="-25000" dirty="0">
                <a:latin typeface="Times New Roman" panose="02020603050405020304" pitchFamily="18" charset="0"/>
                <a:cs typeface="Times New Roman" panose="02020603050405020304" pitchFamily="18" charset="0"/>
              </a:rPr>
              <a:t>x</a:t>
            </a:r>
            <a:r>
              <a:rPr lang="en-GB" sz="1600" dirty="0">
                <a:latin typeface="Times New Roman" panose="02020603050405020304" pitchFamily="18" charset="0"/>
                <a:cs typeface="Times New Roman" panose="02020603050405020304" pitchFamily="18" charset="0"/>
              </a:rPr>
              <a:t>/</a:t>
            </a:r>
            <a:r>
              <a:rPr lang="en-GB" sz="1600" i="1" dirty="0">
                <a:latin typeface="Times New Roman" panose="02020603050405020304" pitchFamily="18" charset="0"/>
                <a:cs typeface="Times New Roman" panose="02020603050405020304" pitchFamily="18" charset="0"/>
              </a:rPr>
              <a:t>p</a:t>
            </a:r>
            <a:r>
              <a:rPr lang="en-GB" sz="1600" i="1" baseline="-25000" dirty="0">
                <a:latin typeface="Times New Roman" panose="02020603050405020304" pitchFamily="18" charset="0"/>
                <a:cs typeface="Times New Roman" panose="02020603050405020304" pitchFamily="18" charset="0"/>
              </a:rPr>
              <a:t>z</a:t>
            </a:r>
            <a:r>
              <a:rPr lang="en-GB"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ℏω′</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p</a:t>
            </a:r>
            <a:r>
              <a:rPr lang="en-US" sz="1600" i="1" baseline="-25000" dirty="0">
                <a:latin typeface="Times New Roman" panose="02020603050405020304" pitchFamily="18" charset="0"/>
                <a:cs typeface="Times New Roman" panose="02020603050405020304" pitchFamily="18" charset="0"/>
              </a:rPr>
              <a:t>z</a:t>
            </a:r>
            <a:r>
              <a:rPr lang="en-US" sz="1600" dirty="0">
                <a:latin typeface="Times New Roman" panose="02020603050405020304" pitchFamily="18" charset="0"/>
                <a:cs typeface="Times New Roman" panose="02020603050405020304" pitchFamily="18" charset="0"/>
              </a:rPr>
              <a:t>c</a:t>
            </a:r>
            <a:r>
              <a:rPr lang="el-GR" sz="160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 69 </a:t>
            </a:r>
            <a:r>
              <a:rPr lang="en-GB" sz="1600" dirty="0" err="1">
                <a:latin typeface="Times New Roman" panose="02020603050405020304" pitchFamily="18" charset="0"/>
                <a:cs typeface="Times New Roman" panose="02020603050405020304" pitchFamily="18" charset="0"/>
              </a:rPr>
              <a:t>keV</a:t>
            </a:r>
            <a:r>
              <a:rPr lang="en-GB" sz="1600" dirty="0">
                <a:latin typeface="Times New Roman" panose="02020603050405020304" pitchFamily="18" charset="0"/>
                <a:cs typeface="Times New Roman" panose="02020603050405020304" pitchFamily="18" charset="0"/>
              </a:rPr>
              <a:t>/567 </a:t>
            </a:r>
            <a:r>
              <a:rPr lang="en-GB" sz="1600" dirty="0" err="1">
                <a:latin typeface="Times New Roman" panose="02020603050405020304" pitchFamily="18" charset="0"/>
                <a:cs typeface="Times New Roman" panose="02020603050405020304" pitchFamily="18" charset="0"/>
              </a:rPr>
              <a:t>TeV</a:t>
            </a:r>
            <a:r>
              <a:rPr lang="en-GB" sz="1600" dirty="0">
                <a:latin typeface="Times New Roman" panose="02020603050405020304" pitchFamily="18" charset="0"/>
                <a:cs typeface="Times New Roman" panose="02020603050405020304" pitchFamily="18" charset="0"/>
              </a:rPr>
              <a:t> ~ 10</a:t>
            </a:r>
            <a:r>
              <a:rPr lang="en-GB" sz="1600" baseline="30000" dirty="0">
                <a:latin typeface="Times New Roman" panose="02020603050405020304" pitchFamily="18" charset="0"/>
                <a:cs typeface="Times New Roman" panose="02020603050405020304" pitchFamily="18" charset="0"/>
              </a:rPr>
              <a:t>‒7</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mrad</a:t>
            </a:r>
            <a:r>
              <a:rPr lang="en-GB" sz="1600" dirty="0">
                <a:latin typeface="Times New Roman" panose="02020603050405020304" pitchFamily="18" charset="0"/>
                <a:cs typeface="Times New Roman" panose="02020603050405020304" pitchFamily="18" charset="0"/>
              </a:rPr>
              <a:t>.</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Typical transverse beam parameters at the LHC interaction point for example: </a:t>
            </a:r>
            <a:r>
              <a:rPr lang="en-US" sz="1600" dirty="0">
                <a:latin typeface="Times New Roman" panose="02020603050405020304" pitchFamily="18" charset="0"/>
                <a:cs typeface="Times New Roman" panose="02020603050405020304" pitchFamily="18" charset="0"/>
              </a:rPr>
              <a:t>Transverse beam size = 0.026 mm, angular spread = 0.026 </a:t>
            </a:r>
            <a:r>
              <a:rPr lang="en-US" sz="1600" dirty="0" err="1">
                <a:latin typeface="Times New Roman" panose="02020603050405020304" pitchFamily="18" charset="0"/>
                <a:cs typeface="Times New Roman" panose="02020603050405020304" pitchFamily="18" charset="0"/>
              </a:rPr>
              <a:t>mrad</a:t>
            </a:r>
            <a:r>
              <a:rPr lang="en-US" sz="1600" dirty="0">
                <a:latin typeface="Times New Roman" panose="02020603050405020304" pitchFamily="18" charset="0"/>
                <a:cs typeface="Times New Roman" panose="02020603050405020304" pitchFamily="18" charset="0"/>
              </a:rPr>
              <a:t> (10</a:t>
            </a:r>
            <a:r>
              <a:rPr lang="en-US" sz="1600" baseline="30000" dirty="0">
                <a:latin typeface="Times New Roman" panose="02020603050405020304" pitchFamily="18" charset="0"/>
                <a:cs typeface="Times New Roman" panose="02020603050405020304" pitchFamily="18" charset="0"/>
              </a:rPr>
              <a:t>5</a:t>
            </a:r>
            <a:r>
              <a:rPr lang="en-US" sz="1600" dirty="0">
                <a:latin typeface="Times New Roman" panose="02020603050405020304" pitchFamily="18" charset="0"/>
                <a:cs typeface="Times New Roman" panose="02020603050405020304" pitchFamily="18" charset="0"/>
              </a:rPr>
              <a:t> times higher).</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Typical energy spread in the beam is </a:t>
            </a:r>
            <a:r>
              <a:rPr lang="el-GR" sz="1600" dirty="0">
                <a:latin typeface="Times New Roman" panose="02020603050405020304" pitchFamily="18" charset="0"/>
                <a:cs typeface="Times New Roman" panose="02020603050405020304" pitchFamily="18" charset="0"/>
              </a:rPr>
              <a:t>Δ</a:t>
            </a:r>
            <a:r>
              <a:rPr lang="en-US" sz="1600" i="1" dirty="0">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 ~ </a:t>
            </a:r>
            <a:r>
              <a:rPr lang="en-GB" sz="1600" dirty="0">
                <a:latin typeface="Times New Roman" panose="02020603050405020304" pitchFamily="18" charset="0"/>
                <a:cs typeface="Times New Roman" panose="02020603050405020304" pitchFamily="18" charset="0"/>
              </a:rPr>
              <a:t>10</a:t>
            </a:r>
            <a:r>
              <a:rPr lang="en-GB" sz="1600" baseline="30000" dirty="0">
                <a:latin typeface="Times New Roman" panose="020206030504050203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while the average </a:t>
            </a:r>
            <a:r>
              <a:rPr lang="el-GR" sz="1600" dirty="0">
                <a:latin typeface="Times New Roman" panose="02020603050405020304" pitchFamily="18" charset="0"/>
                <a:cs typeface="Times New Roman" panose="02020603050405020304" pitchFamily="18" charset="0"/>
              </a:rPr>
              <a:t>δ</a:t>
            </a:r>
            <a:r>
              <a:rPr lang="en-GB" sz="1600" i="1" dirty="0">
                <a:latin typeface="Times New Roman" panose="02020603050405020304" pitchFamily="18" charset="0"/>
                <a:cs typeface="Times New Roman" panose="02020603050405020304" pitchFamily="18" charset="0"/>
              </a:rPr>
              <a:t>p</a:t>
            </a:r>
            <a:r>
              <a:rPr lang="en-GB" sz="1600" i="1" baseline="-25000" dirty="0">
                <a:latin typeface="Times New Roman" panose="02020603050405020304" pitchFamily="18" charset="0"/>
                <a:cs typeface="Times New Roman" panose="02020603050405020304" pitchFamily="18" charset="0"/>
              </a:rPr>
              <a:t>z</a:t>
            </a:r>
            <a:r>
              <a:rPr lang="en-US" sz="1600" dirty="0">
                <a:latin typeface="Times New Roman" panose="02020603050405020304" pitchFamily="18" charset="0"/>
                <a:cs typeface="Times New Roman" panose="02020603050405020304" pitchFamily="18" charset="0"/>
              </a:rPr>
              <a:t> due to the photon emission is 200 MeV/c =&gt; </a:t>
            </a:r>
            <a:r>
              <a:rPr lang="el-GR" sz="1600" dirty="0">
                <a:latin typeface="Times New Roman" panose="02020603050405020304" pitchFamily="18" charset="0"/>
                <a:cs typeface="Times New Roman" panose="02020603050405020304" pitchFamily="18" charset="0"/>
              </a:rPr>
              <a:t>δ</a:t>
            </a:r>
            <a:r>
              <a:rPr lang="en-GB" sz="1600" i="1" dirty="0">
                <a:latin typeface="Times New Roman" panose="02020603050405020304" pitchFamily="18" charset="0"/>
                <a:cs typeface="Times New Roman" panose="02020603050405020304" pitchFamily="18" charset="0"/>
              </a:rPr>
              <a:t>p</a:t>
            </a:r>
            <a:r>
              <a:rPr lang="en-GB" sz="1600" i="1" baseline="-25000" dirty="0">
                <a:latin typeface="Times New Roman" panose="02020603050405020304" pitchFamily="18" charset="0"/>
                <a:cs typeface="Times New Roman" panose="02020603050405020304" pitchFamily="18" charset="0"/>
              </a:rPr>
              <a:t>z </a:t>
            </a:r>
            <a:r>
              <a:rPr lang="en-US" sz="1600" dirty="0">
                <a:latin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cs typeface="Times New Roman" panose="02020603050405020304" pitchFamily="18" charset="0"/>
              </a:rPr>
              <a:t>p</a:t>
            </a:r>
            <a:r>
              <a:rPr lang="en-GB" sz="1600" i="1" baseline="-25000" dirty="0">
                <a:latin typeface="Times New Roman" panose="02020603050405020304" pitchFamily="18" charset="0"/>
                <a:cs typeface="Times New Roman" panose="02020603050405020304" pitchFamily="18" charset="0"/>
              </a:rPr>
              <a:t>z</a:t>
            </a:r>
            <a:r>
              <a:rPr lang="en-US" sz="1600" dirty="0">
                <a:latin typeface="Times New Roman" panose="02020603050405020304" pitchFamily="18" charset="0"/>
                <a:cs typeface="Times New Roman" panose="02020603050405020304" pitchFamily="18" charset="0"/>
              </a:rPr>
              <a:t> = </a:t>
            </a:r>
            <a:r>
              <a:rPr lang="en-GB" sz="1600" dirty="0">
                <a:latin typeface="Times New Roman" panose="02020603050405020304" pitchFamily="18" charset="0"/>
                <a:cs typeface="Times New Roman" panose="02020603050405020304" pitchFamily="18" charset="0"/>
              </a:rPr>
              <a:t>200 MeV / 567 </a:t>
            </a:r>
            <a:r>
              <a:rPr lang="en-GB" sz="1600" dirty="0" err="1">
                <a:latin typeface="Times New Roman" panose="02020603050405020304" pitchFamily="18" charset="0"/>
                <a:cs typeface="Times New Roman" panose="02020603050405020304" pitchFamily="18" charset="0"/>
              </a:rPr>
              <a:t>TeV</a:t>
            </a:r>
            <a:r>
              <a:rPr lang="en-GB" sz="1600" dirty="0">
                <a:latin typeface="Times New Roman" panose="02020603050405020304" pitchFamily="18" charset="0"/>
                <a:cs typeface="Times New Roman" panose="02020603050405020304" pitchFamily="18" charset="0"/>
              </a:rPr>
              <a:t> = 3.5· 10</a:t>
            </a:r>
            <a:r>
              <a:rPr lang="en-GB" sz="1600" baseline="30000" dirty="0">
                <a:latin typeface="Times New Roman" panose="02020603050405020304" pitchFamily="18" charset="0"/>
                <a:cs typeface="Times New Roman" panose="02020603050405020304" pitchFamily="18" charset="0"/>
              </a:rPr>
              <a:t>‒7</a:t>
            </a:r>
            <a:r>
              <a:rPr lang="en-GB" sz="1600" dirty="0">
                <a:latin typeface="Times New Roman" panose="02020603050405020304" pitchFamily="18" charset="0"/>
                <a:cs typeface="Times New Roman" panose="02020603050405020304" pitchFamily="18" charset="0"/>
              </a:rPr>
              <a:t> =&gt; </a:t>
            </a:r>
            <a:r>
              <a:rPr lang="el-GR" sz="1600" dirty="0">
                <a:latin typeface="Times New Roman" panose="02020603050405020304" pitchFamily="18" charset="0"/>
                <a:cs typeface="Times New Roman" panose="02020603050405020304" pitchFamily="18" charset="0"/>
              </a:rPr>
              <a:t>Δ</a:t>
            </a:r>
            <a:r>
              <a:rPr lang="en-US" sz="1600" i="1" dirty="0">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a:t>
            </a:r>
            <a:r>
              <a:rPr lang="el-GR" sz="1600" dirty="0">
                <a:latin typeface="Times New Roman" panose="02020603050405020304" pitchFamily="18" charset="0"/>
                <a:cs typeface="Times New Roman" panose="02020603050405020304" pitchFamily="18" charset="0"/>
              </a:rPr>
              <a:t>δ</a:t>
            </a:r>
            <a:r>
              <a:rPr lang="en-GB" sz="1600" i="1" dirty="0">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 ≈ 300, even with one scattering per turn the longitudinal effects will be significant in 100s of turns.</a:t>
            </a:r>
          </a:p>
        </p:txBody>
      </p:sp>
      <p:pic>
        <p:nvPicPr>
          <p:cNvPr id="6" name="Picture 5">
            <a:extLst>
              <a:ext uri="{FF2B5EF4-FFF2-40B4-BE49-F238E27FC236}">
                <a16:creationId xmlns:a16="http://schemas.microsoft.com/office/drawing/2014/main" id="{2F8DE40F-2861-4756-806C-C3417A7663E7}"/>
              </a:ext>
            </a:extLst>
          </p:cNvPr>
          <p:cNvPicPr>
            <a:picLocks noChangeAspect="1"/>
          </p:cNvPicPr>
          <p:nvPr/>
        </p:nvPicPr>
        <p:blipFill>
          <a:blip r:embed="rId3"/>
          <a:stretch>
            <a:fillRect/>
          </a:stretch>
        </p:blipFill>
        <p:spPr>
          <a:xfrm>
            <a:off x="5993744" y="2399108"/>
            <a:ext cx="4106199" cy="4139578"/>
          </a:xfrm>
          <a:prstGeom prst="rect">
            <a:avLst/>
          </a:prstGeom>
        </p:spPr>
      </p:pic>
      <p:sp>
        <p:nvSpPr>
          <p:cNvPr id="7" name="TextBox 6">
            <a:extLst>
              <a:ext uri="{FF2B5EF4-FFF2-40B4-BE49-F238E27FC236}">
                <a16:creationId xmlns:a16="http://schemas.microsoft.com/office/drawing/2014/main" id="{F66FC746-D124-4871-BA9E-93D4E93E2931}"/>
              </a:ext>
            </a:extLst>
          </p:cNvPr>
          <p:cNvSpPr txBox="1"/>
          <p:nvPr/>
        </p:nvSpPr>
        <p:spPr>
          <a:xfrm>
            <a:off x="6146800" y="6538686"/>
            <a:ext cx="3759200" cy="430887"/>
          </a:xfrm>
          <a:prstGeom prst="rect">
            <a:avLst/>
          </a:prstGeom>
          <a:noFill/>
        </p:spPr>
        <p:txBody>
          <a:bodyPr wrap="square">
            <a:spAutoFit/>
          </a:bodyPr>
          <a:lstStyle/>
          <a:p>
            <a:pPr algn="l"/>
            <a:r>
              <a:rPr lang="en-US" sz="1100" b="0" i="0" dirty="0">
                <a:solidFill>
                  <a:srgbClr val="000000"/>
                </a:solidFill>
                <a:effectLst/>
                <a:latin typeface="Times New Roman" panose="02020603050405020304" pitchFamily="18" charset="0"/>
                <a:hlinkClick r:id="rId4"/>
              </a:rPr>
              <a:t>Expanding Nuclear Physics Horizons with the Gamma Factory</a:t>
            </a:r>
            <a:r>
              <a:rPr lang="en-US" sz="1100" b="0" i="0" dirty="0">
                <a:solidFill>
                  <a:srgbClr val="000000"/>
                </a:solidFill>
                <a:effectLst/>
                <a:latin typeface="Times New Roman" panose="02020603050405020304" pitchFamily="18" charset="0"/>
              </a:rPr>
              <a:t>. D. </a:t>
            </a:r>
            <a:r>
              <a:rPr lang="en-US" sz="1100" b="0" i="0" dirty="0" err="1">
                <a:solidFill>
                  <a:srgbClr val="000000"/>
                </a:solidFill>
                <a:effectLst/>
                <a:latin typeface="Times New Roman" panose="02020603050405020304" pitchFamily="18" charset="0"/>
              </a:rPr>
              <a:t>Budker</a:t>
            </a:r>
            <a:r>
              <a:rPr lang="en-US" sz="1100" b="0" i="0" dirty="0">
                <a:solidFill>
                  <a:srgbClr val="000000"/>
                </a:solidFill>
                <a:effectLst/>
                <a:latin typeface="Times New Roman" panose="02020603050405020304" pitchFamily="18" charset="0"/>
              </a:rPr>
              <a:t> et al.</a:t>
            </a:r>
          </a:p>
        </p:txBody>
      </p:sp>
    </p:spTree>
    <p:extLst>
      <p:ext uri="{BB962C8B-B14F-4D97-AF65-F5344CB8AC3E}">
        <p14:creationId xmlns:p14="http://schemas.microsoft.com/office/powerpoint/2010/main" val="410363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746342" y="7307942"/>
            <a:ext cx="334283" cy="251733"/>
          </a:xfrm>
        </p:spPr>
        <p:txBody>
          <a:bodyPr/>
          <a:lstStyle/>
          <a:p>
            <a:pPr algn="ctr"/>
            <a:fld id="{C67F6C9C-13E3-4B00-B591-7BD1F52685F4}" type="slidenum">
              <a:rPr lang="en-US" sz="1400" smtClean="0">
                <a:latin typeface="Times New Roman"/>
              </a:rPr>
              <a:pPr algn="ctr"/>
              <a:t>4</a:t>
            </a:fld>
            <a:r>
              <a:rPr lang="en-US" sz="1400" dirty="0">
                <a:latin typeface="Times New Roman"/>
              </a:rPr>
              <a:t> </a:t>
            </a:r>
            <a:endParaRPr lang="en-US" dirty="0"/>
          </a:p>
        </p:txBody>
      </p:sp>
      <p:sp>
        <p:nvSpPr>
          <p:cNvPr id="6" name="TextBox 5">
            <a:extLst>
              <a:ext uri="{FF2B5EF4-FFF2-40B4-BE49-F238E27FC236}">
                <a16:creationId xmlns:a16="http://schemas.microsoft.com/office/drawing/2014/main" id="{49D1F1E5-A3DD-48AC-B26A-0C247F798409}"/>
              </a:ext>
            </a:extLst>
          </p:cNvPr>
          <p:cNvSpPr txBox="1"/>
          <p:nvPr/>
        </p:nvSpPr>
        <p:spPr>
          <a:xfrm>
            <a:off x="5133256" y="215898"/>
            <a:ext cx="4925597" cy="3539430"/>
          </a:xfrm>
          <a:prstGeom prst="rect">
            <a:avLst/>
          </a:prstGeom>
          <a:noFill/>
        </p:spPr>
        <p:txBody>
          <a:bodyPr wrap="square">
            <a:spAutoFit/>
          </a:bodyPr>
          <a:lstStyle/>
          <a:p>
            <a:pPr algn="l"/>
            <a:r>
              <a:rPr lang="en-US" sz="1400" b="0" i="0" dirty="0">
                <a:solidFill>
                  <a:srgbClr val="000000"/>
                </a:solidFill>
                <a:effectLst/>
                <a:latin typeface="Times New Roman" panose="02020603050405020304" pitchFamily="18" charset="0"/>
              </a:rPr>
              <a:t>CERN homepage:</a:t>
            </a:r>
          </a:p>
          <a:p>
            <a:pPr algn="l"/>
            <a:r>
              <a:rPr lang="en-US" sz="1400" b="0" i="0" dirty="0">
                <a:solidFill>
                  <a:srgbClr val="000000"/>
                </a:solidFill>
                <a:effectLst/>
                <a:latin typeface="Times New Roman" panose="02020603050405020304" pitchFamily="18" charset="0"/>
                <a:hlinkClick r:id="rId2"/>
              </a:rPr>
              <a:t>https://pbc.web.cern.ch/gfpop-mandate </a:t>
            </a:r>
            <a:endParaRPr lang="en-US" sz="1400" b="0" i="0" dirty="0">
              <a:solidFill>
                <a:srgbClr val="000000"/>
              </a:solidFill>
              <a:effectLst/>
              <a:latin typeface="Times New Roman" panose="02020603050405020304" pitchFamily="18" charset="0"/>
            </a:endParaRPr>
          </a:p>
          <a:p>
            <a:pPr algn="l"/>
            <a:endParaRPr lang="en-US" sz="1400" dirty="0">
              <a:solidFill>
                <a:srgbClr val="000000"/>
              </a:solidFill>
              <a:latin typeface="Times New Roman" panose="02020603050405020304" pitchFamily="18" charset="0"/>
            </a:endParaRPr>
          </a:p>
          <a:p>
            <a:pPr algn="l"/>
            <a:r>
              <a:rPr lang="en-US" sz="1400" b="0" i="0" dirty="0">
                <a:solidFill>
                  <a:srgbClr val="000000"/>
                </a:solidFill>
                <a:effectLst/>
                <a:latin typeface="Times New Roman" panose="02020603050405020304" pitchFamily="18" charset="0"/>
              </a:rPr>
              <a:t>Recent papers:</a:t>
            </a:r>
          </a:p>
          <a:p>
            <a:pPr marL="171450" indent="-171450" algn="l">
              <a:buFont typeface="Arial" panose="020B0604020202020204" pitchFamily="34" charset="0"/>
              <a:buChar char="•"/>
            </a:pPr>
            <a:r>
              <a:rPr lang="en-US" sz="1200" dirty="0">
                <a:solidFill>
                  <a:srgbClr val="000000"/>
                </a:solidFill>
                <a:latin typeface="Times New Roman" panose="02020603050405020304" pitchFamily="18" charset="0"/>
                <a:hlinkClick r:id="rId3"/>
              </a:rPr>
              <a:t>Expanding Nuclear Physics Horizons with the Gamma Factory</a:t>
            </a:r>
            <a:endParaRPr lang="en-US" sz="1200" dirty="0">
              <a:solidFill>
                <a:srgbClr val="000000"/>
              </a:solidFill>
              <a:latin typeface="Times New Roman" panose="02020603050405020304" pitchFamily="18" charset="0"/>
            </a:endParaRPr>
          </a:p>
          <a:p>
            <a:pPr marL="171450" indent="-171450">
              <a:buFont typeface="Arial" panose="020B0604020202020204" pitchFamily="34" charset="0"/>
              <a:buChar char="•"/>
            </a:pPr>
            <a:r>
              <a:rPr lang="en-US" sz="1200" dirty="0">
                <a:solidFill>
                  <a:srgbClr val="000000"/>
                </a:solidFill>
                <a:latin typeface="Times New Roman" panose="02020603050405020304" pitchFamily="18" charset="0"/>
                <a:hlinkClick r:id="rId4"/>
              </a:rPr>
              <a:t>Atomic Physics Studies at the Gamma Factory at CERN</a:t>
            </a:r>
            <a:endParaRPr lang="en-US" sz="1200" dirty="0">
              <a:solidFill>
                <a:srgbClr val="000000"/>
              </a:solidFill>
              <a:latin typeface="Times New Roman" panose="02020603050405020304" pitchFamily="18" charset="0"/>
            </a:endParaRPr>
          </a:p>
          <a:p>
            <a:pPr marL="171450" indent="-171450" algn="l">
              <a:buFont typeface="Arial" panose="020B0604020202020204" pitchFamily="34" charset="0"/>
              <a:buChar char="•"/>
            </a:pPr>
            <a:r>
              <a:rPr lang="en-US" sz="1200" dirty="0">
                <a:solidFill>
                  <a:srgbClr val="000000"/>
                </a:solidFill>
                <a:latin typeface="Times New Roman" panose="02020603050405020304" pitchFamily="18" charset="0"/>
                <a:hlinkClick r:id="rId5"/>
              </a:rPr>
              <a:t>Probing ALPs at the CERN Gamma Factory</a:t>
            </a:r>
            <a:r>
              <a:rPr lang="en-US" sz="1200" dirty="0">
                <a:solidFill>
                  <a:srgbClr val="000000"/>
                </a:solidFill>
                <a:latin typeface="Times New Roman" panose="02020603050405020304" pitchFamily="18" charset="0"/>
              </a:rPr>
              <a:t> </a:t>
            </a:r>
          </a:p>
          <a:p>
            <a:pPr marL="171450" indent="-171450" algn="l">
              <a:buFont typeface="Arial" panose="020B0604020202020204" pitchFamily="34" charset="0"/>
              <a:buChar char="•"/>
            </a:pPr>
            <a:r>
              <a:rPr lang="en-US" sz="1200" dirty="0">
                <a:solidFill>
                  <a:srgbClr val="000000"/>
                </a:solidFill>
                <a:latin typeface="Times New Roman" panose="02020603050405020304" pitchFamily="18" charset="0"/>
                <a:hlinkClick r:id="rId6"/>
              </a:rPr>
              <a:t>Radioactive ion beam production at the Gamma Factory</a:t>
            </a:r>
            <a:endParaRPr lang="en-US" sz="1200" dirty="0">
              <a:solidFill>
                <a:srgbClr val="000000"/>
              </a:solidFill>
              <a:latin typeface="Times New Roman" panose="02020603050405020304" pitchFamily="18" charset="0"/>
            </a:endParaRPr>
          </a:p>
          <a:p>
            <a:pPr marL="171450" indent="-171450" algn="l">
              <a:buFont typeface="Arial" panose="020B0604020202020204" pitchFamily="34" charset="0"/>
              <a:buChar char="•"/>
            </a:pPr>
            <a:r>
              <a:rPr lang="en-US" sz="1200" dirty="0">
                <a:solidFill>
                  <a:srgbClr val="000000"/>
                </a:solidFill>
                <a:latin typeface="Times New Roman" panose="02020603050405020304" pitchFamily="18" charset="0"/>
                <a:hlinkClick r:id="rId7"/>
              </a:rPr>
              <a:t>High-luminosity Large Hadron Collider with laser-cooled </a:t>
            </a:r>
            <a:r>
              <a:rPr lang="en-US" sz="1200" dirty="0" err="1">
                <a:solidFill>
                  <a:srgbClr val="000000"/>
                </a:solidFill>
                <a:latin typeface="Times New Roman" panose="02020603050405020304" pitchFamily="18" charset="0"/>
                <a:hlinkClick r:id="rId7"/>
              </a:rPr>
              <a:t>isoscalar</a:t>
            </a:r>
            <a:r>
              <a:rPr lang="en-US" sz="1200" dirty="0">
                <a:solidFill>
                  <a:srgbClr val="000000"/>
                </a:solidFill>
                <a:latin typeface="Times New Roman" panose="02020603050405020304" pitchFamily="18" charset="0"/>
                <a:hlinkClick r:id="rId7"/>
              </a:rPr>
              <a:t> ion beams</a:t>
            </a:r>
            <a:endParaRPr lang="en-US" sz="1200" dirty="0">
              <a:solidFill>
                <a:srgbClr val="000000"/>
              </a:solidFill>
              <a:latin typeface="Times New Roman" panose="02020603050405020304" pitchFamily="18" charset="0"/>
            </a:endParaRPr>
          </a:p>
          <a:p>
            <a:pPr marL="171450" indent="-171450" algn="l">
              <a:buFont typeface="Arial" panose="020B0604020202020204" pitchFamily="34" charset="0"/>
              <a:buChar char="•"/>
            </a:pPr>
            <a:r>
              <a:rPr lang="en-US" sz="1200" dirty="0">
                <a:solidFill>
                  <a:srgbClr val="000000"/>
                </a:solidFill>
                <a:latin typeface="Times New Roman" panose="02020603050405020304" pitchFamily="18" charset="0"/>
                <a:hlinkClick r:id="rId7"/>
              </a:rPr>
              <a:t>Gamma Factory Searches for Extremely Weakly-Interacting Particles</a:t>
            </a:r>
            <a:endParaRPr lang="en-US" sz="1200" dirty="0">
              <a:solidFill>
                <a:srgbClr val="000000"/>
              </a:solidFill>
              <a:latin typeface="Times New Roman" panose="02020603050405020304" pitchFamily="18" charset="0"/>
            </a:endParaRPr>
          </a:p>
          <a:p>
            <a:pPr marL="171450" indent="-171450" algn="l">
              <a:buFont typeface="Arial" panose="020B0604020202020204" pitchFamily="34" charset="0"/>
              <a:buChar char="•"/>
            </a:pPr>
            <a:r>
              <a:rPr lang="en-US" sz="1200" dirty="0">
                <a:solidFill>
                  <a:srgbClr val="000000"/>
                </a:solidFill>
                <a:latin typeface="Times New Roman" panose="02020603050405020304" pitchFamily="18" charset="0"/>
                <a:hlinkClick r:id="rId8"/>
              </a:rPr>
              <a:t>Vacuum birefringence at the Gamma Factory</a:t>
            </a:r>
            <a:endParaRPr lang="en-US" sz="1200" dirty="0">
              <a:solidFill>
                <a:srgbClr val="000000"/>
              </a:solidFill>
              <a:latin typeface="Times New Roman" panose="02020603050405020304" pitchFamily="18" charset="0"/>
            </a:endParaRPr>
          </a:p>
          <a:p>
            <a:pPr marL="171450" indent="-171450" algn="l">
              <a:buFont typeface="Arial" panose="020B0604020202020204" pitchFamily="34" charset="0"/>
              <a:buChar char="•"/>
            </a:pPr>
            <a:r>
              <a:rPr lang="en-US" sz="1200" dirty="0">
                <a:solidFill>
                  <a:srgbClr val="000000"/>
                </a:solidFill>
                <a:latin typeface="Times New Roman" panose="02020603050405020304" pitchFamily="18" charset="0"/>
                <a:hlinkClick r:id="rId9"/>
              </a:rPr>
              <a:t>Local Lorentz invariance tests for photons and hadrons at the Gamma Factory</a:t>
            </a:r>
            <a:endParaRPr lang="en-US" sz="1200" dirty="0">
              <a:solidFill>
                <a:srgbClr val="000000"/>
              </a:solidFill>
              <a:latin typeface="Times New Roman" panose="02020603050405020304" pitchFamily="18" charset="0"/>
            </a:endParaRPr>
          </a:p>
          <a:p>
            <a:pPr marL="171450" indent="-171450" algn="l">
              <a:buFont typeface="Arial" panose="020B0604020202020204" pitchFamily="34" charset="0"/>
              <a:buChar char="•"/>
            </a:pPr>
            <a:r>
              <a:rPr lang="en-US" sz="1200" dirty="0">
                <a:solidFill>
                  <a:srgbClr val="000000"/>
                </a:solidFill>
                <a:latin typeface="Times New Roman" panose="02020603050405020304" pitchFamily="18" charset="0"/>
                <a:hlinkClick r:id="rId10"/>
              </a:rPr>
              <a:t>Resonance photoproduction of </a:t>
            </a:r>
            <a:r>
              <a:rPr lang="en-US" sz="1200" dirty="0" err="1">
                <a:solidFill>
                  <a:srgbClr val="000000"/>
                </a:solidFill>
                <a:latin typeface="Times New Roman" panose="02020603050405020304" pitchFamily="18" charset="0"/>
                <a:hlinkClick r:id="rId10"/>
              </a:rPr>
              <a:t>pionic</a:t>
            </a:r>
            <a:r>
              <a:rPr lang="en-US" sz="1200" dirty="0">
                <a:solidFill>
                  <a:srgbClr val="000000"/>
                </a:solidFill>
                <a:latin typeface="Times New Roman" panose="02020603050405020304" pitchFamily="18" charset="0"/>
                <a:hlinkClick r:id="rId10"/>
              </a:rPr>
              <a:t> atoms at the proposed Gamma Factory</a:t>
            </a:r>
            <a:endParaRPr lang="en-US" sz="1200" dirty="0">
              <a:solidFill>
                <a:srgbClr val="000000"/>
              </a:solidFill>
              <a:latin typeface="Times New Roman" panose="02020603050405020304" pitchFamily="18" charset="0"/>
            </a:endParaRPr>
          </a:p>
          <a:p>
            <a:pPr marL="171450" indent="-171450" algn="l">
              <a:buFont typeface="Arial" panose="020B0604020202020204" pitchFamily="34" charset="0"/>
              <a:buChar char="•"/>
            </a:pPr>
            <a:r>
              <a:rPr lang="en-US" sz="1200" dirty="0">
                <a:solidFill>
                  <a:srgbClr val="000000"/>
                </a:solidFill>
                <a:latin typeface="Times New Roman" panose="02020603050405020304" pitchFamily="18" charset="0"/>
                <a:hlinkClick r:id="rId11"/>
              </a:rPr>
              <a:t>Collimation of partially stripped ions in the CERN Large Hadron Collider</a:t>
            </a:r>
            <a:endParaRPr lang="en-US" sz="1200" dirty="0">
              <a:solidFill>
                <a:srgbClr val="000000"/>
              </a:solidFill>
              <a:latin typeface="Times New Roman" panose="02020603050405020304" pitchFamily="18" charset="0"/>
            </a:endParaRPr>
          </a:p>
          <a:p>
            <a:pPr algn="l"/>
            <a:endParaRPr lang="en-US" sz="1200" b="0" i="0" dirty="0">
              <a:solidFill>
                <a:srgbClr val="000000"/>
              </a:solidFill>
              <a:effectLst/>
              <a:latin typeface="Times New Roman" panose="02020603050405020304" pitchFamily="18" charset="0"/>
            </a:endParaRPr>
          </a:p>
        </p:txBody>
      </p:sp>
      <p:pic>
        <p:nvPicPr>
          <p:cNvPr id="5" name="Picture 4">
            <a:extLst>
              <a:ext uri="{FF2B5EF4-FFF2-40B4-BE49-F238E27FC236}">
                <a16:creationId xmlns:a16="http://schemas.microsoft.com/office/drawing/2014/main" id="{FCA7A1C3-AF92-411A-83E3-6480608CD2C1}"/>
              </a:ext>
            </a:extLst>
          </p:cNvPr>
          <p:cNvPicPr>
            <a:picLocks noChangeAspect="1"/>
          </p:cNvPicPr>
          <p:nvPr/>
        </p:nvPicPr>
        <p:blipFill>
          <a:blip r:embed="rId12"/>
          <a:stretch>
            <a:fillRect/>
          </a:stretch>
        </p:blipFill>
        <p:spPr>
          <a:xfrm>
            <a:off x="334294" y="555001"/>
            <a:ext cx="4591416" cy="6272303"/>
          </a:xfrm>
          <a:prstGeom prst="rect">
            <a:avLst/>
          </a:prstGeom>
        </p:spPr>
      </p:pic>
      <p:sp>
        <p:nvSpPr>
          <p:cNvPr id="7" name="TextBox 6">
            <a:extLst>
              <a:ext uri="{FF2B5EF4-FFF2-40B4-BE49-F238E27FC236}">
                <a16:creationId xmlns:a16="http://schemas.microsoft.com/office/drawing/2014/main" id="{A5380933-FE33-40CD-A6B4-CE4041AA865E}"/>
              </a:ext>
            </a:extLst>
          </p:cNvPr>
          <p:cNvSpPr txBox="1"/>
          <p:nvPr/>
        </p:nvSpPr>
        <p:spPr>
          <a:xfrm>
            <a:off x="363837" y="193090"/>
            <a:ext cx="5113674" cy="307777"/>
          </a:xfrm>
          <a:prstGeom prst="rect">
            <a:avLst/>
          </a:prstGeom>
          <a:noFill/>
        </p:spPr>
        <p:txBody>
          <a:bodyPr wrap="square">
            <a:spAutoFit/>
          </a:bodyPr>
          <a:lstStyle/>
          <a:p>
            <a:pPr algn="l"/>
            <a:r>
              <a:rPr lang="en-US" sz="1400" b="0" i="0" dirty="0">
                <a:solidFill>
                  <a:srgbClr val="000000"/>
                </a:solidFill>
                <a:effectLst/>
                <a:latin typeface="Times New Roman" panose="02020603050405020304" pitchFamily="18" charset="0"/>
                <a:hlinkClick r:id="rId13"/>
              </a:rPr>
              <a:t>Recent short review of the Gamma Factory Project in general</a:t>
            </a:r>
            <a:r>
              <a:rPr lang="en-US" sz="1400" b="0" i="0" dirty="0">
                <a:solidFill>
                  <a:srgbClr val="000000"/>
                </a:solidFill>
                <a:effectLst/>
                <a:latin typeface="Times New Roman" panose="02020603050405020304" pitchFamily="18" charset="0"/>
              </a:rPr>
              <a:t>:</a:t>
            </a:r>
          </a:p>
        </p:txBody>
      </p:sp>
      <p:cxnSp>
        <p:nvCxnSpPr>
          <p:cNvPr id="9" name="Straight Connector 8">
            <a:extLst>
              <a:ext uri="{FF2B5EF4-FFF2-40B4-BE49-F238E27FC236}">
                <a16:creationId xmlns:a16="http://schemas.microsoft.com/office/drawing/2014/main" id="{4B033DB7-CD97-4F9C-B7AE-0C04960AB647}"/>
              </a:ext>
            </a:extLst>
          </p:cNvPr>
          <p:cNvCxnSpPr>
            <a:cxnSpLocks/>
          </p:cNvCxnSpPr>
          <p:nvPr/>
        </p:nvCxnSpPr>
        <p:spPr>
          <a:xfrm>
            <a:off x="5101772" y="215898"/>
            <a:ext cx="0" cy="7092044"/>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B128691-B4B8-48A1-A93D-BDE38E7763CA}"/>
              </a:ext>
            </a:extLst>
          </p:cNvPr>
          <p:cNvPicPr>
            <a:picLocks noChangeAspect="1"/>
          </p:cNvPicPr>
          <p:nvPr/>
        </p:nvPicPr>
        <p:blipFill>
          <a:blip r:embed="rId14"/>
          <a:stretch>
            <a:fillRect/>
          </a:stretch>
        </p:blipFill>
        <p:spPr>
          <a:xfrm>
            <a:off x="1335315" y="7019895"/>
            <a:ext cx="7842786" cy="561551"/>
          </a:xfrm>
          <a:prstGeom prst="rect">
            <a:avLst/>
          </a:prstGeom>
        </p:spPr>
      </p:pic>
      <p:pic>
        <p:nvPicPr>
          <p:cNvPr id="16" name="Picture 15">
            <a:extLst>
              <a:ext uri="{FF2B5EF4-FFF2-40B4-BE49-F238E27FC236}">
                <a16:creationId xmlns:a16="http://schemas.microsoft.com/office/drawing/2014/main" id="{79F43962-E1A3-4AB1-9313-51239C05D6BA}"/>
              </a:ext>
            </a:extLst>
          </p:cNvPr>
          <p:cNvPicPr>
            <a:picLocks noChangeAspect="1"/>
          </p:cNvPicPr>
          <p:nvPr/>
        </p:nvPicPr>
        <p:blipFill>
          <a:blip r:embed="rId15"/>
          <a:stretch>
            <a:fillRect/>
          </a:stretch>
        </p:blipFill>
        <p:spPr>
          <a:xfrm>
            <a:off x="5396108" y="3960103"/>
            <a:ext cx="4118006" cy="3093839"/>
          </a:xfrm>
          <a:prstGeom prst="rect">
            <a:avLst/>
          </a:prstGeom>
        </p:spPr>
      </p:pic>
      <p:sp>
        <p:nvSpPr>
          <p:cNvPr id="18" name="TextBox 17">
            <a:extLst>
              <a:ext uri="{FF2B5EF4-FFF2-40B4-BE49-F238E27FC236}">
                <a16:creationId xmlns:a16="http://schemas.microsoft.com/office/drawing/2014/main" id="{708F4049-E23E-471C-8337-346C01CFD532}"/>
              </a:ext>
            </a:extLst>
          </p:cNvPr>
          <p:cNvSpPr txBox="1"/>
          <p:nvPr/>
        </p:nvSpPr>
        <p:spPr>
          <a:xfrm>
            <a:off x="5321299" y="3576264"/>
            <a:ext cx="4740011"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hlinkClick r:id="rId16"/>
              </a:rPr>
              <a:t>First Partially Stripped Ions in the LHC</a:t>
            </a:r>
            <a:r>
              <a:rPr lang="en-US" sz="1600" dirty="0">
                <a:latin typeface="Times New Roman" panose="02020603050405020304" pitchFamily="18" charset="0"/>
                <a:cs typeface="Times New Roman" panose="02020603050405020304" pitchFamily="18" charset="0"/>
              </a:rPr>
              <a:t> (H-like Pb):</a:t>
            </a:r>
          </a:p>
        </p:txBody>
      </p:sp>
      <p:pic>
        <p:nvPicPr>
          <p:cNvPr id="23" name="Picture 22">
            <a:extLst>
              <a:ext uri="{FF2B5EF4-FFF2-40B4-BE49-F238E27FC236}">
                <a16:creationId xmlns:a16="http://schemas.microsoft.com/office/drawing/2014/main" id="{167E7008-8953-43FF-BA36-6D70DF6A6C1B}"/>
              </a:ext>
            </a:extLst>
          </p:cNvPr>
          <p:cNvPicPr>
            <a:picLocks noChangeAspect="1"/>
          </p:cNvPicPr>
          <p:nvPr/>
        </p:nvPicPr>
        <p:blipFill>
          <a:blip r:embed="rId17"/>
          <a:stretch>
            <a:fillRect/>
          </a:stretch>
        </p:blipFill>
        <p:spPr>
          <a:xfrm>
            <a:off x="8057153" y="0"/>
            <a:ext cx="2023472" cy="827314"/>
          </a:xfrm>
          <a:prstGeom prst="rect">
            <a:avLst/>
          </a:prstGeom>
        </p:spPr>
      </p:pic>
    </p:spTree>
    <p:extLst>
      <p:ext uri="{BB962C8B-B14F-4D97-AF65-F5344CB8AC3E}">
        <p14:creationId xmlns:p14="http://schemas.microsoft.com/office/powerpoint/2010/main" val="316027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746342" y="7307942"/>
            <a:ext cx="334283" cy="251733"/>
          </a:xfrm>
        </p:spPr>
        <p:txBody>
          <a:bodyPr/>
          <a:lstStyle/>
          <a:p>
            <a:pPr algn="ctr"/>
            <a:fld id="{C67F6C9C-13E3-4B00-B591-7BD1F52685F4}" type="slidenum">
              <a:rPr lang="en-US" sz="1400" smtClean="0">
                <a:latin typeface="Times New Roman"/>
              </a:rPr>
              <a:pPr algn="ctr"/>
              <a:t>5</a:t>
            </a:fld>
            <a:r>
              <a:rPr lang="en-US" sz="1400" dirty="0">
                <a:latin typeface="Times New Roman"/>
              </a:rPr>
              <a:t> </a:t>
            </a:r>
            <a:endParaRPr lang="en-US" dirty="0"/>
          </a:p>
        </p:txBody>
      </p:sp>
      <p:sp>
        <p:nvSpPr>
          <p:cNvPr id="6" name="CustomShape 2">
            <a:extLst>
              <a:ext uri="{FF2B5EF4-FFF2-40B4-BE49-F238E27FC236}">
                <a16:creationId xmlns:a16="http://schemas.microsoft.com/office/drawing/2014/main" id="{6EFFC100-7523-439F-8444-AC9F875896D1}"/>
              </a:ext>
            </a:extLst>
          </p:cNvPr>
          <p:cNvSpPr/>
          <p:nvPr/>
        </p:nvSpPr>
        <p:spPr>
          <a:xfrm>
            <a:off x="90720" y="116640"/>
            <a:ext cx="991044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2400" b="1" strike="noStrike" spc="-1" dirty="0">
                <a:solidFill>
                  <a:srgbClr val="000000"/>
                </a:solidFill>
                <a:latin typeface="Arial"/>
                <a:ea typeface="DejaVu Sans"/>
              </a:rPr>
              <a:t>Beam cooling/heating is an effect of multi-turn laser-ion interaction</a:t>
            </a:r>
            <a:endParaRPr lang="en-US" sz="2400" b="0" strike="noStrike" spc="-1" dirty="0">
              <a:latin typeface="Arial"/>
            </a:endParaRPr>
          </a:p>
        </p:txBody>
      </p:sp>
      <p:sp>
        <p:nvSpPr>
          <p:cNvPr id="7" name="CustomShape 4">
            <a:extLst>
              <a:ext uri="{FF2B5EF4-FFF2-40B4-BE49-F238E27FC236}">
                <a16:creationId xmlns:a16="http://schemas.microsoft.com/office/drawing/2014/main" id="{39CCA627-372A-4808-9D94-91C4D48DFBF2}"/>
              </a:ext>
            </a:extLst>
          </p:cNvPr>
          <p:cNvSpPr/>
          <p:nvPr/>
        </p:nvSpPr>
        <p:spPr>
          <a:xfrm>
            <a:off x="195480" y="1411560"/>
            <a:ext cx="9405720" cy="161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1" strike="noStrike" spc="-1" dirty="0">
                <a:solidFill>
                  <a:srgbClr val="000000"/>
                </a:solidFill>
                <a:latin typeface="Times New Roman"/>
                <a:ea typeface="DejaVu Sans"/>
              </a:rPr>
              <a:t>Longitudinal cooling</a:t>
            </a:r>
            <a:r>
              <a:rPr lang="en-US" sz="2000" b="0" strike="noStrike" spc="-1" dirty="0">
                <a:solidFill>
                  <a:srgbClr val="000000"/>
                </a:solidFill>
                <a:latin typeface="Times New Roman"/>
                <a:ea typeface="DejaVu Sans"/>
              </a:rPr>
              <a:t>: because energy loss grows with the ion energy.</a:t>
            </a:r>
            <a:endParaRPr lang="en-US" sz="2000" b="0" strike="noStrike" spc="-1" dirty="0">
              <a:latin typeface="Times New Roman"/>
            </a:endParaRPr>
          </a:p>
          <a:p>
            <a:pPr>
              <a:lnSpc>
                <a:spcPct val="100000"/>
              </a:lnSpc>
            </a:pPr>
            <a:r>
              <a:rPr lang="en-US" sz="2000" b="1" strike="noStrike" spc="-1" dirty="0">
                <a:solidFill>
                  <a:srgbClr val="000000"/>
                </a:solidFill>
                <a:latin typeface="Times New Roman"/>
                <a:ea typeface="DejaVu Sans"/>
              </a:rPr>
              <a:t>Transverse cooling</a:t>
            </a:r>
            <a:r>
              <a:rPr lang="en-US" sz="2000" b="0" strike="noStrike" spc="-1" dirty="0">
                <a:solidFill>
                  <a:srgbClr val="000000"/>
                </a:solidFill>
                <a:latin typeface="Times New Roman"/>
                <a:ea typeface="DejaVu Sans"/>
              </a:rPr>
              <a:t>: because all components of ion momentum are lost due to the photon scattering but only the longitudinal component is restored in the RF resonator.</a:t>
            </a:r>
            <a:endParaRPr lang="en-US" sz="2000" b="0" strike="noStrike" spc="-1" dirty="0">
              <a:latin typeface="Times New Roman"/>
            </a:endParaRPr>
          </a:p>
          <a:p>
            <a:pPr>
              <a:lnSpc>
                <a:spcPct val="100000"/>
              </a:lnSpc>
            </a:pPr>
            <a:r>
              <a:rPr lang="en-US" sz="2000" b="1" strike="noStrike" spc="-1" dirty="0">
                <a:solidFill>
                  <a:srgbClr val="000000"/>
                </a:solidFill>
                <a:latin typeface="Times New Roman"/>
                <a:ea typeface="DejaVu Sans"/>
              </a:rPr>
              <a:t>Longitudinal heating</a:t>
            </a:r>
            <a:r>
              <a:rPr lang="en-US" sz="2000" b="0" strike="noStrike" spc="-1" dirty="0">
                <a:solidFill>
                  <a:srgbClr val="000000"/>
                </a:solidFill>
                <a:latin typeface="Times New Roman"/>
                <a:ea typeface="DejaVu Sans"/>
              </a:rPr>
              <a:t>: because the ion energy loss is random (defined by the random angle of photon emission in the ion’s frame of reference).</a:t>
            </a:r>
            <a:endParaRPr lang="en-US" sz="2000" b="0" strike="noStrike" spc="-1" dirty="0">
              <a:latin typeface="Times New Roman"/>
            </a:endParaRPr>
          </a:p>
        </p:txBody>
      </p:sp>
      <p:sp>
        <p:nvSpPr>
          <p:cNvPr id="8" name="TextShape 5">
            <a:extLst>
              <a:ext uri="{FF2B5EF4-FFF2-40B4-BE49-F238E27FC236}">
                <a16:creationId xmlns:a16="http://schemas.microsoft.com/office/drawing/2014/main" id="{9D9BAA9B-BB65-4CF8-AFF1-D727650512B3}"/>
              </a:ext>
            </a:extLst>
          </p:cNvPr>
          <p:cNvSpPr txBox="1"/>
          <p:nvPr/>
        </p:nvSpPr>
        <p:spPr>
          <a:xfrm>
            <a:off x="202320" y="678960"/>
            <a:ext cx="9878400" cy="732600"/>
          </a:xfrm>
          <a:prstGeom prst="rect">
            <a:avLst/>
          </a:prstGeom>
          <a:noFill/>
          <a:ln>
            <a:noFill/>
          </a:ln>
        </p:spPr>
        <p:txBody>
          <a:bodyPr lIns="90000" tIns="45000" rIns="90000" bIns="45000">
            <a:spAutoFit/>
          </a:bodyPr>
          <a:lstStyle/>
          <a:p>
            <a:r>
              <a:rPr lang="en-US" sz="2000" b="0" strike="noStrike" spc="-1" dirty="0">
                <a:solidFill>
                  <a:srgbClr val="000000"/>
                </a:solidFill>
                <a:latin typeface="Times New Roman"/>
                <a:ea typeface="DejaVu Sans"/>
              </a:rPr>
              <a:t>Since the ion is losing only a tiny fraction of its energy the laser-ion interaction can happen over multiple turns (while in the Compton gamma source electron is lost due to recoil).</a:t>
            </a:r>
            <a:endParaRPr lang="en-US" sz="2000" b="0" strike="noStrike" spc="-1" dirty="0">
              <a:latin typeface="Arial"/>
            </a:endParaRPr>
          </a:p>
        </p:txBody>
      </p:sp>
      <p:sp>
        <p:nvSpPr>
          <p:cNvPr id="10" name="TextShape 7">
            <a:extLst>
              <a:ext uri="{FF2B5EF4-FFF2-40B4-BE49-F238E27FC236}">
                <a16:creationId xmlns:a16="http://schemas.microsoft.com/office/drawing/2014/main" id="{C34E784D-2C1D-4437-97C4-E0F6DC8BDEE6}"/>
              </a:ext>
            </a:extLst>
          </p:cNvPr>
          <p:cNvSpPr txBox="1"/>
          <p:nvPr/>
        </p:nvSpPr>
        <p:spPr>
          <a:xfrm>
            <a:off x="822960" y="3036960"/>
            <a:ext cx="4389120" cy="731520"/>
          </a:xfrm>
          <a:prstGeom prst="rect">
            <a:avLst/>
          </a:prstGeom>
          <a:noFill/>
          <a:ln>
            <a:noFill/>
          </a:ln>
        </p:spPr>
        <p:txBody>
          <a:bodyPr lIns="90000" tIns="45000" rIns="90000" bIns="45000">
            <a:spAutoFit/>
          </a:bodyPr>
          <a:lstStyle/>
          <a:p>
            <a:r>
              <a:rPr lang="en-US" sz="2000" b="0" strike="noStrike" spc="-1">
                <a:solidFill>
                  <a:srgbClr val="000000"/>
                </a:solidFill>
                <a:latin typeface="Times New Roman"/>
                <a:ea typeface="DejaVu Sans"/>
              </a:rPr>
              <a:t>Energy of laser photons is distributed uniformly and match all ion energies:</a:t>
            </a:r>
            <a:endParaRPr lang="en-US" sz="2000" b="0" strike="noStrike" spc="-1">
              <a:latin typeface="Arial"/>
            </a:endParaRPr>
          </a:p>
        </p:txBody>
      </p:sp>
      <p:sp>
        <p:nvSpPr>
          <p:cNvPr id="11" name="TextShape 8">
            <a:extLst>
              <a:ext uri="{FF2B5EF4-FFF2-40B4-BE49-F238E27FC236}">
                <a16:creationId xmlns:a16="http://schemas.microsoft.com/office/drawing/2014/main" id="{01381A65-74FE-40E2-A238-1F2B3CD2F093}"/>
              </a:ext>
            </a:extLst>
          </p:cNvPr>
          <p:cNvSpPr txBox="1"/>
          <p:nvPr/>
        </p:nvSpPr>
        <p:spPr>
          <a:xfrm>
            <a:off x="5544720" y="3026520"/>
            <a:ext cx="4480560" cy="936000"/>
          </a:xfrm>
          <a:prstGeom prst="rect">
            <a:avLst/>
          </a:prstGeom>
          <a:noFill/>
          <a:ln>
            <a:noFill/>
          </a:ln>
        </p:spPr>
        <p:txBody>
          <a:bodyPr lIns="90000" tIns="45000" rIns="90000" bIns="45000">
            <a:spAutoFit/>
          </a:bodyPr>
          <a:lstStyle/>
          <a:p>
            <a:r>
              <a:rPr lang="en-US" sz="2000" b="0" strike="noStrike" spc="-1">
                <a:solidFill>
                  <a:srgbClr val="000000"/>
                </a:solidFill>
                <a:latin typeface="Times New Roman"/>
                <a:ea typeface="DejaVu Sans"/>
              </a:rPr>
              <a:t>Longitudinal cooling can be much faster with a sharp edge in the photon spectrum:</a:t>
            </a:r>
            <a:endParaRPr lang="en-US" sz="2000" b="0" strike="noStrike" spc="-1">
              <a:latin typeface="Arial"/>
            </a:endParaRPr>
          </a:p>
        </p:txBody>
      </p:sp>
      <p:pic>
        <p:nvPicPr>
          <p:cNvPr id="12" name="Picture 11">
            <a:extLst>
              <a:ext uri="{FF2B5EF4-FFF2-40B4-BE49-F238E27FC236}">
                <a16:creationId xmlns:a16="http://schemas.microsoft.com/office/drawing/2014/main" id="{D00656C3-8DE7-4222-998B-AF9310940FD6}"/>
              </a:ext>
            </a:extLst>
          </p:cNvPr>
          <p:cNvPicPr>
            <a:picLocks noChangeAspect="1"/>
          </p:cNvPicPr>
          <p:nvPr/>
        </p:nvPicPr>
        <p:blipFill>
          <a:blip r:embed="rId2"/>
          <a:stretch>
            <a:fillRect/>
          </a:stretch>
        </p:blipFill>
        <p:spPr>
          <a:xfrm>
            <a:off x="258505" y="3736325"/>
            <a:ext cx="9371829" cy="3179361"/>
          </a:xfrm>
          <a:prstGeom prst="rect">
            <a:avLst/>
          </a:prstGeom>
        </p:spPr>
      </p:pic>
      <p:sp>
        <p:nvSpPr>
          <p:cNvPr id="13" name="Rectangle 12">
            <a:extLst>
              <a:ext uri="{FF2B5EF4-FFF2-40B4-BE49-F238E27FC236}">
                <a16:creationId xmlns:a16="http://schemas.microsoft.com/office/drawing/2014/main" id="{C024749A-11CE-4E46-A499-349009236CCB}"/>
              </a:ext>
            </a:extLst>
          </p:cNvPr>
          <p:cNvSpPr/>
          <p:nvPr/>
        </p:nvSpPr>
        <p:spPr>
          <a:xfrm>
            <a:off x="8232546" y="3730919"/>
            <a:ext cx="1397788" cy="954107"/>
          </a:xfrm>
          <a:prstGeom prst="rect">
            <a:avLst/>
          </a:prstGeom>
        </p:spPr>
        <p:txBody>
          <a:bodyPr wrap="square">
            <a:spAutoFit/>
          </a:bodyPr>
          <a:lstStyle/>
          <a:p>
            <a:pPr algn="r"/>
            <a:r>
              <a:rPr lang="en-US" sz="1400" dirty="0">
                <a:latin typeface="Times New Roman" panose="02020603050405020304" pitchFamily="18" charset="0"/>
                <a:cs typeface="Times New Roman" panose="02020603050405020304" pitchFamily="18" charset="0"/>
              </a:rPr>
              <a:t>Time of cooling is the time to </a:t>
            </a:r>
            <a:r>
              <a:rPr lang="en-US" sz="1400" b="1" dirty="0">
                <a:latin typeface="Times New Roman" panose="02020603050405020304" pitchFamily="18" charset="0"/>
                <a:cs typeface="Times New Roman" panose="02020603050405020304" pitchFamily="18" charset="0"/>
              </a:rPr>
              <a:t>radiate energy spread </a:t>
            </a:r>
            <a:r>
              <a:rPr lang="el-GR" sz="1400" dirty="0">
                <a:latin typeface="Times New Roman" panose="02020603050405020304" pitchFamily="18" charset="0"/>
                <a:cs typeface="Times New Roman" panose="02020603050405020304" pitchFamily="18" charset="0"/>
              </a:rPr>
              <a:t>Δ</a:t>
            </a:r>
            <a:r>
              <a:rPr lang="en-US" sz="1400" i="1" dirty="0">
                <a:latin typeface="Times New Roman" panose="02020603050405020304" pitchFamily="18" charset="0"/>
                <a:cs typeface="Times New Roman" panose="02020603050405020304" pitchFamily="18" charset="0"/>
              </a:rPr>
              <a:t>E</a:t>
            </a:r>
            <a:r>
              <a:rPr lang="en-US" sz="1400"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2513B6FC-E705-4F04-80A7-93B50AFA8B30}"/>
              </a:ext>
            </a:extLst>
          </p:cNvPr>
          <p:cNvSpPr/>
          <p:nvPr/>
        </p:nvSpPr>
        <p:spPr>
          <a:xfrm>
            <a:off x="831537" y="3676446"/>
            <a:ext cx="1397788" cy="95410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Time of cooling is the time to </a:t>
            </a:r>
            <a:r>
              <a:rPr lang="en-US" sz="1400" b="1" dirty="0">
                <a:latin typeface="Times New Roman" panose="02020603050405020304" pitchFamily="18" charset="0"/>
                <a:cs typeface="Times New Roman" panose="02020603050405020304" pitchFamily="18" charset="0"/>
              </a:rPr>
              <a:t>radiate full energy </a:t>
            </a:r>
            <a:r>
              <a:rPr lang="en-US" sz="1400" i="1" dirty="0">
                <a:latin typeface="Times New Roman" panose="02020603050405020304" pitchFamily="18" charset="0"/>
                <a:cs typeface="Times New Roman" panose="02020603050405020304" pitchFamily="18" charset="0"/>
              </a:rPr>
              <a:t>E</a:t>
            </a:r>
            <a:r>
              <a:rPr lang="en-US" sz="1400" dirty="0">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235A32F1-ED8D-4A67-9B17-8EE252C10020}"/>
              </a:ext>
            </a:extLst>
          </p:cNvPr>
          <p:cNvSpPr/>
          <p:nvPr/>
        </p:nvSpPr>
        <p:spPr>
          <a:xfrm>
            <a:off x="783719" y="7051843"/>
            <a:ext cx="8513185" cy="938719"/>
          </a:xfrm>
          <a:prstGeom prst="rect">
            <a:avLst/>
          </a:prstGeom>
        </p:spPr>
        <p:txBody>
          <a:bodyPr wrap="square">
            <a:spAutoFit/>
          </a:bodyPr>
          <a:lstStyle/>
          <a:p>
            <a:r>
              <a:rPr lang="en-US" sz="1100" dirty="0">
                <a:latin typeface="Proxima Nova"/>
              </a:rPr>
              <a:t>E. G. </a:t>
            </a:r>
            <a:r>
              <a:rPr lang="en-US" sz="1100" dirty="0" err="1">
                <a:latin typeface="Proxima Nova"/>
              </a:rPr>
              <a:t>Bessonov</a:t>
            </a:r>
            <a:r>
              <a:rPr lang="en-US" sz="1100" dirty="0">
                <a:latin typeface="Proxima Nova"/>
              </a:rPr>
              <a:t> and K.-J. Kim. </a:t>
            </a:r>
            <a:r>
              <a:rPr lang="en-US" sz="1100" dirty="0">
                <a:hlinkClick r:id="rId3"/>
              </a:rPr>
              <a:t>Radiative Cooling of Ion Beams in Storage Rings by Broad-Band Lasers</a:t>
            </a:r>
            <a:r>
              <a:rPr lang="en-US" sz="1100" dirty="0"/>
              <a:t>, PRL, 1996.</a:t>
            </a:r>
          </a:p>
          <a:p>
            <a:r>
              <a:rPr lang="en-US" sz="1100" dirty="0"/>
              <a:t>E. G. Bessonov, R. M. </a:t>
            </a:r>
            <a:r>
              <a:rPr lang="en-US" sz="1100" dirty="0" err="1"/>
              <a:t>Feshchenko</a:t>
            </a:r>
            <a:r>
              <a:rPr lang="en-US" sz="1100" dirty="0">
                <a:latin typeface="Proxima Nova"/>
              </a:rPr>
              <a:t> </a:t>
            </a:r>
            <a:r>
              <a:rPr lang="en-US" sz="1100" dirty="0">
                <a:hlinkClick r:id="rId4"/>
              </a:rPr>
              <a:t>Stimulated Radiation Cooling</a:t>
            </a:r>
            <a:r>
              <a:rPr lang="en-US" sz="1100" dirty="0"/>
              <a:t>. RuPAC’2008.</a:t>
            </a:r>
          </a:p>
          <a:p>
            <a:endParaRPr lang="en-US" sz="1100" dirty="0"/>
          </a:p>
          <a:p>
            <a:r>
              <a:rPr lang="en-US" sz="1100" dirty="0"/>
              <a:t> </a:t>
            </a:r>
          </a:p>
          <a:p>
            <a:endParaRPr lang="en-US" sz="1100" b="0" i="0" dirty="0">
              <a:effectLst/>
              <a:latin typeface="Proxima Nova"/>
            </a:endParaRPr>
          </a:p>
        </p:txBody>
      </p:sp>
    </p:spTree>
    <p:extLst>
      <p:ext uri="{BB962C8B-B14F-4D97-AF65-F5344CB8AC3E}">
        <p14:creationId xmlns:p14="http://schemas.microsoft.com/office/powerpoint/2010/main" val="24660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746342" y="7307942"/>
            <a:ext cx="334283" cy="251733"/>
          </a:xfrm>
        </p:spPr>
        <p:txBody>
          <a:bodyPr/>
          <a:lstStyle/>
          <a:p>
            <a:pPr algn="ctr"/>
            <a:fld id="{C67F6C9C-13E3-4B00-B591-7BD1F52685F4}" type="slidenum">
              <a:rPr lang="en-US" sz="1400" smtClean="0">
                <a:latin typeface="Times New Roman"/>
              </a:rPr>
              <a:pPr algn="ctr"/>
              <a:t>6</a:t>
            </a:fld>
            <a:r>
              <a:rPr lang="en-US" sz="1400" dirty="0">
                <a:latin typeface="Times New Roman"/>
              </a:rPr>
              <a:t> </a:t>
            </a:r>
            <a:endParaRPr lang="en-US" dirty="0"/>
          </a:p>
        </p:txBody>
      </p:sp>
      <p:sp>
        <p:nvSpPr>
          <p:cNvPr id="23" name="TextShape 1">
            <a:extLst>
              <a:ext uri="{FF2B5EF4-FFF2-40B4-BE49-F238E27FC236}">
                <a16:creationId xmlns:a16="http://schemas.microsoft.com/office/drawing/2014/main" id="{6F3FF441-D1A3-41DA-9536-34FD5B653B2B}"/>
              </a:ext>
            </a:extLst>
          </p:cNvPr>
          <p:cNvSpPr txBox="1"/>
          <p:nvPr/>
        </p:nvSpPr>
        <p:spPr>
          <a:xfrm>
            <a:off x="104948" y="0"/>
            <a:ext cx="9889582" cy="540894"/>
          </a:xfrm>
          <a:prstGeom prst="rect">
            <a:avLst/>
          </a:prstGeom>
          <a:noFill/>
          <a:ln>
            <a:noFill/>
          </a:ln>
        </p:spPr>
        <p:txBody>
          <a:bodyPr lIns="0" tIns="0" rIns="0" bIns="0" anchor="ctr"/>
          <a:lstStyle/>
          <a:p>
            <a:pPr algn="ctr"/>
            <a:r>
              <a:rPr lang="en-GB" sz="2299" b="1" dirty="0"/>
              <a:t>Longitudinal laser cooling is important to stabilize the ion motion:</a:t>
            </a:r>
            <a:endParaRPr lang="en-GB" sz="2299" dirty="0"/>
          </a:p>
        </p:txBody>
      </p:sp>
      <p:grpSp>
        <p:nvGrpSpPr>
          <p:cNvPr id="28" name="Group 27">
            <a:extLst>
              <a:ext uri="{FF2B5EF4-FFF2-40B4-BE49-F238E27FC236}">
                <a16:creationId xmlns:a16="http://schemas.microsoft.com/office/drawing/2014/main" id="{F8800287-099E-4AA9-B717-C149C6A16E5D}"/>
              </a:ext>
            </a:extLst>
          </p:cNvPr>
          <p:cNvGrpSpPr/>
          <p:nvPr/>
        </p:nvGrpSpPr>
        <p:grpSpPr>
          <a:xfrm>
            <a:off x="529" y="4727125"/>
            <a:ext cx="10079567" cy="2519892"/>
            <a:chOff x="0" y="4288363"/>
            <a:chExt cx="9144000" cy="2286000"/>
          </a:xfrm>
        </p:grpSpPr>
        <p:pic>
          <p:nvPicPr>
            <p:cNvPr id="29" name="Picture 28">
              <a:extLst>
                <a:ext uri="{FF2B5EF4-FFF2-40B4-BE49-F238E27FC236}">
                  <a16:creationId xmlns:a16="http://schemas.microsoft.com/office/drawing/2014/main" id="{CB810CB4-AF7D-4AB4-9561-B99F0A56823C}"/>
                </a:ext>
              </a:extLst>
            </p:cNvPr>
            <p:cNvPicPr>
              <a:picLocks noChangeAspect="1"/>
            </p:cNvPicPr>
            <p:nvPr/>
          </p:nvPicPr>
          <p:blipFill>
            <a:blip r:embed="rId2"/>
            <a:stretch>
              <a:fillRect/>
            </a:stretch>
          </p:blipFill>
          <p:spPr>
            <a:xfrm>
              <a:off x="0" y="4288363"/>
              <a:ext cx="9144000" cy="2286000"/>
            </a:xfrm>
            <a:prstGeom prst="rect">
              <a:avLst/>
            </a:prstGeom>
          </p:spPr>
        </p:pic>
        <p:sp>
          <p:nvSpPr>
            <p:cNvPr id="30" name="TextBox 29">
              <a:extLst>
                <a:ext uri="{FF2B5EF4-FFF2-40B4-BE49-F238E27FC236}">
                  <a16:creationId xmlns:a16="http://schemas.microsoft.com/office/drawing/2014/main" id="{5A29CE79-EFE6-4DD6-AC16-4EAEA147A03D}"/>
                </a:ext>
              </a:extLst>
            </p:cNvPr>
            <p:cNvSpPr txBox="1"/>
            <p:nvPr/>
          </p:nvSpPr>
          <p:spPr>
            <a:xfrm>
              <a:off x="632075" y="4698884"/>
              <a:ext cx="1168026" cy="268449"/>
            </a:xfrm>
            <a:prstGeom prst="rect">
              <a:avLst/>
            </a:prstGeom>
            <a:noFill/>
          </p:spPr>
          <p:txBody>
            <a:bodyPr wrap="none" rtlCol="0">
              <a:spAutoFit/>
            </a:bodyPr>
            <a:lstStyle/>
            <a:p>
              <a:r>
                <a:rPr lang="en-US" sz="1323" dirty="0"/>
                <a:t>4.4 scatterings</a:t>
              </a:r>
            </a:p>
          </p:txBody>
        </p:sp>
        <p:sp>
          <p:nvSpPr>
            <p:cNvPr id="31" name="TextBox 30">
              <a:extLst>
                <a:ext uri="{FF2B5EF4-FFF2-40B4-BE49-F238E27FC236}">
                  <a16:creationId xmlns:a16="http://schemas.microsoft.com/office/drawing/2014/main" id="{AC1ED0B4-3741-45AA-AE68-BE833DE291E6}"/>
                </a:ext>
              </a:extLst>
            </p:cNvPr>
            <p:cNvSpPr txBox="1"/>
            <p:nvPr/>
          </p:nvSpPr>
          <p:spPr>
            <a:xfrm>
              <a:off x="632074" y="5056228"/>
              <a:ext cx="1168026" cy="637820"/>
            </a:xfrm>
            <a:prstGeom prst="rect">
              <a:avLst/>
            </a:prstGeom>
            <a:noFill/>
          </p:spPr>
          <p:txBody>
            <a:bodyPr wrap="none" rtlCol="0">
              <a:spAutoFit/>
            </a:bodyPr>
            <a:lstStyle/>
            <a:p>
              <a:r>
                <a:rPr lang="en-US" sz="1323" dirty="0"/>
                <a:t>4.0 scatterings</a:t>
              </a:r>
            </a:p>
            <a:p>
              <a:r>
                <a:rPr lang="en-US" sz="1323" dirty="0"/>
                <a:t>per ion</a:t>
              </a:r>
            </a:p>
            <a:p>
              <a:r>
                <a:rPr lang="en-US" sz="1323" dirty="0"/>
                <a:t>per turn</a:t>
              </a:r>
            </a:p>
          </p:txBody>
        </p:sp>
      </p:grpSp>
      <p:grpSp>
        <p:nvGrpSpPr>
          <p:cNvPr id="32" name="Group 31">
            <a:extLst>
              <a:ext uri="{FF2B5EF4-FFF2-40B4-BE49-F238E27FC236}">
                <a16:creationId xmlns:a16="http://schemas.microsoft.com/office/drawing/2014/main" id="{127C37CE-708F-4C92-98F8-2997C1426626}"/>
              </a:ext>
            </a:extLst>
          </p:cNvPr>
          <p:cNvGrpSpPr/>
          <p:nvPr/>
        </p:nvGrpSpPr>
        <p:grpSpPr>
          <a:xfrm>
            <a:off x="9954" y="1628448"/>
            <a:ext cx="10079567" cy="2519892"/>
            <a:chOff x="8551" y="1477299"/>
            <a:chExt cx="9144000" cy="2286000"/>
          </a:xfrm>
        </p:grpSpPr>
        <p:pic>
          <p:nvPicPr>
            <p:cNvPr id="33" name="Picture 32">
              <a:extLst>
                <a:ext uri="{FF2B5EF4-FFF2-40B4-BE49-F238E27FC236}">
                  <a16:creationId xmlns:a16="http://schemas.microsoft.com/office/drawing/2014/main" id="{492ADA9C-8F6C-475C-B70F-1A2DE5A75F35}"/>
                </a:ext>
              </a:extLst>
            </p:cNvPr>
            <p:cNvPicPr>
              <a:picLocks noChangeAspect="1"/>
            </p:cNvPicPr>
            <p:nvPr/>
          </p:nvPicPr>
          <p:blipFill>
            <a:blip r:embed="rId3"/>
            <a:stretch>
              <a:fillRect/>
            </a:stretch>
          </p:blipFill>
          <p:spPr>
            <a:xfrm>
              <a:off x="8551" y="1477299"/>
              <a:ext cx="9144000" cy="2286000"/>
            </a:xfrm>
            <a:prstGeom prst="rect">
              <a:avLst/>
            </a:prstGeom>
          </p:spPr>
        </p:pic>
        <p:sp>
          <p:nvSpPr>
            <p:cNvPr id="34" name="TextBox 33">
              <a:extLst>
                <a:ext uri="{FF2B5EF4-FFF2-40B4-BE49-F238E27FC236}">
                  <a16:creationId xmlns:a16="http://schemas.microsoft.com/office/drawing/2014/main" id="{7CF1E6F7-CF1E-4639-836F-1429F03D62A7}"/>
                </a:ext>
              </a:extLst>
            </p:cNvPr>
            <p:cNvSpPr txBox="1"/>
            <p:nvPr/>
          </p:nvSpPr>
          <p:spPr>
            <a:xfrm>
              <a:off x="632075" y="1771955"/>
              <a:ext cx="1168026" cy="637820"/>
            </a:xfrm>
            <a:prstGeom prst="rect">
              <a:avLst/>
            </a:prstGeom>
            <a:noFill/>
          </p:spPr>
          <p:txBody>
            <a:bodyPr wrap="none" rtlCol="0">
              <a:spAutoFit/>
            </a:bodyPr>
            <a:lstStyle/>
            <a:p>
              <a:r>
                <a:rPr lang="en-US" sz="1323" dirty="0"/>
                <a:t>4.0 scatterings</a:t>
              </a:r>
            </a:p>
            <a:p>
              <a:r>
                <a:rPr lang="en-US" sz="1323" dirty="0"/>
                <a:t>per ion</a:t>
              </a:r>
            </a:p>
            <a:p>
              <a:r>
                <a:rPr lang="en-US" sz="1323" dirty="0"/>
                <a:t>per turn</a:t>
              </a:r>
            </a:p>
          </p:txBody>
        </p:sp>
      </p:grpSp>
      <p:sp>
        <p:nvSpPr>
          <p:cNvPr id="35" name="TextBox 34">
            <a:extLst>
              <a:ext uri="{FF2B5EF4-FFF2-40B4-BE49-F238E27FC236}">
                <a16:creationId xmlns:a16="http://schemas.microsoft.com/office/drawing/2014/main" id="{FEF6C5B3-717F-4E03-B609-E5F41D682BDB}"/>
              </a:ext>
            </a:extLst>
          </p:cNvPr>
          <p:cNvSpPr txBox="1"/>
          <p:nvPr/>
        </p:nvSpPr>
        <p:spPr>
          <a:xfrm>
            <a:off x="606541" y="7139918"/>
            <a:ext cx="5741700" cy="278987"/>
          </a:xfrm>
          <a:prstGeom prst="rect">
            <a:avLst/>
          </a:prstGeom>
          <a:noFill/>
        </p:spPr>
        <p:txBody>
          <a:bodyPr wrap="none" rtlCol="0">
            <a:spAutoFit/>
          </a:bodyPr>
          <a:lstStyle/>
          <a:p>
            <a:r>
              <a:rPr lang="en-US" sz="1213" dirty="0"/>
              <a:t>Simulation details: </a:t>
            </a:r>
            <a:r>
              <a:rPr lang="en-US" sz="1213" dirty="0">
                <a:hlinkClick r:id="rId4"/>
              </a:rPr>
              <a:t>http://www.inp.nsk.su/~petrenko/misc/ion_cooling/animations/</a:t>
            </a:r>
            <a:endParaRPr lang="en-US" sz="1213" dirty="0"/>
          </a:p>
        </p:txBody>
      </p:sp>
      <p:sp>
        <p:nvSpPr>
          <p:cNvPr id="36" name="TextBox 35">
            <a:extLst>
              <a:ext uri="{FF2B5EF4-FFF2-40B4-BE49-F238E27FC236}">
                <a16:creationId xmlns:a16="http://schemas.microsoft.com/office/drawing/2014/main" id="{B771870B-5893-4EEA-B185-423E746CF55D}"/>
              </a:ext>
            </a:extLst>
          </p:cNvPr>
          <p:cNvSpPr txBox="1"/>
          <p:nvPr/>
        </p:nvSpPr>
        <p:spPr>
          <a:xfrm>
            <a:off x="626125" y="4111798"/>
            <a:ext cx="8931968" cy="567207"/>
          </a:xfrm>
          <a:prstGeom prst="rect">
            <a:avLst/>
          </a:prstGeom>
          <a:noFill/>
        </p:spPr>
        <p:txBody>
          <a:bodyPr wrap="square" rtlCol="0">
            <a:spAutoFit/>
          </a:bodyPr>
          <a:lstStyle/>
          <a:p>
            <a:r>
              <a:rPr lang="en-US" sz="1543" dirty="0"/>
              <a:t>The synchrotron oscillations can be stabilized by a small change in the spectral distribution of the laser beam (or by adding another low-power laser):</a:t>
            </a:r>
          </a:p>
        </p:txBody>
      </p:sp>
      <p:pic>
        <p:nvPicPr>
          <p:cNvPr id="37" name="Picture 36">
            <a:extLst>
              <a:ext uri="{FF2B5EF4-FFF2-40B4-BE49-F238E27FC236}">
                <a16:creationId xmlns:a16="http://schemas.microsoft.com/office/drawing/2014/main" id="{C2A2667C-8DAD-4B6C-A24F-AC71AA6DA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995" y="573936"/>
            <a:ext cx="9693875" cy="1152071"/>
          </a:xfrm>
          <a:prstGeom prst="rect">
            <a:avLst/>
          </a:prstGeom>
        </p:spPr>
      </p:pic>
      <p:sp>
        <p:nvSpPr>
          <p:cNvPr id="38" name="TextBox 37">
            <a:extLst>
              <a:ext uri="{FF2B5EF4-FFF2-40B4-BE49-F238E27FC236}">
                <a16:creationId xmlns:a16="http://schemas.microsoft.com/office/drawing/2014/main" id="{D9747545-720D-41E3-A182-2084ED6D3EDB}"/>
              </a:ext>
            </a:extLst>
          </p:cNvPr>
          <p:cNvSpPr txBox="1"/>
          <p:nvPr/>
        </p:nvSpPr>
        <p:spPr>
          <a:xfrm>
            <a:off x="5049737" y="514959"/>
            <a:ext cx="4683586" cy="1200329"/>
          </a:xfrm>
          <a:prstGeom prst="rect">
            <a:avLst/>
          </a:prstGeom>
          <a:noFill/>
        </p:spPr>
        <p:txBody>
          <a:bodyPr wrap="square" rtlCol="0">
            <a:spAutoFit/>
          </a:bodyPr>
          <a:lstStyle/>
          <a:p>
            <a:r>
              <a:rPr lang="en-US" sz="1200" dirty="0"/>
              <a:t>The important effect of photon emissions on ion beam dynamics is in the energy loss of the partially stripped ion. This energy loss is randomly distributed from 0 to 400 MeV in this case of </a:t>
            </a:r>
            <a:r>
              <a:rPr lang="en-US" sz="1200" dirty="0" err="1"/>
              <a:t>Pb</a:t>
            </a:r>
            <a:r>
              <a:rPr lang="en-US" sz="1200" dirty="0"/>
              <a:t> ion with one remaining electron in the LHC. This randomness excites uncontrolled growth of synchrotron oscillations leading to a loss of ion from the RF-bucket:</a:t>
            </a:r>
          </a:p>
        </p:txBody>
      </p:sp>
    </p:spTree>
    <p:extLst>
      <p:ext uri="{BB962C8B-B14F-4D97-AF65-F5344CB8AC3E}">
        <p14:creationId xmlns:p14="http://schemas.microsoft.com/office/powerpoint/2010/main" val="158641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746342" y="7307942"/>
            <a:ext cx="334283" cy="251733"/>
          </a:xfrm>
        </p:spPr>
        <p:txBody>
          <a:bodyPr/>
          <a:lstStyle/>
          <a:p>
            <a:pPr algn="ctr"/>
            <a:fld id="{C67F6C9C-13E3-4B00-B591-7BD1F52685F4}" type="slidenum">
              <a:rPr lang="en-US" sz="1400" smtClean="0">
                <a:latin typeface="Times New Roman"/>
              </a:rPr>
              <a:pPr algn="ctr"/>
              <a:t>7</a:t>
            </a:fld>
            <a:r>
              <a:rPr lang="en-US" sz="1400" dirty="0">
                <a:latin typeface="Times New Roman"/>
              </a:rPr>
              <a:t> </a:t>
            </a:r>
            <a:endParaRPr lang="en-US" dirty="0"/>
          </a:p>
        </p:txBody>
      </p:sp>
      <p:pic>
        <p:nvPicPr>
          <p:cNvPr id="4" name="Picture 3" descr="Graphical user interface, chart, box and whisker chart&#10;&#10;Description automatically generated">
            <a:extLst>
              <a:ext uri="{FF2B5EF4-FFF2-40B4-BE49-F238E27FC236}">
                <a16:creationId xmlns:a16="http://schemas.microsoft.com/office/drawing/2014/main" id="{EC7F1E77-7D29-4E1E-8306-89CEBCD95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 y="1905328"/>
            <a:ext cx="10080625" cy="2520156"/>
          </a:xfrm>
          <a:prstGeom prst="rect">
            <a:avLst/>
          </a:prstGeom>
        </p:spPr>
      </p:pic>
      <p:sp>
        <p:nvSpPr>
          <p:cNvPr id="5" name="TextBox 4">
            <a:extLst>
              <a:ext uri="{FF2B5EF4-FFF2-40B4-BE49-F238E27FC236}">
                <a16:creationId xmlns:a16="http://schemas.microsoft.com/office/drawing/2014/main" id="{FFDC54E1-A8F0-4E13-9A85-45F0907453C5}"/>
              </a:ext>
            </a:extLst>
          </p:cNvPr>
          <p:cNvSpPr txBox="1"/>
          <p:nvPr/>
        </p:nvSpPr>
        <p:spPr>
          <a:xfrm>
            <a:off x="681714" y="2637711"/>
            <a:ext cx="1287532" cy="295915"/>
          </a:xfrm>
          <a:prstGeom prst="rect">
            <a:avLst/>
          </a:prstGeom>
          <a:noFill/>
        </p:spPr>
        <p:txBody>
          <a:bodyPr wrap="none" rtlCol="0">
            <a:spAutoFit/>
          </a:bodyPr>
          <a:lstStyle/>
          <a:p>
            <a:r>
              <a:rPr lang="en-US" sz="1323" dirty="0"/>
              <a:t>4.4 scatterings</a:t>
            </a:r>
          </a:p>
        </p:txBody>
      </p:sp>
      <p:sp>
        <p:nvSpPr>
          <p:cNvPr id="6" name="TextBox 5">
            <a:extLst>
              <a:ext uri="{FF2B5EF4-FFF2-40B4-BE49-F238E27FC236}">
                <a16:creationId xmlns:a16="http://schemas.microsoft.com/office/drawing/2014/main" id="{79DC9F85-217D-48D1-8D83-36D2AD1463A3}"/>
              </a:ext>
            </a:extLst>
          </p:cNvPr>
          <p:cNvSpPr txBox="1"/>
          <p:nvPr/>
        </p:nvSpPr>
        <p:spPr>
          <a:xfrm>
            <a:off x="681713" y="3031617"/>
            <a:ext cx="1287532" cy="703079"/>
          </a:xfrm>
          <a:prstGeom prst="rect">
            <a:avLst/>
          </a:prstGeom>
          <a:noFill/>
        </p:spPr>
        <p:txBody>
          <a:bodyPr wrap="none" rtlCol="0">
            <a:spAutoFit/>
          </a:bodyPr>
          <a:lstStyle/>
          <a:p>
            <a:r>
              <a:rPr lang="en-US" sz="1323" dirty="0"/>
              <a:t>4.0 scatterings</a:t>
            </a:r>
          </a:p>
          <a:p>
            <a:r>
              <a:rPr lang="en-US" sz="1323" dirty="0"/>
              <a:t>per ion</a:t>
            </a:r>
          </a:p>
          <a:p>
            <a:r>
              <a:rPr lang="en-US" sz="1323" dirty="0"/>
              <a:t>per turn</a:t>
            </a:r>
          </a:p>
        </p:txBody>
      </p:sp>
      <p:pic>
        <p:nvPicPr>
          <p:cNvPr id="7" name="Picture 6">
            <a:extLst>
              <a:ext uri="{FF2B5EF4-FFF2-40B4-BE49-F238E27FC236}">
                <a16:creationId xmlns:a16="http://schemas.microsoft.com/office/drawing/2014/main" id="{7938251D-5C25-47AA-9CE5-7B2C1EB02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95" y="573936"/>
            <a:ext cx="9693875" cy="1152071"/>
          </a:xfrm>
          <a:prstGeom prst="rect">
            <a:avLst/>
          </a:prstGeom>
        </p:spPr>
      </p:pic>
      <p:sp>
        <p:nvSpPr>
          <p:cNvPr id="8" name="TextBox 7">
            <a:extLst>
              <a:ext uri="{FF2B5EF4-FFF2-40B4-BE49-F238E27FC236}">
                <a16:creationId xmlns:a16="http://schemas.microsoft.com/office/drawing/2014/main" id="{1D92441C-6489-42F8-867D-E885BE4E11A5}"/>
              </a:ext>
            </a:extLst>
          </p:cNvPr>
          <p:cNvSpPr txBox="1"/>
          <p:nvPr/>
        </p:nvSpPr>
        <p:spPr>
          <a:xfrm>
            <a:off x="490183" y="4394268"/>
            <a:ext cx="9802995" cy="323165"/>
          </a:xfrm>
          <a:prstGeom prst="rect">
            <a:avLst/>
          </a:prstGeom>
          <a:noFill/>
        </p:spPr>
        <p:txBody>
          <a:bodyPr wrap="square" rtlCol="0">
            <a:spAutoFit/>
          </a:bodyPr>
          <a:lstStyle/>
          <a:p>
            <a:r>
              <a:rPr lang="en-US" sz="1500" dirty="0"/>
              <a:t>Fast longitudinal cooling idea: E. G. </a:t>
            </a:r>
            <a:r>
              <a:rPr lang="en-US" sz="1500" dirty="0" err="1"/>
              <a:t>Bessonov</a:t>
            </a:r>
            <a:r>
              <a:rPr lang="en-US" sz="1500" dirty="0"/>
              <a:t>, R. M. </a:t>
            </a:r>
            <a:r>
              <a:rPr lang="en-US" sz="1500" dirty="0" err="1"/>
              <a:t>Feshchenko</a:t>
            </a:r>
            <a:r>
              <a:rPr lang="en-US" sz="1500" dirty="0">
                <a:latin typeface="Proxima Nova"/>
              </a:rPr>
              <a:t> </a:t>
            </a:r>
            <a:r>
              <a:rPr lang="en-US" sz="1500" dirty="0">
                <a:hlinkClick r:id="rId4"/>
              </a:rPr>
              <a:t>Stimulated Radiation Cooling</a:t>
            </a:r>
            <a:r>
              <a:rPr lang="en-US" sz="1500" dirty="0"/>
              <a:t>. RuPAC’2008.</a:t>
            </a:r>
          </a:p>
        </p:txBody>
      </p:sp>
      <p:sp>
        <p:nvSpPr>
          <p:cNvPr id="9" name="TextShape 1">
            <a:extLst>
              <a:ext uri="{FF2B5EF4-FFF2-40B4-BE49-F238E27FC236}">
                <a16:creationId xmlns:a16="http://schemas.microsoft.com/office/drawing/2014/main" id="{2AA08F18-BFC8-4E95-8F32-9E88E74E624A}"/>
              </a:ext>
            </a:extLst>
          </p:cNvPr>
          <p:cNvSpPr txBox="1"/>
          <p:nvPr/>
        </p:nvSpPr>
        <p:spPr>
          <a:xfrm>
            <a:off x="104948" y="0"/>
            <a:ext cx="9889582" cy="540894"/>
          </a:xfrm>
          <a:prstGeom prst="rect">
            <a:avLst/>
          </a:prstGeom>
          <a:noFill/>
          <a:ln>
            <a:noFill/>
          </a:ln>
        </p:spPr>
        <p:txBody>
          <a:bodyPr lIns="0" tIns="0" rIns="0" bIns="0" anchor="ctr"/>
          <a:lstStyle/>
          <a:p>
            <a:pPr algn="ctr"/>
            <a:r>
              <a:rPr lang="en-GB" sz="2299" b="1" dirty="0"/>
              <a:t>Fast longitudinal cooling</a:t>
            </a:r>
            <a:endParaRPr lang="en-GB" sz="2299" dirty="0"/>
          </a:p>
        </p:txBody>
      </p:sp>
    </p:spTree>
    <p:extLst>
      <p:ext uri="{BB962C8B-B14F-4D97-AF65-F5344CB8AC3E}">
        <p14:creationId xmlns:p14="http://schemas.microsoft.com/office/powerpoint/2010/main" val="70204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746342" y="7307942"/>
            <a:ext cx="334283" cy="251733"/>
          </a:xfrm>
        </p:spPr>
        <p:txBody>
          <a:bodyPr/>
          <a:lstStyle/>
          <a:p>
            <a:pPr algn="ctr"/>
            <a:fld id="{C67F6C9C-13E3-4B00-B591-7BD1F52685F4}" type="slidenum">
              <a:rPr lang="en-US" sz="1400" smtClean="0">
                <a:latin typeface="Times New Roman"/>
              </a:rPr>
              <a:pPr algn="ctr"/>
              <a:t>8</a:t>
            </a:fld>
            <a:r>
              <a:rPr lang="en-US" sz="1400" dirty="0">
                <a:latin typeface="Times New Roman"/>
              </a:rPr>
              <a:t> </a:t>
            </a:r>
            <a:endParaRPr lang="en-US" dirty="0"/>
          </a:p>
        </p:txBody>
      </p:sp>
      <p:sp>
        <p:nvSpPr>
          <p:cNvPr id="4" name="TextShape 1">
            <a:extLst>
              <a:ext uri="{FF2B5EF4-FFF2-40B4-BE49-F238E27FC236}">
                <a16:creationId xmlns:a16="http://schemas.microsoft.com/office/drawing/2014/main" id="{B9DCE2A6-162D-44B9-BA86-A42661239A63}"/>
              </a:ext>
            </a:extLst>
          </p:cNvPr>
          <p:cNvSpPr txBox="1"/>
          <p:nvPr/>
        </p:nvSpPr>
        <p:spPr>
          <a:xfrm>
            <a:off x="104948" y="0"/>
            <a:ext cx="9889582" cy="540894"/>
          </a:xfrm>
          <a:prstGeom prst="rect">
            <a:avLst/>
          </a:prstGeom>
          <a:noFill/>
          <a:ln>
            <a:noFill/>
          </a:ln>
        </p:spPr>
        <p:txBody>
          <a:bodyPr lIns="0" tIns="0" rIns="0" bIns="0" anchor="ctr"/>
          <a:lstStyle/>
          <a:p>
            <a:pPr algn="ctr"/>
            <a:r>
              <a:rPr lang="en-GB" sz="2299" b="1" dirty="0"/>
              <a:t>We would like to test this idea with a Li-like Pb beam in the SPS:</a:t>
            </a:r>
            <a:endParaRPr lang="en-GB" sz="2299" dirty="0"/>
          </a:p>
        </p:txBody>
      </p:sp>
      <p:grpSp>
        <p:nvGrpSpPr>
          <p:cNvPr id="5" name="Group 4">
            <a:extLst>
              <a:ext uri="{FF2B5EF4-FFF2-40B4-BE49-F238E27FC236}">
                <a16:creationId xmlns:a16="http://schemas.microsoft.com/office/drawing/2014/main" id="{BC99F739-B53C-424A-B9FA-31D61C0D9142}"/>
              </a:ext>
            </a:extLst>
          </p:cNvPr>
          <p:cNvGrpSpPr/>
          <p:nvPr/>
        </p:nvGrpSpPr>
        <p:grpSpPr>
          <a:xfrm>
            <a:off x="1633928" y="540894"/>
            <a:ext cx="8239952" cy="6642756"/>
            <a:chOff x="1633928" y="540894"/>
            <a:chExt cx="8239952" cy="6642756"/>
          </a:xfrm>
        </p:grpSpPr>
        <p:pic>
          <p:nvPicPr>
            <p:cNvPr id="6" name="Picture 5" descr="Chart&#10;&#10;Description automatically generated">
              <a:extLst>
                <a:ext uri="{FF2B5EF4-FFF2-40B4-BE49-F238E27FC236}">
                  <a16:creationId xmlns:a16="http://schemas.microsoft.com/office/drawing/2014/main" id="{6D2E8FDF-A0FB-44E7-A0A5-83CBCEBCB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928" y="540894"/>
              <a:ext cx="6378315" cy="6642756"/>
            </a:xfrm>
            <a:prstGeom prst="rect">
              <a:avLst/>
            </a:prstGeom>
          </p:spPr>
        </p:pic>
        <p:sp>
          <p:nvSpPr>
            <p:cNvPr id="7" name="TextBox 6">
              <a:extLst>
                <a:ext uri="{FF2B5EF4-FFF2-40B4-BE49-F238E27FC236}">
                  <a16:creationId xmlns:a16="http://schemas.microsoft.com/office/drawing/2014/main" id="{DCF4C0EF-389E-4AF2-AC7E-A879A8012917}"/>
                </a:ext>
              </a:extLst>
            </p:cNvPr>
            <p:cNvSpPr txBox="1"/>
            <p:nvPr/>
          </p:nvSpPr>
          <p:spPr>
            <a:xfrm>
              <a:off x="8183900" y="6361971"/>
              <a:ext cx="1689980" cy="276999"/>
            </a:xfrm>
            <a:prstGeom prst="rect">
              <a:avLst/>
            </a:prstGeom>
            <a:noFill/>
          </p:spPr>
          <p:txBody>
            <a:bodyPr wrap="square" rtlCol="0">
              <a:spAutoFit/>
            </a:bodyPr>
            <a:lstStyle/>
            <a:p>
              <a:r>
                <a:rPr lang="en-US" sz="1200" dirty="0">
                  <a:hlinkClick r:id="rId3"/>
                </a:rPr>
                <a:t>Simulation details</a:t>
              </a:r>
              <a:r>
                <a:rPr lang="en-US" sz="1200" dirty="0"/>
                <a:t>.</a:t>
              </a:r>
            </a:p>
          </p:txBody>
        </p:sp>
        <p:cxnSp>
          <p:nvCxnSpPr>
            <p:cNvPr id="8" name="Straight Arrow Connector 7">
              <a:extLst>
                <a:ext uri="{FF2B5EF4-FFF2-40B4-BE49-F238E27FC236}">
                  <a16:creationId xmlns:a16="http://schemas.microsoft.com/office/drawing/2014/main" id="{CCF23987-880F-49DF-8831-C4F110656FA8}"/>
                </a:ext>
              </a:extLst>
            </p:cNvPr>
            <p:cNvCxnSpPr>
              <a:cxnSpLocks/>
            </p:cNvCxnSpPr>
            <p:nvPr/>
          </p:nvCxnSpPr>
          <p:spPr>
            <a:xfrm flipH="1">
              <a:off x="4059238" y="732367"/>
              <a:ext cx="3534059" cy="1223433"/>
            </a:xfrm>
            <a:prstGeom prst="straightConnector1">
              <a:avLst/>
            </a:prstGeom>
            <a:ln w="25400">
              <a:solidFill>
                <a:srgbClr val="C00000">
                  <a:alpha val="60000"/>
                </a:srgb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B30A7F0-DDB9-4FE6-90E3-A0692DB6DDB7}"/>
                </a:ext>
              </a:extLst>
            </p:cNvPr>
            <p:cNvSpPr txBox="1"/>
            <p:nvPr/>
          </p:nvSpPr>
          <p:spPr>
            <a:xfrm>
              <a:off x="3830995" y="2095393"/>
              <a:ext cx="976549" cy="276999"/>
            </a:xfrm>
            <a:prstGeom prst="rect">
              <a:avLst/>
            </a:prstGeom>
            <a:solidFill>
              <a:schemeClr val="bg1"/>
            </a:solidFill>
          </p:spPr>
          <p:txBody>
            <a:bodyPr wrap="none" rtlCol="0">
              <a:spAutoFit/>
            </a:bodyPr>
            <a:lstStyle/>
            <a:p>
              <a:r>
                <a:rPr lang="en-US" sz="1200" dirty="0"/>
                <a:t>Laser pulse</a:t>
              </a:r>
            </a:p>
          </p:txBody>
        </p:sp>
        <p:sp>
          <p:nvSpPr>
            <p:cNvPr id="10" name="Freeform: Shape 9">
              <a:extLst>
                <a:ext uri="{FF2B5EF4-FFF2-40B4-BE49-F238E27FC236}">
                  <a16:creationId xmlns:a16="http://schemas.microsoft.com/office/drawing/2014/main" id="{A3E24707-E882-4813-A873-0B6C10DDE528}"/>
                </a:ext>
              </a:extLst>
            </p:cNvPr>
            <p:cNvSpPr/>
            <p:nvPr/>
          </p:nvSpPr>
          <p:spPr>
            <a:xfrm rot="20467742">
              <a:off x="3261207" y="1951037"/>
              <a:ext cx="798559" cy="288712"/>
            </a:xfrm>
            <a:custGeom>
              <a:avLst/>
              <a:gdLst>
                <a:gd name="connsiteX0" fmla="*/ 0 w 879475"/>
                <a:gd name="connsiteY0" fmla="*/ 227012 h 397141"/>
                <a:gd name="connsiteX1" fmla="*/ 115887 w 879475"/>
                <a:gd name="connsiteY1" fmla="*/ 20637 h 397141"/>
                <a:gd name="connsiteX2" fmla="*/ 204787 w 879475"/>
                <a:gd name="connsiteY2" fmla="*/ 217487 h 397141"/>
                <a:gd name="connsiteX3" fmla="*/ 258762 w 879475"/>
                <a:gd name="connsiteY3" fmla="*/ 385762 h 397141"/>
                <a:gd name="connsiteX4" fmla="*/ 393700 w 879475"/>
                <a:gd name="connsiteY4" fmla="*/ 0 h 397141"/>
                <a:gd name="connsiteX5" fmla="*/ 476250 w 879475"/>
                <a:gd name="connsiteY5" fmla="*/ 382587 h 397141"/>
                <a:gd name="connsiteX6" fmla="*/ 633412 w 879475"/>
                <a:gd name="connsiteY6" fmla="*/ 11112 h 397141"/>
                <a:gd name="connsiteX7" fmla="*/ 760412 w 879475"/>
                <a:gd name="connsiteY7" fmla="*/ 393700 h 397141"/>
                <a:gd name="connsiteX8" fmla="*/ 879475 w 879475"/>
                <a:gd name="connsiteY8" fmla="*/ 203200 h 397141"/>
                <a:gd name="connsiteX0" fmla="*/ 0 w 876300"/>
                <a:gd name="connsiteY0" fmla="*/ 214312 h 397141"/>
                <a:gd name="connsiteX1" fmla="*/ 112712 w 876300"/>
                <a:gd name="connsiteY1" fmla="*/ 20637 h 397141"/>
                <a:gd name="connsiteX2" fmla="*/ 201612 w 876300"/>
                <a:gd name="connsiteY2" fmla="*/ 217487 h 397141"/>
                <a:gd name="connsiteX3" fmla="*/ 255587 w 876300"/>
                <a:gd name="connsiteY3" fmla="*/ 385762 h 397141"/>
                <a:gd name="connsiteX4" fmla="*/ 390525 w 876300"/>
                <a:gd name="connsiteY4" fmla="*/ 0 h 397141"/>
                <a:gd name="connsiteX5" fmla="*/ 473075 w 876300"/>
                <a:gd name="connsiteY5" fmla="*/ 382587 h 397141"/>
                <a:gd name="connsiteX6" fmla="*/ 630237 w 876300"/>
                <a:gd name="connsiteY6" fmla="*/ 11112 h 397141"/>
                <a:gd name="connsiteX7" fmla="*/ 757237 w 876300"/>
                <a:gd name="connsiteY7" fmla="*/ 393700 h 397141"/>
                <a:gd name="connsiteX8" fmla="*/ 876300 w 876300"/>
                <a:gd name="connsiteY8" fmla="*/ 203200 h 397141"/>
                <a:gd name="connsiteX0" fmla="*/ 0 w 876300"/>
                <a:gd name="connsiteY0" fmla="*/ 214312 h 397141"/>
                <a:gd name="connsiteX1" fmla="*/ 112712 w 876300"/>
                <a:gd name="connsiteY1" fmla="*/ 20637 h 397141"/>
                <a:gd name="connsiteX2" fmla="*/ 201612 w 876300"/>
                <a:gd name="connsiteY2" fmla="*/ 217487 h 397141"/>
                <a:gd name="connsiteX3" fmla="*/ 255587 w 876300"/>
                <a:gd name="connsiteY3" fmla="*/ 385762 h 397141"/>
                <a:gd name="connsiteX4" fmla="*/ 390525 w 876300"/>
                <a:gd name="connsiteY4" fmla="*/ 0 h 397141"/>
                <a:gd name="connsiteX5" fmla="*/ 473075 w 876300"/>
                <a:gd name="connsiteY5" fmla="*/ 382587 h 397141"/>
                <a:gd name="connsiteX6" fmla="*/ 630237 w 876300"/>
                <a:gd name="connsiteY6" fmla="*/ 11112 h 397141"/>
                <a:gd name="connsiteX7" fmla="*/ 757237 w 876300"/>
                <a:gd name="connsiteY7" fmla="*/ 393700 h 397141"/>
                <a:gd name="connsiteX8" fmla="*/ 876300 w 876300"/>
                <a:gd name="connsiteY8" fmla="*/ 203200 h 397141"/>
                <a:gd name="connsiteX0" fmla="*/ 0 w 876300"/>
                <a:gd name="connsiteY0" fmla="*/ 214312 h 397141"/>
                <a:gd name="connsiteX1" fmla="*/ 112712 w 876300"/>
                <a:gd name="connsiteY1" fmla="*/ 20637 h 397141"/>
                <a:gd name="connsiteX2" fmla="*/ 201612 w 876300"/>
                <a:gd name="connsiteY2" fmla="*/ 217487 h 397141"/>
                <a:gd name="connsiteX3" fmla="*/ 255587 w 876300"/>
                <a:gd name="connsiteY3" fmla="*/ 385762 h 397141"/>
                <a:gd name="connsiteX4" fmla="*/ 390525 w 876300"/>
                <a:gd name="connsiteY4" fmla="*/ 0 h 397141"/>
                <a:gd name="connsiteX5" fmla="*/ 473075 w 876300"/>
                <a:gd name="connsiteY5" fmla="*/ 382587 h 397141"/>
                <a:gd name="connsiteX6" fmla="*/ 630237 w 876300"/>
                <a:gd name="connsiteY6" fmla="*/ 11112 h 397141"/>
                <a:gd name="connsiteX7" fmla="*/ 757237 w 876300"/>
                <a:gd name="connsiteY7" fmla="*/ 393700 h 397141"/>
                <a:gd name="connsiteX8" fmla="*/ 876300 w 876300"/>
                <a:gd name="connsiteY8" fmla="*/ 203200 h 397141"/>
                <a:gd name="connsiteX0" fmla="*/ 0 w 876300"/>
                <a:gd name="connsiteY0" fmla="*/ 214312 h 397141"/>
                <a:gd name="connsiteX1" fmla="*/ 115887 w 876300"/>
                <a:gd name="connsiteY1" fmla="*/ 55562 h 397141"/>
                <a:gd name="connsiteX2" fmla="*/ 201612 w 876300"/>
                <a:gd name="connsiteY2" fmla="*/ 217487 h 397141"/>
                <a:gd name="connsiteX3" fmla="*/ 255587 w 876300"/>
                <a:gd name="connsiteY3" fmla="*/ 385762 h 397141"/>
                <a:gd name="connsiteX4" fmla="*/ 390525 w 876300"/>
                <a:gd name="connsiteY4" fmla="*/ 0 h 397141"/>
                <a:gd name="connsiteX5" fmla="*/ 473075 w 876300"/>
                <a:gd name="connsiteY5" fmla="*/ 382587 h 397141"/>
                <a:gd name="connsiteX6" fmla="*/ 630237 w 876300"/>
                <a:gd name="connsiteY6" fmla="*/ 11112 h 397141"/>
                <a:gd name="connsiteX7" fmla="*/ 757237 w 876300"/>
                <a:gd name="connsiteY7" fmla="*/ 393700 h 397141"/>
                <a:gd name="connsiteX8" fmla="*/ 876300 w 876300"/>
                <a:gd name="connsiteY8" fmla="*/ 203200 h 397141"/>
                <a:gd name="connsiteX0" fmla="*/ 0 w 876300"/>
                <a:gd name="connsiteY0" fmla="*/ 214312 h 397141"/>
                <a:gd name="connsiteX1" fmla="*/ 115887 w 876300"/>
                <a:gd name="connsiteY1" fmla="*/ 55562 h 397141"/>
                <a:gd name="connsiteX2" fmla="*/ 201612 w 876300"/>
                <a:gd name="connsiteY2" fmla="*/ 217487 h 397141"/>
                <a:gd name="connsiteX3" fmla="*/ 255587 w 876300"/>
                <a:gd name="connsiteY3" fmla="*/ 385762 h 397141"/>
                <a:gd name="connsiteX4" fmla="*/ 390525 w 876300"/>
                <a:gd name="connsiteY4" fmla="*/ 0 h 397141"/>
                <a:gd name="connsiteX5" fmla="*/ 473075 w 876300"/>
                <a:gd name="connsiteY5" fmla="*/ 382587 h 397141"/>
                <a:gd name="connsiteX6" fmla="*/ 630237 w 876300"/>
                <a:gd name="connsiteY6" fmla="*/ 11112 h 397141"/>
                <a:gd name="connsiteX7" fmla="*/ 757237 w 876300"/>
                <a:gd name="connsiteY7" fmla="*/ 393700 h 397141"/>
                <a:gd name="connsiteX8" fmla="*/ 876300 w 876300"/>
                <a:gd name="connsiteY8" fmla="*/ 203200 h 397141"/>
                <a:gd name="connsiteX0" fmla="*/ 0 w 876300"/>
                <a:gd name="connsiteY0" fmla="*/ 214347 h 397176"/>
                <a:gd name="connsiteX1" fmla="*/ 115887 w 876300"/>
                <a:gd name="connsiteY1" fmla="*/ 55597 h 397176"/>
                <a:gd name="connsiteX2" fmla="*/ 201612 w 876300"/>
                <a:gd name="connsiteY2" fmla="*/ 217522 h 397176"/>
                <a:gd name="connsiteX3" fmla="*/ 282575 w 876300"/>
                <a:gd name="connsiteY3" fmla="*/ 358810 h 397176"/>
                <a:gd name="connsiteX4" fmla="*/ 390525 w 876300"/>
                <a:gd name="connsiteY4" fmla="*/ 35 h 397176"/>
                <a:gd name="connsiteX5" fmla="*/ 473075 w 876300"/>
                <a:gd name="connsiteY5" fmla="*/ 382622 h 397176"/>
                <a:gd name="connsiteX6" fmla="*/ 630237 w 876300"/>
                <a:gd name="connsiteY6" fmla="*/ 11147 h 397176"/>
                <a:gd name="connsiteX7" fmla="*/ 757237 w 876300"/>
                <a:gd name="connsiteY7" fmla="*/ 393735 h 397176"/>
                <a:gd name="connsiteX8" fmla="*/ 876300 w 876300"/>
                <a:gd name="connsiteY8" fmla="*/ 203235 h 397176"/>
                <a:gd name="connsiteX0" fmla="*/ 0 w 876300"/>
                <a:gd name="connsiteY0" fmla="*/ 214345 h 397174"/>
                <a:gd name="connsiteX1" fmla="*/ 115887 w 876300"/>
                <a:gd name="connsiteY1" fmla="*/ 55595 h 397174"/>
                <a:gd name="connsiteX2" fmla="*/ 201612 w 876300"/>
                <a:gd name="connsiteY2" fmla="*/ 217520 h 397174"/>
                <a:gd name="connsiteX3" fmla="*/ 282575 w 876300"/>
                <a:gd name="connsiteY3" fmla="*/ 358808 h 397174"/>
                <a:gd name="connsiteX4" fmla="*/ 390525 w 876300"/>
                <a:gd name="connsiteY4" fmla="*/ 33 h 397174"/>
                <a:gd name="connsiteX5" fmla="*/ 473075 w 876300"/>
                <a:gd name="connsiteY5" fmla="*/ 382620 h 397174"/>
                <a:gd name="connsiteX6" fmla="*/ 630237 w 876300"/>
                <a:gd name="connsiteY6" fmla="*/ 11145 h 397174"/>
                <a:gd name="connsiteX7" fmla="*/ 757237 w 876300"/>
                <a:gd name="connsiteY7" fmla="*/ 393733 h 397174"/>
                <a:gd name="connsiteX8" fmla="*/ 876300 w 876300"/>
                <a:gd name="connsiteY8" fmla="*/ 203233 h 397174"/>
                <a:gd name="connsiteX0" fmla="*/ 0 w 876300"/>
                <a:gd name="connsiteY0" fmla="*/ 214345 h 397174"/>
                <a:gd name="connsiteX1" fmla="*/ 115887 w 876300"/>
                <a:gd name="connsiteY1" fmla="*/ 55595 h 397174"/>
                <a:gd name="connsiteX2" fmla="*/ 201612 w 876300"/>
                <a:gd name="connsiteY2" fmla="*/ 217520 h 397174"/>
                <a:gd name="connsiteX3" fmla="*/ 282575 w 876300"/>
                <a:gd name="connsiteY3" fmla="*/ 358808 h 397174"/>
                <a:gd name="connsiteX4" fmla="*/ 390525 w 876300"/>
                <a:gd name="connsiteY4" fmla="*/ 33 h 397174"/>
                <a:gd name="connsiteX5" fmla="*/ 473075 w 876300"/>
                <a:gd name="connsiteY5" fmla="*/ 382620 h 397174"/>
                <a:gd name="connsiteX6" fmla="*/ 630237 w 876300"/>
                <a:gd name="connsiteY6" fmla="*/ 11145 h 397174"/>
                <a:gd name="connsiteX7" fmla="*/ 757237 w 876300"/>
                <a:gd name="connsiteY7" fmla="*/ 393733 h 397174"/>
                <a:gd name="connsiteX8" fmla="*/ 876300 w 876300"/>
                <a:gd name="connsiteY8" fmla="*/ 203233 h 397174"/>
                <a:gd name="connsiteX0" fmla="*/ 0 w 876300"/>
                <a:gd name="connsiteY0" fmla="*/ 203208 h 386037"/>
                <a:gd name="connsiteX1" fmla="*/ 115887 w 876300"/>
                <a:gd name="connsiteY1" fmla="*/ 44458 h 386037"/>
                <a:gd name="connsiteX2" fmla="*/ 201612 w 876300"/>
                <a:gd name="connsiteY2" fmla="*/ 206383 h 386037"/>
                <a:gd name="connsiteX3" fmla="*/ 282575 w 876300"/>
                <a:gd name="connsiteY3" fmla="*/ 347671 h 386037"/>
                <a:gd name="connsiteX4" fmla="*/ 395287 w 876300"/>
                <a:gd name="connsiteY4" fmla="*/ 42871 h 386037"/>
                <a:gd name="connsiteX5" fmla="*/ 473075 w 876300"/>
                <a:gd name="connsiteY5" fmla="*/ 371483 h 386037"/>
                <a:gd name="connsiteX6" fmla="*/ 630237 w 876300"/>
                <a:gd name="connsiteY6" fmla="*/ 8 h 386037"/>
                <a:gd name="connsiteX7" fmla="*/ 757237 w 876300"/>
                <a:gd name="connsiteY7" fmla="*/ 382596 h 386037"/>
                <a:gd name="connsiteX8" fmla="*/ 876300 w 876300"/>
                <a:gd name="connsiteY8" fmla="*/ 192096 h 386037"/>
                <a:gd name="connsiteX0" fmla="*/ 0 w 876300"/>
                <a:gd name="connsiteY0" fmla="*/ 203209 h 386038"/>
                <a:gd name="connsiteX1" fmla="*/ 115887 w 876300"/>
                <a:gd name="connsiteY1" fmla="*/ 44459 h 386038"/>
                <a:gd name="connsiteX2" fmla="*/ 201612 w 876300"/>
                <a:gd name="connsiteY2" fmla="*/ 206384 h 386038"/>
                <a:gd name="connsiteX3" fmla="*/ 282575 w 876300"/>
                <a:gd name="connsiteY3" fmla="*/ 347672 h 386038"/>
                <a:gd name="connsiteX4" fmla="*/ 395287 w 876300"/>
                <a:gd name="connsiteY4" fmla="*/ 42872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201612 w 876300"/>
                <a:gd name="connsiteY2" fmla="*/ 206384 h 386038"/>
                <a:gd name="connsiteX3" fmla="*/ 282575 w 876300"/>
                <a:gd name="connsiteY3" fmla="*/ 347672 h 386038"/>
                <a:gd name="connsiteX4" fmla="*/ 395287 w 876300"/>
                <a:gd name="connsiteY4" fmla="*/ 42872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82575 w 876300"/>
                <a:gd name="connsiteY3" fmla="*/ 347672 h 386038"/>
                <a:gd name="connsiteX4" fmla="*/ 395287 w 876300"/>
                <a:gd name="connsiteY4" fmla="*/ 42872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9104"/>
                <a:gd name="connsiteX1" fmla="*/ 93662 w 876300"/>
                <a:gd name="connsiteY1" fmla="*/ 28584 h 389104"/>
                <a:gd name="connsiteX2" fmla="*/ 187325 w 876300"/>
                <a:gd name="connsiteY2" fmla="*/ 206384 h 389104"/>
                <a:gd name="connsiteX3" fmla="*/ 287338 w 876300"/>
                <a:gd name="connsiteY3" fmla="*/ 385772 h 389104"/>
                <a:gd name="connsiteX4" fmla="*/ 395287 w 876300"/>
                <a:gd name="connsiteY4" fmla="*/ 42872 h 389104"/>
                <a:gd name="connsiteX5" fmla="*/ 549275 w 876300"/>
                <a:gd name="connsiteY5" fmla="*/ 369896 h 389104"/>
                <a:gd name="connsiteX6" fmla="*/ 630237 w 876300"/>
                <a:gd name="connsiteY6" fmla="*/ 9 h 389104"/>
                <a:gd name="connsiteX7" fmla="*/ 757237 w 876300"/>
                <a:gd name="connsiteY7" fmla="*/ 382597 h 389104"/>
                <a:gd name="connsiteX8" fmla="*/ 876300 w 876300"/>
                <a:gd name="connsiteY8" fmla="*/ 192097 h 389104"/>
                <a:gd name="connsiteX0" fmla="*/ 0 w 876300"/>
                <a:gd name="connsiteY0" fmla="*/ 203209 h 389734"/>
                <a:gd name="connsiteX1" fmla="*/ 93662 w 876300"/>
                <a:gd name="connsiteY1" fmla="*/ 28584 h 389734"/>
                <a:gd name="connsiteX2" fmla="*/ 187325 w 876300"/>
                <a:gd name="connsiteY2" fmla="*/ 206384 h 389734"/>
                <a:gd name="connsiteX3" fmla="*/ 287338 w 876300"/>
                <a:gd name="connsiteY3" fmla="*/ 385772 h 389734"/>
                <a:gd name="connsiteX4" fmla="*/ 468312 w 876300"/>
                <a:gd name="connsiteY4" fmla="*/ 25410 h 389734"/>
                <a:gd name="connsiteX5" fmla="*/ 549275 w 876300"/>
                <a:gd name="connsiteY5" fmla="*/ 369896 h 389734"/>
                <a:gd name="connsiteX6" fmla="*/ 630237 w 876300"/>
                <a:gd name="connsiteY6" fmla="*/ 9 h 389734"/>
                <a:gd name="connsiteX7" fmla="*/ 757237 w 876300"/>
                <a:gd name="connsiteY7" fmla="*/ 382597 h 389734"/>
                <a:gd name="connsiteX8" fmla="*/ 876300 w 876300"/>
                <a:gd name="connsiteY8" fmla="*/ 192097 h 389734"/>
                <a:gd name="connsiteX0" fmla="*/ 0 w 876300"/>
                <a:gd name="connsiteY0" fmla="*/ 203209 h 389734"/>
                <a:gd name="connsiteX1" fmla="*/ 93662 w 876300"/>
                <a:gd name="connsiteY1" fmla="*/ 28584 h 389734"/>
                <a:gd name="connsiteX2" fmla="*/ 187325 w 876300"/>
                <a:gd name="connsiteY2" fmla="*/ 206384 h 389734"/>
                <a:gd name="connsiteX3" fmla="*/ 279401 w 876300"/>
                <a:gd name="connsiteY3" fmla="*/ 385772 h 389734"/>
                <a:gd name="connsiteX4" fmla="*/ 468312 w 876300"/>
                <a:gd name="connsiteY4" fmla="*/ 25410 h 389734"/>
                <a:gd name="connsiteX5" fmla="*/ 549275 w 876300"/>
                <a:gd name="connsiteY5" fmla="*/ 369896 h 389734"/>
                <a:gd name="connsiteX6" fmla="*/ 630237 w 876300"/>
                <a:gd name="connsiteY6" fmla="*/ 9 h 389734"/>
                <a:gd name="connsiteX7" fmla="*/ 757237 w 876300"/>
                <a:gd name="connsiteY7" fmla="*/ 382597 h 389734"/>
                <a:gd name="connsiteX8" fmla="*/ 876300 w 876300"/>
                <a:gd name="connsiteY8" fmla="*/ 192097 h 389734"/>
                <a:gd name="connsiteX0" fmla="*/ 0 w 876300"/>
                <a:gd name="connsiteY0" fmla="*/ 203209 h 390425"/>
                <a:gd name="connsiteX1" fmla="*/ 93662 w 876300"/>
                <a:gd name="connsiteY1" fmla="*/ 28584 h 390425"/>
                <a:gd name="connsiteX2" fmla="*/ 187325 w 876300"/>
                <a:gd name="connsiteY2" fmla="*/ 206384 h 390425"/>
                <a:gd name="connsiteX3" fmla="*/ 279401 w 876300"/>
                <a:gd name="connsiteY3" fmla="*/ 385772 h 390425"/>
                <a:gd name="connsiteX4" fmla="*/ 468312 w 876300"/>
                <a:gd name="connsiteY4" fmla="*/ 25410 h 390425"/>
                <a:gd name="connsiteX5" fmla="*/ 549275 w 876300"/>
                <a:gd name="connsiteY5" fmla="*/ 369896 h 390425"/>
                <a:gd name="connsiteX6" fmla="*/ 630237 w 876300"/>
                <a:gd name="connsiteY6" fmla="*/ 9 h 390425"/>
                <a:gd name="connsiteX7" fmla="*/ 757237 w 876300"/>
                <a:gd name="connsiteY7" fmla="*/ 382597 h 390425"/>
                <a:gd name="connsiteX8" fmla="*/ 876300 w 876300"/>
                <a:gd name="connsiteY8" fmla="*/ 192097 h 390425"/>
                <a:gd name="connsiteX0" fmla="*/ 0 w 876300"/>
                <a:gd name="connsiteY0" fmla="*/ 203209 h 390425"/>
                <a:gd name="connsiteX1" fmla="*/ 93662 w 876300"/>
                <a:gd name="connsiteY1" fmla="*/ 28584 h 390425"/>
                <a:gd name="connsiteX2" fmla="*/ 187325 w 876300"/>
                <a:gd name="connsiteY2" fmla="*/ 206384 h 390425"/>
                <a:gd name="connsiteX3" fmla="*/ 279401 w 876300"/>
                <a:gd name="connsiteY3" fmla="*/ 385772 h 390425"/>
                <a:gd name="connsiteX4" fmla="*/ 468312 w 876300"/>
                <a:gd name="connsiteY4" fmla="*/ 25410 h 390425"/>
                <a:gd name="connsiteX5" fmla="*/ 549275 w 876300"/>
                <a:gd name="connsiteY5" fmla="*/ 369896 h 390425"/>
                <a:gd name="connsiteX6" fmla="*/ 630237 w 876300"/>
                <a:gd name="connsiteY6" fmla="*/ 9 h 390425"/>
                <a:gd name="connsiteX7" fmla="*/ 757237 w 876300"/>
                <a:gd name="connsiteY7" fmla="*/ 382597 h 390425"/>
                <a:gd name="connsiteX8" fmla="*/ 876300 w 876300"/>
                <a:gd name="connsiteY8" fmla="*/ 192097 h 390425"/>
                <a:gd name="connsiteX0" fmla="*/ 0 w 876300"/>
                <a:gd name="connsiteY0" fmla="*/ 203209 h 390425"/>
                <a:gd name="connsiteX1" fmla="*/ 93662 w 876300"/>
                <a:gd name="connsiteY1" fmla="*/ 28584 h 390425"/>
                <a:gd name="connsiteX2" fmla="*/ 187325 w 876300"/>
                <a:gd name="connsiteY2" fmla="*/ 206384 h 390425"/>
                <a:gd name="connsiteX3" fmla="*/ 279401 w 876300"/>
                <a:gd name="connsiteY3" fmla="*/ 385772 h 390425"/>
                <a:gd name="connsiteX4" fmla="*/ 468312 w 876300"/>
                <a:gd name="connsiteY4" fmla="*/ 25410 h 390425"/>
                <a:gd name="connsiteX5" fmla="*/ 549275 w 876300"/>
                <a:gd name="connsiteY5" fmla="*/ 369896 h 390425"/>
                <a:gd name="connsiteX6" fmla="*/ 630237 w 876300"/>
                <a:gd name="connsiteY6" fmla="*/ 9 h 390425"/>
                <a:gd name="connsiteX7" fmla="*/ 757237 w 876300"/>
                <a:gd name="connsiteY7" fmla="*/ 382597 h 390425"/>
                <a:gd name="connsiteX8" fmla="*/ 876300 w 876300"/>
                <a:gd name="connsiteY8" fmla="*/ 192097 h 390425"/>
                <a:gd name="connsiteX0" fmla="*/ 0 w 876300"/>
                <a:gd name="connsiteY0" fmla="*/ 203209 h 390425"/>
                <a:gd name="connsiteX1" fmla="*/ 93662 w 876300"/>
                <a:gd name="connsiteY1" fmla="*/ 28584 h 390425"/>
                <a:gd name="connsiteX2" fmla="*/ 187325 w 876300"/>
                <a:gd name="connsiteY2" fmla="*/ 206384 h 390425"/>
                <a:gd name="connsiteX3" fmla="*/ 279401 w 876300"/>
                <a:gd name="connsiteY3" fmla="*/ 385772 h 390425"/>
                <a:gd name="connsiteX4" fmla="*/ 468312 w 876300"/>
                <a:gd name="connsiteY4" fmla="*/ 25410 h 390425"/>
                <a:gd name="connsiteX5" fmla="*/ 549275 w 876300"/>
                <a:gd name="connsiteY5" fmla="*/ 369896 h 390425"/>
                <a:gd name="connsiteX6" fmla="*/ 630237 w 876300"/>
                <a:gd name="connsiteY6" fmla="*/ 9 h 390425"/>
                <a:gd name="connsiteX7" fmla="*/ 757237 w 876300"/>
                <a:gd name="connsiteY7" fmla="*/ 382597 h 390425"/>
                <a:gd name="connsiteX8" fmla="*/ 876300 w 876300"/>
                <a:gd name="connsiteY8" fmla="*/ 192097 h 390425"/>
                <a:gd name="connsiteX0" fmla="*/ 0 w 876300"/>
                <a:gd name="connsiteY0" fmla="*/ 203209 h 390425"/>
                <a:gd name="connsiteX1" fmla="*/ 93662 w 876300"/>
                <a:gd name="connsiteY1" fmla="*/ 28584 h 390425"/>
                <a:gd name="connsiteX2" fmla="*/ 187325 w 876300"/>
                <a:gd name="connsiteY2" fmla="*/ 206384 h 390425"/>
                <a:gd name="connsiteX3" fmla="*/ 279401 w 876300"/>
                <a:gd name="connsiteY3" fmla="*/ 385772 h 390425"/>
                <a:gd name="connsiteX4" fmla="*/ 468312 w 876300"/>
                <a:gd name="connsiteY4" fmla="*/ 25410 h 390425"/>
                <a:gd name="connsiteX5" fmla="*/ 549275 w 876300"/>
                <a:gd name="connsiteY5" fmla="*/ 369896 h 390425"/>
                <a:gd name="connsiteX6" fmla="*/ 630237 w 876300"/>
                <a:gd name="connsiteY6" fmla="*/ 9 h 390425"/>
                <a:gd name="connsiteX7" fmla="*/ 757237 w 876300"/>
                <a:gd name="connsiteY7" fmla="*/ 382597 h 390425"/>
                <a:gd name="connsiteX8" fmla="*/ 876300 w 876300"/>
                <a:gd name="connsiteY8" fmla="*/ 192097 h 390425"/>
                <a:gd name="connsiteX0" fmla="*/ 0 w 876300"/>
                <a:gd name="connsiteY0" fmla="*/ 203209 h 389879"/>
                <a:gd name="connsiteX1" fmla="*/ 93662 w 876300"/>
                <a:gd name="connsiteY1" fmla="*/ 28584 h 389879"/>
                <a:gd name="connsiteX2" fmla="*/ 187325 w 876300"/>
                <a:gd name="connsiteY2" fmla="*/ 206384 h 389879"/>
                <a:gd name="connsiteX3" fmla="*/ 279401 w 876300"/>
                <a:gd name="connsiteY3" fmla="*/ 385772 h 389879"/>
                <a:gd name="connsiteX4" fmla="*/ 468312 w 876300"/>
                <a:gd name="connsiteY4" fmla="*/ 25410 h 389879"/>
                <a:gd name="connsiteX5" fmla="*/ 549275 w 876300"/>
                <a:gd name="connsiteY5" fmla="*/ 369896 h 389879"/>
                <a:gd name="connsiteX6" fmla="*/ 630237 w 876300"/>
                <a:gd name="connsiteY6" fmla="*/ 9 h 389879"/>
                <a:gd name="connsiteX7" fmla="*/ 757237 w 876300"/>
                <a:gd name="connsiteY7" fmla="*/ 382597 h 389879"/>
                <a:gd name="connsiteX8" fmla="*/ 876300 w 876300"/>
                <a:gd name="connsiteY8" fmla="*/ 192097 h 389879"/>
                <a:gd name="connsiteX0" fmla="*/ 0 w 876300"/>
                <a:gd name="connsiteY0" fmla="*/ 203209 h 386038"/>
                <a:gd name="connsiteX1" fmla="*/ 93662 w 876300"/>
                <a:gd name="connsiteY1" fmla="*/ 28584 h 386038"/>
                <a:gd name="connsiteX2" fmla="*/ 187325 w 876300"/>
                <a:gd name="connsiteY2" fmla="*/ 206384 h 386038"/>
                <a:gd name="connsiteX3" fmla="*/ 279401 w 876300"/>
                <a:gd name="connsiteY3" fmla="*/ 385772 h 386038"/>
                <a:gd name="connsiteX4" fmla="*/ 468312 w 876300"/>
                <a:gd name="connsiteY4" fmla="*/ 25410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79401 w 876300"/>
                <a:gd name="connsiteY3" fmla="*/ 385772 h 386038"/>
                <a:gd name="connsiteX4" fmla="*/ 468312 w 876300"/>
                <a:gd name="connsiteY4" fmla="*/ 25410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80989 w 876300"/>
                <a:gd name="connsiteY3" fmla="*/ 385772 h 386038"/>
                <a:gd name="connsiteX4" fmla="*/ 468312 w 876300"/>
                <a:gd name="connsiteY4" fmla="*/ 25410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80989 w 876300"/>
                <a:gd name="connsiteY3" fmla="*/ 385772 h 386038"/>
                <a:gd name="connsiteX4" fmla="*/ 468312 w 876300"/>
                <a:gd name="connsiteY4" fmla="*/ 25410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80989 w 876300"/>
                <a:gd name="connsiteY3" fmla="*/ 385772 h 386038"/>
                <a:gd name="connsiteX4" fmla="*/ 468312 w 876300"/>
                <a:gd name="connsiteY4" fmla="*/ 25410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80989 w 876300"/>
                <a:gd name="connsiteY3" fmla="*/ 385772 h 386038"/>
                <a:gd name="connsiteX4" fmla="*/ 365853 w 876300"/>
                <a:gd name="connsiteY4" fmla="*/ 202061 h 386038"/>
                <a:gd name="connsiteX5" fmla="*/ 468312 w 876300"/>
                <a:gd name="connsiteY5" fmla="*/ 25410 h 386038"/>
                <a:gd name="connsiteX6" fmla="*/ 549275 w 876300"/>
                <a:gd name="connsiteY6" fmla="*/ 369896 h 386038"/>
                <a:gd name="connsiteX7" fmla="*/ 630237 w 876300"/>
                <a:gd name="connsiteY7" fmla="*/ 9 h 386038"/>
                <a:gd name="connsiteX8" fmla="*/ 757237 w 876300"/>
                <a:gd name="connsiteY8" fmla="*/ 382597 h 386038"/>
                <a:gd name="connsiteX9" fmla="*/ 876300 w 876300"/>
                <a:gd name="connsiteY9"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80989 w 876300"/>
                <a:gd name="connsiteY3" fmla="*/ 385772 h 386038"/>
                <a:gd name="connsiteX4" fmla="*/ 365853 w 876300"/>
                <a:gd name="connsiteY4" fmla="*/ 202061 h 386038"/>
                <a:gd name="connsiteX5" fmla="*/ 468312 w 876300"/>
                <a:gd name="connsiteY5" fmla="*/ 25410 h 386038"/>
                <a:gd name="connsiteX6" fmla="*/ 549275 w 876300"/>
                <a:gd name="connsiteY6" fmla="*/ 369896 h 386038"/>
                <a:gd name="connsiteX7" fmla="*/ 630237 w 876300"/>
                <a:gd name="connsiteY7" fmla="*/ 9 h 386038"/>
                <a:gd name="connsiteX8" fmla="*/ 757237 w 876300"/>
                <a:gd name="connsiteY8" fmla="*/ 382597 h 386038"/>
                <a:gd name="connsiteX9" fmla="*/ 876300 w 876300"/>
                <a:gd name="connsiteY9" fmla="*/ 192097 h 386038"/>
                <a:gd name="connsiteX0" fmla="*/ 0 w 876300"/>
                <a:gd name="connsiteY0" fmla="*/ 203209 h 386038"/>
                <a:gd name="connsiteX1" fmla="*/ 93662 w 876300"/>
                <a:gd name="connsiteY1" fmla="*/ 28584 h 386038"/>
                <a:gd name="connsiteX2" fmla="*/ 280989 w 876300"/>
                <a:gd name="connsiteY2" fmla="*/ 385772 h 386038"/>
                <a:gd name="connsiteX3" fmla="*/ 365853 w 876300"/>
                <a:gd name="connsiteY3" fmla="*/ 202061 h 386038"/>
                <a:gd name="connsiteX4" fmla="*/ 468312 w 876300"/>
                <a:gd name="connsiteY4" fmla="*/ 25410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280989 w 876300"/>
                <a:gd name="connsiteY2" fmla="*/ 385772 h 386038"/>
                <a:gd name="connsiteX3" fmla="*/ 468312 w 876300"/>
                <a:gd name="connsiteY3" fmla="*/ 25410 h 386038"/>
                <a:gd name="connsiteX4" fmla="*/ 549275 w 876300"/>
                <a:gd name="connsiteY4" fmla="*/ 369896 h 386038"/>
                <a:gd name="connsiteX5" fmla="*/ 630237 w 876300"/>
                <a:gd name="connsiteY5" fmla="*/ 9 h 386038"/>
                <a:gd name="connsiteX6" fmla="*/ 757237 w 876300"/>
                <a:gd name="connsiteY6" fmla="*/ 382597 h 386038"/>
                <a:gd name="connsiteX7" fmla="*/ 876300 w 876300"/>
                <a:gd name="connsiteY7" fmla="*/ 192097 h 386038"/>
                <a:gd name="connsiteX0" fmla="*/ 0 w 876300"/>
                <a:gd name="connsiteY0" fmla="*/ 203209 h 386038"/>
                <a:gd name="connsiteX1" fmla="*/ 93662 w 876300"/>
                <a:gd name="connsiteY1" fmla="*/ 28584 h 386038"/>
                <a:gd name="connsiteX2" fmla="*/ 280989 w 876300"/>
                <a:gd name="connsiteY2" fmla="*/ 385772 h 386038"/>
                <a:gd name="connsiteX3" fmla="*/ 468312 w 876300"/>
                <a:gd name="connsiteY3" fmla="*/ 25410 h 386038"/>
                <a:gd name="connsiteX4" fmla="*/ 549275 w 876300"/>
                <a:gd name="connsiteY4" fmla="*/ 369896 h 386038"/>
                <a:gd name="connsiteX5" fmla="*/ 630237 w 876300"/>
                <a:gd name="connsiteY5" fmla="*/ 9 h 386038"/>
                <a:gd name="connsiteX6" fmla="*/ 757237 w 876300"/>
                <a:gd name="connsiteY6" fmla="*/ 382597 h 386038"/>
                <a:gd name="connsiteX7" fmla="*/ 876300 w 876300"/>
                <a:gd name="connsiteY7" fmla="*/ 192097 h 386038"/>
                <a:gd name="connsiteX0" fmla="*/ 0 w 876300"/>
                <a:gd name="connsiteY0" fmla="*/ 203209 h 386038"/>
                <a:gd name="connsiteX1" fmla="*/ 93662 w 876300"/>
                <a:gd name="connsiteY1" fmla="*/ 28584 h 386038"/>
                <a:gd name="connsiteX2" fmla="*/ 280989 w 876300"/>
                <a:gd name="connsiteY2" fmla="*/ 385772 h 386038"/>
                <a:gd name="connsiteX3" fmla="*/ 468312 w 876300"/>
                <a:gd name="connsiteY3" fmla="*/ 25410 h 386038"/>
                <a:gd name="connsiteX4" fmla="*/ 549275 w 876300"/>
                <a:gd name="connsiteY4" fmla="*/ 369896 h 386038"/>
                <a:gd name="connsiteX5" fmla="*/ 630237 w 876300"/>
                <a:gd name="connsiteY5" fmla="*/ 9 h 386038"/>
                <a:gd name="connsiteX6" fmla="*/ 757237 w 876300"/>
                <a:gd name="connsiteY6" fmla="*/ 382597 h 386038"/>
                <a:gd name="connsiteX7" fmla="*/ 876300 w 876300"/>
                <a:gd name="connsiteY7" fmla="*/ 192097 h 386038"/>
                <a:gd name="connsiteX0" fmla="*/ 0 w 965200"/>
                <a:gd name="connsiteY0" fmla="*/ 381009 h 386038"/>
                <a:gd name="connsiteX1" fmla="*/ 182562 w 965200"/>
                <a:gd name="connsiteY1" fmla="*/ 28584 h 386038"/>
                <a:gd name="connsiteX2" fmla="*/ 369889 w 965200"/>
                <a:gd name="connsiteY2" fmla="*/ 385772 h 386038"/>
                <a:gd name="connsiteX3" fmla="*/ 557212 w 965200"/>
                <a:gd name="connsiteY3" fmla="*/ 25410 h 386038"/>
                <a:gd name="connsiteX4" fmla="*/ 638175 w 965200"/>
                <a:gd name="connsiteY4" fmla="*/ 369896 h 386038"/>
                <a:gd name="connsiteX5" fmla="*/ 719137 w 965200"/>
                <a:gd name="connsiteY5" fmla="*/ 9 h 386038"/>
                <a:gd name="connsiteX6" fmla="*/ 846137 w 965200"/>
                <a:gd name="connsiteY6" fmla="*/ 382597 h 386038"/>
                <a:gd name="connsiteX7" fmla="*/ 965200 w 965200"/>
                <a:gd name="connsiteY7" fmla="*/ 192097 h 386038"/>
                <a:gd name="connsiteX0" fmla="*/ 0 w 965200"/>
                <a:gd name="connsiteY0" fmla="*/ 381009 h 386038"/>
                <a:gd name="connsiteX1" fmla="*/ 30891 w 965200"/>
                <a:gd name="connsiteY1" fmla="*/ 295724 h 386038"/>
                <a:gd name="connsiteX2" fmla="*/ 182562 w 965200"/>
                <a:gd name="connsiteY2" fmla="*/ 28584 h 386038"/>
                <a:gd name="connsiteX3" fmla="*/ 369889 w 965200"/>
                <a:gd name="connsiteY3" fmla="*/ 385772 h 386038"/>
                <a:gd name="connsiteX4" fmla="*/ 557212 w 965200"/>
                <a:gd name="connsiteY4" fmla="*/ 25410 h 386038"/>
                <a:gd name="connsiteX5" fmla="*/ 638175 w 965200"/>
                <a:gd name="connsiteY5" fmla="*/ 369896 h 386038"/>
                <a:gd name="connsiteX6" fmla="*/ 719137 w 965200"/>
                <a:gd name="connsiteY6" fmla="*/ 9 h 386038"/>
                <a:gd name="connsiteX7" fmla="*/ 846137 w 965200"/>
                <a:gd name="connsiteY7" fmla="*/ 382597 h 386038"/>
                <a:gd name="connsiteX8" fmla="*/ 965200 w 965200"/>
                <a:gd name="connsiteY8" fmla="*/ 192097 h 386038"/>
                <a:gd name="connsiteX0" fmla="*/ 0 w 965200"/>
                <a:gd name="connsiteY0" fmla="*/ 381009 h 386038"/>
                <a:gd name="connsiteX1" fmla="*/ 116616 w 965200"/>
                <a:gd name="connsiteY1" fmla="*/ 224287 h 386038"/>
                <a:gd name="connsiteX2" fmla="*/ 182562 w 965200"/>
                <a:gd name="connsiteY2" fmla="*/ 28584 h 386038"/>
                <a:gd name="connsiteX3" fmla="*/ 369889 w 965200"/>
                <a:gd name="connsiteY3" fmla="*/ 385772 h 386038"/>
                <a:gd name="connsiteX4" fmla="*/ 557212 w 965200"/>
                <a:gd name="connsiteY4" fmla="*/ 25410 h 386038"/>
                <a:gd name="connsiteX5" fmla="*/ 638175 w 965200"/>
                <a:gd name="connsiteY5" fmla="*/ 369896 h 386038"/>
                <a:gd name="connsiteX6" fmla="*/ 719137 w 965200"/>
                <a:gd name="connsiteY6" fmla="*/ 9 h 386038"/>
                <a:gd name="connsiteX7" fmla="*/ 846137 w 965200"/>
                <a:gd name="connsiteY7" fmla="*/ 382597 h 386038"/>
                <a:gd name="connsiteX8" fmla="*/ 965200 w 965200"/>
                <a:gd name="connsiteY8" fmla="*/ 192097 h 386038"/>
                <a:gd name="connsiteX0" fmla="*/ 0 w 965200"/>
                <a:gd name="connsiteY0" fmla="*/ 381009 h 386038"/>
                <a:gd name="connsiteX1" fmla="*/ 182562 w 965200"/>
                <a:gd name="connsiteY1" fmla="*/ 28584 h 386038"/>
                <a:gd name="connsiteX2" fmla="*/ 369889 w 965200"/>
                <a:gd name="connsiteY2" fmla="*/ 385772 h 386038"/>
                <a:gd name="connsiteX3" fmla="*/ 557212 w 965200"/>
                <a:gd name="connsiteY3" fmla="*/ 25410 h 386038"/>
                <a:gd name="connsiteX4" fmla="*/ 638175 w 965200"/>
                <a:gd name="connsiteY4" fmla="*/ 369896 h 386038"/>
                <a:gd name="connsiteX5" fmla="*/ 719137 w 965200"/>
                <a:gd name="connsiteY5" fmla="*/ 9 h 386038"/>
                <a:gd name="connsiteX6" fmla="*/ 846137 w 965200"/>
                <a:gd name="connsiteY6" fmla="*/ 382597 h 386038"/>
                <a:gd name="connsiteX7" fmla="*/ 965200 w 965200"/>
                <a:gd name="connsiteY7" fmla="*/ 192097 h 386038"/>
                <a:gd name="connsiteX0" fmla="*/ 0 w 965200"/>
                <a:gd name="connsiteY0" fmla="*/ 381009 h 386038"/>
                <a:gd name="connsiteX1" fmla="*/ 182562 w 965200"/>
                <a:gd name="connsiteY1" fmla="*/ 28584 h 386038"/>
                <a:gd name="connsiteX2" fmla="*/ 369889 w 965200"/>
                <a:gd name="connsiteY2" fmla="*/ 385772 h 386038"/>
                <a:gd name="connsiteX3" fmla="*/ 557212 w 965200"/>
                <a:gd name="connsiteY3" fmla="*/ 25410 h 386038"/>
                <a:gd name="connsiteX4" fmla="*/ 638175 w 965200"/>
                <a:gd name="connsiteY4" fmla="*/ 369896 h 386038"/>
                <a:gd name="connsiteX5" fmla="*/ 719137 w 965200"/>
                <a:gd name="connsiteY5" fmla="*/ 9 h 386038"/>
                <a:gd name="connsiteX6" fmla="*/ 846137 w 965200"/>
                <a:gd name="connsiteY6" fmla="*/ 382597 h 386038"/>
                <a:gd name="connsiteX7" fmla="*/ 965200 w 965200"/>
                <a:gd name="connsiteY7" fmla="*/ 192097 h 386038"/>
                <a:gd name="connsiteX0" fmla="*/ 0 w 965200"/>
                <a:gd name="connsiteY0" fmla="*/ 381009 h 386038"/>
                <a:gd name="connsiteX1" fmla="*/ 185737 w 965200"/>
                <a:gd name="connsiteY1" fmla="*/ 28584 h 386038"/>
                <a:gd name="connsiteX2" fmla="*/ 369889 w 965200"/>
                <a:gd name="connsiteY2" fmla="*/ 385772 h 386038"/>
                <a:gd name="connsiteX3" fmla="*/ 557212 w 965200"/>
                <a:gd name="connsiteY3" fmla="*/ 25410 h 386038"/>
                <a:gd name="connsiteX4" fmla="*/ 638175 w 965200"/>
                <a:gd name="connsiteY4" fmla="*/ 369896 h 386038"/>
                <a:gd name="connsiteX5" fmla="*/ 719137 w 965200"/>
                <a:gd name="connsiteY5" fmla="*/ 9 h 386038"/>
                <a:gd name="connsiteX6" fmla="*/ 846137 w 965200"/>
                <a:gd name="connsiteY6" fmla="*/ 382597 h 386038"/>
                <a:gd name="connsiteX7" fmla="*/ 965200 w 965200"/>
                <a:gd name="connsiteY7" fmla="*/ 192097 h 386038"/>
                <a:gd name="connsiteX0" fmla="*/ 0 w 965200"/>
                <a:gd name="connsiteY0" fmla="*/ 381009 h 386038"/>
                <a:gd name="connsiteX1" fmla="*/ 192087 w 965200"/>
                <a:gd name="connsiteY1" fmla="*/ 28584 h 386038"/>
                <a:gd name="connsiteX2" fmla="*/ 369889 w 965200"/>
                <a:gd name="connsiteY2" fmla="*/ 385772 h 386038"/>
                <a:gd name="connsiteX3" fmla="*/ 557212 w 965200"/>
                <a:gd name="connsiteY3" fmla="*/ 25410 h 386038"/>
                <a:gd name="connsiteX4" fmla="*/ 638175 w 965200"/>
                <a:gd name="connsiteY4" fmla="*/ 369896 h 386038"/>
                <a:gd name="connsiteX5" fmla="*/ 719137 w 965200"/>
                <a:gd name="connsiteY5" fmla="*/ 9 h 386038"/>
                <a:gd name="connsiteX6" fmla="*/ 846137 w 965200"/>
                <a:gd name="connsiteY6" fmla="*/ 382597 h 386038"/>
                <a:gd name="connsiteX7" fmla="*/ 965200 w 965200"/>
                <a:gd name="connsiteY7" fmla="*/ 192097 h 386038"/>
                <a:gd name="connsiteX0" fmla="*/ 0 w 965200"/>
                <a:gd name="connsiteY0" fmla="*/ 381009 h 386038"/>
                <a:gd name="connsiteX1" fmla="*/ 192087 w 965200"/>
                <a:gd name="connsiteY1" fmla="*/ 28584 h 386038"/>
                <a:gd name="connsiteX2" fmla="*/ 369889 w 965200"/>
                <a:gd name="connsiteY2" fmla="*/ 385772 h 386038"/>
                <a:gd name="connsiteX3" fmla="*/ 557212 w 965200"/>
                <a:gd name="connsiteY3" fmla="*/ 25410 h 386038"/>
                <a:gd name="connsiteX4" fmla="*/ 638175 w 965200"/>
                <a:gd name="connsiteY4" fmla="*/ 369896 h 386038"/>
                <a:gd name="connsiteX5" fmla="*/ 719137 w 965200"/>
                <a:gd name="connsiteY5" fmla="*/ 9 h 386038"/>
                <a:gd name="connsiteX6" fmla="*/ 846137 w 965200"/>
                <a:gd name="connsiteY6" fmla="*/ 382597 h 386038"/>
                <a:gd name="connsiteX7" fmla="*/ 965200 w 965200"/>
                <a:gd name="connsiteY7" fmla="*/ 192097 h 386038"/>
                <a:gd name="connsiteX0" fmla="*/ 0 w 965200"/>
                <a:gd name="connsiteY0" fmla="*/ 381009 h 387359"/>
                <a:gd name="connsiteX1" fmla="*/ 192087 w 965200"/>
                <a:gd name="connsiteY1" fmla="*/ 28584 h 387359"/>
                <a:gd name="connsiteX2" fmla="*/ 379414 w 965200"/>
                <a:gd name="connsiteY2" fmla="*/ 387359 h 387359"/>
                <a:gd name="connsiteX3" fmla="*/ 557212 w 965200"/>
                <a:gd name="connsiteY3" fmla="*/ 25410 h 387359"/>
                <a:gd name="connsiteX4" fmla="*/ 638175 w 965200"/>
                <a:gd name="connsiteY4" fmla="*/ 369896 h 387359"/>
                <a:gd name="connsiteX5" fmla="*/ 719137 w 965200"/>
                <a:gd name="connsiteY5" fmla="*/ 9 h 387359"/>
                <a:gd name="connsiteX6" fmla="*/ 846137 w 965200"/>
                <a:gd name="connsiteY6" fmla="*/ 382597 h 387359"/>
                <a:gd name="connsiteX7" fmla="*/ 965200 w 965200"/>
                <a:gd name="connsiteY7" fmla="*/ 192097 h 387359"/>
                <a:gd name="connsiteX0" fmla="*/ 0 w 965200"/>
                <a:gd name="connsiteY0" fmla="*/ 381009 h 387359"/>
                <a:gd name="connsiteX1" fmla="*/ 192087 w 965200"/>
                <a:gd name="connsiteY1" fmla="*/ 28584 h 387359"/>
                <a:gd name="connsiteX2" fmla="*/ 373064 w 965200"/>
                <a:gd name="connsiteY2" fmla="*/ 387359 h 387359"/>
                <a:gd name="connsiteX3" fmla="*/ 557212 w 965200"/>
                <a:gd name="connsiteY3" fmla="*/ 25410 h 387359"/>
                <a:gd name="connsiteX4" fmla="*/ 638175 w 965200"/>
                <a:gd name="connsiteY4" fmla="*/ 369896 h 387359"/>
                <a:gd name="connsiteX5" fmla="*/ 719137 w 965200"/>
                <a:gd name="connsiteY5" fmla="*/ 9 h 387359"/>
                <a:gd name="connsiteX6" fmla="*/ 846137 w 965200"/>
                <a:gd name="connsiteY6" fmla="*/ 382597 h 387359"/>
                <a:gd name="connsiteX7" fmla="*/ 965200 w 965200"/>
                <a:gd name="connsiteY7" fmla="*/ 192097 h 387359"/>
                <a:gd name="connsiteX0" fmla="*/ 0 w 965200"/>
                <a:gd name="connsiteY0" fmla="*/ 381009 h 387359"/>
                <a:gd name="connsiteX1" fmla="*/ 192087 w 965200"/>
                <a:gd name="connsiteY1" fmla="*/ 28584 h 387359"/>
                <a:gd name="connsiteX2" fmla="*/ 373064 w 965200"/>
                <a:gd name="connsiteY2" fmla="*/ 387359 h 387359"/>
                <a:gd name="connsiteX3" fmla="*/ 557212 w 965200"/>
                <a:gd name="connsiteY3" fmla="*/ 25410 h 387359"/>
                <a:gd name="connsiteX4" fmla="*/ 638175 w 965200"/>
                <a:gd name="connsiteY4" fmla="*/ 369896 h 387359"/>
                <a:gd name="connsiteX5" fmla="*/ 719137 w 965200"/>
                <a:gd name="connsiteY5" fmla="*/ 9 h 387359"/>
                <a:gd name="connsiteX6" fmla="*/ 846137 w 965200"/>
                <a:gd name="connsiteY6" fmla="*/ 382597 h 387359"/>
                <a:gd name="connsiteX7" fmla="*/ 965200 w 965200"/>
                <a:gd name="connsiteY7" fmla="*/ 192097 h 387359"/>
                <a:gd name="connsiteX0" fmla="*/ 0 w 965200"/>
                <a:gd name="connsiteY0" fmla="*/ 381009 h 387359"/>
                <a:gd name="connsiteX1" fmla="*/ 192087 w 965200"/>
                <a:gd name="connsiteY1" fmla="*/ 28584 h 387359"/>
                <a:gd name="connsiteX2" fmla="*/ 373064 w 965200"/>
                <a:gd name="connsiteY2" fmla="*/ 387359 h 387359"/>
                <a:gd name="connsiteX3" fmla="*/ 566737 w 965200"/>
                <a:gd name="connsiteY3" fmla="*/ 25410 h 387359"/>
                <a:gd name="connsiteX4" fmla="*/ 638175 w 965200"/>
                <a:gd name="connsiteY4" fmla="*/ 369896 h 387359"/>
                <a:gd name="connsiteX5" fmla="*/ 719137 w 965200"/>
                <a:gd name="connsiteY5" fmla="*/ 9 h 387359"/>
                <a:gd name="connsiteX6" fmla="*/ 846137 w 965200"/>
                <a:gd name="connsiteY6" fmla="*/ 382597 h 387359"/>
                <a:gd name="connsiteX7" fmla="*/ 965200 w 965200"/>
                <a:gd name="connsiteY7" fmla="*/ 192097 h 387359"/>
                <a:gd name="connsiteX0" fmla="*/ 0 w 965200"/>
                <a:gd name="connsiteY0" fmla="*/ 381009 h 387359"/>
                <a:gd name="connsiteX1" fmla="*/ 192087 w 965200"/>
                <a:gd name="connsiteY1" fmla="*/ 28584 h 387359"/>
                <a:gd name="connsiteX2" fmla="*/ 373064 w 965200"/>
                <a:gd name="connsiteY2" fmla="*/ 387359 h 387359"/>
                <a:gd name="connsiteX3" fmla="*/ 563562 w 965200"/>
                <a:gd name="connsiteY3" fmla="*/ 25410 h 387359"/>
                <a:gd name="connsiteX4" fmla="*/ 638175 w 965200"/>
                <a:gd name="connsiteY4" fmla="*/ 369896 h 387359"/>
                <a:gd name="connsiteX5" fmla="*/ 719137 w 965200"/>
                <a:gd name="connsiteY5" fmla="*/ 9 h 387359"/>
                <a:gd name="connsiteX6" fmla="*/ 846137 w 965200"/>
                <a:gd name="connsiteY6" fmla="*/ 382597 h 387359"/>
                <a:gd name="connsiteX7" fmla="*/ 965200 w 965200"/>
                <a:gd name="connsiteY7" fmla="*/ 192097 h 387359"/>
                <a:gd name="connsiteX0" fmla="*/ 0 w 965200"/>
                <a:gd name="connsiteY0" fmla="*/ 381009 h 387359"/>
                <a:gd name="connsiteX1" fmla="*/ 192087 w 965200"/>
                <a:gd name="connsiteY1" fmla="*/ 28584 h 387359"/>
                <a:gd name="connsiteX2" fmla="*/ 373064 w 965200"/>
                <a:gd name="connsiteY2" fmla="*/ 387359 h 387359"/>
                <a:gd name="connsiteX3" fmla="*/ 563562 w 965200"/>
                <a:gd name="connsiteY3" fmla="*/ 25410 h 387359"/>
                <a:gd name="connsiteX4" fmla="*/ 638175 w 965200"/>
                <a:gd name="connsiteY4" fmla="*/ 369896 h 387359"/>
                <a:gd name="connsiteX5" fmla="*/ 719137 w 965200"/>
                <a:gd name="connsiteY5" fmla="*/ 9 h 387359"/>
                <a:gd name="connsiteX6" fmla="*/ 846137 w 965200"/>
                <a:gd name="connsiteY6" fmla="*/ 382597 h 387359"/>
                <a:gd name="connsiteX7" fmla="*/ 965200 w 965200"/>
                <a:gd name="connsiteY7" fmla="*/ 192097 h 387359"/>
                <a:gd name="connsiteX0" fmla="*/ 0 w 965200"/>
                <a:gd name="connsiteY0" fmla="*/ 381002 h 387387"/>
                <a:gd name="connsiteX1" fmla="*/ 192087 w 965200"/>
                <a:gd name="connsiteY1" fmla="*/ 28577 h 387387"/>
                <a:gd name="connsiteX2" fmla="*/ 373064 w 965200"/>
                <a:gd name="connsiteY2" fmla="*/ 387352 h 387387"/>
                <a:gd name="connsiteX3" fmla="*/ 563562 w 965200"/>
                <a:gd name="connsiteY3" fmla="*/ 25403 h 387387"/>
                <a:gd name="connsiteX4" fmla="*/ 749300 w 965200"/>
                <a:gd name="connsiteY4" fmla="*/ 387351 h 387387"/>
                <a:gd name="connsiteX5" fmla="*/ 719137 w 965200"/>
                <a:gd name="connsiteY5" fmla="*/ 2 h 387387"/>
                <a:gd name="connsiteX6" fmla="*/ 846137 w 965200"/>
                <a:gd name="connsiteY6" fmla="*/ 382590 h 387387"/>
                <a:gd name="connsiteX7" fmla="*/ 965200 w 965200"/>
                <a:gd name="connsiteY7" fmla="*/ 192090 h 387387"/>
                <a:gd name="connsiteX0" fmla="*/ 0 w 965200"/>
                <a:gd name="connsiteY0" fmla="*/ 357189 h 363539"/>
                <a:gd name="connsiteX1" fmla="*/ 192087 w 965200"/>
                <a:gd name="connsiteY1" fmla="*/ 4764 h 363539"/>
                <a:gd name="connsiteX2" fmla="*/ 373064 w 965200"/>
                <a:gd name="connsiteY2" fmla="*/ 363539 h 363539"/>
                <a:gd name="connsiteX3" fmla="*/ 563562 w 965200"/>
                <a:gd name="connsiteY3" fmla="*/ 1590 h 363539"/>
                <a:gd name="connsiteX4" fmla="*/ 749300 w 965200"/>
                <a:gd name="connsiteY4" fmla="*/ 363538 h 363539"/>
                <a:gd name="connsiteX5" fmla="*/ 938212 w 965200"/>
                <a:gd name="connsiteY5" fmla="*/ 2 h 363539"/>
                <a:gd name="connsiteX6" fmla="*/ 846137 w 965200"/>
                <a:gd name="connsiteY6" fmla="*/ 358777 h 363539"/>
                <a:gd name="connsiteX7" fmla="*/ 965200 w 965200"/>
                <a:gd name="connsiteY7" fmla="*/ 168277 h 363539"/>
                <a:gd name="connsiteX0" fmla="*/ 0 w 1139471"/>
                <a:gd name="connsiteY0" fmla="*/ 357188 h 368472"/>
                <a:gd name="connsiteX1" fmla="*/ 192087 w 1139471"/>
                <a:gd name="connsiteY1" fmla="*/ 4763 h 368472"/>
                <a:gd name="connsiteX2" fmla="*/ 373064 w 1139471"/>
                <a:gd name="connsiteY2" fmla="*/ 363538 h 368472"/>
                <a:gd name="connsiteX3" fmla="*/ 563562 w 1139471"/>
                <a:gd name="connsiteY3" fmla="*/ 1589 h 368472"/>
                <a:gd name="connsiteX4" fmla="*/ 749300 w 1139471"/>
                <a:gd name="connsiteY4" fmla="*/ 363537 h 368472"/>
                <a:gd name="connsiteX5" fmla="*/ 938212 w 1139471"/>
                <a:gd name="connsiteY5" fmla="*/ 1 h 368472"/>
                <a:gd name="connsiteX6" fmla="*/ 1135062 w 1139471"/>
                <a:gd name="connsiteY6" fmla="*/ 365126 h 368472"/>
                <a:gd name="connsiteX7" fmla="*/ 965200 w 1139471"/>
                <a:gd name="connsiteY7" fmla="*/ 168276 h 368472"/>
                <a:gd name="connsiteX0" fmla="*/ 0 w 1254125"/>
                <a:gd name="connsiteY0" fmla="*/ 357188 h 368801"/>
                <a:gd name="connsiteX1" fmla="*/ 192087 w 1254125"/>
                <a:gd name="connsiteY1" fmla="*/ 4763 h 368801"/>
                <a:gd name="connsiteX2" fmla="*/ 373064 w 1254125"/>
                <a:gd name="connsiteY2" fmla="*/ 363538 h 368801"/>
                <a:gd name="connsiteX3" fmla="*/ 563562 w 1254125"/>
                <a:gd name="connsiteY3" fmla="*/ 1589 h 368801"/>
                <a:gd name="connsiteX4" fmla="*/ 749300 w 1254125"/>
                <a:gd name="connsiteY4" fmla="*/ 363537 h 368801"/>
                <a:gd name="connsiteX5" fmla="*/ 938212 w 1254125"/>
                <a:gd name="connsiteY5" fmla="*/ 1 h 368801"/>
                <a:gd name="connsiteX6" fmla="*/ 1135062 w 1254125"/>
                <a:gd name="connsiteY6" fmla="*/ 365126 h 368801"/>
                <a:gd name="connsiteX7" fmla="*/ 1254125 w 1254125"/>
                <a:gd name="connsiteY7" fmla="*/ 188913 h 368801"/>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52475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589376"/>
                <a:gd name="connsiteY0" fmla="*/ 357188 h 368849"/>
                <a:gd name="connsiteX1" fmla="*/ 192087 w 1589376"/>
                <a:gd name="connsiteY1" fmla="*/ 4763 h 368849"/>
                <a:gd name="connsiteX2" fmla="*/ 373064 w 1589376"/>
                <a:gd name="connsiteY2" fmla="*/ 363538 h 368849"/>
                <a:gd name="connsiteX3" fmla="*/ 563562 w 1589376"/>
                <a:gd name="connsiteY3" fmla="*/ 1589 h 368849"/>
                <a:gd name="connsiteX4" fmla="*/ 752475 w 1589376"/>
                <a:gd name="connsiteY4" fmla="*/ 363537 h 368849"/>
                <a:gd name="connsiteX5" fmla="*/ 938212 w 1589376"/>
                <a:gd name="connsiteY5" fmla="*/ 1 h 368849"/>
                <a:gd name="connsiteX6" fmla="*/ 1135062 w 1589376"/>
                <a:gd name="connsiteY6" fmla="*/ 365126 h 368849"/>
                <a:gd name="connsiteX7" fmla="*/ 1589087 w 1589376"/>
                <a:gd name="connsiteY7" fmla="*/ 174626 h 368849"/>
                <a:gd name="connsiteX0" fmla="*/ 0 w 1589087"/>
                <a:gd name="connsiteY0" fmla="*/ 357188 h 379959"/>
                <a:gd name="connsiteX1" fmla="*/ 192087 w 1589087"/>
                <a:gd name="connsiteY1" fmla="*/ 4763 h 379959"/>
                <a:gd name="connsiteX2" fmla="*/ 373064 w 1589087"/>
                <a:gd name="connsiteY2" fmla="*/ 363538 h 379959"/>
                <a:gd name="connsiteX3" fmla="*/ 563562 w 1589087"/>
                <a:gd name="connsiteY3" fmla="*/ 1589 h 379959"/>
                <a:gd name="connsiteX4" fmla="*/ 752475 w 1589087"/>
                <a:gd name="connsiteY4" fmla="*/ 363537 h 379959"/>
                <a:gd name="connsiteX5" fmla="*/ 938212 w 1589087"/>
                <a:gd name="connsiteY5" fmla="*/ 1 h 379959"/>
                <a:gd name="connsiteX6" fmla="*/ 1135062 w 1589087"/>
                <a:gd name="connsiteY6" fmla="*/ 365126 h 379959"/>
                <a:gd name="connsiteX7" fmla="*/ 1387865 w 1589087"/>
                <a:gd name="connsiteY7" fmla="*/ 295890 h 379959"/>
                <a:gd name="connsiteX8" fmla="*/ 1589087 w 1589087"/>
                <a:gd name="connsiteY8" fmla="*/ 174626 h 379959"/>
                <a:gd name="connsiteX0" fmla="*/ 0 w 1589087"/>
                <a:gd name="connsiteY0" fmla="*/ 359636 h 371960"/>
                <a:gd name="connsiteX1" fmla="*/ 192087 w 1589087"/>
                <a:gd name="connsiteY1" fmla="*/ 7211 h 371960"/>
                <a:gd name="connsiteX2" fmla="*/ 373064 w 1589087"/>
                <a:gd name="connsiteY2" fmla="*/ 365986 h 371960"/>
                <a:gd name="connsiteX3" fmla="*/ 563562 w 1589087"/>
                <a:gd name="connsiteY3" fmla="*/ 4037 h 371960"/>
                <a:gd name="connsiteX4" fmla="*/ 752475 w 1589087"/>
                <a:gd name="connsiteY4" fmla="*/ 365985 h 371960"/>
                <a:gd name="connsiteX5" fmla="*/ 938212 w 1589087"/>
                <a:gd name="connsiteY5" fmla="*/ 2449 h 371960"/>
                <a:gd name="connsiteX6" fmla="*/ 1135062 w 1589087"/>
                <a:gd name="connsiteY6" fmla="*/ 367574 h 371960"/>
                <a:gd name="connsiteX7" fmla="*/ 1313253 w 1589087"/>
                <a:gd name="connsiteY7" fmla="*/ 3063 h 371960"/>
                <a:gd name="connsiteX8" fmla="*/ 1589087 w 1589087"/>
                <a:gd name="connsiteY8" fmla="*/ 177074 h 371960"/>
                <a:gd name="connsiteX0" fmla="*/ 0 w 1589087"/>
                <a:gd name="connsiteY0" fmla="*/ 364576 h 377000"/>
                <a:gd name="connsiteX1" fmla="*/ 192087 w 1589087"/>
                <a:gd name="connsiteY1" fmla="*/ 12151 h 377000"/>
                <a:gd name="connsiteX2" fmla="*/ 373064 w 1589087"/>
                <a:gd name="connsiteY2" fmla="*/ 370926 h 377000"/>
                <a:gd name="connsiteX3" fmla="*/ 563562 w 1589087"/>
                <a:gd name="connsiteY3" fmla="*/ 8977 h 377000"/>
                <a:gd name="connsiteX4" fmla="*/ 752475 w 1589087"/>
                <a:gd name="connsiteY4" fmla="*/ 370925 h 377000"/>
                <a:gd name="connsiteX5" fmla="*/ 938212 w 1589087"/>
                <a:gd name="connsiteY5" fmla="*/ 7389 h 377000"/>
                <a:gd name="connsiteX6" fmla="*/ 1135062 w 1589087"/>
                <a:gd name="connsiteY6" fmla="*/ 372514 h 377000"/>
                <a:gd name="connsiteX7" fmla="*/ 1313253 w 1589087"/>
                <a:gd name="connsiteY7" fmla="*/ 8003 h 377000"/>
                <a:gd name="connsiteX8" fmla="*/ 1508516 w 1589087"/>
                <a:gd name="connsiteY8" fmla="*/ 125478 h 377000"/>
                <a:gd name="connsiteX9" fmla="*/ 1589087 w 1589087"/>
                <a:gd name="connsiteY9" fmla="*/ 182014 h 377000"/>
                <a:gd name="connsiteX0" fmla="*/ 0 w 1589087"/>
                <a:gd name="connsiteY0" fmla="*/ 359747 h 372171"/>
                <a:gd name="connsiteX1" fmla="*/ 192087 w 1589087"/>
                <a:gd name="connsiteY1" fmla="*/ 7322 h 372171"/>
                <a:gd name="connsiteX2" fmla="*/ 373064 w 1589087"/>
                <a:gd name="connsiteY2" fmla="*/ 366097 h 372171"/>
                <a:gd name="connsiteX3" fmla="*/ 563562 w 1589087"/>
                <a:gd name="connsiteY3" fmla="*/ 4148 h 372171"/>
                <a:gd name="connsiteX4" fmla="*/ 752475 w 1589087"/>
                <a:gd name="connsiteY4" fmla="*/ 366096 h 372171"/>
                <a:gd name="connsiteX5" fmla="*/ 938212 w 1589087"/>
                <a:gd name="connsiteY5" fmla="*/ 2560 h 372171"/>
                <a:gd name="connsiteX6" fmla="*/ 1135062 w 1589087"/>
                <a:gd name="connsiteY6" fmla="*/ 367685 h 372171"/>
                <a:gd name="connsiteX7" fmla="*/ 1313253 w 1589087"/>
                <a:gd name="connsiteY7" fmla="*/ 3174 h 372171"/>
                <a:gd name="connsiteX8" fmla="*/ 1503754 w 1589087"/>
                <a:gd name="connsiteY8" fmla="*/ 363537 h 372171"/>
                <a:gd name="connsiteX9" fmla="*/ 1589087 w 1589087"/>
                <a:gd name="connsiteY9" fmla="*/ 177185 h 372171"/>
                <a:gd name="connsiteX0" fmla="*/ 0 w 1684337"/>
                <a:gd name="connsiteY0" fmla="*/ 359747 h 372171"/>
                <a:gd name="connsiteX1" fmla="*/ 192087 w 1684337"/>
                <a:gd name="connsiteY1" fmla="*/ 7322 h 372171"/>
                <a:gd name="connsiteX2" fmla="*/ 373064 w 1684337"/>
                <a:gd name="connsiteY2" fmla="*/ 366097 h 372171"/>
                <a:gd name="connsiteX3" fmla="*/ 563562 w 1684337"/>
                <a:gd name="connsiteY3" fmla="*/ 4148 h 372171"/>
                <a:gd name="connsiteX4" fmla="*/ 752475 w 1684337"/>
                <a:gd name="connsiteY4" fmla="*/ 366096 h 372171"/>
                <a:gd name="connsiteX5" fmla="*/ 938212 w 1684337"/>
                <a:gd name="connsiteY5" fmla="*/ 2560 h 372171"/>
                <a:gd name="connsiteX6" fmla="*/ 1135062 w 1684337"/>
                <a:gd name="connsiteY6" fmla="*/ 367685 h 372171"/>
                <a:gd name="connsiteX7" fmla="*/ 1313253 w 1684337"/>
                <a:gd name="connsiteY7" fmla="*/ 3174 h 372171"/>
                <a:gd name="connsiteX8" fmla="*/ 1503754 w 1684337"/>
                <a:gd name="connsiteY8" fmla="*/ 363537 h 372171"/>
                <a:gd name="connsiteX9" fmla="*/ 1684337 w 1684337"/>
                <a:gd name="connsiteY9" fmla="*/ 78760 h 372171"/>
                <a:gd name="connsiteX0" fmla="*/ 0 w 1695450"/>
                <a:gd name="connsiteY0" fmla="*/ 359747 h 372171"/>
                <a:gd name="connsiteX1" fmla="*/ 192087 w 1695450"/>
                <a:gd name="connsiteY1" fmla="*/ 7322 h 372171"/>
                <a:gd name="connsiteX2" fmla="*/ 373064 w 1695450"/>
                <a:gd name="connsiteY2" fmla="*/ 366097 h 372171"/>
                <a:gd name="connsiteX3" fmla="*/ 563562 w 1695450"/>
                <a:gd name="connsiteY3" fmla="*/ 4148 h 372171"/>
                <a:gd name="connsiteX4" fmla="*/ 752475 w 1695450"/>
                <a:gd name="connsiteY4" fmla="*/ 366096 h 372171"/>
                <a:gd name="connsiteX5" fmla="*/ 938212 w 1695450"/>
                <a:gd name="connsiteY5" fmla="*/ 2560 h 372171"/>
                <a:gd name="connsiteX6" fmla="*/ 1135062 w 1695450"/>
                <a:gd name="connsiteY6" fmla="*/ 367685 h 372171"/>
                <a:gd name="connsiteX7" fmla="*/ 1313253 w 1695450"/>
                <a:gd name="connsiteY7" fmla="*/ 3174 h 372171"/>
                <a:gd name="connsiteX8" fmla="*/ 1503754 w 1695450"/>
                <a:gd name="connsiteY8" fmla="*/ 363537 h 372171"/>
                <a:gd name="connsiteX9" fmla="*/ 1695450 w 1695450"/>
                <a:gd name="connsiteY9" fmla="*/ 10498 h 372171"/>
                <a:gd name="connsiteX0" fmla="*/ 0 w 1695450"/>
                <a:gd name="connsiteY0" fmla="*/ 362896 h 375285"/>
                <a:gd name="connsiteX1" fmla="*/ 192087 w 1695450"/>
                <a:gd name="connsiteY1" fmla="*/ 10471 h 375285"/>
                <a:gd name="connsiteX2" fmla="*/ 373064 w 1695450"/>
                <a:gd name="connsiteY2" fmla="*/ 369246 h 375285"/>
                <a:gd name="connsiteX3" fmla="*/ 563562 w 1695450"/>
                <a:gd name="connsiteY3" fmla="*/ 7297 h 375285"/>
                <a:gd name="connsiteX4" fmla="*/ 752475 w 1695450"/>
                <a:gd name="connsiteY4" fmla="*/ 369245 h 375285"/>
                <a:gd name="connsiteX5" fmla="*/ 938212 w 1695450"/>
                <a:gd name="connsiteY5" fmla="*/ 5709 h 375285"/>
                <a:gd name="connsiteX6" fmla="*/ 1135062 w 1695450"/>
                <a:gd name="connsiteY6" fmla="*/ 370834 h 375285"/>
                <a:gd name="connsiteX7" fmla="*/ 1314840 w 1695450"/>
                <a:gd name="connsiteY7" fmla="*/ 3148 h 375285"/>
                <a:gd name="connsiteX8" fmla="*/ 1503754 w 1695450"/>
                <a:gd name="connsiteY8" fmla="*/ 366686 h 375285"/>
                <a:gd name="connsiteX9" fmla="*/ 1695450 w 1695450"/>
                <a:gd name="connsiteY9" fmla="*/ 13647 h 375285"/>
                <a:gd name="connsiteX0" fmla="*/ 0 w 1695450"/>
                <a:gd name="connsiteY0" fmla="*/ 359748 h 372137"/>
                <a:gd name="connsiteX1" fmla="*/ 192087 w 1695450"/>
                <a:gd name="connsiteY1" fmla="*/ 7323 h 372137"/>
                <a:gd name="connsiteX2" fmla="*/ 373064 w 1695450"/>
                <a:gd name="connsiteY2" fmla="*/ 366098 h 372137"/>
                <a:gd name="connsiteX3" fmla="*/ 563562 w 1695450"/>
                <a:gd name="connsiteY3" fmla="*/ 4149 h 372137"/>
                <a:gd name="connsiteX4" fmla="*/ 752475 w 1695450"/>
                <a:gd name="connsiteY4" fmla="*/ 366097 h 372137"/>
                <a:gd name="connsiteX5" fmla="*/ 938212 w 1695450"/>
                <a:gd name="connsiteY5" fmla="*/ 2561 h 372137"/>
                <a:gd name="connsiteX6" fmla="*/ 1135062 w 1695450"/>
                <a:gd name="connsiteY6" fmla="*/ 367686 h 372137"/>
                <a:gd name="connsiteX7" fmla="*/ 1314840 w 1695450"/>
                <a:gd name="connsiteY7" fmla="*/ 0 h 372137"/>
                <a:gd name="connsiteX8" fmla="*/ 1503754 w 1695450"/>
                <a:gd name="connsiteY8" fmla="*/ 363538 h 372137"/>
                <a:gd name="connsiteX9" fmla="*/ 1695450 w 1695450"/>
                <a:gd name="connsiteY9" fmla="*/ 10499 h 372137"/>
                <a:gd name="connsiteX0" fmla="*/ 0 w 1695450"/>
                <a:gd name="connsiteY0" fmla="*/ 359748 h 371766"/>
                <a:gd name="connsiteX1" fmla="*/ 192087 w 1695450"/>
                <a:gd name="connsiteY1" fmla="*/ 7323 h 371766"/>
                <a:gd name="connsiteX2" fmla="*/ 373064 w 1695450"/>
                <a:gd name="connsiteY2" fmla="*/ 366098 h 371766"/>
                <a:gd name="connsiteX3" fmla="*/ 563562 w 1695450"/>
                <a:gd name="connsiteY3" fmla="*/ 4149 h 371766"/>
                <a:gd name="connsiteX4" fmla="*/ 752475 w 1695450"/>
                <a:gd name="connsiteY4" fmla="*/ 366097 h 371766"/>
                <a:gd name="connsiteX5" fmla="*/ 938212 w 1695450"/>
                <a:gd name="connsiteY5" fmla="*/ 2561 h 371766"/>
                <a:gd name="connsiteX6" fmla="*/ 1135062 w 1695450"/>
                <a:gd name="connsiteY6" fmla="*/ 367686 h 371766"/>
                <a:gd name="connsiteX7" fmla="*/ 1314840 w 1695450"/>
                <a:gd name="connsiteY7" fmla="*/ 0 h 371766"/>
                <a:gd name="connsiteX8" fmla="*/ 1503754 w 1695450"/>
                <a:gd name="connsiteY8" fmla="*/ 363538 h 371766"/>
                <a:gd name="connsiteX9" fmla="*/ 1695450 w 1695450"/>
                <a:gd name="connsiteY9" fmla="*/ 10499 h 371766"/>
                <a:gd name="connsiteX0" fmla="*/ 0 w 1695450"/>
                <a:gd name="connsiteY0" fmla="*/ 359748 h 371766"/>
                <a:gd name="connsiteX1" fmla="*/ 192087 w 1695450"/>
                <a:gd name="connsiteY1" fmla="*/ 7323 h 371766"/>
                <a:gd name="connsiteX2" fmla="*/ 373064 w 1695450"/>
                <a:gd name="connsiteY2" fmla="*/ 366098 h 371766"/>
                <a:gd name="connsiteX3" fmla="*/ 563562 w 1695450"/>
                <a:gd name="connsiteY3" fmla="*/ 4149 h 371766"/>
                <a:gd name="connsiteX4" fmla="*/ 752475 w 1695450"/>
                <a:gd name="connsiteY4" fmla="*/ 366097 h 371766"/>
                <a:gd name="connsiteX5" fmla="*/ 938212 w 1695450"/>
                <a:gd name="connsiteY5" fmla="*/ 2561 h 371766"/>
                <a:gd name="connsiteX6" fmla="*/ 1135062 w 1695450"/>
                <a:gd name="connsiteY6" fmla="*/ 367686 h 371766"/>
                <a:gd name="connsiteX7" fmla="*/ 1314840 w 1695450"/>
                <a:gd name="connsiteY7" fmla="*/ 0 h 371766"/>
                <a:gd name="connsiteX8" fmla="*/ 1503754 w 1695450"/>
                <a:gd name="connsiteY8" fmla="*/ 363538 h 371766"/>
                <a:gd name="connsiteX9" fmla="*/ 1695450 w 1695450"/>
                <a:gd name="connsiteY9" fmla="*/ 10499 h 371766"/>
                <a:gd name="connsiteX0" fmla="*/ 0 w 1695450"/>
                <a:gd name="connsiteY0" fmla="*/ 359748 h 367686"/>
                <a:gd name="connsiteX1" fmla="*/ 192087 w 1695450"/>
                <a:gd name="connsiteY1" fmla="*/ 7323 h 367686"/>
                <a:gd name="connsiteX2" fmla="*/ 373064 w 1695450"/>
                <a:gd name="connsiteY2" fmla="*/ 366098 h 367686"/>
                <a:gd name="connsiteX3" fmla="*/ 563562 w 1695450"/>
                <a:gd name="connsiteY3" fmla="*/ 4149 h 367686"/>
                <a:gd name="connsiteX4" fmla="*/ 752475 w 1695450"/>
                <a:gd name="connsiteY4" fmla="*/ 366097 h 367686"/>
                <a:gd name="connsiteX5" fmla="*/ 938212 w 1695450"/>
                <a:gd name="connsiteY5" fmla="*/ 2561 h 367686"/>
                <a:gd name="connsiteX6" fmla="*/ 1135062 w 1695450"/>
                <a:gd name="connsiteY6" fmla="*/ 367686 h 367686"/>
                <a:gd name="connsiteX7" fmla="*/ 1314840 w 1695450"/>
                <a:gd name="connsiteY7" fmla="*/ 0 h 367686"/>
                <a:gd name="connsiteX8" fmla="*/ 1503754 w 1695450"/>
                <a:gd name="connsiteY8" fmla="*/ 363538 h 367686"/>
                <a:gd name="connsiteX9" fmla="*/ 1695450 w 1695450"/>
                <a:gd name="connsiteY9" fmla="*/ 10499 h 367686"/>
                <a:gd name="connsiteX0" fmla="*/ 0 w 1695450"/>
                <a:gd name="connsiteY0" fmla="*/ 359748 h 367686"/>
                <a:gd name="connsiteX1" fmla="*/ 192087 w 1695450"/>
                <a:gd name="connsiteY1" fmla="*/ 7323 h 367686"/>
                <a:gd name="connsiteX2" fmla="*/ 373064 w 1695450"/>
                <a:gd name="connsiteY2" fmla="*/ 366098 h 367686"/>
                <a:gd name="connsiteX3" fmla="*/ 563562 w 1695450"/>
                <a:gd name="connsiteY3" fmla="*/ 4149 h 367686"/>
                <a:gd name="connsiteX4" fmla="*/ 752475 w 1695450"/>
                <a:gd name="connsiteY4" fmla="*/ 366097 h 367686"/>
                <a:gd name="connsiteX5" fmla="*/ 938212 w 1695450"/>
                <a:gd name="connsiteY5" fmla="*/ 2561 h 367686"/>
                <a:gd name="connsiteX6" fmla="*/ 1135062 w 1695450"/>
                <a:gd name="connsiteY6" fmla="*/ 367686 h 367686"/>
                <a:gd name="connsiteX7" fmla="*/ 1314840 w 1695450"/>
                <a:gd name="connsiteY7" fmla="*/ 0 h 367686"/>
                <a:gd name="connsiteX8" fmla="*/ 1503754 w 1695450"/>
                <a:gd name="connsiteY8" fmla="*/ 363538 h 367686"/>
                <a:gd name="connsiteX9" fmla="*/ 1695450 w 1695450"/>
                <a:gd name="connsiteY9" fmla="*/ 10499 h 367686"/>
                <a:gd name="connsiteX0" fmla="*/ 0 w 1695450"/>
                <a:gd name="connsiteY0" fmla="*/ 359748 h 367686"/>
                <a:gd name="connsiteX1" fmla="*/ 192087 w 1695450"/>
                <a:gd name="connsiteY1" fmla="*/ 7323 h 367686"/>
                <a:gd name="connsiteX2" fmla="*/ 373064 w 1695450"/>
                <a:gd name="connsiteY2" fmla="*/ 366098 h 367686"/>
                <a:gd name="connsiteX3" fmla="*/ 563562 w 1695450"/>
                <a:gd name="connsiteY3" fmla="*/ 4149 h 367686"/>
                <a:gd name="connsiteX4" fmla="*/ 752475 w 1695450"/>
                <a:gd name="connsiteY4" fmla="*/ 366097 h 367686"/>
                <a:gd name="connsiteX5" fmla="*/ 938212 w 1695450"/>
                <a:gd name="connsiteY5" fmla="*/ 2561 h 367686"/>
                <a:gd name="connsiteX6" fmla="*/ 1135062 w 1695450"/>
                <a:gd name="connsiteY6" fmla="*/ 367686 h 367686"/>
                <a:gd name="connsiteX7" fmla="*/ 1314840 w 1695450"/>
                <a:gd name="connsiteY7" fmla="*/ 0 h 367686"/>
                <a:gd name="connsiteX8" fmla="*/ 1503754 w 1695450"/>
                <a:gd name="connsiteY8" fmla="*/ 363538 h 367686"/>
                <a:gd name="connsiteX9" fmla="*/ 1695450 w 1695450"/>
                <a:gd name="connsiteY9" fmla="*/ 10499 h 367686"/>
                <a:gd name="connsiteX0" fmla="*/ 0 w 1695450"/>
                <a:gd name="connsiteY0" fmla="*/ 359748 h 367686"/>
                <a:gd name="connsiteX1" fmla="*/ 192087 w 1695450"/>
                <a:gd name="connsiteY1" fmla="*/ 7323 h 367686"/>
                <a:gd name="connsiteX2" fmla="*/ 373064 w 1695450"/>
                <a:gd name="connsiteY2" fmla="*/ 366098 h 367686"/>
                <a:gd name="connsiteX3" fmla="*/ 563562 w 1695450"/>
                <a:gd name="connsiteY3" fmla="*/ 4149 h 367686"/>
                <a:gd name="connsiteX4" fmla="*/ 752475 w 1695450"/>
                <a:gd name="connsiteY4" fmla="*/ 366097 h 367686"/>
                <a:gd name="connsiteX5" fmla="*/ 938212 w 1695450"/>
                <a:gd name="connsiteY5" fmla="*/ 2561 h 367686"/>
                <a:gd name="connsiteX6" fmla="*/ 1135062 w 1695450"/>
                <a:gd name="connsiteY6" fmla="*/ 367686 h 367686"/>
                <a:gd name="connsiteX7" fmla="*/ 1314840 w 1695450"/>
                <a:gd name="connsiteY7" fmla="*/ 0 h 367686"/>
                <a:gd name="connsiteX8" fmla="*/ 1503754 w 1695450"/>
                <a:gd name="connsiteY8" fmla="*/ 363538 h 367686"/>
                <a:gd name="connsiteX9" fmla="*/ 1695450 w 1695450"/>
                <a:gd name="connsiteY9" fmla="*/ 10499 h 367686"/>
                <a:gd name="connsiteX0" fmla="*/ 0 w 1695450"/>
                <a:gd name="connsiteY0" fmla="*/ 359748 h 367686"/>
                <a:gd name="connsiteX1" fmla="*/ 192087 w 1695450"/>
                <a:gd name="connsiteY1" fmla="*/ 7323 h 367686"/>
                <a:gd name="connsiteX2" fmla="*/ 373064 w 1695450"/>
                <a:gd name="connsiteY2" fmla="*/ 366098 h 367686"/>
                <a:gd name="connsiteX3" fmla="*/ 563562 w 1695450"/>
                <a:gd name="connsiteY3" fmla="*/ 4149 h 367686"/>
                <a:gd name="connsiteX4" fmla="*/ 752475 w 1695450"/>
                <a:gd name="connsiteY4" fmla="*/ 366097 h 367686"/>
                <a:gd name="connsiteX5" fmla="*/ 938212 w 1695450"/>
                <a:gd name="connsiteY5" fmla="*/ 2561 h 367686"/>
                <a:gd name="connsiteX6" fmla="*/ 1135062 w 1695450"/>
                <a:gd name="connsiteY6" fmla="*/ 367686 h 367686"/>
                <a:gd name="connsiteX7" fmla="*/ 1314840 w 1695450"/>
                <a:gd name="connsiteY7" fmla="*/ 0 h 367686"/>
                <a:gd name="connsiteX8" fmla="*/ 1503754 w 1695450"/>
                <a:gd name="connsiteY8" fmla="*/ 363538 h 367686"/>
                <a:gd name="connsiteX9" fmla="*/ 1695450 w 1695450"/>
                <a:gd name="connsiteY9" fmla="*/ 10499 h 367686"/>
                <a:gd name="connsiteX0" fmla="*/ 0 w 1687512"/>
                <a:gd name="connsiteY0" fmla="*/ 359748 h 367686"/>
                <a:gd name="connsiteX1" fmla="*/ 192087 w 1687512"/>
                <a:gd name="connsiteY1" fmla="*/ 7323 h 367686"/>
                <a:gd name="connsiteX2" fmla="*/ 373064 w 1687512"/>
                <a:gd name="connsiteY2" fmla="*/ 366098 h 367686"/>
                <a:gd name="connsiteX3" fmla="*/ 563562 w 1687512"/>
                <a:gd name="connsiteY3" fmla="*/ 4149 h 367686"/>
                <a:gd name="connsiteX4" fmla="*/ 752475 w 1687512"/>
                <a:gd name="connsiteY4" fmla="*/ 366097 h 367686"/>
                <a:gd name="connsiteX5" fmla="*/ 938212 w 1687512"/>
                <a:gd name="connsiteY5" fmla="*/ 2561 h 367686"/>
                <a:gd name="connsiteX6" fmla="*/ 1135062 w 1687512"/>
                <a:gd name="connsiteY6" fmla="*/ 367686 h 367686"/>
                <a:gd name="connsiteX7" fmla="*/ 1314840 w 1687512"/>
                <a:gd name="connsiteY7" fmla="*/ 0 h 367686"/>
                <a:gd name="connsiteX8" fmla="*/ 1503754 w 1687512"/>
                <a:gd name="connsiteY8" fmla="*/ 363538 h 367686"/>
                <a:gd name="connsiteX9" fmla="*/ 1687512 w 1687512"/>
                <a:gd name="connsiteY9" fmla="*/ 5736 h 367686"/>
                <a:gd name="connsiteX0" fmla="*/ 0 w 1687512"/>
                <a:gd name="connsiteY0" fmla="*/ 359748 h 367686"/>
                <a:gd name="connsiteX1" fmla="*/ 192087 w 1687512"/>
                <a:gd name="connsiteY1" fmla="*/ 7323 h 367686"/>
                <a:gd name="connsiteX2" fmla="*/ 373064 w 1687512"/>
                <a:gd name="connsiteY2" fmla="*/ 366098 h 367686"/>
                <a:gd name="connsiteX3" fmla="*/ 563562 w 1687512"/>
                <a:gd name="connsiteY3" fmla="*/ 4149 h 367686"/>
                <a:gd name="connsiteX4" fmla="*/ 752475 w 1687512"/>
                <a:gd name="connsiteY4" fmla="*/ 366097 h 367686"/>
                <a:gd name="connsiteX5" fmla="*/ 938212 w 1687512"/>
                <a:gd name="connsiteY5" fmla="*/ 2561 h 367686"/>
                <a:gd name="connsiteX6" fmla="*/ 1135062 w 1687512"/>
                <a:gd name="connsiteY6" fmla="*/ 367686 h 367686"/>
                <a:gd name="connsiteX7" fmla="*/ 1314840 w 1687512"/>
                <a:gd name="connsiteY7" fmla="*/ 0 h 367686"/>
                <a:gd name="connsiteX8" fmla="*/ 1503754 w 1687512"/>
                <a:gd name="connsiteY8" fmla="*/ 363538 h 367686"/>
                <a:gd name="connsiteX9" fmla="*/ 1687512 w 1687512"/>
                <a:gd name="connsiteY9" fmla="*/ 5736 h 367686"/>
                <a:gd name="connsiteX0" fmla="*/ 0 w 1687512"/>
                <a:gd name="connsiteY0" fmla="*/ 359748 h 367686"/>
                <a:gd name="connsiteX1" fmla="*/ 192087 w 1687512"/>
                <a:gd name="connsiteY1" fmla="*/ 7323 h 367686"/>
                <a:gd name="connsiteX2" fmla="*/ 373064 w 1687512"/>
                <a:gd name="connsiteY2" fmla="*/ 366098 h 367686"/>
                <a:gd name="connsiteX3" fmla="*/ 563562 w 1687512"/>
                <a:gd name="connsiteY3" fmla="*/ 4149 h 367686"/>
                <a:gd name="connsiteX4" fmla="*/ 752475 w 1687512"/>
                <a:gd name="connsiteY4" fmla="*/ 366097 h 367686"/>
                <a:gd name="connsiteX5" fmla="*/ 938212 w 1687512"/>
                <a:gd name="connsiteY5" fmla="*/ 2561 h 367686"/>
                <a:gd name="connsiteX6" fmla="*/ 1135062 w 1687512"/>
                <a:gd name="connsiteY6" fmla="*/ 367686 h 367686"/>
                <a:gd name="connsiteX7" fmla="*/ 1314840 w 1687512"/>
                <a:gd name="connsiteY7" fmla="*/ 0 h 367686"/>
                <a:gd name="connsiteX8" fmla="*/ 1503754 w 1687512"/>
                <a:gd name="connsiteY8" fmla="*/ 363538 h 367686"/>
                <a:gd name="connsiteX9" fmla="*/ 1687512 w 1687512"/>
                <a:gd name="connsiteY9" fmla="*/ 5736 h 367686"/>
                <a:gd name="connsiteX0" fmla="*/ 0 w 1687512"/>
                <a:gd name="connsiteY0" fmla="*/ 359748 h 367686"/>
                <a:gd name="connsiteX1" fmla="*/ 188912 w 1687512"/>
                <a:gd name="connsiteY1" fmla="*/ 102573 h 367686"/>
                <a:gd name="connsiteX2" fmla="*/ 373064 w 1687512"/>
                <a:gd name="connsiteY2" fmla="*/ 366098 h 367686"/>
                <a:gd name="connsiteX3" fmla="*/ 563562 w 1687512"/>
                <a:gd name="connsiteY3" fmla="*/ 4149 h 367686"/>
                <a:gd name="connsiteX4" fmla="*/ 752475 w 1687512"/>
                <a:gd name="connsiteY4" fmla="*/ 366097 h 367686"/>
                <a:gd name="connsiteX5" fmla="*/ 938212 w 1687512"/>
                <a:gd name="connsiteY5" fmla="*/ 2561 h 367686"/>
                <a:gd name="connsiteX6" fmla="*/ 1135062 w 1687512"/>
                <a:gd name="connsiteY6" fmla="*/ 367686 h 367686"/>
                <a:gd name="connsiteX7" fmla="*/ 1314840 w 1687512"/>
                <a:gd name="connsiteY7" fmla="*/ 0 h 367686"/>
                <a:gd name="connsiteX8" fmla="*/ 1503754 w 1687512"/>
                <a:gd name="connsiteY8" fmla="*/ 363538 h 367686"/>
                <a:gd name="connsiteX9" fmla="*/ 1687512 w 1687512"/>
                <a:gd name="connsiteY9" fmla="*/ 5736 h 367686"/>
                <a:gd name="connsiteX0" fmla="*/ 0 w 1685924"/>
                <a:gd name="connsiteY0" fmla="*/ 277198 h 367686"/>
                <a:gd name="connsiteX1" fmla="*/ 187324 w 1685924"/>
                <a:gd name="connsiteY1" fmla="*/ 102573 h 367686"/>
                <a:gd name="connsiteX2" fmla="*/ 371476 w 1685924"/>
                <a:gd name="connsiteY2" fmla="*/ 366098 h 367686"/>
                <a:gd name="connsiteX3" fmla="*/ 561974 w 1685924"/>
                <a:gd name="connsiteY3" fmla="*/ 4149 h 367686"/>
                <a:gd name="connsiteX4" fmla="*/ 750887 w 1685924"/>
                <a:gd name="connsiteY4" fmla="*/ 366097 h 367686"/>
                <a:gd name="connsiteX5" fmla="*/ 936624 w 1685924"/>
                <a:gd name="connsiteY5" fmla="*/ 2561 h 367686"/>
                <a:gd name="connsiteX6" fmla="*/ 1133474 w 1685924"/>
                <a:gd name="connsiteY6" fmla="*/ 367686 h 367686"/>
                <a:gd name="connsiteX7" fmla="*/ 1313252 w 1685924"/>
                <a:gd name="connsiteY7" fmla="*/ 0 h 367686"/>
                <a:gd name="connsiteX8" fmla="*/ 1502166 w 1685924"/>
                <a:gd name="connsiteY8" fmla="*/ 363538 h 367686"/>
                <a:gd name="connsiteX9" fmla="*/ 1685924 w 1685924"/>
                <a:gd name="connsiteY9" fmla="*/ 5736 h 367686"/>
                <a:gd name="connsiteX0" fmla="*/ 0 w 1685924"/>
                <a:gd name="connsiteY0" fmla="*/ 277198 h 367686"/>
                <a:gd name="connsiteX1" fmla="*/ 187324 w 1685924"/>
                <a:gd name="connsiteY1" fmla="*/ 102573 h 367686"/>
                <a:gd name="connsiteX2" fmla="*/ 371476 w 1685924"/>
                <a:gd name="connsiteY2" fmla="*/ 366098 h 367686"/>
                <a:gd name="connsiteX3" fmla="*/ 560387 w 1685924"/>
                <a:gd name="connsiteY3" fmla="*/ 35899 h 367686"/>
                <a:gd name="connsiteX4" fmla="*/ 750887 w 1685924"/>
                <a:gd name="connsiteY4" fmla="*/ 366097 h 367686"/>
                <a:gd name="connsiteX5" fmla="*/ 936624 w 1685924"/>
                <a:gd name="connsiteY5" fmla="*/ 2561 h 367686"/>
                <a:gd name="connsiteX6" fmla="*/ 1133474 w 1685924"/>
                <a:gd name="connsiteY6" fmla="*/ 367686 h 367686"/>
                <a:gd name="connsiteX7" fmla="*/ 1313252 w 1685924"/>
                <a:gd name="connsiteY7" fmla="*/ 0 h 367686"/>
                <a:gd name="connsiteX8" fmla="*/ 1502166 w 1685924"/>
                <a:gd name="connsiteY8" fmla="*/ 363538 h 367686"/>
                <a:gd name="connsiteX9" fmla="*/ 1685924 w 1685924"/>
                <a:gd name="connsiteY9" fmla="*/ 5736 h 367686"/>
                <a:gd name="connsiteX0" fmla="*/ 0 w 1685924"/>
                <a:gd name="connsiteY0" fmla="*/ 277198 h 367686"/>
                <a:gd name="connsiteX1" fmla="*/ 187324 w 1685924"/>
                <a:gd name="connsiteY1" fmla="*/ 102573 h 367686"/>
                <a:gd name="connsiteX2" fmla="*/ 369889 w 1685924"/>
                <a:gd name="connsiteY2" fmla="*/ 324823 h 367686"/>
                <a:gd name="connsiteX3" fmla="*/ 560387 w 1685924"/>
                <a:gd name="connsiteY3" fmla="*/ 35899 h 367686"/>
                <a:gd name="connsiteX4" fmla="*/ 750887 w 1685924"/>
                <a:gd name="connsiteY4" fmla="*/ 366097 h 367686"/>
                <a:gd name="connsiteX5" fmla="*/ 936624 w 1685924"/>
                <a:gd name="connsiteY5" fmla="*/ 2561 h 367686"/>
                <a:gd name="connsiteX6" fmla="*/ 1133474 w 1685924"/>
                <a:gd name="connsiteY6" fmla="*/ 367686 h 367686"/>
                <a:gd name="connsiteX7" fmla="*/ 1313252 w 1685924"/>
                <a:gd name="connsiteY7" fmla="*/ 0 h 367686"/>
                <a:gd name="connsiteX8" fmla="*/ 1502166 w 1685924"/>
                <a:gd name="connsiteY8" fmla="*/ 363538 h 367686"/>
                <a:gd name="connsiteX9" fmla="*/ 1685924 w 1685924"/>
                <a:gd name="connsiteY9" fmla="*/ 5736 h 367686"/>
                <a:gd name="connsiteX0" fmla="*/ 0 w 1685924"/>
                <a:gd name="connsiteY0" fmla="*/ 274638 h 365126"/>
                <a:gd name="connsiteX1" fmla="*/ 187324 w 1685924"/>
                <a:gd name="connsiteY1" fmla="*/ 100013 h 365126"/>
                <a:gd name="connsiteX2" fmla="*/ 369889 w 1685924"/>
                <a:gd name="connsiteY2" fmla="*/ 322263 h 365126"/>
                <a:gd name="connsiteX3" fmla="*/ 560387 w 1685924"/>
                <a:gd name="connsiteY3" fmla="*/ 33339 h 365126"/>
                <a:gd name="connsiteX4" fmla="*/ 750887 w 1685924"/>
                <a:gd name="connsiteY4" fmla="*/ 363537 h 365126"/>
                <a:gd name="connsiteX5" fmla="*/ 936624 w 1685924"/>
                <a:gd name="connsiteY5" fmla="*/ 1 h 365126"/>
                <a:gd name="connsiteX6" fmla="*/ 1133474 w 1685924"/>
                <a:gd name="connsiteY6" fmla="*/ 365126 h 365126"/>
                <a:gd name="connsiteX7" fmla="*/ 1313252 w 1685924"/>
                <a:gd name="connsiteY7" fmla="*/ 30777 h 365126"/>
                <a:gd name="connsiteX8" fmla="*/ 1502166 w 1685924"/>
                <a:gd name="connsiteY8" fmla="*/ 360978 h 365126"/>
                <a:gd name="connsiteX9" fmla="*/ 1685924 w 1685924"/>
                <a:gd name="connsiteY9" fmla="*/ 3176 h 365126"/>
                <a:gd name="connsiteX0" fmla="*/ 0 w 1685924"/>
                <a:gd name="connsiteY0" fmla="*/ 274638 h 365126"/>
                <a:gd name="connsiteX1" fmla="*/ 187324 w 1685924"/>
                <a:gd name="connsiteY1" fmla="*/ 100013 h 365126"/>
                <a:gd name="connsiteX2" fmla="*/ 369889 w 1685924"/>
                <a:gd name="connsiteY2" fmla="*/ 322263 h 365126"/>
                <a:gd name="connsiteX3" fmla="*/ 560387 w 1685924"/>
                <a:gd name="connsiteY3" fmla="*/ 33339 h 365126"/>
                <a:gd name="connsiteX4" fmla="*/ 750887 w 1685924"/>
                <a:gd name="connsiteY4" fmla="*/ 363537 h 365126"/>
                <a:gd name="connsiteX5" fmla="*/ 936624 w 1685924"/>
                <a:gd name="connsiteY5" fmla="*/ 1 h 365126"/>
                <a:gd name="connsiteX6" fmla="*/ 1133474 w 1685924"/>
                <a:gd name="connsiteY6" fmla="*/ 365126 h 365126"/>
                <a:gd name="connsiteX7" fmla="*/ 1313252 w 1685924"/>
                <a:gd name="connsiteY7" fmla="*/ 30777 h 365126"/>
                <a:gd name="connsiteX8" fmla="*/ 1502166 w 1685924"/>
                <a:gd name="connsiteY8" fmla="*/ 324466 h 365126"/>
                <a:gd name="connsiteX9" fmla="*/ 1685924 w 1685924"/>
                <a:gd name="connsiteY9" fmla="*/ 3176 h 365126"/>
                <a:gd name="connsiteX0" fmla="*/ 0 w 1682749"/>
                <a:gd name="connsiteY0" fmla="*/ 274638 h 365126"/>
                <a:gd name="connsiteX1" fmla="*/ 187324 w 1682749"/>
                <a:gd name="connsiteY1" fmla="*/ 100013 h 365126"/>
                <a:gd name="connsiteX2" fmla="*/ 369889 w 1682749"/>
                <a:gd name="connsiteY2" fmla="*/ 322263 h 365126"/>
                <a:gd name="connsiteX3" fmla="*/ 560387 w 1682749"/>
                <a:gd name="connsiteY3" fmla="*/ 33339 h 365126"/>
                <a:gd name="connsiteX4" fmla="*/ 750887 w 1682749"/>
                <a:gd name="connsiteY4" fmla="*/ 363537 h 365126"/>
                <a:gd name="connsiteX5" fmla="*/ 936624 w 1682749"/>
                <a:gd name="connsiteY5" fmla="*/ 1 h 365126"/>
                <a:gd name="connsiteX6" fmla="*/ 1133474 w 1682749"/>
                <a:gd name="connsiteY6" fmla="*/ 365126 h 365126"/>
                <a:gd name="connsiteX7" fmla="*/ 1313252 w 1682749"/>
                <a:gd name="connsiteY7" fmla="*/ 30777 h 365126"/>
                <a:gd name="connsiteX8" fmla="*/ 1502166 w 1682749"/>
                <a:gd name="connsiteY8" fmla="*/ 324466 h 365126"/>
                <a:gd name="connsiteX9" fmla="*/ 1682749 w 1682749"/>
                <a:gd name="connsiteY9" fmla="*/ 61914 h 365126"/>
                <a:gd name="connsiteX0" fmla="*/ 0 w 1682749"/>
                <a:gd name="connsiteY0" fmla="*/ 274638 h 365126"/>
                <a:gd name="connsiteX1" fmla="*/ 93250 w 1682749"/>
                <a:gd name="connsiteY1" fmla="*/ 181591 h 365126"/>
                <a:gd name="connsiteX2" fmla="*/ 187324 w 1682749"/>
                <a:gd name="connsiteY2" fmla="*/ 100013 h 365126"/>
                <a:gd name="connsiteX3" fmla="*/ 369889 w 1682749"/>
                <a:gd name="connsiteY3" fmla="*/ 322263 h 365126"/>
                <a:gd name="connsiteX4" fmla="*/ 560387 w 1682749"/>
                <a:gd name="connsiteY4" fmla="*/ 33339 h 365126"/>
                <a:gd name="connsiteX5" fmla="*/ 750887 w 1682749"/>
                <a:gd name="connsiteY5" fmla="*/ 363537 h 365126"/>
                <a:gd name="connsiteX6" fmla="*/ 936624 w 1682749"/>
                <a:gd name="connsiteY6" fmla="*/ 1 h 365126"/>
                <a:gd name="connsiteX7" fmla="*/ 1133474 w 1682749"/>
                <a:gd name="connsiteY7" fmla="*/ 365126 h 365126"/>
                <a:gd name="connsiteX8" fmla="*/ 1313252 w 1682749"/>
                <a:gd name="connsiteY8" fmla="*/ 30777 h 365126"/>
                <a:gd name="connsiteX9" fmla="*/ 1502166 w 1682749"/>
                <a:gd name="connsiteY9" fmla="*/ 324466 h 365126"/>
                <a:gd name="connsiteX10" fmla="*/ 1682749 w 1682749"/>
                <a:gd name="connsiteY10" fmla="*/ 61914 h 365126"/>
                <a:gd name="connsiteX0" fmla="*/ 0 w 1690687"/>
                <a:gd name="connsiteY0" fmla="*/ 188913 h 365126"/>
                <a:gd name="connsiteX1" fmla="*/ 101188 w 1690687"/>
                <a:gd name="connsiteY1" fmla="*/ 181591 h 365126"/>
                <a:gd name="connsiteX2" fmla="*/ 195262 w 1690687"/>
                <a:gd name="connsiteY2" fmla="*/ 100013 h 365126"/>
                <a:gd name="connsiteX3" fmla="*/ 377827 w 1690687"/>
                <a:gd name="connsiteY3" fmla="*/ 322263 h 365126"/>
                <a:gd name="connsiteX4" fmla="*/ 568325 w 1690687"/>
                <a:gd name="connsiteY4" fmla="*/ 33339 h 365126"/>
                <a:gd name="connsiteX5" fmla="*/ 758825 w 1690687"/>
                <a:gd name="connsiteY5" fmla="*/ 363537 h 365126"/>
                <a:gd name="connsiteX6" fmla="*/ 944562 w 1690687"/>
                <a:gd name="connsiteY6" fmla="*/ 1 h 365126"/>
                <a:gd name="connsiteX7" fmla="*/ 1141412 w 1690687"/>
                <a:gd name="connsiteY7" fmla="*/ 365126 h 365126"/>
                <a:gd name="connsiteX8" fmla="*/ 1321190 w 1690687"/>
                <a:gd name="connsiteY8" fmla="*/ 30777 h 365126"/>
                <a:gd name="connsiteX9" fmla="*/ 1510104 w 1690687"/>
                <a:gd name="connsiteY9" fmla="*/ 324466 h 365126"/>
                <a:gd name="connsiteX10" fmla="*/ 1690687 w 1690687"/>
                <a:gd name="connsiteY10" fmla="*/ 61914 h 365126"/>
                <a:gd name="connsiteX0" fmla="*/ 0 w 1690687"/>
                <a:gd name="connsiteY0" fmla="*/ 188913 h 365126"/>
                <a:gd name="connsiteX1" fmla="*/ 101188 w 1690687"/>
                <a:gd name="connsiteY1" fmla="*/ 181591 h 365126"/>
                <a:gd name="connsiteX2" fmla="*/ 195262 w 1690687"/>
                <a:gd name="connsiteY2" fmla="*/ 100013 h 365126"/>
                <a:gd name="connsiteX3" fmla="*/ 377827 w 1690687"/>
                <a:gd name="connsiteY3" fmla="*/ 322263 h 365126"/>
                <a:gd name="connsiteX4" fmla="*/ 568325 w 1690687"/>
                <a:gd name="connsiteY4" fmla="*/ 33339 h 365126"/>
                <a:gd name="connsiteX5" fmla="*/ 758825 w 1690687"/>
                <a:gd name="connsiteY5" fmla="*/ 363537 h 365126"/>
                <a:gd name="connsiteX6" fmla="*/ 944562 w 1690687"/>
                <a:gd name="connsiteY6" fmla="*/ 1 h 365126"/>
                <a:gd name="connsiteX7" fmla="*/ 1141412 w 1690687"/>
                <a:gd name="connsiteY7" fmla="*/ 365126 h 365126"/>
                <a:gd name="connsiteX8" fmla="*/ 1321190 w 1690687"/>
                <a:gd name="connsiteY8" fmla="*/ 30777 h 365126"/>
                <a:gd name="connsiteX9" fmla="*/ 1510104 w 1690687"/>
                <a:gd name="connsiteY9" fmla="*/ 324466 h 365126"/>
                <a:gd name="connsiteX10" fmla="*/ 1690687 w 1690687"/>
                <a:gd name="connsiteY10" fmla="*/ 61914 h 365126"/>
                <a:gd name="connsiteX0" fmla="*/ 0 w 1689099"/>
                <a:gd name="connsiteY0" fmla="*/ 180975 h 365126"/>
                <a:gd name="connsiteX1" fmla="*/ 99600 w 1689099"/>
                <a:gd name="connsiteY1" fmla="*/ 181591 h 365126"/>
                <a:gd name="connsiteX2" fmla="*/ 193674 w 1689099"/>
                <a:gd name="connsiteY2" fmla="*/ 100013 h 365126"/>
                <a:gd name="connsiteX3" fmla="*/ 376239 w 1689099"/>
                <a:gd name="connsiteY3" fmla="*/ 322263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00013 h 365126"/>
                <a:gd name="connsiteX3" fmla="*/ 376239 w 1689099"/>
                <a:gd name="connsiteY3" fmla="*/ 322263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00013 h 365126"/>
                <a:gd name="connsiteX3" fmla="*/ 376239 w 1689099"/>
                <a:gd name="connsiteY3" fmla="*/ 322263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00013 h 365126"/>
                <a:gd name="connsiteX3" fmla="*/ 376239 w 1689099"/>
                <a:gd name="connsiteY3" fmla="*/ 322263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00013 h 365126"/>
                <a:gd name="connsiteX3" fmla="*/ 376239 w 1689099"/>
                <a:gd name="connsiteY3" fmla="*/ 322263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6239 w 1689099"/>
                <a:gd name="connsiteY3" fmla="*/ 322263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712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7127 h 365126"/>
                <a:gd name="connsiteX9" fmla="*/ 1510104 w 1689099"/>
                <a:gd name="connsiteY9" fmla="*/ 297479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7127 h 365126"/>
                <a:gd name="connsiteX9" fmla="*/ 1503754 w 1689099"/>
                <a:gd name="connsiteY9" fmla="*/ 305416 h 365126"/>
                <a:gd name="connsiteX10" fmla="*/ 1689099 w 1689099"/>
                <a:gd name="connsiteY10" fmla="*/ 61914 h 365126"/>
                <a:gd name="connsiteX0" fmla="*/ 0 w 1693862"/>
                <a:gd name="connsiteY0" fmla="*/ 180975 h 365126"/>
                <a:gd name="connsiteX1" fmla="*/ 99600 w 1693862"/>
                <a:gd name="connsiteY1" fmla="*/ 181591 h 365126"/>
                <a:gd name="connsiteX2" fmla="*/ 193674 w 1693862"/>
                <a:gd name="connsiteY2" fmla="*/ 120650 h 365126"/>
                <a:gd name="connsiteX3" fmla="*/ 377827 w 1693862"/>
                <a:gd name="connsiteY3" fmla="*/ 304800 h 365126"/>
                <a:gd name="connsiteX4" fmla="*/ 566737 w 1693862"/>
                <a:gd name="connsiteY4" fmla="*/ 33339 h 365126"/>
                <a:gd name="connsiteX5" fmla="*/ 757237 w 1693862"/>
                <a:gd name="connsiteY5" fmla="*/ 363537 h 365126"/>
                <a:gd name="connsiteX6" fmla="*/ 942974 w 1693862"/>
                <a:gd name="connsiteY6" fmla="*/ 1 h 365126"/>
                <a:gd name="connsiteX7" fmla="*/ 1139824 w 1693862"/>
                <a:gd name="connsiteY7" fmla="*/ 365126 h 365126"/>
                <a:gd name="connsiteX8" fmla="*/ 1319602 w 1693862"/>
                <a:gd name="connsiteY8" fmla="*/ 37127 h 365126"/>
                <a:gd name="connsiteX9" fmla="*/ 1503754 w 1693862"/>
                <a:gd name="connsiteY9" fmla="*/ 305416 h 365126"/>
                <a:gd name="connsiteX10" fmla="*/ 1693862 w 1693862"/>
                <a:gd name="connsiteY10" fmla="*/ 123827 h 365126"/>
                <a:gd name="connsiteX0" fmla="*/ 0 w 1693862"/>
                <a:gd name="connsiteY0" fmla="*/ 180975 h 365126"/>
                <a:gd name="connsiteX1" fmla="*/ 99600 w 1693862"/>
                <a:gd name="connsiteY1" fmla="*/ 181591 h 365126"/>
                <a:gd name="connsiteX2" fmla="*/ 193674 w 1693862"/>
                <a:gd name="connsiteY2" fmla="*/ 120650 h 365126"/>
                <a:gd name="connsiteX3" fmla="*/ 377827 w 1693862"/>
                <a:gd name="connsiteY3" fmla="*/ 304800 h 365126"/>
                <a:gd name="connsiteX4" fmla="*/ 566737 w 1693862"/>
                <a:gd name="connsiteY4" fmla="*/ 33339 h 365126"/>
                <a:gd name="connsiteX5" fmla="*/ 757237 w 1693862"/>
                <a:gd name="connsiteY5" fmla="*/ 363537 h 365126"/>
                <a:gd name="connsiteX6" fmla="*/ 942974 w 1693862"/>
                <a:gd name="connsiteY6" fmla="*/ 1 h 365126"/>
                <a:gd name="connsiteX7" fmla="*/ 1139824 w 1693862"/>
                <a:gd name="connsiteY7" fmla="*/ 365126 h 365126"/>
                <a:gd name="connsiteX8" fmla="*/ 1319602 w 1693862"/>
                <a:gd name="connsiteY8" fmla="*/ 37127 h 365126"/>
                <a:gd name="connsiteX9" fmla="*/ 1503754 w 1693862"/>
                <a:gd name="connsiteY9" fmla="*/ 305416 h 365126"/>
                <a:gd name="connsiteX10" fmla="*/ 1636299 w 1693862"/>
                <a:gd name="connsiteY10" fmla="*/ 167303 h 365126"/>
                <a:gd name="connsiteX11" fmla="*/ 1693862 w 1693862"/>
                <a:gd name="connsiteY11" fmla="*/ 123827 h 365126"/>
                <a:gd name="connsiteX0" fmla="*/ 0 w 1693862"/>
                <a:gd name="connsiteY0" fmla="*/ 180975 h 365126"/>
                <a:gd name="connsiteX1" fmla="*/ 99600 w 1693862"/>
                <a:gd name="connsiteY1" fmla="*/ 181591 h 365126"/>
                <a:gd name="connsiteX2" fmla="*/ 193674 w 1693862"/>
                <a:gd name="connsiteY2" fmla="*/ 120650 h 365126"/>
                <a:gd name="connsiteX3" fmla="*/ 377827 w 1693862"/>
                <a:gd name="connsiteY3" fmla="*/ 304800 h 365126"/>
                <a:gd name="connsiteX4" fmla="*/ 566737 w 1693862"/>
                <a:gd name="connsiteY4" fmla="*/ 33339 h 365126"/>
                <a:gd name="connsiteX5" fmla="*/ 757237 w 1693862"/>
                <a:gd name="connsiteY5" fmla="*/ 363537 h 365126"/>
                <a:gd name="connsiteX6" fmla="*/ 942974 w 1693862"/>
                <a:gd name="connsiteY6" fmla="*/ 1 h 365126"/>
                <a:gd name="connsiteX7" fmla="*/ 1139824 w 1693862"/>
                <a:gd name="connsiteY7" fmla="*/ 365126 h 365126"/>
                <a:gd name="connsiteX8" fmla="*/ 1319602 w 1693862"/>
                <a:gd name="connsiteY8" fmla="*/ 37127 h 365126"/>
                <a:gd name="connsiteX9" fmla="*/ 1503754 w 1693862"/>
                <a:gd name="connsiteY9" fmla="*/ 305416 h 365126"/>
                <a:gd name="connsiteX10" fmla="*/ 1577561 w 1693862"/>
                <a:gd name="connsiteY10" fmla="*/ 249853 h 365126"/>
                <a:gd name="connsiteX11" fmla="*/ 1636299 w 1693862"/>
                <a:gd name="connsiteY11" fmla="*/ 167303 h 365126"/>
                <a:gd name="connsiteX12" fmla="*/ 1693862 w 1693862"/>
                <a:gd name="connsiteY12" fmla="*/ 123827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577561 w 1868487"/>
                <a:gd name="connsiteY10" fmla="*/ 249853 h 365126"/>
                <a:gd name="connsiteX11" fmla="*/ 1636299 w 1868487"/>
                <a:gd name="connsiteY11" fmla="*/ 167303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577561 w 1868487"/>
                <a:gd name="connsiteY10" fmla="*/ 2498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12486 w 1868487"/>
                <a:gd name="connsiteY10" fmla="*/ 1990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12486 w 1868487"/>
                <a:gd name="connsiteY10" fmla="*/ 1990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12486 w 1868487"/>
                <a:gd name="connsiteY10" fmla="*/ 1990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12486 w 1868487"/>
                <a:gd name="connsiteY10" fmla="*/ 1990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596611 w 1868487"/>
                <a:gd name="connsiteY10" fmla="*/ 178416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95036 w 1868487"/>
                <a:gd name="connsiteY10" fmla="*/ 1101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95036 w 1868487"/>
                <a:gd name="connsiteY10" fmla="*/ 1101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95036 w 1868487"/>
                <a:gd name="connsiteY10" fmla="*/ 1101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95036 w 1868487"/>
                <a:gd name="connsiteY10" fmla="*/ 110153 h 365126"/>
                <a:gd name="connsiteX11" fmla="*/ 1787111 w 1868487"/>
                <a:gd name="connsiteY11" fmla="*/ 183178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95036 w 1868487"/>
                <a:gd name="connsiteY10" fmla="*/ 110153 h 365126"/>
                <a:gd name="connsiteX11" fmla="*/ 1787111 w 1868487"/>
                <a:gd name="connsiteY11" fmla="*/ 183178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95036 w 1868487"/>
                <a:gd name="connsiteY10" fmla="*/ 110153 h 365126"/>
                <a:gd name="connsiteX11" fmla="*/ 1787111 w 1868487"/>
                <a:gd name="connsiteY11" fmla="*/ 183178 h 365126"/>
                <a:gd name="connsiteX12" fmla="*/ 1868487 w 1868487"/>
                <a:gd name="connsiteY12" fmla="*/ 158752 h 365126"/>
                <a:gd name="connsiteX0" fmla="*/ 0 w 1879599"/>
                <a:gd name="connsiteY0" fmla="*/ 180975 h 365126"/>
                <a:gd name="connsiteX1" fmla="*/ 99600 w 1879599"/>
                <a:gd name="connsiteY1" fmla="*/ 181591 h 365126"/>
                <a:gd name="connsiteX2" fmla="*/ 193674 w 1879599"/>
                <a:gd name="connsiteY2" fmla="*/ 120650 h 365126"/>
                <a:gd name="connsiteX3" fmla="*/ 377827 w 1879599"/>
                <a:gd name="connsiteY3" fmla="*/ 304800 h 365126"/>
                <a:gd name="connsiteX4" fmla="*/ 566737 w 1879599"/>
                <a:gd name="connsiteY4" fmla="*/ 33339 h 365126"/>
                <a:gd name="connsiteX5" fmla="*/ 757237 w 1879599"/>
                <a:gd name="connsiteY5" fmla="*/ 363537 h 365126"/>
                <a:gd name="connsiteX6" fmla="*/ 942974 w 1879599"/>
                <a:gd name="connsiteY6" fmla="*/ 1 h 365126"/>
                <a:gd name="connsiteX7" fmla="*/ 1139824 w 1879599"/>
                <a:gd name="connsiteY7" fmla="*/ 365126 h 365126"/>
                <a:gd name="connsiteX8" fmla="*/ 1319602 w 1879599"/>
                <a:gd name="connsiteY8" fmla="*/ 37127 h 365126"/>
                <a:gd name="connsiteX9" fmla="*/ 1503754 w 1879599"/>
                <a:gd name="connsiteY9" fmla="*/ 305416 h 365126"/>
                <a:gd name="connsiteX10" fmla="*/ 1695036 w 1879599"/>
                <a:gd name="connsiteY10" fmla="*/ 110153 h 365126"/>
                <a:gd name="connsiteX11" fmla="*/ 1787111 w 1879599"/>
                <a:gd name="connsiteY11" fmla="*/ 183178 h 365126"/>
                <a:gd name="connsiteX12" fmla="*/ 1879599 w 1879599"/>
                <a:gd name="connsiteY12" fmla="*/ 179390 h 365126"/>
                <a:gd name="connsiteX0" fmla="*/ 0 w 1860549"/>
                <a:gd name="connsiteY0" fmla="*/ 180975 h 365126"/>
                <a:gd name="connsiteX1" fmla="*/ 99600 w 1860549"/>
                <a:gd name="connsiteY1" fmla="*/ 181591 h 365126"/>
                <a:gd name="connsiteX2" fmla="*/ 193674 w 1860549"/>
                <a:gd name="connsiteY2" fmla="*/ 120650 h 365126"/>
                <a:gd name="connsiteX3" fmla="*/ 377827 w 1860549"/>
                <a:gd name="connsiteY3" fmla="*/ 304800 h 365126"/>
                <a:gd name="connsiteX4" fmla="*/ 566737 w 1860549"/>
                <a:gd name="connsiteY4" fmla="*/ 33339 h 365126"/>
                <a:gd name="connsiteX5" fmla="*/ 757237 w 1860549"/>
                <a:gd name="connsiteY5" fmla="*/ 363537 h 365126"/>
                <a:gd name="connsiteX6" fmla="*/ 942974 w 1860549"/>
                <a:gd name="connsiteY6" fmla="*/ 1 h 365126"/>
                <a:gd name="connsiteX7" fmla="*/ 1139824 w 1860549"/>
                <a:gd name="connsiteY7" fmla="*/ 365126 h 365126"/>
                <a:gd name="connsiteX8" fmla="*/ 1319602 w 1860549"/>
                <a:gd name="connsiteY8" fmla="*/ 37127 h 365126"/>
                <a:gd name="connsiteX9" fmla="*/ 1503754 w 1860549"/>
                <a:gd name="connsiteY9" fmla="*/ 305416 h 365126"/>
                <a:gd name="connsiteX10" fmla="*/ 1695036 w 1860549"/>
                <a:gd name="connsiteY10" fmla="*/ 110153 h 365126"/>
                <a:gd name="connsiteX11" fmla="*/ 1787111 w 1860549"/>
                <a:gd name="connsiteY11" fmla="*/ 183178 h 365126"/>
                <a:gd name="connsiteX12" fmla="*/ 1860549 w 1860549"/>
                <a:gd name="connsiteY12" fmla="*/ 177802 h 365126"/>
                <a:gd name="connsiteX0" fmla="*/ 0 w 1860549"/>
                <a:gd name="connsiteY0" fmla="*/ 180975 h 365126"/>
                <a:gd name="connsiteX1" fmla="*/ 99600 w 1860549"/>
                <a:gd name="connsiteY1" fmla="*/ 181591 h 365126"/>
                <a:gd name="connsiteX2" fmla="*/ 193674 w 1860549"/>
                <a:gd name="connsiteY2" fmla="*/ 120650 h 365126"/>
                <a:gd name="connsiteX3" fmla="*/ 377827 w 1860549"/>
                <a:gd name="connsiteY3" fmla="*/ 304800 h 365126"/>
                <a:gd name="connsiteX4" fmla="*/ 566737 w 1860549"/>
                <a:gd name="connsiteY4" fmla="*/ 33339 h 365126"/>
                <a:gd name="connsiteX5" fmla="*/ 757237 w 1860549"/>
                <a:gd name="connsiteY5" fmla="*/ 363537 h 365126"/>
                <a:gd name="connsiteX6" fmla="*/ 942974 w 1860549"/>
                <a:gd name="connsiteY6" fmla="*/ 1 h 365126"/>
                <a:gd name="connsiteX7" fmla="*/ 1139824 w 1860549"/>
                <a:gd name="connsiteY7" fmla="*/ 365126 h 365126"/>
                <a:gd name="connsiteX8" fmla="*/ 1319602 w 1860549"/>
                <a:gd name="connsiteY8" fmla="*/ 37127 h 365126"/>
                <a:gd name="connsiteX9" fmla="*/ 1503754 w 1860549"/>
                <a:gd name="connsiteY9" fmla="*/ 305416 h 365126"/>
                <a:gd name="connsiteX10" fmla="*/ 1695036 w 1860549"/>
                <a:gd name="connsiteY10" fmla="*/ 110153 h 365126"/>
                <a:gd name="connsiteX11" fmla="*/ 1787111 w 1860549"/>
                <a:gd name="connsiteY11" fmla="*/ 183178 h 365126"/>
                <a:gd name="connsiteX12" fmla="*/ 1860549 w 1860549"/>
                <a:gd name="connsiteY12" fmla="*/ 177802 h 365126"/>
                <a:gd name="connsiteX0" fmla="*/ 0 w 1878012"/>
                <a:gd name="connsiteY0" fmla="*/ 180975 h 365126"/>
                <a:gd name="connsiteX1" fmla="*/ 99600 w 1878012"/>
                <a:gd name="connsiteY1" fmla="*/ 181591 h 365126"/>
                <a:gd name="connsiteX2" fmla="*/ 193674 w 1878012"/>
                <a:gd name="connsiteY2" fmla="*/ 120650 h 365126"/>
                <a:gd name="connsiteX3" fmla="*/ 377827 w 1878012"/>
                <a:gd name="connsiteY3" fmla="*/ 304800 h 365126"/>
                <a:gd name="connsiteX4" fmla="*/ 566737 w 1878012"/>
                <a:gd name="connsiteY4" fmla="*/ 33339 h 365126"/>
                <a:gd name="connsiteX5" fmla="*/ 757237 w 1878012"/>
                <a:gd name="connsiteY5" fmla="*/ 363537 h 365126"/>
                <a:gd name="connsiteX6" fmla="*/ 942974 w 1878012"/>
                <a:gd name="connsiteY6" fmla="*/ 1 h 365126"/>
                <a:gd name="connsiteX7" fmla="*/ 1139824 w 1878012"/>
                <a:gd name="connsiteY7" fmla="*/ 365126 h 365126"/>
                <a:gd name="connsiteX8" fmla="*/ 1319602 w 1878012"/>
                <a:gd name="connsiteY8" fmla="*/ 37127 h 365126"/>
                <a:gd name="connsiteX9" fmla="*/ 1503754 w 1878012"/>
                <a:gd name="connsiteY9" fmla="*/ 305416 h 365126"/>
                <a:gd name="connsiteX10" fmla="*/ 1695036 w 1878012"/>
                <a:gd name="connsiteY10" fmla="*/ 110153 h 365126"/>
                <a:gd name="connsiteX11" fmla="*/ 1787111 w 1878012"/>
                <a:gd name="connsiteY11" fmla="*/ 183178 h 365126"/>
                <a:gd name="connsiteX12" fmla="*/ 1878012 w 1878012"/>
                <a:gd name="connsiteY12" fmla="*/ 180977 h 365126"/>
                <a:gd name="connsiteX0" fmla="*/ 0 w 1878012"/>
                <a:gd name="connsiteY0" fmla="*/ 180975 h 365126"/>
                <a:gd name="connsiteX1" fmla="*/ 99600 w 1878012"/>
                <a:gd name="connsiteY1" fmla="*/ 181591 h 365126"/>
                <a:gd name="connsiteX2" fmla="*/ 193674 w 1878012"/>
                <a:gd name="connsiteY2" fmla="*/ 120650 h 365126"/>
                <a:gd name="connsiteX3" fmla="*/ 377827 w 1878012"/>
                <a:gd name="connsiteY3" fmla="*/ 304800 h 365126"/>
                <a:gd name="connsiteX4" fmla="*/ 566737 w 1878012"/>
                <a:gd name="connsiteY4" fmla="*/ 33339 h 365126"/>
                <a:gd name="connsiteX5" fmla="*/ 757237 w 1878012"/>
                <a:gd name="connsiteY5" fmla="*/ 363537 h 365126"/>
                <a:gd name="connsiteX6" fmla="*/ 942974 w 1878012"/>
                <a:gd name="connsiteY6" fmla="*/ 1 h 365126"/>
                <a:gd name="connsiteX7" fmla="*/ 1139824 w 1878012"/>
                <a:gd name="connsiteY7" fmla="*/ 365126 h 365126"/>
                <a:gd name="connsiteX8" fmla="*/ 1319602 w 1878012"/>
                <a:gd name="connsiteY8" fmla="*/ 37127 h 365126"/>
                <a:gd name="connsiteX9" fmla="*/ 1503754 w 1878012"/>
                <a:gd name="connsiteY9" fmla="*/ 305416 h 365126"/>
                <a:gd name="connsiteX10" fmla="*/ 1695036 w 1878012"/>
                <a:gd name="connsiteY10" fmla="*/ 110153 h 365126"/>
                <a:gd name="connsiteX11" fmla="*/ 1787111 w 1878012"/>
                <a:gd name="connsiteY11" fmla="*/ 183178 h 365126"/>
                <a:gd name="connsiteX12" fmla="*/ 1878012 w 1878012"/>
                <a:gd name="connsiteY12" fmla="*/ 180977 h 365126"/>
                <a:gd name="connsiteX0" fmla="*/ 0 w 1878012"/>
                <a:gd name="connsiteY0" fmla="*/ 180975 h 365126"/>
                <a:gd name="connsiteX1" fmla="*/ 99600 w 1878012"/>
                <a:gd name="connsiteY1" fmla="*/ 181591 h 365126"/>
                <a:gd name="connsiteX2" fmla="*/ 193674 w 1878012"/>
                <a:gd name="connsiteY2" fmla="*/ 120650 h 365126"/>
                <a:gd name="connsiteX3" fmla="*/ 377827 w 1878012"/>
                <a:gd name="connsiteY3" fmla="*/ 304800 h 365126"/>
                <a:gd name="connsiteX4" fmla="*/ 566737 w 1878012"/>
                <a:gd name="connsiteY4" fmla="*/ 33339 h 365126"/>
                <a:gd name="connsiteX5" fmla="*/ 757237 w 1878012"/>
                <a:gd name="connsiteY5" fmla="*/ 363537 h 365126"/>
                <a:gd name="connsiteX6" fmla="*/ 942974 w 1878012"/>
                <a:gd name="connsiteY6" fmla="*/ 1 h 365126"/>
                <a:gd name="connsiteX7" fmla="*/ 1139824 w 1878012"/>
                <a:gd name="connsiteY7" fmla="*/ 365126 h 365126"/>
                <a:gd name="connsiteX8" fmla="*/ 1319602 w 1878012"/>
                <a:gd name="connsiteY8" fmla="*/ 37127 h 365126"/>
                <a:gd name="connsiteX9" fmla="*/ 1503754 w 1878012"/>
                <a:gd name="connsiteY9" fmla="*/ 305416 h 365126"/>
                <a:gd name="connsiteX10" fmla="*/ 1695036 w 1878012"/>
                <a:gd name="connsiteY10" fmla="*/ 110153 h 365126"/>
                <a:gd name="connsiteX11" fmla="*/ 1787111 w 1878012"/>
                <a:gd name="connsiteY11" fmla="*/ 183178 h 365126"/>
                <a:gd name="connsiteX12" fmla="*/ 1878012 w 1878012"/>
                <a:gd name="connsiteY12" fmla="*/ 180977 h 365126"/>
                <a:gd name="connsiteX0" fmla="*/ 0 w 1878012"/>
                <a:gd name="connsiteY0" fmla="*/ 180975 h 365126"/>
                <a:gd name="connsiteX1" fmla="*/ 99600 w 1878012"/>
                <a:gd name="connsiteY1" fmla="*/ 181591 h 365126"/>
                <a:gd name="connsiteX2" fmla="*/ 193674 w 1878012"/>
                <a:gd name="connsiteY2" fmla="*/ 120650 h 365126"/>
                <a:gd name="connsiteX3" fmla="*/ 377827 w 1878012"/>
                <a:gd name="connsiteY3" fmla="*/ 304800 h 365126"/>
                <a:gd name="connsiteX4" fmla="*/ 566737 w 1878012"/>
                <a:gd name="connsiteY4" fmla="*/ 33339 h 365126"/>
                <a:gd name="connsiteX5" fmla="*/ 757237 w 1878012"/>
                <a:gd name="connsiteY5" fmla="*/ 363537 h 365126"/>
                <a:gd name="connsiteX6" fmla="*/ 942974 w 1878012"/>
                <a:gd name="connsiteY6" fmla="*/ 1 h 365126"/>
                <a:gd name="connsiteX7" fmla="*/ 1139824 w 1878012"/>
                <a:gd name="connsiteY7" fmla="*/ 365126 h 365126"/>
                <a:gd name="connsiteX8" fmla="*/ 1319602 w 1878012"/>
                <a:gd name="connsiteY8" fmla="*/ 37127 h 365126"/>
                <a:gd name="connsiteX9" fmla="*/ 1503754 w 1878012"/>
                <a:gd name="connsiteY9" fmla="*/ 305416 h 365126"/>
                <a:gd name="connsiteX10" fmla="*/ 1695036 w 1878012"/>
                <a:gd name="connsiteY10" fmla="*/ 110153 h 365126"/>
                <a:gd name="connsiteX11" fmla="*/ 1787111 w 1878012"/>
                <a:gd name="connsiteY11" fmla="*/ 183178 h 365126"/>
                <a:gd name="connsiteX12" fmla="*/ 1878012 w 1878012"/>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67721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67721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67721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67721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67721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67721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8427"/>
                <a:gd name="connsiteY0" fmla="*/ 180975 h 365126"/>
                <a:gd name="connsiteX1" fmla="*/ 137154 w 1918427"/>
                <a:gd name="connsiteY1" fmla="*/ 181591 h 365126"/>
                <a:gd name="connsiteX2" fmla="*/ 231228 w 1918427"/>
                <a:gd name="connsiteY2" fmla="*/ 120650 h 365126"/>
                <a:gd name="connsiteX3" fmla="*/ 415381 w 1918427"/>
                <a:gd name="connsiteY3" fmla="*/ 304800 h 365126"/>
                <a:gd name="connsiteX4" fmla="*/ 604291 w 1918427"/>
                <a:gd name="connsiteY4" fmla="*/ 33339 h 365126"/>
                <a:gd name="connsiteX5" fmla="*/ 794791 w 1918427"/>
                <a:gd name="connsiteY5" fmla="*/ 363537 h 365126"/>
                <a:gd name="connsiteX6" fmla="*/ 980528 w 1918427"/>
                <a:gd name="connsiteY6" fmla="*/ 1 h 365126"/>
                <a:gd name="connsiteX7" fmla="*/ 1167721 w 1918427"/>
                <a:gd name="connsiteY7" fmla="*/ 365126 h 365126"/>
                <a:gd name="connsiteX8" fmla="*/ 1357156 w 1918427"/>
                <a:gd name="connsiteY8" fmla="*/ 37127 h 365126"/>
                <a:gd name="connsiteX9" fmla="*/ 1541308 w 1918427"/>
                <a:gd name="connsiteY9" fmla="*/ 305416 h 365126"/>
                <a:gd name="connsiteX10" fmla="*/ 1732590 w 1918427"/>
                <a:gd name="connsiteY10" fmla="*/ 110153 h 365126"/>
                <a:gd name="connsiteX11" fmla="*/ 1824665 w 1918427"/>
                <a:gd name="connsiteY11" fmla="*/ 183178 h 365126"/>
                <a:gd name="connsiteX12" fmla="*/ 1918427 w 1918427"/>
                <a:gd name="connsiteY12" fmla="*/ 180977 h 365126"/>
                <a:gd name="connsiteX0" fmla="*/ 0 w 1918427"/>
                <a:gd name="connsiteY0" fmla="*/ 180975 h 365126"/>
                <a:gd name="connsiteX1" fmla="*/ 137154 w 1918427"/>
                <a:gd name="connsiteY1" fmla="*/ 181591 h 365126"/>
                <a:gd name="connsiteX2" fmla="*/ 231228 w 1918427"/>
                <a:gd name="connsiteY2" fmla="*/ 120650 h 365126"/>
                <a:gd name="connsiteX3" fmla="*/ 415381 w 1918427"/>
                <a:gd name="connsiteY3" fmla="*/ 304800 h 365126"/>
                <a:gd name="connsiteX4" fmla="*/ 604291 w 1918427"/>
                <a:gd name="connsiteY4" fmla="*/ 33339 h 365126"/>
                <a:gd name="connsiteX5" fmla="*/ 794791 w 1918427"/>
                <a:gd name="connsiteY5" fmla="*/ 363537 h 365126"/>
                <a:gd name="connsiteX6" fmla="*/ 980528 w 1918427"/>
                <a:gd name="connsiteY6" fmla="*/ 1 h 365126"/>
                <a:gd name="connsiteX7" fmla="*/ 1167721 w 1918427"/>
                <a:gd name="connsiteY7" fmla="*/ 365126 h 365126"/>
                <a:gd name="connsiteX8" fmla="*/ 1357156 w 1918427"/>
                <a:gd name="connsiteY8" fmla="*/ 37127 h 365126"/>
                <a:gd name="connsiteX9" fmla="*/ 1541308 w 1918427"/>
                <a:gd name="connsiteY9" fmla="*/ 305416 h 365126"/>
                <a:gd name="connsiteX10" fmla="*/ 1732590 w 1918427"/>
                <a:gd name="connsiteY10" fmla="*/ 110153 h 365126"/>
                <a:gd name="connsiteX11" fmla="*/ 1824665 w 1918427"/>
                <a:gd name="connsiteY11" fmla="*/ 183178 h 365126"/>
                <a:gd name="connsiteX12" fmla="*/ 1918427 w 1918427"/>
                <a:gd name="connsiteY12" fmla="*/ 180977 h 365126"/>
                <a:gd name="connsiteX0" fmla="*/ 0 w 1918427"/>
                <a:gd name="connsiteY0" fmla="*/ 180975 h 365126"/>
                <a:gd name="connsiteX1" fmla="*/ 137154 w 1918427"/>
                <a:gd name="connsiteY1" fmla="*/ 181591 h 365126"/>
                <a:gd name="connsiteX2" fmla="*/ 231228 w 1918427"/>
                <a:gd name="connsiteY2" fmla="*/ 120650 h 365126"/>
                <a:gd name="connsiteX3" fmla="*/ 415381 w 1918427"/>
                <a:gd name="connsiteY3" fmla="*/ 304800 h 365126"/>
                <a:gd name="connsiteX4" fmla="*/ 604291 w 1918427"/>
                <a:gd name="connsiteY4" fmla="*/ 33339 h 365126"/>
                <a:gd name="connsiteX5" fmla="*/ 794791 w 1918427"/>
                <a:gd name="connsiteY5" fmla="*/ 363537 h 365126"/>
                <a:gd name="connsiteX6" fmla="*/ 980528 w 1918427"/>
                <a:gd name="connsiteY6" fmla="*/ 1 h 365126"/>
                <a:gd name="connsiteX7" fmla="*/ 1167721 w 1918427"/>
                <a:gd name="connsiteY7" fmla="*/ 365126 h 365126"/>
                <a:gd name="connsiteX8" fmla="*/ 1357156 w 1918427"/>
                <a:gd name="connsiteY8" fmla="*/ 37127 h 365126"/>
                <a:gd name="connsiteX9" fmla="*/ 1541308 w 1918427"/>
                <a:gd name="connsiteY9" fmla="*/ 305416 h 365126"/>
                <a:gd name="connsiteX10" fmla="*/ 1732590 w 1918427"/>
                <a:gd name="connsiteY10" fmla="*/ 110153 h 365126"/>
                <a:gd name="connsiteX11" fmla="*/ 1824665 w 1918427"/>
                <a:gd name="connsiteY11" fmla="*/ 183178 h 365126"/>
                <a:gd name="connsiteX12" fmla="*/ 1918427 w 1918427"/>
                <a:gd name="connsiteY12" fmla="*/ 180977 h 365126"/>
                <a:gd name="connsiteX0" fmla="*/ 0 w 1918427"/>
                <a:gd name="connsiteY0" fmla="*/ 180975 h 365126"/>
                <a:gd name="connsiteX1" fmla="*/ 137154 w 1918427"/>
                <a:gd name="connsiteY1" fmla="*/ 181591 h 365126"/>
                <a:gd name="connsiteX2" fmla="*/ 231228 w 1918427"/>
                <a:gd name="connsiteY2" fmla="*/ 120650 h 365126"/>
                <a:gd name="connsiteX3" fmla="*/ 415381 w 1918427"/>
                <a:gd name="connsiteY3" fmla="*/ 304800 h 365126"/>
                <a:gd name="connsiteX4" fmla="*/ 604291 w 1918427"/>
                <a:gd name="connsiteY4" fmla="*/ 33339 h 365126"/>
                <a:gd name="connsiteX5" fmla="*/ 794791 w 1918427"/>
                <a:gd name="connsiteY5" fmla="*/ 363537 h 365126"/>
                <a:gd name="connsiteX6" fmla="*/ 980528 w 1918427"/>
                <a:gd name="connsiteY6" fmla="*/ 1 h 365126"/>
                <a:gd name="connsiteX7" fmla="*/ 1167721 w 1918427"/>
                <a:gd name="connsiteY7" fmla="*/ 365126 h 365126"/>
                <a:gd name="connsiteX8" fmla="*/ 1357156 w 1918427"/>
                <a:gd name="connsiteY8" fmla="*/ 37127 h 365126"/>
                <a:gd name="connsiteX9" fmla="*/ 1541308 w 1918427"/>
                <a:gd name="connsiteY9" fmla="*/ 305416 h 365126"/>
                <a:gd name="connsiteX10" fmla="*/ 1732590 w 1918427"/>
                <a:gd name="connsiteY10" fmla="*/ 110153 h 365126"/>
                <a:gd name="connsiteX11" fmla="*/ 1824665 w 1918427"/>
                <a:gd name="connsiteY11" fmla="*/ 183178 h 365126"/>
                <a:gd name="connsiteX12" fmla="*/ 1918427 w 1918427"/>
                <a:gd name="connsiteY12" fmla="*/ 180977 h 365126"/>
                <a:gd name="connsiteX0" fmla="*/ 0 w 1918427"/>
                <a:gd name="connsiteY0" fmla="*/ 180975 h 365126"/>
                <a:gd name="connsiteX1" fmla="*/ 137154 w 1918427"/>
                <a:gd name="connsiteY1" fmla="*/ 181591 h 365126"/>
                <a:gd name="connsiteX2" fmla="*/ 231228 w 1918427"/>
                <a:gd name="connsiteY2" fmla="*/ 120650 h 365126"/>
                <a:gd name="connsiteX3" fmla="*/ 415381 w 1918427"/>
                <a:gd name="connsiteY3" fmla="*/ 304800 h 365126"/>
                <a:gd name="connsiteX4" fmla="*/ 604291 w 1918427"/>
                <a:gd name="connsiteY4" fmla="*/ 33339 h 365126"/>
                <a:gd name="connsiteX5" fmla="*/ 794791 w 1918427"/>
                <a:gd name="connsiteY5" fmla="*/ 363537 h 365126"/>
                <a:gd name="connsiteX6" fmla="*/ 980528 w 1918427"/>
                <a:gd name="connsiteY6" fmla="*/ 1 h 365126"/>
                <a:gd name="connsiteX7" fmla="*/ 1167721 w 1918427"/>
                <a:gd name="connsiteY7" fmla="*/ 365126 h 365126"/>
                <a:gd name="connsiteX8" fmla="*/ 1357156 w 1918427"/>
                <a:gd name="connsiteY8" fmla="*/ 37127 h 365126"/>
                <a:gd name="connsiteX9" fmla="*/ 1541308 w 1918427"/>
                <a:gd name="connsiteY9" fmla="*/ 305416 h 365126"/>
                <a:gd name="connsiteX10" fmla="*/ 1732590 w 1918427"/>
                <a:gd name="connsiteY10" fmla="*/ 110153 h 365126"/>
                <a:gd name="connsiteX11" fmla="*/ 1824665 w 1918427"/>
                <a:gd name="connsiteY11" fmla="*/ 183178 h 365126"/>
                <a:gd name="connsiteX12" fmla="*/ 1918427 w 1918427"/>
                <a:gd name="connsiteY12" fmla="*/ 180977 h 365126"/>
                <a:gd name="connsiteX0" fmla="*/ 0 w 1918427"/>
                <a:gd name="connsiteY0" fmla="*/ 180975 h 365126"/>
                <a:gd name="connsiteX1" fmla="*/ 137154 w 1918427"/>
                <a:gd name="connsiteY1" fmla="*/ 181591 h 365126"/>
                <a:gd name="connsiteX2" fmla="*/ 231228 w 1918427"/>
                <a:gd name="connsiteY2" fmla="*/ 120650 h 365126"/>
                <a:gd name="connsiteX3" fmla="*/ 415381 w 1918427"/>
                <a:gd name="connsiteY3" fmla="*/ 304800 h 365126"/>
                <a:gd name="connsiteX4" fmla="*/ 604291 w 1918427"/>
                <a:gd name="connsiteY4" fmla="*/ 33339 h 365126"/>
                <a:gd name="connsiteX5" fmla="*/ 794791 w 1918427"/>
                <a:gd name="connsiteY5" fmla="*/ 363537 h 365126"/>
                <a:gd name="connsiteX6" fmla="*/ 980528 w 1918427"/>
                <a:gd name="connsiteY6" fmla="*/ 1 h 365126"/>
                <a:gd name="connsiteX7" fmla="*/ 1167721 w 1918427"/>
                <a:gd name="connsiteY7" fmla="*/ 365126 h 365126"/>
                <a:gd name="connsiteX8" fmla="*/ 1357156 w 1918427"/>
                <a:gd name="connsiteY8" fmla="*/ 37127 h 365126"/>
                <a:gd name="connsiteX9" fmla="*/ 1541308 w 1918427"/>
                <a:gd name="connsiteY9" fmla="*/ 305416 h 365126"/>
                <a:gd name="connsiteX10" fmla="*/ 1732590 w 1918427"/>
                <a:gd name="connsiteY10" fmla="*/ 110153 h 365126"/>
                <a:gd name="connsiteX11" fmla="*/ 1824665 w 1918427"/>
                <a:gd name="connsiteY11" fmla="*/ 183178 h 365126"/>
                <a:gd name="connsiteX12" fmla="*/ 1918427 w 1918427"/>
                <a:gd name="connsiteY12" fmla="*/ 180977 h 365126"/>
                <a:gd name="connsiteX0" fmla="*/ 0 w 1970626"/>
                <a:gd name="connsiteY0" fmla="*/ 180975 h 365126"/>
                <a:gd name="connsiteX1" fmla="*/ 189353 w 1970626"/>
                <a:gd name="connsiteY1" fmla="*/ 181591 h 365126"/>
                <a:gd name="connsiteX2" fmla="*/ 283427 w 1970626"/>
                <a:gd name="connsiteY2" fmla="*/ 120650 h 365126"/>
                <a:gd name="connsiteX3" fmla="*/ 467580 w 1970626"/>
                <a:gd name="connsiteY3" fmla="*/ 304800 h 365126"/>
                <a:gd name="connsiteX4" fmla="*/ 656490 w 1970626"/>
                <a:gd name="connsiteY4" fmla="*/ 33339 h 365126"/>
                <a:gd name="connsiteX5" fmla="*/ 846990 w 1970626"/>
                <a:gd name="connsiteY5" fmla="*/ 363537 h 365126"/>
                <a:gd name="connsiteX6" fmla="*/ 1032727 w 1970626"/>
                <a:gd name="connsiteY6" fmla="*/ 1 h 365126"/>
                <a:gd name="connsiteX7" fmla="*/ 1219920 w 1970626"/>
                <a:gd name="connsiteY7" fmla="*/ 365126 h 365126"/>
                <a:gd name="connsiteX8" fmla="*/ 1409355 w 1970626"/>
                <a:gd name="connsiteY8" fmla="*/ 37127 h 365126"/>
                <a:gd name="connsiteX9" fmla="*/ 1593507 w 1970626"/>
                <a:gd name="connsiteY9" fmla="*/ 305416 h 365126"/>
                <a:gd name="connsiteX10" fmla="*/ 1784789 w 1970626"/>
                <a:gd name="connsiteY10" fmla="*/ 110153 h 365126"/>
                <a:gd name="connsiteX11" fmla="*/ 1876864 w 1970626"/>
                <a:gd name="connsiteY11" fmla="*/ 183178 h 365126"/>
                <a:gd name="connsiteX12" fmla="*/ 1970626 w 1970626"/>
                <a:gd name="connsiteY12" fmla="*/ 180977 h 365126"/>
                <a:gd name="connsiteX0" fmla="*/ 0 w 2163541"/>
                <a:gd name="connsiteY0" fmla="*/ 182982 h 365126"/>
                <a:gd name="connsiteX1" fmla="*/ 382268 w 2163541"/>
                <a:gd name="connsiteY1" fmla="*/ 181591 h 365126"/>
                <a:gd name="connsiteX2" fmla="*/ 476342 w 2163541"/>
                <a:gd name="connsiteY2" fmla="*/ 120650 h 365126"/>
                <a:gd name="connsiteX3" fmla="*/ 660495 w 2163541"/>
                <a:gd name="connsiteY3" fmla="*/ 304800 h 365126"/>
                <a:gd name="connsiteX4" fmla="*/ 849405 w 2163541"/>
                <a:gd name="connsiteY4" fmla="*/ 33339 h 365126"/>
                <a:gd name="connsiteX5" fmla="*/ 1039905 w 2163541"/>
                <a:gd name="connsiteY5" fmla="*/ 363537 h 365126"/>
                <a:gd name="connsiteX6" fmla="*/ 1225642 w 2163541"/>
                <a:gd name="connsiteY6" fmla="*/ 1 h 365126"/>
                <a:gd name="connsiteX7" fmla="*/ 1412835 w 2163541"/>
                <a:gd name="connsiteY7" fmla="*/ 365126 h 365126"/>
                <a:gd name="connsiteX8" fmla="*/ 1602270 w 2163541"/>
                <a:gd name="connsiteY8" fmla="*/ 37127 h 365126"/>
                <a:gd name="connsiteX9" fmla="*/ 1786422 w 2163541"/>
                <a:gd name="connsiteY9" fmla="*/ 305416 h 365126"/>
                <a:gd name="connsiteX10" fmla="*/ 1977704 w 2163541"/>
                <a:gd name="connsiteY10" fmla="*/ 110153 h 365126"/>
                <a:gd name="connsiteX11" fmla="*/ 2069779 w 2163541"/>
                <a:gd name="connsiteY11" fmla="*/ 183178 h 365126"/>
                <a:gd name="connsiteX12" fmla="*/ 2163541 w 2163541"/>
                <a:gd name="connsiteY12" fmla="*/ 180977 h 365126"/>
                <a:gd name="connsiteX0" fmla="*/ 0 w 2310524"/>
                <a:gd name="connsiteY0" fmla="*/ 182982 h 365126"/>
                <a:gd name="connsiteX1" fmla="*/ 382268 w 2310524"/>
                <a:gd name="connsiteY1" fmla="*/ 181591 h 365126"/>
                <a:gd name="connsiteX2" fmla="*/ 476342 w 2310524"/>
                <a:gd name="connsiteY2" fmla="*/ 120650 h 365126"/>
                <a:gd name="connsiteX3" fmla="*/ 660495 w 2310524"/>
                <a:gd name="connsiteY3" fmla="*/ 304800 h 365126"/>
                <a:gd name="connsiteX4" fmla="*/ 849405 w 2310524"/>
                <a:gd name="connsiteY4" fmla="*/ 33339 h 365126"/>
                <a:gd name="connsiteX5" fmla="*/ 1039905 w 2310524"/>
                <a:gd name="connsiteY5" fmla="*/ 363537 h 365126"/>
                <a:gd name="connsiteX6" fmla="*/ 1225642 w 2310524"/>
                <a:gd name="connsiteY6" fmla="*/ 1 h 365126"/>
                <a:gd name="connsiteX7" fmla="*/ 1412835 w 2310524"/>
                <a:gd name="connsiteY7" fmla="*/ 365126 h 365126"/>
                <a:gd name="connsiteX8" fmla="*/ 1602270 w 2310524"/>
                <a:gd name="connsiteY8" fmla="*/ 37127 h 365126"/>
                <a:gd name="connsiteX9" fmla="*/ 1786422 w 2310524"/>
                <a:gd name="connsiteY9" fmla="*/ 305416 h 365126"/>
                <a:gd name="connsiteX10" fmla="*/ 1977704 w 2310524"/>
                <a:gd name="connsiteY10" fmla="*/ 110153 h 365126"/>
                <a:gd name="connsiteX11" fmla="*/ 2069779 w 2310524"/>
                <a:gd name="connsiteY11" fmla="*/ 183178 h 365126"/>
                <a:gd name="connsiteX12" fmla="*/ 2310524 w 2310524"/>
                <a:gd name="connsiteY12" fmla="*/ 180977 h 3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0524" h="365126">
                  <a:moveTo>
                    <a:pt x="0" y="182982"/>
                  </a:moveTo>
                  <a:lnTo>
                    <a:pt x="382268" y="181591"/>
                  </a:lnTo>
                  <a:cubicBezTo>
                    <a:pt x="415767" y="156133"/>
                    <a:pt x="424047" y="124016"/>
                    <a:pt x="476342" y="120650"/>
                  </a:cubicBezTo>
                  <a:cubicBezTo>
                    <a:pt x="528637" y="117284"/>
                    <a:pt x="591410" y="305109"/>
                    <a:pt x="660495" y="304800"/>
                  </a:cubicBezTo>
                  <a:cubicBezTo>
                    <a:pt x="729580" y="304491"/>
                    <a:pt x="785097" y="34279"/>
                    <a:pt x="849405" y="33339"/>
                  </a:cubicBezTo>
                  <a:cubicBezTo>
                    <a:pt x="913713" y="32399"/>
                    <a:pt x="977199" y="363728"/>
                    <a:pt x="1039905" y="363537"/>
                  </a:cubicBezTo>
                  <a:cubicBezTo>
                    <a:pt x="1102611" y="363346"/>
                    <a:pt x="1163487" y="-264"/>
                    <a:pt x="1225642" y="1"/>
                  </a:cubicBezTo>
                  <a:cubicBezTo>
                    <a:pt x="1287797" y="266"/>
                    <a:pt x="1360382" y="362363"/>
                    <a:pt x="1412835" y="365126"/>
                  </a:cubicBezTo>
                  <a:cubicBezTo>
                    <a:pt x="1471475" y="362656"/>
                    <a:pt x="1544790" y="40200"/>
                    <a:pt x="1602270" y="37127"/>
                  </a:cubicBezTo>
                  <a:cubicBezTo>
                    <a:pt x="1658161" y="37229"/>
                    <a:pt x="1730925" y="303401"/>
                    <a:pt x="1786422" y="305416"/>
                  </a:cubicBezTo>
                  <a:cubicBezTo>
                    <a:pt x="1840527" y="303328"/>
                    <a:pt x="1921586" y="107371"/>
                    <a:pt x="1977704" y="110153"/>
                  </a:cubicBezTo>
                  <a:cubicBezTo>
                    <a:pt x="2017484" y="110790"/>
                    <a:pt x="2042930" y="155999"/>
                    <a:pt x="2069779" y="183178"/>
                  </a:cubicBezTo>
                  <a:lnTo>
                    <a:pt x="2310524" y="180977"/>
                  </a:lnTo>
                </a:path>
              </a:pathLst>
            </a:custGeom>
            <a:ln w="25400">
              <a:solidFill>
                <a:srgbClr val="FF0000">
                  <a:alpha val="60000"/>
                </a:srgbClr>
              </a:solidFill>
              <a:head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9765FF31-031B-40C8-B81C-4098FBD73CAB}"/>
                </a:ext>
              </a:extLst>
            </p:cNvPr>
            <p:cNvSpPr txBox="1"/>
            <p:nvPr/>
          </p:nvSpPr>
          <p:spPr>
            <a:xfrm>
              <a:off x="5995631" y="2461032"/>
              <a:ext cx="2172390" cy="276999"/>
            </a:xfrm>
            <a:prstGeom prst="rect">
              <a:avLst/>
            </a:prstGeom>
            <a:noFill/>
          </p:spPr>
          <p:txBody>
            <a:bodyPr wrap="none" rtlCol="0">
              <a:spAutoFit/>
            </a:bodyPr>
            <a:lstStyle/>
            <a:p>
              <a:r>
                <a:rPr lang="en-US" sz="1200" dirty="0"/>
                <a:t>Excited ions marked by black</a:t>
              </a:r>
            </a:p>
          </p:txBody>
        </p:sp>
        <p:cxnSp>
          <p:nvCxnSpPr>
            <p:cNvPr id="12" name="Straight Connector 11">
              <a:extLst>
                <a:ext uri="{FF2B5EF4-FFF2-40B4-BE49-F238E27FC236}">
                  <a16:creationId xmlns:a16="http://schemas.microsoft.com/office/drawing/2014/main" id="{011EEF33-004C-4FA0-B8E9-3CE446F93640}"/>
                </a:ext>
              </a:extLst>
            </p:cNvPr>
            <p:cNvCxnSpPr>
              <a:cxnSpLocks/>
            </p:cNvCxnSpPr>
            <p:nvPr/>
          </p:nvCxnSpPr>
          <p:spPr>
            <a:xfrm flipH="1" flipV="1">
              <a:off x="5388385" y="1563264"/>
              <a:ext cx="607246" cy="99102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65528-465C-4990-919A-3FD88E41EFD3}"/>
                </a:ext>
              </a:extLst>
            </p:cNvPr>
            <p:cNvCxnSpPr>
              <a:cxnSpLocks/>
            </p:cNvCxnSpPr>
            <p:nvPr/>
          </p:nvCxnSpPr>
          <p:spPr>
            <a:xfrm flipH="1">
              <a:off x="5428319" y="2644775"/>
              <a:ext cx="567312" cy="86552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15B888D6-80AB-492F-B295-FF5843E4FCD6}"/>
                </a:ext>
              </a:extLst>
            </p:cNvPr>
            <p:cNvSpPr/>
            <p:nvPr/>
          </p:nvSpPr>
          <p:spPr>
            <a:xfrm rot="5400000">
              <a:off x="7968134" y="2900025"/>
              <a:ext cx="814828" cy="863135"/>
            </a:xfrm>
            <a:custGeom>
              <a:avLst/>
              <a:gdLst>
                <a:gd name="connsiteX0" fmla="*/ 0 w 879475"/>
                <a:gd name="connsiteY0" fmla="*/ 227012 h 397141"/>
                <a:gd name="connsiteX1" fmla="*/ 115887 w 879475"/>
                <a:gd name="connsiteY1" fmla="*/ 20637 h 397141"/>
                <a:gd name="connsiteX2" fmla="*/ 204787 w 879475"/>
                <a:gd name="connsiteY2" fmla="*/ 217487 h 397141"/>
                <a:gd name="connsiteX3" fmla="*/ 258762 w 879475"/>
                <a:gd name="connsiteY3" fmla="*/ 385762 h 397141"/>
                <a:gd name="connsiteX4" fmla="*/ 393700 w 879475"/>
                <a:gd name="connsiteY4" fmla="*/ 0 h 397141"/>
                <a:gd name="connsiteX5" fmla="*/ 476250 w 879475"/>
                <a:gd name="connsiteY5" fmla="*/ 382587 h 397141"/>
                <a:gd name="connsiteX6" fmla="*/ 633412 w 879475"/>
                <a:gd name="connsiteY6" fmla="*/ 11112 h 397141"/>
                <a:gd name="connsiteX7" fmla="*/ 760412 w 879475"/>
                <a:gd name="connsiteY7" fmla="*/ 393700 h 397141"/>
                <a:gd name="connsiteX8" fmla="*/ 879475 w 879475"/>
                <a:gd name="connsiteY8" fmla="*/ 203200 h 397141"/>
                <a:gd name="connsiteX0" fmla="*/ 0 w 876300"/>
                <a:gd name="connsiteY0" fmla="*/ 214312 h 397141"/>
                <a:gd name="connsiteX1" fmla="*/ 112712 w 876300"/>
                <a:gd name="connsiteY1" fmla="*/ 20637 h 397141"/>
                <a:gd name="connsiteX2" fmla="*/ 201612 w 876300"/>
                <a:gd name="connsiteY2" fmla="*/ 217487 h 397141"/>
                <a:gd name="connsiteX3" fmla="*/ 255587 w 876300"/>
                <a:gd name="connsiteY3" fmla="*/ 385762 h 397141"/>
                <a:gd name="connsiteX4" fmla="*/ 390525 w 876300"/>
                <a:gd name="connsiteY4" fmla="*/ 0 h 397141"/>
                <a:gd name="connsiteX5" fmla="*/ 473075 w 876300"/>
                <a:gd name="connsiteY5" fmla="*/ 382587 h 397141"/>
                <a:gd name="connsiteX6" fmla="*/ 630237 w 876300"/>
                <a:gd name="connsiteY6" fmla="*/ 11112 h 397141"/>
                <a:gd name="connsiteX7" fmla="*/ 757237 w 876300"/>
                <a:gd name="connsiteY7" fmla="*/ 393700 h 397141"/>
                <a:gd name="connsiteX8" fmla="*/ 876300 w 876300"/>
                <a:gd name="connsiteY8" fmla="*/ 203200 h 397141"/>
                <a:gd name="connsiteX0" fmla="*/ 0 w 876300"/>
                <a:gd name="connsiteY0" fmla="*/ 214312 h 397141"/>
                <a:gd name="connsiteX1" fmla="*/ 112712 w 876300"/>
                <a:gd name="connsiteY1" fmla="*/ 20637 h 397141"/>
                <a:gd name="connsiteX2" fmla="*/ 201612 w 876300"/>
                <a:gd name="connsiteY2" fmla="*/ 217487 h 397141"/>
                <a:gd name="connsiteX3" fmla="*/ 255587 w 876300"/>
                <a:gd name="connsiteY3" fmla="*/ 385762 h 397141"/>
                <a:gd name="connsiteX4" fmla="*/ 390525 w 876300"/>
                <a:gd name="connsiteY4" fmla="*/ 0 h 397141"/>
                <a:gd name="connsiteX5" fmla="*/ 473075 w 876300"/>
                <a:gd name="connsiteY5" fmla="*/ 382587 h 397141"/>
                <a:gd name="connsiteX6" fmla="*/ 630237 w 876300"/>
                <a:gd name="connsiteY6" fmla="*/ 11112 h 397141"/>
                <a:gd name="connsiteX7" fmla="*/ 757237 w 876300"/>
                <a:gd name="connsiteY7" fmla="*/ 393700 h 397141"/>
                <a:gd name="connsiteX8" fmla="*/ 876300 w 876300"/>
                <a:gd name="connsiteY8" fmla="*/ 203200 h 397141"/>
                <a:gd name="connsiteX0" fmla="*/ 0 w 876300"/>
                <a:gd name="connsiteY0" fmla="*/ 214312 h 397141"/>
                <a:gd name="connsiteX1" fmla="*/ 112712 w 876300"/>
                <a:gd name="connsiteY1" fmla="*/ 20637 h 397141"/>
                <a:gd name="connsiteX2" fmla="*/ 201612 w 876300"/>
                <a:gd name="connsiteY2" fmla="*/ 217487 h 397141"/>
                <a:gd name="connsiteX3" fmla="*/ 255587 w 876300"/>
                <a:gd name="connsiteY3" fmla="*/ 385762 h 397141"/>
                <a:gd name="connsiteX4" fmla="*/ 390525 w 876300"/>
                <a:gd name="connsiteY4" fmla="*/ 0 h 397141"/>
                <a:gd name="connsiteX5" fmla="*/ 473075 w 876300"/>
                <a:gd name="connsiteY5" fmla="*/ 382587 h 397141"/>
                <a:gd name="connsiteX6" fmla="*/ 630237 w 876300"/>
                <a:gd name="connsiteY6" fmla="*/ 11112 h 397141"/>
                <a:gd name="connsiteX7" fmla="*/ 757237 w 876300"/>
                <a:gd name="connsiteY7" fmla="*/ 393700 h 397141"/>
                <a:gd name="connsiteX8" fmla="*/ 876300 w 876300"/>
                <a:gd name="connsiteY8" fmla="*/ 203200 h 397141"/>
                <a:gd name="connsiteX0" fmla="*/ 0 w 876300"/>
                <a:gd name="connsiteY0" fmla="*/ 214312 h 397141"/>
                <a:gd name="connsiteX1" fmla="*/ 115887 w 876300"/>
                <a:gd name="connsiteY1" fmla="*/ 55562 h 397141"/>
                <a:gd name="connsiteX2" fmla="*/ 201612 w 876300"/>
                <a:gd name="connsiteY2" fmla="*/ 217487 h 397141"/>
                <a:gd name="connsiteX3" fmla="*/ 255587 w 876300"/>
                <a:gd name="connsiteY3" fmla="*/ 385762 h 397141"/>
                <a:gd name="connsiteX4" fmla="*/ 390525 w 876300"/>
                <a:gd name="connsiteY4" fmla="*/ 0 h 397141"/>
                <a:gd name="connsiteX5" fmla="*/ 473075 w 876300"/>
                <a:gd name="connsiteY5" fmla="*/ 382587 h 397141"/>
                <a:gd name="connsiteX6" fmla="*/ 630237 w 876300"/>
                <a:gd name="connsiteY6" fmla="*/ 11112 h 397141"/>
                <a:gd name="connsiteX7" fmla="*/ 757237 w 876300"/>
                <a:gd name="connsiteY7" fmla="*/ 393700 h 397141"/>
                <a:gd name="connsiteX8" fmla="*/ 876300 w 876300"/>
                <a:gd name="connsiteY8" fmla="*/ 203200 h 397141"/>
                <a:gd name="connsiteX0" fmla="*/ 0 w 876300"/>
                <a:gd name="connsiteY0" fmla="*/ 214312 h 397141"/>
                <a:gd name="connsiteX1" fmla="*/ 115887 w 876300"/>
                <a:gd name="connsiteY1" fmla="*/ 55562 h 397141"/>
                <a:gd name="connsiteX2" fmla="*/ 201612 w 876300"/>
                <a:gd name="connsiteY2" fmla="*/ 217487 h 397141"/>
                <a:gd name="connsiteX3" fmla="*/ 255587 w 876300"/>
                <a:gd name="connsiteY3" fmla="*/ 385762 h 397141"/>
                <a:gd name="connsiteX4" fmla="*/ 390525 w 876300"/>
                <a:gd name="connsiteY4" fmla="*/ 0 h 397141"/>
                <a:gd name="connsiteX5" fmla="*/ 473075 w 876300"/>
                <a:gd name="connsiteY5" fmla="*/ 382587 h 397141"/>
                <a:gd name="connsiteX6" fmla="*/ 630237 w 876300"/>
                <a:gd name="connsiteY6" fmla="*/ 11112 h 397141"/>
                <a:gd name="connsiteX7" fmla="*/ 757237 w 876300"/>
                <a:gd name="connsiteY7" fmla="*/ 393700 h 397141"/>
                <a:gd name="connsiteX8" fmla="*/ 876300 w 876300"/>
                <a:gd name="connsiteY8" fmla="*/ 203200 h 397141"/>
                <a:gd name="connsiteX0" fmla="*/ 0 w 876300"/>
                <a:gd name="connsiteY0" fmla="*/ 214347 h 397176"/>
                <a:gd name="connsiteX1" fmla="*/ 115887 w 876300"/>
                <a:gd name="connsiteY1" fmla="*/ 55597 h 397176"/>
                <a:gd name="connsiteX2" fmla="*/ 201612 w 876300"/>
                <a:gd name="connsiteY2" fmla="*/ 217522 h 397176"/>
                <a:gd name="connsiteX3" fmla="*/ 282575 w 876300"/>
                <a:gd name="connsiteY3" fmla="*/ 358810 h 397176"/>
                <a:gd name="connsiteX4" fmla="*/ 390525 w 876300"/>
                <a:gd name="connsiteY4" fmla="*/ 35 h 397176"/>
                <a:gd name="connsiteX5" fmla="*/ 473075 w 876300"/>
                <a:gd name="connsiteY5" fmla="*/ 382622 h 397176"/>
                <a:gd name="connsiteX6" fmla="*/ 630237 w 876300"/>
                <a:gd name="connsiteY6" fmla="*/ 11147 h 397176"/>
                <a:gd name="connsiteX7" fmla="*/ 757237 w 876300"/>
                <a:gd name="connsiteY7" fmla="*/ 393735 h 397176"/>
                <a:gd name="connsiteX8" fmla="*/ 876300 w 876300"/>
                <a:gd name="connsiteY8" fmla="*/ 203235 h 397176"/>
                <a:gd name="connsiteX0" fmla="*/ 0 w 876300"/>
                <a:gd name="connsiteY0" fmla="*/ 214345 h 397174"/>
                <a:gd name="connsiteX1" fmla="*/ 115887 w 876300"/>
                <a:gd name="connsiteY1" fmla="*/ 55595 h 397174"/>
                <a:gd name="connsiteX2" fmla="*/ 201612 w 876300"/>
                <a:gd name="connsiteY2" fmla="*/ 217520 h 397174"/>
                <a:gd name="connsiteX3" fmla="*/ 282575 w 876300"/>
                <a:gd name="connsiteY3" fmla="*/ 358808 h 397174"/>
                <a:gd name="connsiteX4" fmla="*/ 390525 w 876300"/>
                <a:gd name="connsiteY4" fmla="*/ 33 h 397174"/>
                <a:gd name="connsiteX5" fmla="*/ 473075 w 876300"/>
                <a:gd name="connsiteY5" fmla="*/ 382620 h 397174"/>
                <a:gd name="connsiteX6" fmla="*/ 630237 w 876300"/>
                <a:gd name="connsiteY6" fmla="*/ 11145 h 397174"/>
                <a:gd name="connsiteX7" fmla="*/ 757237 w 876300"/>
                <a:gd name="connsiteY7" fmla="*/ 393733 h 397174"/>
                <a:gd name="connsiteX8" fmla="*/ 876300 w 876300"/>
                <a:gd name="connsiteY8" fmla="*/ 203233 h 397174"/>
                <a:gd name="connsiteX0" fmla="*/ 0 w 876300"/>
                <a:gd name="connsiteY0" fmla="*/ 214345 h 397174"/>
                <a:gd name="connsiteX1" fmla="*/ 115887 w 876300"/>
                <a:gd name="connsiteY1" fmla="*/ 55595 h 397174"/>
                <a:gd name="connsiteX2" fmla="*/ 201612 w 876300"/>
                <a:gd name="connsiteY2" fmla="*/ 217520 h 397174"/>
                <a:gd name="connsiteX3" fmla="*/ 282575 w 876300"/>
                <a:gd name="connsiteY3" fmla="*/ 358808 h 397174"/>
                <a:gd name="connsiteX4" fmla="*/ 390525 w 876300"/>
                <a:gd name="connsiteY4" fmla="*/ 33 h 397174"/>
                <a:gd name="connsiteX5" fmla="*/ 473075 w 876300"/>
                <a:gd name="connsiteY5" fmla="*/ 382620 h 397174"/>
                <a:gd name="connsiteX6" fmla="*/ 630237 w 876300"/>
                <a:gd name="connsiteY6" fmla="*/ 11145 h 397174"/>
                <a:gd name="connsiteX7" fmla="*/ 757237 w 876300"/>
                <a:gd name="connsiteY7" fmla="*/ 393733 h 397174"/>
                <a:gd name="connsiteX8" fmla="*/ 876300 w 876300"/>
                <a:gd name="connsiteY8" fmla="*/ 203233 h 397174"/>
                <a:gd name="connsiteX0" fmla="*/ 0 w 876300"/>
                <a:gd name="connsiteY0" fmla="*/ 203208 h 386037"/>
                <a:gd name="connsiteX1" fmla="*/ 115887 w 876300"/>
                <a:gd name="connsiteY1" fmla="*/ 44458 h 386037"/>
                <a:gd name="connsiteX2" fmla="*/ 201612 w 876300"/>
                <a:gd name="connsiteY2" fmla="*/ 206383 h 386037"/>
                <a:gd name="connsiteX3" fmla="*/ 282575 w 876300"/>
                <a:gd name="connsiteY3" fmla="*/ 347671 h 386037"/>
                <a:gd name="connsiteX4" fmla="*/ 395287 w 876300"/>
                <a:gd name="connsiteY4" fmla="*/ 42871 h 386037"/>
                <a:gd name="connsiteX5" fmla="*/ 473075 w 876300"/>
                <a:gd name="connsiteY5" fmla="*/ 371483 h 386037"/>
                <a:gd name="connsiteX6" fmla="*/ 630237 w 876300"/>
                <a:gd name="connsiteY6" fmla="*/ 8 h 386037"/>
                <a:gd name="connsiteX7" fmla="*/ 757237 w 876300"/>
                <a:gd name="connsiteY7" fmla="*/ 382596 h 386037"/>
                <a:gd name="connsiteX8" fmla="*/ 876300 w 876300"/>
                <a:gd name="connsiteY8" fmla="*/ 192096 h 386037"/>
                <a:gd name="connsiteX0" fmla="*/ 0 w 876300"/>
                <a:gd name="connsiteY0" fmla="*/ 203209 h 386038"/>
                <a:gd name="connsiteX1" fmla="*/ 115887 w 876300"/>
                <a:gd name="connsiteY1" fmla="*/ 44459 h 386038"/>
                <a:gd name="connsiteX2" fmla="*/ 201612 w 876300"/>
                <a:gd name="connsiteY2" fmla="*/ 206384 h 386038"/>
                <a:gd name="connsiteX3" fmla="*/ 282575 w 876300"/>
                <a:gd name="connsiteY3" fmla="*/ 347672 h 386038"/>
                <a:gd name="connsiteX4" fmla="*/ 395287 w 876300"/>
                <a:gd name="connsiteY4" fmla="*/ 42872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201612 w 876300"/>
                <a:gd name="connsiteY2" fmla="*/ 206384 h 386038"/>
                <a:gd name="connsiteX3" fmla="*/ 282575 w 876300"/>
                <a:gd name="connsiteY3" fmla="*/ 347672 h 386038"/>
                <a:gd name="connsiteX4" fmla="*/ 395287 w 876300"/>
                <a:gd name="connsiteY4" fmla="*/ 42872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82575 w 876300"/>
                <a:gd name="connsiteY3" fmla="*/ 347672 h 386038"/>
                <a:gd name="connsiteX4" fmla="*/ 395287 w 876300"/>
                <a:gd name="connsiteY4" fmla="*/ 42872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9104"/>
                <a:gd name="connsiteX1" fmla="*/ 93662 w 876300"/>
                <a:gd name="connsiteY1" fmla="*/ 28584 h 389104"/>
                <a:gd name="connsiteX2" fmla="*/ 187325 w 876300"/>
                <a:gd name="connsiteY2" fmla="*/ 206384 h 389104"/>
                <a:gd name="connsiteX3" fmla="*/ 287338 w 876300"/>
                <a:gd name="connsiteY3" fmla="*/ 385772 h 389104"/>
                <a:gd name="connsiteX4" fmla="*/ 395287 w 876300"/>
                <a:gd name="connsiteY4" fmla="*/ 42872 h 389104"/>
                <a:gd name="connsiteX5" fmla="*/ 549275 w 876300"/>
                <a:gd name="connsiteY5" fmla="*/ 369896 h 389104"/>
                <a:gd name="connsiteX6" fmla="*/ 630237 w 876300"/>
                <a:gd name="connsiteY6" fmla="*/ 9 h 389104"/>
                <a:gd name="connsiteX7" fmla="*/ 757237 w 876300"/>
                <a:gd name="connsiteY7" fmla="*/ 382597 h 389104"/>
                <a:gd name="connsiteX8" fmla="*/ 876300 w 876300"/>
                <a:gd name="connsiteY8" fmla="*/ 192097 h 389104"/>
                <a:gd name="connsiteX0" fmla="*/ 0 w 876300"/>
                <a:gd name="connsiteY0" fmla="*/ 203209 h 389734"/>
                <a:gd name="connsiteX1" fmla="*/ 93662 w 876300"/>
                <a:gd name="connsiteY1" fmla="*/ 28584 h 389734"/>
                <a:gd name="connsiteX2" fmla="*/ 187325 w 876300"/>
                <a:gd name="connsiteY2" fmla="*/ 206384 h 389734"/>
                <a:gd name="connsiteX3" fmla="*/ 287338 w 876300"/>
                <a:gd name="connsiteY3" fmla="*/ 385772 h 389734"/>
                <a:gd name="connsiteX4" fmla="*/ 468312 w 876300"/>
                <a:gd name="connsiteY4" fmla="*/ 25410 h 389734"/>
                <a:gd name="connsiteX5" fmla="*/ 549275 w 876300"/>
                <a:gd name="connsiteY5" fmla="*/ 369896 h 389734"/>
                <a:gd name="connsiteX6" fmla="*/ 630237 w 876300"/>
                <a:gd name="connsiteY6" fmla="*/ 9 h 389734"/>
                <a:gd name="connsiteX7" fmla="*/ 757237 w 876300"/>
                <a:gd name="connsiteY7" fmla="*/ 382597 h 389734"/>
                <a:gd name="connsiteX8" fmla="*/ 876300 w 876300"/>
                <a:gd name="connsiteY8" fmla="*/ 192097 h 389734"/>
                <a:gd name="connsiteX0" fmla="*/ 0 w 876300"/>
                <a:gd name="connsiteY0" fmla="*/ 203209 h 389734"/>
                <a:gd name="connsiteX1" fmla="*/ 93662 w 876300"/>
                <a:gd name="connsiteY1" fmla="*/ 28584 h 389734"/>
                <a:gd name="connsiteX2" fmla="*/ 187325 w 876300"/>
                <a:gd name="connsiteY2" fmla="*/ 206384 h 389734"/>
                <a:gd name="connsiteX3" fmla="*/ 279401 w 876300"/>
                <a:gd name="connsiteY3" fmla="*/ 385772 h 389734"/>
                <a:gd name="connsiteX4" fmla="*/ 468312 w 876300"/>
                <a:gd name="connsiteY4" fmla="*/ 25410 h 389734"/>
                <a:gd name="connsiteX5" fmla="*/ 549275 w 876300"/>
                <a:gd name="connsiteY5" fmla="*/ 369896 h 389734"/>
                <a:gd name="connsiteX6" fmla="*/ 630237 w 876300"/>
                <a:gd name="connsiteY6" fmla="*/ 9 h 389734"/>
                <a:gd name="connsiteX7" fmla="*/ 757237 w 876300"/>
                <a:gd name="connsiteY7" fmla="*/ 382597 h 389734"/>
                <a:gd name="connsiteX8" fmla="*/ 876300 w 876300"/>
                <a:gd name="connsiteY8" fmla="*/ 192097 h 389734"/>
                <a:gd name="connsiteX0" fmla="*/ 0 w 876300"/>
                <a:gd name="connsiteY0" fmla="*/ 203209 h 390425"/>
                <a:gd name="connsiteX1" fmla="*/ 93662 w 876300"/>
                <a:gd name="connsiteY1" fmla="*/ 28584 h 390425"/>
                <a:gd name="connsiteX2" fmla="*/ 187325 w 876300"/>
                <a:gd name="connsiteY2" fmla="*/ 206384 h 390425"/>
                <a:gd name="connsiteX3" fmla="*/ 279401 w 876300"/>
                <a:gd name="connsiteY3" fmla="*/ 385772 h 390425"/>
                <a:gd name="connsiteX4" fmla="*/ 468312 w 876300"/>
                <a:gd name="connsiteY4" fmla="*/ 25410 h 390425"/>
                <a:gd name="connsiteX5" fmla="*/ 549275 w 876300"/>
                <a:gd name="connsiteY5" fmla="*/ 369896 h 390425"/>
                <a:gd name="connsiteX6" fmla="*/ 630237 w 876300"/>
                <a:gd name="connsiteY6" fmla="*/ 9 h 390425"/>
                <a:gd name="connsiteX7" fmla="*/ 757237 w 876300"/>
                <a:gd name="connsiteY7" fmla="*/ 382597 h 390425"/>
                <a:gd name="connsiteX8" fmla="*/ 876300 w 876300"/>
                <a:gd name="connsiteY8" fmla="*/ 192097 h 390425"/>
                <a:gd name="connsiteX0" fmla="*/ 0 w 876300"/>
                <a:gd name="connsiteY0" fmla="*/ 203209 h 390425"/>
                <a:gd name="connsiteX1" fmla="*/ 93662 w 876300"/>
                <a:gd name="connsiteY1" fmla="*/ 28584 h 390425"/>
                <a:gd name="connsiteX2" fmla="*/ 187325 w 876300"/>
                <a:gd name="connsiteY2" fmla="*/ 206384 h 390425"/>
                <a:gd name="connsiteX3" fmla="*/ 279401 w 876300"/>
                <a:gd name="connsiteY3" fmla="*/ 385772 h 390425"/>
                <a:gd name="connsiteX4" fmla="*/ 468312 w 876300"/>
                <a:gd name="connsiteY4" fmla="*/ 25410 h 390425"/>
                <a:gd name="connsiteX5" fmla="*/ 549275 w 876300"/>
                <a:gd name="connsiteY5" fmla="*/ 369896 h 390425"/>
                <a:gd name="connsiteX6" fmla="*/ 630237 w 876300"/>
                <a:gd name="connsiteY6" fmla="*/ 9 h 390425"/>
                <a:gd name="connsiteX7" fmla="*/ 757237 w 876300"/>
                <a:gd name="connsiteY7" fmla="*/ 382597 h 390425"/>
                <a:gd name="connsiteX8" fmla="*/ 876300 w 876300"/>
                <a:gd name="connsiteY8" fmla="*/ 192097 h 390425"/>
                <a:gd name="connsiteX0" fmla="*/ 0 w 876300"/>
                <a:gd name="connsiteY0" fmla="*/ 203209 h 390425"/>
                <a:gd name="connsiteX1" fmla="*/ 93662 w 876300"/>
                <a:gd name="connsiteY1" fmla="*/ 28584 h 390425"/>
                <a:gd name="connsiteX2" fmla="*/ 187325 w 876300"/>
                <a:gd name="connsiteY2" fmla="*/ 206384 h 390425"/>
                <a:gd name="connsiteX3" fmla="*/ 279401 w 876300"/>
                <a:gd name="connsiteY3" fmla="*/ 385772 h 390425"/>
                <a:gd name="connsiteX4" fmla="*/ 468312 w 876300"/>
                <a:gd name="connsiteY4" fmla="*/ 25410 h 390425"/>
                <a:gd name="connsiteX5" fmla="*/ 549275 w 876300"/>
                <a:gd name="connsiteY5" fmla="*/ 369896 h 390425"/>
                <a:gd name="connsiteX6" fmla="*/ 630237 w 876300"/>
                <a:gd name="connsiteY6" fmla="*/ 9 h 390425"/>
                <a:gd name="connsiteX7" fmla="*/ 757237 w 876300"/>
                <a:gd name="connsiteY7" fmla="*/ 382597 h 390425"/>
                <a:gd name="connsiteX8" fmla="*/ 876300 w 876300"/>
                <a:gd name="connsiteY8" fmla="*/ 192097 h 390425"/>
                <a:gd name="connsiteX0" fmla="*/ 0 w 876300"/>
                <a:gd name="connsiteY0" fmla="*/ 203209 h 390425"/>
                <a:gd name="connsiteX1" fmla="*/ 93662 w 876300"/>
                <a:gd name="connsiteY1" fmla="*/ 28584 h 390425"/>
                <a:gd name="connsiteX2" fmla="*/ 187325 w 876300"/>
                <a:gd name="connsiteY2" fmla="*/ 206384 h 390425"/>
                <a:gd name="connsiteX3" fmla="*/ 279401 w 876300"/>
                <a:gd name="connsiteY3" fmla="*/ 385772 h 390425"/>
                <a:gd name="connsiteX4" fmla="*/ 468312 w 876300"/>
                <a:gd name="connsiteY4" fmla="*/ 25410 h 390425"/>
                <a:gd name="connsiteX5" fmla="*/ 549275 w 876300"/>
                <a:gd name="connsiteY5" fmla="*/ 369896 h 390425"/>
                <a:gd name="connsiteX6" fmla="*/ 630237 w 876300"/>
                <a:gd name="connsiteY6" fmla="*/ 9 h 390425"/>
                <a:gd name="connsiteX7" fmla="*/ 757237 w 876300"/>
                <a:gd name="connsiteY7" fmla="*/ 382597 h 390425"/>
                <a:gd name="connsiteX8" fmla="*/ 876300 w 876300"/>
                <a:gd name="connsiteY8" fmla="*/ 192097 h 390425"/>
                <a:gd name="connsiteX0" fmla="*/ 0 w 876300"/>
                <a:gd name="connsiteY0" fmla="*/ 203209 h 390425"/>
                <a:gd name="connsiteX1" fmla="*/ 93662 w 876300"/>
                <a:gd name="connsiteY1" fmla="*/ 28584 h 390425"/>
                <a:gd name="connsiteX2" fmla="*/ 187325 w 876300"/>
                <a:gd name="connsiteY2" fmla="*/ 206384 h 390425"/>
                <a:gd name="connsiteX3" fmla="*/ 279401 w 876300"/>
                <a:gd name="connsiteY3" fmla="*/ 385772 h 390425"/>
                <a:gd name="connsiteX4" fmla="*/ 468312 w 876300"/>
                <a:gd name="connsiteY4" fmla="*/ 25410 h 390425"/>
                <a:gd name="connsiteX5" fmla="*/ 549275 w 876300"/>
                <a:gd name="connsiteY5" fmla="*/ 369896 h 390425"/>
                <a:gd name="connsiteX6" fmla="*/ 630237 w 876300"/>
                <a:gd name="connsiteY6" fmla="*/ 9 h 390425"/>
                <a:gd name="connsiteX7" fmla="*/ 757237 w 876300"/>
                <a:gd name="connsiteY7" fmla="*/ 382597 h 390425"/>
                <a:gd name="connsiteX8" fmla="*/ 876300 w 876300"/>
                <a:gd name="connsiteY8" fmla="*/ 192097 h 390425"/>
                <a:gd name="connsiteX0" fmla="*/ 0 w 876300"/>
                <a:gd name="connsiteY0" fmla="*/ 203209 h 389879"/>
                <a:gd name="connsiteX1" fmla="*/ 93662 w 876300"/>
                <a:gd name="connsiteY1" fmla="*/ 28584 h 389879"/>
                <a:gd name="connsiteX2" fmla="*/ 187325 w 876300"/>
                <a:gd name="connsiteY2" fmla="*/ 206384 h 389879"/>
                <a:gd name="connsiteX3" fmla="*/ 279401 w 876300"/>
                <a:gd name="connsiteY3" fmla="*/ 385772 h 389879"/>
                <a:gd name="connsiteX4" fmla="*/ 468312 w 876300"/>
                <a:gd name="connsiteY4" fmla="*/ 25410 h 389879"/>
                <a:gd name="connsiteX5" fmla="*/ 549275 w 876300"/>
                <a:gd name="connsiteY5" fmla="*/ 369896 h 389879"/>
                <a:gd name="connsiteX6" fmla="*/ 630237 w 876300"/>
                <a:gd name="connsiteY6" fmla="*/ 9 h 389879"/>
                <a:gd name="connsiteX7" fmla="*/ 757237 w 876300"/>
                <a:gd name="connsiteY7" fmla="*/ 382597 h 389879"/>
                <a:gd name="connsiteX8" fmla="*/ 876300 w 876300"/>
                <a:gd name="connsiteY8" fmla="*/ 192097 h 389879"/>
                <a:gd name="connsiteX0" fmla="*/ 0 w 876300"/>
                <a:gd name="connsiteY0" fmla="*/ 203209 h 386038"/>
                <a:gd name="connsiteX1" fmla="*/ 93662 w 876300"/>
                <a:gd name="connsiteY1" fmla="*/ 28584 h 386038"/>
                <a:gd name="connsiteX2" fmla="*/ 187325 w 876300"/>
                <a:gd name="connsiteY2" fmla="*/ 206384 h 386038"/>
                <a:gd name="connsiteX3" fmla="*/ 279401 w 876300"/>
                <a:gd name="connsiteY3" fmla="*/ 385772 h 386038"/>
                <a:gd name="connsiteX4" fmla="*/ 468312 w 876300"/>
                <a:gd name="connsiteY4" fmla="*/ 25410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79401 w 876300"/>
                <a:gd name="connsiteY3" fmla="*/ 385772 h 386038"/>
                <a:gd name="connsiteX4" fmla="*/ 468312 w 876300"/>
                <a:gd name="connsiteY4" fmla="*/ 25410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80989 w 876300"/>
                <a:gd name="connsiteY3" fmla="*/ 385772 h 386038"/>
                <a:gd name="connsiteX4" fmla="*/ 468312 w 876300"/>
                <a:gd name="connsiteY4" fmla="*/ 25410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80989 w 876300"/>
                <a:gd name="connsiteY3" fmla="*/ 385772 h 386038"/>
                <a:gd name="connsiteX4" fmla="*/ 468312 w 876300"/>
                <a:gd name="connsiteY4" fmla="*/ 25410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80989 w 876300"/>
                <a:gd name="connsiteY3" fmla="*/ 385772 h 386038"/>
                <a:gd name="connsiteX4" fmla="*/ 468312 w 876300"/>
                <a:gd name="connsiteY4" fmla="*/ 25410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80989 w 876300"/>
                <a:gd name="connsiteY3" fmla="*/ 385772 h 386038"/>
                <a:gd name="connsiteX4" fmla="*/ 365853 w 876300"/>
                <a:gd name="connsiteY4" fmla="*/ 202061 h 386038"/>
                <a:gd name="connsiteX5" fmla="*/ 468312 w 876300"/>
                <a:gd name="connsiteY5" fmla="*/ 25410 h 386038"/>
                <a:gd name="connsiteX6" fmla="*/ 549275 w 876300"/>
                <a:gd name="connsiteY6" fmla="*/ 369896 h 386038"/>
                <a:gd name="connsiteX7" fmla="*/ 630237 w 876300"/>
                <a:gd name="connsiteY7" fmla="*/ 9 h 386038"/>
                <a:gd name="connsiteX8" fmla="*/ 757237 w 876300"/>
                <a:gd name="connsiteY8" fmla="*/ 382597 h 386038"/>
                <a:gd name="connsiteX9" fmla="*/ 876300 w 876300"/>
                <a:gd name="connsiteY9" fmla="*/ 192097 h 386038"/>
                <a:gd name="connsiteX0" fmla="*/ 0 w 876300"/>
                <a:gd name="connsiteY0" fmla="*/ 203209 h 386038"/>
                <a:gd name="connsiteX1" fmla="*/ 93662 w 876300"/>
                <a:gd name="connsiteY1" fmla="*/ 28584 h 386038"/>
                <a:gd name="connsiteX2" fmla="*/ 187325 w 876300"/>
                <a:gd name="connsiteY2" fmla="*/ 206384 h 386038"/>
                <a:gd name="connsiteX3" fmla="*/ 280989 w 876300"/>
                <a:gd name="connsiteY3" fmla="*/ 385772 h 386038"/>
                <a:gd name="connsiteX4" fmla="*/ 365853 w 876300"/>
                <a:gd name="connsiteY4" fmla="*/ 202061 h 386038"/>
                <a:gd name="connsiteX5" fmla="*/ 468312 w 876300"/>
                <a:gd name="connsiteY5" fmla="*/ 25410 h 386038"/>
                <a:gd name="connsiteX6" fmla="*/ 549275 w 876300"/>
                <a:gd name="connsiteY6" fmla="*/ 369896 h 386038"/>
                <a:gd name="connsiteX7" fmla="*/ 630237 w 876300"/>
                <a:gd name="connsiteY7" fmla="*/ 9 h 386038"/>
                <a:gd name="connsiteX8" fmla="*/ 757237 w 876300"/>
                <a:gd name="connsiteY8" fmla="*/ 382597 h 386038"/>
                <a:gd name="connsiteX9" fmla="*/ 876300 w 876300"/>
                <a:gd name="connsiteY9" fmla="*/ 192097 h 386038"/>
                <a:gd name="connsiteX0" fmla="*/ 0 w 876300"/>
                <a:gd name="connsiteY0" fmla="*/ 203209 h 386038"/>
                <a:gd name="connsiteX1" fmla="*/ 93662 w 876300"/>
                <a:gd name="connsiteY1" fmla="*/ 28584 h 386038"/>
                <a:gd name="connsiteX2" fmla="*/ 280989 w 876300"/>
                <a:gd name="connsiteY2" fmla="*/ 385772 h 386038"/>
                <a:gd name="connsiteX3" fmla="*/ 365853 w 876300"/>
                <a:gd name="connsiteY3" fmla="*/ 202061 h 386038"/>
                <a:gd name="connsiteX4" fmla="*/ 468312 w 876300"/>
                <a:gd name="connsiteY4" fmla="*/ 25410 h 386038"/>
                <a:gd name="connsiteX5" fmla="*/ 549275 w 876300"/>
                <a:gd name="connsiteY5" fmla="*/ 369896 h 386038"/>
                <a:gd name="connsiteX6" fmla="*/ 630237 w 876300"/>
                <a:gd name="connsiteY6" fmla="*/ 9 h 386038"/>
                <a:gd name="connsiteX7" fmla="*/ 757237 w 876300"/>
                <a:gd name="connsiteY7" fmla="*/ 382597 h 386038"/>
                <a:gd name="connsiteX8" fmla="*/ 876300 w 876300"/>
                <a:gd name="connsiteY8" fmla="*/ 192097 h 386038"/>
                <a:gd name="connsiteX0" fmla="*/ 0 w 876300"/>
                <a:gd name="connsiteY0" fmla="*/ 203209 h 386038"/>
                <a:gd name="connsiteX1" fmla="*/ 93662 w 876300"/>
                <a:gd name="connsiteY1" fmla="*/ 28584 h 386038"/>
                <a:gd name="connsiteX2" fmla="*/ 280989 w 876300"/>
                <a:gd name="connsiteY2" fmla="*/ 385772 h 386038"/>
                <a:gd name="connsiteX3" fmla="*/ 468312 w 876300"/>
                <a:gd name="connsiteY3" fmla="*/ 25410 h 386038"/>
                <a:gd name="connsiteX4" fmla="*/ 549275 w 876300"/>
                <a:gd name="connsiteY4" fmla="*/ 369896 h 386038"/>
                <a:gd name="connsiteX5" fmla="*/ 630237 w 876300"/>
                <a:gd name="connsiteY5" fmla="*/ 9 h 386038"/>
                <a:gd name="connsiteX6" fmla="*/ 757237 w 876300"/>
                <a:gd name="connsiteY6" fmla="*/ 382597 h 386038"/>
                <a:gd name="connsiteX7" fmla="*/ 876300 w 876300"/>
                <a:gd name="connsiteY7" fmla="*/ 192097 h 386038"/>
                <a:gd name="connsiteX0" fmla="*/ 0 w 876300"/>
                <a:gd name="connsiteY0" fmla="*/ 203209 h 386038"/>
                <a:gd name="connsiteX1" fmla="*/ 93662 w 876300"/>
                <a:gd name="connsiteY1" fmla="*/ 28584 h 386038"/>
                <a:gd name="connsiteX2" fmla="*/ 280989 w 876300"/>
                <a:gd name="connsiteY2" fmla="*/ 385772 h 386038"/>
                <a:gd name="connsiteX3" fmla="*/ 468312 w 876300"/>
                <a:gd name="connsiteY3" fmla="*/ 25410 h 386038"/>
                <a:gd name="connsiteX4" fmla="*/ 549275 w 876300"/>
                <a:gd name="connsiteY4" fmla="*/ 369896 h 386038"/>
                <a:gd name="connsiteX5" fmla="*/ 630237 w 876300"/>
                <a:gd name="connsiteY5" fmla="*/ 9 h 386038"/>
                <a:gd name="connsiteX6" fmla="*/ 757237 w 876300"/>
                <a:gd name="connsiteY6" fmla="*/ 382597 h 386038"/>
                <a:gd name="connsiteX7" fmla="*/ 876300 w 876300"/>
                <a:gd name="connsiteY7" fmla="*/ 192097 h 386038"/>
                <a:gd name="connsiteX0" fmla="*/ 0 w 876300"/>
                <a:gd name="connsiteY0" fmla="*/ 203209 h 386038"/>
                <a:gd name="connsiteX1" fmla="*/ 93662 w 876300"/>
                <a:gd name="connsiteY1" fmla="*/ 28584 h 386038"/>
                <a:gd name="connsiteX2" fmla="*/ 280989 w 876300"/>
                <a:gd name="connsiteY2" fmla="*/ 385772 h 386038"/>
                <a:gd name="connsiteX3" fmla="*/ 468312 w 876300"/>
                <a:gd name="connsiteY3" fmla="*/ 25410 h 386038"/>
                <a:gd name="connsiteX4" fmla="*/ 549275 w 876300"/>
                <a:gd name="connsiteY4" fmla="*/ 369896 h 386038"/>
                <a:gd name="connsiteX5" fmla="*/ 630237 w 876300"/>
                <a:gd name="connsiteY5" fmla="*/ 9 h 386038"/>
                <a:gd name="connsiteX6" fmla="*/ 757237 w 876300"/>
                <a:gd name="connsiteY6" fmla="*/ 382597 h 386038"/>
                <a:gd name="connsiteX7" fmla="*/ 876300 w 876300"/>
                <a:gd name="connsiteY7" fmla="*/ 192097 h 386038"/>
                <a:gd name="connsiteX0" fmla="*/ 0 w 965200"/>
                <a:gd name="connsiteY0" fmla="*/ 381009 h 386038"/>
                <a:gd name="connsiteX1" fmla="*/ 182562 w 965200"/>
                <a:gd name="connsiteY1" fmla="*/ 28584 h 386038"/>
                <a:gd name="connsiteX2" fmla="*/ 369889 w 965200"/>
                <a:gd name="connsiteY2" fmla="*/ 385772 h 386038"/>
                <a:gd name="connsiteX3" fmla="*/ 557212 w 965200"/>
                <a:gd name="connsiteY3" fmla="*/ 25410 h 386038"/>
                <a:gd name="connsiteX4" fmla="*/ 638175 w 965200"/>
                <a:gd name="connsiteY4" fmla="*/ 369896 h 386038"/>
                <a:gd name="connsiteX5" fmla="*/ 719137 w 965200"/>
                <a:gd name="connsiteY5" fmla="*/ 9 h 386038"/>
                <a:gd name="connsiteX6" fmla="*/ 846137 w 965200"/>
                <a:gd name="connsiteY6" fmla="*/ 382597 h 386038"/>
                <a:gd name="connsiteX7" fmla="*/ 965200 w 965200"/>
                <a:gd name="connsiteY7" fmla="*/ 192097 h 386038"/>
                <a:gd name="connsiteX0" fmla="*/ 0 w 965200"/>
                <a:gd name="connsiteY0" fmla="*/ 381009 h 386038"/>
                <a:gd name="connsiteX1" fmla="*/ 30891 w 965200"/>
                <a:gd name="connsiteY1" fmla="*/ 295724 h 386038"/>
                <a:gd name="connsiteX2" fmla="*/ 182562 w 965200"/>
                <a:gd name="connsiteY2" fmla="*/ 28584 h 386038"/>
                <a:gd name="connsiteX3" fmla="*/ 369889 w 965200"/>
                <a:gd name="connsiteY3" fmla="*/ 385772 h 386038"/>
                <a:gd name="connsiteX4" fmla="*/ 557212 w 965200"/>
                <a:gd name="connsiteY4" fmla="*/ 25410 h 386038"/>
                <a:gd name="connsiteX5" fmla="*/ 638175 w 965200"/>
                <a:gd name="connsiteY5" fmla="*/ 369896 h 386038"/>
                <a:gd name="connsiteX6" fmla="*/ 719137 w 965200"/>
                <a:gd name="connsiteY6" fmla="*/ 9 h 386038"/>
                <a:gd name="connsiteX7" fmla="*/ 846137 w 965200"/>
                <a:gd name="connsiteY7" fmla="*/ 382597 h 386038"/>
                <a:gd name="connsiteX8" fmla="*/ 965200 w 965200"/>
                <a:gd name="connsiteY8" fmla="*/ 192097 h 386038"/>
                <a:gd name="connsiteX0" fmla="*/ 0 w 965200"/>
                <a:gd name="connsiteY0" fmla="*/ 381009 h 386038"/>
                <a:gd name="connsiteX1" fmla="*/ 116616 w 965200"/>
                <a:gd name="connsiteY1" fmla="*/ 224287 h 386038"/>
                <a:gd name="connsiteX2" fmla="*/ 182562 w 965200"/>
                <a:gd name="connsiteY2" fmla="*/ 28584 h 386038"/>
                <a:gd name="connsiteX3" fmla="*/ 369889 w 965200"/>
                <a:gd name="connsiteY3" fmla="*/ 385772 h 386038"/>
                <a:gd name="connsiteX4" fmla="*/ 557212 w 965200"/>
                <a:gd name="connsiteY4" fmla="*/ 25410 h 386038"/>
                <a:gd name="connsiteX5" fmla="*/ 638175 w 965200"/>
                <a:gd name="connsiteY5" fmla="*/ 369896 h 386038"/>
                <a:gd name="connsiteX6" fmla="*/ 719137 w 965200"/>
                <a:gd name="connsiteY6" fmla="*/ 9 h 386038"/>
                <a:gd name="connsiteX7" fmla="*/ 846137 w 965200"/>
                <a:gd name="connsiteY7" fmla="*/ 382597 h 386038"/>
                <a:gd name="connsiteX8" fmla="*/ 965200 w 965200"/>
                <a:gd name="connsiteY8" fmla="*/ 192097 h 386038"/>
                <a:gd name="connsiteX0" fmla="*/ 0 w 965200"/>
                <a:gd name="connsiteY0" fmla="*/ 381009 h 386038"/>
                <a:gd name="connsiteX1" fmla="*/ 182562 w 965200"/>
                <a:gd name="connsiteY1" fmla="*/ 28584 h 386038"/>
                <a:gd name="connsiteX2" fmla="*/ 369889 w 965200"/>
                <a:gd name="connsiteY2" fmla="*/ 385772 h 386038"/>
                <a:gd name="connsiteX3" fmla="*/ 557212 w 965200"/>
                <a:gd name="connsiteY3" fmla="*/ 25410 h 386038"/>
                <a:gd name="connsiteX4" fmla="*/ 638175 w 965200"/>
                <a:gd name="connsiteY4" fmla="*/ 369896 h 386038"/>
                <a:gd name="connsiteX5" fmla="*/ 719137 w 965200"/>
                <a:gd name="connsiteY5" fmla="*/ 9 h 386038"/>
                <a:gd name="connsiteX6" fmla="*/ 846137 w 965200"/>
                <a:gd name="connsiteY6" fmla="*/ 382597 h 386038"/>
                <a:gd name="connsiteX7" fmla="*/ 965200 w 965200"/>
                <a:gd name="connsiteY7" fmla="*/ 192097 h 386038"/>
                <a:gd name="connsiteX0" fmla="*/ 0 w 965200"/>
                <a:gd name="connsiteY0" fmla="*/ 381009 h 386038"/>
                <a:gd name="connsiteX1" fmla="*/ 182562 w 965200"/>
                <a:gd name="connsiteY1" fmla="*/ 28584 h 386038"/>
                <a:gd name="connsiteX2" fmla="*/ 369889 w 965200"/>
                <a:gd name="connsiteY2" fmla="*/ 385772 h 386038"/>
                <a:gd name="connsiteX3" fmla="*/ 557212 w 965200"/>
                <a:gd name="connsiteY3" fmla="*/ 25410 h 386038"/>
                <a:gd name="connsiteX4" fmla="*/ 638175 w 965200"/>
                <a:gd name="connsiteY4" fmla="*/ 369896 h 386038"/>
                <a:gd name="connsiteX5" fmla="*/ 719137 w 965200"/>
                <a:gd name="connsiteY5" fmla="*/ 9 h 386038"/>
                <a:gd name="connsiteX6" fmla="*/ 846137 w 965200"/>
                <a:gd name="connsiteY6" fmla="*/ 382597 h 386038"/>
                <a:gd name="connsiteX7" fmla="*/ 965200 w 965200"/>
                <a:gd name="connsiteY7" fmla="*/ 192097 h 386038"/>
                <a:gd name="connsiteX0" fmla="*/ 0 w 965200"/>
                <a:gd name="connsiteY0" fmla="*/ 381009 h 386038"/>
                <a:gd name="connsiteX1" fmla="*/ 185737 w 965200"/>
                <a:gd name="connsiteY1" fmla="*/ 28584 h 386038"/>
                <a:gd name="connsiteX2" fmla="*/ 369889 w 965200"/>
                <a:gd name="connsiteY2" fmla="*/ 385772 h 386038"/>
                <a:gd name="connsiteX3" fmla="*/ 557212 w 965200"/>
                <a:gd name="connsiteY3" fmla="*/ 25410 h 386038"/>
                <a:gd name="connsiteX4" fmla="*/ 638175 w 965200"/>
                <a:gd name="connsiteY4" fmla="*/ 369896 h 386038"/>
                <a:gd name="connsiteX5" fmla="*/ 719137 w 965200"/>
                <a:gd name="connsiteY5" fmla="*/ 9 h 386038"/>
                <a:gd name="connsiteX6" fmla="*/ 846137 w 965200"/>
                <a:gd name="connsiteY6" fmla="*/ 382597 h 386038"/>
                <a:gd name="connsiteX7" fmla="*/ 965200 w 965200"/>
                <a:gd name="connsiteY7" fmla="*/ 192097 h 386038"/>
                <a:gd name="connsiteX0" fmla="*/ 0 w 965200"/>
                <a:gd name="connsiteY0" fmla="*/ 381009 h 386038"/>
                <a:gd name="connsiteX1" fmla="*/ 192087 w 965200"/>
                <a:gd name="connsiteY1" fmla="*/ 28584 h 386038"/>
                <a:gd name="connsiteX2" fmla="*/ 369889 w 965200"/>
                <a:gd name="connsiteY2" fmla="*/ 385772 h 386038"/>
                <a:gd name="connsiteX3" fmla="*/ 557212 w 965200"/>
                <a:gd name="connsiteY3" fmla="*/ 25410 h 386038"/>
                <a:gd name="connsiteX4" fmla="*/ 638175 w 965200"/>
                <a:gd name="connsiteY4" fmla="*/ 369896 h 386038"/>
                <a:gd name="connsiteX5" fmla="*/ 719137 w 965200"/>
                <a:gd name="connsiteY5" fmla="*/ 9 h 386038"/>
                <a:gd name="connsiteX6" fmla="*/ 846137 w 965200"/>
                <a:gd name="connsiteY6" fmla="*/ 382597 h 386038"/>
                <a:gd name="connsiteX7" fmla="*/ 965200 w 965200"/>
                <a:gd name="connsiteY7" fmla="*/ 192097 h 386038"/>
                <a:gd name="connsiteX0" fmla="*/ 0 w 965200"/>
                <a:gd name="connsiteY0" fmla="*/ 381009 h 386038"/>
                <a:gd name="connsiteX1" fmla="*/ 192087 w 965200"/>
                <a:gd name="connsiteY1" fmla="*/ 28584 h 386038"/>
                <a:gd name="connsiteX2" fmla="*/ 369889 w 965200"/>
                <a:gd name="connsiteY2" fmla="*/ 385772 h 386038"/>
                <a:gd name="connsiteX3" fmla="*/ 557212 w 965200"/>
                <a:gd name="connsiteY3" fmla="*/ 25410 h 386038"/>
                <a:gd name="connsiteX4" fmla="*/ 638175 w 965200"/>
                <a:gd name="connsiteY4" fmla="*/ 369896 h 386038"/>
                <a:gd name="connsiteX5" fmla="*/ 719137 w 965200"/>
                <a:gd name="connsiteY5" fmla="*/ 9 h 386038"/>
                <a:gd name="connsiteX6" fmla="*/ 846137 w 965200"/>
                <a:gd name="connsiteY6" fmla="*/ 382597 h 386038"/>
                <a:gd name="connsiteX7" fmla="*/ 965200 w 965200"/>
                <a:gd name="connsiteY7" fmla="*/ 192097 h 386038"/>
                <a:gd name="connsiteX0" fmla="*/ 0 w 965200"/>
                <a:gd name="connsiteY0" fmla="*/ 381009 h 387359"/>
                <a:gd name="connsiteX1" fmla="*/ 192087 w 965200"/>
                <a:gd name="connsiteY1" fmla="*/ 28584 h 387359"/>
                <a:gd name="connsiteX2" fmla="*/ 379414 w 965200"/>
                <a:gd name="connsiteY2" fmla="*/ 387359 h 387359"/>
                <a:gd name="connsiteX3" fmla="*/ 557212 w 965200"/>
                <a:gd name="connsiteY3" fmla="*/ 25410 h 387359"/>
                <a:gd name="connsiteX4" fmla="*/ 638175 w 965200"/>
                <a:gd name="connsiteY4" fmla="*/ 369896 h 387359"/>
                <a:gd name="connsiteX5" fmla="*/ 719137 w 965200"/>
                <a:gd name="connsiteY5" fmla="*/ 9 h 387359"/>
                <a:gd name="connsiteX6" fmla="*/ 846137 w 965200"/>
                <a:gd name="connsiteY6" fmla="*/ 382597 h 387359"/>
                <a:gd name="connsiteX7" fmla="*/ 965200 w 965200"/>
                <a:gd name="connsiteY7" fmla="*/ 192097 h 387359"/>
                <a:gd name="connsiteX0" fmla="*/ 0 w 965200"/>
                <a:gd name="connsiteY0" fmla="*/ 381009 h 387359"/>
                <a:gd name="connsiteX1" fmla="*/ 192087 w 965200"/>
                <a:gd name="connsiteY1" fmla="*/ 28584 h 387359"/>
                <a:gd name="connsiteX2" fmla="*/ 373064 w 965200"/>
                <a:gd name="connsiteY2" fmla="*/ 387359 h 387359"/>
                <a:gd name="connsiteX3" fmla="*/ 557212 w 965200"/>
                <a:gd name="connsiteY3" fmla="*/ 25410 h 387359"/>
                <a:gd name="connsiteX4" fmla="*/ 638175 w 965200"/>
                <a:gd name="connsiteY4" fmla="*/ 369896 h 387359"/>
                <a:gd name="connsiteX5" fmla="*/ 719137 w 965200"/>
                <a:gd name="connsiteY5" fmla="*/ 9 h 387359"/>
                <a:gd name="connsiteX6" fmla="*/ 846137 w 965200"/>
                <a:gd name="connsiteY6" fmla="*/ 382597 h 387359"/>
                <a:gd name="connsiteX7" fmla="*/ 965200 w 965200"/>
                <a:gd name="connsiteY7" fmla="*/ 192097 h 387359"/>
                <a:gd name="connsiteX0" fmla="*/ 0 w 965200"/>
                <a:gd name="connsiteY0" fmla="*/ 381009 h 387359"/>
                <a:gd name="connsiteX1" fmla="*/ 192087 w 965200"/>
                <a:gd name="connsiteY1" fmla="*/ 28584 h 387359"/>
                <a:gd name="connsiteX2" fmla="*/ 373064 w 965200"/>
                <a:gd name="connsiteY2" fmla="*/ 387359 h 387359"/>
                <a:gd name="connsiteX3" fmla="*/ 557212 w 965200"/>
                <a:gd name="connsiteY3" fmla="*/ 25410 h 387359"/>
                <a:gd name="connsiteX4" fmla="*/ 638175 w 965200"/>
                <a:gd name="connsiteY4" fmla="*/ 369896 h 387359"/>
                <a:gd name="connsiteX5" fmla="*/ 719137 w 965200"/>
                <a:gd name="connsiteY5" fmla="*/ 9 h 387359"/>
                <a:gd name="connsiteX6" fmla="*/ 846137 w 965200"/>
                <a:gd name="connsiteY6" fmla="*/ 382597 h 387359"/>
                <a:gd name="connsiteX7" fmla="*/ 965200 w 965200"/>
                <a:gd name="connsiteY7" fmla="*/ 192097 h 387359"/>
                <a:gd name="connsiteX0" fmla="*/ 0 w 965200"/>
                <a:gd name="connsiteY0" fmla="*/ 381009 h 387359"/>
                <a:gd name="connsiteX1" fmla="*/ 192087 w 965200"/>
                <a:gd name="connsiteY1" fmla="*/ 28584 h 387359"/>
                <a:gd name="connsiteX2" fmla="*/ 373064 w 965200"/>
                <a:gd name="connsiteY2" fmla="*/ 387359 h 387359"/>
                <a:gd name="connsiteX3" fmla="*/ 566737 w 965200"/>
                <a:gd name="connsiteY3" fmla="*/ 25410 h 387359"/>
                <a:gd name="connsiteX4" fmla="*/ 638175 w 965200"/>
                <a:gd name="connsiteY4" fmla="*/ 369896 h 387359"/>
                <a:gd name="connsiteX5" fmla="*/ 719137 w 965200"/>
                <a:gd name="connsiteY5" fmla="*/ 9 h 387359"/>
                <a:gd name="connsiteX6" fmla="*/ 846137 w 965200"/>
                <a:gd name="connsiteY6" fmla="*/ 382597 h 387359"/>
                <a:gd name="connsiteX7" fmla="*/ 965200 w 965200"/>
                <a:gd name="connsiteY7" fmla="*/ 192097 h 387359"/>
                <a:gd name="connsiteX0" fmla="*/ 0 w 965200"/>
                <a:gd name="connsiteY0" fmla="*/ 381009 h 387359"/>
                <a:gd name="connsiteX1" fmla="*/ 192087 w 965200"/>
                <a:gd name="connsiteY1" fmla="*/ 28584 h 387359"/>
                <a:gd name="connsiteX2" fmla="*/ 373064 w 965200"/>
                <a:gd name="connsiteY2" fmla="*/ 387359 h 387359"/>
                <a:gd name="connsiteX3" fmla="*/ 563562 w 965200"/>
                <a:gd name="connsiteY3" fmla="*/ 25410 h 387359"/>
                <a:gd name="connsiteX4" fmla="*/ 638175 w 965200"/>
                <a:gd name="connsiteY4" fmla="*/ 369896 h 387359"/>
                <a:gd name="connsiteX5" fmla="*/ 719137 w 965200"/>
                <a:gd name="connsiteY5" fmla="*/ 9 h 387359"/>
                <a:gd name="connsiteX6" fmla="*/ 846137 w 965200"/>
                <a:gd name="connsiteY6" fmla="*/ 382597 h 387359"/>
                <a:gd name="connsiteX7" fmla="*/ 965200 w 965200"/>
                <a:gd name="connsiteY7" fmla="*/ 192097 h 387359"/>
                <a:gd name="connsiteX0" fmla="*/ 0 w 965200"/>
                <a:gd name="connsiteY0" fmla="*/ 381009 h 387359"/>
                <a:gd name="connsiteX1" fmla="*/ 192087 w 965200"/>
                <a:gd name="connsiteY1" fmla="*/ 28584 h 387359"/>
                <a:gd name="connsiteX2" fmla="*/ 373064 w 965200"/>
                <a:gd name="connsiteY2" fmla="*/ 387359 h 387359"/>
                <a:gd name="connsiteX3" fmla="*/ 563562 w 965200"/>
                <a:gd name="connsiteY3" fmla="*/ 25410 h 387359"/>
                <a:gd name="connsiteX4" fmla="*/ 638175 w 965200"/>
                <a:gd name="connsiteY4" fmla="*/ 369896 h 387359"/>
                <a:gd name="connsiteX5" fmla="*/ 719137 w 965200"/>
                <a:gd name="connsiteY5" fmla="*/ 9 h 387359"/>
                <a:gd name="connsiteX6" fmla="*/ 846137 w 965200"/>
                <a:gd name="connsiteY6" fmla="*/ 382597 h 387359"/>
                <a:gd name="connsiteX7" fmla="*/ 965200 w 965200"/>
                <a:gd name="connsiteY7" fmla="*/ 192097 h 387359"/>
                <a:gd name="connsiteX0" fmla="*/ 0 w 965200"/>
                <a:gd name="connsiteY0" fmla="*/ 381002 h 387387"/>
                <a:gd name="connsiteX1" fmla="*/ 192087 w 965200"/>
                <a:gd name="connsiteY1" fmla="*/ 28577 h 387387"/>
                <a:gd name="connsiteX2" fmla="*/ 373064 w 965200"/>
                <a:gd name="connsiteY2" fmla="*/ 387352 h 387387"/>
                <a:gd name="connsiteX3" fmla="*/ 563562 w 965200"/>
                <a:gd name="connsiteY3" fmla="*/ 25403 h 387387"/>
                <a:gd name="connsiteX4" fmla="*/ 749300 w 965200"/>
                <a:gd name="connsiteY4" fmla="*/ 387351 h 387387"/>
                <a:gd name="connsiteX5" fmla="*/ 719137 w 965200"/>
                <a:gd name="connsiteY5" fmla="*/ 2 h 387387"/>
                <a:gd name="connsiteX6" fmla="*/ 846137 w 965200"/>
                <a:gd name="connsiteY6" fmla="*/ 382590 h 387387"/>
                <a:gd name="connsiteX7" fmla="*/ 965200 w 965200"/>
                <a:gd name="connsiteY7" fmla="*/ 192090 h 387387"/>
                <a:gd name="connsiteX0" fmla="*/ 0 w 965200"/>
                <a:gd name="connsiteY0" fmla="*/ 357189 h 363539"/>
                <a:gd name="connsiteX1" fmla="*/ 192087 w 965200"/>
                <a:gd name="connsiteY1" fmla="*/ 4764 h 363539"/>
                <a:gd name="connsiteX2" fmla="*/ 373064 w 965200"/>
                <a:gd name="connsiteY2" fmla="*/ 363539 h 363539"/>
                <a:gd name="connsiteX3" fmla="*/ 563562 w 965200"/>
                <a:gd name="connsiteY3" fmla="*/ 1590 h 363539"/>
                <a:gd name="connsiteX4" fmla="*/ 749300 w 965200"/>
                <a:gd name="connsiteY4" fmla="*/ 363538 h 363539"/>
                <a:gd name="connsiteX5" fmla="*/ 938212 w 965200"/>
                <a:gd name="connsiteY5" fmla="*/ 2 h 363539"/>
                <a:gd name="connsiteX6" fmla="*/ 846137 w 965200"/>
                <a:gd name="connsiteY6" fmla="*/ 358777 h 363539"/>
                <a:gd name="connsiteX7" fmla="*/ 965200 w 965200"/>
                <a:gd name="connsiteY7" fmla="*/ 168277 h 363539"/>
                <a:gd name="connsiteX0" fmla="*/ 0 w 1139471"/>
                <a:gd name="connsiteY0" fmla="*/ 357188 h 368472"/>
                <a:gd name="connsiteX1" fmla="*/ 192087 w 1139471"/>
                <a:gd name="connsiteY1" fmla="*/ 4763 h 368472"/>
                <a:gd name="connsiteX2" fmla="*/ 373064 w 1139471"/>
                <a:gd name="connsiteY2" fmla="*/ 363538 h 368472"/>
                <a:gd name="connsiteX3" fmla="*/ 563562 w 1139471"/>
                <a:gd name="connsiteY3" fmla="*/ 1589 h 368472"/>
                <a:gd name="connsiteX4" fmla="*/ 749300 w 1139471"/>
                <a:gd name="connsiteY4" fmla="*/ 363537 h 368472"/>
                <a:gd name="connsiteX5" fmla="*/ 938212 w 1139471"/>
                <a:gd name="connsiteY5" fmla="*/ 1 h 368472"/>
                <a:gd name="connsiteX6" fmla="*/ 1135062 w 1139471"/>
                <a:gd name="connsiteY6" fmla="*/ 365126 h 368472"/>
                <a:gd name="connsiteX7" fmla="*/ 965200 w 1139471"/>
                <a:gd name="connsiteY7" fmla="*/ 168276 h 368472"/>
                <a:gd name="connsiteX0" fmla="*/ 0 w 1254125"/>
                <a:gd name="connsiteY0" fmla="*/ 357188 h 368801"/>
                <a:gd name="connsiteX1" fmla="*/ 192087 w 1254125"/>
                <a:gd name="connsiteY1" fmla="*/ 4763 h 368801"/>
                <a:gd name="connsiteX2" fmla="*/ 373064 w 1254125"/>
                <a:gd name="connsiteY2" fmla="*/ 363538 h 368801"/>
                <a:gd name="connsiteX3" fmla="*/ 563562 w 1254125"/>
                <a:gd name="connsiteY3" fmla="*/ 1589 h 368801"/>
                <a:gd name="connsiteX4" fmla="*/ 749300 w 1254125"/>
                <a:gd name="connsiteY4" fmla="*/ 363537 h 368801"/>
                <a:gd name="connsiteX5" fmla="*/ 938212 w 1254125"/>
                <a:gd name="connsiteY5" fmla="*/ 1 h 368801"/>
                <a:gd name="connsiteX6" fmla="*/ 1135062 w 1254125"/>
                <a:gd name="connsiteY6" fmla="*/ 365126 h 368801"/>
                <a:gd name="connsiteX7" fmla="*/ 1254125 w 1254125"/>
                <a:gd name="connsiteY7" fmla="*/ 188913 h 368801"/>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49300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255377"/>
                <a:gd name="connsiteY0" fmla="*/ 357188 h 369124"/>
                <a:gd name="connsiteX1" fmla="*/ 192087 w 1255377"/>
                <a:gd name="connsiteY1" fmla="*/ 4763 h 369124"/>
                <a:gd name="connsiteX2" fmla="*/ 373064 w 1255377"/>
                <a:gd name="connsiteY2" fmla="*/ 363538 h 369124"/>
                <a:gd name="connsiteX3" fmla="*/ 563562 w 1255377"/>
                <a:gd name="connsiteY3" fmla="*/ 1589 h 369124"/>
                <a:gd name="connsiteX4" fmla="*/ 752475 w 1255377"/>
                <a:gd name="connsiteY4" fmla="*/ 363537 h 369124"/>
                <a:gd name="connsiteX5" fmla="*/ 938212 w 1255377"/>
                <a:gd name="connsiteY5" fmla="*/ 1 h 369124"/>
                <a:gd name="connsiteX6" fmla="*/ 1135062 w 1255377"/>
                <a:gd name="connsiteY6" fmla="*/ 365126 h 369124"/>
                <a:gd name="connsiteX7" fmla="*/ 1254125 w 1255377"/>
                <a:gd name="connsiteY7" fmla="*/ 188913 h 369124"/>
                <a:gd name="connsiteX0" fmla="*/ 0 w 1589376"/>
                <a:gd name="connsiteY0" fmla="*/ 357188 h 368849"/>
                <a:gd name="connsiteX1" fmla="*/ 192087 w 1589376"/>
                <a:gd name="connsiteY1" fmla="*/ 4763 h 368849"/>
                <a:gd name="connsiteX2" fmla="*/ 373064 w 1589376"/>
                <a:gd name="connsiteY2" fmla="*/ 363538 h 368849"/>
                <a:gd name="connsiteX3" fmla="*/ 563562 w 1589376"/>
                <a:gd name="connsiteY3" fmla="*/ 1589 h 368849"/>
                <a:gd name="connsiteX4" fmla="*/ 752475 w 1589376"/>
                <a:gd name="connsiteY4" fmla="*/ 363537 h 368849"/>
                <a:gd name="connsiteX5" fmla="*/ 938212 w 1589376"/>
                <a:gd name="connsiteY5" fmla="*/ 1 h 368849"/>
                <a:gd name="connsiteX6" fmla="*/ 1135062 w 1589376"/>
                <a:gd name="connsiteY6" fmla="*/ 365126 h 368849"/>
                <a:gd name="connsiteX7" fmla="*/ 1589087 w 1589376"/>
                <a:gd name="connsiteY7" fmla="*/ 174626 h 368849"/>
                <a:gd name="connsiteX0" fmla="*/ 0 w 1589087"/>
                <a:gd name="connsiteY0" fmla="*/ 357188 h 379959"/>
                <a:gd name="connsiteX1" fmla="*/ 192087 w 1589087"/>
                <a:gd name="connsiteY1" fmla="*/ 4763 h 379959"/>
                <a:gd name="connsiteX2" fmla="*/ 373064 w 1589087"/>
                <a:gd name="connsiteY2" fmla="*/ 363538 h 379959"/>
                <a:gd name="connsiteX3" fmla="*/ 563562 w 1589087"/>
                <a:gd name="connsiteY3" fmla="*/ 1589 h 379959"/>
                <a:gd name="connsiteX4" fmla="*/ 752475 w 1589087"/>
                <a:gd name="connsiteY4" fmla="*/ 363537 h 379959"/>
                <a:gd name="connsiteX5" fmla="*/ 938212 w 1589087"/>
                <a:gd name="connsiteY5" fmla="*/ 1 h 379959"/>
                <a:gd name="connsiteX6" fmla="*/ 1135062 w 1589087"/>
                <a:gd name="connsiteY6" fmla="*/ 365126 h 379959"/>
                <a:gd name="connsiteX7" fmla="*/ 1387865 w 1589087"/>
                <a:gd name="connsiteY7" fmla="*/ 295890 h 379959"/>
                <a:gd name="connsiteX8" fmla="*/ 1589087 w 1589087"/>
                <a:gd name="connsiteY8" fmla="*/ 174626 h 379959"/>
                <a:gd name="connsiteX0" fmla="*/ 0 w 1589087"/>
                <a:gd name="connsiteY0" fmla="*/ 359636 h 371960"/>
                <a:gd name="connsiteX1" fmla="*/ 192087 w 1589087"/>
                <a:gd name="connsiteY1" fmla="*/ 7211 h 371960"/>
                <a:gd name="connsiteX2" fmla="*/ 373064 w 1589087"/>
                <a:gd name="connsiteY2" fmla="*/ 365986 h 371960"/>
                <a:gd name="connsiteX3" fmla="*/ 563562 w 1589087"/>
                <a:gd name="connsiteY3" fmla="*/ 4037 h 371960"/>
                <a:gd name="connsiteX4" fmla="*/ 752475 w 1589087"/>
                <a:gd name="connsiteY4" fmla="*/ 365985 h 371960"/>
                <a:gd name="connsiteX5" fmla="*/ 938212 w 1589087"/>
                <a:gd name="connsiteY5" fmla="*/ 2449 h 371960"/>
                <a:gd name="connsiteX6" fmla="*/ 1135062 w 1589087"/>
                <a:gd name="connsiteY6" fmla="*/ 367574 h 371960"/>
                <a:gd name="connsiteX7" fmla="*/ 1313253 w 1589087"/>
                <a:gd name="connsiteY7" fmla="*/ 3063 h 371960"/>
                <a:gd name="connsiteX8" fmla="*/ 1589087 w 1589087"/>
                <a:gd name="connsiteY8" fmla="*/ 177074 h 371960"/>
                <a:gd name="connsiteX0" fmla="*/ 0 w 1589087"/>
                <a:gd name="connsiteY0" fmla="*/ 364576 h 377000"/>
                <a:gd name="connsiteX1" fmla="*/ 192087 w 1589087"/>
                <a:gd name="connsiteY1" fmla="*/ 12151 h 377000"/>
                <a:gd name="connsiteX2" fmla="*/ 373064 w 1589087"/>
                <a:gd name="connsiteY2" fmla="*/ 370926 h 377000"/>
                <a:gd name="connsiteX3" fmla="*/ 563562 w 1589087"/>
                <a:gd name="connsiteY3" fmla="*/ 8977 h 377000"/>
                <a:gd name="connsiteX4" fmla="*/ 752475 w 1589087"/>
                <a:gd name="connsiteY4" fmla="*/ 370925 h 377000"/>
                <a:gd name="connsiteX5" fmla="*/ 938212 w 1589087"/>
                <a:gd name="connsiteY5" fmla="*/ 7389 h 377000"/>
                <a:gd name="connsiteX6" fmla="*/ 1135062 w 1589087"/>
                <a:gd name="connsiteY6" fmla="*/ 372514 h 377000"/>
                <a:gd name="connsiteX7" fmla="*/ 1313253 w 1589087"/>
                <a:gd name="connsiteY7" fmla="*/ 8003 h 377000"/>
                <a:gd name="connsiteX8" fmla="*/ 1508516 w 1589087"/>
                <a:gd name="connsiteY8" fmla="*/ 125478 h 377000"/>
                <a:gd name="connsiteX9" fmla="*/ 1589087 w 1589087"/>
                <a:gd name="connsiteY9" fmla="*/ 182014 h 377000"/>
                <a:gd name="connsiteX0" fmla="*/ 0 w 1589087"/>
                <a:gd name="connsiteY0" fmla="*/ 359747 h 372171"/>
                <a:gd name="connsiteX1" fmla="*/ 192087 w 1589087"/>
                <a:gd name="connsiteY1" fmla="*/ 7322 h 372171"/>
                <a:gd name="connsiteX2" fmla="*/ 373064 w 1589087"/>
                <a:gd name="connsiteY2" fmla="*/ 366097 h 372171"/>
                <a:gd name="connsiteX3" fmla="*/ 563562 w 1589087"/>
                <a:gd name="connsiteY3" fmla="*/ 4148 h 372171"/>
                <a:gd name="connsiteX4" fmla="*/ 752475 w 1589087"/>
                <a:gd name="connsiteY4" fmla="*/ 366096 h 372171"/>
                <a:gd name="connsiteX5" fmla="*/ 938212 w 1589087"/>
                <a:gd name="connsiteY5" fmla="*/ 2560 h 372171"/>
                <a:gd name="connsiteX6" fmla="*/ 1135062 w 1589087"/>
                <a:gd name="connsiteY6" fmla="*/ 367685 h 372171"/>
                <a:gd name="connsiteX7" fmla="*/ 1313253 w 1589087"/>
                <a:gd name="connsiteY7" fmla="*/ 3174 h 372171"/>
                <a:gd name="connsiteX8" fmla="*/ 1503754 w 1589087"/>
                <a:gd name="connsiteY8" fmla="*/ 363537 h 372171"/>
                <a:gd name="connsiteX9" fmla="*/ 1589087 w 1589087"/>
                <a:gd name="connsiteY9" fmla="*/ 177185 h 372171"/>
                <a:gd name="connsiteX0" fmla="*/ 0 w 1684337"/>
                <a:gd name="connsiteY0" fmla="*/ 359747 h 372171"/>
                <a:gd name="connsiteX1" fmla="*/ 192087 w 1684337"/>
                <a:gd name="connsiteY1" fmla="*/ 7322 h 372171"/>
                <a:gd name="connsiteX2" fmla="*/ 373064 w 1684337"/>
                <a:gd name="connsiteY2" fmla="*/ 366097 h 372171"/>
                <a:gd name="connsiteX3" fmla="*/ 563562 w 1684337"/>
                <a:gd name="connsiteY3" fmla="*/ 4148 h 372171"/>
                <a:gd name="connsiteX4" fmla="*/ 752475 w 1684337"/>
                <a:gd name="connsiteY4" fmla="*/ 366096 h 372171"/>
                <a:gd name="connsiteX5" fmla="*/ 938212 w 1684337"/>
                <a:gd name="connsiteY5" fmla="*/ 2560 h 372171"/>
                <a:gd name="connsiteX6" fmla="*/ 1135062 w 1684337"/>
                <a:gd name="connsiteY6" fmla="*/ 367685 h 372171"/>
                <a:gd name="connsiteX7" fmla="*/ 1313253 w 1684337"/>
                <a:gd name="connsiteY7" fmla="*/ 3174 h 372171"/>
                <a:gd name="connsiteX8" fmla="*/ 1503754 w 1684337"/>
                <a:gd name="connsiteY8" fmla="*/ 363537 h 372171"/>
                <a:gd name="connsiteX9" fmla="*/ 1684337 w 1684337"/>
                <a:gd name="connsiteY9" fmla="*/ 78760 h 372171"/>
                <a:gd name="connsiteX0" fmla="*/ 0 w 1695450"/>
                <a:gd name="connsiteY0" fmla="*/ 359747 h 372171"/>
                <a:gd name="connsiteX1" fmla="*/ 192087 w 1695450"/>
                <a:gd name="connsiteY1" fmla="*/ 7322 h 372171"/>
                <a:gd name="connsiteX2" fmla="*/ 373064 w 1695450"/>
                <a:gd name="connsiteY2" fmla="*/ 366097 h 372171"/>
                <a:gd name="connsiteX3" fmla="*/ 563562 w 1695450"/>
                <a:gd name="connsiteY3" fmla="*/ 4148 h 372171"/>
                <a:gd name="connsiteX4" fmla="*/ 752475 w 1695450"/>
                <a:gd name="connsiteY4" fmla="*/ 366096 h 372171"/>
                <a:gd name="connsiteX5" fmla="*/ 938212 w 1695450"/>
                <a:gd name="connsiteY5" fmla="*/ 2560 h 372171"/>
                <a:gd name="connsiteX6" fmla="*/ 1135062 w 1695450"/>
                <a:gd name="connsiteY6" fmla="*/ 367685 h 372171"/>
                <a:gd name="connsiteX7" fmla="*/ 1313253 w 1695450"/>
                <a:gd name="connsiteY7" fmla="*/ 3174 h 372171"/>
                <a:gd name="connsiteX8" fmla="*/ 1503754 w 1695450"/>
                <a:gd name="connsiteY8" fmla="*/ 363537 h 372171"/>
                <a:gd name="connsiteX9" fmla="*/ 1695450 w 1695450"/>
                <a:gd name="connsiteY9" fmla="*/ 10498 h 372171"/>
                <a:gd name="connsiteX0" fmla="*/ 0 w 1695450"/>
                <a:gd name="connsiteY0" fmla="*/ 362896 h 375285"/>
                <a:gd name="connsiteX1" fmla="*/ 192087 w 1695450"/>
                <a:gd name="connsiteY1" fmla="*/ 10471 h 375285"/>
                <a:gd name="connsiteX2" fmla="*/ 373064 w 1695450"/>
                <a:gd name="connsiteY2" fmla="*/ 369246 h 375285"/>
                <a:gd name="connsiteX3" fmla="*/ 563562 w 1695450"/>
                <a:gd name="connsiteY3" fmla="*/ 7297 h 375285"/>
                <a:gd name="connsiteX4" fmla="*/ 752475 w 1695450"/>
                <a:gd name="connsiteY4" fmla="*/ 369245 h 375285"/>
                <a:gd name="connsiteX5" fmla="*/ 938212 w 1695450"/>
                <a:gd name="connsiteY5" fmla="*/ 5709 h 375285"/>
                <a:gd name="connsiteX6" fmla="*/ 1135062 w 1695450"/>
                <a:gd name="connsiteY6" fmla="*/ 370834 h 375285"/>
                <a:gd name="connsiteX7" fmla="*/ 1314840 w 1695450"/>
                <a:gd name="connsiteY7" fmla="*/ 3148 h 375285"/>
                <a:gd name="connsiteX8" fmla="*/ 1503754 w 1695450"/>
                <a:gd name="connsiteY8" fmla="*/ 366686 h 375285"/>
                <a:gd name="connsiteX9" fmla="*/ 1695450 w 1695450"/>
                <a:gd name="connsiteY9" fmla="*/ 13647 h 375285"/>
                <a:gd name="connsiteX0" fmla="*/ 0 w 1695450"/>
                <a:gd name="connsiteY0" fmla="*/ 359748 h 372137"/>
                <a:gd name="connsiteX1" fmla="*/ 192087 w 1695450"/>
                <a:gd name="connsiteY1" fmla="*/ 7323 h 372137"/>
                <a:gd name="connsiteX2" fmla="*/ 373064 w 1695450"/>
                <a:gd name="connsiteY2" fmla="*/ 366098 h 372137"/>
                <a:gd name="connsiteX3" fmla="*/ 563562 w 1695450"/>
                <a:gd name="connsiteY3" fmla="*/ 4149 h 372137"/>
                <a:gd name="connsiteX4" fmla="*/ 752475 w 1695450"/>
                <a:gd name="connsiteY4" fmla="*/ 366097 h 372137"/>
                <a:gd name="connsiteX5" fmla="*/ 938212 w 1695450"/>
                <a:gd name="connsiteY5" fmla="*/ 2561 h 372137"/>
                <a:gd name="connsiteX6" fmla="*/ 1135062 w 1695450"/>
                <a:gd name="connsiteY6" fmla="*/ 367686 h 372137"/>
                <a:gd name="connsiteX7" fmla="*/ 1314840 w 1695450"/>
                <a:gd name="connsiteY7" fmla="*/ 0 h 372137"/>
                <a:gd name="connsiteX8" fmla="*/ 1503754 w 1695450"/>
                <a:gd name="connsiteY8" fmla="*/ 363538 h 372137"/>
                <a:gd name="connsiteX9" fmla="*/ 1695450 w 1695450"/>
                <a:gd name="connsiteY9" fmla="*/ 10499 h 372137"/>
                <a:gd name="connsiteX0" fmla="*/ 0 w 1695450"/>
                <a:gd name="connsiteY0" fmla="*/ 359748 h 371766"/>
                <a:gd name="connsiteX1" fmla="*/ 192087 w 1695450"/>
                <a:gd name="connsiteY1" fmla="*/ 7323 h 371766"/>
                <a:gd name="connsiteX2" fmla="*/ 373064 w 1695450"/>
                <a:gd name="connsiteY2" fmla="*/ 366098 h 371766"/>
                <a:gd name="connsiteX3" fmla="*/ 563562 w 1695450"/>
                <a:gd name="connsiteY3" fmla="*/ 4149 h 371766"/>
                <a:gd name="connsiteX4" fmla="*/ 752475 w 1695450"/>
                <a:gd name="connsiteY4" fmla="*/ 366097 h 371766"/>
                <a:gd name="connsiteX5" fmla="*/ 938212 w 1695450"/>
                <a:gd name="connsiteY5" fmla="*/ 2561 h 371766"/>
                <a:gd name="connsiteX6" fmla="*/ 1135062 w 1695450"/>
                <a:gd name="connsiteY6" fmla="*/ 367686 h 371766"/>
                <a:gd name="connsiteX7" fmla="*/ 1314840 w 1695450"/>
                <a:gd name="connsiteY7" fmla="*/ 0 h 371766"/>
                <a:gd name="connsiteX8" fmla="*/ 1503754 w 1695450"/>
                <a:gd name="connsiteY8" fmla="*/ 363538 h 371766"/>
                <a:gd name="connsiteX9" fmla="*/ 1695450 w 1695450"/>
                <a:gd name="connsiteY9" fmla="*/ 10499 h 371766"/>
                <a:gd name="connsiteX0" fmla="*/ 0 w 1695450"/>
                <a:gd name="connsiteY0" fmla="*/ 359748 h 371766"/>
                <a:gd name="connsiteX1" fmla="*/ 192087 w 1695450"/>
                <a:gd name="connsiteY1" fmla="*/ 7323 h 371766"/>
                <a:gd name="connsiteX2" fmla="*/ 373064 w 1695450"/>
                <a:gd name="connsiteY2" fmla="*/ 366098 h 371766"/>
                <a:gd name="connsiteX3" fmla="*/ 563562 w 1695450"/>
                <a:gd name="connsiteY3" fmla="*/ 4149 h 371766"/>
                <a:gd name="connsiteX4" fmla="*/ 752475 w 1695450"/>
                <a:gd name="connsiteY4" fmla="*/ 366097 h 371766"/>
                <a:gd name="connsiteX5" fmla="*/ 938212 w 1695450"/>
                <a:gd name="connsiteY5" fmla="*/ 2561 h 371766"/>
                <a:gd name="connsiteX6" fmla="*/ 1135062 w 1695450"/>
                <a:gd name="connsiteY6" fmla="*/ 367686 h 371766"/>
                <a:gd name="connsiteX7" fmla="*/ 1314840 w 1695450"/>
                <a:gd name="connsiteY7" fmla="*/ 0 h 371766"/>
                <a:gd name="connsiteX8" fmla="*/ 1503754 w 1695450"/>
                <a:gd name="connsiteY8" fmla="*/ 363538 h 371766"/>
                <a:gd name="connsiteX9" fmla="*/ 1695450 w 1695450"/>
                <a:gd name="connsiteY9" fmla="*/ 10499 h 371766"/>
                <a:gd name="connsiteX0" fmla="*/ 0 w 1695450"/>
                <a:gd name="connsiteY0" fmla="*/ 359748 h 367686"/>
                <a:gd name="connsiteX1" fmla="*/ 192087 w 1695450"/>
                <a:gd name="connsiteY1" fmla="*/ 7323 h 367686"/>
                <a:gd name="connsiteX2" fmla="*/ 373064 w 1695450"/>
                <a:gd name="connsiteY2" fmla="*/ 366098 h 367686"/>
                <a:gd name="connsiteX3" fmla="*/ 563562 w 1695450"/>
                <a:gd name="connsiteY3" fmla="*/ 4149 h 367686"/>
                <a:gd name="connsiteX4" fmla="*/ 752475 w 1695450"/>
                <a:gd name="connsiteY4" fmla="*/ 366097 h 367686"/>
                <a:gd name="connsiteX5" fmla="*/ 938212 w 1695450"/>
                <a:gd name="connsiteY5" fmla="*/ 2561 h 367686"/>
                <a:gd name="connsiteX6" fmla="*/ 1135062 w 1695450"/>
                <a:gd name="connsiteY6" fmla="*/ 367686 h 367686"/>
                <a:gd name="connsiteX7" fmla="*/ 1314840 w 1695450"/>
                <a:gd name="connsiteY7" fmla="*/ 0 h 367686"/>
                <a:gd name="connsiteX8" fmla="*/ 1503754 w 1695450"/>
                <a:gd name="connsiteY8" fmla="*/ 363538 h 367686"/>
                <a:gd name="connsiteX9" fmla="*/ 1695450 w 1695450"/>
                <a:gd name="connsiteY9" fmla="*/ 10499 h 367686"/>
                <a:gd name="connsiteX0" fmla="*/ 0 w 1695450"/>
                <a:gd name="connsiteY0" fmla="*/ 359748 h 367686"/>
                <a:gd name="connsiteX1" fmla="*/ 192087 w 1695450"/>
                <a:gd name="connsiteY1" fmla="*/ 7323 h 367686"/>
                <a:gd name="connsiteX2" fmla="*/ 373064 w 1695450"/>
                <a:gd name="connsiteY2" fmla="*/ 366098 h 367686"/>
                <a:gd name="connsiteX3" fmla="*/ 563562 w 1695450"/>
                <a:gd name="connsiteY3" fmla="*/ 4149 h 367686"/>
                <a:gd name="connsiteX4" fmla="*/ 752475 w 1695450"/>
                <a:gd name="connsiteY4" fmla="*/ 366097 h 367686"/>
                <a:gd name="connsiteX5" fmla="*/ 938212 w 1695450"/>
                <a:gd name="connsiteY5" fmla="*/ 2561 h 367686"/>
                <a:gd name="connsiteX6" fmla="*/ 1135062 w 1695450"/>
                <a:gd name="connsiteY6" fmla="*/ 367686 h 367686"/>
                <a:gd name="connsiteX7" fmla="*/ 1314840 w 1695450"/>
                <a:gd name="connsiteY7" fmla="*/ 0 h 367686"/>
                <a:gd name="connsiteX8" fmla="*/ 1503754 w 1695450"/>
                <a:gd name="connsiteY8" fmla="*/ 363538 h 367686"/>
                <a:gd name="connsiteX9" fmla="*/ 1695450 w 1695450"/>
                <a:gd name="connsiteY9" fmla="*/ 10499 h 367686"/>
                <a:gd name="connsiteX0" fmla="*/ 0 w 1695450"/>
                <a:gd name="connsiteY0" fmla="*/ 359748 h 367686"/>
                <a:gd name="connsiteX1" fmla="*/ 192087 w 1695450"/>
                <a:gd name="connsiteY1" fmla="*/ 7323 h 367686"/>
                <a:gd name="connsiteX2" fmla="*/ 373064 w 1695450"/>
                <a:gd name="connsiteY2" fmla="*/ 366098 h 367686"/>
                <a:gd name="connsiteX3" fmla="*/ 563562 w 1695450"/>
                <a:gd name="connsiteY3" fmla="*/ 4149 h 367686"/>
                <a:gd name="connsiteX4" fmla="*/ 752475 w 1695450"/>
                <a:gd name="connsiteY4" fmla="*/ 366097 h 367686"/>
                <a:gd name="connsiteX5" fmla="*/ 938212 w 1695450"/>
                <a:gd name="connsiteY5" fmla="*/ 2561 h 367686"/>
                <a:gd name="connsiteX6" fmla="*/ 1135062 w 1695450"/>
                <a:gd name="connsiteY6" fmla="*/ 367686 h 367686"/>
                <a:gd name="connsiteX7" fmla="*/ 1314840 w 1695450"/>
                <a:gd name="connsiteY7" fmla="*/ 0 h 367686"/>
                <a:gd name="connsiteX8" fmla="*/ 1503754 w 1695450"/>
                <a:gd name="connsiteY8" fmla="*/ 363538 h 367686"/>
                <a:gd name="connsiteX9" fmla="*/ 1695450 w 1695450"/>
                <a:gd name="connsiteY9" fmla="*/ 10499 h 367686"/>
                <a:gd name="connsiteX0" fmla="*/ 0 w 1695450"/>
                <a:gd name="connsiteY0" fmla="*/ 359748 h 367686"/>
                <a:gd name="connsiteX1" fmla="*/ 192087 w 1695450"/>
                <a:gd name="connsiteY1" fmla="*/ 7323 h 367686"/>
                <a:gd name="connsiteX2" fmla="*/ 373064 w 1695450"/>
                <a:gd name="connsiteY2" fmla="*/ 366098 h 367686"/>
                <a:gd name="connsiteX3" fmla="*/ 563562 w 1695450"/>
                <a:gd name="connsiteY3" fmla="*/ 4149 h 367686"/>
                <a:gd name="connsiteX4" fmla="*/ 752475 w 1695450"/>
                <a:gd name="connsiteY4" fmla="*/ 366097 h 367686"/>
                <a:gd name="connsiteX5" fmla="*/ 938212 w 1695450"/>
                <a:gd name="connsiteY5" fmla="*/ 2561 h 367686"/>
                <a:gd name="connsiteX6" fmla="*/ 1135062 w 1695450"/>
                <a:gd name="connsiteY6" fmla="*/ 367686 h 367686"/>
                <a:gd name="connsiteX7" fmla="*/ 1314840 w 1695450"/>
                <a:gd name="connsiteY7" fmla="*/ 0 h 367686"/>
                <a:gd name="connsiteX8" fmla="*/ 1503754 w 1695450"/>
                <a:gd name="connsiteY8" fmla="*/ 363538 h 367686"/>
                <a:gd name="connsiteX9" fmla="*/ 1695450 w 1695450"/>
                <a:gd name="connsiteY9" fmla="*/ 10499 h 367686"/>
                <a:gd name="connsiteX0" fmla="*/ 0 w 1695450"/>
                <a:gd name="connsiteY0" fmla="*/ 359748 h 367686"/>
                <a:gd name="connsiteX1" fmla="*/ 192087 w 1695450"/>
                <a:gd name="connsiteY1" fmla="*/ 7323 h 367686"/>
                <a:gd name="connsiteX2" fmla="*/ 373064 w 1695450"/>
                <a:gd name="connsiteY2" fmla="*/ 366098 h 367686"/>
                <a:gd name="connsiteX3" fmla="*/ 563562 w 1695450"/>
                <a:gd name="connsiteY3" fmla="*/ 4149 h 367686"/>
                <a:gd name="connsiteX4" fmla="*/ 752475 w 1695450"/>
                <a:gd name="connsiteY4" fmla="*/ 366097 h 367686"/>
                <a:gd name="connsiteX5" fmla="*/ 938212 w 1695450"/>
                <a:gd name="connsiteY5" fmla="*/ 2561 h 367686"/>
                <a:gd name="connsiteX6" fmla="*/ 1135062 w 1695450"/>
                <a:gd name="connsiteY6" fmla="*/ 367686 h 367686"/>
                <a:gd name="connsiteX7" fmla="*/ 1314840 w 1695450"/>
                <a:gd name="connsiteY7" fmla="*/ 0 h 367686"/>
                <a:gd name="connsiteX8" fmla="*/ 1503754 w 1695450"/>
                <a:gd name="connsiteY8" fmla="*/ 363538 h 367686"/>
                <a:gd name="connsiteX9" fmla="*/ 1695450 w 1695450"/>
                <a:gd name="connsiteY9" fmla="*/ 10499 h 367686"/>
                <a:gd name="connsiteX0" fmla="*/ 0 w 1687512"/>
                <a:gd name="connsiteY0" fmla="*/ 359748 h 367686"/>
                <a:gd name="connsiteX1" fmla="*/ 192087 w 1687512"/>
                <a:gd name="connsiteY1" fmla="*/ 7323 h 367686"/>
                <a:gd name="connsiteX2" fmla="*/ 373064 w 1687512"/>
                <a:gd name="connsiteY2" fmla="*/ 366098 h 367686"/>
                <a:gd name="connsiteX3" fmla="*/ 563562 w 1687512"/>
                <a:gd name="connsiteY3" fmla="*/ 4149 h 367686"/>
                <a:gd name="connsiteX4" fmla="*/ 752475 w 1687512"/>
                <a:gd name="connsiteY4" fmla="*/ 366097 h 367686"/>
                <a:gd name="connsiteX5" fmla="*/ 938212 w 1687512"/>
                <a:gd name="connsiteY5" fmla="*/ 2561 h 367686"/>
                <a:gd name="connsiteX6" fmla="*/ 1135062 w 1687512"/>
                <a:gd name="connsiteY6" fmla="*/ 367686 h 367686"/>
                <a:gd name="connsiteX7" fmla="*/ 1314840 w 1687512"/>
                <a:gd name="connsiteY7" fmla="*/ 0 h 367686"/>
                <a:gd name="connsiteX8" fmla="*/ 1503754 w 1687512"/>
                <a:gd name="connsiteY8" fmla="*/ 363538 h 367686"/>
                <a:gd name="connsiteX9" fmla="*/ 1687512 w 1687512"/>
                <a:gd name="connsiteY9" fmla="*/ 5736 h 367686"/>
                <a:gd name="connsiteX0" fmla="*/ 0 w 1687512"/>
                <a:gd name="connsiteY0" fmla="*/ 359748 h 367686"/>
                <a:gd name="connsiteX1" fmla="*/ 192087 w 1687512"/>
                <a:gd name="connsiteY1" fmla="*/ 7323 h 367686"/>
                <a:gd name="connsiteX2" fmla="*/ 373064 w 1687512"/>
                <a:gd name="connsiteY2" fmla="*/ 366098 h 367686"/>
                <a:gd name="connsiteX3" fmla="*/ 563562 w 1687512"/>
                <a:gd name="connsiteY3" fmla="*/ 4149 h 367686"/>
                <a:gd name="connsiteX4" fmla="*/ 752475 w 1687512"/>
                <a:gd name="connsiteY4" fmla="*/ 366097 h 367686"/>
                <a:gd name="connsiteX5" fmla="*/ 938212 w 1687512"/>
                <a:gd name="connsiteY5" fmla="*/ 2561 h 367686"/>
                <a:gd name="connsiteX6" fmla="*/ 1135062 w 1687512"/>
                <a:gd name="connsiteY6" fmla="*/ 367686 h 367686"/>
                <a:gd name="connsiteX7" fmla="*/ 1314840 w 1687512"/>
                <a:gd name="connsiteY7" fmla="*/ 0 h 367686"/>
                <a:gd name="connsiteX8" fmla="*/ 1503754 w 1687512"/>
                <a:gd name="connsiteY8" fmla="*/ 363538 h 367686"/>
                <a:gd name="connsiteX9" fmla="*/ 1687512 w 1687512"/>
                <a:gd name="connsiteY9" fmla="*/ 5736 h 367686"/>
                <a:gd name="connsiteX0" fmla="*/ 0 w 1687512"/>
                <a:gd name="connsiteY0" fmla="*/ 359748 h 367686"/>
                <a:gd name="connsiteX1" fmla="*/ 192087 w 1687512"/>
                <a:gd name="connsiteY1" fmla="*/ 7323 h 367686"/>
                <a:gd name="connsiteX2" fmla="*/ 373064 w 1687512"/>
                <a:gd name="connsiteY2" fmla="*/ 366098 h 367686"/>
                <a:gd name="connsiteX3" fmla="*/ 563562 w 1687512"/>
                <a:gd name="connsiteY3" fmla="*/ 4149 h 367686"/>
                <a:gd name="connsiteX4" fmla="*/ 752475 w 1687512"/>
                <a:gd name="connsiteY4" fmla="*/ 366097 h 367686"/>
                <a:gd name="connsiteX5" fmla="*/ 938212 w 1687512"/>
                <a:gd name="connsiteY5" fmla="*/ 2561 h 367686"/>
                <a:gd name="connsiteX6" fmla="*/ 1135062 w 1687512"/>
                <a:gd name="connsiteY6" fmla="*/ 367686 h 367686"/>
                <a:gd name="connsiteX7" fmla="*/ 1314840 w 1687512"/>
                <a:gd name="connsiteY7" fmla="*/ 0 h 367686"/>
                <a:gd name="connsiteX8" fmla="*/ 1503754 w 1687512"/>
                <a:gd name="connsiteY8" fmla="*/ 363538 h 367686"/>
                <a:gd name="connsiteX9" fmla="*/ 1687512 w 1687512"/>
                <a:gd name="connsiteY9" fmla="*/ 5736 h 367686"/>
                <a:gd name="connsiteX0" fmla="*/ 0 w 1687512"/>
                <a:gd name="connsiteY0" fmla="*/ 359748 h 367686"/>
                <a:gd name="connsiteX1" fmla="*/ 188912 w 1687512"/>
                <a:gd name="connsiteY1" fmla="*/ 102573 h 367686"/>
                <a:gd name="connsiteX2" fmla="*/ 373064 w 1687512"/>
                <a:gd name="connsiteY2" fmla="*/ 366098 h 367686"/>
                <a:gd name="connsiteX3" fmla="*/ 563562 w 1687512"/>
                <a:gd name="connsiteY3" fmla="*/ 4149 h 367686"/>
                <a:gd name="connsiteX4" fmla="*/ 752475 w 1687512"/>
                <a:gd name="connsiteY4" fmla="*/ 366097 h 367686"/>
                <a:gd name="connsiteX5" fmla="*/ 938212 w 1687512"/>
                <a:gd name="connsiteY5" fmla="*/ 2561 h 367686"/>
                <a:gd name="connsiteX6" fmla="*/ 1135062 w 1687512"/>
                <a:gd name="connsiteY6" fmla="*/ 367686 h 367686"/>
                <a:gd name="connsiteX7" fmla="*/ 1314840 w 1687512"/>
                <a:gd name="connsiteY7" fmla="*/ 0 h 367686"/>
                <a:gd name="connsiteX8" fmla="*/ 1503754 w 1687512"/>
                <a:gd name="connsiteY8" fmla="*/ 363538 h 367686"/>
                <a:gd name="connsiteX9" fmla="*/ 1687512 w 1687512"/>
                <a:gd name="connsiteY9" fmla="*/ 5736 h 367686"/>
                <a:gd name="connsiteX0" fmla="*/ 0 w 1685924"/>
                <a:gd name="connsiteY0" fmla="*/ 277198 h 367686"/>
                <a:gd name="connsiteX1" fmla="*/ 187324 w 1685924"/>
                <a:gd name="connsiteY1" fmla="*/ 102573 h 367686"/>
                <a:gd name="connsiteX2" fmla="*/ 371476 w 1685924"/>
                <a:gd name="connsiteY2" fmla="*/ 366098 h 367686"/>
                <a:gd name="connsiteX3" fmla="*/ 561974 w 1685924"/>
                <a:gd name="connsiteY3" fmla="*/ 4149 h 367686"/>
                <a:gd name="connsiteX4" fmla="*/ 750887 w 1685924"/>
                <a:gd name="connsiteY4" fmla="*/ 366097 h 367686"/>
                <a:gd name="connsiteX5" fmla="*/ 936624 w 1685924"/>
                <a:gd name="connsiteY5" fmla="*/ 2561 h 367686"/>
                <a:gd name="connsiteX6" fmla="*/ 1133474 w 1685924"/>
                <a:gd name="connsiteY6" fmla="*/ 367686 h 367686"/>
                <a:gd name="connsiteX7" fmla="*/ 1313252 w 1685924"/>
                <a:gd name="connsiteY7" fmla="*/ 0 h 367686"/>
                <a:gd name="connsiteX8" fmla="*/ 1502166 w 1685924"/>
                <a:gd name="connsiteY8" fmla="*/ 363538 h 367686"/>
                <a:gd name="connsiteX9" fmla="*/ 1685924 w 1685924"/>
                <a:gd name="connsiteY9" fmla="*/ 5736 h 367686"/>
                <a:gd name="connsiteX0" fmla="*/ 0 w 1685924"/>
                <a:gd name="connsiteY0" fmla="*/ 277198 h 367686"/>
                <a:gd name="connsiteX1" fmla="*/ 187324 w 1685924"/>
                <a:gd name="connsiteY1" fmla="*/ 102573 h 367686"/>
                <a:gd name="connsiteX2" fmla="*/ 371476 w 1685924"/>
                <a:gd name="connsiteY2" fmla="*/ 366098 h 367686"/>
                <a:gd name="connsiteX3" fmla="*/ 560387 w 1685924"/>
                <a:gd name="connsiteY3" fmla="*/ 35899 h 367686"/>
                <a:gd name="connsiteX4" fmla="*/ 750887 w 1685924"/>
                <a:gd name="connsiteY4" fmla="*/ 366097 h 367686"/>
                <a:gd name="connsiteX5" fmla="*/ 936624 w 1685924"/>
                <a:gd name="connsiteY5" fmla="*/ 2561 h 367686"/>
                <a:gd name="connsiteX6" fmla="*/ 1133474 w 1685924"/>
                <a:gd name="connsiteY6" fmla="*/ 367686 h 367686"/>
                <a:gd name="connsiteX7" fmla="*/ 1313252 w 1685924"/>
                <a:gd name="connsiteY7" fmla="*/ 0 h 367686"/>
                <a:gd name="connsiteX8" fmla="*/ 1502166 w 1685924"/>
                <a:gd name="connsiteY8" fmla="*/ 363538 h 367686"/>
                <a:gd name="connsiteX9" fmla="*/ 1685924 w 1685924"/>
                <a:gd name="connsiteY9" fmla="*/ 5736 h 367686"/>
                <a:gd name="connsiteX0" fmla="*/ 0 w 1685924"/>
                <a:gd name="connsiteY0" fmla="*/ 277198 h 367686"/>
                <a:gd name="connsiteX1" fmla="*/ 187324 w 1685924"/>
                <a:gd name="connsiteY1" fmla="*/ 102573 h 367686"/>
                <a:gd name="connsiteX2" fmla="*/ 369889 w 1685924"/>
                <a:gd name="connsiteY2" fmla="*/ 324823 h 367686"/>
                <a:gd name="connsiteX3" fmla="*/ 560387 w 1685924"/>
                <a:gd name="connsiteY3" fmla="*/ 35899 h 367686"/>
                <a:gd name="connsiteX4" fmla="*/ 750887 w 1685924"/>
                <a:gd name="connsiteY4" fmla="*/ 366097 h 367686"/>
                <a:gd name="connsiteX5" fmla="*/ 936624 w 1685924"/>
                <a:gd name="connsiteY5" fmla="*/ 2561 h 367686"/>
                <a:gd name="connsiteX6" fmla="*/ 1133474 w 1685924"/>
                <a:gd name="connsiteY6" fmla="*/ 367686 h 367686"/>
                <a:gd name="connsiteX7" fmla="*/ 1313252 w 1685924"/>
                <a:gd name="connsiteY7" fmla="*/ 0 h 367686"/>
                <a:gd name="connsiteX8" fmla="*/ 1502166 w 1685924"/>
                <a:gd name="connsiteY8" fmla="*/ 363538 h 367686"/>
                <a:gd name="connsiteX9" fmla="*/ 1685924 w 1685924"/>
                <a:gd name="connsiteY9" fmla="*/ 5736 h 367686"/>
                <a:gd name="connsiteX0" fmla="*/ 0 w 1685924"/>
                <a:gd name="connsiteY0" fmla="*/ 274638 h 365126"/>
                <a:gd name="connsiteX1" fmla="*/ 187324 w 1685924"/>
                <a:gd name="connsiteY1" fmla="*/ 100013 h 365126"/>
                <a:gd name="connsiteX2" fmla="*/ 369889 w 1685924"/>
                <a:gd name="connsiteY2" fmla="*/ 322263 h 365126"/>
                <a:gd name="connsiteX3" fmla="*/ 560387 w 1685924"/>
                <a:gd name="connsiteY3" fmla="*/ 33339 h 365126"/>
                <a:gd name="connsiteX4" fmla="*/ 750887 w 1685924"/>
                <a:gd name="connsiteY4" fmla="*/ 363537 h 365126"/>
                <a:gd name="connsiteX5" fmla="*/ 936624 w 1685924"/>
                <a:gd name="connsiteY5" fmla="*/ 1 h 365126"/>
                <a:gd name="connsiteX6" fmla="*/ 1133474 w 1685924"/>
                <a:gd name="connsiteY6" fmla="*/ 365126 h 365126"/>
                <a:gd name="connsiteX7" fmla="*/ 1313252 w 1685924"/>
                <a:gd name="connsiteY7" fmla="*/ 30777 h 365126"/>
                <a:gd name="connsiteX8" fmla="*/ 1502166 w 1685924"/>
                <a:gd name="connsiteY8" fmla="*/ 360978 h 365126"/>
                <a:gd name="connsiteX9" fmla="*/ 1685924 w 1685924"/>
                <a:gd name="connsiteY9" fmla="*/ 3176 h 365126"/>
                <a:gd name="connsiteX0" fmla="*/ 0 w 1685924"/>
                <a:gd name="connsiteY0" fmla="*/ 274638 h 365126"/>
                <a:gd name="connsiteX1" fmla="*/ 187324 w 1685924"/>
                <a:gd name="connsiteY1" fmla="*/ 100013 h 365126"/>
                <a:gd name="connsiteX2" fmla="*/ 369889 w 1685924"/>
                <a:gd name="connsiteY2" fmla="*/ 322263 h 365126"/>
                <a:gd name="connsiteX3" fmla="*/ 560387 w 1685924"/>
                <a:gd name="connsiteY3" fmla="*/ 33339 h 365126"/>
                <a:gd name="connsiteX4" fmla="*/ 750887 w 1685924"/>
                <a:gd name="connsiteY4" fmla="*/ 363537 h 365126"/>
                <a:gd name="connsiteX5" fmla="*/ 936624 w 1685924"/>
                <a:gd name="connsiteY5" fmla="*/ 1 h 365126"/>
                <a:gd name="connsiteX6" fmla="*/ 1133474 w 1685924"/>
                <a:gd name="connsiteY6" fmla="*/ 365126 h 365126"/>
                <a:gd name="connsiteX7" fmla="*/ 1313252 w 1685924"/>
                <a:gd name="connsiteY7" fmla="*/ 30777 h 365126"/>
                <a:gd name="connsiteX8" fmla="*/ 1502166 w 1685924"/>
                <a:gd name="connsiteY8" fmla="*/ 324466 h 365126"/>
                <a:gd name="connsiteX9" fmla="*/ 1685924 w 1685924"/>
                <a:gd name="connsiteY9" fmla="*/ 3176 h 365126"/>
                <a:gd name="connsiteX0" fmla="*/ 0 w 1682749"/>
                <a:gd name="connsiteY0" fmla="*/ 274638 h 365126"/>
                <a:gd name="connsiteX1" fmla="*/ 187324 w 1682749"/>
                <a:gd name="connsiteY1" fmla="*/ 100013 h 365126"/>
                <a:gd name="connsiteX2" fmla="*/ 369889 w 1682749"/>
                <a:gd name="connsiteY2" fmla="*/ 322263 h 365126"/>
                <a:gd name="connsiteX3" fmla="*/ 560387 w 1682749"/>
                <a:gd name="connsiteY3" fmla="*/ 33339 h 365126"/>
                <a:gd name="connsiteX4" fmla="*/ 750887 w 1682749"/>
                <a:gd name="connsiteY4" fmla="*/ 363537 h 365126"/>
                <a:gd name="connsiteX5" fmla="*/ 936624 w 1682749"/>
                <a:gd name="connsiteY5" fmla="*/ 1 h 365126"/>
                <a:gd name="connsiteX6" fmla="*/ 1133474 w 1682749"/>
                <a:gd name="connsiteY6" fmla="*/ 365126 h 365126"/>
                <a:gd name="connsiteX7" fmla="*/ 1313252 w 1682749"/>
                <a:gd name="connsiteY7" fmla="*/ 30777 h 365126"/>
                <a:gd name="connsiteX8" fmla="*/ 1502166 w 1682749"/>
                <a:gd name="connsiteY8" fmla="*/ 324466 h 365126"/>
                <a:gd name="connsiteX9" fmla="*/ 1682749 w 1682749"/>
                <a:gd name="connsiteY9" fmla="*/ 61914 h 365126"/>
                <a:gd name="connsiteX0" fmla="*/ 0 w 1682749"/>
                <a:gd name="connsiteY0" fmla="*/ 274638 h 365126"/>
                <a:gd name="connsiteX1" fmla="*/ 93250 w 1682749"/>
                <a:gd name="connsiteY1" fmla="*/ 181591 h 365126"/>
                <a:gd name="connsiteX2" fmla="*/ 187324 w 1682749"/>
                <a:gd name="connsiteY2" fmla="*/ 100013 h 365126"/>
                <a:gd name="connsiteX3" fmla="*/ 369889 w 1682749"/>
                <a:gd name="connsiteY3" fmla="*/ 322263 h 365126"/>
                <a:gd name="connsiteX4" fmla="*/ 560387 w 1682749"/>
                <a:gd name="connsiteY4" fmla="*/ 33339 h 365126"/>
                <a:gd name="connsiteX5" fmla="*/ 750887 w 1682749"/>
                <a:gd name="connsiteY5" fmla="*/ 363537 h 365126"/>
                <a:gd name="connsiteX6" fmla="*/ 936624 w 1682749"/>
                <a:gd name="connsiteY6" fmla="*/ 1 h 365126"/>
                <a:gd name="connsiteX7" fmla="*/ 1133474 w 1682749"/>
                <a:gd name="connsiteY7" fmla="*/ 365126 h 365126"/>
                <a:gd name="connsiteX8" fmla="*/ 1313252 w 1682749"/>
                <a:gd name="connsiteY8" fmla="*/ 30777 h 365126"/>
                <a:gd name="connsiteX9" fmla="*/ 1502166 w 1682749"/>
                <a:gd name="connsiteY9" fmla="*/ 324466 h 365126"/>
                <a:gd name="connsiteX10" fmla="*/ 1682749 w 1682749"/>
                <a:gd name="connsiteY10" fmla="*/ 61914 h 365126"/>
                <a:gd name="connsiteX0" fmla="*/ 0 w 1690687"/>
                <a:gd name="connsiteY0" fmla="*/ 188913 h 365126"/>
                <a:gd name="connsiteX1" fmla="*/ 101188 w 1690687"/>
                <a:gd name="connsiteY1" fmla="*/ 181591 h 365126"/>
                <a:gd name="connsiteX2" fmla="*/ 195262 w 1690687"/>
                <a:gd name="connsiteY2" fmla="*/ 100013 h 365126"/>
                <a:gd name="connsiteX3" fmla="*/ 377827 w 1690687"/>
                <a:gd name="connsiteY3" fmla="*/ 322263 h 365126"/>
                <a:gd name="connsiteX4" fmla="*/ 568325 w 1690687"/>
                <a:gd name="connsiteY4" fmla="*/ 33339 h 365126"/>
                <a:gd name="connsiteX5" fmla="*/ 758825 w 1690687"/>
                <a:gd name="connsiteY5" fmla="*/ 363537 h 365126"/>
                <a:gd name="connsiteX6" fmla="*/ 944562 w 1690687"/>
                <a:gd name="connsiteY6" fmla="*/ 1 h 365126"/>
                <a:gd name="connsiteX7" fmla="*/ 1141412 w 1690687"/>
                <a:gd name="connsiteY7" fmla="*/ 365126 h 365126"/>
                <a:gd name="connsiteX8" fmla="*/ 1321190 w 1690687"/>
                <a:gd name="connsiteY8" fmla="*/ 30777 h 365126"/>
                <a:gd name="connsiteX9" fmla="*/ 1510104 w 1690687"/>
                <a:gd name="connsiteY9" fmla="*/ 324466 h 365126"/>
                <a:gd name="connsiteX10" fmla="*/ 1690687 w 1690687"/>
                <a:gd name="connsiteY10" fmla="*/ 61914 h 365126"/>
                <a:gd name="connsiteX0" fmla="*/ 0 w 1690687"/>
                <a:gd name="connsiteY0" fmla="*/ 188913 h 365126"/>
                <a:gd name="connsiteX1" fmla="*/ 101188 w 1690687"/>
                <a:gd name="connsiteY1" fmla="*/ 181591 h 365126"/>
                <a:gd name="connsiteX2" fmla="*/ 195262 w 1690687"/>
                <a:gd name="connsiteY2" fmla="*/ 100013 h 365126"/>
                <a:gd name="connsiteX3" fmla="*/ 377827 w 1690687"/>
                <a:gd name="connsiteY3" fmla="*/ 322263 h 365126"/>
                <a:gd name="connsiteX4" fmla="*/ 568325 w 1690687"/>
                <a:gd name="connsiteY4" fmla="*/ 33339 h 365126"/>
                <a:gd name="connsiteX5" fmla="*/ 758825 w 1690687"/>
                <a:gd name="connsiteY5" fmla="*/ 363537 h 365126"/>
                <a:gd name="connsiteX6" fmla="*/ 944562 w 1690687"/>
                <a:gd name="connsiteY6" fmla="*/ 1 h 365126"/>
                <a:gd name="connsiteX7" fmla="*/ 1141412 w 1690687"/>
                <a:gd name="connsiteY7" fmla="*/ 365126 h 365126"/>
                <a:gd name="connsiteX8" fmla="*/ 1321190 w 1690687"/>
                <a:gd name="connsiteY8" fmla="*/ 30777 h 365126"/>
                <a:gd name="connsiteX9" fmla="*/ 1510104 w 1690687"/>
                <a:gd name="connsiteY9" fmla="*/ 324466 h 365126"/>
                <a:gd name="connsiteX10" fmla="*/ 1690687 w 1690687"/>
                <a:gd name="connsiteY10" fmla="*/ 61914 h 365126"/>
                <a:gd name="connsiteX0" fmla="*/ 0 w 1689099"/>
                <a:gd name="connsiteY0" fmla="*/ 180975 h 365126"/>
                <a:gd name="connsiteX1" fmla="*/ 99600 w 1689099"/>
                <a:gd name="connsiteY1" fmla="*/ 181591 h 365126"/>
                <a:gd name="connsiteX2" fmla="*/ 193674 w 1689099"/>
                <a:gd name="connsiteY2" fmla="*/ 100013 h 365126"/>
                <a:gd name="connsiteX3" fmla="*/ 376239 w 1689099"/>
                <a:gd name="connsiteY3" fmla="*/ 322263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00013 h 365126"/>
                <a:gd name="connsiteX3" fmla="*/ 376239 w 1689099"/>
                <a:gd name="connsiteY3" fmla="*/ 322263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00013 h 365126"/>
                <a:gd name="connsiteX3" fmla="*/ 376239 w 1689099"/>
                <a:gd name="connsiteY3" fmla="*/ 322263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00013 h 365126"/>
                <a:gd name="connsiteX3" fmla="*/ 376239 w 1689099"/>
                <a:gd name="connsiteY3" fmla="*/ 322263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00013 h 365126"/>
                <a:gd name="connsiteX3" fmla="*/ 376239 w 1689099"/>
                <a:gd name="connsiteY3" fmla="*/ 322263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6239 w 1689099"/>
                <a:gd name="connsiteY3" fmla="*/ 322263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077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7127 h 365126"/>
                <a:gd name="connsiteX9" fmla="*/ 1508516 w 1689099"/>
                <a:gd name="connsiteY9" fmla="*/ 324466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7127 h 365126"/>
                <a:gd name="connsiteX9" fmla="*/ 1510104 w 1689099"/>
                <a:gd name="connsiteY9" fmla="*/ 297479 h 365126"/>
                <a:gd name="connsiteX10" fmla="*/ 1689099 w 1689099"/>
                <a:gd name="connsiteY10" fmla="*/ 61914 h 365126"/>
                <a:gd name="connsiteX0" fmla="*/ 0 w 1689099"/>
                <a:gd name="connsiteY0" fmla="*/ 180975 h 365126"/>
                <a:gd name="connsiteX1" fmla="*/ 99600 w 1689099"/>
                <a:gd name="connsiteY1" fmla="*/ 181591 h 365126"/>
                <a:gd name="connsiteX2" fmla="*/ 193674 w 1689099"/>
                <a:gd name="connsiteY2" fmla="*/ 120650 h 365126"/>
                <a:gd name="connsiteX3" fmla="*/ 377827 w 1689099"/>
                <a:gd name="connsiteY3" fmla="*/ 304800 h 365126"/>
                <a:gd name="connsiteX4" fmla="*/ 566737 w 1689099"/>
                <a:gd name="connsiteY4" fmla="*/ 33339 h 365126"/>
                <a:gd name="connsiteX5" fmla="*/ 757237 w 1689099"/>
                <a:gd name="connsiteY5" fmla="*/ 363537 h 365126"/>
                <a:gd name="connsiteX6" fmla="*/ 942974 w 1689099"/>
                <a:gd name="connsiteY6" fmla="*/ 1 h 365126"/>
                <a:gd name="connsiteX7" fmla="*/ 1139824 w 1689099"/>
                <a:gd name="connsiteY7" fmla="*/ 365126 h 365126"/>
                <a:gd name="connsiteX8" fmla="*/ 1319602 w 1689099"/>
                <a:gd name="connsiteY8" fmla="*/ 37127 h 365126"/>
                <a:gd name="connsiteX9" fmla="*/ 1503754 w 1689099"/>
                <a:gd name="connsiteY9" fmla="*/ 305416 h 365126"/>
                <a:gd name="connsiteX10" fmla="*/ 1689099 w 1689099"/>
                <a:gd name="connsiteY10" fmla="*/ 61914 h 365126"/>
                <a:gd name="connsiteX0" fmla="*/ 0 w 1693862"/>
                <a:gd name="connsiteY0" fmla="*/ 180975 h 365126"/>
                <a:gd name="connsiteX1" fmla="*/ 99600 w 1693862"/>
                <a:gd name="connsiteY1" fmla="*/ 181591 h 365126"/>
                <a:gd name="connsiteX2" fmla="*/ 193674 w 1693862"/>
                <a:gd name="connsiteY2" fmla="*/ 120650 h 365126"/>
                <a:gd name="connsiteX3" fmla="*/ 377827 w 1693862"/>
                <a:gd name="connsiteY3" fmla="*/ 304800 h 365126"/>
                <a:gd name="connsiteX4" fmla="*/ 566737 w 1693862"/>
                <a:gd name="connsiteY4" fmla="*/ 33339 h 365126"/>
                <a:gd name="connsiteX5" fmla="*/ 757237 w 1693862"/>
                <a:gd name="connsiteY5" fmla="*/ 363537 h 365126"/>
                <a:gd name="connsiteX6" fmla="*/ 942974 w 1693862"/>
                <a:gd name="connsiteY6" fmla="*/ 1 h 365126"/>
                <a:gd name="connsiteX7" fmla="*/ 1139824 w 1693862"/>
                <a:gd name="connsiteY7" fmla="*/ 365126 h 365126"/>
                <a:gd name="connsiteX8" fmla="*/ 1319602 w 1693862"/>
                <a:gd name="connsiteY8" fmla="*/ 37127 h 365126"/>
                <a:gd name="connsiteX9" fmla="*/ 1503754 w 1693862"/>
                <a:gd name="connsiteY9" fmla="*/ 305416 h 365126"/>
                <a:gd name="connsiteX10" fmla="*/ 1693862 w 1693862"/>
                <a:gd name="connsiteY10" fmla="*/ 123827 h 365126"/>
                <a:gd name="connsiteX0" fmla="*/ 0 w 1693862"/>
                <a:gd name="connsiteY0" fmla="*/ 180975 h 365126"/>
                <a:gd name="connsiteX1" fmla="*/ 99600 w 1693862"/>
                <a:gd name="connsiteY1" fmla="*/ 181591 h 365126"/>
                <a:gd name="connsiteX2" fmla="*/ 193674 w 1693862"/>
                <a:gd name="connsiteY2" fmla="*/ 120650 h 365126"/>
                <a:gd name="connsiteX3" fmla="*/ 377827 w 1693862"/>
                <a:gd name="connsiteY3" fmla="*/ 304800 h 365126"/>
                <a:gd name="connsiteX4" fmla="*/ 566737 w 1693862"/>
                <a:gd name="connsiteY4" fmla="*/ 33339 h 365126"/>
                <a:gd name="connsiteX5" fmla="*/ 757237 w 1693862"/>
                <a:gd name="connsiteY5" fmla="*/ 363537 h 365126"/>
                <a:gd name="connsiteX6" fmla="*/ 942974 w 1693862"/>
                <a:gd name="connsiteY6" fmla="*/ 1 h 365126"/>
                <a:gd name="connsiteX7" fmla="*/ 1139824 w 1693862"/>
                <a:gd name="connsiteY7" fmla="*/ 365126 h 365126"/>
                <a:gd name="connsiteX8" fmla="*/ 1319602 w 1693862"/>
                <a:gd name="connsiteY8" fmla="*/ 37127 h 365126"/>
                <a:gd name="connsiteX9" fmla="*/ 1503754 w 1693862"/>
                <a:gd name="connsiteY9" fmla="*/ 305416 h 365126"/>
                <a:gd name="connsiteX10" fmla="*/ 1636299 w 1693862"/>
                <a:gd name="connsiteY10" fmla="*/ 167303 h 365126"/>
                <a:gd name="connsiteX11" fmla="*/ 1693862 w 1693862"/>
                <a:gd name="connsiteY11" fmla="*/ 123827 h 365126"/>
                <a:gd name="connsiteX0" fmla="*/ 0 w 1693862"/>
                <a:gd name="connsiteY0" fmla="*/ 180975 h 365126"/>
                <a:gd name="connsiteX1" fmla="*/ 99600 w 1693862"/>
                <a:gd name="connsiteY1" fmla="*/ 181591 h 365126"/>
                <a:gd name="connsiteX2" fmla="*/ 193674 w 1693862"/>
                <a:gd name="connsiteY2" fmla="*/ 120650 h 365126"/>
                <a:gd name="connsiteX3" fmla="*/ 377827 w 1693862"/>
                <a:gd name="connsiteY3" fmla="*/ 304800 h 365126"/>
                <a:gd name="connsiteX4" fmla="*/ 566737 w 1693862"/>
                <a:gd name="connsiteY4" fmla="*/ 33339 h 365126"/>
                <a:gd name="connsiteX5" fmla="*/ 757237 w 1693862"/>
                <a:gd name="connsiteY5" fmla="*/ 363537 h 365126"/>
                <a:gd name="connsiteX6" fmla="*/ 942974 w 1693862"/>
                <a:gd name="connsiteY6" fmla="*/ 1 h 365126"/>
                <a:gd name="connsiteX7" fmla="*/ 1139824 w 1693862"/>
                <a:gd name="connsiteY7" fmla="*/ 365126 h 365126"/>
                <a:gd name="connsiteX8" fmla="*/ 1319602 w 1693862"/>
                <a:gd name="connsiteY8" fmla="*/ 37127 h 365126"/>
                <a:gd name="connsiteX9" fmla="*/ 1503754 w 1693862"/>
                <a:gd name="connsiteY9" fmla="*/ 305416 h 365126"/>
                <a:gd name="connsiteX10" fmla="*/ 1577561 w 1693862"/>
                <a:gd name="connsiteY10" fmla="*/ 249853 h 365126"/>
                <a:gd name="connsiteX11" fmla="*/ 1636299 w 1693862"/>
                <a:gd name="connsiteY11" fmla="*/ 167303 h 365126"/>
                <a:gd name="connsiteX12" fmla="*/ 1693862 w 1693862"/>
                <a:gd name="connsiteY12" fmla="*/ 123827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577561 w 1868487"/>
                <a:gd name="connsiteY10" fmla="*/ 249853 h 365126"/>
                <a:gd name="connsiteX11" fmla="*/ 1636299 w 1868487"/>
                <a:gd name="connsiteY11" fmla="*/ 167303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577561 w 1868487"/>
                <a:gd name="connsiteY10" fmla="*/ 2498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12486 w 1868487"/>
                <a:gd name="connsiteY10" fmla="*/ 1990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12486 w 1868487"/>
                <a:gd name="connsiteY10" fmla="*/ 1990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12486 w 1868487"/>
                <a:gd name="connsiteY10" fmla="*/ 1990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12486 w 1868487"/>
                <a:gd name="connsiteY10" fmla="*/ 1990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596611 w 1868487"/>
                <a:gd name="connsiteY10" fmla="*/ 178416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95036 w 1868487"/>
                <a:gd name="connsiteY10" fmla="*/ 1101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95036 w 1868487"/>
                <a:gd name="connsiteY10" fmla="*/ 1101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95036 w 1868487"/>
                <a:gd name="connsiteY10" fmla="*/ 110153 h 365126"/>
                <a:gd name="connsiteX11" fmla="*/ 1812511 w 1868487"/>
                <a:gd name="connsiteY11" fmla="*/ 76815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95036 w 1868487"/>
                <a:gd name="connsiteY10" fmla="*/ 110153 h 365126"/>
                <a:gd name="connsiteX11" fmla="*/ 1787111 w 1868487"/>
                <a:gd name="connsiteY11" fmla="*/ 183178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95036 w 1868487"/>
                <a:gd name="connsiteY10" fmla="*/ 110153 h 365126"/>
                <a:gd name="connsiteX11" fmla="*/ 1787111 w 1868487"/>
                <a:gd name="connsiteY11" fmla="*/ 183178 h 365126"/>
                <a:gd name="connsiteX12" fmla="*/ 1868487 w 1868487"/>
                <a:gd name="connsiteY12" fmla="*/ 158752 h 365126"/>
                <a:gd name="connsiteX0" fmla="*/ 0 w 1868487"/>
                <a:gd name="connsiteY0" fmla="*/ 180975 h 365126"/>
                <a:gd name="connsiteX1" fmla="*/ 99600 w 1868487"/>
                <a:gd name="connsiteY1" fmla="*/ 181591 h 365126"/>
                <a:gd name="connsiteX2" fmla="*/ 193674 w 1868487"/>
                <a:gd name="connsiteY2" fmla="*/ 120650 h 365126"/>
                <a:gd name="connsiteX3" fmla="*/ 377827 w 1868487"/>
                <a:gd name="connsiteY3" fmla="*/ 304800 h 365126"/>
                <a:gd name="connsiteX4" fmla="*/ 566737 w 1868487"/>
                <a:gd name="connsiteY4" fmla="*/ 33339 h 365126"/>
                <a:gd name="connsiteX5" fmla="*/ 757237 w 1868487"/>
                <a:gd name="connsiteY5" fmla="*/ 363537 h 365126"/>
                <a:gd name="connsiteX6" fmla="*/ 942974 w 1868487"/>
                <a:gd name="connsiteY6" fmla="*/ 1 h 365126"/>
                <a:gd name="connsiteX7" fmla="*/ 1139824 w 1868487"/>
                <a:gd name="connsiteY7" fmla="*/ 365126 h 365126"/>
                <a:gd name="connsiteX8" fmla="*/ 1319602 w 1868487"/>
                <a:gd name="connsiteY8" fmla="*/ 37127 h 365126"/>
                <a:gd name="connsiteX9" fmla="*/ 1503754 w 1868487"/>
                <a:gd name="connsiteY9" fmla="*/ 305416 h 365126"/>
                <a:gd name="connsiteX10" fmla="*/ 1695036 w 1868487"/>
                <a:gd name="connsiteY10" fmla="*/ 110153 h 365126"/>
                <a:gd name="connsiteX11" fmla="*/ 1787111 w 1868487"/>
                <a:gd name="connsiteY11" fmla="*/ 183178 h 365126"/>
                <a:gd name="connsiteX12" fmla="*/ 1868487 w 1868487"/>
                <a:gd name="connsiteY12" fmla="*/ 158752 h 365126"/>
                <a:gd name="connsiteX0" fmla="*/ 0 w 1879599"/>
                <a:gd name="connsiteY0" fmla="*/ 180975 h 365126"/>
                <a:gd name="connsiteX1" fmla="*/ 99600 w 1879599"/>
                <a:gd name="connsiteY1" fmla="*/ 181591 h 365126"/>
                <a:gd name="connsiteX2" fmla="*/ 193674 w 1879599"/>
                <a:gd name="connsiteY2" fmla="*/ 120650 h 365126"/>
                <a:gd name="connsiteX3" fmla="*/ 377827 w 1879599"/>
                <a:gd name="connsiteY3" fmla="*/ 304800 h 365126"/>
                <a:gd name="connsiteX4" fmla="*/ 566737 w 1879599"/>
                <a:gd name="connsiteY4" fmla="*/ 33339 h 365126"/>
                <a:gd name="connsiteX5" fmla="*/ 757237 w 1879599"/>
                <a:gd name="connsiteY5" fmla="*/ 363537 h 365126"/>
                <a:gd name="connsiteX6" fmla="*/ 942974 w 1879599"/>
                <a:gd name="connsiteY6" fmla="*/ 1 h 365126"/>
                <a:gd name="connsiteX7" fmla="*/ 1139824 w 1879599"/>
                <a:gd name="connsiteY7" fmla="*/ 365126 h 365126"/>
                <a:gd name="connsiteX8" fmla="*/ 1319602 w 1879599"/>
                <a:gd name="connsiteY8" fmla="*/ 37127 h 365126"/>
                <a:gd name="connsiteX9" fmla="*/ 1503754 w 1879599"/>
                <a:gd name="connsiteY9" fmla="*/ 305416 h 365126"/>
                <a:gd name="connsiteX10" fmla="*/ 1695036 w 1879599"/>
                <a:gd name="connsiteY10" fmla="*/ 110153 h 365126"/>
                <a:gd name="connsiteX11" fmla="*/ 1787111 w 1879599"/>
                <a:gd name="connsiteY11" fmla="*/ 183178 h 365126"/>
                <a:gd name="connsiteX12" fmla="*/ 1879599 w 1879599"/>
                <a:gd name="connsiteY12" fmla="*/ 179390 h 365126"/>
                <a:gd name="connsiteX0" fmla="*/ 0 w 1860549"/>
                <a:gd name="connsiteY0" fmla="*/ 180975 h 365126"/>
                <a:gd name="connsiteX1" fmla="*/ 99600 w 1860549"/>
                <a:gd name="connsiteY1" fmla="*/ 181591 h 365126"/>
                <a:gd name="connsiteX2" fmla="*/ 193674 w 1860549"/>
                <a:gd name="connsiteY2" fmla="*/ 120650 h 365126"/>
                <a:gd name="connsiteX3" fmla="*/ 377827 w 1860549"/>
                <a:gd name="connsiteY3" fmla="*/ 304800 h 365126"/>
                <a:gd name="connsiteX4" fmla="*/ 566737 w 1860549"/>
                <a:gd name="connsiteY4" fmla="*/ 33339 h 365126"/>
                <a:gd name="connsiteX5" fmla="*/ 757237 w 1860549"/>
                <a:gd name="connsiteY5" fmla="*/ 363537 h 365126"/>
                <a:gd name="connsiteX6" fmla="*/ 942974 w 1860549"/>
                <a:gd name="connsiteY6" fmla="*/ 1 h 365126"/>
                <a:gd name="connsiteX7" fmla="*/ 1139824 w 1860549"/>
                <a:gd name="connsiteY7" fmla="*/ 365126 h 365126"/>
                <a:gd name="connsiteX8" fmla="*/ 1319602 w 1860549"/>
                <a:gd name="connsiteY8" fmla="*/ 37127 h 365126"/>
                <a:gd name="connsiteX9" fmla="*/ 1503754 w 1860549"/>
                <a:gd name="connsiteY9" fmla="*/ 305416 h 365126"/>
                <a:gd name="connsiteX10" fmla="*/ 1695036 w 1860549"/>
                <a:gd name="connsiteY10" fmla="*/ 110153 h 365126"/>
                <a:gd name="connsiteX11" fmla="*/ 1787111 w 1860549"/>
                <a:gd name="connsiteY11" fmla="*/ 183178 h 365126"/>
                <a:gd name="connsiteX12" fmla="*/ 1860549 w 1860549"/>
                <a:gd name="connsiteY12" fmla="*/ 177802 h 365126"/>
                <a:gd name="connsiteX0" fmla="*/ 0 w 1860549"/>
                <a:gd name="connsiteY0" fmla="*/ 180975 h 365126"/>
                <a:gd name="connsiteX1" fmla="*/ 99600 w 1860549"/>
                <a:gd name="connsiteY1" fmla="*/ 181591 h 365126"/>
                <a:gd name="connsiteX2" fmla="*/ 193674 w 1860549"/>
                <a:gd name="connsiteY2" fmla="*/ 120650 h 365126"/>
                <a:gd name="connsiteX3" fmla="*/ 377827 w 1860549"/>
                <a:gd name="connsiteY3" fmla="*/ 304800 h 365126"/>
                <a:gd name="connsiteX4" fmla="*/ 566737 w 1860549"/>
                <a:gd name="connsiteY4" fmla="*/ 33339 h 365126"/>
                <a:gd name="connsiteX5" fmla="*/ 757237 w 1860549"/>
                <a:gd name="connsiteY5" fmla="*/ 363537 h 365126"/>
                <a:gd name="connsiteX6" fmla="*/ 942974 w 1860549"/>
                <a:gd name="connsiteY6" fmla="*/ 1 h 365126"/>
                <a:gd name="connsiteX7" fmla="*/ 1139824 w 1860549"/>
                <a:gd name="connsiteY7" fmla="*/ 365126 h 365126"/>
                <a:gd name="connsiteX8" fmla="*/ 1319602 w 1860549"/>
                <a:gd name="connsiteY8" fmla="*/ 37127 h 365126"/>
                <a:gd name="connsiteX9" fmla="*/ 1503754 w 1860549"/>
                <a:gd name="connsiteY9" fmla="*/ 305416 h 365126"/>
                <a:gd name="connsiteX10" fmla="*/ 1695036 w 1860549"/>
                <a:gd name="connsiteY10" fmla="*/ 110153 h 365126"/>
                <a:gd name="connsiteX11" fmla="*/ 1787111 w 1860549"/>
                <a:gd name="connsiteY11" fmla="*/ 183178 h 365126"/>
                <a:gd name="connsiteX12" fmla="*/ 1860549 w 1860549"/>
                <a:gd name="connsiteY12" fmla="*/ 177802 h 365126"/>
                <a:gd name="connsiteX0" fmla="*/ 0 w 1878012"/>
                <a:gd name="connsiteY0" fmla="*/ 180975 h 365126"/>
                <a:gd name="connsiteX1" fmla="*/ 99600 w 1878012"/>
                <a:gd name="connsiteY1" fmla="*/ 181591 h 365126"/>
                <a:gd name="connsiteX2" fmla="*/ 193674 w 1878012"/>
                <a:gd name="connsiteY2" fmla="*/ 120650 h 365126"/>
                <a:gd name="connsiteX3" fmla="*/ 377827 w 1878012"/>
                <a:gd name="connsiteY3" fmla="*/ 304800 h 365126"/>
                <a:gd name="connsiteX4" fmla="*/ 566737 w 1878012"/>
                <a:gd name="connsiteY4" fmla="*/ 33339 h 365126"/>
                <a:gd name="connsiteX5" fmla="*/ 757237 w 1878012"/>
                <a:gd name="connsiteY5" fmla="*/ 363537 h 365126"/>
                <a:gd name="connsiteX6" fmla="*/ 942974 w 1878012"/>
                <a:gd name="connsiteY6" fmla="*/ 1 h 365126"/>
                <a:gd name="connsiteX7" fmla="*/ 1139824 w 1878012"/>
                <a:gd name="connsiteY7" fmla="*/ 365126 h 365126"/>
                <a:gd name="connsiteX8" fmla="*/ 1319602 w 1878012"/>
                <a:gd name="connsiteY8" fmla="*/ 37127 h 365126"/>
                <a:gd name="connsiteX9" fmla="*/ 1503754 w 1878012"/>
                <a:gd name="connsiteY9" fmla="*/ 305416 h 365126"/>
                <a:gd name="connsiteX10" fmla="*/ 1695036 w 1878012"/>
                <a:gd name="connsiteY10" fmla="*/ 110153 h 365126"/>
                <a:gd name="connsiteX11" fmla="*/ 1787111 w 1878012"/>
                <a:gd name="connsiteY11" fmla="*/ 183178 h 365126"/>
                <a:gd name="connsiteX12" fmla="*/ 1878012 w 1878012"/>
                <a:gd name="connsiteY12" fmla="*/ 180977 h 365126"/>
                <a:gd name="connsiteX0" fmla="*/ 0 w 1878012"/>
                <a:gd name="connsiteY0" fmla="*/ 180975 h 365126"/>
                <a:gd name="connsiteX1" fmla="*/ 99600 w 1878012"/>
                <a:gd name="connsiteY1" fmla="*/ 181591 h 365126"/>
                <a:gd name="connsiteX2" fmla="*/ 193674 w 1878012"/>
                <a:gd name="connsiteY2" fmla="*/ 120650 h 365126"/>
                <a:gd name="connsiteX3" fmla="*/ 377827 w 1878012"/>
                <a:gd name="connsiteY3" fmla="*/ 304800 h 365126"/>
                <a:gd name="connsiteX4" fmla="*/ 566737 w 1878012"/>
                <a:gd name="connsiteY4" fmla="*/ 33339 h 365126"/>
                <a:gd name="connsiteX5" fmla="*/ 757237 w 1878012"/>
                <a:gd name="connsiteY5" fmla="*/ 363537 h 365126"/>
                <a:gd name="connsiteX6" fmla="*/ 942974 w 1878012"/>
                <a:gd name="connsiteY6" fmla="*/ 1 h 365126"/>
                <a:gd name="connsiteX7" fmla="*/ 1139824 w 1878012"/>
                <a:gd name="connsiteY7" fmla="*/ 365126 h 365126"/>
                <a:gd name="connsiteX8" fmla="*/ 1319602 w 1878012"/>
                <a:gd name="connsiteY8" fmla="*/ 37127 h 365126"/>
                <a:gd name="connsiteX9" fmla="*/ 1503754 w 1878012"/>
                <a:gd name="connsiteY9" fmla="*/ 305416 h 365126"/>
                <a:gd name="connsiteX10" fmla="*/ 1695036 w 1878012"/>
                <a:gd name="connsiteY10" fmla="*/ 110153 h 365126"/>
                <a:gd name="connsiteX11" fmla="*/ 1787111 w 1878012"/>
                <a:gd name="connsiteY11" fmla="*/ 183178 h 365126"/>
                <a:gd name="connsiteX12" fmla="*/ 1878012 w 1878012"/>
                <a:gd name="connsiteY12" fmla="*/ 180977 h 365126"/>
                <a:gd name="connsiteX0" fmla="*/ 0 w 1878012"/>
                <a:gd name="connsiteY0" fmla="*/ 180975 h 365126"/>
                <a:gd name="connsiteX1" fmla="*/ 99600 w 1878012"/>
                <a:gd name="connsiteY1" fmla="*/ 181591 h 365126"/>
                <a:gd name="connsiteX2" fmla="*/ 193674 w 1878012"/>
                <a:gd name="connsiteY2" fmla="*/ 120650 h 365126"/>
                <a:gd name="connsiteX3" fmla="*/ 377827 w 1878012"/>
                <a:gd name="connsiteY3" fmla="*/ 304800 h 365126"/>
                <a:gd name="connsiteX4" fmla="*/ 566737 w 1878012"/>
                <a:gd name="connsiteY4" fmla="*/ 33339 h 365126"/>
                <a:gd name="connsiteX5" fmla="*/ 757237 w 1878012"/>
                <a:gd name="connsiteY5" fmla="*/ 363537 h 365126"/>
                <a:gd name="connsiteX6" fmla="*/ 942974 w 1878012"/>
                <a:gd name="connsiteY6" fmla="*/ 1 h 365126"/>
                <a:gd name="connsiteX7" fmla="*/ 1139824 w 1878012"/>
                <a:gd name="connsiteY7" fmla="*/ 365126 h 365126"/>
                <a:gd name="connsiteX8" fmla="*/ 1319602 w 1878012"/>
                <a:gd name="connsiteY8" fmla="*/ 37127 h 365126"/>
                <a:gd name="connsiteX9" fmla="*/ 1503754 w 1878012"/>
                <a:gd name="connsiteY9" fmla="*/ 305416 h 365126"/>
                <a:gd name="connsiteX10" fmla="*/ 1695036 w 1878012"/>
                <a:gd name="connsiteY10" fmla="*/ 110153 h 365126"/>
                <a:gd name="connsiteX11" fmla="*/ 1787111 w 1878012"/>
                <a:gd name="connsiteY11" fmla="*/ 183178 h 365126"/>
                <a:gd name="connsiteX12" fmla="*/ 1878012 w 1878012"/>
                <a:gd name="connsiteY12" fmla="*/ 180977 h 365126"/>
                <a:gd name="connsiteX0" fmla="*/ 0 w 1878012"/>
                <a:gd name="connsiteY0" fmla="*/ 180975 h 365126"/>
                <a:gd name="connsiteX1" fmla="*/ 99600 w 1878012"/>
                <a:gd name="connsiteY1" fmla="*/ 181591 h 365126"/>
                <a:gd name="connsiteX2" fmla="*/ 193674 w 1878012"/>
                <a:gd name="connsiteY2" fmla="*/ 120650 h 365126"/>
                <a:gd name="connsiteX3" fmla="*/ 377827 w 1878012"/>
                <a:gd name="connsiteY3" fmla="*/ 304800 h 365126"/>
                <a:gd name="connsiteX4" fmla="*/ 566737 w 1878012"/>
                <a:gd name="connsiteY4" fmla="*/ 33339 h 365126"/>
                <a:gd name="connsiteX5" fmla="*/ 757237 w 1878012"/>
                <a:gd name="connsiteY5" fmla="*/ 363537 h 365126"/>
                <a:gd name="connsiteX6" fmla="*/ 942974 w 1878012"/>
                <a:gd name="connsiteY6" fmla="*/ 1 h 365126"/>
                <a:gd name="connsiteX7" fmla="*/ 1139824 w 1878012"/>
                <a:gd name="connsiteY7" fmla="*/ 365126 h 365126"/>
                <a:gd name="connsiteX8" fmla="*/ 1319602 w 1878012"/>
                <a:gd name="connsiteY8" fmla="*/ 37127 h 365126"/>
                <a:gd name="connsiteX9" fmla="*/ 1503754 w 1878012"/>
                <a:gd name="connsiteY9" fmla="*/ 305416 h 365126"/>
                <a:gd name="connsiteX10" fmla="*/ 1695036 w 1878012"/>
                <a:gd name="connsiteY10" fmla="*/ 110153 h 365126"/>
                <a:gd name="connsiteX11" fmla="*/ 1787111 w 1878012"/>
                <a:gd name="connsiteY11" fmla="*/ 183178 h 365126"/>
                <a:gd name="connsiteX12" fmla="*/ 1878012 w 1878012"/>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77378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67721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67721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67721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67721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67721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5566"/>
                <a:gd name="connsiteY0" fmla="*/ 180975 h 365126"/>
                <a:gd name="connsiteX1" fmla="*/ 137154 w 1915566"/>
                <a:gd name="connsiteY1" fmla="*/ 181591 h 365126"/>
                <a:gd name="connsiteX2" fmla="*/ 231228 w 1915566"/>
                <a:gd name="connsiteY2" fmla="*/ 120650 h 365126"/>
                <a:gd name="connsiteX3" fmla="*/ 415381 w 1915566"/>
                <a:gd name="connsiteY3" fmla="*/ 304800 h 365126"/>
                <a:gd name="connsiteX4" fmla="*/ 604291 w 1915566"/>
                <a:gd name="connsiteY4" fmla="*/ 33339 h 365126"/>
                <a:gd name="connsiteX5" fmla="*/ 794791 w 1915566"/>
                <a:gd name="connsiteY5" fmla="*/ 363537 h 365126"/>
                <a:gd name="connsiteX6" fmla="*/ 980528 w 1915566"/>
                <a:gd name="connsiteY6" fmla="*/ 1 h 365126"/>
                <a:gd name="connsiteX7" fmla="*/ 1167721 w 1915566"/>
                <a:gd name="connsiteY7" fmla="*/ 365126 h 365126"/>
                <a:gd name="connsiteX8" fmla="*/ 1357156 w 1915566"/>
                <a:gd name="connsiteY8" fmla="*/ 37127 h 365126"/>
                <a:gd name="connsiteX9" fmla="*/ 1541308 w 1915566"/>
                <a:gd name="connsiteY9" fmla="*/ 305416 h 365126"/>
                <a:gd name="connsiteX10" fmla="*/ 1732590 w 1915566"/>
                <a:gd name="connsiteY10" fmla="*/ 110153 h 365126"/>
                <a:gd name="connsiteX11" fmla="*/ 1824665 w 1915566"/>
                <a:gd name="connsiteY11" fmla="*/ 183178 h 365126"/>
                <a:gd name="connsiteX12" fmla="*/ 1915566 w 1915566"/>
                <a:gd name="connsiteY12" fmla="*/ 180977 h 365126"/>
                <a:gd name="connsiteX0" fmla="*/ 0 w 1918427"/>
                <a:gd name="connsiteY0" fmla="*/ 180975 h 365126"/>
                <a:gd name="connsiteX1" fmla="*/ 137154 w 1918427"/>
                <a:gd name="connsiteY1" fmla="*/ 181591 h 365126"/>
                <a:gd name="connsiteX2" fmla="*/ 231228 w 1918427"/>
                <a:gd name="connsiteY2" fmla="*/ 120650 h 365126"/>
                <a:gd name="connsiteX3" fmla="*/ 415381 w 1918427"/>
                <a:gd name="connsiteY3" fmla="*/ 304800 h 365126"/>
                <a:gd name="connsiteX4" fmla="*/ 604291 w 1918427"/>
                <a:gd name="connsiteY4" fmla="*/ 33339 h 365126"/>
                <a:gd name="connsiteX5" fmla="*/ 794791 w 1918427"/>
                <a:gd name="connsiteY5" fmla="*/ 363537 h 365126"/>
                <a:gd name="connsiteX6" fmla="*/ 980528 w 1918427"/>
                <a:gd name="connsiteY6" fmla="*/ 1 h 365126"/>
                <a:gd name="connsiteX7" fmla="*/ 1167721 w 1918427"/>
                <a:gd name="connsiteY7" fmla="*/ 365126 h 365126"/>
                <a:gd name="connsiteX8" fmla="*/ 1357156 w 1918427"/>
                <a:gd name="connsiteY8" fmla="*/ 37127 h 365126"/>
                <a:gd name="connsiteX9" fmla="*/ 1541308 w 1918427"/>
                <a:gd name="connsiteY9" fmla="*/ 305416 h 365126"/>
                <a:gd name="connsiteX10" fmla="*/ 1732590 w 1918427"/>
                <a:gd name="connsiteY10" fmla="*/ 110153 h 365126"/>
                <a:gd name="connsiteX11" fmla="*/ 1824665 w 1918427"/>
                <a:gd name="connsiteY11" fmla="*/ 183178 h 365126"/>
                <a:gd name="connsiteX12" fmla="*/ 1918427 w 1918427"/>
                <a:gd name="connsiteY12" fmla="*/ 180977 h 365126"/>
                <a:gd name="connsiteX0" fmla="*/ 0 w 1918427"/>
                <a:gd name="connsiteY0" fmla="*/ 180975 h 365126"/>
                <a:gd name="connsiteX1" fmla="*/ 137154 w 1918427"/>
                <a:gd name="connsiteY1" fmla="*/ 181591 h 365126"/>
                <a:gd name="connsiteX2" fmla="*/ 231228 w 1918427"/>
                <a:gd name="connsiteY2" fmla="*/ 120650 h 365126"/>
                <a:gd name="connsiteX3" fmla="*/ 415381 w 1918427"/>
                <a:gd name="connsiteY3" fmla="*/ 304800 h 365126"/>
                <a:gd name="connsiteX4" fmla="*/ 604291 w 1918427"/>
                <a:gd name="connsiteY4" fmla="*/ 33339 h 365126"/>
                <a:gd name="connsiteX5" fmla="*/ 794791 w 1918427"/>
                <a:gd name="connsiteY5" fmla="*/ 363537 h 365126"/>
                <a:gd name="connsiteX6" fmla="*/ 980528 w 1918427"/>
                <a:gd name="connsiteY6" fmla="*/ 1 h 365126"/>
                <a:gd name="connsiteX7" fmla="*/ 1167721 w 1918427"/>
                <a:gd name="connsiteY7" fmla="*/ 365126 h 365126"/>
                <a:gd name="connsiteX8" fmla="*/ 1357156 w 1918427"/>
                <a:gd name="connsiteY8" fmla="*/ 37127 h 365126"/>
                <a:gd name="connsiteX9" fmla="*/ 1541308 w 1918427"/>
                <a:gd name="connsiteY9" fmla="*/ 305416 h 365126"/>
                <a:gd name="connsiteX10" fmla="*/ 1732590 w 1918427"/>
                <a:gd name="connsiteY10" fmla="*/ 110153 h 365126"/>
                <a:gd name="connsiteX11" fmla="*/ 1824665 w 1918427"/>
                <a:gd name="connsiteY11" fmla="*/ 183178 h 365126"/>
                <a:gd name="connsiteX12" fmla="*/ 1918427 w 1918427"/>
                <a:gd name="connsiteY12" fmla="*/ 180977 h 365126"/>
                <a:gd name="connsiteX0" fmla="*/ 0 w 1918427"/>
                <a:gd name="connsiteY0" fmla="*/ 180975 h 365126"/>
                <a:gd name="connsiteX1" fmla="*/ 137154 w 1918427"/>
                <a:gd name="connsiteY1" fmla="*/ 181591 h 365126"/>
                <a:gd name="connsiteX2" fmla="*/ 231228 w 1918427"/>
                <a:gd name="connsiteY2" fmla="*/ 120650 h 365126"/>
                <a:gd name="connsiteX3" fmla="*/ 415381 w 1918427"/>
                <a:gd name="connsiteY3" fmla="*/ 304800 h 365126"/>
                <a:gd name="connsiteX4" fmla="*/ 604291 w 1918427"/>
                <a:gd name="connsiteY4" fmla="*/ 33339 h 365126"/>
                <a:gd name="connsiteX5" fmla="*/ 794791 w 1918427"/>
                <a:gd name="connsiteY5" fmla="*/ 363537 h 365126"/>
                <a:gd name="connsiteX6" fmla="*/ 980528 w 1918427"/>
                <a:gd name="connsiteY6" fmla="*/ 1 h 365126"/>
                <a:gd name="connsiteX7" fmla="*/ 1167721 w 1918427"/>
                <a:gd name="connsiteY7" fmla="*/ 365126 h 365126"/>
                <a:gd name="connsiteX8" fmla="*/ 1357156 w 1918427"/>
                <a:gd name="connsiteY8" fmla="*/ 37127 h 365126"/>
                <a:gd name="connsiteX9" fmla="*/ 1541308 w 1918427"/>
                <a:gd name="connsiteY9" fmla="*/ 305416 h 365126"/>
                <a:gd name="connsiteX10" fmla="*/ 1732590 w 1918427"/>
                <a:gd name="connsiteY10" fmla="*/ 110153 h 365126"/>
                <a:gd name="connsiteX11" fmla="*/ 1824665 w 1918427"/>
                <a:gd name="connsiteY11" fmla="*/ 183178 h 365126"/>
                <a:gd name="connsiteX12" fmla="*/ 1918427 w 1918427"/>
                <a:gd name="connsiteY12" fmla="*/ 180977 h 365126"/>
                <a:gd name="connsiteX0" fmla="*/ 0 w 1918427"/>
                <a:gd name="connsiteY0" fmla="*/ 180975 h 365126"/>
                <a:gd name="connsiteX1" fmla="*/ 137154 w 1918427"/>
                <a:gd name="connsiteY1" fmla="*/ 181591 h 365126"/>
                <a:gd name="connsiteX2" fmla="*/ 231228 w 1918427"/>
                <a:gd name="connsiteY2" fmla="*/ 120650 h 365126"/>
                <a:gd name="connsiteX3" fmla="*/ 415381 w 1918427"/>
                <a:gd name="connsiteY3" fmla="*/ 304800 h 365126"/>
                <a:gd name="connsiteX4" fmla="*/ 604291 w 1918427"/>
                <a:gd name="connsiteY4" fmla="*/ 33339 h 365126"/>
                <a:gd name="connsiteX5" fmla="*/ 794791 w 1918427"/>
                <a:gd name="connsiteY5" fmla="*/ 363537 h 365126"/>
                <a:gd name="connsiteX6" fmla="*/ 980528 w 1918427"/>
                <a:gd name="connsiteY6" fmla="*/ 1 h 365126"/>
                <a:gd name="connsiteX7" fmla="*/ 1167721 w 1918427"/>
                <a:gd name="connsiteY7" fmla="*/ 365126 h 365126"/>
                <a:gd name="connsiteX8" fmla="*/ 1357156 w 1918427"/>
                <a:gd name="connsiteY8" fmla="*/ 37127 h 365126"/>
                <a:gd name="connsiteX9" fmla="*/ 1541308 w 1918427"/>
                <a:gd name="connsiteY9" fmla="*/ 305416 h 365126"/>
                <a:gd name="connsiteX10" fmla="*/ 1732590 w 1918427"/>
                <a:gd name="connsiteY10" fmla="*/ 110153 h 365126"/>
                <a:gd name="connsiteX11" fmla="*/ 1824665 w 1918427"/>
                <a:gd name="connsiteY11" fmla="*/ 183178 h 365126"/>
                <a:gd name="connsiteX12" fmla="*/ 1918427 w 1918427"/>
                <a:gd name="connsiteY12" fmla="*/ 180977 h 365126"/>
                <a:gd name="connsiteX0" fmla="*/ 0 w 1918427"/>
                <a:gd name="connsiteY0" fmla="*/ 180975 h 365126"/>
                <a:gd name="connsiteX1" fmla="*/ 137154 w 1918427"/>
                <a:gd name="connsiteY1" fmla="*/ 181591 h 365126"/>
                <a:gd name="connsiteX2" fmla="*/ 231228 w 1918427"/>
                <a:gd name="connsiteY2" fmla="*/ 120650 h 365126"/>
                <a:gd name="connsiteX3" fmla="*/ 415381 w 1918427"/>
                <a:gd name="connsiteY3" fmla="*/ 304800 h 365126"/>
                <a:gd name="connsiteX4" fmla="*/ 604291 w 1918427"/>
                <a:gd name="connsiteY4" fmla="*/ 33339 h 365126"/>
                <a:gd name="connsiteX5" fmla="*/ 794791 w 1918427"/>
                <a:gd name="connsiteY5" fmla="*/ 363537 h 365126"/>
                <a:gd name="connsiteX6" fmla="*/ 980528 w 1918427"/>
                <a:gd name="connsiteY6" fmla="*/ 1 h 365126"/>
                <a:gd name="connsiteX7" fmla="*/ 1167721 w 1918427"/>
                <a:gd name="connsiteY7" fmla="*/ 365126 h 365126"/>
                <a:gd name="connsiteX8" fmla="*/ 1357156 w 1918427"/>
                <a:gd name="connsiteY8" fmla="*/ 37127 h 365126"/>
                <a:gd name="connsiteX9" fmla="*/ 1541308 w 1918427"/>
                <a:gd name="connsiteY9" fmla="*/ 305416 h 365126"/>
                <a:gd name="connsiteX10" fmla="*/ 1732590 w 1918427"/>
                <a:gd name="connsiteY10" fmla="*/ 110153 h 365126"/>
                <a:gd name="connsiteX11" fmla="*/ 1824665 w 1918427"/>
                <a:gd name="connsiteY11" fmla="*/ 183178 h 365126"/>
                <a:gd name="connsiteX12" fmla="*/ 1918427 w 1918427"/>
                <a:gd name="connsiteY12" fmla="*/ 180977 h 365126"/>
                <a:gd name="connsiteX0" fmla="*/ 0 w 1918427"/>
                <a:gd name="connsiteY0" fmla="*/ 180975 h 365126"/>
                <a:gd name="connsiteX1" fmla="*/ 137154 w 1918427"/>
                <a:gd name="connsiteY1" fmla="*/ 181591 h 365126"/>
                <a:gd name="connsiteX2" fmla="*/ 231228 w 1918427"/>
                <a:gd name="connsiteY2" fmla="*/ 120650 h 365126"/>
                <a:gd name="connsiteX3" fmla="*/ 415381 w 1918427"/>
                <a:gd name="connsiteY3" fmla="*/ 304800 h 365126"/>
                <a:gd name="connsiteX4" fmla="*/ 604291 w 1918427"/>
                <a:gd name="connsiteY4" fmla="*/ 33339 h 365126"/>
                <a:gd name="connsiteX5" fmla="*/ 794791 w 1918427"/>
                <a:gd name="connsiteY5" fmla="*/ 363537 h 365126"/>
                <a:gd name="connsiteX6" fmla="*/ 980528 w 1918427"/>
                <a:gd name="connsiteY6" fmla="*/ 1 h 365126"/>
                <a:gd name="connsiteX7" fmla="*/ 1167721 w 1918427"/>
                <a:gd name="connsiteY7" fmla="*/ 365126 h 365126"/>
                <a:gd name="connsiteX8" fmla="*/ 1357156 w 1918427"/>
                <a:gd name="connsiteY8" fmla="*/ 37127 h 365126"/>
                <a:gd name="connsiteX9" fmla="*/ 1541308 w 1918427"/>
                <a:gd name="connsiteY9" fmla="*/ 305416 h 365126"/>
                <a:gd name="connsiteX10" fmla="*/ 1732590 w 1918427"/>
                <a:gd name="connsiteY10" fmla="*/ 110153 h 365126"/>
                <a:gd name="connsiteX11" fmla="*/ 1824665 w 1918427"/>
                <a:gd name="connsiteY11" fmla="*/ 183178 h 365126"/>
                <a:gd name="connsiteX12" fmla="*/ 1918427 w 1918427"/>
                <a:gd name="connsiteY12" fmla="*/ 180977 h 365126"/>
                <a:gd name="connsiteX0" fmla="*/ 0 w 1970626"/>
                <a:gd name="connsiteY0" fmla="*/ 180975 h 365126"/>
                <a:gd name="connsiteX1" fmla="*/ 189353 w 1970626"/>
                <a:gd name="connsiteY1" fmla="*/ 181591 h 365126"/>
                <a:gd name="connsiteX2" fmla="*/ 283427 w 1970626"/>
                <a:gd name="connsiteY2" fmla="*/ 120650 h 365126"/>
                <a:gd name="connsiteX3" fmla="*/ 467580 w 1970626"/>
                <a:gd name="connsiteY3" fmla="*/ 304800 h 365126"/>
                <a:gd name="connsiteX4" fmla="*/ 656490 w 1970626"/>
                <a:gd name="connsiteY4" fmla="*/ 33339 h 365126"/>
                <a:gd name="connsiteX5" fmla="*/ 846990 w 1970626"/>
                <a:gd name="connsiteY5" fmla="*/ 363537 h 365126"/>
                <a:gd name="connsiteX6" fmla="*/ 1032727 w 1970626"/>
                <a:gd name="connsiteY6" fmla="*/ 1 h 365126"/>
                <a:gd name="connsiteX7" fmla="*/ 1219920 w 1970626"/>
                <a:gd name="connsiteY7" fmla="*/ 365126 h 365126"/>
                <a:gd name="connsiteX8" fmla="*/ 1409355 w 1970626"/>
                <a:gd name="connsiteY8" fmla="*/ 37127 h 365126"/>
                <a:gd name="connsiteX9" fmla="*/ 1593507 w 1970626"/>
                <a:gd name="connsiteY9" fmla="*/ 305416 h 365126"/>
                <a:gd name="connsiteX10" fmla="*/ 1784789 w 1970626"/>
                <a:gd name="connsiteY10" fmla="*/ 110153 h 365126"/>
                <a:gd name="connsiteX11" fmla="*/ 1876864 w 1970626"/>
                <a:gd name="connsiteY11" fmla="*/ 183178 h 365126"/>
                <a:gd name="connsiteX12" fmla="*/ 1970626 w 1970626"/>
                <a:gd name="connsiteY12" fmla="*/ 180977 h 365126"/>
                <a:gd name="connsiteX0" fmla="*/ 0 w 2163541"/>
                <a:gd name="connsiteY0" fmla="*/ 182982 h 365126"/>
                <a:gd name="connsiteX1" fmla="*/ 382268 w 2163541"/>
                <a:gd name="connsiteY1" fmla="*/ 181591 h 365126"/>
                <a:gd name="connsiteX2" fmla="*/ 476342 w 2163541"/>
                <a:gd name="connsiteY2" fmla="*/ 120650 h 365126"/>
                <a:gd name="connsiteX3" fmla="*/ 660495 w 2163541"/>
                <a:gd name="connsiteY3" fmla="*/ 304800 h 365126"/>
                <a:gd name="connsiteX4" fmla="*/ 849405 w 2163541"/>
                <a:gd name="connsiteY4" fmla="*/ 33339 h 365126"/>
                <a:gd name="connsiteX5" fmla="*/ 1039905 w 2163541"/>
                <a:gd name="connsiteY5" fmla="*/ 363537 h 365126"/>
                <a:gd name="connsiteX6" fmla="*/ 1225642 w 2163541"/>
                <a:gd name="connsiteY6" fmla="*/ 1 h 365126"/>
                <a:gd name="connsiteX7" fmla="*/ 1412835 w 2163541"/>
                <a:gd name="connsiteY7" fmla="*/ 365126 h 365126"/>
                <a:gd name="connsiteX8" fmla="*/ 1602270 w 2163541"/>
                <a:gd name="connsiteY8" fmla="*/ 37127 h 365126"/>
                <a:gd name="connsiteX9" fmla="*/ 1786422 w 2163541"/>
                <a:gd name="connsiteY9" fmla="*/ 305416 h 365126"/>
                <a:gd name="connsiteX10" fmla="*/ 1977704 w 2163541"/>
                <a:gd name="connsiteY10" fmla="*/ 110153 h 365126"/>
                <a:gd name="connsiteX11" fmla="*/ 2069779 w 2163541"/>
                <a:gd name="connsiteY11" fmla="*/ 183178 h 365126"/>
                <a:gd name="connsiteX12" fmla="*/ 2163541 w 2163541"/>
                <a:gd name="connsiteY12" fmla="*/ 180977 h 365126"/>
                <a:gd name="connsiteX0" fmla="*/ 0 w 2310524"/>
                <a:gd name="connsiteY0" fmla="*/ 182982 h 365126"/>
                <a:gd name="connsiteX1" fmla="*/ 382268 w 2310524"/>
                <a:gd name="connsiteY1" fmla="*/ 181591 h 365126"/>
                <a:gd name="connsiteX2" fmla="*/ 476342 w 2310524"/>
                <a:gd name="connsiteY2" fmla="*/ 120650 h 365126"/>
                <a:gd name="connsiteX3" fmla="*/ 660495 w 2310524"/>
                <a:gd name="connsiteY3" fmla="*/ 304800 h 365126"/>
                <a:gd name="connsiteX4" fmla="*/ 849405 w 2310524"/>
                <a:gd name="connsiteY4" fmla="*/ 33339 h 365126"/>
                <a:gd name="connsiteX5" fmla="*/ 1039905 w 2310524"/>
                <a:gd name="connsiteY5" fmla="*/ 363537 h 365126"/>
                <a:gd name="connsiteX6" fmla="*/ 1225642 w 2310524"/>
                <a:gd name="connsiteY6" fmla="*/ 1 h 365126"/>
                <a:gd name="connsiteX7" fmla="*/ 1412835 w 2310524"/>
                <a:gd name="connsiteY7" fmla="*/ 365126 h 365126"/>
                <a:gd name="connsiteX8" fmla="*/ 1602270 w 2310524"/>
                <a:gd name="connsiteY8" fmla="*/ 37127 h 365126"/>
                <a:gd name="connsiteX9" fmla="*/ 1786422 w 2310524"/>
                <a:gd name="connsiteY9" fmla="*/ 305416 h 365126"/>
                <a:gd name="connsiteX10" fmla="*/ 1977704 w 2310524"/>
                <a:gd name="connsiteY10" fmla="*/ 110153 h 365126"/>
                <a:gd name="connsiteX11" fmla="*/ 2069779 w 2310524"/>
                <a:gd name="connsiteY11" fmla="*/ 183178 h 365126"/>
                <a:gd name="connsiteX12" fmla="*/ 2310524 w 2310524"/>
                <a:gd name="connsiteY12" fmla="*/ 180977 h 365126"/>
                <a:gd name="connsiteX0" fmla="*/ 0 w 2310524"/>
                <a:gd name="connsiteY0" fmla="*/ 182982 h 379417"/>
                <a:gd name="connsiteX1" fmla="*/ 382268 w 2310524"/>
                <a:gd name="connsiteY1" fmla="*/ 181591 h 379417"/>
                <a:gd name="connsiteX2" fmla="*/ 476342 w 2310524"/>
                <a:gd name="connsiteY2" fmla="*/ 120650 h 379417"/>
                <a:gd name="connsiteX3" fmla="*/ 660495 w 2310524"/>
                <a:gd name="connsiteY3" fmla="*/ 304800 h 379417"/>
                <a:gd name="connsiteX4" fmla="*/ 881542 w 2310524"/>
                <a:gd name="connsiteY4" fmla="*/ 319767 h 379417"/>
                <a:gd name="connsiteX5" fmla="*/ 1039905 w 2310524"/>
                <a:gd name="connsiteY5" fmla="*/ 363537 h 379417"/>
                <a:gd name="connsiteX6" fmla="*/ 1225642 w 2310524"/>
                <a:gd name="connsiteY6" fmla="*/ 1 h 379417"/>
                <a:gd name="connsiteX7" fmla="*/ 1412835 w 2310524"/>
                <a:gd name="connsiteY7" fmla="*/ 365126 h 379417"/>
                <a:gd name="connsiteX8" fmla="*/ 1602270 w 2310524"/>
                <a:gd name="connsiteY8" fmla="*/ 37127 h 379417"/>
                <a:gd name="connsiteX9" fmla="*/ 1786422 w 2310524"/>
                <a:gd name="connsiteY9" fmla="*/ 305416 h 379417"/>
                <a:gd name="connsiteX10" fmla="*/ 1977704 w 2310524"/>
                <a:gd name="connsiteY10" fmla="*/ 110153 h 379417"/>
                <a:gd name="connsiteX11" fmla="*/ 2069779 w 2310524"/>
                <a:gd name="connsiteY11" fmla="*/ 183178 h 379417"/>
                <a:gd name="connsiteX12" fmla="*/ 2310524 w 2310524"/>
                <a:gd name="connsiteY12" fmla="*/ 180977 h 379417"/>
                <a:gd name="connsiteX0" fmla="*/ 0 w 2310524"/>
                <a:gd name="connsiteY0" fmla="*/ 182982 h 365126"/>
                <a:gd name="connsiteX1" fmla="*/ 382268 w 2310524"/>
                <a:gd name="connsiteY1" fmla="*/ 181591 h 365126"/>
                <a:gd name="connsiteX2" fmla="*/ 476342 w 2310524"/>
                <a:gd name="connsiteY2" fmla="*/ 120650 h 365126"/>
                <a:gd name="connsiteX3" fmla="*/ 660495 w 2310524"/>
                <a:gd name="connsiteY3" fmla="*/ 304800 h 365126"/>
                <a:gd name="connsiteX4" fmla="*/ 881542 w 2310524"/>
                <a:gd name="connsiteY4" fmla="*/ 319767 h 365126"/>
                <a:gd name="connsiteX5" fmla="*/ 1039905 w 2310524"/>
                <a:gd name="connsiteY5" fmla="*/ 363537 h 365126"/>
                <a:gd name="connsiteX6" fmla="*/ 1225642 w 2310524"/>
                <a:gd name="connsiteY6" fmla="*/ 1 h 365126"/>
                <a:gd name="connsiteX7" fmla="*/ 1412835 w 2310524"/>
                <a:gd name="connsiteY7" fmla="*/ 365126 h 365126"/>
                <a:gd name="connsiteX8" fmla="*/ 1602270 w 2310524"/>
                <a:gd name="connsiteY8" fmla="*/ 37127 h 365126"/>
                <a:gd name="connsiteX9" fmla="*/ 1786422 w 2310524"/>
                <a:gd name="connsiteY9" fmla="*/ 305416 h 365126"/>
                <a:gd name="connsiteX10" fmla="*/ 1977704 w 2310524"/>
                <a:gd name="connsiteY10" fmla="*/ 110153 h 365126"/>
                <a:gd name="connsiteX11" fmla="*/ 2069779 w 2310524"/>
                <a:gd name="connsiteY11" fmla="*/ 183178 h 365126"/>
                <a:gd name="connsiteX12" fmla="*/ 2310524 w 2310524"/>
                <a:gd name="connsiteY12" fmla="*/ 180977 h 365126"/>
                <a:gd name="connsiteX0" fmla="*/ 0 w 2310524"/>
                <a:gd name="connsiteY0" fmla="*/ 182982 h 388273"/>
                <a:gd name="connsiteX1" fmla="*/ 382268 w 2310524"/>
                <a:gd name="connsiteY1" fmla="*/ 181591 h 388273"/>
                <a:gd name="connsiteX2" fmla="*/ 476342 w 2310524"/>
                <a:gd name="connsiteY2" fmla="*/ 120650 h 388273"/>
                <a:gd name="connsiteX3" fmla="*/ 660495 w 2310524"/>
                <a:gd name="connsiteY3" fmla="*/ 304800 h 388273"/>
                <a:gd name="connsiteX4" fmla="*/ 881542 w 2310524"/>
                <a:gd name="connsiteY4" fmla="*/ 357243 h 388273"/>
                <a:gd name="connsiteX5" fmla="*/ 1039905 w 2310524"/>
                <a:gd name="connsiteY5" fmla="*/ 363537 h 388273"/>
                <a:gd name="connsiteX6" fmla="*/ 1225642 w 2310524"/>
                <a:gd name="connsiteY6" fmla="*/ 1 h 388273"/>
                <a:gd name="connsiteX7" fmla="*/ 1412835 w 2310524"/>
                <a:gd name="connsiteY7" fmla="*/ 365126 h 388273"/>
                <a:gd name="connsiteX8" fmla="*/ 1602270 w 2310524"/>
                <a:gd name="connsiteY8" fmla="*/ 37127 h 388273"/>
                <a:gd name="connsiteX9" fmla="*/ 1786422 w 2310524"/>
                <a:gd name="connsiteY9" fmla="*/ 305416 h 388273"/>
                <a:gd name="connsiteX10" fmla="*/ 1977704 w 2310524"/>
                <a:gd name="connsiteY10" fmla="*/ 110153 h 388273"/>
                <a:gd name="connsiteX11" fmla="*/ 2069779 w 2310524"/>
                <a:gd name="connsiteY11" fmla="*/ 183178 h 388273"/>
                <a:gd name="connsiteX12" fmla="*/ 2310524 w 2310524"/>
                <a:gd name="connsiteY12" fmla="*/ 180977 h 388273"/>
                <a:gd name="connsiteX0" fmla="*/ 0 w 2310524"/>
                <a:gd name="connsiteY0" fmla="*/ 182982 h 381483"/>
                <a:gd name="connsiteX1" fmla="*/ 382268 w 2310524"/>
                <a:gd name="connsiteY1" fmla="*/ 181591 h 381483"/>
                <a:gd name="connsiteX2" fmla="*/ 476342 w 2310524"/>
                <a:gd name="connsiteY2" fmla="*/ 120650 h 381483"/>
                <a:gd name="connsiteX3" fmla="*/ 660495 w 2310524"/>
                <a:gd name="connsiteY3" fmla="*/ 304800 h 381483"/>
                <a:gd name="connsiteX4" fmla="*/ 1039905 w 2310524"/>
                <a:gd name="connsiteY4" fmla="*/ 363537 h 381483"/>
                <a:gd name="connsiteX5" fmla="*/ 1225642 w 2310524"/>
                <a:gd name="connsiteY5" fmla="*/ 1 h 381483"/>
                <a:gd name="connsiteX6" fmla="*/ 1412835 w 2310524"/>
                <a:gd name="connsiteY6" fmla="*/ 365126 h 381483"/>
                <a:gd name="connsiteX7" fmla="*/ 1602270 w 2310524"/>
                <a:gd name="connsiteY7" fmla="*/ 37127 h 381483"/>
                <a:gd name="connsiteX8" fmla="*/ 1786422 w 2310524"/>
                <a:gd name="connsiteY8" fmla="*/ 305416 h 381483"/>
                <a:gd name="connsiteX9" fmla="*/ 1977704 w 2310524"/>
                <a:gd name="connsiteY9" fmla="*/ 110153 h 381483"/>
                <a:gd name="connsiteX10" fmla="*/ 2069779 w 2310524"/>
                <a:gd name="connsiteY10" fmla="*/ 183178 h 381483"/>
                <a:gd name="connsiteX11" fmla="*/ 2310524 w 2310524"/>
                <a:gd name="connsiteY11" fmla="*/ 180977 h 381483"/>
                <a:gd name="connsiteX0" fmla="*/ 0 w 2310524"/>
                <a:gd name="connsiteY0" fmla="*/ 182982 h 365126"/>
                <a:gd name="connsiteX1" fmla="*/ 382268 w 2310524"/>
                <a:gd name="connsiteY1" fmla="*/ 181591 h 365126"/>
                <a:gd name="connsiteX2" fmla="*/ 476342 w 2310524"/>
                <a:gd name="connsiteY2" fmla="*/ 120650 h 365126"/>
                <a:gd name="connsiteX3" fmla="*/ 1039905 w 2310524"/>
                <a:gd name="connsiteY3" fmla="*/ 363537 h 365126"/>
                <a:gd name="connsiteX4" fmla="*/ 1225642 w 2310524"/>
                <a:gd name="connsiteY4" fmla="*/ 1 h 365126"/>
                <a:gd name="connsiteX5" fmla="*/ 1412835 w 2310524"/>
                <a:gd name="connsiteY5" fmla="*/ 365126 h 365126"/>
                <a:gd name="connsiteX6" fmla="*/ 1602270 w 2310524"/>
                <a:gd name="connsiteY6" fmla="*/ 37127 h 365126"/>
                <a:gd name="connsiteX7" fmla="*/ 1786422 w 2310524"/>
                <a:gd name="connsiteY7" fmla="*/ 305416 h 365126"/>
                <a:gd name="connsiteX8" fmla="*/ 1977704 w 2310524"/>
                <a:gd name="connsiteY8" fmla="*/ 110153 h 365126"/>
                <a:gd name="connsiteX9" fmla="*/ 2069779 w 2310524"/>
                <a:gd name="connsiteY9" fmla="*/ 183178 h 365126"/>
                <a:gd name="connsiteX10" fmla="*/ 2310524 w 2310524"/>
                <a:gd name="connsiteY10" fmla="*/ 180977 h 365126"/>
                <a:gd name="connsiteX0" fmla="*/ 0 w 2310524"/>
                <a:gd name="connsiteY0" fmla="*/ 182982 h 366917"/>
                <a:gd name="connsiteX1" fmla="*/ 382268 w 2310524"/>
                <a:gd name="connsiteY1" fmla="*/ 181591 h 366917"/>
                <a:gd name="connsiteX2" fmla="*/ 1039905 w 2310524"/>
                <a:gd name="connsiteY2" fmla="*/ 363537 h 366917"/>
                <a:gd name="connsiteX3" fmla="*/ 1225642 w 2310524"/>
                <a:gd name="connsiteY3" fmla="*/ 1 h 366917"/>
                <a:gd name="connsiteX4" fmla="*/ 1412835 w 2310524"/>
                <a:gd name="connsiteY4" fmla="*/ 365126 h 366917"/>
                <a:gd name="connsiteX5" fmla="*/ 1602270 w 2310524"/>
                <a:gd name="connsiteY5" fmla="*/ 37127 h 366917"/>
                <a:gd name="connsiteX6" fmla="*/ 1786422 w 2310524"/>
                <a:gd name="connsiteY6" fmla="*/ 305416 h 366917"/>
                <a:gd name="connsiteX7" fmla="*/ 1977704 w 2310524"/>
                <a:gd name="connsiteY7" fmla="*/ 110153 h 366917"/>
                <a:gd name="connsiteX8" fmla="*/ 2069779 w 2310524"/>
                <a:gd name="connsiteY8" fmla="*/ 183178 h 366917"/>
                <a:gd name="connsiteX9" fmla="*/ 2310524 w 2310524"/>
                <a:gd name="connsiteY9" fmla="*/ 180977 h 366917"/>
                <a:gd name="connsiteX0" fmla="*/ 0 w 2310524"/>
                <a:gd name="connsiteY0" fmla="*/ 182982 h 405151"/>
                <a:gd name="connsiteX1" fmla="*/ 906336 w 2310524"/>
                <a:gd name="connsiteY1" fmla="*/ 377003 h 405151"/>
                <a:gd name="connsiteX2" fmla="*/ 1039905 w 2310524"/>
                <a:gd name="connsiteY2" fmla="*/ 363537 h 405151"/>
                <a:gd name="connsiteX3" fmla="*/ 1225642 w 2310524"/>
                <a:gd name="connsiteY3" fmla="*/ 1 h 405151"/>
                <a:gd name="connsiteX4" fmla="*/ 1412835 w 2310524"/>
                <a:gd name="connsiteY4" fmla="*/ 365126 h 405151"/>
                <a:gd name="connsiteX5" fmla="*/ 1602270 w 2310524"/>
                <a:gd name="connsiteY5" fmla="*/ 37127 h 405151"/>
                <a:gd name="connsiteX6" fmla="*/ 1786422 w 2310524"/>
                <a:gd name="connsiteY6" fmla="*/ 305416 h 405151"/>
                <a:gd name="connsiteX7" fmla="*/ 1977704 w 2310524"/>
                <a:gd name="connsiteY7" fmla="*/ 110153 h 405151"/>
                <a:gd name="connsiteX8" fmla="*/ 2069779 w 2310524"/>
                <a:gd name="connsiteY8" fmla="*/ 183178 h 405151"/>
                <a:gd name="connsiteX9" fmla="*/ 2310524 w 2310524"/>
                <a:gd name="connsiteY9" fmla="*/ 180977 h 405151"/>
                <a:gd name="connsiteX0" fmla="*/ 0 w 2310524"/>
                <a:gd name="connsiteY0" fmla="*/ 182982 h 391342"/>
                <a:gd name="connsiteX1" fmla="*/ 906336 w 2310524"/>
                <a:gd name="connsiteY1" fmla="*/ 377003 h 391342"/>
                <a:gd name="connsiteX2" fmla="*/ 1039905 w 2310524"/>
                <a:gd name="connsiteY2" fmla="*/ 363537 h 391342"/>
                <a:gd name="connsiteX3" fmla="*/ 1225642 w 2310524"/>
                <a:gd name="connsiteY3" fmla="*/ 1 h 391342"/>
                <a:gd name="connsiteX4" fmla="*/ 1412835 w 2310524"/>
                <a:gd name="connsiteY4" fmla="*/ 365126 h 391342"/>
                <a:gd name="connsiteX5" fmla="*/ 1602270 w 2310524"/>
                <a:gd name="connsiteY5" fmla="*/ 37127 h 391342"/>
                <a:gd name="connsiteX6" fmla="*/ 1786422 w 2310524"/>
                <a:gd name="connsiteY6" fmla="*/ 305416 h 391342"/>
                <a:gd name="connsiteX7" fmla="*/ 1977704 w 2310524"/>
                <a:gd name="connsiteY7" fmla="*/ 110153 h 391342"/>
                <a:gd name="connsiteX8" fmla="*/ 2069779 w 2310524"/>
                <a:gd name="connsiteY8" fmla="*/ 183178 h 391342"/>
                <a:gd name="connsiteX9" fmla="*/ 2310524 w 2310524"/>
                <a:gd name="connsiteY9" fmla="*/ 180977 h 391342"/>
                <a:gd name="connsiteX0" fmla="*/ 0 w 2310524"/>
                <a:gd name="connsiteY0" fmla="*/ 182982 h 387396"/>
                <a:gd name="connsiteX1" fmla="*/ 906336 w 2310524"/>
                <a:gd name="connsiteY1" fmla="*/ 377003 h 387396"/>
                <a:gd name="connsiteX2" fmla="*/ 1039905 w 2310524"/>
                <a:gd name="connsiteY2" fmla="*/ 363537 h 387396"/>
                <a:gd name="connsiteX3" fmla="*/ 1225642 w 2310524"/>
                <a:gd name="connsiteY3" fmla="*/ 1 h 387396"/>
                <a:gd name="connsiteX4" fmla="*/ 1412835 w 2310524"/>
                <a:gd name="connsiteY4" fmla="*/ 365126 h 387396"/>
                <a:gd name="connsiteX5" fmla="*/ 1602270 w 2310524"/>
                <a:gd name="connsiteY5" fmla="*/ 37127 h 387396"/>
                <a:gd name="connsiteX6" fmla="*/ 1786422 w 2310524"/>
                <a:gd name="connsiteY6" fmla="*/ 305416 h 387396"/>
                <a:gd name="connsiteX7" fmla="*/ 1977704 w 2310524"/>
                <a:gd name="connsiteY7" fmla="*/ 110153 h 387396"/>
                <a:gd name="connsiteX8" fmla="*/ 2069779 w 2310524"/>
                <a:gd name="connsiteY8" fmla="*/ 183178 h 387396"/>
                <a:gd name="connsiteX9" fmla="*/ 2310524 w 2310524"/>
                <a:gd name="connsiteY9" fmla="*/ 180977 h 387396"/>
                <a:gd name="connsiteX0" fmla="*/ 0 w 2310524"/>
                <a:gd name="connsiteY0" fmla="*/ 182997 h 391542"/>
                <a:gd name="connsiteX1" fmla="*/ 906336 w 2310524"/>
                <a:gd name="connsiteY1" fmla="*/ 377018 h 391542"/>
                <a:gd name="connsiteX2" fmla="*/ 1047322 w 2310524"/>
                <a:gd name="connsiteY2" fmla="*/ 382289 h 391542"/>
                <a:gd name="connsiteX3" fmla="*/ 1225642 w 2310524"/>
                <a:gd name="connsiteY3" fmla="*/ 16 h 391542"/>
                <a:gd name="connsiteX4" fmla="*/ 1412835 w 2310524"/>
                <a:gd name="connsiteY4" fmla="*/ 365141 h 391542"/>
                <a:gd name="connsiteX5" fmla="*/ 1602270 w 2310524"/>
                <a:gd name="connsiteY5" fmla="*/ 37142 h 391542"/>
                <a:gd name="connsiteX6" fmla="*/ 1786422 w 2310524"/>
                <a:gd name="connsiteY6" fmla="*/ 305431 h 391542"/>
                <a:gd name="connsiteX7" fmla="*/ 1977704 w 2310524"/>
                <a:gd name="connsiteY7" fmla="*/ 110168 h 391542"/>
                <a:gd name="connsiteX8" fmla="*/ 2069779 w 2310524"/>
                <a:gd name="connsiteY8" fmla="*/ 183193 h 391542"/>
                <a:gd name="connsiteX9" fmla="*/ 2310524 w 2310524"/>
                <a:gd name="connsiteY9" fmla="*/ 180992 h 391542"/>
                <a:gd name="connsiteX0" fmla="*/ 0 w 2310524"/>
                <a:gd name="connsiteY0" fmla="*/ 182997 h 382292"/>
                <a:gd name="connsiteX1" fmla="*/ 906336 w 2310524"/>
                <a:gd name="connsiteY1" fmla="*/ 377018 h 382292"/>
                <a:gd name="connsiteX2" fmla="*/ 1047322 w 2310524"/>
                <a:gd name="connsiteY2" fmla="*/ 382289 h 382292"/>
                <a:gd name="connsiteX3" fmla="*/ 1225642 w 2310524"/>
                <a:gd name="connsiteY3" fmla="*/ 16 h 382292"/>
                <a:gd name="connsiteX4" fmla="*/ 1412835 w 2310524"/>
                <a:gd name="connsiteY4" fmla="*/ 365141 h 382292"/>
                <a:gd name="connsiteX5" fmla="*/ 1602270 w 2310524"/>
                <a:gd name="connsiteY5" fmla="*/ 37142 h 382292"/>
                <a:gd name="connsiteX6" fmla="*/ 1786422 w 2310524"/>
                <a:gd name="connsiteY6" fmla="*/ 305431 h 382292"/>
                <a:gd name="connsiteX7" fmla="*/ 1977704 w 2310524"/>
                <a:gd name="connsiteY7" fmla="*/ 110168 h 382292"/>
                <a:gd name="connsiteX8" fmla="*/ 2069779 w 2310524"/>
                <a:gd name="connsiteY8" fmla="*/ 183193 h 382292"/>
                <a:gd name="connsiteX9" fmla="*/ 2310524 w 2310524"/>
                <a:gd name="connsiteY9" fmla="*/ 180992 h 382292"/>
                <a:gd name="connsiteX0" fmla="*/ 0 w 2310524"/>
                <a:gd name="connsiteY0" fmla="*/ 182997 h 382292"/>
                <a:gd name="connsiteX1" fmla="*/ 906336 w 2310524"/>
                <a:gd name="connsiteY1" fmla="*/ 377018 h 382292"/>
                <a:gd name="connsiteX2" fmla="*/ 1047322 w 2310524"/>
                <a:gd name="connsiteY2" fmla="*/ 382289 h 382292"/>
                <a:gd name="connsiteX3" fmla="*/ 1225642 w 2310524"/>
                <a:gd name="connsiteY3" fmla="*/ 16 h 382292"/>
                <a:gd name="connsiteX4" fmla="*/ 1412835 w 2310524"/>
                <a:gd name="connsiteY4" fmla="*/ 365141 h 382292"/>
                <a:gd name="connsiteX5" fmla="*/ 1602270 w 2310524"/>
                <a:gd name="connsiteY5" fmla="*/ 37142 h 382292"/>
                <a:gd name="connsiteX6" fmla="*/ 1786422 w 2310524"/>
                <a:gd name="connsiteY6" fmla="*/ 305431 h 382292"/>
                <a:gd name="connsiteX7" fmla="*/ 1977704 w 2310524"/>
                <a:gd name="connsiteY7" fmla="*/ 110168 h 382292"/>
                <a:gd name="connsiteX8" fmla="*/ 2069779 w 2310524"/>
                <a:gd name="connsiteY8" fmla="*/ 183193 h 382292"/>
                <a:gd name="connsiteX9" fmla="*/ 2310524 w 2310524"/>
                <a:gd name="connsiteY9" fmla="*/ 180992 h 382292"/>
                <a:gd name="connsiteX0" fmla="*/ 0 w 1404188"/>
                <a:gd name="connsiteY0" fmla="*/ 377018 h 382292"/>
                <a:gd name="connsiteX1" fmla="*/ 140986 w 1404188"/>
                <a:gd name="connsiteY1" fmla="*/ 382289 h 382292"/>
                <a:gd name="connsiteX2" fmla="*/ 319306 w 1404188"/>
                <a:gd name="connsiteY2" fmla="*/ 16 h 382292"/>
                <a:gd name="connsiteX3" fmla="*/ 506499 w 1404188"/>
                <a:gd name="connsiteY3" fmla="*/ 365141 h 382292"/>
                <a:gd name="connsiteX4" fmla="*/ 695934 w 1404188"/>
                <a:gd name="connsiteY4" fmla="*/ 37142 h 382292"/>
                <a:gd name="connsiteX5" fmla="*/ 880086 w 1404188"/>
                <a:gd name="connsiteY5" fmla="*/ 305431 h 382292"/>
                <a:gd name="connsiteX6" fmla="*/ 1071368 w 1404188"/>
                <a:gd name="connsiteY6" fmla="*/ 110168 h 382292"/>
                <a:gd name="connsiteX7" fmla="*/ 1163443 w 1404188"/>
                <a:gd name="connsiteY7" fmla="*/ 183193 h 382292"/>
                <a:gd name="connsiteX8" fmla="*/ 1404188 w 1404188"/>
                <a:gd name="connsiteY8" fmla="*/ 180992 h 382292"/>
                <a:gd name="connsiteX0" fmla="*/ 0 w 1263202"/>
                <a:gd name="connsiteY0" fmla="*/ 382289 h 382292"/>
                <a:gd name="connsiteX1" fmla="*/ 178320 w 1263202"/>
                <a:gd name="connsiteY1" fmla="*/ 16 h 382292"/>
                <a:gd name="connsiteX2" fmla="*/ 365513 w 1263202"/>
                <a:gd name="connsiteY2" fmla="*/ 365141 h 382292"/>
                <a:gd name="connsiteX3" fmla="*/ 554948 w 1263202"/>
                <a:gd name="connsiteY3" fmla="*/ 37142 h 382292"/>
                <a:gd name="connsiteX4" fmla="*/ 739100 w 1263202"/>
                <a:gd name="connsiteY4" fmla="*/ 305431 h 382292"/>
                <a:gd name="connsiteX5" fmla="*/ 930382 w 1263202"/>
                <a:gd name="connsiteY5" fmla="*/ 110168 h 382292"/>
                <a:gd name="connsiteX6" fmla="*/ 1022457 w 1263202"/>
                <a:gd name="connsiteY6" fmla="*/ 183193 h 382292"/>
                <a:gd name="connsiteX7" fmla="*/ 1263202 w 1263202"/>
                <a:gd name="connsiteY7" fmla="*/ 180992 h 382292"/>
                <a:gd name="connsiteX0" fmla="*/ 0 w 1263202"/>
                <a:gd name="connsiteY0" fmla="*/ 382274 h 382277"/>
                <a:gd name="connsiteX1" fmla="*/ 178320 w 1263202"/>
                <a:gd name="connsiteY1" fmla="*/ 1 h 382277"/>
                <a:gd name="connsiteX2" fmla="*/ 365513 w 1263202"/>
                <a:gd name="connsiteY2" fmla="*/ 381187 h 382277"/>
                <a:gd name="connsiteX3" fmla="*/ 554948 w 1263202"/>
                <a:gd name="connsiteY3" fmla="*/ 37127 h 382277"/>
                <a:gd name="connsiteX4" fmla="*/ 739100 w 1263202"/>
                <a:gd name="connsiteY4" fmla="*/ 305416 h 382277"/>
                <a:gd name="connsiteX5" fmla="*/ 930382 w 1263202"/>
                <a:gd name="connsiteY5" fmla="*/ 110153 h 382277"/>
                <a:gd name="connsiteX6" fmla="*/ 1022457 w 1263202"/>
                <a:gd name="connsiteY6" fmla="*/ 183178 h 382277"/>
                <a:gd name="connsiteX7" fmla="*/ 1263202 w 1263202"/>
                <a:gd name="connsiteY7" fmla="*/ 180977 h 382277"/>
                <a:gd name="connsiteX0" fmla="*/ 0 w 1263202"/>
                <a:gd name="connsiteY0" fmla="*/ 382274 h 397360"/>
                <a:gd name="connsiteX1" fmla="*/ 178320 w 1263202"/>
                <a:gd name="connsiteY1" fmla="*/ 1 h 397360"/>
                <a:gd name="connsiteX2" fmla="*/ 365513 w 1263202"/>
                <a:gd name="connsiteY2" fmla="*/ 381187 h 397360"/>
                <a:gd name="connsiteX3" fmla="*/ 739100 w 1263202"/>
                <a:gd name="connsiteY3" fmla="*/ 305416 h 397360"/>
                <a:gd name="connsiteX4" fmla="*/ 930382 w 1263202"/>
                <a:gd name="connsiteY4" fmla="*/ 110153 h 397360"/>
                <a:gd name="connsiteX5" fmla="*/ 1022457 w 1263202"/>
                <a:gd name="connsiteY5" fmla="*/ 183178 h 397360"/>
                <a:gd name="connsiteX6" fmla="*/ 1263202 w 1263202"/>
                <a:gd name="connsiteY6" fmla="*/ 180977 h 397360"/>
                <a:gd name="connsiteX0" fmla="*/ 0 w 1263202"/>
                <a:gd name="connsiteY0" fmla="*/ 382274 h 382277"/>
                <a:gd name="connsiteX1" fmla="*/ 178320 w 1263202"/>
                <a:gd name="connsiteY1" fmla="*/ 1 h 382277"/>
                <a:gd name="connsiteX2" fmla="*/ 365513 w 1263202"/>
                <a:gd name="connsiteY2" fmla="*/ 381187 h 382277"/>
                <a:gd name="connsiteX3" fmla="*/ 930382 w 1263202"/>
                <a:gd name="connsiteY3" fmla="*/ 110153 h 382277"/>
                <a:gd name="connsiteX4" fmla="*/ 1022457 w 1263202"/>
                <a:gd name="connsiteY4" fmla="*/ 183178 h 382277"/>
                <a:gd name="connsiteX5" fmla="*/ 1263202 w 1263202"/>
                <a:gd name="connsiteY5" fmla="*/ 180977 h 382277"/>
                <a:gd name="connsiteX0" fmla="*/ 0 w 1263202"/>
                <a:gd name="connsiteY0" fmla="*/ 382274 h 384416"/>
                <a:gd name="connsiteX1" fmla="*/ 178320 w 1263202"/>
                <a:gd name="connsiteY1" fmla="*/ 1 h 384416"/>
                <a:gd name="connsiteX2" fmla="*/ 365513 w 1263202"/>
                <a:gd name="connsiteY2" fmla="*/ 381187 h 384416"/>
                <a:gd name="connsiteX3" fmla="*/ 1022457 w 1263202"/>
                <a:gd name="connsiteY3" fmla="*/ 183178 h 384416"/>
                <a:gd name="connsiteX4" fmla="*/ 1263202 w 1263202"/>
                <a:gd name="connsiteY4" fmla="*/ 180977 h 384416"/>
                <a:gd name="connsiteX0" fmla="*/ 0 w 1263202"/>
                <a:gd name="connsiteY0" fmla="*/ 382274 h 384436"/>
                <a:gd name="connsiteX1" fmla="*/ 178320 w 1263202"/>
                <a:gd name="connsiteY1" fmla="*/ 1 h 384436"/>
                <a:gd name="connsiteX2" fmla="*/ 365513 w 1263202"/>
                <a:gd name="connsiteY2" fmla="*/ 381187 h 384436"/>
                <a:gd name="connsiteX3" fmla="*/ 1263202 w 1263202"/>
                <a:gd name="connsiteY3" fmla="*/ 180977 h 384436"/>
                <a:gd name="connsiteX0" fmla="*/ 0 w 365513"/>
                <a:gd name="connsiteY0" fmla="*/ 382274 h 382277"/>
                <a:gd name="connsiteX1" fmla="*/ 178320 w 365513"/>
                <a:gd name="connsiteY1" fmla="*/ 1 h 382277"/>
                <a:gd name="connsiteX2" fmla="*/ 365513 w 365513"/>
                <a:gd name="connsiteY2" fmla="*/ 381187 h 382277"/>
                <a:gd name="connsiteX0" fmla="*/ 0 w 365513"/>
                <a:gd name="connsiteY0" fmla="*/ 382274 h 382277"/>
                <a:gd name="connsiteX1" fmla="*/ 178320 w 365513"/>
                <a:gd name="connsiteY1" fmla="*/ 1 h 382277"/>
                <a:gd name="connsiteX2" fmla="*/ 365513 w 365513"/>
                <a:gd name="connsiteY2" fmla="*/ 381187 h 382277"/>
                <a:gd name="connsiteX0" fmla="*/ 0 w 365513"/>
                <a:gd name="connsiteY0" fmla="*/ 382274 h 382277"/>
                <a:gd name="connsiteX1" fmla="*/ 178320 w 365513"/>
                <a:gd name="connsiteY1" fmla="*/ 1 h 382277"/>
                <a:gd name="connsiteX2" fmla="*/ 365513 w 365513"/>
                <a:gd name="connsiteY2" fmla="*/ 381187 h 382277"/>
                <a:gd name="connsiteX0" fmla="*/ 0 w 358097"/>
                <a:gd name="connsiteY0" fmla="*/ 382274 h 386552"/>
                <a:gd name="connsiteX1" fmla="*/ 178320 w 358097"/>
                <a:gd name="connsiteY1" fmla="*/ 1 h 386552"/>
                <a:gd name="connsiteX2" fmla="*/ 358097 w 358097"/>
                <a:gd name="connsiteY2" fmla="*/ 386540 h 386552"/>
                <a:gd name="connsiteX0" fmla="*/ 0 w 358097"/>
                <a:gd name="connsiteY0" fmla="*/ 388297 h 388300"/>
                <a:gd name="connsiteX1" fmla="*/ 178320 w 358097"/>
                <a:gd name="connsiteY1" fmla="*/ 1 h 388300"/>
                <a:gd name="connsiteX2" fmla="*/ 358097 w 358097"/>
                <a:gd name="connsiteY2" fmla="*/ 386540 h 388300"/>
              </a:gdLst>
              <a:ahLst/>
              <a:cxnLst>
                <a:cxn ang="0">
                  <a:pos x="connsiteX0" y="connsiteY0"/>
                </a:cxn>
                <a:cxn ang="0">
                  <a:pos x="connsiteX1" y="connsiteY1"/>
                </a:cxn>
                <a:cxn ang="0">
                  <a:pos x="connsiteX2" y="connsiteY2"/>
                </a:cxn>
              </a:cxnLst>
              <a:rect l="l" t="t" r="r" b="b"/>
              <a:pathLst>
                <a:path w="358097" h="388300">
                  <a:moveTo>
                    <a:pt x="0" y="388297"/>
                  </a:moveTo>
                  <a:cubicBezTo>
                    <a:pt x="115016" y="389708"/>
                    <a:pt x="118637" y="294"/>
                    <a:pt x="178320" y="1"/>
                  </a:cubicBezTo>
                  <a:cubicBezTo>
                    <a:pt x="238003" y="-292"/>
                    <a:pt x="246316" y="389130"/>
                    <a:pt x="358097" y="386540"/>
                  </a:cubicBezTo>
                </a:path>
              </a:pathLst>
            </a:custGeom>
            <a:solidFill>
              <a:srgbClr val="FF0000">
                <a:alpha val="19000"/>
              </a:srgbClr>
            </a:solidFill>
            <a:ln w="6350">
              <a:solidFill>
                <a:srgbClr val="FF0000">
                  <a:alpha val="54000"/>
                </a:srgbClr>
              </a:solidFill>
              <a:head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C810D28C-BB1D-4D14-B0CA-18A1460628D2}"/>
                </a:ext>
              </a:extLst>
            </p:cNvPr>
            <p:cNvSpPr txBox="1"/>
            <p:nvPr/>
          </p:nvSpPr>
          <p:spPr>
            <a:xfrm>
              <a:off x="8070066" y="3634014"/>
              <a:ext cx="1803814" cy="830997"/>
            </a:xfrm>
            <a:prstGeom prst="rect">
              <a:avLst/>
            </a:prstGeom>
            <a:noFill/>
          </p:spPr>
          <p:txBody>
            <a:bodyPr wrap="square" rtlCol="0">
              <a:spAutoFit/>
            </a:bodyPr>
            <a:lstStyle/>
            <a:p>
              <a:r>
                <a:rPr lang="en-US" sz="1200" dirty="0"/>
                <a:t>Laser frequency distribution is optimized to excite preferably ions with </a:t>
              </a:r>
              <a:r>
                <a:rPr lang="el-GR" sz="1200" dirty="0"/>
                <a:t>Δ</a:t>
              </a:r>
              <a:r>
                <a:rPr lang="en-US" sz="1200" dirty="0"/>
                <a:t>p &gt; 0</a:t>
              </a:r>
            </a:p>
          </p:txBody>
        </p:sp>
      </p:grpSp>
      <p:sp>
        <p:nvSpPr>
          <p:cNvPr id="16" name="TextBox 15">
            <a:extLst>
              <a:ext uri="{FF2B5EF4-FFF2-40B4-BE49-F238E27FC236}">
                <a16:creationId xmlns:a16="http://schemas.microsoft.com/office/drawing/2014/main" id="{90080F69-DF84-4259-8B8E-7D14DC8463C5}"/>
              </a:ext>
            </a:extLst>
          </p:cNvPr>
          <p:cNvSpPr txBox="1"/>
          <p:nvPr/>
        </p:nvSpPr>
        <p:spPr>
          <a:xfrm>
            <a:off x="1019228" y="7183650"/>
            <a:ext cx="8453183" cy="307777"/>
          </a:xfrm>
          <a:prstGeom prst="rect">
            <a:avLst/>
          </a:prstGeom>
          <a:noFill/>
        </p:spPr>
        <p:txBody>
          <a:bodyPr wrap="square">
            <a:spAutoFit/>
          </a:bodyPr>
          <a:lstStyle/>
          <a:p>
            <a:pPr algn="ctr"/>
            <a:r>
              <a:rPr lang="en-US" sz="1400" dirty="0">
                <a:hlinkClick r:id="rId4"/>
              </a:rPr>
              <a:t>Gamma Factory Proof-of-Principle Experiment. Letter of Intent.</a:t>
            </a:r>
            <a:r>
              <a:rPr lang="en-US" sz="1400" dirty="0"/>
              <a:t> CERN, 2019.</a:t>
            </a:r>
          </a:p>
        </p:txBody>
      </p:sp>
    </p:spTree>
    <p:extLst>
      <p:ext uri="{BB962C8B-B14F-4D97-AF65-F5344CB8AC3E}">
        <p14:creationId xmlns:p14="http://schemas.microsoft.com/office/powerpoint/2010/main" val="237027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9746342" y="7307942"/>
            <a:ext cx="334283" cy="251733"/>
          </a:xfrm>
        </p:spPr>
        <p:txBody>
          <a:bodyPr/>
          <a:lstStyle/>
          <a:p>
            <a:pPr algn="ctr"/>
            <a:fld id="{C67F6C9C-13E3-4B00-B591-7BD1F52685F4}" type="slidenum">
              <a:rPr lang="en-US" sz="1400" smtClean="0">
                <a:latin typeface="Times New Roman"/>
              </a:rPr>
              <a:pPr algn="ctr"/>
              <a:t>9</a:t>
            </a:fld>
            <a:r>
              <a:rPr lang="en-US" sz="1400" dirty="0">
                <a:latin typeface="Times New Roman"/>
              </a:rPr>
              <a:t> </a:t>
            </a:r>
            <a:endParaRPr lang="en-US" dirty="0"/>
          </a:p>
        </p:txBody>
      </p:sp>
      <p:sp>
        <p:nvSpPr>
          <p:cNvPr id="12" name="Title 2">
            <a:extLst>
              <a:ext uri="{FF2B5EF4-FFF2-40B4-BE49-F238E27FC236}">
                <a16:creationId xmlns:a16="http://schemas.microsoft.com/office/drawing/2014/main" id="{30A2DCD3-9391-4B22-899F-10D5BA806339}"/>
              </a:ext>
            </a:extLst>
          </p:cNvPr>
          <p:cNvSpPr txBox="1">
            <a:spLocks/>
          </p:cNvSpPr>
          <p:nvPr/>
        </p:nvSpPr>
        <p:spPr bwMode="auto">
          <a:xfrm>
            <a:off x="0" y="-12700"/>
            <a:ext cx="10080625" cy="437470"/>
          </a:xfrm>
          <a:prstGeom prst="rect">
            <a:avLst/>
          </a:prstGeom>
          <a:solidFill>
            <a:srgbClr val="D6D6F5"/>
          </a:solidFill>
          <a:ln>
            <a:solidFill>
              <a:srgbClr val="000000"/>
            </a:solidFill>
          </a:ln>
        </p:spPr>
        <p:txBody>
          <a:bodyPr vert="horz" wrap="square" lIns="90000" tIns="0" rIns="90000" bIns="46800" numCol="1" anchor="t" anchorCtr="0" compatLnSpc="1">
            <a:prstTxWarp prst="textNoShape">
              <a:avLst/>
            </a:prstTxWarp>
          </a:bodyPr>
          <a:lstStyle>
            <a:lvl1pPr algn="l" defTabSz="457200" rtl="0" eaLnBrk="0" fontAlgn="base" hangingPunct="0">
              <a:lnSpc>
                <a:spcPct val="100000"/>
              </a:lnSpc>
              <a:spcBef>
                <a:spcPct val="0"/>
              </a:spcBef>
              <a:spcAft>
                <a:spcPct val="0"/>
              </a:spcAft>
              <a:buClr>
                <a:srgbClr val="000000"/>
              </a:buClr>
              <a:buSzPct val="100000"/>
              <a:buFont typeface="Arial" panose="020B0604020202020204" pitchFamily="34" charset="0"/>
              <a:defRPr lang="en-GB" sz="2400" kern="0" dirty="0">
                <a:solidFill>
                  <a:srgbClr val="000000"/>
                </a:solidFill>
                <a:latin typeface="+mj-lt"/>
                <a:ea typeface="+mj-ea"/>
                <a:cs typeface="+mj-cs"/>
              </a:defRPr>
            </a:lvl1pPr>
            <a:lvl2pPr algn="ctr" defTabSz="457200" rtl="0" eaLnBrk="0" fontAlgn="base" hangingPunct="0">
              <a:lnSpc>
                <a:spcPct val="123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PGothic" panose="020B0600070205080204" pitchFamily="34" charset="-128"/>
                <a:cs typeface="msgothic" charset="0"/>
              </a:defRPr>
            </a:lvl2pPr>
            <a:lvl3pPr algn="ctr" defTabSz="457200" rtl="0" eaLnBrk="0" fontAlgn="base" hangingPunct="0">
              <a:lnSpc>
                <a:spcPct val="123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PGothic" panose="020B0600070205080204" pitchFamily="34" charset="-128"/>
                <a:cs typeface="msgothic" charset="0"/>
              </a:defRPr>
            </a:lvl3pPr>
            <a:lvl4pPr algn="ctr" defTabSz="457200" rtl="0" eaLnBrk="0" fontAlgn="base" hangingPunct="0">
              <a:lnSpc>
                <a:spcPct val="123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PGothic" panose="020B0600070205080204" pitchFamily="34" charset="-128"/>
                <a:cs typeface="msgothic" charset="0"/>
              </a:defRPr>
            </a:lvl4pPr>
            <a:lvl5pPr algn="ctr" defTabSz="457200" rtl="0" eaLnBrk="0" fontAlgn="base" hangingPunct="0">
              <a:lnSpc>
                <a:spcPct val="123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PGothic" panose="020B0600070205080204" pitchFamily="34" charset="-128"/>
                <a:cs typeface="msgothic" charset="0"/>
              </a:defRPr>
            </a:lvl5pPr>
            <a:lvl6pPr marL="457200" algn="ctr" defTabSz="457200" rtl="0" fontAlgn="base">
              <a:lnSpc>
                <a:spcPct val="123000"/>
              </a:lnSpc>
              <a:spcBef>
                <a:spcPct val="0"/>
              </a:spcBef>
              <a:spcAft>
                <a:spcPct val="0"/>
              </a:spcAft>
              <a:buClr>
                <a:srgbClr val="000000"/>
              </a:buClr>
              <a:buSzPct val="100000"/>
              <a:buFont typeface="Arial" charset="0"/>
              <a:defRPr sz="4400">
                <a:solidFill>
                  <a:srgbClr val="000000"/>
                </a:solidFill>
                <a:latin typeface="Arial" charset="0"/>
                <a:ea typeface="msgothic" charset="0"/>
                <a:cs typeface="msgothic" charset="0"/>
              </a:defRPr>
            </a:lvl6pPr>
            <a:lvl7pPr marL="914400" algn="ctr" defTabSz="457200" rtl="0" fontAlgn="base">
              <a:lnSpc>
                <a:spcPct val="123000"/>
              </a:lnSpc>
              <a:spcBef>
                <a:spcPct val="0"/>
              </a:spcBef>
              <a:spcAft>
                <a:spcPct val="0"/>
              </a:spcAft>
              <a:buClr>
                <a:srgbClr val="000000"/>
              </a:buClr>
              <a:buSzPct val="100000"/>
              <a:buFont typeface="Arial" charset="0"/>
              <a:defRPr sz="4400">
                <a:solidFill>
                  <a:srgbClr val="000000"/>
                </a:solidFill>
                <a:latin typeface="Arial" charset="0"/>
                <a:ea typeface="msgothic" charset="0"/>
                <a:cs typeface="msgothic" charset="0"/>
              </a:defRPr>
            </a:lvl7pPr>
            <a:lvl8pPr marL="1371600" algn="ctr" defTabSz="457200" rtl="0" fontAlgn="base">
              <a:lnSpc>
                <a:spcPct val="123000"/>
              </a:lnSpc>
              <a:spcBef>
                <a:spcPct val="0"/>
              </a:spcBef>
              <a:spcAft>
                <a:spcPct val="0"/>
              </a:spcAft>
              <a:buClr>
                <a:srgbClr val="000000"/>
              </a:buClr>
              <a:buSzPct val="100000"/>
              <a:buFont typeface="Arial" charset="0"/>
              <a:defRPr sz="4400">
                <a:solidFill>
                  <a:srgbClr val="000000"/>
                </a:solidFill>
                <a:latin typeface="Arial" charset="0"/>
                <a:ea typeface="msgothic" charset="0"/>
                <a:cs typeface="msgothic" charset="0"/>
              </a:defRPr>
            </a:lvl8pPr>
            <a:lvl9pPr marL="1828800" algn="ctr" defTabSz="457200" rtl="0" fontAlgn="base">
              <a:lnSpc>
                <a:spcPct val="123000"/>
              </a:lnSpc>
              <a:spcBef>
                <a:spcPct val="0"/>
              </a:spcBef>
              <a:spcAft>
                <a:spcPct val="0"/>
              </a:spcAft>
              <a:buClr>
                <a:srgbClr val="000000"/>
              </a:buClr>
              <a:buSzPct val="100000"/>
              <a:buFont typeface="Arial" charset="0"/>
              <a:defRPr sz="4400">
                <a:solidFill>
                  <a:srgbClr val="000000"/>
                </a:solidFill>
                <a:latin typeface="Arial" charset="0"/>
                <a:ea typeface="msgothic" charset="0"/>
                <a:cs typeface="msgothic" charset="0"/>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 typeface="Arial" panose="020B0604020202020204" pitchFamily="34" charset="0"/>
              <a:buNone/>
              <a:tabLst/>
              <a:defRPr/>
            </a:pPr>
            <a:r>
              <a:rPr kumimoji="0" lang="en-US" sz="2400" b="0" i="0" u="none" strike="noStrike" kern="0" cap="none" spc="0" normalizeH="0" baseline="0" noProof="0" dirty="0">
                <a:ln>
                  <a:noFill/>
                </a:ln>
                <a:solidFill>
                  <a:srgbClr val="000000"/>
                </a:solidFill>
                <a:effectLst/>
                <a:uLnTx/>
                <a:uFillTx/>
                <a:latin typeface="Arial"/>
                <a:ea typeface="ＭＳ Ｐゴシック"/>
              </a:rPr>
              <a:t>Gamma Factory Proof-of-Principle Experiment at the SPS:</a:t>
            </a:r>
          </a:p>
        </p:txBody>
      </p:sp>
      <p:grpSp>
        <p:nvGrpSpPr>
          <p:cNvPr id="2" name="Group 1">
            <a:extLst>
              <a:ext uri="{FF2B5EF4-FFF2-40B4-BE49-F238E27FC236}">
                <a16:creationId xmlns:a16="http://schemas.microsoft.com/office/drawing/2014/main" id="{05990EAC-D688-44FE-BDEE-92C38668F5A8}"/>
              </a:ext>
            </a:extLst>
          </p:cNvPr>
          <p:cNvGrpSpPr/>
          <p:nvPr/>
        </p:nvGrpSpPr>
        <p:grpSpPr>
          <a:xfrm>
            <a:off x="0" y="694871"/>
            <a:ext cx="10080626" cy="4929414"/>
            <a:chOff x="-1" y="520700"/>
            <a:chExt cx="10080626" cy="4929414"/>
          </a:xfrm>
        </p:grpSpPr>
        <p:sp>
          <p:nvSpPr>
            <p:cNvPr id="13" name="Content Placeholder 3">
              <a:extLst>
                <a:ext uri="{FF2B5EF4-FFF2-40B4-BE49-F238E27FC236}">
                  <a16:creationId xmlns:a16="http://schemas.microsoft.com/office/drawing/2014/main" id="{AF175CA1-E705-448D-8C74-84FF05DD5708}"/>
                </a:ext>
              </a:extLst>
            </p:cNvPr>
            <p:cNvSpPr txBox="1">
              <a:spLocks/>
            </p:cNvSpPr>
            <p:nvPr/>
          </p:nvSpPr>
          <p:spPr bwMode="auto">
            <a:xfrm>
              <a:off x="-1" y="520700"/>
              <a:ext cx="10080626" cy="492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normAutofit fontScale="92500" lnSpcReduction="20000"/>
            </a:bodyPr>
            <a:lstStyle>
              <a:lvl1pPr marL="334963" indent="-334963" algn="l" defTabSz="457200" rtl="0" eaLnBrk="0" fontAlgn="base" hangingPunct="0">
                <a:lnSpc>
                  <a:spcPct val="123000"/>
                </a:lnSpc>
                <a:spcBef>
                  <a:spcPts val="800"/>
                </a:spcBef>
                <a:spcAft>
                  <a:spcPct val="0"/>
                </a:spcAft>
                <a:buClr>
                  <a:srgbClr val="000000"/>
                </a:buClr>
                <a:buSzPct val="100000"/>
                <a:buFont typeface="Arial" panose="020B0604020202020204" pitchFamily="34" charset="0"/>
                <a:buChar char="•"/>
                <a:defRPr sz="2000">
                  <a:solidFill>
                    <a:srgbClr val="000000"/>
                  </a:solidFill>
                  <a:latin typeface="+mn-lt"/>
                  <a:ea typeface="MS PGothic" panose="020B0600070205080204" pitchFamily="34" charset="-128"/>
                  <a:cs typeface="+mn-cs"/>
                </a:defRPr>
              </a:lvl1pPr>
              <a:lvl2pPr marL="735013" indent="-277813" algn="l" defTabSz="457200" rtl="0" eaLnBrk="0" fontAlgn="base" hangingPunct="0">
                <a:lnSpc>
                  <a:spcPct val="123000"/>
                </a:lnSpc>
                <a:spcBef>
                  <a:spcPts val="700"/>
                </a:spcBef>
                <a:spcAft>
                  <a:spcPct val="0"/>
                </a:spcAft>
                <a:buClr>
                  <a:srgbClr val="000000"/>
                </a:buClr>
                <a:buSzPct val="100000"/>
                <a:buFont typeface="Arial" panose="020B0604020202020204" pitchFamily="34" charset="0"/>
                <a:buChar char="–"/>
                <a:defRPr sz="1600">
                  <a:solidFill>
                    <a:srgbClr val="000000"/>
                  </a:solidFill>
                  <a:latin typeface="+mn-lt"/>
                  <a:ea typeface="msgothic" charset="0"/>
                  <a:cs typeface="+mn-cs"/>
                </a:defRPr>
              </a:lvl2pPr>
              <a:lvl3pPr marL="1143000" indent="-228600" algn="l" defTabSz="457200" rtl="0" eaLnBrk="0" fontAlgn="base" hangingPunct="0">
                <a:lnSpc>
                  <a:spcPct val="123000"/>
                </a:lnSpc>
                <a:spcBef>
                  <a:spcPts val="600"/>
                </a:spcBef>
                <a:spcAft>
                  <a:spcPct val="0"/>
                </a:spcAft>
                <a:buClr>
                  <a:srgbClr val="000000"/>
                </a:buClr>
                <a:buSzPct val="100000"/>
                <a:buFont typeface="Arial" panose="020B0604020202020204" pitchFamily="34" charset="0"/>
                <a:buChar char="."/>
                <a:defRPr sz="1300">
                  <a:solidFill>
                    <a:srgbClr val="000000"/>
                  </a:solidFill>
                  <a:latin typeface="+mn-lt"/>
                  <a:ea typeface="msgothic" charset="0"/>
                  <a:cs typeface="+mn-cs"/>
                </a:defRPr>
              </a:lvl3pPr>
              <a:lvl4pPr marL="1600200" indent="-228600" algn="l" defTabSz="457200" rtl="0" eaLnBrk="0" fontAlgn="base" hangingPunct="0">
                <a:lnSpc>
                  <a:spcPct val="123000"/>
                </a:lnSpc>
                <a:spcBef>
                  <a:spcPts val="500"/>
                </a:spcBef>
                <a:spcAft>
                  <a:spcPct val="0"/>
                </a:spcAft>
                <a:buClr>
                  <a:srgbClr val="000000"/>
                </a:buClr>
                <a:buSzPct val="100000"/>
                <a:buFontTx/>
                <a:buNone/>
                <a:defRPr sz="1000">
                  <a:solidFill>
                    <a:srgbClr val="000000"/>
                  </a:solidFill>
                  <a:latin typeface="+mn-lt"/>
                  <a:ea typeface="msgothic" charset="0"/>
                  <a:cs typeface="+mn-cs"/>
                </a:defRPr>
              </a:lvl4pPr>
              <a:lvl5pPr marL="2057400" indent="-228600" algn="l" defTabSz="457200" rtl="0" eaLnBrk="0" fontAlgn="base" hangingPunct="0">
                <a:lnSpc>
                  <a:spcPct val="12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ea typeface="msgothic" charset="0"/>
                  <a:cs typeface="+mn-cs"/>
                </a:defRPr>
              </a:lvl5pPr>
              <a:lvl6pPr marL="2514600" indent="-228600" algn="l" defTabSz="457200" rtl="0" fontAlgn="base">
                <a:lnSpc>
                  <a:spcPct val="123000"/>
                </a:lnSpc>
                <a:spcBef>
                  <a:spcPts val="500"/>
                </a:spcBef>
                <a:spcAft>
                  <a:spcPct val="0"/>
                </a:spcAft>
                <a:buClr>
                  <a:srgbClr val="000000"/>
                </a:buClr>
                <a:buSzPct val="100000"/>
                <a:buFont typeface="Arial" charset="0"/>
                <a:buChar char="»"/>
                <a:defRPr sz="2000">
                  <a:solidFill>
                    <a:srgbClr val="000000"/>
                  </a:solidFill>
                  <a:latin typeface="+mn-lt"/>
                  <a:ea typeface="msgothic" charset="0"/>
                  <a:cs typeface="+mn-cs"/>
                </a:defRPr>
              </a:lvl6pPr>
              <a:lvl7pPr marL="2971800" indent="-228600" algn="l" defTabSz="457200" rtl="0" fontAlgn="base">
                <a:lnSpc>
                  <a:spcPct val="123000"/>
                </a:lnSpc>
                <a:spcBef>
                  <a:spcPts val="500"/>
                </a:spcBef>
                <a:spcAft>
                  <a:spcPct val="0"/>
                </a:spcAft>
                <a:buClr>
                  <a:srgbClr val="000000"/>
                </a:buClr>
                <a:buSzPct val="100000"/>
                <a:buFont typeface="Arial" charset="0"/>
                <a:buChar char="»"/>
                <a:defRPr sz="2000">
                  <a:solidFill>
                    <a:srgbClr val="000000"/>
                  </a:solidFill>
                  <a:latin typeface="+mn-lt"/>
                  <a:ea typeface="msgothic" charset="0"/>
                  <a:cs typeface="+mn-cs"/>
                </a:defRPr>
              </a:lvl7pPr>
              <a:lvl8pPr marL="3429000" indent="-228600" algn="l" defTabSz="457200" rtl="0" fontAlgn="base">
                <a:lnSpc>
                  <a:spcPct val="123000"/>
                </a:lnSpc>
                <a:spcBef>
                  <a:spcPts val="500"/>
                </a:spcBef>
                <a:spcAft>
                  <a:spcPct val="0"/>
                </a:spcAft>
                <a:buClr>
                  <a:srgbClr val="000000"/>
                </a:buClr>
                <a:buSzPct val="100000"/>
                <a:buFont typeface="Arial" charset="0"/>
                <a:buChar char="»"/>
                <a:defRPr sz="2000">
                  <a:solidFill>
                    <a:srgbClr val="000000"/>
                  </a:solidFill>
                  <a:latin typeface="+mn-lt"/>
                  <a:ea typeface="msgothic" charset="0"/>
                  <a:cs typeface="+mn-cs"/>
                </a:defRPr>
              </a:lvl8pPr>
              <a:lvl9pPr marL="3886200" indent="-228600" algn="l" defTabSz="457200" rtl="0" fontAlgn="base">
                <a:lnSpc>
                  <a:spcPct val="123000"/>
                </a:lnSpc>
                <a:spcBef>
                  <a:spcPts val="500"/>
                </a:spcBef>
                <a:spcAft>
                  <a:spcPct val="0"/>
                </a:spcAft>
                <a:buClr>
                  <a:srgbClr val="000000"/>
                </a:buClr>
                <a:buSzPct val="100000"/>
                <a:buFont typeface="Arial" charset="0"/>
                <a:buChar char="»"/>
                <a:defRPr sz="2000">
                  <a:solidFill>
                    <a:srgbClr val="000000"/>
                  </a:solidFill>
                  <a:latin typeface="+mn-lt"/>
                  <a:ea typeface="msgothic" charset="0"/>
                  <a:cs typeface="+mn-cs"/>
                </a:defRPr>
              </a:lvl9pPr>
            </a:lstStyle>
            <a:p>
              <a:pPr marL="334963" marR="0" lvl="0" indent="-334963" algn="l" defTabSz="457200" rtl="0" eaLnBrk="0" fontAlgn="base" latinLnBrk="0" hangingPunct="0">
                <a:lnSpc>
                  <a:spcPct val="123000"/>
                </a:lnSpc>
                <a:spcBef>
                  <a:spcPts val="800"/>
                </a:spcBef>
                <a:spcAft>
                  <a:spcPct val="0"/>
                </a:spcAft>
                <a:buClr>
                  <a:srgbClr val="000000"/>
                </a:buClr>
                <a:buSzPct val="1000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S PGothic" panose="020B0600070205080204" pitchFamily="34" charset="-128"/>
                </a:rPr>
                <a:t>Demonstrate integration and operation of a laser and a Fabry-Perot cavity in a hadron storage ring</a:t>
              </a:r>
            </a:p>
            <a:p>
              <a:pPr marL="735013" marR="0" lvl="1" indent="-277813" algn="l" defTabSz="457200" rtl="0" eaLnBrk="0" fontAlgn="base" latinLnBrk="0" hangingPunct="0">
                <a:lnSpc>
                  <a:spcPct val="123000"/>
                </a:lnSpc>
                <a:spcBef>
                  <a:spcPts val="700"/>
                </a:spcBef>
                <a:spcAft>
                  <a:spcPct val="0"/>
                </a:spcAft>
                <a:buClr>
                  <a:srgbClr val="000000"/>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rPr>
                <a:t>Laser commercially available but limited experience in hadron ring</a:t>
              </a:r>
            </a:p>
            <a:p>
              <a:pPr marL="735013" marR="0" lvl="1" indent="-277813" algn="l" defTabSz="457200" rtl="0" eaLnBrk="0" fontAlgn="base" latinLnBrk="0" hangingPunct="0">
                <a:lnSpc>
                  <a:spcPct val="123000"/>
                </a:lnSpc>
                <a:spcBef>
                  <a:spcPts val="700"/>
                </a:spcBef>
                <a:spcAft>
                  <a:spcPct val="0"/>
                </a:spcAft>
                <a:buClr>
                  <a:srgbClr val="000000"/>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rPr>
                <a:t>Operation compatible with other ring users</a:t>
              </a:r>
            </a:p>
            <a:p>
              <a:pPr marL="334963" marR="0" lvl="0" indent="-334963" algn="l" defTabSz="457200" rtl="0" eaLnBrk="0" fontAlgn="base" latinLnBrk="0" hangingPunct="0">
                <a:lnSpc>
                  <a:spcPct val="123000"/>
                </a:lnSpc>
                <a:spcBef>
                  <a:spcPts val="800"/>
                </a:spcBef>
                <a:spcAft>
                  <a:spcPct val="0"/>
                </a:spcAft>
                <a:buClr>
                  <a:srgbClr val="000000"/>
                </a:buClr>
                <a:buSzPct val="1000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S PGothic" panose="020B0600070205080204" pitchFamily="34" charset="-128"/>
                </a:rPr>
                <a:t>Benchmark simulations of atomic excitation rates</a:t>
              </a:r>
            </a:p>
            <a:p>
              <a:pPr marL="735013" marR="0" lvl="1" indent="-277813" algn="l" defTabSz="457200" rtl="0" eaLnBrk="0" fontAlgn="base" latinLnBrk="0" hangingPunct="0">
                <a:lnSpc>
                  <a:spcPct val="123000"/>
                </a:lnSpc>
                <a:spcBef>
                  <a:spcPts val="700"/>
                </a:spcBef>
                <a:spcAft>
                  <a:spcPct val="0"/>
                </a:spcAft>
                <a:buClr>
                  <a:srgbClr val="000000"/>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rPr>
                <a:t>Modelling of laser-ion collisions requires new numerical tools</a:t>
              </a:r>
            </a:p>
            <a:p>
              <a:pPr marL="334963" marR="0" lvl="0" indent="-334963" algn="l" defTabSz="457200" rtl="0" eaLnBrk="0" fontAlgn="base" latinLnBrk="0" hangingPunct="0">
                <a:lnSpc>
                  <a:spcPct val="123000"/>
                </a:lnSpc>
                <a:spcBef>
                  <a:spcPts val="800"/>
                </a:spcBef>
                <a:spcAft>
                  <a:spcPct val="0"/>
                </a:spcAft>
                <a:buClr>
                  <a:srgbClr val="000000"/>
                </a:buClr>
                <a:buSzPct val="1000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S PGothic" panose="020B0600070205080204" pitchFamily="34" charset="-128"/>
                </a:rPr>
                <a:t>Control of ion and photon bunches</a:t>
              </a:r>
            </a:p>
            <a:p>
              <a:pPr marL="735013" marR="0" lvl="1" indent="-277813" algn="l" defTabSz="457200" rtl="0" eaLnBrk="0" fontAlgn="base" latinLnBrk="0" hangingPunct="0">
                <a:lnSpc>
                  <a:spcPct val="123000"/>
                </a:lnSpc>
                <a:spcBef>
                  <a:spcPts val="700"/>
                </a:spcBef>
                <a:spcAft>
                  <a:spcPct val="0"/>
                </a:spcAft>
                <a:buClr>
                  <a:srgbClr val="000000"/>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rPr>
                <a:t>Control of spatial, time and spectral overlap</a:t>
              </a:r>
            </a:p>
            <a:p>
              <a:pPr marL="334963" marR="0" lvl="0" indent="-334963" algn="l" defTabSz="457200" rtl="0" eaLnBrk="0" fontAlgn="base" latinLnBrk="0" hangingPunct="0">
                <a:lnSpc>
                  <a:spcPct val="123000"/>
                </a:lnSpc>
                <a:spcBef>
                  <a:spcPts val="800"/>
                </a:spcBef>
                <a:spcAft>
                  <a:spcPct val="0"/>
                </a:spcAft>
                <a:buClr>
                  <a:srgbClr val="000000"/>
                </a:buClr>
                <a:buSzPct val="1000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S PGothic" panose="020B0600070205080204" pitchFamily="34" charset="-128"/>
                </a:rPr>
                <a:t>Demonstrate laser cooling of relativistic beams and </a:t>
              </a:r>
              <a:br>
                <a:rPr kumimoji="0" lang="en-US" sz="2000" b="0" i="0" u="none" strike="noStrike" kern="0" cap="none" spc="0" normalizeH="0" baseline="0" noProof="0" dirty="0">
                  <a:ln>
                    <a:noFill/>
                  </a:ln>
                  <a:solidFill>
                    <a:srgbClr val="000000"/>
                  </a:solidFill>
                  <a:effectLst/>
                  <a:uLnTx/>
                  <a:uFillTx/>
                  <a:latin typeface="Arial"/>
                  <a:ea typeface="MS PGothic" panose="020B0600070205080204" pitchFamily="34" charset="-128"/>
                </a:rPr>
              </a:br>
              <a:r>
                <a:rPr kumimoji="0" lang="en-US" sz="2000" b="0" i="0" u="none" strike="noStrike" kern="0" cap="none" spc="0" normalizeH="0" baseline="0" noProof="0" dirty="0">
                  <a:ln>
                    <a:noFill/>
                  </a:ln>
                  <a:solidFill>
                    <a:srgbClr val="000000"/>
                  </a:solidFill>
                  <a:effectLst/>
                  <a:uLnTx/>
                  <a:uFillTx/>
                  <a:latin typeface="Arial"/>
                  <a:ea typeface="MS PGothic" panose="020B0600070205080204" pitchFamily="34" charset="-128"/>
                </a:rPr>
                <a:t>investigate different approaches</a:t>
              </a:r>
            </a:p>
            <a:p>
              <a:pPr marL="735013" marR="0" lvl="1" indent="-277813" algn="l" defTabSz="457200" rtl="0" eaLnBrk="0" fontAlgn="base" latinLnBrk="0" hangingPunct="0">
                <a:lnSpc>
                  <a:spcPct val="123000"/>
                </a:lnSpc>
                <a:spcBef>
                  <a:spcPts val="700"/>
                </a:spcBef>
                <a:spcAft>
                  <a:spcPct val="0"/>
                </a:spcAft>
                <a:buClr>
                  <a:srgbClr val="000000"/>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rPr>
                <a:t>Models show different cooling regimes depending on collision scheme</a:t>
              </a:r>
            </a:p>
            <a:p>
              <a:pPr marL="334963" marR="0" lvl="0" indent="-334963" algn="l" defTabSz="457200" rtl="0" eaLnBrk="0" fontAlgn="base" latinLnBrk="0" hangingPunct="0">
                <a:lnSpc>
                  <a:spcPct val="123000"/>
                </a:lnSpc>
                <a:spcBef>
                  <a:spcPts val="800"/>
                </a:spcBef>
                <a:spcAft>
                  <a:spcPct val="0"/>
                </a:spcAft>
                <a:buClr>
                  <a:srgbClr val="000000"/>
                </a:buClr>
                <a:buSzPct val="1000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S PGothic" panose="020B0600070205080204" pitchFamily="34" charset="-128"/>
                </a:rPr>
                <a:t>Investigate feasibility of relativistic atomic physics measurements</a:t>
              </a:r>
            </a:p>
            <a:p>
              <a:pPr marL="735013" marR="0" lvl="1" indent="-277813" algn="l" defTabSz="457200" rtl="0" eaLnBrk="0" fontAlgn="base" latinLnBrk="0" hangingPunct="0">
                <a:lnSpc>
                  <a:spcPct val="123000"/>
                </a:lnSpc>
                <a:spcBef>
                  <a:spcPts val="700"/>
                </a:spcBef>
                <a:spcAft>
                  <a:spcPct val="0"/>
                </a:spcAft>
                <a:buClr>
                  <a:srgbClr val="000000"/>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rPr>
                <a:t>Accurate and absolute measurement of deep electronic transition energies </a:t>
              </a:r>
              <a:br>
                <a:rPr kumimoji="0" lang="en-US" sz="1600" b="0" i="0" u="none" strike="noStrike" kern="0" cap="none" spc="0" normalizeH="0" baseline="0" noProof="0" dirty="0">
                  <a:ln>
                    <a:noFill/>
                  </a:ln>
                  <a:solidFill>
                    <a:srgbClr val="000000"/>
                  </a:solidFill>
                  <a:effectLst/>
                  <a:uLnTx/>
                  <a:uFillTx/>
                  <a:latin typeface="Arial"/>
                </a:rPr>
              </a:br>
              <a:r>
                <a:rPr kumimoji="0" lang="en-US" sz="1600" b="0" i="0" u="none" strike="noStrike" kern="0" cap="none" spc="0" normalizeH="0" baseline="0" noProof="0" dirty="0">
                  <a:ln>
                    <a:noFill/>
                  </a:ln>
                  <a:solidFill>
                    <a:srgbClr val="000000"/>
                  </a:solidFill>
                  <a:effectLst/>
                  <a:uLnTx/>
                  <a:uFillTx/>
                  <a:latin typeface="Arial"/>
                </a:rPr>
                <a:t>are highly relevant to fundamental physics</a:t>
              </a:r>
            </a:p>
            <a:p>
              <a:pPr marL="735013" marR="0" lvl="1" indent="-277813" algn="l" defTabSz="457200" rtl="0" eaLnBrk="0" fontAlgn="base" latinLnBrk="0" hangingPunct="0">
                <a:lnSpc>
                  <a:spcPct val="123000"/>
                </a:lnSpc>
                <a:spcBef>
                  <a:spcPts val="700"/>
                </a:spcBef>
                <a:spcAft>
                  <a:spcPct val="0"/>
                </a:spcAft>
                <a:buClr>
                  <a:srgbClr val="000000"/>
                </a:buClr>
                <a:buSzPct val="1000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Arial"/>
              </a:endParaRPr>
            </a:p>
            <a:p>
              <a:pPr marL="1143000" marR="0" lvl="2" indent="-228600" algn="l" defTabSz="457200" rtl="0" eaLnBrk="0" fontAlgn="base" latinLnBrk="0" hangingPunct="0">
                <a:lnSpc>
                  <a:spcPct val="123000"/>
                </a:lnSpc>
                <a:spcBef>
                  <a:spcPts val="600"/>
                </a:spcBef>
                <a:spcAft>
                  <a:spcPct val="0"/>
                </a:spcAft>
                <a:buClr>
                  <a:srgbClr val="000000"/>
                </a:buClr>
                <a:buSzPct val="100000"/>
                <a:buFont typeface="Arial" panose="020B0604020202020204" pitchFamily="34" charset="0"/>
                <a:buChar char="."/>
                <a:tabLst/>
                <a:defRPr/>
              </a:pPr>
              <a:endParaRPr kumimoji="0" lang="en-US" sz="1300" b="0" i="0" u="none" strike="noStrike" kern="0" cap="none" spc="0" normalizeH="0" baseline="0" noProof="0" dirty="0">
                <a:ln>
                  <a:noFill/>
                </a:ln>
                <a:solidFill>
                  <a:srgbClr val="000000"/>
                </a:solidFill>
                <a:effectLst/>
                <a:uLnTx/>
                <a:uFillTx/>
                <a:latin typeface="Arial"/>
              </a:endParaRPr>
            </a:p>
            <a:p>
              <a:pPr marL="334963" marR="0" lvl="0" indent="-334963" algn="l" defTabSz="457200" rtl="0" eaLnBrk="0" fontAlgn="base" latinLnBrk="0" hangingPunct="0">
                <a:lnSpc>
                  <a:spcPct val="123000"/>
                </a:lnSpc>
                <a:spcBef>
                  <a:spcPts val="800"/>
                </a:spcBef>
                <a:spcAft>
                  <a:spcPct val="0"/>
                </a:spcAft>
                <a:buClr>
                  <a:srgbClr val="000000"/>
                </a:buClr>
                <a:buSzPct val="100000"/>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Arial"/>
                <a:ea typeface="MS PGothic" panose="020B0600070205080204" pitchFamily="34" charset="-128"/>
              </a:endParaRPr>
            </a:p>
          </p:txBody>
        </p:sp>
        <p:sp>
          <p:nvSpPr>
            <p:cNvPr id="14" name="Rectangle 13">
              <a:extLst>
                <a:ext uri="{FF2B5EF4-FFF2-40B4-BE49-F238E27FC236}">
                  <a16:creationId xmlns:a16="http://schemas.microsoft.com/office/drawing/2014/main" id="{226383B4-BDD3-4EC0-93CD-8669D7EF5D5B}"/>
                </a:ext>
              </a:extLst>
            </p:cNvPr>
            <p:cNvSpPr/>
            <p:nvPr/>
          </p:nvSpPr>
          <p:spPr bwMode="auto">
            <a:xfrm>
              <a:off x="7600789" y="3351336"/>
              <a:ext cx="1901345" cy="579783"/>
            </a:xfrm>
            <a:prstGeom prst="rect">
              <a:avLst/>
            </a:prstGeom>
            <a:solidFill>
              <a:srgbClr val="FFFF00"/>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457200" fontAlgn="base">
                <a:lnSpc>
                  <a:spcPct val="123000"/>
                </a:lnSpc>
                <a:spcBef>
                  <a:spcPct val="0"/>
                </a:spcBef>
                <a:spcAft>
                  <a:spcPct val="0"/>
                </a:spcAft>
                <a:buClr>
                  <a:srgbClr val="000000"/>
                </a:buClr>
                <a:buSzPct val="100000"/>
                <a:buFont typeface="Arial" charset="0"/>
                <a:buNone/>
                <a:defRPr/>
              </a:pPr>
              <a:r>
                <a:rPr lang="en-US" sz="1400" dirty="0">
                  <a:solidFill>
                    <a:srgbClr val="FF0000"/>
                  </a:solidFill>
                  <a:ea typeface="ＭＳ Ｐゴシック" charset="0"/>
                </a:rPr>
                <a:t>Breakthrough in accelerator physics</a:t>
              </a:r>
            </a:p>
          </p:txBody>
        </p:sp>
        <p:sp>
          <p:nvSpPr>
            <p:cNvPr id="15" name="Rectangle 14">
              <a:extLst>
                <a:ext uri="{FF2B5EF4-FFF2-40B4-BE49-F238E27FC236}">
                  <a16:creationId xmlns:a16="http://schemas.microsoft.com/office/drawing/2014/main" id="{FDE232FE-5A23-4F01-B3B8-E9A8AA4E4891}"/>
                </a:ext>
              </a:extLst>
            </p:cNvPr>
            <p:cNvSpPr/>
            <p:nvPr/>
          </p:nvSpPr>
          <p:spPr bwMode="auto">
            <a:xfrm>
              <a:off x="7600790" y="4400725"/>
              <a:ext cx="1901345" cy="579783"/>
            </a:xfrm>
            <a:prstGeom prst="rect">
              <a:avLst/>
            </a:prstGeom>
            <a:solidFill>
              <a:srgbClr val="FFFF00"/>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457200" fontAlgn="base">
                <a:lnSpc>
                  <a:spcPct val="123000"/>
                </a:lnSpc>
                <a:spcBef>
                  <a:spcPct val="0"/>
                </a:spcBef>
                <a:spcAft>
                  <a:spcPct val="0"/>
                </a:spcAft>
                <a:buClr>
                  <a:srgbClr val="000000"/>
                </a:buClr>
                <a:buSzPct val="100000"/>
                <a:buFont typeface="Arial" charset="0"/>
                <a:buNone/>
                <a:defRPr/>
              </a:pPr>
              <a:r>
                <a:rPr lang="en-US" sz="1400" dirty="0">
                  <a:solidFill>
                    <a:srgbClr val="FF0000"/>
                  </a:solidFill>
                  <a:ea typeface="ＭＳ Ｐゴシック" charset="0"/>
                </a:rPr>
                <a:t>Breakthrough in atomic physics</a:t>
              </a:r>
            </a:p>
          </p:txBody>
        </p:sp>
      </p:grpSp>
      <p:sp>
        <p:nvSpPr>
          <p:cNvPr id="17" name="TextBox 16">
            <a:extLst>
              <a:ext uri="{FF2B5EF4-FFF2-40B4-BE49-F238E27FC236}">
                <a16:creationId xmlns:a16="http://schemas.microsoft.com/office/drawing/2014/main" id="{CD9388FE-3D0E-4E81-80BB-8E3DD25F38BE}"/>
              </a:ext>
            </a:extLst>
          </p:cNvPr>
          <p:cNvSpPr txBox="1"/>
          <p:nvPr/>
        </p:nvSpPr>
        <p:spPr>
          <a:xfrm>
            <a:off x="-1" y="424770"/>
            <a:ext cx="9502134" cy="461665"/>
          </a:xfrm>
          <a:prstGeom prst="rect">
            <a:avLst/>
          </a:prstGeom>
          <a:noFill/>
        </p:spPr>
        <p:txBody>
          <a:bodyPr wrap="square">
            <a:spAutoFit/>
          </a:bodyPr>
          <a:lstStyle/>
          <a:p>
            <a:r>
              <a:rPr lang="en-US" sz="1200" dirty="0"/>
              <a:t>From a recent presentation at Physics Beyond Colliders meeting: </a:t>
            </a:r>
            <a:r>
              <a:rPr lang="en-US" sz="1200" dirty="0">
                <a:hlinkClick r:id="rId2"/>
              </a:rPr>
              <a:t>https://indico.cern.ch/event/1089151/contributions/4620320/</a:t>
            </a:r>
            <a:endParaRPr lang="en-US" sz="1200" dirty="0"/>
          </a:p>
          <a:p>
            <a:endParaRPr lang="en-US" sz="1200" dirty="0"/>
          </a:p>
        </p:txBody>
      </p:sp>
      <p:grpSp>
        <p:nvGrpSpPr>
          <p:cNvPr id="22" name="Group 21">
            <a:extLst>
              <a:ext uri="{FF2B5EF4-FFF2-40B4-BE49-F238E27FC236}">
                <a16:creationId xmlns:a16="http://schemas.microsoft.com/office/drawing/2014/main" id="{02C92446-D256-475B-AC48-7673B23B4369}"/>
              </a:ext>
            </a:extLst>
          </p:cNvPr>
          <p:cNvGrpSpPr/>
          <p:nvPr/>
        </p:nvGrpSpPr>
        <p:grpSpPr>
          <a:xfrm>
            <a:off x="89403" y="5486400"/>
            <a:ext cx="9659345" cy="1959429"/>
            <a:chOff x="203200" y="5509484"/>
            <a:chExt cx="8012794" cy="1625421"/>
          </a:xfrm>
        </p:grpSpPr>
        <p:pic>
          <p:nvPicPr>
            <p:cNvPr id="19" name="Picture 18">
              <a:extLst>
                <a:ext uri="{FF2B5EF4-FFF2-40B4-BE49-F238E27FC236}">
                  <a16:creationId xmlns:a16="http://schemas.microsoft.com/office/drawing/2014/main" id="{0CDE29D4-027A-4524-9F4B-CC5F126CD107}"/>
                </a:ext>
              </a:extLst>
            </p:cNvPr>
            <p:cNvPicPr>
              <a:picLocks noChangeAspect="1"/>
            </p:cNvPicPr>
            <p:nvPr/>
          </p:nvPicPr>
          <p:blipFill>
            <a:blip r:embed="rId3"/>
            <a:stretch>
              <a:fillRect/>
            </a:stretch>
          </p:blipFill>
          <p:spPr>
            <a:xfrm>
              <a:off x="203200" y="5509484"/>
              <a:ext cx="3904797" cy="1490076"/>
            </a:xfrm>
            <a:prstGeom prst="rect">
              <a:avLst/>
            </a:prstGeom>
          </p:spPr>
        </p:pic>
        <p:pic>
          <p:nvPicPr>
            <p:cNvPr id="21" name="Picture 20">
              <a:extLst>
                <a:ext uri="{FF2B5EF4-FFF2-40B4-BE49-F238E27FC236}">
                  <a16:creationId xmlns:a16="http://schemas.microsoft.com/office/drawing/2014/main" id="{59762004-63E6-4453-9829-E3B7E7F268D7}"/>
                </a:ext>
              </a:extLst>
            </p:cNvPr>
            <p:cNvPicPr>
              <a:picLocks noChangeAspect="1"/>
            </p:cNvPicPr>
            <p:nvPr/>
          </p:nvPicPr>
          <p:blipFill>
            <a:blip r:embed="rId4"/>
            <a:stretch>
              <a:fillRect/>
            </a:stretch>
          </p:blipFill>
          <p:spPr>
            <a:xfrm>
              <a:off x="4311197" y="5519012"/>
              <a:ext cx="3904797" cy="1615893"/>
            </a:xfrm>
            <a:prstGeom prst="rect">
              <a:avLst/>
            </a:prstGeom>
          </p:spPr>
        </p:pic>
      </p:grpSp>
      <p:sp>
        <p:nvSpPr>
          <p:cNvPr id="23" name="TextBox 22">
            <a:extLst>
              <a:ext uri="{FF2B5EF4-FFF2-40B4-BE49-F238E27FC236}">
                <a16:creationId xmlns:a16="http://schemas.microsoft.com/office/drawing/2014/main" id="{ACFCB637-D78C-4FCD-BC58-A33A06E69E3A}"/>
              </a:ext>
            </a:extLst>
          </p:cNvPr>
          <p:cNvSpPr txBox="1"/>
          <p:nvPr/>
        </p:nvSpPr>
        <p:spPr>
          <a:xfrm>
            <a:off x="34254" y="7274783"/>
            <a:ext cx="5764669" cy="276999"/>
          </a:xfrm>
          <a:prstGeom prst="rect">
            <a:avLst/>
          </a:prstGeom>
          <a:noFill/>
        </p:spPr>
        <p:txBody>
          <a:bodyPr wrap="square">
            <a:spAutoFit/>
          </a:bodyPr>
          <a:lstStyle/>
          <a:p>
            <a:r>
              <a:rPr lang="en-US" sz="1200" dirty="0">
                <a:hlinkClick r:id="rId5"/>
              </a:rPr>
              <a:t>Gamma Factory Proof-of-Principle Experiment. Letter of Intent.</a:t>
            </a:r>
            <a:r>
              <a:rPr lang="en-US" sz="1200" dirty="0"/>
              <a:t> 2019.</a:t>
            </a:r>
          </a:p>
        </p:txBody>
      </p:sp>
    </p:spTree>
    <p:extLst>
      <p:ext uri="{BB962C8B-B14F-4D97-AF65-F5344CB8AC3E}">
        <p14:creationId xmlns:p14="http://schemas.microsoft.com/office/powerpoint/2010/main" val="582292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13175</TotalTime>
  <Words>2851</Words>
  <Application>Microsoft Office PowerPoint</Application>
  <PresentationFormat>Custom</PresentationFormat>
  <Paragraphs>255</Paragraphs>
  <Slides>29</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-apple-system</vt:lpstr>
      <vt:lpstr>Arial</vt:lpstr>
      <vt:lpstr>Calibri</vt:lpstr>
      <vt:lpstr>Cambria Math</vt:lpstr>
      <vt:lpstr>Proxima Nova</vt:lpstr>
      <vt:lpstr>StarSymbol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PWFA-motivation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Alexey Petrenko</cp:lastModifiedBy>
  <cp:revision>1119</cp:revision>
  <dcterms:created xsi:type="dcterms:W3CDTF">2015-09-27T18:26:43Z</dcterms:created>
  <dcterms:modified xsi:type="dcterms:W3CDTF">2021-12-11T08:20:04Z</dcterms:modified>
  <dc:language>en-US</dc:language>
</cp:coreProperties>
</file>