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256" r:id="rId2"/>
    <p:sldId id="358" r:id="rId3"/>
    <p:sldId id="381" r:id="rId4"/>
    <p:sldId id="380" r:id="rId5"/>
    <p:sldId id="318" r:id="rId6"/>
    <p:sldId id="333" r:id="rId7"/>
    <p:sldId id="326" r:id="rId8"/>
    <p:sldId id="328" r:id="rId9"/>
    <p:sldId id="369" r:id="rId10"/>
    <p:sldId id="374" r:id="rId11"/>
    <p:sldId id="368" r:id="rId12"/>
    <p:sldId id="370" r:id="rId13"/>
    <p:sldId id="356" r:id="rId14"/>
    <p:sldId id="376" r:id="rId15"/>
    <p:sldId id="377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9" r:id="rId27"/>
    <p:sldId id="283" r:id="rId28"/>
    <p:sldId id="281" r:id="rId29"/>
    <p:sldId id="285" r:id="rId30"/>
    <p:sldId id="382" r:id="rId31"/>
    <p:sldId id="378" r:id="rId32"/>
    <p:sldId id="379" r:id="rId33"/>
    <p:sldId id="372" r:id="rId34"/>
    <p:sldId id="371" r:id="rId35"/>
    <p:sldId id="373" r:id="rId36"/>
    <p:sldId id="375" r:id="rId37"/>
    <p:sldId id="367" r:id="rId3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4660"/>
  </p:normalViewPr>
  <p:slideViewPr>
    <p:cSldViewPr>
      <p:cViewPr varScale="1">
        <p:scale>
          <a:sx n="80" d="100"/>
          <a:sy n="80" d="100"/>
        </p:scale>
        <p:origin x="113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ea typeface="Droid Sans Fallback" charset="0"/>
              <a:cs typeface="Droid Sans Fallback" charset="0"/>
            </a:endParaRPr>
          </a:p>
        </p:txBody>
      </p:sp>
      <p:sp>
        <p:nvSpPr>
          <p:cNvPr id="4" name="Заметки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65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0D65B-F70D-4C75-BF51-15781410C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10549-4E96-4C60-BF83-CCF1C5B2E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E8F0E-192C-4826-9A40-3A58B2360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6BC7A-792B-49E5-8CD1-D2937B626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77B2-D3D5-48E3-8B6E-6317D88403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488D-10C6-4960-B6CD-6CD783533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444C7-9993-4617-BAFF-07F34F135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CF585-A3F4-43A0-B647-917BE347E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169F2-510F-4692-8939-8AC235D27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FF8F8-3B22-488F-B594-67B2FAAB5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2A4-8D96-426F-ABF9-911495D4F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ea typeface="DejaVu Sans" pitchFamily="32" charset="2"/>
                <a:cs typeface="DejaVu Sans" pitchFamily="32" charset="2"/>
              </a:defRPr>
            </a:lvl1pPr>
          </a:lstStyle>
          <a:p>
            <a:pPr>
              <a:defRPr/>
            </a:pPr>
            <a:fld id="{89CDF0C8-7445-4289-9FEE-9FE459180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0" y="50751"/>
            <a:ext cx="9144000" cy="20002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/>
            <a:r>
              <a:rPr lang="en-CA" sz="4000" b="1" dirty="0">
                <a:solidFill>
                  <a:schemeClr val="tx1"/>
                </a:solidFill>
              </a:rPr>
              <a:t>Laser based source of electrons/ions for nuclear medicine and nuclear waste transmutation 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6236" y="2179134"/>
            <a:ext cx="8001029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A. V. </a:t>
            </a:r>
            <a:r>
              <a:rPr lang="en-US" sz="2400" dirty="0" err="1">
                <a:solidFill>
                  <a:schemeClr val="tx1"/>
                </a:solidFill>
              </a:rPr>
              <a:t>Brantov</a:t>
            </a:r>
            <a:r>
              <a:rPr lang="en-US" sz="2400" dirty="0">
                <a:solidFill>
                  <a:schemeClr val="tx1"/>
                </a:solidFill>
              </a:rPr>
              <a:t>, M. G. </a:t>
            </a:r>
            <a:r>
              <a:rPr lang="en-US" sz="2400" dirty="0" err="1">
                <a:solidFill>
                  <a:schemeClr val="tx1"/>
                </a:solidFill>
              </a:rPr>
              <a:t>Lobok</a:t>
            </a:r>
            <a:r>
              <a:rPr lang="en-US" sz="2400" dirty="0">
                <a:solidFill>
                  <a:schemeClr val="tx1"/>
                </a:solidFill>
              </a:rPr>
              <a:t>, O. E. </a:t>
            </a:r>
            <a:r>
              <a:rPr lang="en-US" sz="2400" dirty="0" err="1">
                <a:solidFill>
                  <a:schemeClr val="tx1"/>
                </a:solidFill>
              </a:rPr>
              <a:t>Vais</a:t>
            </a:r>
            <a:r>
              <a:rPr lang="en-US" sz="2400" dirty="0">
                <a:solidFill>
                  <a:schemeClr val="tx1"/>
                </a:solidFill>
              </a:rPr>
              <a:t>, S. G. </a:t>
            </a:r>
            <a:r>
              <a:rPr lang="en-US" sz="2400" dirty="0" err="1">
                <a:solidFill>
                  <a:schemeClr val="tx1"/>
                </a:solidFill>
              </a:rPr>
              <a:t>Bochkarev</a:t>
            </a:r>
            <a:r>
              <a:rPr lang="ru-RU" sz="24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V. Yu. </a:t>
            </a:r>
            <a:r>
              <a:rPr lang="en-US" sz="2400" dirty="0" err="1">
                <a:solidFill>
                  <a:schemeClr val="tx1"/>
                </a:solidFill>
              </a:rPr>
              <a:t>Bychenkov</a:t>
            </a:r>
            <a:endParaRPr lang="ru-RU" sz="2400" baseline="30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6" y="3381290"/>
            <a:ext cx="3620906" cy="132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63352" y="3571375"/>
            <a:ext cx="4142834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P. N. </a:t>
            </a:r>
            <a:r>
              <a:rPr lang="en-US" i="1" dirty="0" err="1">
                <a:solidFill>
                  <a:schemeClr val="tx1"/>
                </a:solidFill>
              </a:rPr>
              <a:t>Lebedev</a:t>
            </a:r>
            <a:r>
              <a:rPr lang="en-US" i="1" dirty="0">
                <a:solidFill>
                  <a:schemeClr val="tx1"/>
                </a:solidFill>
              </a:rPr>
              <a:t> Physics Institute, Russian Academy of Science, Moscow, Russia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658DDB-C9B0-4C7A-9DA1-7EB84D57D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352" y="5370943"/>
            <a:ext cx="4429128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i="1" baseline="30000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Center for Fundamental and Applied Research, VNIIA, ROSATOM, Moscow, Russia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Picture 2" descr="F:\vniia_b.jpg">
            <a:extLst>
              <a:ext uri="{FF2B5EF4-FFF2-40B4-BE49-F238E27FC236}">
                <a16:creationId xmlns:a16="http://schemas.microsoft.com/office/drawing/2014/main" id="{0FA69B0F-2AA8-469C-A656-7CE806B9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8" y="5154919"/>
            <a:ext cx="3783162" cy="151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8EB3-360C-4E53-B724-CFACD778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05" y="134476"/>
            <a:ext cx="8986403" cy="1139825"/>
          </a:xfrm>
        </p:spPr>
        <p:txBody>
          <a:bodyPr/>
          <a:lstStyle/>
          <a:p>
            <a:r>
              <a:rPr lang="en-CA" sz="3200" dirty="0"/>
              <a:t>Laser-triggered gamma-ray source for nuclear reactions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E22B0-C07C-41B2-9CC7-DE1B1D3E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5" y="1579920"/>
            <a:ext cx="4579880" cy="2913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8E17E-D041-4209-A76A-E8BF624BA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88" y="1522383"/>
            <a:ext cx="4506368" cy="2971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41BED6-F352-48E2-B91D-7371AF430F73}"/>
              </a:ext>
            </a:extLst>
          </p:cNvPr>
          <p:cNvSpPr txBox="1"/>
          <p:nvPr/>
        </p:nvSpPr>
        <p:spPr>
          <a:xfrm>
            <a:off x="473502" y="4787565"/>
            <a:ext cx="4023455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Spectrum of electrons accelerated by a 135 TW laser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2827E-98EF-41A6-89E5-C9DEF149FE62}"/>
              </a:ext>
            </a:extLst>
          </p:cNvPr>
          <p:cNvSpPr txBox="1"/>
          <p:nvPr/>
        </p:nvSpPr>
        <p:spPr>
          <a:xfrm>
            <a:off x="5145832" y="4841840"/>
            <a:ext cx="3984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Corresponding gamma spectra for the Ta-converters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B1A375-D389-45BE-974E-B3B570D56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02" y="5800365"/>
            <a:ext cx="3716661" cy="7686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AA98F1-C255-4810-930A-538AF82A0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681" y="5872968"/>
            <a:ext cx="1562302" cy="294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B9CF49-FAB4-4115-A3AD-1CBE90D65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639" y="6203490"/>
            <a:ext cx="1266672" cy="3655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A048AA-346F-4C6D-8245-B5C10053D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501" y="5872968"/>
            <a:ext cx="1156830" cy="33052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553A05-568F-4811-897E-BC36807D622B}"/>
              </a:ext>
            </a:extLst>
          </p:cNvPr>
          <p:cNvGrpSpPr/>
          <p:nvPr/>
        </p:nvGrpSpPr>
        <p:grpSpPr>
          <a:xfrm>
            <a:off x="6101501" y="6277482"/>
            <a:ext cx="1170711" cy="247036"/>
            <a:chOff x="6228184" y="6322003"/>
            <a:chExt cx="1170711" cy="24703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16B0F1-92C1-4EF2-B052-926804931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4850" y="6343026"/>
              <a:ext cx="714045" cy="21045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2308CC-BDAF-44B1-876E-6CA08EF5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28184" y="6322003"/>
              <a:ext cx="501793" cy="2470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CFC777-721C-4F4F-A053-00113C714B7C}"/>
              </a:ext>
            </a:extLst>
          </p:cNvPr>
          <p:cNvSpPr txBox="1"/>
          <p:nvPr/>
        </p:nvSpPr>
        <p:spPr>
          <a:xfrm>
            <a:off x="2950256" y="1771736"/>
            <a:ext cx="140874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4855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3"/>
            <a:ext cx="8786841" cy="857256"/>
          </a:xfrm>
        </p:spPr>
        <p:txBody>
          <a:bodyPr/>
          <a:lstStyle/>
          <a:p>
            <a:r>
              <a:rPr lang="en-US" sz="3200" dirty="0"/>
              <a:t>Medical isotopes production</a:t>
            </a:r>
            <a:endParaRPr lang="ru-RU" sz="32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57158" y="1000108"/>
            <a:ext cx="3571900" cy="408807"/>
            <a:chOff x="928662" y="1357298"/>
            <a:chExt cx="3571900" cy="40880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28662" y="1357298"/>
              <a:ext cx="2500329" cy="406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28992" y="1428736"/>
              <a:ext cx="1071570" cy="337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Прямоугольник 7"/>
          <p:cNvSpPr/>
          <p:nvPr/>
        </p:nvSpPr>
        <p:spPr>
          <a:xfrm>
            <a:off x="187448" y="5771899"/>
            <a:ext cx="8693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The use of direct electron beam irradiation has the advantage of simplifying the photonuclear production of isotopes.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65189" y="1017615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used in </a:t>
            </a:r>
            <a:r>
              <a:rPr lang="en-US" dirty="0" err="1">
                <a:solidFill>
                  <a:schemeClr val="tx1"/>
                </a:solidFill>
              </a:rPr>
              <a:t>brachytherapy</a:t>
            </a:r>
            <a:r>
              <a:rPr lang="en-US" dirty="0">
                <a:solidFill>
                  <a:schemeClr val="tx1"/>
                </a:solidFill>
              </a:rPr>
              <a:t> as a seed or a stent.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29322" y="2143116"/>
            <a:ext cx="308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SPECT diagnostics – </a:t>
            </a:r>
            <a:r>
              <a:rPr lang="en-US" baseline="30000" dirty="0">
                <a:solidFill>
                  <a:schemeClr val="tx1"/>
                </a:solidFill>
              </a:rPr>
              <a:t>99m</a:t>
            </a:r>
            <a:r>
              <a:rPr lang="en-US" dirty="0">
                <a:solidFill>
                  <a:schemeClr val="tx1"/>
                </a:solidFill>
              </a:rPr>
              <a:t>Tc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93375" y="4143380"/>
            <a:ext cx="3450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PET diagnostics – Cu isotopes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0760" y="2559602"/>
            <a:ext cx="278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aseline="30000" dirty="0">
                <a:solidFill>
                  <a:schemeClr val="tx1"/>
                </a:solidFill>
              </a:rPr>
              <a:t>99</a:t>
            </a:r>
            <a:r>
              <a:rPr lang="en-US" dirty="0">
                <a:solidFill>
                  <a:schemeClr val="tx1"/>
                </a:solidFill>
              </a:rPr>
              <a:t>Mo (66 hours -&gt;) </a:t>
            </a:r>
            <a:r>
              <a:rPr lang="en-US" baseline="30000" dirty="0">
                <a:solidFill>
                  <a:schemeClr val="tx1"/>
                </a:solidFill>
              </a:rPr>
              <a:t>99m</a:t>
            </a:r>
            <a:r>
              <a:rPr lang="en-US" dirty="0">
                <a:solidFill>
                  <a:schemeClr val="tx1"/>
                </a:solidFill>
              </a:rPr>
              <a:t>Tc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72132" y="3273982"/>
            <a:ext cx="3424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SPECT diagnostics – </a:t>
            </a:r>
            <a:r>
              <a:rPr lang="en-US" baseline="30000" dirty="0">
                <a:solidFill>
                  <a:schemeClr val="tx1"/>
                </a:solidFill>
              </a:rPr>
              <a:t>111</a:t>
            </a:r>
            <a:r>
              <a:rPr lang="en-US" dirty="0">
                <a:solidFill>
                  <a:schemeClr val="tx1"/>
                </a:solidFill>
              </a:rPr>
              <a:t>In, </a:t>
            </a:r>
            <a:r>
              <a:rPr lang="en-US" baseline="30000" dirty="0">
                <a:solidFill>
                  <a:schemeClr val="tx1"/>
                </a:solidFill>
              </a:rPr>
              <a:t>123</a:t>
            </a:r>
            <a:r>
              <a:rPr lang="en-US" dirty="0">
                <a:solidFill>
                  <a:schemeClr val="tx1"/>
                </a:solidFill>
              </a:rPr>
              <a:t>I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98E1E-C5F8-488B-9A8A-CCB0DD4C8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7" y="1643049"/>
            <a:ext cx="5476545" cy="37288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857256"/>
          </a:xfrm>
        </p:spPr>
        <p:txBody>
          <a:bodyPr/>
          <a:lstStyle/>
          <a:p>
            <a:r>
              <a:rPr lang="en-US" sz="3200" dirty="0"/>
              <a:t> Photo-nuclear production of medical isotopes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8" y="642918"/>
            <a:ext cx="9029726" cy="395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-32" y="468382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Therapeutic amounts of some medical radioisotopes can be produced with 4J 10 Hz laser system, while creating, e.g., (</a:t>
            </a:r>
            <a:r>
              <a:rPr lang="en-US" baseline="30000" dirty="0">
                <a:solidFill>
                  <a:schemeClr val="tx1"/>
                </a:solidFill>
              </a:rPr>
              <a:t>99</a:t>
            </a:r>
            <a:r>
              <a:rPr lang="en-US" dirty="0">
                <a:solidFill>
                  <a:schemeClr val="tx1"/>
                </a:solidFill>
              </a:rPr>
              <a:t>Mo</a:t>
            </a:r>
            <a:r>
              <a:rPr lang="en-US" baseline="30000" dirty="0">
                <a:solidFill>
                  <a:schemeClr val="tx1"/>
                </a:solidFill>
              </a:rPr>
              <a:t>99m</a:t>
            </a:r>
            <a:r>
              <a:rPr lang="en-US" dirty="0">
                <a:solidFill>
                  <a:schemeClr val="tx1"/>
                </a:solidFill>
              </a:rPr>
              <a:t>Tc)-generator will require 100 Hz laser.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same amount of </a:t>
            </a:r>
            <a:r>
              <a:rPr lang="en-US" baseline="30000" dirty="0">
                <a:solidFill>
                  <a:schemeClr val="tx1"/>
                </a:solidFill>
              </a:rPr>
              <a:t>64</a:t>
            </a:r>
            <a:r>
              <a:rPr lang="en-US" dirty="0">
                <a:solidFill>
                  <a:schemeClr val="tx1"/>
                </a:solidFill>
              </a:rPr>
              <a:t>Cu and </a:t>
            </a:r>
            <a:r>
              <a:rPr lang="en-US" baseline="30000" dirty="0">
                <a:solidFill>
                  <a:schemeClr val="tx1"/>
                </a:solidFill>
              </a:rPr>
              <a:t>62</a:t>
            </a:r>
            <a:r>
              <a:rPr lang="en-US" dirty="0">
                <a:solidFill>
                  <a:schemeClr val="tx1"/>
                </a:solidFill>
              </a:rPr>
              <a:t>Cu medical isotopes can be produced with the three times less in energy laser as reported earlier. The </a:t>
            </a:r>
            <a:r>
              <a:rPr lang="en-US" baseline="30000" dirty="0">
                <a:solidFill>
                  <a:schemeClr val="tx1"/>
                </a:solidFill>
              </a:rPr>
              <a:t>99</a:t>
            </a:r>
            <a:r>
              <a:rPr lang="en-US" dirty="0">
                <a:solidFill>
                  <a:schemeClr val="tx1"/>
                </a:solidFill>
              </a:rPr>
              <a:t>Mo isotope yield per one electron is comparable to that obtained at PW-class Bella laser system [i.e.∼ 2×10</a:t>
            </a:r>
            <a:r>
              <a:rPr lang="en-US" baseline="30000" dirty="0">
                <a:solidFill>
                  <a:schemeClr val="tx1"/>
                </a:solidFill>
              </a:rPr>
              <a:t>−3</a:t>
            </a:r>
            <a:r>
              <a:rPr lang="en-US" dirty="0">
                <a:solidFill>
                  <a:schemeClr val="tx1"/>
                </a:solidFill>
              </a:rPr>
              <a:t> atoms per electron].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F34B5-E8DC-4227-B803-A41F98CE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4822"/>
            <a:ext cx="7859216" cy="858836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 isotopes (</a:t>
            </a:r>
            <a:r>
              <a:rPr lang="en-US" altLang="ru-RU" sz="3200" baseline="30000" dirty="0"/>
              <a:t>99m</a:t>
            </a:r>
            <a:r>
              <a:rPr lang="en-US" altLang="ru-RU" sz="3200" dirty="0"/>
              <a:t>Tc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production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2" name="TextBox 3">
            <a:extLst>
              <a:ext uri="{FF2B5EF4-FFF2-40B4-BE49-F238E27FC236}">
                <a16:creationId xmlns:a16="http://schemas.microsoft.com/office/drawing/2014/main" id="{D5C1E727-3ADB-4B49-B94C-85BCA12D0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40" y="973177"/>
            <a:ext cx="87163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/>
              <a:t>The era of nuclear reactors in the production of isotopes is over ??? </a:t>
            </a:r>
          </a:p>
          <a:p>
            <a:pPr eaLnBrk="1" hangingPunct="1"/>
            <a:r>
              <a:rPr lang="en-US" altLang="ru-RU" sz="2000" b="1" dirty="0"/>
              <a:t>The medical </a:t>
            </a:r>
            <a:r>
              <a:rPr lang="en-US" altLang="ru-RU" sz="2000" b="1" baseline="30000" dirty="0"/>
              <a:t>99m</a:t>
            </a:r>
            <a:r>
              <a:rPr lang="en-US" altLang="ru-RU" sz="2000" b="1" dirty="0"/>
              <a:t>Tc isotope production through a particle </a:t>
            </a:r>
          </a:p>
          <a:p>
            <a:pPr eaLnBrk="1" hangingPunct="1"/>
            <a:r>
              <a:rPr lang="en-US" altLang="ru-RU" sz="2000" b="1" dirty="0"/>
              <a:t>accelerators ?  </a:t>
            </a:r>
            <a:r>
              <a:rPr lang="en-US" altLang="ru-RU" sz="2000" b="1" dirty="0">
                <a:sym typeface="Mathematica1" panose="05000502060100000001" pitchFamily="2" charset="2"/>
              </a:rPr>
              <a:t> </a:t>
            </a:r>
            <a:r>
              <a:rPr lang="en-US" altLang="ru-RU" sz="2000" dirty="0"/>
              <a:t> </a:t>
            </a:r>
            <a:r>
              <a:rPr lang="en-US" altLang="ru-RU" sz="2000" baseline="30000" dirty="0"/>
              <a:t>100</a:t>
            </a:r>
            <a:r>
              <a:rPr lang="en-US" altLang="ru-RU" sz="2000" dirty="0"/>
              <a:t>Mo(p,2n)</a:t>
            </a:r>
            <a:r>
              <a:rPr lang="en-US" altLang="ru-RU" sz="2000" baseline="30000" dirty="0"/>
              <a:t>99m</a:t>
            </a:r>
            <a:r>
              <a:rPr lang="en-US" altLang="ru-RU" sz="2000" dirty="0"/>
              <a:t>Tc</a:t>
            </a:r>
            <a:endParaRPr lang="ru-RU" altLang="ru-RU" sz="2000" b="1" dirty="0"/>
          </a:p>
        </p:txBody>
      </p:sp>
      <p:sp>
        <p:nvSpPr>
          <p:cNvPr id="17413" name="TextBox 4">
            <a:extLst>
              <a:ext uri="{FF2B5EF4-FFF2-40B4-BE49-F238E27FC236}">
                <a16:creationId xmlns:a16="http://schemas.microsoft.com/office/drawing/2014/main" id="{CE4A2BEB-F011-4615-8D69-79075469E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70" y="2215528"/>
            <a:ext cx="6359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/>
              <a:t>Production of </a:t>
            </a:r>
            <a:r>
              <a:rPr lang="en-US" altLang="ru-RU" sz="2000" baseline="30000" dirty="0"/>
              <a:t>99m</a:t>
            </a:r>
            <a:r>
              <a:rPr lang="en-US" altLang="ru-RU" sz="2000" dirty="0"/>
              <a:t>Tc with cyclotrons is widely discussed</a:t>
            </a:r>
            <a:endParaRPr lang="ru-RU" altLang="ru-RU" sz="2000" dirty="0"/>
          </a:p>
        </p:txBody>
      </p:sp>
      <p:pic>
        <p:nvPicPr>
          <p:cNvPr id="17414" name="Picture 2">
            <a:extLst>
              <a:ext uri="{FF2B5EF4-FFF2-40B4-BE49-F238E27FC236}">
                <a16:creationId xmlns:a16="http://schemas.microsoft.com/office/drawing/2014/main" id="{0C783B98-1E2F-4511-92C6-45ED8CDB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9" y="2857483"/>
            <a:ext cx="3401163" cy="2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>
            <a:extLst>
              <a:ext uri="{FF2B5EF4-FFF2-40B4-BE49-F238E27FC236}">
                <a16:creationId xmlns:a16="http://schemas.microsoft.com/office/drawing/2014/main" id="{F6162A05-9B31-45F4-A054-4526E76A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88" y="2955958"/>
            <a:ext cx="3268663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C66F716-1D38-4626-B786-6B32B3975C25}"/>
              </a:ext>
            </a:extLst>
          </p:cNvPr>
          <p:cNvCxnSpPr/>
          <p:nvPr/>
        </p:nvCxnSpPr>
        <p:spPr>
          <a:xfrm>
            <a:off x="4932155" y="4584709"/>
            <a:ext cx="3240088" cy="6492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TextBox 11">
            <a:extLst>
              <a:ext uri="{FF2B5EF4-FFF2-40B4-BE49-F238E27FC236}">
                <a16:creationId xmlns:a16="http://schemas.microsoft.com/office/drawing/2014/main" id="{F074102C-BF50-43EC-9BED-C86CC9800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562" y="3304320"/>
            <a:ext cx="22300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rgbClr val="FF0000"/>
                </a:solidFill>
              </a:rPr>
              <a:t>Protons with </a:t>
            </a:r>
          </a:p>
          <a:p>
            <a:pPr algn="ctr" eaLnBrk="1" hangingPunct="1"/>
            <a:r>
              <a:rPr lang="en-US" altLang="ru-RU" b="1" dirty="0">
                <a:solidFill>
                  <a:srgbClr val="FF0000"/>
                </a:solidFill>
              </a:rPr>
              <a:t>energy of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  <a:r>
              <a:rPr lang="en-US" altLang="ru-RU" b="1" dirty="0">
                <a:solidFill>
                  <a:srgbClr val="FF0000"/>
                </a:solidFill>
              </a:rPr>
              <a:t>~</a:t>
            </a:r>
            <a:r>
              <a:rPr lang="ru-RU" altLang="ru-RU" b="1" dirty="0">
                <a:solidFill>
                  <a:srgbClr val="FF0000"/>
                </a:solidFill>
              </a:rPr>
              <a:t>30 МэВ</a:t>
            </a:r>
          </a:p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↓</a:t>
            </a:r>
          </a:p>
          <a:p>
            <a:pPr algn="ctr" eaLnBrk="1" hangingPunct="1"/>
            <a:r>
              <a:rPr lang="en-US" altLang="ru-RU" b="1" dirty="0">
                <a:solidFill>
                  <a:srgbClr val="FF0000"/>
                </a:solidFill>
              </a:rPr>
              <a:t>I~10</a:t>
            </a:r>
            <a:r>
              <a:rPr lang="en-US" altLang="ru-RU" b="1" baseline="30000" dirty="0">
                <a:solidFill>
                  <a:srgbClr val="FF0000"/>
                </a:solidFill>
              </a:rPr>
              <a:t>21</a:t>
            </a:r>
            <a:r>
              <a:rPr lang="en-US" altLang="ru-RU" b="1" dirty="0">
                <a:solidFill>
                  <a:srgbClr val="FF0000"/>
                </a:solidFill>
              </a:rPr>
              <a:t>W/cm</a:t>
            </a:r>
            <a:r>
              <a:rPr lang="en-US" altLang="ru-RU" b="1" baseline="30000" dirty="0">
                <a:solidFill>
                  <a:srgbClr val="FF0000"/>
                </a:solidFill>
              </a:rPr>
              <a:t>2</a:t>
            </a:r>
            <a:endParaRPr lang="ru-RU" altLang="ru-RU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ru-RU" altLang="ru-RU" b="1" dirty="0">
              <a:solidFill>
                <a:srgbClr val="FF0000"/>
              </a:solidFill>
            </a:endParaRPr>
          </a:p>
          <a:p>
            <a:pPr algn="ctr" eaLnBrk="1" hangingPunct="1"/>
            <a:endParaRPr lang="ru-RU" alt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3ADA34-D489-4968-A774-AAA9D6421019}"/>
              </a:ext>
            </a:extLst>
          </p:cNvPr>
          <p:cNvSpPr txBox="1"/>
          <p:nvPr/>
        </p:nvSpPr>
        <p:spPr>
          <a:xfrm>
            <a:off x="287016" y="0"/>
            <a:ext cx="8856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+mj-lt"/>
              </a:rPr>
              <a:t>Proton acceleration for Tc-99m production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FEB6E-55B2-49F0-8808-E755740B47AB}"/>
              </a:ext>
            </a:extLst>
          </p:cNvPr>
          <p:cNvSpPr txBox="1"/>
          <p:nvPr/>
        </p:nvSpPr>
        <p:spPr>
          <a:xfrm>
            <a:off x="89756" y="679594"/>
            <a:ext cx="896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V. Y. </a:t>
            </a:r>
            <a:r>
              <a:rPr lang="en-CA" dirty="0" err="1">
                <a:solidFill>
                  <a:schemeClr val="tx1"/>
                </a:solidFill>
              </a:rPr>
              <a:t>Bychenkov</a:t>
            </a:r>
            <a:r>
              <a:rPr lang="en-CA" dirty="0">
                <a:solidFill>
                  <a:schemeClr val="tx1"/>
                </a:solidFill>
              </a:rPr>
              <a:t>,  A. V. Brantov, G. </a:t>
            </a:r>
            <a:r>
              <a:rPr lang="en-CA" dirty="0" err="1">
                <a:solidFill>
                  <a:schemeClr val="tx1"/>
                </a:solidFill>
              </a:rPr>
              <a:t>Mourou</a:t>
            </a:r>
            <a:r>
              <a:rPr lang="en-CA" dirty="0">
                <a:solidFill>
                  <a:schemeClr val="tx1"/>
                </a:solidFill>
              </a:rPr>
              <a:t>, Laser and Particle Beams (2014), 32, 605.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BCFA1D-6EB6-4D83-8CEC-FDF34BCF3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00" y="1230850"/>
            <a:ext cx="6661356" cy="2272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F284D-3F31-4215-8E1E-F76DB92F7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6" y="3444514"/>
            <a:ext cx="4536504" cy="2960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4718D8-FFB7-4705-9D24-D7C7188F7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937" y="3629689"/>
            <a:ext cx="4269058" cy="26491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A2A6E0-9975-42F8-90A1-8152C8433CCC}"/>
              </a:ext>
            </a:extLst>
          </p:cNvPr>
          <p:cNvSpPr txBox="1"/>
          <p:nvPr/>
        </p:nvSpPr>
        <p:spPr>
          <a:xfrm flipH="1">
            <a:off x="3275856" y="3789040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40DE4-12AA-44D9-AD8B-AECFCD4D813A}"/>
              </a:ext>
            </a:extLst>
          </p:cNvPr>
          <p:cNvSpPr txBox="1"/>
          <p:nvPr/>
        </p:nvSpPr>
        <p:spPr>
          <a:xfrm flipH="1">
            <a:off x="2699792" y="4053419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E721C1-5862-4A3B-A14A-5576562E975E}"/>
              </a:ext>
            </a:extLst>
          </p:cNvPr>
          <p:cNvSpPr txBox="1"/>
          <p:nvPr/>
        </p:nvSpPr>
        <p:spPr>
          <a:xfrm flipH="1">
            <a:off x="1907704" y="4905665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E92D2-8BCA-473D-9FDF-7E0674FF2020}"/>
              </a:ext>
            </a:extLst>
          </p:cNvPr>
          <p:cNvSpPr txBox="1"/>
          <p:nvPr/>
        </p:nvSpPr>
        <p:spPr>
          <a:xfrm flipH="1">
            <a:off x="2179219" y="4461005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A5159-48ED-43A6-8EFE-28017E94A85E}"/>
              </a:ext>
            </a:extLst>
          </p:cNvPr>
          <p:cNvSpPr txBox="1"/>
          <p:nvPr/>
        </p:nvSpPr>
        <p:spPr>
          <a:xfrm flipH="1">
            <a:off x="7956376" y="4924990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6A33E-D219-4143-BCE2-76B7F2BAF457}"/>
              </a:ext>
            </a:extLst>
          </p:cNvPr>
          <p:cNvSpPr txBox="1"/>
          <p:nvPr/>
        </p:nvSpPr>
        <p:spPr>
          <a:xfrm flipH="1">
            <a:off x="7596336" y="5263544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F156E-7B35-40AF-B122-54AC905B1140}"/>
              </a:ext>
            </a:extLst>
          </p:cNvPr>
          <p:cNvSpPr txBox="1"/>
          <p:nvPr/>
        </p:nvSpPr>
        <p:spPr>
          <a:xfrm flipH="1">
            <a:off x="6691167" y="5238766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F296C5-CEB9-4EB7-9214-C1924F2578E7}"/>
              </a:ext>
            </a:extLst>
          </p:cNvPr>
          <p:cNvSpPr txBox="1"/>
          <p:nvPr/>
        </p:nvSpPr>
        <p:spPr>
          <a:xfrm flipH="1">
            <a:off x="7156378" y="5577320"/>
            <a:ext cx="27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325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5455BF-6CF1-4E0B-8730-884C9A04ABA8}"/>
              </a:ext>
            </a:extLst>
          </p:cNvPr>
          <p:cNvSpPr txBox="1"/>
          <p:nvPr/>
        </p:nvSpPr>
        <p:spPr>
          <a:xfrm>
            <a:off x="287016" y="-6043"/>
            <a:ext cx="88569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 The Tc-99m production versus irradiation condition and target thickness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1F1CBF-DC5D-4BB6-B929-E8C91355F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3" y="1196752"/>
            <a:ext cx="9024175" cy="542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79422-3A1E-4B6F-8A37-21C3465446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b="22036"/>
          <a:stretch/>
        </p:blipFill>
        <p:spPr>
          <a:xfrm>
            <a:off x="2195736" y="1772816"/>
            <a:ext cx="6408712" cy="2572793"/>
          </a:xfrm>
          <a:prstGeom prst="rect">
            <a:avLst/>
          </a:prstGeom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F94A9355-5887-4174-8D8A-0ADA1722963E}"/>
              </a:ext>
            </a:extLst>
          </p:cNvPr>
          <p:cNvSpPr/>
          <p:nvPr/>
        </p:nvSpPr>
        <p:spPr>
          <a:xfrm>
            <a:off x="0" y="-27384"/>
            <a:ext cx="9144000" cy="1155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3200" spc="-1" dirty="0">
                <a:solidFill>
                  <a:schemeClr val="tx1"/>
                </a:solidFill>
              </a:rPr>
              <a:t>Laser triggered protons/deuterons acceleration from thin foil for medical PET isotope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DC5AB-FEF5-45A9-ABF9-5C311D98F00A}"/>
              </a:ext>
            </a:extLst>
          </p:cNvPr>
          <p:cNvSpPr txBox="1"/>
          <p:nvPr/>
        </p:nvSpPr>
        <p:spPr>
          <a:xfrm>
            <a:off x="971600" y="3027414"/>
            <a:ext cx="1512168" cy="666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 </a:t>
            </a:r>
            <a:r>
              <a:rPr lang="en-CA" dirty="0">
                <a:solidFill>
                  <a:srgbClr val="FF0000"/>
                </a:solidFill>
              </a:rPr>
              <a:t>J</a:t>
            </a:r>
            <a:r>
              <a:rPr lang="ru-RU" dirty="0">
                <a:solidFill>
                  <a:srgbClr val="FF0000"/>
                </a:solidFill>
              </a:rPr>
              <a:t>, 30 </a:t>
            </a:r>
            <a:r>
              <a:rPr lang="en-CA" dirty="0">
                <a:solidFill>
                  <a:srgbClr val="FF0000"/>
                </a:solidFill>
              </a:rPr>
              <a:t>fs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R=</a:t>
            </a:r>
            <a:r>
              <a:rPr lang="ru-RU" dirty="0">
                <a:solidFill>
                  <a:srgbClr val="FF0000"/>
                </a:solidFill>
              </a:rPr>
              <a:t>10 λ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2016453-60B9-4F3F-B66B-83AF5948560B}"/>
              </a:ext>
            </a:extLst>
          </p:cNvPr>
          <p:cNvSpPr/>
          <p:nvPr/>
        </p:nvSpPr>
        <p:spPr>
          <a:xfrm rot="5400000">
            <a:off x="2640014" y="2578178"/>
            <a:ext cx="365453" cy="4010268"/>
          </a:xfrm>
          <a:prstGeom prst="rightBrace">
            <a:avLst>
              <a:gd name="adj1" fmla="val 8333"/>
              <a:gd name="adj2" fmla="val 55073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C485F73-7400-412E-949B-3B56C8ECA39A}"/>
              </a:ext>
            </a:extLst>
          </p:cNvPr>
          <p:cNvSpPr/>
          <p:nvPr/>
        </p:nvSpPr>
        <p:spPr>
          <a:xfrm rot="5400000">
            <a:off x="6417502" y="3026982"/>
            <a:ext cx="362962" cy="3110168"/>
          </a:xfrm>
          <a:prstGeom prst="rightBrace">
            <a:avLst>
              <a:gd name="adj1" fmla="val 8333"/>
              <a:gd name="adj2" fmla="val 55073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52FF7-94D8-487B-B8E1-CC6505A004E3}"/>
              </a:ext>
            </a:extLst>
          </p:cNvPr>
          <p:cNvSpPr txBox="1"/>
          <p:nvPr/>
        </p:nvSpPr>
        <p:spPr>
          <a:xfrm>
            <a:off x="1583236" y="486375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3D PIC MANDOR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726BE-C2B4-4D52-84B8-09C87FC695AA}"/>
              </a:ext>
            </a:extLst>
          </p:cNvPr>
          <p:cNvSpPr txBox="1"/>
          <p:nvPr/>
        </p:nvSpPr>
        <p:spPr>
          <a:xfrm>
            <a:off x="5907995" y="48637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GEANT4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208B85-A769-4D70-A3EC-0D0F458E2AC6}"/>
              </a:ext>
            </a:extLst>
          </p:cNvPr>
          <p:cNvSpPr txBox="1"/>
          <p:nvPr/>
        </p:nvSpPr>
        <p:spPr>
          <a:xfrm>
            <a:off x="3131840" y="2284615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203939-54FE-49EA-885C-238F2B1EF463}"/>
              </a:ext>
            </a:extLst>
          </p:cNvPr>
          <p:cNvSpPr txBox="1"/>
          <p:nvPr/>
        </p:nvSpPr>
        <p:spPr>
          <a:xfrm>
            <a:off x="3131840" y="3889914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61446-85D7-42B1-B506-64D412B3E1C1}"/>
              </a:ext>
            </a:extLst>
          </p:cNvPr>
          <p:cNvSpPr txBox="1"/>
          <p:nvPr/>
        </p:nvSpPr>
        <p:spPr>
          <a:xfrm>
            <a:off x="4845548" y="1892863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foil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A3A646-99F4-4BAF-813A-2D3F24202363}"/>
              </a:ext>
            </a:extLst>
          </p:cNvPr>
          <p:cNvSpPr txBox="1"/>
          <p:nvPr/>
        </p:nvSpPr>
        <p:spPr>
          <a:xfrm>
            <a:off x="4912942" y="2284615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deuterons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3F3F26-5A89-4E1A-8B28-C57D8FCF84F6}"/>
              </a:ext>
            </a:extLst>
          </p:cNvPr>
          <p:cNvSpPr txBox="1"/>
          <p:nvPr/>
        </p:nvSpPr>
        <p:spPr>
          <a:xfrm>
            <a:off x="4994321" y="3520582"/>
            <a:ext cx="9541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protons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799463-1DAE-481B-878A-3F3EC6E59E9D}"/>
              </a:ext>
            </a:extLst>
          </p:cNvPr>
          <p:cNvSpPr txBox="1"/>
          <p:nvPr/>
        </p:nvSpPr>
        <p:spPr>
          <a:xfrm>
            <a:off x="6853902" y="2780928"/>
            <a:ext cx="10054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262944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proton_spectra.png">
            <a:extLst>
              <a:ext uri="{FF2B5EF4-FFF2-40B4-BE49-F238E27FC236}">
                <a16:creationId xmlns:a16="http://schemas.microsoft.com/office/drawing/2014/main" id="{1C6CF950-4D71-4356-B354-466EFF01E1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080" y="1860258"/>
            <a:ext cx="6032104" cy="4089022"/>
          </a:xfrm>
          <a:prstGeom prst="rect">
            <a:avLst/>
          </a:prstGeom>
        </p:spPr>
      </p:pic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A5571E22-C691-4EF4-8083-B9053C1B0013}"/>
              </a:ext>
            </a:extLst>
          </p:cNvPr>
          <p:cNvSpPr/>
          <p:nvPr/>
        </p:nvSpPr>
        <p:spPr>
          <a:xfrm>
            <a:off x="467544" y="1152763"/>
            <a:ext cx="6264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Spectra of protons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accelerated from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СН</a:t>
            </a:r>
            <a:r>
              <a:rPr lang="ru-RU" baseline="-25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CA" baseline="-25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foil with thickness of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0.02 λ </a:t>
            </a: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 instant of 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386 </a:t>
            </a: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fs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432CEEB4-5616-483D-8BD3-4CF5BC1532FF}"/>
              </a:ext>
            </a:extLst>
          </p:cNvPr>
          <p:cNvSpPr/>
          <p:nvPr/>
        </p:nvSpPr>
        <p:spPr>
          <a:xfrm>
            <a:off x="3787169" y="262891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р-</a:t>
            </a: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polarization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8F760B79-FB59-46E8-8F82-D2E0732A8208}"/>
              </a:ext>
            </a:extLst>
          </p:cNvPr>
          <p:cNvSpPr/>
          <p:nvPr/>
        </p:nvSpPr>
        <p:spPr>
          <a:xfrm>
            <a:off x="1797240" y="373302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CA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polarization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8DC1E-A9C6-4682-A556-1173F9B430FE}"/>
              </a:ext>
            </a:extLst>
          </p:cNvPr>
          <p:cNvSpPr txBox="1"/>
          <p:nvPr/>
        </p:nvSpPr>
        <p:spPr>
          <a:xfrm>
            <a:off x="217784" y="6071218"/>
            <a:ext cx="9036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Spectra have exponential form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~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exp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[-</a:t>
            </a:r>
            <a:r>
              <a:rPr lang="el-GR" sz="2000" i="1" dirty="0">
                <a:solidFill>
                  <a:prstClr val="black"/>
                </a:solidFill>
                <a:ea typeface="Calibri" panose="020F0502020204030204" pitchFamily="34" charset="0"/>
              </a:rPr>
              <a:t>ε</a:t>
            </a:r>
            <a:r>
              <a:rPr lang="ru-RU" sz="2000" i="1" dirty="0">
                <a:solidFill>
                  <a:prstClr val="black"/>
                </a:solidFill>
                <a:ea typeface="Calibri" panose="020F0502020204030204" pitchFamily="34" charset="0"/>
              </a:rPr>
              <a:t>/</a:t>
            </a:r>
            <a:r>
              <a:rPr lang="en-US" sz="2000" i="1" dirty="0">
                <a:solidFill>
                  <a:prstClr val="black"/>
                </a:solidFill>
                <a:ea typeface="Calibri" panose="020F0502020204030204" pitchFamily="34" charset="0"/>
              </a:rPr>
              <a:t>T</a:t>
            </a:r>
            <a:r>
              <a:rPr lang="en-US" sz="2000" i="1" baseline="-25000" dirty="0">
                <a:solidFill>
                  <a:prstClr val="black"/>
                </a:solidFill>
                <a:ea typeface="Calibri" panose="020F0502020204030204" pitchFamily="34" charset="0"/>
              </a:rPr>
              <a:t>h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]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with “temperature” </a:t>
            </a:r>
            <a:r>
              <a:rPr lang="en-US" sz="2000" i="1" dirty="0">
                <a:solidFill>
                  <a:prstClr val="black"/>
                </a:solidFill>
                <a:ea typeface="Calibri" panose="020F0502020204030204" pitchFamily="34" charset="0"/>
              </a:rPr>
              <a:t>T</a:t>
            </a:r>
            <a:r>
              <a:rPr lang="en-US" sz="2000" i="1" baseline="-25000" dirty="0">
                <a:solidFill>
                  <a:prstClr val="black"/>
                </a:solidFill>
                <a:ea typeface="Calibri" panose="020F0502020204030204" pitchFamily="34" charset="0"/>
              </a:rPr>
              <a:t>h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= 2.7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 MeV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 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and energy cut-off at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21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MeV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 -25 </a:t>
            </a: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</a:rPr>
              <a:t>MeV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</a:rPr>
              <a:t>.</a:t>
            </a:r>
            <a:endParaRPr lang="en-CA" sz="2000" dirty="0">
              <a:solidFill>
                <a:prstClr val="black"/>
              </a:solidFill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FCA66EA5-7511-4193-B577-EE9547DD0D17}"/>
              </a:ext>
            </a:extLst>
          </p:cNvPr>
          <p:cNvSpPr/>
          <p:nvPr/>
        </p:nvSpPr>
        <p:spPr>
          <a:xfrm>
            <a:off x="0" y="603"/>
            <a:ext cx="9144000" cy="965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Proton acceleration from thin foil (different incident angels)</a:t>
            </a:r>
            <a:endParaRPr lang="ru-RU" sz="3200" spc="-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17507A04-91F4-41B3-8AC5-19338DD8F175}"/>
              </a:ext>
            </a:extLst>
          </p:cNvPr>
          <p:cNvSpPr/>
          <p:nvPr/>
        </p:nvSpPr>
        <p:spPr>
          <a:xfrm>
            <a:off x="6567437" y="2628918"/>
            <a:ext cx="2232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Change of incident angle up to 10° has rather negligible effect on ion acceleration</a:t>
            </a:r>
            <a:endParaRPr lang="ru-RU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61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28760" y="1143000"/>
            <a:ext cx="8280360" cy="392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B9A9A2E-9BD7-4E60-8524-40E8C70F60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87"/>
            <a:ext cx="5904656" cy="40325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319C05F-1E06-4DCB-B2DD-33D3AE282947}"/>
              </a:ext>
            </a:extLst>
          </p:cNvPr>
          <p:cNvSpPr txBox="1"/>
          <p:nvPr/>
        </p:nvSpPr>
        <p:spPr>
          <a:xfrm>
            <a:off x="1475656" y="2923034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Normal incident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698CD4-420A-449B-B161-788AAC766B65}"/>
              </a:ext>
            </a:extLst>
          </p:cNvPr>
          <p:cNvSpPr txBox="1"/>
          <p:nvPr/>
        </p:nvSpPr>
        <p:spPr>
          <a:xfrm>
            <a:off x="2011019" y="1562399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Incident under angle of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10°</a:t>
            </a:r>
            <a:endParaRPr lang="ru-RU" baseline="30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78865C-9FBE-49EC-B1F3-F39DB37E7360}"/>
                  </a:ext>
                </a:extLst>
              </p:cNvPr>
              <p:cNvSpPr txBox="1"/>
              <p:nvPr/>
            </p:nvSpPr>
            <p:spPr>
              <a:xfrm>
                <a:off x="5904656" y="2572996"/>
                <a:ext cx="2991112" cy="856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λ</m:t>
                          </m:r>
                        </m:den>
                      </m:f>
                      <m:r>
                        <a:rPr lang="en-US" sz="24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  <m: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b>
                          </m:sSub>
                        </m:num>
                        <m:den>
                          <m: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4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≈0.013</m:t>
                      </m:r>
                    </m:oMath>
                  </m:oMathPara>
                </a14:m>
                <a:endParaRPr lang="en-CA" sz="24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78865C-9FBE-49EC-B1F3-F39DB37E7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56" y="2572996"/>
                <a:ext cx="2991112" cy="8560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1AE4F3B-FB23-4F6C-A1A7-B81E443AA835}"/>
              </a:ext>
            </a:extLst>
          </p:cNvPr>
          <p:cNvSpPr txBox="1"/>
          <p:nvPr/>
        </p:nvSpPr>
        <p:spPr>
          <a:xfrm>
            <a:off x="1187624" y="5454585"/>
            <a:ext cx="5730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2×10</a:t>
            </a:r>
            <a:r>
              <a:rPr lang="ru-RU" sz="2000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protons with energy in excess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MeV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Total bunch energy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110 </a:t>
            </a:r>
            <a:r>
              <a:rPr lang="en-CA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Conversion efficiency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3.7%.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8BB54D2-C992-430B-9EDB-9C1884D1DD60}"/>
              </a:ext>
            </a:extLst>
          </p:cNvPr>
          <p:cNvSpPr/>
          <p:nvPr/>
        </p:nvSpPr>
        <p:spPr>
          <a:xfrm>
            <a:off x="0" y="603"/>
            <a:ext cx="9144000" cy="965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Proton acceleration from thin foil (different target thickness)</a:t>
            </a:r>
            <a:endParaRPr lang="ru-RU" sz="3200" spc="-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4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A7D3FE8A-BFA3-47FA-90FA-B5D8E457E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811"/>
            <a:ext cx="3275856" cy="3322305"/>
          </a:xfrm>
          <a:prstGeom prst="rect">
            <a:avLst/>
          </a:prstGeom>
        </p:spPr>
      </p:pic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78D8EDA5-BD92-4BB7-97AA-DD5A1CB80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06" y="1175867"/>
            <a:ext cx="3275855" cy="3350875"/>
          </a:xfrm>
          <a:prstGeom prst="rect">
            <a:avLst/>
          </a:prstGeom>
        </p:spPr>
      </p:pic>
      <p:sp>
        <p:nvSpPr>
          <p:cNvPr id="247" name="CustomShape 1"/>
          <p:cNvSpPr/>
          <p:nvPr/>
        </p:nvSpPr>
        <p:spPr>
          <a:xfrm>
            <a:off x="428760" y="1143000"/>
            <a:ext cx="8280360" cy="392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Рисунок 25">
            <a:extLst>
              <a:ext uri="{FF2B5EF4-FFF2-40B4-BE49-F238E27FC236}">
                <a16:creationId xmlns:a16="http://schemas.microsoft.com/office/drawing/2014/main" id="{EEACBB7E-D2D0-4286-A0F5-1AFA0D7965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3" y="4016705"/>
            <a:ext cx="2890561" cy="2820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FE28EA-7DD8-494E-A355-6E009BFB93CE}"/>
              </a:ext>
            </a:extLst>
          </p:cNvPr>
          <p:cNvSpPr txBox="1"/>
          <p:nvPr/>
        </p:nvSpPr>
        <p:spPr>
          <a:xfrm>
            <a:off x="2633720" y="1175867"/>
            <a:ext cx="9925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Normal </a:t>
            </a:r>
          </a:p>
          <a:p>
            <a:r>
              <a:rPr lang="en-CA" dirty="0">
                <a:solidFill>
                  <a:prstClr val="black"/>
                </a:solidFill>
              </a:rPr>
              <a:t>incident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F8435-AFFE-452C-BDE9-B6ABA1648825}"/>
              </a:ext>
            </a:extLst>
          </p:cNvPr>
          <p:cNvSpPr txBox="1"/>
          <p:nvPr/>
        </p:nvSpPr>
        <p:spPr>
          <a:xfrm>
            <a:off x="7612191" y="925527"/>
            <a:ext cx="12202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Oblique</a:t>
            </a:r>
          </a:p>
          <a:p>
            <a:r>
              <a:rPr lang="en-CA" dirty="0">
                <a:solidFill>
                  <a:prstClr val="black"/>
                </a:solidFill>
              </a:rPr>
              <a:t> incident at </a:t>
            </a:r>
            <a:r>
              <a:rPr lang="ru-RU" dirty="0">
                <a:solidFill>
                  <a:prstClr val="black"/>
                </a:solidFill>
              </a:rPr>
              <a:t>10°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24391-0772-4088-8D5B-92C51CD62B70}"/>
              </a:ext>
            </a:extLst>
          </p:cNvPr>
          <p:cNvSpPr txBox="1"/>
          <p:nvPr/>
        </p:nvSpPr>
        <p:spPr>
          <a:xfrm>
            <a:off x="6384696" y="4937139"/>
            <a:ext cx="21351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prstClr val="black"/>
                </a:solidFill>
              </a:rPr>
              <a:t>TNSA –like acceleration</a:t>
            </a: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54A6007-7583-4E6C-BB13-93B34C0C1A63}"/>
              </a:ext>
            </a:extLst>
          </p:cNvPr>
          <p:cNvSpPr/>
          <p:nvPr/>
        </p:nvSpPr>
        <p:spPr>
          <a:xfrm>
            <a:off x="0" y="603"/>
            <a:ext cx="9144000" cy="965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Proton acceleration from thin foil (bunch directionality)</a:t>
            </a:r>
            <a:endParaRPr lang="ru-RU" sz="3200" spc="-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92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14"/>
            <a:ext cx="8226425" cy="714380"/>
          </a:xfrm>
        </p:spPr>
        <p:txBody>
          <a:bodyPr/>
          <a:lstStyle/>
          <a:p>
            <a:r>
              <a:rPr lang="en-US" sz="3200" dirty="0"/>
              <a:t>Outline/summary</a:t>
            </a:r>
            <a:endParaRPr lang="ru-RU" sz="3200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-32" y="928670"/>
            <a:ext cx="9144000" cy="578647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Self-trapping regime of laser pulse propagation in sub-</a:t>
            </a:r>
            <a:r>
              <a:rPr lang="en-US" sz="2400" dirty="0" err="1"/>
              <a:t>ctritical</a:t>
            </a:r>
            <a:r>
              <a:rPr lang="en-US" sz="2400" dirty="0"/>
              <a:t> plasma is optimal for effective electron beam generation with multi-</a:t>
            </a:r>
            <a:r>
              <a:rPr lang="en-US" sz="2400" dirty="0" err="1"/>
              <a:t>nC</a:t>
            </a:r>
            <a:r>
              <a:rPr lang="en-US" sz="2400" dirty="0"/>
              <a:t> charge. Such beams opens a way to high-yield production of gammas and photonuclear particles.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4 J </a:t>
            </a:r>
            <a:r>
              <a:rPr lang="en-US" sz="2400" dirty="0" err="1"/>
              <a:t>femtosecond</a:t>
            </a:r>
            <a:r>
              <a:rPr lang="en-US" sz="2400" dirty="0"/>
              <a:t> laser with a repetition rate of 10 Hz, which is already commercially available can provide therapeutic amount of certain medical radioisotopes.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Low efficiency of transmutation in pure LLFP targets will require the next generation continuously operating high-repetition laser systems (MHz range rep-rate and tens of joules).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85E7E-F3DA-4EC6-807D-28B6DC926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083413"/>
            <a:ext cx="4824536" cy="363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A9407-15E4-4643-B932-C866F29A49DE}"/>
              </a:ext>
            </a:extLst>
          </p:cNvPr>
          <p:cNvSpPr txBox="1"/>
          <p:nvPr/>
        </p:nvSpPr>
        <p:spPr>
          <a:xfrm>
            <a:off x="395536" y="5375527"/>
            <a:ext cx="7344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/>
                </a:solidFill>
                <a:effectLst/>
              </a:rPr>
              <a:t>M G </a:t>
            </a:r>
            <a:r>
              <a:rPr lang="fr-FR" sz="2000" dirty="0" err="1">
                <a:solidFill>
                  <a:schemeClr val="tx1"/>
                </a:solidFill>
                <a:effectLst/>
              </a:rPr>
              <a:t>Lobok</a:t>
            </a:r>
            <a:r>
              <a:rPr lang="fr-FR" sz="2000" dirty="0">
                <a:solidFill>
                  <a:schemeClr val="tx1"/>
                </a:solidFill>
                <a:effectLst/>
              </a:rPr>
              <a:t> </a:t>
            </a:r>
            <a:r>
              <a:rPr lang="en-CA" sz="2000" dirty="0">
                <a:solidFill>
                  <a:schemeClr val="tx1"/>
                </a:solidFill>
                <a:effectLst/>
              </a:rPr>
              <a:t>A V Brantov and V Yu </a:t>
            </a:r>
            <a:r>
              <a:rPr lang="en-CA" sz="2000" dirty="0" err="1">
                <a:solidFill>
                  <a:schemeClr val="tx1"/>
                </a:solidFill>
                <a:effectLst/>
              </a:rPr>
              <a:t>Bychenkov</a:t>
            </a:r>
            <a:r>
              <a:rPr lang="fr-FR" sz="2000" dirty="0">
                <a:solidFill>
                  <a:schemeClr val="tx1"/>
                </a:solidFill>
                <a:effectLst/>
              </a:rPr>
              <a:t> </a:t>
            </a:r>
          </a:p>
          <a:p>
            <a:r>
              <a:rPr lang="fr-FR" sz="2000" dirty="0">
                <a:solidFill>
                  <a:schemeClr val="tx1"/>
                </a:solidFill>
                <a:effectLst/>
              </a:rPr>
              <a:t>2022 </a:t>
            </a:r>
            <a:r>
              <a:rPr lang="fr-FR" sz="2000" i="1" dirty="0">
                <a:solidFill>
                  <a:schemeClr val="tx1"/>
                </a:solidFill>
                <a:effectLst/>
              </a:rPr>
              <a:t>Plasma Phys. Control. Fusion</a:t>
            </a:r>
            <a:r>
              <a:rPr lang="fr-FR" sz="2000" dirty="0">
                <a:solidFill>
                  <a:schemeClr val="tx1"/>
                </a:solidFill>
                <a:effectLst/>
              </a:rPr>
              <a:t> </a:t>
            </a:r>
            <a:r>
              <a:rPr lang="fr-FR" sz="2000" b="1" dirty="0">
                <a:solidFill>
                  <a:schemeClr val="tx1"/>
                </a:solidFill>
                <a:effectLst/>
              </a:rPr>
              <a:t>64</a:t>
            </a:r>
            <a:r>
              <a:rPr lang="fr-FR" sz="2000" dirty="0">
                <a:solidFill>
                  <a:schemeClr val="tx1"/>
                </a:solidFill>
                <a:effectLst/>
              </a:rPr>
              <a:t> 054002</a:t>
            </a:r>
            <a:endParaRPr lang="en-CA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428760" y="1143000"/>
            <a:ext cx="8280360" cy="392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"/>
          <p:cNvSpPr/>
          <p:nvPr/>
        </p:nvSpPr>
        <p:spPr>
          <a:xfrm>
            <a:off x="0" y="603"/>
            <a:ext cx="9144000" cy="965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Deuteron acceleration from thin foil</a:t>
            </a:r>
            <a:endParaRPr lang="en-CA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E4F3B-FB23-4F6C-A1A7-B81E443AA835}"/>
              </a:ext>
            </a:extLst>
          </p:cNvPr>
          <p:cNvSpPr txBox="1"/>
          <p:nvPr/>
        </p:nvSpPr>
        <p:spPr>
          <a:xfrm>
            <a:off x="899592" y="4429561"/>
            <a:ext cx="65527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5.5×10</a:t>
            </a:r>
            <a:r>
              <a:rPr lang="ru-RU" sz="2000" baseline="30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deuterons with energy in excess of 1 MeV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full bunch energy ~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30 </a:t>
            </a:r>
            <a:r>
              <a:rPr lang="en-CA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conversion efficiency ~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1%.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14">
            <a:extLst>
              <a:ext uri="{FF2B5EF4-FFF2-40B4-BE49-F238E27FC236}">
                <a16:creationId xmlns:a16="http://schemas.microsoft.com/office/drawing/2014/main" id="{F1604DF9-4D79-475C-9E81-3E7638930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7021"/>
            <a:ext cx="4981549" cy="3358347"/>
          </a:xfrm>
          <a:prstGeom prst="rect">
            <a:avLst/>
          </a:prstGeom>
        </p:spPr>
      </p:pic>
      <p:pic>
        <p:nvPicPr>
          <p:cNvPr id="10" name="Рисунок 15">
            <a:extLst>
              <a:ext uri="{FF2B5EF4-FFF2-40B4-BE49-F238E27FC236}">
                <a16:creationId xmlns:a16="http://schemas.microsoft.com/office/drawing/2014/main" id="{38045455-B0B8-4521-AE93-C9A2212DA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39" y="1002067"/>
            <a:ext cx="2862064" cy="2862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BCA9B6-E27B-4B82-9B26-92AE0FEFD114}"/>
              </a:ext>
            </a:extLst>
          </p:cNvPr>
          <p:cNvSpPr txBox="1"/>
          <p:nvPr/>
        </p:nvSpPr>
        <p:spPr>
          <a:xfrm>
            <a:off x="395119" y="5877272"/>
            <a:ext cx="8641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Relatively </a:t>
            </a:r>
            <a:r>
              <a:rPr lang="en-CA" sz="2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small total number of accelerated deuterons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leads to small number of produced medical isotopes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589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6">
            <a:extLst>
              <a:ext uri="{FF2B5EF4-FFF2-40B4-BE49-F238E27FC236}">
                <a16:creationId xmlns:a16="http://schemas.microsoft.com/office/drawing/2014/main" id="{CF0B254C-0005-4209-9E17-B7A8A03A9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52680"/>
              </p:ext>
            </p:extLst>
          </p:nvPr>
        </p:nvGraphicFramePr>
        <p:xfrm>
          <a:off x="323528" y="620689"/>
          <a:ext cx="8568951" cy="4463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535">
                  <a:extLst>
                    <a:ext uri="{9D8B030D-6E8A-4147-A177-3AD203B41FA5}">
                      <a16:colId xmlns:a16="http://schemas.microsoft.com/office/drawing/2014/main" val="28774328"/>
                    </a:ext>
                  </a:extLst>
                </a:gridCol>
                <a:gridCol w="1452996">
                  <a:extLst>
                    <a:ext uri="{9D8B030D-6E8A-4147-A177-3AD203B41FA5}">
                      <a16:colId xmlns:a16="http://schemas.microsoft.com/office/drawing/2014/main" val="856519163"/>
                    </a:ext>
                  </a:extLst>
                </a:gridCol>
                <a:gridCol w="1591375">
                  <a:extLst>
                    <a:ext uri="{9D8B030D-6E8A-4147-A177-3AD203B41FA5}">
                      <a16:colId xmlns:a16="http://schemas.microsoft.com/office/drawing/2014/main" val="1188323466"/>
                    </a:ext>
                  </a:extLst>
                </a:gridCol>
                <a:gridCol w="1151357">
                  <a:extLst>
                    <a:ext uri="{9D8B030D-6E8A-4147-A177-3AD203B41FA5}">
                      <a16:colId xmlns:a16="http://schemas.microsoft.com/office/drawing/2014/main" val="926113786"/>
                    </a:ext>
                  </a:extLst>
                </a:gridCol>
                <a:gridCol w="1115620">
                  <a:extLst>
                    <a:ext uri="{9D8B030D-6E8A-4147-A177-3AD203B41FA5}">
                      <a16:colId xmlns:a16="http://schemas.microsoft.com/office/drawing/2014/main" val="2537930139"/>
                    </a:ext>
                  </a:extLst>
                </a:gridCol>
                <a:gridCol w="1581068">
                  <a:extLst>
                    <a:ext uri="{9D8B030D-6E8A-4147-A177-3AD203B41FA5}">
                      <a16:colId xmlns:a16="http://schemas.microsoft.com/office/drawing/2014/main" val="3914624668"/>
                    </a:ext>
                  </a:extLst>
                </a:gridCol>
              </a:tblGrid>
              <a:tr h="916327">
                <a:tc>
                  <a:txBody>
                    <a:bodyPr/>
                    <a:lstStyle/>
                    <a:p>
                      <a:r>
                        <a:rPr lang="en-CA" dirty="0"/>
                        <a:t>Reaction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Isotope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ru-RU" sz="1800" b="1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Atoms per shot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Activity</a:t>
                      </a:r>
                      <a:r>
                        <a:rPr lang="ru-RU" dirty="0"/>
                        <a:t> 10 </a:t>
                      </a:r>
                      <a:r>
                        <a:rPr lang="en-CA" dirty="0"/>
                        <a:t>Hz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Irradiation time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Required activity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0061"/>
                  </a:ext>
                </a:extLst>
              </a:tr>
              <a:tr h="595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30000" dirty="0">
                          <a:latin typeface="+mn-lt"/>
                          <a:ea typeface="Calibri" panose="020F0502020204030204" pitchFamily="34" charset="0"/>
                        </a:rPr>
                        <a:t>14</a:t>
                      </a: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N(p,α)</a:t>
                      </a:r>
                      <a:r>
                        <a:rPr lang="ru-RU" baseline="30000" dirty="0">
                          <a:latin typeface="+mn-lt"/>
                          <a:ea typeface="Calibri" panose="020F0502020204030204" pitchFamily="34" charset="0"/>
                        </a:rPr>
                        <a:t>11</a:t>
                      </a: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C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30000" dirty="0">
                          <a:latin typeface="+mn-lt"/>
                          <a:ea typeface="Calibri" panose="020F0502020204030204" pitchFamily="34" charset="0"/>
                        </a:rPr>
                        <a:t>11</a:t>
                      </a: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C, 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20.4 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8×10</a:t>
                      </a:r>
                      <a:r>
                        <a:rPr lang="ru-RU" baseline="30000" dirty="0">
                          <a:latin typeface="+mn-lt"/>
                          <a:ea typeface="Calibri" panose="020F0502020204030204" pitchFamily="34" charset="0"/>
                        </a:rPr>
                        <a:t>6  11</a:t>
                      </a: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C 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78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r>
                        <a:rPr lang="ru-RU" dirty="0"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 </a:t>
                      </a:r>
                      <a:r>
                        <a:rPr lang="en-US" dirty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239437"/>
                  </a:ext>
                </a:extLst>
              </a:tr>
              <a:tr h="484203"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N(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p,n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O, 2 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7×10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67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10 </a:t>
                      </a:r>
                      <a:r>
                        <a:rPr lang="en-US" dirty="0"/>
                        <a:t>min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939281"/>
                  </a:ext>
                </a:extLst>
              </a:tr>
              <a:tr h="637227"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O(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p,n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F, 110 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5×10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5.5 </a:t>
                      </a:r>
                      <a:r>
                        <a:rPr lang="en-US" dirty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59204"/>
                  </a:ext>
                </a:extLst>
              </a:tr>
              <a:tr h="591174"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O(p,α)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10 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6×10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45 </a:t>
                      </a:r>
                      <a:r>
                        <a:rPr lang="en-US" dirty="0"/>
                        <a:t>min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370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799894"/>
                  </a:ext>
                </a:extLst>
              </a:tr>
              <a:tr h="641429"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Zn(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p,n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8.5 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1.8×10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40 </a:t>
                      </a:r>
                      <a:r>
                        <a:rPr lang="en-US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350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2377"/>
                  </a:ext>
                </a:extLst>
              </a:tr>
              <a:tr h="552707"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p,n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3.3 </a:t>
                      </a:r>
                      <a:r>
                        <a:rPr lang="en-CA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 </a:t>
                      </a:r>
                      <a:r>
                        <a:rPr lang="en-US" dirty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300 </a:t>
                      </a:r>
                      <a:r>
                        <a:rPr lang="en-CA" dirty="0">
                          <a:latin typeface="+mn-lt"/>
                          <a:ea typeface="Calibri" panose="020F0502020204030204" pitchFamily="34" charset="0"/>
                        </a:rPr>
                        <a:t>MBq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692892"/>
                  </a:ext>
                </a:extLst>
              </a:tr>
            </a:tbl>
          </a:graphicData>
        </a:graphic>
      </p:graphicFrame>
      <p:sp>
        <p:nvSpPr>
          <p:cNvPr id="3" name="CustomShape 2">
            <a:extLst>
              <a:ext uri="{FF2B5EF4-FFF2-40B4-BE49-F238E27FC236}">
                <a16:creationId xmlns:a16="http://schemas.microsoft.com/office/drawing/2014/main" id="{C50D94D0-957B-4435-9435-AB0FD49ED7FA}"/>
              </a:ext>
            </a:extLst>
          </p:cNvPr>
          <p:cNvSpPr/>
          <p:nvPr/>
        </p:nvSpPr>
        <p:spPr>
          <a:xfrm>
            <a:off x="624938" y="1"/>
            <a:ext cx="8051518" cy="620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triggered PET production</a:t>
            </a:r>
            <a:endParaRPr lang="ru-RU" sz="32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9A1BF-6E5C-4DDA-9854-20FE1CA21245}"/>
              </a:ext>
            </a:extLst>
          </p:cNvPr>
          <p:cNvSpPr txBox="1"/>
          <p:nvPr/>
        </p:nvSpPr>
        <p:spPr>
          <a:xfrm>
            <a:off x="35496" y="5157192"/>
            <a:ext cx="90730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For medical dose production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(~ 300 </a:t>
            </a:r>
            <a:r>
              <a:rPr lang="en-US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MBq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of PET isotopes  laser system with energy of several J and repetition rate of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100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Hz is required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reach activity comparable with cyclotrons 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~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en-CA" sz="2000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GBq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 repetition rate should be ~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CA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kHz</a:t>
            </a:r>
            <a:r>
              <a:rPr lang="ru-RU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CA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50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2">
            <a:extLst>
              <a:ext uri="{FF2B5EF4-FFF2-40B4-BE49-F238E27FC236}">
                <a16:creationId xmlns:a16="http://schemas.microsoft.com/office/drawing/2014/main" id="{881BD6D0-1A6E-4296-B09E-0DD935DE1932}"/>
              </a:ext>
            </a:extLst>
          </p:cNvPr>
          <p:cNvSpPr/>
          <p:nvPr/>
        </p:nvSpPr>
        <p:spPr>
          <a:xfrm>
            <a:off x="0" y="63981"/>
            <a:ext cx="9144000" cy="1482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3200" spc="-1" dirty="0">
                <a:solidFill>
                  <a:schemeClr val="tx1"/>
                </a:solidFill>
                <a:latin typeface="+mj-lt"/>
              </a:rPr>
              <a:t>Laser triggered protons/deuterons acceleration from near-critical targets for medical PET isotope production (fs laser pulse)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C608D3-9E31-463A-94FF-6847E7DD5940}"/>
              </a:ext>
            </a:extLst>
          </p:cNvPr>
          <p:cNvGrpSpPr/>
          <p:nvPr/>
        </p:nvGrpSpPr>
        <p:grpSpPr>
          <a:xfrm>
            <a:off x="755576" y="1603517"/>
            <a:ext cx="7308812" cy="2602337"/>
            <a:chOff x="755576" y="1714168"/>
            <a:chExt cx="7923951" cy="3191933"/>
          </a:xfrm>
        </p:grpSpPr>
        <p:pic>
          <p:nvPicPr>
            <p:cNvPr id="3" name="Рисунок 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951898"/>
              <a:ext cx="7632848" cy="29542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FD082D-C374-444C-B1EC-3F5DBA66A5FD}"/>
                </a:ext>
              </a:extLst>
            </p:cNvPr>
            <p:cNvSpPr txBox="1"/>
            <p:nvPr/>
          </p:nvSpPr>
          <p:spPr>
            <a:xfrm>
              <a:off x="827584" y="4123807"/>
              <a:ext cx="2666684" cy="5637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sz="2800" dirty="0">
                  <a:solidFill>
                    <a:srgbClr val="FF0000"/>
                  </a:solidFill>
                </a:rPr>
                <a:t>Laser pulse     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7385C2-9676-4C9F-8B5A-480519D3DAE7}"/>
                </a:ext>
              </a:extLst>
            </p:cNvPr>
            <p:cNvSpPr txBox="1"/>
            <p:nvPr/>
          </p:nvSpPr>
          <p:spPr>
            <a:xfrm>
              <a:off x="4067944" y="1714168"/>
              <a:ext cx="22381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2400" dirty="0">
                  <a:solidFill>
                    <a:schemeClr val="tx1"/>
                  </a:solidFill>
                </a:rPr>
                <a:t>nuclear target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133FC8-79FA-4BEF-A214-5534453E10E2}"/>
                </a:ext>
              </a:extLst>
            </p:cNvPr>
            <p:cNvSpPr txBox="1"/>
            <p:nvPr/>
          </p:nvSpPr>
          <p:spPr>
            <a:xfrm>
              <a:off x="6617604" y="2996952"/>
              <a:ext cx="2061923" cy="12933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tx1"/>
                  </a:solidFill>
                </a:rPr>
                <a:t>laser target</a:t>
              </a:r>
            </a:p>
            <a:p>
              <a:r>
                <a:rPr lang="en-CA" sz="2400" dirty="0">
                  <a:solidFill>
                    <a:schemeClr val="tx1"/>
                  </a:solidFill>
                </a:rPr>
                <a:t>with protons (deuterons) 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7E3756E-74CD-4BA1-A4AA-CB8FAD47ACFC}"/>
              </a:ext>
            </a:extLst>
          </p:cNvPr>
          <p:cNvSpPr txBox="1"/>
          <p:nvPr/>
        </p:nvSpPr>
        <p:spPr>
          <a:xfrm>
            <a:off x="344276" y="1713202"/>
            <a:ext cx="309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</a:t>
            </a:r>
            <a:r>
              <a:rPr lang="en-CA" dirty="0">
                <a:solidFill>
                  <a:srgbClr val="FF0000"/>
                </a:solidFill>
              </a:rPr>
              <a:t>J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30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en-CA" dirty="0">
                <a:solidFill>
                  <a:srgbClr val="FF0000"/>
                </a:solidFill>
              </a:rPr>
              <a:t>fs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R=4</a:t>
            </a:r>
            <a:r>
              <a:rPr lang="ru-RU" dirty="0">
                <a:solidFill>
                  <a:srgbClr val="FF0000"/>
                </a:solidFill>
              </a:rPr>
              <a:t> λ</a:t>
            </a:r>
            <a:r>
              <a:rPr lang="en-US" dirty="0">
                <a:solidFill>
                  <a:srgbClr val="FF0000"/>
                </a:solidFill>
              </a:rPr>
              <a:t>,  I=9×10</a:t>
            </a:r>
            <a:r>
              <a:rPr lang="en-US" baseline="30000" dirty="0">
                <a:solidFill>
                  <a:srgbClr val="FF0000"/>
                </a:solidFill>
              </a:rPr>
              <a:t>20</a:t>
            </a:r>
            <a:r>
              <a:rPr lang="en-US" dirty="0">
                <a:solidFill>
                  <a:srgbClr val="FF0000"/>
                </a:solidFill>
              </a:rPr>
              <a:t> W/cm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ru-RU" baseline="30000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plots_ElecMultiFieldRhoEL1_004_new.png">
            <a:extLst>
              <a:ext uri="{FF2B5EF4-FFF2-40B4-BE49-F238E27FC236}">
                <a16:creationId xmlns:a16="http://schemas.microsoft.com/office/drawing/2014/main" id="{01940F1F-7870-4393-8D0D-BDC8FBBFB5A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291" y="4704114"/>
            <a:ext cx="4495999" cy="2070032"/>
          </a:xfrm>
          <a:prstGeom prst="rect">
            <a:avLst/>
          </a:prstGeom>
        </p:spPr>
      </p:pic>
      <p:pic>
        <p:nvPicPr>
          <p:cNvPr id="14" name="Рисунок 13" descr="plots_ElecMultiFieldRhoEL1_003_new.png">
            <a:extLst>
              <a:ext uri="{FF2B5EF4-FFF2-40B4-BE49-F238E27FC236}">
                <a16:creationId xmlns:a16="http://schemas.microsoft.com/office/drawing/2014/main" id="{5450D0B5-A366-43CB-AC5A-07CC9EFBA4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96" y="4671337"/>
            <a:ext cx="4495999" cy="20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52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3952341"/>
            <a:ext cx="4383481" cy="2667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" y="1206455"/>
            <a:ext cx="4221873" cy="255910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11885"/>
            <a:ext cx="4032448" cy="28629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201661" y="2584450"/>
            <a:ext cx="3349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Spectral - angular distribution of proton accelerated from target with density of </a:t>
            </a:r>
            <a:r>
              <a:rPr lang="ru-RU" dirty="0">
                <a:solidFill>
                  <a:prstClr val="black"/>
                </a:solidFill>
              </a:rPr>
              <a:t>2.</a:t>
            </a:r>
            <a:r>
              <a:rPr lang="en-US" dirty="0">
                <a:solidFill>
                  <a:prstClr val="black"/>
                </a:solidFill>
              </a:rPr>
              <a:t>0</a:t>
            </a:r>
            <a:r>
              <a:rPr lang="en-US" i="1" dirty="0">
                <a:solidFill>
                  <a:prstClr val="black"/>
                </a:solidFill>
              </a:rPr>
              <a:t>n</a:t>
            </a:r>
            <a:r>
              <a:rPr lang="ru-RU" i="1" baseline="-25000" dirty="0">
                <a:solidFill>
                  <a:prstClr val="black"/>
                </a:solidFill>
              </a:rPr>
              <a:t>с</a:t>
            </a:r>
            <a:r>
              <a:rPr lang="en-US" i="1" dirty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660232" y="4006024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795885"/>
              </p:ext>
            </p:extLst>
          </p:nvPr>
        </p:nvGraphicFramePr>
        <p:xfrm>
          <a:off x="1547664" y="1409519"/>
          <a:ext cx="894255" cy="764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6" imgW="1231560" imgH="1079280" progId="Equation.DSMT4">
                  <p:embed/>
                </p:oleObj>
              </mc:Choice>
              <mc:Fallback>
                <p:oleObj name="Equation" r:id="rId6" imgW="1231560" imgH="1079280" progId="Equation.DSMT4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1409519"/>
                        <a:ext cx="894255" cy="7648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2495600" y="1503164"/>
            <a:ext cx="504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495600" y="1791196"/>
            <a:ext cx="504056" cy="0"/>
          </a:xfrm>
          <a:prstGeom prst="line">
            <a:avLst/>
          </a:prstGeom>
          <a:ln w="28575">
            <a:solidFill>
              <a:srgbClr val="0FEF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495600" y="2079228"/>
            <a:ext cx="504056" cy="0"/>
          </a:xfrm>
          <a:prstGeom prst="line">
            <a:avLst/>
          </a:prstGeom>
          <a:ln w="28575">
            <a:solidFill>
              <a:srgbClr val="0602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stomShape 2">
            <a:extLst>
              <a:ext uri="{FF2B5EF4-FFF2-40B4-BE49-F238E27FC236}">
                <a16:creationId xmlns:a16="http://schemas.microsoft.com/office/drawing/2014/main" id="{1C0DDF8F-65DC-45A9-B94C-09E14650E603}"/>
              </a:ext>
            </a:extLst>
          </p:cNvPr>
          <p:cNvSpPr/>
          <p:nvPr/>
        </p:nvSpPr>
        <p:spPr>
          <a:xfrm>
            <a:off x="0" y="-17489"/>
            <a:ext cx="9144000" cy="923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+mj-lt"/>
              </a:rPr>
              <a:t>Transversal ion acceleration from near-critical target</a:t>
            </a:r>
            <a:endParaRPr lang="ru-RU" sz="3200" spc="-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B68E4-5668-46B6-9052-7DABD9512402}"/>
              </a:ext>
            </a:extLst>
          </p:cNvPr>
          <p:cNvSpPr txBox="1"/>
          <p:nvPr/>
        </p:nvSpPr>
        <p:spPr>
          <a:xfrm>
            <a:off x="3275338" y="1318498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Protons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DA1F1-5D02-4E5F-9142-4CCE515AE965}"/>
              </a:ext>
            </a:extLst>
          </p:cNvPr>
          <p:cNvSpPr txBox="1"/>
          <p:nvPr/>
        </p:nvSpPr>
        <p:spPr>
          <a:xfrm>
            <a:off x="2915816" y="4152581"/>
            <a:ext cx="1249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Deuterons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DEE83-6444-4CF6-A29D-5291A8C79441}"/>
              </a:ext>
            </a:extLst>
          </p:cNvPr>
          <p:cNvSpPr txBox="1"/>
          <p:nvPr/>
        </p:nvSpPr>
        <p:spPr>
          <a:xfrm>
            <a:off x="3859049" y="3170021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prstClr val="black"/>
                </a:solidFill>
              </a:rPr>
              <a:t>ε</a:t>
            </a:r>
            <a:r>
              <a:rPr lang="en-US" sz="1400" b="1" dirty="0">
                <a:solidFill>
                  <a:prstClr val="black"/>
                </a:solidFill>
              </a:rPr>
              <a:t>, </a:t>
            </a:r>
            <a:r>
              <a:rPr lang="en-CA" sz="1400" b="1" dirty="0">
                <a:solidFill>
                  <a:prstClr val="black"/>
                </a:solidFill>
              </a:rPr>
              <a:t>MeV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77602-1D26-4551-88A0-B51B944F1116}"/>
              </a:ext>
            </a:extLst>
          </p:cNvPr>
          <p:cNvSpPr txBox="1"/>
          <p:nvPr/>
        </p:nvSpPr>
        <p:spPr>
          <a:xfrm>
            <a:off x="3815917" y="6029741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prstClr val="black"/>
                </a:solidFill>
              </a:rPr>
              <a:t>ε</a:t>
            </a:r>
            <a:r>
              <a:rPr lang="en-US" sz="1400" b="1" dirty="0">
                <a:solidFill>
                  <a:prstClr val="black"/>
                </a:solidFill>
              </a:rPr>
              <a:t>, </a:t>
            </a:r>
            <a:r>
              <a:rPr lang="en-CA" sz="1400" b="1" dirty="0">
                <a:solidFill>
                  <a:prstClr val="black"/>
                </a:solidFill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120128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3" y="905840"/>
            <a:ext cx="4439552" cy="2943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8" y="3881299"/>
            <a:ext cx="4461592" cy="29240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50398" y="1346031"/>
            <a:ext cx="4117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Maximum bunch charge </a:t>
            </a:r>
            <a:r>
              <a:rPr lang="ru-RU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nC</a:t>
            </a:r>
            <a:r>
              <a:rPr lang="ru-RU" dirty="0">
                <a:solidFill>
                  <a:prstClr val="black"/>
                </a:solidFill>
              </a:rPr>
              <a:t>)</a:t>
            </a:r>
            <a:r>
              <a:rPr lang="en-US" dirty="0">
                <a:solidFill>
                  <a:prstClr val="black"/>
                </a:solidFill>
              </a:rPr>
              <a:t> of protons (red line) and deuterons (blue line) vs. target density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2F612F82-65D4-4397-8668-EF0ACFE02BB0}"/>
              </a:ext>
            </a:extLst>
          </p:cNvPr>
          <p:cNvSpPr/>
          <p:nvPr/>
        </p:nvSpPr>
        <p:spPr>
          <a:xfrm>
            <a:off x="0" y="-17489"/>
            <a:ext cx="9144000" cy="923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+mj-lt"/>
              </a:rPr>
              <a:t>Transversal ion acceleration from near-critical target</a:t>
            </a:r>
            <a:endParaRPr lang="ru-RU" sz="3200" spc="-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21874-AEA9-405D-AEED-D82A931F6D63}"/>
              </a:ext>
            </a:extLst>
          </p:cNvPr>
          <p:cNvSpPr txBox="1"/>
          <p:nvPr/>
        </p:nvSpPr>
        <p:spPr>
          <a:xfrm>
            <a:off x="3062274" y="1340768"/>
            <a:ext cx="1050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&gt; 1 MeV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0CCD3-63AF-468F-8A74-D8B3C05A403C}"/>
              </a:ext>
            </a:extLst>
          </p:cNvPr>
          <p:cNvSpPr txBox="1"/>
          <p:nvPr/>
        </p:nvSpPr>
        <p:spPr>
          <a:xfrm>
            <a:off x="3275856" y="4260838"/>
            <a:ext cx="10502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&gt; 3 MeV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82BE899-44D6-4835-8A78-8E513D438540}"/>
              </a:ext>
            </a:extLst>
          </p:cNvPr>
          <p:cNvSpPr/>
          <p:nvPr/>
        </p:nvSpPr>
        <p:spPr>
          <a:xfrm>
            <a:off x="4677560" y="3717032"/>
            <a:ext cx="43110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aseline="30000" dirty="0">
                <a:solidFill>
                  <a:prstClr val="black"/>
                </a:solidFill>
              </a:rPr>
              <a:t>15</a:t>
            </a:r>
            <a:r>
              <a:rPr lang="ru-RU" dirty="0">
                <a:solidFill>
                  <a:prstClr val="black"/>
                </a:solidFill>
              </a:rPr>
              <a:t>N(p,</a:t>
            </a:r>
            <a:r>
              <a:rPr lang="en-US" dirty="0">
                <a:solidFill>
                  <a:prstClr val="black"/>
                </a:solidFill>
              </a:rPr>
              <a:t>n</a:t>
            </a:r>
            <a:r>
              <a:rPr lang="ru-RU" dirty="0">
                <a:solidFill>
                  <a:prstClr val="black"/>
                </a:solidFill>
              </a:rPr>
              <a:t>)</a:t>
            </a:r>
            <a:r>
              <a:rPr lang="ru-RU" baseline="30000" dirty="0">
                <a:solidFill>
                  <a:prstClr val="black"/>
                </a:solidFill>
              </a:rPr>
              <a:t>15</a:t>
            </a:r>
            <a:r>
              <a:rPr lang="ru-RU" dirty="0">
                <a:solidFill>
                  <a:prstClr val="black"/>
                </a:solidFill>
              </a:rPr>
              <a:t>O, </a:t>
            </a:r>
            <a:r>
              <a:rPr lang="ru-RU" baseline="30000" dirty="0">
                <a:solidFill>
                  <a:prstClr val="black"/>
                </a:solidFill>
              </a:rPr>
              <a:t>14</a:t>
            </a:r>
            <a:r>
              <a:rPr lang="ru-RU" dirty="0">
                <a:solidFill>
                  <a:prstClr val="black"/>
                </a:solidFill>
              </a:rPr>
              <a:t>N(</a:t>
            </a:r>
            <a:r>
              <a:rPr lang="ru-RU" dirty="0" err="1">
                <a:solidFill>
                  <a:prstClr val="black"/>
                </a:solidFill>
              </a:rPr>
              <a:t>d,n</a:t>
            </a:r>
            <a:r>
              <a:rPr lang="ru-RU" dirty="0">
                <a:solidFill>
                  <a:prstClr val="black"/>
                </a:solidFill>
              </a:rPr>
              <a:t>)</a:t>
            </a:r>
            <a:r>
              <a:rPr lang="ru-RU" baseline="30000" dirty="0">
                <a:solidFill>
                  <a:prstClr val="black"/>
                </a:solidFill>
              </a:rPr>
              <a:t>15</a:t>
            </a:r>
            <a:r>
              <a:rPr lang="ru-RU" dirty="0">
                <a:solidFill>
                  <a:prstClr val="black"/>
                </a:solidFill>
              </a:rPr>
              <a:t>O  </a:t>
            </a:r>
            <a:r>
              <a:rPr lang="en-US" dirty="0">
                <a:solidFill>
                  <a:prstClr val="black"/>
                </a:solidFill>
              </a:rPr>
              <a:t>for production</a:t>
            </a:r>
            <a:r>
              <a:rPr lang="ru-RU" dirty="0">
                <a:solidFill>
                  <a:prstClr val="black"/>
                </a:solidFill>
              </a:rPr>
              <a:t> β+ </a:t>
            </a:r>
            <a:r>
              <a:rPr lang="en-US" dirty="0">
                <a:solidFill>
                  <a:prstClr val="black"/>
                </a:solidFill>
              </a:rPr>
              <a:t>activity atoms </a:t>
            </a:r>
            <a:r>
              <a:rPr lang="ru-RU" baseline="30000" dirty="0">
                <a:solidFill>
                  <a:prstClr val="black"/>
                </a:solidFill>
              </a:rPr>
              <a:t>15</a:t>
            </a:r>
            <a:r>
              <a:rPr lang="ru-RU" dirty="0">
                <a:solidFill>
                  <a:prstClr val="black"/>
                </a:solidFill>
              </a:rPr>
              <a:t>O</a:t>
            </a:r>
          </a:p>
          <a:p>
            <a:endParaRPr lang="ru-RU" baseline="30000" dirty="0">
              <a:solidFill>
                <a:prstClr val="black"/>
              </a:solidFill>
            </a:endParaRPr>
          </a:p>
          <a:p>
            <a:r>
              <a:rPr lang="ru-RU" baseline="30000" dirty="0">
                <a:solidFill>
                  <a:prstClr val="black"/>
                </a:solidFill>
              </a:rPr>
              <a:t>18</a:t>
            </a:r>
            <a:r>
              <a:rPr lang="ru-RU" dirty="0">
                <a:solidFill>
                  <a:prstClr val="black"/>
                </a:solidFill>
              </a:rPr>
              <a:t>O(</a:t>
            </a:r>
            <a:r>
              <a:rPr lang="ru-RU" dirty="0" err="1">
                <a:solidFill>
                  <a:prstClr val="black"/>
                </a:solidFill>
              </a:rPr>
              <a:t>p,n</a:t>
            </a:r>
            <a:r>
              <a:rPr lang="ru-RU" dirty="0">
                <a:solidFill>
                  <a:prstClr val="black"/>
                </a:solidFill>
              </a:rPr>
              <a:t>)</a:t>
            </a:r>
            <a:r>
              <a:rPr lang="ru-RU" baseline="30000" dirty="0">
                <a:solidFill>
                  <a:prstClr val="black"/>
                </a:solidFill>
              </a:rPr>
              <a:t>18</a:t>
            </a:r>
            <a:r>
              <a:rPr lang="ru-RU" dirty="0">
                <a:solidFill>
                  <a:prstClr val="black"/>
                </a:solidFill>
              </a:rPr>
              <a:t>F, </a:t>
            </a:r>
            <a:r>
              <a:rPr lang="ru-RU" baseline="30000" dirty="0">
                <a:solidFill>
                  <a:prstClr val="black"/>
                </a:solidFill>
              </a:rPr>
              <a:t>20</a:t>
            </a:r>
            <a:r>
              <a:rPr lang="ru-RU" dirty="0">
                <a:solidFill>
                  <a:prstClr val="black"/>
                </a:solidFill>
              </a:rPr>
              <a:t>Ne(d,α)</a:t>
            </a:r>
            <a:r>
              <a:rPr lang="ru-RU" baseline="30000" dirty="0">
                <a:solidFill>
                  <a:prstClr val="black"/>
                </a:solidFill>
              </a:rPr>
              <a:t>18</a:t>
            </a:r>
            <a:r>
              <a:rPr lang="ru-RU" dirty="0">
                <a:solidFill>
                  <a:prstClr val="black"/>
                </a:solidFill>
              </a:rPr>
              <a:t>F  </a:t>
            </a: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for production</a:t>
            </a:r>
            <a:r>
              <a:rPr lang="ru-RU" dirty="0">
                <a:solidFill>
                  <a:prstClr val="black"/>
                </a:solidFill>
              </a:rPr>
              <a:t> β+ </a:t>
            </a:r>
            <a:r>
              <a:rPr lang="en-US" dirty="0">
                <a:solidFill>
                  <a:prstClr val="black"/>
                </a:solidFill>
              </a:rPr>
              <a:t>activity atoms </a:t>
            </a:r>
            <a:r>
              <a:rPr lang="ru-RU" baseline="30000" dirty="0">
                <a:solidFill>
                  <a:prstClr val="black"/>
                </a:solidFill>
              </a:rPr>
              <a:t>18</a:t>
            </a:r>
            <a:r>
              <a:rPr lang="ru-RU" dirty="0">
                <a:solidFill>
                  <a:prstClr val="black"/>
                </a:solidFill>
              </a:rPr>
              <a:t>F </a:t>
            </a:r>
          </a:p>
          <a:p>
            <a:endParaRPr lang="ru-RU" baseline="30000" dirty="0">
              <a:solidFill>
                <a:prstClr val="black"/>
              </a:solidFill>
            </a:endParaRPr>
          </a:p>
          <a:p>
            <a:r>
              <a:rPr lang="ru-RU" baseline="30000" dirty="0">
                <a:solidFill>
                  <a:prstClr val="black"/>
                </a:solidFill>
              </a:rPr>
              <a:t>14</a:t>
            </a:r>
            <a:r>
              <a:rPr lang="ru-RU" dirty="0">
                <a:solidFill>
                  <a:prstClr val="black"/>
                </a:solidFill>
              </a:rPr>
              <a:t>N(p,α)</a:t>
            </a:r>
            <a:r>
              <a:rPr lang="ru-RU" baseline="30000" dirty="0">
                <a:solidFill>
                  <a:prstClr val="black"/>
                </a:solidFill>
              </a:rPr>
              <a:t>11</a:t>
            </a:r>
            <a:r>
              <a:rPr lang="ru-RU" dirty="0">
                <a:solidFill>
                  <a:prstClr val="black"/>
                </a:solidFill>
              </a:rPr>
              <a:t>C </a:t>
            </a:r>
            <a:r>
              <a:rPr lang="en-US" dirty="0">
                <a:solidFill>
                  <a:prstClr val="black"/>
                </a:solidFill>
              </a:rPr>
              <a:t>for production</a:t>
            </a:r>
            <a:r>
              <a:rPr lang="ru-RU" dirty="0">
                <a:solidFill>
                  <a:prstClr val="black"/>
                </a:solidFill>
              </a:rPr>
              <a:t> β+ </a:t>
            </a:r>
            <a:r>
              <a:rPr lang="en-US" dirty="0">
                <a:solidFill>
                  <a:prstClr val="black"/>
                </a:solidFill>
              </a:rPr>
              <a:t>activity atoms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aseline="30000" dirty="0">
                <a:solidFill>
                  <a:prstClr val="black"/>
                </a:solidFill>
              </a:rPr>
              <a:t>11</a:t>
            </a:r>
            <a:r>
              <a:rPr lang="ru-RU" dirty="0">
                <a:solidFill>
                  <a:prstClr val="black"/>
                </a:solidFill>
              </a:rPr>
              <a:t>С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F2142-86C6-4023-A09D-650BAA972082}"/>
              </a:ext>
            </a:extLst>
          </p:cNvPr>
          <p:cNvSpPr txBox="1"/>
          <p:nvPr/>
        </p:nvSpPr>
        <p:spPr>
          <a:xfrm>
            <a:off x="899592" y="1101207"/>
            <a:ext cx="16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Q , </a:t>
            </a:r>
            <a:r>
              <a:rPr lang="en-CA" dirty="0" err="1">
                <a:solidFill>
                  <a:prstClr val="black"/>
                </a:solidFill>
              </a:rPr>
              <a:t>nC</a:t>
            </a:r>
            <a:r>
              <a:rPr lang="en-CA" dirty="0">
                <a:solidFill>
                  <a:prstClr val="black"/>
                </a:solidFill>
              </a:rPr>
              <a:t>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F12ED-15B5-40C3-ABE4-BDB7DE968CB5}"/>
              </a:ext>
            </a:extLst>
          </p:cNvPr>
          <p:cNvSpPr txBox="1"/>
          <p:nvPr/>
        </p:nvSpPr>
        <p:spPr>
          <a:xfrm>
            <a:off x="899592" y="4029705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Q , </a:t>
            </a:r>
            <a:r>
              <a:rPr lang="en-CA" dirty="0" err="1">
                <a:solidFill>
                  <a:prstClr val="black"/>
                </a:solidFill>
              </a:rPr>
              <a:t>nC</a:t>
            </a:r>
            <a:r>
              <a:rPr lang="en-CA" dirty="0">
                <a:solidFill>
                  <a:prstClr val="black"/>
                </a:solidFill>
              </a:rPr>
              <a:t>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CC185F-C2FD-40E3-ADC9-C4AD9AA07C29}"/>
              </a:ext>
            </a:extLst>
          </p:cNvPr>
          <p:cNvSpPr txBox="1"/>
          <p:nvPr/>
        </p:nvSpPr>
        <p:spPr>
          <a:xfrm>
            <a:off x="1867997" y="4044971"/>
            <a:ext cx="4443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200" dirty="0">
                <a:solidFill>
                  <a:prstClr val="black"/>
                </a:solidFill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2573789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4585320" cy="2955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" y="3778792"/>
            <a:ext cx="4487540" cy="28375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35059" y="2172232"/>
            <a:ext cx="1800200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GEANT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calculation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1E79CD8-33E0-4548-9754-FEE886FBA44E}"/>
              </a:ext>
            </a:extLst>
          </p:cNvPr>
          <p:cNvSpPr/>
          <p:nvPr/>
        </p:nvSpPr>
        <p:spPr>
          <a:xfrm>
            <a:off x="624938" y="1"/>
            <a:ext cx="8051518" cy="620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triggered PET production (5 J, 30 fs)</a:t>
            </a:r>
            <a:endParaRPr lang="ru-RU" sz="32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208A67-F51B-49E7-A6D2-471FE78E3189}"/>
              </a:ext>
            </a:extLst>
          </p:cNvPr>
          <p:cNvSpPr/>
          <p:nvPr/>
        </p:nvSpPr>
        <p:spPr>
          <a:xfrm>
            <a:off x="4852916" y="3657218"/>
            <a:ext cx="3467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aseline="30000" dirty="0">
                <a:solidFill>
                  <a:prstClr val="black"/>
                </a:solidFill>
              </a:rPr>
              <a:t>11</a:t>
            </a:r>
            <a:r>
              <a:rPr lang="en-US" sz="2000" dirty="0">
                <a:solidFill>
                  <a:prstClr val="black"/>
                </a:solidFill>
              </a:rPr>
              <a:t>C</a:t>
            </a:r>
            <a:r>
              <a:rPr lang="ru-RU" sz="2000" dirty="0">
                <a:solidFill>
                  <a:prstClr val="black"/>
                </a:solidFill>
              </a:rPr>
              <a:t> (</a:t>
            </a:r>
            <a:r>
              <a:rPr lang="en-US" sz="2000" dirty="0">
                <a:solidFill>
                  <a:prstClr val="black"/>
                </a:solidFill>
              </a:rPr>
              <a:t>activity</a:t>
            </a:r>
            <a:r>
              <a:rPr lang="ru-RU" sz="2000" dirty="0">
                <a:solidFill>
                  <a:prstClr val="black"/>
                </a:solidFill>
              </a:rPr>
              <a:t> ~ 500 </a:t>
            </a:r>
            <a:r>
              <a:rPr lang="en-US" sz="2000" dirty="0" err="1">
                <a:solidFill>
                  <a:prstClr val="black"/>
                </a:solidFill>
              </a:rPr>
              <a:t>MBq</a:t>
            </a:r>
            <a:r>
              <a:rPr lang="ru-RU" sz="2000" dirty="0">
                <a:solidFill>
                  <a:prstClr val="black"/>
                </a:solidFill>
              </a:rPr>
              <a:t>)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r>
              <a:rPr lang="en-US" sz="2000" dirty="0">
                <a:solidFill>
                  <a:prstClr val="black"/>
                </a:solidFill>
              </a:rPr>
              <a:t>				– 2 h,  2 kHz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036E80-AA55-4DE9-AD0D-5A39C368483A}"/>
              </a:ext>
            </a:extLst>
          </p:cNvPr>
          <p:cNvSpPr/>
          <p:nvPr/>
        </p:nvSpPr>
        <p:spPr>
          <a:xfrm>
            <a:off x="4781908" y="1809384"/>
            <a:ext cx="3910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aseline="30000" dirty="0">
                <a:solidFill>
                  <a:prstClr val="black"/>
                </a:solidFill>
              </a:rPr>
              <a:t>18</a:t>
            </a:r>
            <a:r>
              <a:rPr lang="en-US" sz="2000" dirty="0">
                <a:solidFill>
                  <a:prstClr val="black"/>
                </a:solidFill>
              </a:rPr>
              <a:t>F</a:t>
            </a:r>
            <a:r>
              <a:rPr lang="ru-RU" sz="2000" dirty="0">
                <a:solidFill>
                  <a:prstClr val="black"/>
                </a:solidFill>
              </a:rPr>
              <a:t> (</a:t>
            </a:r>
            <a:r>
              <a:rPr lang="en-US" sz="2000" dirty="0">
                <a:solidFill>
                  <a:prstClr val="black"/>
                </a:solidFill>
              </a:rPr>
              <a:t>activity </a:t>
            </a:r>
            <a:r>
              <a:rPr lang="ru-RU" sz="2000" dirty="0">
                <a:solidFill>
                  <a:prstClr val="black"/>
                </a:solidFill>
              </a:rPr>
              <a:t>~200 </a:t>
            </a:r>
            <a:r>
              <a:rPr lang="en-US" sz="2000" dirty="0" err="1">
                <a:solidFill>
                  <a:prstClr val="black"/>
                </a:solidFill>
              </a:rPr>
              <a:t>MBq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)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r>
              <a:rPr lang="en-US" sz="2000" dirty="0">
                <a:solidFill>
                  <a:prstClr val="black"/>
                </a:solidFill>
              </a:rPr>
              <a:t>				– 100 h, 100 Hz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endParaRPr lang="ru-RU" sz="2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F6DE09-B2D9-4F1E-9E42-B2CD531F0738}"/>
              </a:ext>
            </a:extLst>
          </p:cNvPr>
          <p:cNvSpPr/>
          <p:nvPr/>
        </p:nvSpPr>
        <p:spPr>
          <a:xfrm>
            <a:off x="4821505" y="2733301"/>
            <a:ext cx="3894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aseline="30000" dirty="0">
                <a:solidFill>
                  <a:prstClr val="black"/>
                </a:solidFill>
              </a:rPr>
              <a:t>15</a:t>
            </a:r>
            <a:r>
              <a:rPr lang="en-US" sz="2000" dirty="0">
                <a:solidFill>
                  <a:prstClr val="black"/>
                </a:solidFill>
              </a:rPr>
              <a:t>O</a:t>
            </a:r>
            <a:r>
              <a:rPr lang="ru-RU" sz="2000" dirty="0">
                <a:solidFill>
                  <a:prstClr val="black"/>
                </a:solidFill>
              </a:rPr>
              <a:t> (</a:t>
            </a:r>
            <a:r>
              <a:rPr lang="en-US" sz="2000" dirty="0">
                <a:solidFill>
                  <a:prstClr val="black"/>
                </a:solidFill>
              </a:rPr>
              <a:t>activity</a:t>
            </a:r>
            <a:r>
              <a:rPr lang="ru-RU" sz="2000" dirty="0">
                <a:solidFill>
                  <a:prstClr val="black"/>
                </a:solidFill>
              </a:rPr>
              <a:t>~350 </a:t>
            </a:r>
            <a:r>
              <a:rPr lang="ru-RU" sz="2000" dirty="0" err="1">
                <a:solidFill>
                  <a:prstClr val="black"/>
                </a:solidFill>
              </a:rPr>
              <a:t>МБк</a:t>
            </a:r>
            <a:r>
              <a:rPr lang="ru-RU" sz="2000" dirty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				 - 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10 min, 1 kHz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CFC0A8-EA31-40A4-B71D-C3951E1C1875}"/>
              </a:ext>
            </a:extLst>
          </p:cNvPr>
          <p:cNvSpPr txBox="1"/>
          <p:nvPr/>
        </p:nvSpPr>
        <p:spPr>
          <a:xfrm>
            <a:off x="395536" y="908720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Atoms per shot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33F27-EE9F-4030-9A45-3482A4C319C6}"/>
              </a:ext>
            </a:extLst>
          </p:cNvPr>
          <p:cNvSpPr txBox="1"/>
          <p:nvPr/>
        </p:nvSpPr>
        <p:spPr>
          <a:xfrm>
            <a:off x="531371" y="3842764"/>
            <a:ext cx="1736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Atoms per shot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F5F89C-F9AB-4B43-87CF-7408AD2B0732}"/>
              </a:ext>
            </a:extLst>
          </p:cNvPr>
          <p:cNvSpPr txBox="1"/>
          <p:nvPr/>
        </p:nvSpPr>
        <p:spPr>
          <a:xfrm>
            <a:off x="3275856" y="908720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deuterons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37E481-8EC7-46D3-978E-FECF5F638A12}"/>
              </a:ext>
            </a:extLst>
          </p:cNvPr>
          <p:cNvSpPr txBox="1"/>
          <p:nvPr/>
        </p:nvSpPr>
        <p:spPr>
          <a:xfrm>
            <a:off x="3410655" y="3845105"/>
            <a:ext cx="9541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protons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CF8F81E-F0CC-4AED-B66A-48BB7874CC32}"/>
              </a:ext>
            </a:extLst>
          </p:cNvPr>
          <p:cNvSpPr/>
          <p:nvPr/>
        </p:nvSpPr>
        <p:spPr>
          <a:xfrm>
            <a:off x="4856183" y="797889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Required irradiation condition for medical dose  production</a:t>
            </a:r>
            <a:endParaRPr lang="ru-RU" sz="2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8C7CE4B-7AF3-4440-92A8-3AE3DEDE391F}"/>
              </a:ext>
            </a:extLst>
          </p:cNvPr>
          <p:cNvSpPr/>
          <p:nvPr/>
        </p:nvSpPr>
        <p:spPr>
          <a:xfrm>
            <a:off x="5004316" y="5197545"/>
            <a:ext cx="352839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Does not any improvement in comparison with thin foils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68572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M_rho_2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5720"/>
            <a:ext cx="6502366" cy="2535752"/>
          </a:xfrm>
          <a:prstGeom prst="rect">
            <a:avLst/>
          </a:prstGeom>
        </p:spPr>
      </p:pic>
      <p:pic>
        <p:nvPicPr>
          <p:cNvPr id="10" name="Рисунок 9" descr="en_an_2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485" y="4293096"/>
            <a:ext cx="3415419" cy="2517730"/>
          </a:xfrm>
          <a:prstGeom prst="rect">
            <a:avLst/>
          </a:prstGeom>
        </p:spPr>
      </p:pic>
      <p:pic>
        <p:nvPicPr>
          <p:cNvPr id="12" name="Рисунок 11" descr="perp_pr_spectrum_1MeV_10_6_new_plot_new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95936" y="2789290"/>
            <a:ext cx="5112568" cy="400623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496" y="3875648"/>
            <a:ext cx="396044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proton from target with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=1.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668AF54-1417-47E8-9F24-80BBE5355DED}"/>
              </a:ext>
            </a:extLst>
          </p:cNvPr>
          <p:cNvSpPr/>
          <p:nvPr/>
        </p:nvSpPr>
        <p:spPr>
          <a:xfrm>
            <a:off x="0" y="44624"/>
            <a:ext cx="9144000" cy="1482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3200" spc="-1" dirty="0">
                <a:solidFill>
                  <a:schemeClr val="tx1"/>
                </a:solidFill>
                <a:latin typeface="+mj-lt"/>
              </a:rPr>
              <a:t>Laser triggered protons acceleration from near-critical targets for medical PET isotope production (sub </a:t>
            </a:r>
            <a:r>
              <a:rPr lang="en-US" sz="3200" spc="-1" dirty="0" err="1">
                <a:solidFill>
                  <a:schemeClr val="tx1"/>
                </a:solidFill>
                <a:latin typeface="+mj-lt"/>
              </a:rPr>
              <a:t>ps</a:t>
            </a:r>
            <a:r>
              <a:rPr lang="en-US" sz="3200" spc="-1" dirty="0">
                <a:solidFill>
                  <a:schemeClr val="tx1"/>
                </a:solidFill>
                <a:latin typeface="+mj-lt"/>
              </a:rPr>
              <a:t> laser pulse)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1484784"/>
            <a:ext cx="4921696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30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.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055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µm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, 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50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0 fs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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µm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I =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5х10</a:t>
            </a:r>
            <a:r>
              <a:rPr lang="ru-RU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19</a:t>
            </a:r>
            <a:r>
              <a:rPr lang="en-US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ru-RU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en-US" sz="24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algn="ctr"/>
            <a:endParaRPr lang="en-US" sz="24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199840"/>
              </p:ext>
            </p:extLst>
          </p:nvPr>
        </p:nvGraphicFramePr>
        <p:xfrm>
          <a:off x="438122" y="1015632"/>
          <a:ext cx="8401017" cy="2895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2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2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8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41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339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Reaction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Isotope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1/2</a:t>
                      </a:r>
                      <a:r>
                        <a:rPr lang="ru-RU" sz="2000" b="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Atoms per one shot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Maximum activity </a:t>
                      </a:r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for</a:t>
                      </a:r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Hz</a:t>
                      </a:r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) 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Repetition rate for med. dose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O(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p,n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110 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1×</a:t>
                      </a:r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sz="2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30.9</a:t>
                      </a:r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kumimoji="0" lang="ru-RU" sz="2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5 </a:t>
                      </a:r>
                      <a:r>
                        <a:rPr kumimoji="0"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kumimoji="0"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p,n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 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O,</a:t>
                      </a:r>
                      <a:r>
                        <a:rPr lang="ru-RU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2 </a:t>
                      </a:r>
                      <a:r>
                        <a:rPr lang="en-US" sz="2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1.3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×</a:t>
                      </a:r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13.1 </a:t>
                      </a:r>
                      <a:r>
                        <a:rPr kumimoji="0" lang="en-US" sz="20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lang="ru-RU" sz="20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26 </a:t>
                      </a:r>
                      <a:r>
                        <a:rPr kumimoji="0"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14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ru-RU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(p,α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 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С, 20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+mn-lt"/>
                          <a:ea typeface="Calibri"/>
                          <a:cs typeface="Times New Roman" pitchFamily="18" charset="0"/>
                        </a:rPr>
                        <a:t>1.3</a:t>
                      </a:r>
                      <a:r>
                        <a:rPr lang="en-US" sz="2000" b="0" dirty="0">
                          <a:latin typeface="+mn-lt"/>
                          <a:ea typeface="Calibri"/>
                          <a:cs typeface="Times New Roman" pitchFamily="18" charset="0"/>
                        </a:rPr>
                        <a:t>×</a:t>
                      </a:r>
                      <a:r>
                        <a:rPr lang="ru-RU" sz="2000" b="0" dirty="0">
                          <a:latin typeface="+mn-lt"/>
                          <a:ea typeface="Calibri"/>
                          <a:cs typeface="Times New Roman" pitchFamily="18" charset="0"/>
                        </a:rPr>
                        <a:t>10</a:t>
                      </a:r>
                      <a:r>
                        <a:rPr lang="ru-RU" sz="2000" b="0" baseline="30000" dirty="0">
                          <a:latin typeface="+mn-lt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kumimoji="0" lang="ru-RU" sz="20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40 </a:t>
                      </a:r>
                      <a:r>
                        <a:rPr kumimoji="0"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82873" y="4869160"/>
            <a:ext cx="63539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In comparison with fs laser pulse</a:t>
            </a:r>
          </a:p>
          <a:p>
            <a:endParaRPr lang="en-US" sz="2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aseline="30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18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F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yield for 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1 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J of laser pulse increases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2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times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aseline="30000" dirty="0">
                <a:solidFill>
                  <a:schemeClr val="tx1"/>
                </a:solidFill>
                <a:cs typeface="Times New Roman" pitchFamily="18" charset="0"/>
              </a:rPr>
              <a:t>15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O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yield for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1 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J of laser pulse increases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4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aseline="30000" dirty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en-US" sz="2000" baseline="30000" dirty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yield for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1 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J of laser pulse increases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8.5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times</a:t>
            </a:r>
            <a:endParaRPr lang="en-US" sz="2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386" y="4305699"/>
            <a:ext cx="8534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Irradiation time &gt;&gt;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ru-RU" sz="2000" baseline="-25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1/2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 Optimal concentration 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n</a:t>
            </a:r>
            <a:r>
              <a:rPr lang="en-US" sz="2000" baseline="-25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e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= 2.5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n</a:t>
            </a:r>
            <a:r>
              <a:rPr lang="en-US" sz="2000" baseline="-250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cr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FB4D62FE-C3B0-41F0-8F6D-00DF399AE2DD}"/>
              </a:ext>
            </a:extLst>
          </p:cNvPr>
          <p:cNvSpPr/>
          <p:nvPr/>
        </p:nvSpPr>
        <p:spPr>
          <a:xfrm>
            <a:off x="504860" y="44624"/>
            <a:ext cx="8267542" cy="620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triggered PET production (30 J, 500 fs)</a:t>
            </a:r>
            <a:endParaRPr lang="ru-RU" sz="32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6288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0.5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kJ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.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055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µm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, 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ps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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µm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I =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2х10</a:t>
            </a:r>
            <a:r>
              <a:rPr lang="ru-RU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20</a:t>
            </a:r>
            <a:r>
              <a:rPr lang="en-US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ru-R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cm</a:t>
            </a:r>
            <a:r>
              <a:rPr lang="ru-RU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endParaRPr lang="en-US" sz="2400" baseline="300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11" name="Рисунок 10" descr="new_EM_rho_2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96" y="2044224"/>
            <a:ext cx="2934224" cy="2344274"/>
          </a:xfrm>
          <a:prstGeom prst="rect">
            <a:avLst/>
          </a:prstGeom>
        </p:spPr>
      </p:pic>
      <p:pic>
        <p:nvPicPr>
          <p:cNvPr id="13" name="Рисунок 12" descr="en_an_2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99449" y="2207054"/>
            <a:ext cx="3096344" cy="2232248"/>
          </a:xfrm>
          <a:prstGeom prst="rect">
            <a:avLst/>
          </a:prstGeom>
        </p:spPr>
      </p:pic>
      <p:pic>
        <p:nvPicPr>
          <p:cNvPr id="14" name="Рисунок 13" descr="perp_pr_spectrum_1MeV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199" y="4352766"/>
            <a:ext cx="3335883" cy="2505234"/>
          </a:xfrm>
          <a:prstGeom prst="rect">
            <a:avLst/>
          </a:prstGeom>
        </p:spPr>
      </p:pic>
      <p:pic>
        <p:nvPicPr>
          <p:cNvPr id="15" name="Рисунок 14" descr="perp_d_spectrum_1MeV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7840" y="4295868"/>
            <a:ext cx="3334963" cy="252882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47838" y="2417701"/>
            <a:ext cx="2413426" cy="1871217"/>
            <a:chOff x="7308304" y="1909112"/>
            <a:chExt cx="1837362" cy="154920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308304" y="1916832"/>
              <a:ext cx="1837362" cy="1541486"/>
              <a:chOff x="7308304" y="1916832"/>
              <a:chExt cx="1837362" cy="154148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3457" y="1916832"/>
                <a:ext cx="1230991" cy="126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08304" y="3181319"/>
                <a:ext cx="18373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/>
                  <a:t>0                             150мкм 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805075" y="1909112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3</a:t>
              </a:r>
              <a:r>
                <a:rPr lang="en-US" sz="1400" b="1" dirty="0" err="1">
                  <a:solidFill>
                    <a:schemeClr val="bg1"/>
                  </a:solidFill>
                </a:rPr>
                <a:t>n</a:t>
              </a:r>
              <a:r>
                <a:rPr lang="en-US" sz="1400" b="1" baseline="-25000" dirty="0" err="1">
                  <a:solidFill>
                    <a:schemeClr val="bg1"/>
                  </a:solidFill>
                </a:rPr>
                <a:t>c</a:t>
              </a:r>
              <a:endParaRPr lang="ru-RU" sz="1400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74200" y="2569722"/>
            <a:ext cx="44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n</a:t>
            </a:r>
            <a:r>
              <a:rPr lang="en-US" sz="1400" b="1" baseline="-25000" dirty="0" err="1">
                <a:solidFill>
                  <a:schemeClr val="bg1"/>
                </a:solidFill>
              </a:rPr>
              <a:t>c</a:t>
            </a:r>
            <a:endParaRPr lang="ru-RU" sz="1400" b="1" baseline="-25000" dirty="0">
              <a:solidFill>
                <a:schemeClr val="bg1"/>
              </a:solidFill>
            </a:endParaRPr>
          </a:p>
        </p:txBody>
      </p:sp>
      <p:sp>
        <p:nvSpPr>
          <p:cNvPr id="21" name="CustomShape 2">
            <a:extLst>
              <a:ext uri="{FF2B5EF4-FFF2-40B4-BE49-F238E27FC236}">
                <a16:creationId xmlns:a16="http://schemas.microsoft.com/office/drawing/2014/main" id="{1892B1A4-C2B6-454B-B0CD-CEE95598D796}"/>
              </a:ext>
            </a:extLst>
          </p:cNvPr>
          <p:cNvSpPr/>
          <p:nvPr/>
        </p:nvSpPr>
        <p:spPr>
          <a:xfrm>
            <a:off x="0" y="44624"/>
            <a:ext cx="9144000" cy="1482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3200" spc="-1" dirty="0">
                <a:solidFill>
                  <a:schemeClr val="tx1"/>
                </a:solidFill>
                <a:latin typeface="+mj-lt"/>
              </a:rPr>
              <a:t>Laser triggered protons acceleration from near-critical targets for medical PET isotope production (2 </a:t>
            </a:r>
            <a:r>
              <a:rPr lang="en-US" sz="3200" spc="-1" dirty="0" err="1">
                <a:solidFill>
                  <a:schemeClr val="tx1"/>
                </a:solidFill>
                <a:latin typeface="+mj-lt"/>
              </a:rPr>
              <a:t>ps</a:t>
            </a:r>
            <a:r>
              <a:rPr lang="en-US" sz="3200" spc="-1" dirty="0">
                <a:solidFill>
                  <a:schemeClr val="tx1"/>
                </a:solidFill>
                <a:latin typeface="+mj-lt"/>
              </a:rPr>
              <a:t> laser pulse)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9A62E6-71CA-4C67-91CB-FF20B4252E49}"/>
              </a:ext>
            </a:extLst>
          </p:cNvPr>
          <p:cNvSpPr txBox="1"/>
          <p:nvPr/>
        </p:nvSpPr>
        <p:spPr>
          <a:xfrm>
            <a:off x="1320093" y="4449946"/>
            <a:ext cx="9541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protons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4C79F6-5A42-4B84-8457-CCFE5D849F53}"/>
              </a:ext>
            </a:extLst>
          </p:cNvPr>
          <p:cNvSpPr txBox="1"/>
          <p:nvPr/>
        </p:nvSpPr>
        <p:spPr>
          <a:xfrm>
            <a:off x="6030038" y="4388498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deuterons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BEAE92-23DB-4816-AC14-B622F9A38BF5}"/>
              </a:ext>
            </a:extLst>
          </p:cNvPr>
          <p:cNvSpPr/>
          <p:nvPr/>
        </p:nvSpPr>
        <p:spPr>
          <a:xfrm>
            <a:off x="1505438" y="4777465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~3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х10</a:t>
            </a:r>
            <a:r>
              <a:rPr lang="en-US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13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073025"/>
              </p:ext>
            </p:extLst>
          </p:nvPr>
        </p:nvGraphicFramePr>
        <p:xfrm>
          <a:off x="443106" y="1053554"/>
          <a:ext cx="8161342" cy="41546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4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0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7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339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Reaction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Isotope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20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ru-RU" sz="2000" baseline="-250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1/2</a:t>
                      </a:r>
                      <a:r>
                        <a:rPr lang="ru-RU" sz="2000" b="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Atoms per one shot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Maximum activity </a:t>
                      </a:r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for</a:t>
                      </a:r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1 Hz</a:t>
                      </a:r>
                      <a:r>
                        <a:rPr lang="ru-RU" sz="2000" dirty="0">
                          <a:latin typeface="+mn-lt"/>
                          <a:cs typeface="Times New Roman" pitchFamily="18" charset="0"/>
                        </a:rPr>
                        <a:t>) 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cs typeface="Times New Roman" pitchFamily="18" charset="0"/>
                        </a:rPr>
                        <a:t>Repetition rate for med. Dose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O(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p,n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110 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4.6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×</a:t>
                      </a: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460 </a:t>
                      </a: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kumimoji="0" lang="ru-RU" sz="18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0.4 </a:t>
                      </a: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baseline="30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nat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Ne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x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110 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5.3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×</a:t>
                      </a: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530 </a:t>
                      </a: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kumimoji="0" lang="ru-RU" sz="18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0.4 </a:t>
                      </a: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p,n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 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O,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2 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1.8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×</a:t>
                      </a: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180 </a:t>
                      </a: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2 </a:t>
                      </a: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14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O,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2 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8.6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×</a:t>
                      </a: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8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ru-RU" sz="18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860 </a:t>
                      </a: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kumimoji="0" lang="ru-RU" sz="18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0.4 </a:t>
                      </a: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kumimoji="0" lang="ru-RU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14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</a:t>
                      </a:r>
                      <a:r>
                        <a:rPr lang="ru-RU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(p,α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)</a:t>
                      </a:r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 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С, 20 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min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latin typeface="+mn-lt"/>
                          <a:ea typeface="Calibri"/>
                          <a:cs typeface="Times New Roman" pitchFamily="18" charset="0"/>
                        </a:rPr>
                        <a:t>1.7</a:t>
                      </a:r>
                      <a:r>
                        <a:rPr lang="en-US" sz="1800" b="0" dirty="0">
                          <a:latin typeface="+mn-lt"/>
                          <a:ea typeface="Calibri"/>
                          <a:cs typeface="Times New Roman" pitchFamily="18" charset="0"/>
                        </a:rPr>
                        <a:t>×</a:t>
                      </a:r>
                      <a:r>
                        <a:rPr lang="ru-RU" sz="1800" b="0" dirty="0">
                          <a:latin typeface="+mn-lt"/>
                          <a:ea typeface="Calibri"/>
                          <a:cs typeface="Times New Roman" pitchFamily="18" charset="0"/>
                        </a:rPr>
                        <a:t>10</a:t>
                      </a:r>
                      <a:r>
                        <a:rPr lang="ru-RU" sz="1800" b="0" baseline="30000" dirty="0">
                          <a:latin typeface="+mn-lt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170 </a:t>
                      </a: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MBq</a:t>
                      </a:r>
                      <a:endParaRPr kumimoji="0" lang="ru-RU" sz="18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 </a:t>
                      </a:r>
                      <a:r>
                        <a:rPr kumimoji="0"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Hz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0815" y="6165304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Isotope productions for 1 J are the same as in the case of sub-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ps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30 J laser</a:t>
            </a:r>
            <a:endParaRPr lang="ru-RU" sz="20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E2959D88-2B93-4698-ACEE-79461F87771C}"/>
              </a:ext>
            </a:extLst>
          </p:cNvPr>
          <p:cNvSpPr/>
          <p:nvPr/>
        </p:nvSpPr>
        <p:spPr>
          <a:xfrm>
            <a:off x="474233" y="108808"/>
            <a:ext cx="8267542" cy="620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triggered PET production (0.5 kJ, 2 </a:t>
            </a:r>
            <a:r>
              <a:rPr lang="en-CA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C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200" spc="-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E937-DFC7-4D28-8AB4-C3ED1FC71466}"/>
              </a:ext>
            </a:extLst>
          </p:cNvPr>
          <p:cNvSpPr txBox="1"/>
          <p:nvPr/>
        </p:nvSpPr>
        <p:spPr>
          <a:xfrm>
            <a:off x="474233" y="5441136"/>
            <a:ext cx="6693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Irradiation time &gt;&gt;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ru-RU" sz="2000" baseline="-25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1/2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. Optimal concentration 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n</a:t>
            </a:r>
            <a:r>
              <a:rPr lang="en-US" sz="2000" baseline="-25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e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= 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n</a:t>
            </a:r>
            <a:r>
              <a:rPr lang="en-US" sz="2000" baseline="-250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cr</a:t>
            </a: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37BFF-8274-4FD1-8CF0-A7B8A884B300}"/>
              </a:ext>
            </a:extLst>
          </p:cNvPr>
          <p:cNvSpPr txBox="1">
            <a:spLocks/>
          </p:cNvSpPr>
          <p:nvPr/>
        </p:nvSpPr>
        <p:spPr>
          <a:xfrm>
            <a:off x="500034" y="50324"/>
            <a:ext cx="8226425" cy="71438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US" sz="3200" kern="0" dirty="0"/>
              <a:t>Nuclear medicine</a:t>
            </a:r>
            <a:endParaRPr lang="ru-RU" sz="3200" kern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0874B-323D-49BB-B2CF-3C83D582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7" y="1052736"/>
            <a:ext cx="4303723" cy="2952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2A751-A9F0-48B2-99CA-05227664EC59}"/>
              </a:ext>
            </a:extLst>
          </p:cNvPr>
          <p:cNvSpPr txBox="1"/>
          <p:nvPr/>
        </p:nvSpPr>
        <p:spPr>
          <a:xfrm>
            <a:off x="268277" y="1088714"/>
            <a:ext cx="1014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SPECT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F40CF1-179A-4EAD-AE8A-1A20D8AFC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138" y="3257229"/>
            <a:ext cx="4451862" cy="3600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7DA52-DEDE-41CE-B05A-0240249E75F3}"/>
              </a:ext>
            </a:extLst>
          </p:cNvPr>
          <p:cNvSpPr txBox="1"/>
          <p:nvPr/>
        </p:nvSpPr>
        <p:spPr>
          <a:xfrm>
            <a:off x="4684478" y="3589311"/>
            <a:ext cx="6934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</a:rPr>
              <a:t>PET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166E72-DED3-407F-9E94-20CA16FB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730" y="1228518"/>
            <a:ext cx="2638993" cy="20611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A2DC15-0492-40C4-9553-FE82FC826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77" y="3129178"/>
            <a:ext cx="2465898" cy="360077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5B540F5A-ECB7-421F-85FA-8A4313DDF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28" y="749816"/>
            <a:ext cx="523398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(Single Photon Emission Computed Tomography)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219E5831-494C-46AF-8954-C3060E47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985" y="3219979"/>
            <a:ext cx="351480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dirty="0"/>
              <a:t>(Positron Emission Tomography)</a:t>
            </a:r>
          </a:p>
        </p:txBody>
      </p:sp>
    </p:spTree>
    <p:extLst>
      <p:ext uri="{BB962C8B-B14F-4D97-AF65-F5344CB8AC3E}">
        <p14:creationId xmlns:p14="http://schemas.microsoft.com/office/powerpoint/2010/main" val="2255315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99773-13D8-49D0-A08A-07F81032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00" y="116632"/>
            <a:ext cx="7602016" cy="648072"/>
          </a:xfrm>
        </p:spPr>
        <p:txBody>
          <a:bodyPr/>
          <a:lstStyle/>
          <a:p>
            <a:r>
              <a:rPr lang="en-US" sz="3200" dirty="0"/>
              <a:t>Summary</a:t>
            </a:r>
            <a:endParaRPr lang="ru-RU" sz="3200" dirty="0"/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id="{2BC3901D-2A9F-44F3-885C-D5587C0D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" y="928670"/>
            <a:ext cx="9144000" cy="578647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Certain medical radioisotopes production is possible with 4 J femtosecond laser with a repetition rate of 10 Hz.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q"/>
            </a:pPr>
            <a:r>
              <a:rPr lang="en-US" sz="2400" dirty="0"/>
              <a:t>Laser -&gt; electrons&gt;gammas -&gt;isotopes it seems more perspective than laser-&gt;protons-&gt;isotopes for production of high-Z radioisotopes.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q"/>
            </a:pPr>
            <a:r>
              <a:rPr lang="en-US" sz="2400" dirty="0"/>
              <a:t>Radial proton acceleration from near-critical targets for isotope generation are not effective for modern laser systems.</a:t>
            </a:r>
          </a:p>
        </p:txBody>
      </p:sp>
    </p:spTree>
    <p:extLst>
      <p:ext uri="{BB962C8B-B14F-4D97-AF65-F5344CB8AC3E}">
        <p14:creationId xmlns:p14="http://schemas.microsoft.com/office/powerpoint/2010/main" val="260812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8989E-73F5-4EF8-B474-81F8A82F0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652936"/>
            <a:ext cx="6840760" cy="608843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4383C8F-D958-4531-97CE-9B70E25A7EFA}"/>
              </a:ext>
            </a:extLst>
          </p:cNvPr>
          <p:cNvSpPr txBox="1">
            <a:spLocks/>
          </p:cNvSpPr>
          <p:nvPr/>
        </p:nvSpPr>
        <p:spPr>
          <a:xfrm>
            <a:off x="32" y="-24"/>
            <a:ext cx="9144000" cy="857256"/>
          </a:xfrm>
          <a:prstGeom prst="rect">
            <a:avLst/>
          </a:prstGeom>
        </p:spPr>
        <p:txBody>
          <a:bodyPr/>
          <a:lstStyle/>
          <a:p>
            <a:pPr lvl="0" algn="ctr" eaLnBrk="0" hangingPunct="0"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Major long-lived nuclides in spent nuclear fuel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76D3B3-0BF9-435C-AC74-4C3318A8AB6D}"/>
              </a:ext>
            </a:extLst>
          </p:cNvPr>
          <p:cNvSpPr/>
          <p:nvPr/>
        </p:nvSpPr>
        <p:spPr bwMode="auto">
          <a:xfrm>
            <a:off x="1241630" y="4077072"/>
            <a:ext cx="6750750" cy="2592288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55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26261E-7935-463D-BE7E-85459677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3" y="864200"/>
            <a:ext cx="8914003" cy="552019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05B84A-4DDA-4823-A10A-9EAC9B6FEC7D}"/>
              </a:ext>
            </a:extLst>
          </p:cNvPr>
          <p:cNvSpPr/>
          <p:nvPr/>
        </p:nvSpPr>
        <p:spPr>
          <a:xfrm>
            <a:off x="21523" y="66275"/>
            <a:ext cx="9100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Scheme of transmutation technology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D7CF35-7E9D-4374-989E-B30FF02CF57D}"/>
              </a:ext>
            </a:extLst>
          </p:cNvPr>
          <p:cNvSpPr/>
          <p:nvPr/>
        </p:nvSpPr>
        <p:spPr>
          <a:xfrm>
            <a:off x="3779912" y="5984284"/>
            <a:ext cx="4985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latin typeface="+mn-lt"/>
              </a:rPr>
              <a:t>Oigawa H 2015 </a:t>
            </a:r>
            <a:r>
              <a:rPr lang="pt-BR" sz="2000" i="1" dirty="0">
                <a:solidFill>
                  <a:srgbClr val="000000"/>
                </a:solidFill>
                <a:latin typeface="+mn-lt"/>
              </a:rPr>
              <a:t>JPS Conf. Proc. </a:t>
            </a:r>
            <a:r>
              <a:rPr lang="pt-BR" sz="2000" b="1" dirty="0">
                <a:solidFill>
                  <a:srgbClr val="0000FF"/>
                </a:solidFill>
                <a:latin typeface="+mn-lt"/>
              </a:rPr>
              <a:t>6 </a:t>
            </a:r>
            <a:r>
              <a:rPr lang="pt-BR" sz="2000" dirty="0">
                <a:solidFill>
                  <a:srgbClr val="0000FF"/>
                </a:solidFill>
                <a:latin typeface="+mn-lt"/>
              </a:rPr>
              <a:t>010004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113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" y="-24"/>
            <a:ext cx="91440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Photo-nuclear nuclear waste transmutation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7000892" cy="262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533" y="733383"/>
            <a:ext cx="7358114" cy="26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612538" y="2786058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Composition of sludge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768" y="4214818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No effect of transmutation !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7715272" y="3286124"/>
            <a:ext cx="484632" cy="71438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6049052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 Distribution of gamma photons in the converter and sludge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6143644"/>
            <a:ext cx="3417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 Energy deposition of gammas in sludge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174644"/>
            <a:ext cx="1071570" cy="32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4459878"/>
            <a:ext cx="928694" cy="25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EEAE64-41D6-4C3A-8451-556C7C8AB7E9}"/>
              </a:ext>
            </a:extLst>
          </p:cNvPr>
          <p:cNvSpPr/>
          <p:nvPr/>
        </p:nvSpPr>
        <p:spPr bwMode="auto">
          <a:xfrm>
            <a:off x="1979712" y="2594819"/>
            <a:ext cx="1290438" cy="69532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2AFE123-216D-4E23-8866-4D1677B2C310}"/>
              </a:ext>
            </a:extLst>
          </p:cNvPr>
          <p:cNvSpPr/>
          <p:nvPr/>
        </p:nvSpPr>
        <p:spPr bwMode="auto">
          <a:xfrm>
            <a:off x="4529910" y="2590804"/>
            <a:ext cx="1842290" cy="69532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6E7E93D-F57D-4542-BAAA-DF13B28BD861}"/>
              </a:ext>
            </a:extLst>
          </p:cNvPr>
          <p:cNvSpPr/>
          <p:nvPr/>
        </p:nvSpPr>
        <p:spPr bwMode="auto">
          <a:xfrm>
            <a:off x="4529910" y="1733531"/>
            <a:ext cx="1266226" cy="69532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71414"/>
            <a:ext cx="91440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Photo-nuclear nuclear waste transmutation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714356"/>
            <a:ext cx="9001156" cy="191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37051"/>
            <a:ext cx="8801126" cy="394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763485-D894-4741-941B-054CCC208433}"/>
              </a:ext>
            </a:extLst>
          </p:cNvPr>
          <p:cNvSpPr/>
          <p:nvPr/>
        </p:nvSpPr>
        <p:spPr bwMode="auto">
          <a:xfrm>
            <a:off x="611560" y="5373216"/>
            <a:ext cx="8318158" cy="432048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Gamma based nuclear waste transmutation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37A76-52AA-48EA-B3C8-D74AFF42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22" y="547155"/>
            <a:ext cx="8604956" cy="631084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22A24-374E-4A37-9497-A1C602F5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1176"/>
            <a:ext cx="5544616" cy="3606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403DD0-A688-4330-8E1C-9A2CC63AEBE8}"/>
              </a:ext>
            </a:extLst>
          </p:cNvPr>
          <p:cNvSpPr txBox="1"/>
          <p:nvPr/>
        </p:nvSpPr>
        <p:spPr>
          <a:xfrm>
            <a:off x="107504" y="90152"/>
            <a:ext cx="9036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600" dirty="0">
                <a:solidFill>
                  <a:schemeClr val="tx1"/>
                </a:solidFill>
              </a:rPr>
              <a:t>Yield of photonuclear reaction per one laser shot vs. target thickness </a:t>
            </a: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32678F90-1B7E-43EB-AF49-CE49C246D084}"/>
              </a:ext>
            </a:extLst>
          </p:cNvPr>
          <p:cNvSpPr/>
          <p:nvPr/>
        </p:nvSpPr>
        <p:spPr>
          <a:xfrm>
            <a:off x="503486" y="5085184"/>
            <a:ext cx="83169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 cylindrical target with the radius of 0.5 cm and the length(3-5) cm is the best candidate for most effective transmutation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 reach noticeable reduction of overall activity (∼ 10%) the 10-years continues irradiation by laser produced gammas of 10 g LLFP by using 100 kHz laser system is required.</a:t>
            </a:r>
          </a:p>
        </p:txBody>
      </p:sp>
    </p:spTree>
    <p:extLst>
      <p:ext uri="{BB962C8B-B14F-4D97-AF65-F5344CB8AC3E}">
        <p14:creationId xmlns:p14="http://schemas.microsoft.com/office/powerpoint/2010/main" val="895809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79" y="-24"/>
            <a:ext cx="8226425" cy="714380"/>
          </a:xfrm>
        </p:spPr>
        <p:txBody>
          <a:bodyPr/>
          <a:lstStyle/>
          <a:p>
            <a:r>
              <a:rPr lang="en-US" sz="3200" dirty="0"/>
              <a:t>Summary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44771"/>
            <a:ext cx="9144000" cy="5786478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Self-trapping regime of laser pulse propagation in sub-</a:t>
            </a:r>
            <a:r>
              <a:rPr lang="en-US" sz="2400" dirty="0" err="1"/>
              <a:t>ctritical</a:t>
            </a:r>
            <a:r>
              <a:rPr lang="en-US" sz="2400" dirty="0"/>
              <a:t> plasma is optimal for effective electron beam generation with multi-</a:t>
            </a:r>
            <a:r>
              <a:rPr lang="en-US" sz="2400" dirty="0" err="1"/>
              <a:t>nC</a:t>
            </a:r>
            <a:r>
              <a:rPr lang="en-US" sz="2400" dirty="0"/>
              <a:t> charge. Such beams opens a way to high-yield production of gammas and photonuclear particles.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The efficiency of photonuclear reactions is not inferior to the efficiency of ion-neutron reactions, despite the fact that photonuclear cross sections are smaller than typical nuclear cross sections due to the electromagnetic nature of the interaction.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4 J femtosecond laser with a repetition rate of 10 Hz, which is already commercially available can provide therapeutic amount of certain medical radioisotopes.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Low efficiency of transmutation in pure LLFP targets will require the next generation continuously operating high-repetition laser systems (MHz range rep-rate and tens of joules).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B11B5A-3617-432F-ABBF-4C3CE713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42" y="3669881"/>
            <a:ext cx="3172151" cy="30243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3D476-9F82-456B-87F6-EF23F4F66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469" y="1916832"/>
            <a:ext cx="4136516" cy="477738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271EA1-459B-4DF5-9154-159B33647E96}"/>
              </a:ext>
            </a:extLst>
          </p:cNvPr>
          <p:cNvSpPr txBox="1">
            <a:spLocks/>
          </p:cNvSpPr>
          <p:nvPr/>
        </p:nvSpPr>
        <p:spPr>
          <a:xfrm>
            <a:off x="500034" y="71414"/>
            <a:ext cx="8226425" cy="71438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US" sz="3200" kern="0" dirty="0"/>
              <a:t>Medical cyclotrons </a:t>
            </a:r>
            <a:endParaRPr lang="ru-RU" sz="3200" kern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169BA1-5EF5-4277-8856-FFA687097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023" y="1871995"/>
            <a:ext cx="1199250" cy="431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EEBDEC-C0F3-4050-9FD2-E675A2C40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78" y="3644003"/>
            <a:ext cx="1152128" cy="2937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CA4C3-87B1-4264-826A-9E2113E00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13" y="1085836"/>
            <a:ext cx="3533736" cy="22322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C2C697-19E1-409F-9498-BE2DBD2D0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57" y="1083088"/>
            <a:ext cx="1061884" cy="2458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8B0BAD-FD25-4CA5-B84F-EEFFCA173668}"/>
              </a:ext>
            </a:extLst>
          </p:cNvPr>
          <p:cNvSpPr/>
          <p:nvPr/>
        </p:nvSpPr>
        <p:spPr>
          <a:xfrm>
            <a:off x="4384727" y="8306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Clinical Nuclear Medicine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ed H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Ahmadzadehfar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H J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Biersack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L Freeman and L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Zuckier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(Cham: Springer) 2020.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50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9" name="AutoShape 36"/>
          <p:cNvSpPr>
            <a:spLocks noChangeArrowheads="1"/>
          </p:cNvSpPr>
          <p:nvPr/>
        </p:nvSpPr>
        <p:spPr bwMode="auto">
          <a:xfrm>
            <a:off x="2500298" y="1357298"/>
            <a:ext cx="2928958" cy="2071702"/>
          </a:xfrm>
          <a:prstGeom prst="cube">
            <a:avLst>
              <a:gd name="adj" fmla="val 24996"/>
            </a:avLst>
          </a:prstGeom>
          <a:solidFill>
            <a:srgbClr val="FF6600">
              <a:alpha val="56862"/>
            </a:srgbClr>
          </a:solidFill>
          <a:ln w="255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808181"/>
            <a:ext cx="1071544" cy="1357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Line 2"/>
          <p:cNvSpPr>
            <a:spLocks noChangeShapeType="1"/>
          </p:cNvSpPr>
          <p:nvPr/>
        </p:nvSpPr>
        <p:spPr bwMode="auto">
          <a:xfrm flipV="1">
            <a:off x="2628000" y="2916000"/>
            <a:ext cx="2808000" cy="36513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08" name="AutoShape 3"/>
          <p:cNvSpPr>
            <a:spLocks noChangeArrowheads="1"/>
          </p:cNvSpPr>
          <p:nvPr/>
        </p:nvSpPr>
        <p:spPr bwMode="auto">
          <a:xfrm>
            <a:off x="2103426" y="1357297"/>
            <a:ext cx="3325830" cy="2071703"/>
          </a:xfrm>
          <a:prstGeom prst="cube">
            <a:avLst>
              <a:gd name="adj" fmla="val 25000"/>
            </a:avLst>
          </a:prstGeom>
          <a:noFill/>
          <a:ln w="936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2095200" y="3420000"/>
            <a:ext cx="7937" cy="685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1511" name="AutoShape 7"/>
          <p:cNvCxnSpPr>
            <a:cxnSpLocks noChangeShapeType="1"/>
          </p:cNvCxnSpPr>
          <p:nvPr/>
        </p:nvCxnSpPr>
        <p:spPr bwMode="auto">
          <a:xfrm>
            <a:off x="2088000" y="3786190"/>
            <a:ext cx="2808000" cy="1588"/>
          </a:xfrm>
          <a:prstGeom prst="straightConnector1">
            <a:avLst/>
          </a:prstGeom>
          <a:noFill/>
          <a:ln w="9360" cap="sq">
            <a:solidFill>
              <a:srgbClr val="000000"/>
            </a:solidFill>
            <a:miter lim="800000"/>
            <a:headEnd type="arrow" w="med" len="med"/>
            <a:tailEnd type="arrow" w="med" len="med"/>
          </a:ln>
        </p:spPr>
      </p:cxnSp>
      <p:cxnSp>
        <p:nvCxnSpPr>
          <p:cNvPr id="21512" name="AutoShape 8"/>
          <p:cNvCxnSpPr>
            <a:cxnSpLocks noChangeShapeType="1"/>
          </p:cNvCxnSpPr>
          <p:nvPr/>
        </p:nvCxnSpPr>
        <p:spPr bwMode="auto">
          <a:xfrm flipV="1">
            <a:off x="4929190" y="3429000"/>
            <a:ext cx="503238" cy="468312"/>
          </a:xfrm>
          <a:prstGeom prst="straightConnector1">
            <a:avLst/>
          </a:prstGeom>
          <a:noFill/>
          <a:ln w="9360" cap="sq">
            <a:solidFill>
              <a:srgbClr val="000000"/>
            </a:solidFill>
            <a:miter lim="800000"/>
            <a:headEnd type="arrow" w="med" len="med"/>
            <a:tailEnd type="arrow" w="med" len="med"/>
          </a:ln>
        </p:spPr>
      </p:cxn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4644000" y="1872000"/>
            <a:ext cx="531812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683130" y="3429000"/>
            <a:ext cx="531812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1515" name="AutoShape 11"/>
          <p:cNvCxnSpPr>
            <a:cxnSpLocks noChangeShapeType="1"/>
          </p:cNvCxnSpPr>
          <p:nvPr/>
        </p:nvCxnSpPr>
        <p:spPr bwMode="auto">
          <a:xfrm flipV="1">
            <a:off x="5170488" y="1872000"/>
            <a:ext cx="3175" cy="1548000"/>
          </a:xfrm>
          <a:prstGeom prst="straightConnector1">
            <a:avLst/>
          </a:prstGeom>
          <a:noFill/>
          <a:ln w="9360" cap="sq">
            <a:solidFill>
              <a:srgbClr val="000000"/>
            </a:solidFill>
            <a:miter lim="800000"/>
            <a:headEnd type="arrow" w="med" len="med"/>
            <a:tailEnd type="arrow" w="med" len="med"/>
          </a:ln>
        </p:spPr>
      </p:cxn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428992" y="3429000"/>
            <a:ext cx="295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5102225" y="3575068"/>
            <a:ext cx="295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4878388" y="2432068"/>
            <a:ext cx="295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>
            <a:off x="4914000" y="3060000"/>
            <a:ext cx="0" cy="1368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2487600" y="3384000"/>
            <a:ext cx="7937" cy="1044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2928926" y="3857628"/>
            <a:ext cx="15196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en-CA" altLang="ru-RU" dirty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- </a:t>
            </a: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20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altLang="ru-RU" dirty="0">
                <a:solidFill>
                  <a:srgbClr val="000000"/>
                </a:solidFill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Symbol" pitchFamily="18" charset="2"/>
              </a:rPr>
              <a:t>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642938" y="5717185"/>
            <a:ext cx="327660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sz="1600" dirty="0">
                <a:solidFill>
                  <a:srgbClr val="000000"/>
                </a:solidFill>
              </a:rPr>
              <a:t>x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</a:t>
            </a:r>
            <a:r>
              <a:rPr lang="en-US" altLang="ru-RU" sz="1600" dirty="0">
                <a:solidFill>
                  <a:srgbClr val="000000"/>
                </a:solidFill>
              </a:rPr>
              <a:t>y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</a:t>
            </a:r>
            <a:r>
              <a:rPr lang="en-US" altLang="ru-RU" sz="1600" dirty="0">
                <a:solidFill>
                  <a:srgbClr val="000000"/>
                </a:solidFill>
              </a:rPr>
              <a:t>z = 58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US" altLang="ru-RU" sz="1600" dirty="0">
                <a:solidFill>
                  <a:srgbClr val="000000"/>
                </a:solidFill>
              </a:rPr>
              <a:t> 25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US" altLang="ru-RU" sz="1600" dirty="0">
                <a:solidFill>
                  <a:srgbClr val="000000"/>
                </a:solidFill>
              </a:rPr>
              <a:t> 25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490538" y="6017223"/>
            <a:ext cx="353695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US" altLang="ru-RU" sz="1600" dirty="0">
                <a:solidFill>
                  <a:srgbClr val="000000"/>
                </a:solidFill>
              </a:rPr>
              <a:t>x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</a:t>
            </a:r>
            <a:r>
              <a:rPr lang="en-US" altLang="ru-RU" sz="1600" dirty="0">
                <a:solidFill>
                  <a:srgbClr val="000000"/>
                </a:solidFill>
              </a:rPr>
              <a:t>y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</a:t>
            </a:r>
            <a:r>
              <a:rPr lang="en-US" altLang="ru-RU" sz="1600" dirty="0">
                <a:solidFill>
                  <a:srgbClr val="000000"/>
                </a:solidFill>
              </a:rPr>
              <a:t>z =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altLang="ru-RU" sz="1600" dirty="0">
                <a:solidFill>
                  <a:srgbClr val="000000"/>
                </a:solidFill>
              </a:rPr>
              <a:t>/5</a:t>
            </a:r>
            <a:r>
              <a:rPr lang="ru-RU" altLang="ru-RU" sz="1600" dirty="0">
                <a:solidFill>
                  <a:srgbClr val="000000"/>
                </a:solidFill>
              </a:rPr>
              <a:t>0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altLang="ru-RU" sz="1600" dirty="0">
                <a:solidFill>
                  <a:srgbClr val="000000"/>
                </a:solidFill>
              </a:rPr>
              <a:t>/</a:t>
            </a:r>
            <a:r>
              <a:rPr lang="en-CA" altLang="ru-RU" sz="1600" dirty="0">
                <a:solidFill>
                  <a:srgbClr val="000000"/>
                </a:solidFill>
              </a:rPr>
              <a:t>1</a:t>
            </a:r>
            <a:r>
              <a:rPr lang="en-US" altLang="ru-RU" sz="1600" dirty="0">
                <a:solidFill>
                  <a:srgbClr val="000000"/>
                </a:solidFill>
              </a:rPr>
              <a:t>0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  <a:r>
              <a:rPr lang="en-US" altLang="ru-RU" sz="1600" dirty="0">
                <a:solidFill>
                  <a:srgbClr val="000000"/>
                </a:solidFill>
                <a:latin typeface="Symbol" pitchFamily="18" charset="2"/>
              </a:rPr>
              <a:t></a:t>
            </a:r>
            <a:r>
              <a:rPr lang="en-US" altLang="ru-RU" sz="1600" dirty="0">
                <a:solidFill>
                  <a:srgbClr val="000000"/>
                </a:solidFill>
              </a:rPr>
              <a:t>/</a:t>
            </a:r>
            <a:r>
              <a:rPr lang="en-CA" altLang="ru-RU" sz="1600" dirty="0">
                <a:solidFill>
                  <a:srgbClr val="000000"/>
                </a:solidFill>
              </a:rPr>
              <a:t>1</a:t>
            </a:r>
            <a:r>
              <a:rPr lang="en-US" altLang="ru-RU" sz="1600" dirty="0">
                <a:solidFill>
                  <a:srgbClr val="000000"/>
                </a:solidFill>
              </a:rPr>
              <a:t>0 </a:t>
            </a:r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H="1">
            <a:off x="2628000" y="1368000"/>
            <a:ext cx="7938" cy="1548000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5" name="Line 21"/>
          <p:cNvSpPr>
            <a:spLocks noChangeAspect="1" noChangeShapeType="1"/>
          </p:cNvSpPr>
          <p:nvPr/>
        </p:nvSpPr>
        <p:spPr bwMode="auto">
          <a:xfrm flipV="1">
            <a:off x="2124000" y="2952003"/>
            <a:ext cx="502200" cy="441479"/>
          </a:xfrm>
          <a:prstGeom prst="line">
            <a:avLst/>
          </a:prstGeom>
          <a:noFill/>
          <a:ln w="9360" cap="sq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H="1">
            <a:off x="1836000" y="2340000"/>
            <a:ext cx="7938" cy="685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H="1">
            <a:off x="1035050" y="2355868"/>
            <a:ext cx="7938" cy="685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1528" name="AutoShape 24"/>
          <p:cNvCxnSpPr>
            <a:cxnSpLocks noChangeShapeType="1"/>
          </p:cNvCxnSpPr>
          <p:nvPr/>
        </p:nvCxnSpPr>
        <p:spPr bwMode="auto">
          <a:xfrm>
            <a:off x="1044000" y="3000372"/>
            <a:ext cx="763588" cy="1588"/>
          </a:xfrm>
          <a:prstGeom prst="straightConnector1">
            <a:avLst/>
          </a:prstGeom>
          <a:noFill/>
          <a:ln w="9360" cap="sq">
            <a:solidFill>
              <a:srgbClr val="000000"/>
            </a:solidFill>
            <a:miter lim="800000"/>
            <a:headEnd type="arrow" w="med" len="med"/>
            <a:tailEnd type="arrow" w="med" len="med"/>
          </a:ln>
        </p:spPr>
      </p:cxnSp>
      <p:sp>
        <p:nvSpPr>
          <p:cNvPr id="21529" name="Line 25"/>
          <p:cNvSpPr>
            <a:spLocks noChangeShapeType="1"/>
          </p:cNvSpPr>
          <p:nvPr/>
        </p:nvSpPr>
        <p:spPr bwMode="auto">
          <a:xfrm>
            <a:off x="285750" y="2847993"/>
            <a:ext cx="10795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21530" name="AutoShape 27"/>
          <p:cNvCxnSpPr>
            <a:cxnSpLocks noChangeShapeType="1"/>
          </p:cNvCxnSpPr>
          <p:nvPr/>
        </p:nvCxnSpPr>
        <p:spPr bwMode="auto">
          <a:xfrm flipV="1">
            <a:off x="431800" y="2001856"/>
            <a:ext cx="1588" cy="835025"/>
          </a:xfrm>
          <a:prstGeom prst="straightConnector1">
            <a:avLst/>
          </a:prstGeom>
          <a:noFill/>
          <a:ln w="9360" cap="sq">
            <a:solidFill>
              <a:srgbClr val="000000"/>
            </a:solidFill>
            <a:miter lim="800000"/>
            <a:headEnd type="arrow" w="med" len="med"/>
            <a:tailEnd type="arrow" w="med" len="med"/>
          </a:ln>
        </p:spPr>
      </p:cxnSp>
      <p:sp>
        <p:nvSpPr>
          <p:cNvPr id="21531" name="Text Box 28"/>
          <p:cNvSpPr txBox="1">
            <a:spLocks noChangeArrowheads="1"/>
          </p:cNvSpPr>
          <p:nvPr/>
        </p:nvSpPr>
        <p:spPr bwMode="auto">
          <a:xfrm>
            <a:off x="1142976" y="3071810"/>
            <a:ext cx="4714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dirty="0">
                <a:solidFill>
                  <a:srgbClr val="000000"/>
                </a:solidFill>
              </a:rPr>
              <a:t>2 </a:t>
            </a:r>
            <a:r>
              <a:rPr lang="ru-RU" altLang="ru-RU" dirty="0">
                <a:solidFill>
                  <a:srgbClr val="000000"/>
                </a:solidFill>
                <a:latin typeface="Symbol" pitchFamily="18" charset="2"/>
              </a:rPr>
              <a:t></a:t>
            </a:r>
          </a:p>
        </p:txBody>
      </p:sp>
      <p:sp>
        <p:nvSpPr>
          <p:cNvPr id="21532" name="Text Box 29"/>
          <p:cNvSpPr txBox="1">
            <a:spLocks noChangeArrowheads="1"/>
          </p:cNvSpPr>
          <p:nvPr/>
        </p:nvSpPr>
        <p:spPr bwMode="auto">
          <a:xfrm>
            <a:off x="428596" y="2203444"/>
            <a:ext cx="62579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</a:rPr>
              <a:t>2 R</a:t>
            </a:r>
            <a:r>
              <a:rPr lang="en-US" altLang="ru-RU" baseline="-25000" dirty="0">
                <a:solidFill>
                  <a:srgbClr val="000000"/>
                </a:solidFill>
              </a:rPr>
              <a:t>L</a:t>
            </a:r>
            <a:endParaRPr lang="el-GR" altLang="ru-RU" baseline="-25000" dirty="0">
              <a:solidFill>
                <a:srgbClr val="000000"/>
              </a:solidFill>
            </a:endParaRPr>
          </a:p>
        </p:txBody>
      </p:sp>
      <p:sp>
        <p:nvSpPr>
          <p:cNvPr id="21533" name="Text Box 30"/>
          <p:cNvSpPr txBox="1">
            <a:spLocks noChangeArrowheads="1"/>
          </p:cNvSpPr>
          <p:nvPr/>
        </p:nvSpPr>
        <p:spPr bwMode="auto">
          <a:xfrm>
            <a:off x="423863" y="1427181"/>
            <a:ext cx="1312862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>
                <a:solidFill>
                  <a:srgbClr val="FF0000"/>
                </a:solidFill>
                <a:latin typeface="Times New Roman" pitchFamily="18" charset="0"/>
              </a:rPr>
              <a:t>Laser pulse</a:t>
            </a:r>
            <a:endParaRPr lang="ru-RU" altLang="ru-RU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534" name="Text Box 31"/>
          <p:cNvSpPr txBox="1">
            <a:spLocks noChangeArrowheads="1"/>
          </p:cNvSpPr>
          <p:nvPr/>
        </p:nvSpPr>
        <p:spPr bwMode="auto">
          <a:xfrm>
            <a:off x="3000364" y="2143116"/>
            <a:ext cx="828675" cy="649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laser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 target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35" name="Text Box 32"/>
          <p:cNvSpPr txBox="1">
            <a:spLocks noChangeArrowheads="1"/>
          </p:cNvSpPr>
          <p:nvPr/>
        </p:nvSpPr>
        <p:spPr bwMode="auto">
          <a:xfrm>
            <a:off x="3432175" y="4489468"/>
            <a:ext cx="117562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electrons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heavy ions</a:t>
            </a:r>
          </a:p>
        </p:txBody>
      </p:sp>
      <p:sp>
        <p:nvSpPr>
          <p:cNvPr id="21536" name="Text Box 33"/>
          <p:cNvSpPr txBox="1">
            <a:spLocks noChangeArrowheads="1"/>
          </p:cNvSpPr>
          <p:nvPr/>
        </p:nvSpPr>
        <p:spPr bwMode="auto">
          <a:xfrm>
            <a:off x="2357438" y="4718068"/>
            <a:ext cx="763587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Target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37" name="AutoShape 34"/>
          <p:cNvSpPr>
            <a:spLocks/>
          </p:cNvSpPr>
          <p:nvPr/>
        </p:nvSpPr>
        <p:spPr bwMode="auto">
          <a:xfrm>
            <a:off x="3214688" y="4613293"/>
            <a:ext cx="152400" cy="533400"/>
          </a:xfrm>
          <a:prstGeom prst="leftBrace">
            <a:avLst>
              <a:gd name="adj1" fmla="val 8329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538" name="Text Box 35"/>
          <p:cNvSpPr txBox="1">
            <a:spLocks noChangeArrowheads="1"/>
          </p:cNvSpPr>
          <p:nvPr/>
        </p:nvSpPr>
        <p:spPr bwMode="auto">
          <a:xfrm>
            <a:off x="142875" y="3717943"/>
            <a:ext cx="2693988" cy="146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CA" altLang="ru-RU" dirty="0">
                <a:solidFill>
                  <a:srgbClr val="000000"/>
                </a:solidFill>
                <a:latin typeface="Times New Roman" pitchFamily="18" charset="0"/>
              </a:rPr>
              <a:t>~4 </a:t>
            </a: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J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CA" altLang="ru-RU" dirty="0">
                <a:solidFill>
                  <a:srgbClr val="000000"/>
                </a:solidFill>
                <a:latin typeface="Times New Roman" pitchFamily="18" charset="0"/>
              </a:rPr>
              <a:t>8</a:t>
            </a:r>
            <a:r>
              <a:rPr lang="en-US" altLang="ru-RU" dirty="0">
                <a:solidFill>
                  <a:srgbClr val="000000"/>
                </a:solidFill>
                <a:latin typeface="Symbol" pitchFamily="18" charset="2"/>
              </a:rPr>
              <a:t>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en-CA" altLang="ru-RU" baseline="30000" dirty="0">
                <a:solidFill>
                  <a:srgbClr val="000000"/>
                </a:solidFill>
                <a:latin typeface="Times New Roman" pitchFamily="18" charset="0"/>
              </a:rPr>
              <a:t>20</a:t>
            </a:r>
            <a:r>
              <a:rPr lang="en-US" altLang="ru-RU" baseline="30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W/cm</a:t>
            </a:r>
            <a:r>
              <a:rPr lang="ru-RU" altLang="ru-RU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dirty="0">
                <a:solidFill>
                  <a:srgbClr val="000000"/>
                </a:solidFill>
                <a:latin typeface="Symbol" pitchFamily="18" charset="2"/>
              </a:rPr>
              <a:t>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= 30 </a:t>
            </a:r>
            <a:r>
              <a:rPr lang="en-US" altLang="ru-RU" dirty="0" err="1">
                <a:solidFill>
                  <a:srgbClr val="000000"/>
                </a:solidFill>
                <a:latin typeface="Times New Roman" pitchFamily="18" charset="0"/>
              </a:rPr>
              <a:t>fs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altLang="ru-RU" dirty="0">
                <a:solidFill>
                  <a:srgbClr val="000000"/>
                </a:solidFill>
              </a:rPr>
              <a:t>R</a:t>
            </a:r>
            <a:r>
              <a:rPr lang="en-US" altLang="ru-RU" baseline="-25000" dirty="0">
                <a:solidFill>
                  <a:srgbClr val="000000"/>
                </a:solidFill>
              </a:rPr>
              <a:t>L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= </a:t>
            </a:r>
            <a:r>
              <a:rPr lang="en-CA" altLang="ru-RU" dirty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l-GR" altLang="ru-RU" dirty="0">
                <a:solidFill>
                  <a:srgbClr val="000000"/>
                </a:solidFill>
                <a:latin typeface="Times New Roman" pitchFamily="18" charset="0"/>
              </a:rPr>
              <a:t>μ</a:t>
            </a: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linear polarization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1540" name="AutoShape 37"/>
          <p:cNvCxnSpPr>
            <a:cxnSpLocks noChangeShapeType="1"/>
          </p:cNvCxnSpPr>
          <p:nvPr/>
        </p:nvCxnSpPr>
        <p:spPr bwMode="auto">
          <a:xfrm>
            <a:off x="2500298" y="4214818"/>
            <a:ext cx="2376000" cy="1588"/>
          </a:xfrm>
          <a:prstGeom prst="straightConnector1">
            <a:avLst/>
          </a:prstGeom>
          <a:noFill/>
          <a:ln w="9360" cap="sq">
            <a:solidFill>
              <a:srgbClr val="000000"/>
            </a:solidFill>
            <a:miter lim="800000"/>
            <a:headEnd type="arrow" w="med" len="med"/>
            <a:tailEnd type="arrow" w="med" len="med"/>
          </a:ln>
        </p:spPr>
      </p:cxnSp>
      <p:sp>
        <p:nvSpPr>
          <p:cNvPr id="21542" name="AutoShape 40"/>
          <p:cNvSpPr>
            <a:spLocks noChangeArrowheads="1"/>
          </p:cNvSpPr>
          <p:nvPr/>
        </p:nvSpPr>
        <p:spPr bwMode="auto">
          <a:xfrm>
            <a:off x="6788150" y="1471631"/>
            <a:ext cx="857250" cy="2071687"/>
          </a:xfrm>
          <a:prstGeom prst="cube">
            <a:avLst>
              <a:gd name="adj" fmla="val 56903"/>
            </a:avLst>
          </a:prstGeom>
          <a:solidFill>
            <a:srgbClr val="BBE0E3">
              <a:alpha val="56862"/>
            </a:srgbClr>
          </a:solidFill>
          <a:ln w="255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1543" name="Text Box 41"/>
          <p:cNvSpPr txBox="1">
            <a:spLocks noChangeArrowheads="1"/>
          </p:cNvSpPr>
          <p:nvPr/>
        </p:nvSpPr>
        <p:spPr bwMode="auto">
          <a:xfrm>
            <a:off x="6500813" y="3632218"/>
            <a:ext cx="1368425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rgbClr val="808080"/>
                </a:solidFill>
                <a:latin typeface="Times New Roman" pitchFamily="18" charset="0"/>
              </a:rPr>
              <a:t>converter</a:t>
            </a:r>
            <a:endParaRPr lang="ru-RU" altLang="ru-RU" b="1" dirty="0">
              <a:solidFill>
                <a:srgbClr val="808080"/>
              </a:solidFill>
              <a:latin typeface="Times New Roman" pitchFamily="18" charset="0"/>
            </a:endParaRPr>
          </a:p>
        </p:txBody>
      </p:sp>
      <p:sp>
        <p:nvSpPr>
          <p:cNvPr id="21544" name="Text Box 41"/>
          <p:cNvSpPr txBox="1">
            <a:spLocks noChangeArrowheads="1"/>
          </p:cNvSpPr>
          <p:nvPr/>
        </p:nvSpPr>
        <p:spPr bwMode="auto">
          <a:xfrm>
            <a:off x="5643563" y="2932131"/>
            <a:ext cx="1000125" cy="649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>
                <a:solidFill>
                  <a:srgbClr val="FF0000"/>
                </a:solidFill>
                <a:latin typeface="Times New Roman" pitchFamily="18" charset="0"/>
              </a:rPr>
              <a:t>electron bunch</a:t>
            </a:r>
            <a:endParaRPr lang="ru-RU" altLang="ru-RU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545" name="Line 25"/>
          <p:cNvSpPr>
            <a:spLocks noChangeShapeType="1"/>
          </p:cNvSpPr>
          <p:nvPr/>
        </p:nvSpPr>
        <p:spPr bwMode="auto">
          <a:xfrm>
            <a:off x="285750" y="2003443"/>
            <a:ext cx="10795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46" name="Line 5"/>
          <p:cNvSpPr>
            <a:spLocks noChangeShapeType="1"/>
          </p:cNvSpPr>
          <p:nvPr/>
        </p:nvSpPr>
        <p:spPr bwMode="auto">
          <a:xfrm flipH="1">
            <a:off x="5425200" y="2844000"/>
            <a:ext cx="7937" cy="685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48" name="Скругленная соединительная линия 47"/>
          <p:cNvCxnSpPr/>
          <p:nvPr/>
        </p:nvCxnSpPr>
        <p:spPr>
          <a:xfrm flipV="1">
            <a:off x="7429500" y="1789131"/>
            <a:ext cx="857250" cy="500062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кругленная соединительная линия 49"/>
          <p:cNvCxnSpPr/>
          <p:nvPr/>
        </p:nvCxnSpPr>
        <p:spPr>
          <a:xfrm>
            <a:off x="7429500" y="2574943"/>
            <a:ext cx="785813" cy="500063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кругленная соединительная линия 51"/>
          <p:cNvCxnSpPr/>
          <p:nvPr/>
        </p:nvCxnSpPr>
        <p:spPr>
          <a:xfrm>
            <a:off x="7429500" y="2432068"/>
            <a:ext cx="928688" cy="71438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50" name="Text Box 41"/>
          <p:cNvSpPr txBox="1">
            <a:spLocks noChangeArrowheads="1"/>
          </p:cNvSpPr>
          <p:nvPr/>
        </p:nvSpPr>
        <p:spPr bwMode="auto">
          <a:xfrm>
            <a:off x="8195055" y="2106773"/>
            <a:ext cx="100012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chemeClr val="accent2"/>
                </a:solidFill>
                <a:latin typeface="Times New Roman" pitchFamily="18" charset="0"/>
              </a:rPr>
              <a:t>gamma-rays</a:t>
            </a:r>
            <a:endParaRPr lang="ru-RU" altLang="ru-RU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-5400000">
            <a:off x="5501481" y="1896287"/>
            <a:ext cx="963613" cy="89217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CC6600"/>
              </a:solidFill>
            </a:endParaRPr>
          </a:p>
        </p:txBody>
      </p:sp>
      <p:sp>
        <p:nvSpPr>
          <p:cNvPr id="21552" name="Text Box 30"/>
          <p:cNvSpPr txBox="1">
            <a:spLocks noChangeArrowheads="1"/>
          </p:cNvSpPr>
          <p:nvPr/>
        </p:nvSpPr>
        <p:spPr bwMode="auto">
          <a:xfrm>
            <a:off x="4000496" y="5214950"/>
            <a:ext cx="1577653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PIC code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 err="1">
                <a:solidFill>
                  <a:schemeClr val="tx1"/>
                </a:solidFill>
                <a:latin typeface="Times New Roman" pitchFamily="18" charset="0"/>
              </a:rPr>
              <a:t>Vsim</a:t>
            </a: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 (</a:t>
            </a:r>
            <a:r>
              <a:rPr lang="en-US" altLang="ru-RU" b="1" dirty="0" err="1">
                <a:solidFill>
                  <a:schemeClr val="tx1"/>
                </a:solidFill>
                <a:latin typeface="Times New Roman" pitchFamily="18" charset="0"/>
              </a:rPr>
              <a:t>Vorpal</a:t>
            </a: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1553" name="Text Box 30"/>
          <p:cNvSpPr txBox="1">
            <a:spLocks noChangeArrowheads="1"/>
          </p:cNvSpPr>
          <p:nvPr/>
        </p:nvSpPr>
        <p:spPr bwMode="auto">
          <a:xfrm>
            <a:off x="6858000" y="4218006"/>
            <a:ext cx="117316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GEANT-4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54" name="Text Box 30"/>
          <p:cNvSpPr txBox="1">
            <a:spLocks noChangeArrowheads="1"/>
          </p:cNvSpPr>
          <p:nvPr/>
        </p:nvSpPr>
        <p:spPr bwMode="auto">
          <a:xfrm>
            <a:off x="6286500" y="5143512"/>
            <a:ext cx="2714656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b="1" dirty="0">
                <a:solidFill>
                  <a:schemeClr val="tx1"/>
                </a:solidFill>
                <a:latin typeface="Times New Roman" pitchFamily="18" charset="0"/>
              </a:rPr>
              <a:t>Collect all electrons behind target with energy more than 1 MeV</a:t>
            </a:r>
            <a:endParaRPr lang="ru-RU" altLang="ru-RU" b="1" baseline="30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" name="Стрелка вправо с вырезом 60"/>
          <p:cNvSpPr/>
          <p:nvPr/>
        </p:nvSpPr>
        <p:spPr>
          <a:xfrm>
            <a:off x="5786438" y="5361006"/>
            <a:ext cx="357187" cy="484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Стрелка вправо с вырезом 62"/>
          <p:cNvSpPr/>
          <p:nvPr/>
        </p:nvSpPr>
        <p:spPr>
          <a:xfrm rot="16200000">
            <a:off x="7207250" y="4583131"/>
            <a:ext cx="357187" cy="4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Заголовок 5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9562"/>
          </a:xfrm>
        </p:spPr>
        <p:txBody>
          <a:bodyPr/>
          <a:lstStyle/>
          <a:p>
            <a:pPr rtl="0" fontAlgn="base"/>
            <a:r>
              <a:rPr lang="en-US" sz="3200" kern="1200" dirty="0">
                <a:solidFill>
                  <a:schemeClr val="tx1"/>
                </a:solidFill>
                <a:ea typeface="+mn-ea"/>
                <a:cs typeface="+mn-cs"/>
              </a:rPr>
              <a:t>Electron acceleration from low-density target</a:t>
            </a:r>
            <a:endParaRPr lang="ru-RU" sz="3200" kern="12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65" name="Text Box 33"/>
          <p:cNvSpPr txBox="1">
            <a:spLocks noChangeArrowheads="1"/>
          </p:cNvSpPr>
          <p:nvPr/>
        </p:nvSpPr>
        <p:spPr bwMode="auto">
          <a:xfrm>
            <a:off x="1142976" y="5357826"/>
            <a:ext cx="1714229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ru-RU" dirty="0">
                <a:solidFill>
                  <a:srgbClr val="000000"/>
                </a:solidFill>
                <a:latin typeface="Times New Roman" pitchFamily="18" charset="0"/>
              </a:rPr>
              <a:t>Moving window</a:t>
            </a:r>
            <a:endParaRPr lang="ru-RU" alt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814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j-lt"/>
              </a:rPr>
              <a:t>Laser bullet acceleration regime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1343" y="63198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(n, I) - matching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28516" y="513961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357422" y="3059668"/>
            <a:ext cx="422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Propagation over </a:t>
            </a:r>
            <a:r>
              <a:rPr lang="en-US" dirty="0">
                <a:solidFill>
                  <a:schemeClr val="tx1"/>
                </a:solidFill>
                <a:sym typeface="Symbol"/>
              </a:rPr>
              <a:t> 10 </a:t>
            </a:r>
            <a:r>
              <a:rPr lang="en-US" dirty="0">
                <a:solidFill>
                  <a:schemeClr val="tx1"/>
                </a:solidFill>
              </a:rPr>
              <a:t>Rayleigh lengths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562" y="3714752"/>
            <a:ext cx="2220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sym typeface="Symbol"/>
              </a:rPr>
              <a:t> - </a:t>
            </a:r>
            <a:r>
              <a:rPr lang="en-US" sz="1400" dirty="0">
                <a:solidFill>
                  <a:schemeClr val="tx1"/>
                </a:solidFill>
              </a:rPr>
              <a:t>numeric factor ~ (1-2) 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5" y="857233"/>
            <a:ext cx="2100263" cy="198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81059"/>
            <a:ext cx="2216944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4944" y="857233"/>
            <a:ext cx="2102644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857232"/>
            <a:ext cx="2128838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Прямая со стрелкой 19"/>
          <p:cNvCxnSpPr/>
          <p:nvPr/>
        </p:nvCxnSpPr>
        <p:spPr bwMode="auto">
          <a:xfrm>
            <a:off x="571472" y="3000372"/>
            <a:ext cx="7786742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361524"/>
            <a:ext cx="7181856" cy="228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4432962"/>
            <a:ext cx="79709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4459939"/>
            <a:ext cx="1000132" cy="2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72067" y="4487307"/>
            <a:ext cx="1143007" cy="23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5720" y="3214686"/>
            <a:ext cx="785818" cy="2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6627" y="3571876"/>
            <a:ext cx="836349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28926" y="3643314"/>
            <a:ext cx="1357322" cy="54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7150721" y="3157365"/>
            <a:ext cx="1921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Stable propagation only for matched conditions 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4281" y="3857628"/>
            <a:ext cx="2214579" cy="38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351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4500570"/>
            <a:ext cx="3714776" cy="210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Рисунок 24" descr="traj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571744"/>
            <a:ext cx="2500325" cy="140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igpr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28670"/>
            <a:ext cx="5286380" cy="3464612"/>
          </a:xfrm>
          <a:prstGeom prst="rect">
            <a:avLst/>
          </a:prstGeom>
        </p:spPr>
      </p:pic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58" y="142852"/>
            <a:ext cx="857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Electron acceleration from near-critical targets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5786446" y="2071678"/>
            <a:ext cx="26432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Stochastic electron injection 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715008" y="1500174"/>
            <a:ext cx="300039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Flat-top electron spectra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6631" name="Прямая со стрелкой 27"/>
          <p:cNvCxnSpPr>
            <a:cxnSpLocks noChangeShapeType="1"/>
            <a:stCxn id="26" idx="1"/>
          </p:cNvCxnSpPr>
          <p:nvPr/>
        </p:nvCxnSpPr>
        <p:spPr bwMode="auto">
          <a:xfrm rot="10800000">
            <a:off x="3571868" y="1500175"/>
            <a:ext cx="2143140" cy="20005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 type="stealth" w="lg" len="lg"/>
          </a:ln>
        </p:spPr>
      </p:cxnSp>
      <p:cxnSp>
        <p:nvCxnSpPr>
          <p:cNvPr id="9" name="Прямая со стрелкой 27"/>
          <p:cNvCxnSpPr>
            <a:cxnSpLocks noChangeShapeType="1"/>
            <a:stCxn id="26" idx="1"/>
          </p:cNvCxnSpPr>
          <p:nvPr/>
        </p:nvCxnSpPr>
        <p:spPr bwMode="auto">
          <a:xfrm rot="10800000">
            <a:off x="1500166" y="1571613"/>
            <a:ext cx="4214842" cy="12861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 type="stealth" w="lg" len="lg"/>
          </a:ln>
        </p:spPr>
      </p:cxnSp>
      <p:pic>
        <p:nvPicPr>
          <p:cNvPr id="19" name="Рисунок 18" descr="elec_st1_xra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0570"/>
            <a:ext cx="3571868" cy="206742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6163257"/>
            <a:ext cx="1866904" cy="48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929454" y="4460756"/>
            <a:ext cx="2071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Modification of electron trajectories due to small electron momentum perturbations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figpr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14" y="643038"/>
            <a:ext cx="6952286" cy="5063581"/>
          </a:xfrm>
          <a:prstGeom prst="rect">
            <a:avLst/>
          </a:prstGeom>
        </p:spPr>
      </p:pic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285750" y="71414"/>
            <a:ext cx="857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Electron acceleration from near-critical targets</a:t>
            </a:r>
            <a:endParaRPr lang="ru-R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023075" y="3963091"/>
            <a:ext cx="3643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Laser - electron beam conversion efficiency  ~15 %</a:t>
            </a: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8860" y="2428868"/>
            <a:ext cx="135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baseline="-25000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=97 </a:t>
            </a:r>
            <a:r>
              <a:rPr lang="en-US" dirty="0" err="1">
                <a:solidFill>
                  <a:schemeClr val="tx1"/>
                </a:solidFill>
              </a:rPr>
              <a:t>MeV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00747" y="2202412"/>
            <a:ext cx="14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baseline="-25000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=210 </a:t>
            </a:r>
            <a:r>
              <a:rPr lang="en-US" dirty="0" err="1">
                <a:solidFill>
                  <a:schemeClr val="tx1"/>
                </a:solidFill>
              </a:rPr>
              <a:t>MeV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20" y="5925941"/>
            <a:ext cx="8221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defTabSz="914400">
              <a:buClrTx/>
              <a:buSzTx/>
            </a:pPr>
            <a:r>
              <a:rPr lang="en-CA" dirty="0">
                <a:solidFill>
                  <a:schemeClr val="tx1"/>
                </a:solidFill>
              </a:rPr>
              <a:t>M. G. </a:t>
            </a:r>
            <a:r>
              <a:rPr lang="en-CA" dirty="0" err="1">
                <a:solidFill>
                  <a:schemeClr val="tx1"/>
                </a:solidFill>
              </a:rPr>
              <a:t>Lobok</a:t>
            </a:r>
            <a:r>
              <a:rPr lang="en-CA" dirty="0">
                <a:solidFill>
                  <a:schemeClr val="tx1"/>
                </a:solidFill>
              </a:rPr>
              <a:t> et al., </a:t>
            </a:r>
            <a:r>
              <a:rPr kumimoji="0" lang="en-CA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Plasma Phys. Control. Fusion.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Vol.</a:t>
            </a:r>
            <a:r>
              <a:rPr kumimoji="0" lang="en-CA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60. P. 084010 (2018)</a:t>
            </a:r>
          </a:p>
          <a:p>
            <a:pPr lvl="0" algn="just" defTabSz="914400">
              <a:buClrTx/>
              <a:buSzTx/>
            </a:pPr>
            <a:r>
              <a:rPr lang="en-US" dirty="0">
                <a:solidFill>
                  <a:schemeClr val="tx1"/>
                </a:solidFill>
              </a:rPr>
              <a:t>V. Yu. </a:t>
            </a:r>
            <a:r>
              <a:rPr lang="en-US" dirty="0" err="1">
                <a:solidFill>
                  <a:schemeClr val="tx1"/>
                </a:solidFill>
              </a:rPr>
              <a:t>Bychenkov</a:t>
            </a:r>
            <a:r>
              <a:rPr lang="en-US" dirty="0">
                <a:solidFill>
                  <a:schemeClr val="tx1"/>
                </a:solidFill>
              </a:rPr>
              <a:t> et al., Plasma Phys. Control. Fusion. Vol. 61.P.124004 (2019)</a:t>
            </a:r>
            <a:endParaRPr kumimoji="0" lang="en-CA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874873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23"/>
            <a:ext cx="7758137" cy="785817"/>
          </a:xfrm>
        </p:spPr>
        <p:txBody>
          <a:bodyPr/>
          <a:lstStyle/>
          <a:p>
            <a:r>
              <a:rPr lang="en-US" sz="3200" dirty="0"/>
              <a:t>Photonuclear reaction</a:t>
            </a:r>
            <a:endParaRPr lang="ru-RU" sz="32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000504"/>
            <a:ext cx="2714644" cy="91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929198"/>
            <a:ext cx="2928957" cy="79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0034" y="520280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Main contribution from Giant resonance 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5479</TotalTime>
  <Words>2163</Words>
  <Application>Microsoft Office PowerPoint</Application>
  <PresentationFormat>Экран (4:3)</PresentationFormat>
  <Paragraphs>316</Paragraphs>
  <Slides>37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Arial</vt:lpstr>
      <vt:lpstr>Calibri</vt:lpstr>
      <vt:lpstr>Cambria Math</vt:lpstr>
      <vt:lpstr>DejaVu Sans</vt:lpstr>
      <vt:lpstr>Droid Sans Fallback</vt:lpstr>
      <vt:lpstr>Mathematica1</vt:lpstr>
      <vt:lpstr>Symbol</vt:lpstr>
      <vt:lpstr>Times New Roman</vt:lpstr>
      <vt:lpstr>Wingdings</vt:lpstr>
      <vt:lpstr>Тема Office</vt:lpstr>
      <vt:lpstr>Equation</vt:lpstr>
      <vt:lpstr>Презентация PowerPoint</vt:lpstr>
      <vt:lpstr>Outline/summary</vt:lpstr>
      <vt:lpstr>Презентация PowerPoint</vt:lpstr>
      <vt:lpstr>Презентация PowerPoint</vt:lpstr>
      <vt:lpstr>Electron acceleration from low-density target</vt:lpstr>
      <vt:lpstr>Презентация PowerPoint</vt:lpstr>
      <vt:lpstr>Презентация PowerPoint</vt:lpstr>
      <vt:lpstr>Презентация PowerPoint</vt:lpstr>
      <vt:lpstr>Photonuclear reaction</vt:lpstr>
      <vt:lpstr>Laser-triggered gamma-ray source for nuclear reactions</vt:lpstr>
      <vt:lpstr>Medical isotopes production</vt:lpstr>
      <vt:lpstr> Photo-nuclear production of medical isotopes</vt:lpstr>
      <vt:lpstr>SPECT isotopes (99mTc) production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Summary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Брантов Андрей Владимирович</cp:lastModifiedBy>
  <cp:revision>517</cp:revision>
  <cp:lastPrinted>1601-01-01T00:00:00Z</cp:lastPrinted>
  <dcterms:created xsi:type="dcterms:W3CDTF">1601-01-01T00:00:00Z</dcterms:created>
  <dcterms:modified xsi:type="dcterms:W3CDTF">2022-03-31T09:23:37Z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