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6"/>
  </p:notesMasterIdLst>
  <p:sldIdLst>
    <p:sldId id="493" r:id="rId2"/>
    <p:sldId id="494" r:id="rId3"/>
    <p:sldId id="495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6BB"/>
    <a:srgbClr val="3484BB"/>
    <a:srgbClr val="FF8E2A"/>
    <a:srgbClr val="39A639"/>
    <a:srgbClr val="0000FF"/>
    <a:srgbClr val="00FF00"/>
    <a:srgbClr val="FFFFE5"/>
    <a:srgbClr val="FF00FF"/>
    <a:srgbClr val="80FF8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68" autoAdjust="0"/>
    <p:restoredTop sz="83940" autoAdjust="0"/>
  </p:normalViewPr>
  <p:slideViewPr>
    <p:cSldViewPr>
      <p:cViewPr varScale="1">
        <p:scale>
          <a:sx n="122" d="100"/>
          <a:sy n="122" d="100"/>
        </p:scale>
        <p:origin x="738" y="96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C76A88-3BDC-4683-8460-756173549BC6}" type="datetimeFigureOut">
              <a:rPr lang="ru-RU"/>
              <a:pPr>
                <a:defRPr/>
              </a:pPr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D4406D-39AC-43E1-83AA-98CCA086D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9633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2020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6560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392186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06216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73687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014960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16179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91035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8926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70537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71882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90DF9-C81D-462D-8C7C-19B4E754796C}" type="slidenum">
              <a:rPr lang="ru-RU" altLang="ru-RU" sz="1200" smtClean="0"/>
              <a:pPr/>
              <a:t>10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5559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84112-AB54-4F60-8F20-A7DDA0B8CE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96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3AB29-9027-4137-B25E-6F0C8062B9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3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EF759-922A-4FB2-A37C-6A7EB9030B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9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854CB-60A4-404E-9677-60AAFDB4C6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3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183A5-5340-46F0-BB6E-CA1665B426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70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66D18-2A6D-4A97-B586-2A7333E815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0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FAB67-B8F1-4CC5-B512-493ABF11D6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3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2123D-FC8D-4D90-958C-389A7E96D6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15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A8CA-84C4-4D78-899A-D453352DF52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44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6DD0D-FD15-47DC-807A-0A5B6B96D4E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011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47EA0-52B3-422D-A868-8FA5872B87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82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4315AF-B0CE-4C31-9CA4-D5C898B5FB2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49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911424" y="764704"/>
            <a:ext cx="10513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libri" panose="020F0502020204030204" pitchFamily="34" charset="0"/>
              </a:rPr>
              <a:t>Лазерное кильватерное ускорение в плазменном канале</a:t>
            </a:r>
          </a:p>
        </p:txBody>
      </p:sp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2271449" y="2204864"/>
            <a:ext cx="7433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400" u="sng" dirty="0" smtClean="0">
                <a:latin typeface="Calibri" panose="020F0502020204030204" pitchFamily="34" charset="0"/>
              </a:rPr>
              <a:t>К.В. Лотов</a:t>
            </a:r>
            <a:r>
              <a:rPr lang="ru-RU" altLang="ru-RU" sz="2400" dirty="0">
                <a:latin typeface="Calibri" panose="020F0502020204030204" pitchFamily="34" charset="0"/>
              </a:rPr>
              <a:t>, К.В </a:t>
            </a:r>
            <a:r>
              <a:rPr lang="ru-RU" altLang="ru-RU" sz="2400" dirty="0" smtClean="0">
                <a:latin typeface="Calibri" panose="020F0502020204030204" pitchFamily="34" charset="0"/>
              </a:rPr>
              <a:t>Балуев, М.С</a:t>
            </a:r>
            <a:r>
              <a:rPr lang="ru-RU" altLang="ru-RU" sz="2400" dirty="0">
                <a:latin typeface="Calibri" panose="020F0502020204030204" pitchFamily="34" charset="0"/>
              </a:rPr>
              <a:t>. </a:t>
            </a:r>
            <a:r>
              <a:rPr lang="ru-RU" altLang="ru-RU" sz="2400" dirty="0" err="1" smtClean="0">
                <a:latin typeface="Calibri" panose="020F0502020204030204" pitchFamily="34" charset="0"/>
              </a:rPr>
              <a:t>Дорожкина</a:t>
            </a:r>
            <a:r>
              <a:rPr lang="ru-RU" altLang="ru-RU" sz="2400" dirty="0">
                <a:latin typeface="Calibri" panose="020F0502020204030204" pitchFamily="34" charset="0"/>
              </a:rPr>
              <a:t>, Д.Д. </a:t>
            </a:r>
            <a:r>
              <a:rPr lang="ru-RU" altLang="ru-RU" sz="2400" dirty="0" err="1" smtClean="0">
                <a:latin typeface="Calibri" panose="020F0502020204030204" pitchFamily="34" charset="0"/>
              </a:rPr>
              <a:t>Кутергин</a:t>
            </a:r>
            <a:r>
              <a:rPr lang="ru-RU" altLang="ru-RU" sz="2400" dirty="0">
                <a:latin typeface="Calibri" panose="020F0502020204030204" pitchFamily="34" charset="0"/>
              </a:rPr>
              <a:t>, </a:t>
            </a:r>
            <a:endParaRPr lang="ru-RU" altLang="ru-RU" sz="2400" dirty="0" smtClean="0">
              <a:latin typeface="Calibri" panose="020F0502020204030204" pitchFamily="34" charset="0"/>
            </a:endParaRPr>
          </a:p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И.К</a:t>
            </a:r>
            <a:r>
              <a:rPr lang="ru-RU" altLang="ru-RU" sz="2400" dirty="0">
                <a:latin typeface="Calibri" panose="020F0502020204030204" pitchFamily="34" charset="0"/>
              </a:rPr>
              <a:t>. Лотов, </a:t>
            </a:r>
            <a:r>
              <a:rPr lang="ru-RU" altLang="ru-RU" sz="2400" dirty="0" smtClean="0">
                <a:latin typeface="Calibri" panose="020F0502020204030204" pitchFamily="34" charset="0"/>
              </a:rPr>
              <a:t>В.А. </a:t>
            </a:r>
            <a:r>
              <a:rPr lang="ru-RU" altLang="ru-RU" sz="2400" dirty="0">
                <a:latin typeface="Calibri" panose="020F0502020204030204" pitchFamily="34" charset="0"/>
              </a:rPr>
              <a:t>Минаков, </a:t>
            </a:r>
            <a:r>
              <a:rPr lang="ru-RU" altLang="ru-RU" sz="2400" dirty="0" smtClean="0">
                <a:latin typeface="Calibri" panose="020F0502020204030204" pitchFamily="34" charset="0"/>
              </a:rPr>
              <a:t>Р.И</a:t>
            </a:r>
            <a:r>
              <a:rPr lang="ru-RU" altLang="ru-RU" sz="2400" dirty="0">
                <a:latin typeface="Calibri" panose="020F0502020204030204" pitchFamily="34" charset="0"/>
              </a:rPr>
              <a:t>. Спицын, </a:t>
            </a:r>
            <a:r>
              <a:rPr lang="ru-RU" altLang="ru-RU" sz="2400" dirty="0" smtClean="0">
                <a:latin typeface="Calibri" panose="020F0502020204030204" pitchFamily="34" charset="0"/>
              </a:rPr>
              <a:t>П.В. Туев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2" y="3987580"/>
            <a:ext cx="9350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72" y="4623254"/>
            <a:ext cx="1152525" cy="430358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04702" y="4065365"/>
            <a:ext cx="60276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+mn-lt"/>
              </a:rPr>
              <a:t>Институт ядерной физики СО РАН</a:t>
            </a:r>
            <a:endParaRPr lang="en-US" altLang="ru-RU" sz="1800" dirty="0">
              <a:latin typeface="+mn-lt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en-US" altLang="ru-RU" sz="1800" dirty="0">
              <a:latin typeface="+mn-lt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+mn-lt"/>
              </a:rPr>
              <a:t>Новосибирский государственный университет</a:t>
            </a: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n-lt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n-lt"/>
              </a:rPr>
              <a:t>Новосибирский государственный </a:t>
            </a:r>
            <a:r>
              <a:rPr lang="ru-RU" altLang="ru-RU" sz="1800" dirty="0" smtClean="0">
                <a:latin typeface="+mn-lt"/>
              </a:rPr>
              <a:t>технический университет</a:t>
            </a:r>
            <a:endParaRPr lang="ru-RU" altLang="ru-RU" sz="1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5165062"/>
            <a:ext cx="1554704" cy="4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2854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Ускорение электронов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10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1124744"/>
            <a:ext cx="6079915" cy="46835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12" y="4303427"/>
            <a:ext cx="3707161" cy="2431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1072201"/>
            <a:ext cx="5057775" cy="30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723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Обсуждение: почему получилось меньше, чем оценивали?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11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528967"/>
            <a:ext cx="5586413" cy="97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232" y="1068491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Причина 1: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1823" y="2660360"/>
            <a:ext cx="5677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Потеря энергии → уменьшение частоты</a:t>
            </a:r>
            <a:r>
              <a:rPr lang="ru-RU" dirty="0"/>
              <a:t> → </a:t>
            </a:r>
            <a:r>
              <a:rPr lang="ru-RU" dirty="0" smtClean="0"/>
              <a:t>и групповой скорости</a:t>
            </a:r>
          </a:p>
          <a:p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→ </a:t>
            </a:r>
            <a:r>
              <a:rPr lang="ru-RU" dirty="0" smtClean="0"/>
              <a:t>смещение назад</a:t>
            </a:r>
            <a:r>
              <a:rPr lang="ru-RU" dirty="0"/>
              <a:t> → </a:t>
            </a:r>
            <a:r>
              <a:rPr lang="ru-RU" dirty="0" err="1" smtClean="0"/>
              <a:t>дефазировка</a:t>
            </a:r>
            <a:r>
              <a:rPr lang="ru-RU" dirty="0" smtClean="0"/>
              <a:t> раньше</a:t>
            </a:r>
          </a:p>
          <a:p>
            <a:endParaRPr lang="ru-RU" dirty="0"/>
          </a:p>
          <a:p>
            <a:r>
              <a:rPr lang="ru-RU" dirty="0" smtClean="0"/>
              <a:t>Изменение частоты вдоль импульса</a:t>
            </a:r>
            <a:r>
              <a:rPr lang="ru-RU" dirty="0"/>
              <a:t> → </a:t>
            </a:r>
            <a:r>
              <a:rPr lang="ru-RU" dirty="0" smtClean="0"/>
              <a:t>удлинение импульса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→ рано перестает возбуждать волну</a:t>
            </a:r>
            <a:r>
              <a:rPr lang="ru-RU" dirty="0"/>
              <a:t> → </a:t>
            </a:r>
            <a:r>
              <a:rPr lang="ru-RU" dirty="0" smtClean="0"/>
              <a:t>отдал 30%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8" y="3982610"/>
            <a:ext cx="4992444" cy="2866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56040" y="1068491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Причина 2: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040" y="3044534"/>
            <a:ext cx="2520280" cy="18761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51571" y="3188550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3484BB"/>
                </a:solidFill>
              </a:rPr>
              <a:t>r</a:t>
            </a:r>
            <a:r>
              <a:rPr lang="ru-RU" sz="1200" i="1" baseline="-25000" dirty="0" smtClean="0">
                <a:solidFill>
                  <a:srgbClr val="3484BB"/>
                </a:solidFill>
              </a:rPr>
              <a:t>0</a:t>
            </a:r>
            <a:r>
              <a:rPr lang="ru-RU" sz="1200" i="1" dirty="0" smtClean="0">
                <a:solidFill>
                  <a:srgbClr val="3484BB"/>
                </a:solidFill>
              </a:rPr>
              <a:t> = </a:t>
            </a:r>
            <a:r>
              <a:rPr lang="ru-RU" sz="1200" dirty="0" smtClean="0">
                <a:solidFill>
                  <a:srgbClr val="3484BB"/>
                </a:solidFill>
              </a:rPr>
              <a:t>150 мкм</a:t>
            </a:r>
            <a:endParaRPr lang="ru-RU" sz="1200" dirty="0">
              <a:solidFill>
                <a:srgbClr val="3484BB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336" y="5064701"/>
            <a:ext cx="5391894" cy="1567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04312" y="4756244"/>
            <a:ext cx="2099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1.7 ГВ/м вместо 5 ГВ/м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0689" y="1539450"/>
            <a:ext cx="4929188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551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Обсуждение: как инжектировать электроны?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12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5"/>
          <a:stretch>
            <a:fillRect/>
          </a:stretch>
        </p:blipFill>
        <p:spPr>
          <a:xfrm>
            <a:off x="8616280" y="4182912"/>
            <a:ext cx="2878638" cy="18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56240" y="6165304"/>
            <a:ext cx="3320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W. T. </a:t>
            </a:r>
            <a:r>
              <a:rPr lang="ru-RU" sz="1000" dirty="0" err="1"/>
              <a:t>Wang</a:t>
            </a:r>
            <a:r>
              <a:rPr lang="ru-RU" sz="1000" dirty="0"/>
              <a:t>, </a:t>
            </a:r>
            <a:r>
              <a:rPr lang="en-US" sz="1000" dirty="0"/>
              <a:t>et al., Phys. Rev. Lett. 117, 124801 (2016</a:t>
            </a:r>
            <a:r>
              <a:rPr lang="en-US" sz="1000" dirty="0" smtClean="0"/>
              <a:t>)</a:t>
            </a:r>
            <a:endParaRPr lang="ru-RU" sz="1000" dirty="0" smtClean="0"/>
          </a:p>
          <a:p>
            <a:r>
              <a:rPr lang="ru-RU" sz="1000" dirty="0" err="1" smtClean="0"/>
              <a:t>энергоразброс</a:t>
            </a:r>
            <a:r>
              <a:rPr lang="ru-RU" sz="1000" dirty="0" smtClean="0"/>
              <a:t> </a:t>
            </a:r>
            <a:r>
              <a:rPr lang="ru-RU" sz="1000" dirty="0"/>
              <a:t>~0.2%.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085" y="890848"/>
            <a:ext cx="4829295" cy="2281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605" y="3215655"/>
            <a:ext cx="3106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S. </a:t>
            </a:r>
            <a:r>
              <a:rPr lang="de-DE" sz="1000" dirty="0" err="1"/>
              <a:t>Jalas</a:t>
            </a:r>
            <a:r>
              <a:rPr lang="de-DE" sz="1000" dirty="0"/>
              <a:t>, </a:t>
            </a:r>
            <a:r>
              <a:rPr lang="en-US" sz="1000" dirty="0" smtClean="0"/>
              <a:t>et al. </a:t>
            </a:r>
            <a:r>
              <a:rPr lang="en-US" sz="1000" dirty="0"/>
              <a:t>Phys. Rev. </a:t>
            </a:r>
            <a:r>
              <a:rPr lang="en-US" sz="1000" dirty="0" smtClean="0"/>
              <a:t>Lett. </a:t>
            </a:r>
            <a:r>
              <a:rPr lang="ru-RU" sz="1000" dirty="0" smtClean="0"/>
              <a:t>126</a:t>
            </a:r>
            <a:r>
              <a:rPr lang="ru-RU" sz="1000" dirty="0"/>
              <a:t>, 104801 (2021).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78" y="4579519"/>
            <a:ext cx="6635242" cy="19197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38489" y="6165304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A.J. Gonsalves et al</a:t>
            </a:r>
            <a:r>
              <a:rPr lang="es-ES" sz="1000" dirty="0" smtClean="0"/>
              <a:t>.,</a:t>
            </a:r>
            <a:r>
              <a:rPr lang="en-US" sz="1000" dirty="0" smtClean="0"/>
              <a:t> </a:t>
            </a:r>
            <a:r>
              <a:rPr lang="en-US" sz="1000" dirty="0"/>
              <a:t>Nature </a:t>
            </a:r>
            <a:r>
              <a:rPr lang="en-US" sz="1000" dirty="0" smtClean="0"/>
              <a:t>Physics </a:t>
            </a:r>
            <a:r>
              <a:rPr lang="ru-RU" sz="1000" dirty="0" smtClean="0"/>
              <a:t>7</a:t>
            </a:r>
            <a:r>
              <a:rPr lang="ru-RU" sz="1000" dirty="0"/>
              <a:t>, 862 (2011).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232" y="1089431"/>
            <a:ext cx="619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получить качественный электронный сгусток, нужен прецизионный контроль профиля плотности плазмы в инжекторе и </a:t>
            </a:r>
            <a:r>
              <a:rPr lang="ru-RU" dirty="0" err="1" smtClean="0"/>
              <a:t>воспроизводимость</a:t>
            </a:r>
            <a:r>
              <a:rPr lang="ru-RU" dirty="0" smtClean="0"/>
              <a:t> лазерного импульса.</a:t>
            </a:r>
          </a:p>
          <a:p>
            <a:endParaRPr lang="ru-RU" dirty="0"/>
          </a:p>
          <a:p>
            <a:r>
              <a:rPr lang="ru-RU" dirty="0" smtClean="0"/>
              <a:t>Вряд ли возможно отладить инжектор с лазером, который стреляет несколько раз в день.</a:t>
            </a:r>
          </a:p>
          <a:p>
            <a:endParaRPr lang="ru-RU" dirty="0"/>
          </a:p>
          <a:p>
            <a:r>
              <a:rPr lang="ru-RU" dirty="0" smtClean="0"/>
              <a:t>Нужен отдельный инжектор (50-150 МэВ), лазерный или классический (типа </a:t>
            </a:r>
            <a:r>
              <a:rPr lang="en-US" dirty="0" smtClean="0"/>
              <a:t>AWAKE)</a:t>
            </a:r>
            <a:r>
              <a:rPr lang="ru-RU" dirty="0" smtClean="0"/>
              <a:t>, с выводом электронов на ось ускорения.</a:t>
            </a:r>
          </a:p>
          <a:p>
            <a:endParaRPr lang="ru-RU" dirty="0"/>
          </a:p>
          <a:p>
            <a:r>
              <a:rPr lang="ru-RU" dirty="0" smtClean="0"/>
              <a:t>В выстрелах с большим лазером останется решить только проблему временной синхронизации.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0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398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Обсуждение: как </a:t>
            </a:r>
            <a:r>
              <a:rPr lang="ru-RU" sz="2000" dirty="0" smtClean="0"/>
              <a:t>делать канал?</a:t>
            </a:r>
            <a:endParaRPr lang="ru-RU" sz="2000" dirty="0" smtClean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13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232" y="957394"/>
            <a:ext cx="953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70 м, 200 мкм, 500 длин Рэлея еще никто не делал. Видимо, потребуется комбинация имеющихся методик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47" y="1761013"/>
            <a:ext cx="2855318" cy="2020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518" y="3786218"/>
            <a:ext cx="3175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D.J. Spence, </a:t>
            </a:r>
            <a:r>
              <a:rPr lang="en-US" sz="1000" dirty="0" smtClean="0"/>
              <a:t>et al. </a:t>
            </a:r>
            <a:r>
              <a:rPr lang="en-US" sz="1000" dirty="0"/>
              <a:t>J. Opt. Soc. Am. B 20</a:t>
            </a:r>
            <a:r>
              <a:rPr lang="en-US" sz="1000" dirty="0" smtClean="0"/>
              <a:t>, </a:t>
            </a:r>
            <a:r>
              <a:rPr lang="ru-RU" sz="1000" dirty="0" smtClean="0"/>
              <a:t>138 </a:t>
            </a:r>
            <a:r>
              <a:rPr lang="ru-RU" sz="1000" dirty="0"/>
              <a:t>(2003).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611" y="1397208"/>
            <a:ext cx="200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Капиллярный разряд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47" y="4823821"/>
            <a:ext cx="2672460" cy="1351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6157" y="6289003"/>
            <a:ext cx="3089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P. </a:t>
            </a:r>
            <a:r>
              <a:rPr lang="en-US" sz="1000" dirty="0" err="1"/>
              <a:t>Sprangle</a:t>
            </a:r>
            <a:r>
              <a:rPr lang="en-US" sz="1000" dirty="0"/>
              <a:t>, </a:t>
            </a:r>
            <a:r>
              <a:rPr lang="en-US" sz="1000" dirty="0" smtClean="0"/>
              <a:t>et al. </a:t>
            </a:r>
            <a:r>
              <a:rPr lang="en-US" sz="1000" dirty="0"/>
              <a:t>Phys. Rev. </a:t>
            </a:r>
            <a:r>
              <a:rPr lang="en-US" sz="1000" dirty="0" smtClean="0"/>
              <a:t>E </a:t>
            </a:r>
            <a:r>
              <a:rPr lang="ru-RU" sz="1000" dirty="0" smtClean="0"/>
              <a:t>63</a:t>
            </a:r>
            <a:r>
              <a:rPr lang="ru-RU" sz="1000" dirty="0"/>
              <a:t>, 056405 (2001).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3611" y="4444480"/>
            <a:ext cx="1737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Секционирование: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346" y="1761013"/>
            <a:ext cx="4009080" cy="21672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7629" y="399178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A.J. </a:t>
            </a:r>
            <a:r>
              <a:rPr lang="en-US" sz="1000" dirty="0" err="1"/>
              <a:t>Gonsalves</a:t>
            </a:r>
            <a:r>
              <a:rPr lang="en-US" sz="1000" dirty="0"/>
              <a:t> et al., </a:t>
            </a:r>
            <a:r>
              <a:rPr lang="en-US" sz="1000" dirty="0" smtClean="0"/>
              <a:t>Phys</a:t>
            </a:r>
            <a:r>
              <a:rPr lang="en-US" sz="1000" dirty="0"/>
              <a:t>. Plasmas 27, 053102 (2020).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935760" y="1392250"/>
            <a:ext cx="3648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Доп. нагрев вспомогательным импульсом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320" y="2060403"/>
            <a:ext cx="2620373" cy="17265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76320" y="3854423"/>
            <a:ext cx="2812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K.K. Swanson et al., </a:t>
            </a:r>
            <a:r>
              <a:rPr lang="en-US" sz="1000" dirty="0" smtClean="0"/>
              <a:t>PRAB</a:t>
            </a:r>
            <a:r>
              <a:rPr lang="ru-RU" sz="1000" dirty="0" smtClean="0"/>
              <a:t> </a:t>
            </a:r>
            <a:r>
              <a:rPr lang="en-US" sz="1000" dirty="0" smtClean="0"/>
              <a:t>24</a:t>
            </a:r>
            <a:r>
              <a:rPr lang="en-US" sz="1000" dirty="0"/>
              <a:t>, 091301 (2021).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9178497" y="1401177"/>
            <a:ext cx="232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Абляция вещества </a:t>
            </a:r>
          </a:p>
          <a:p>
            <a:r>
              <a:rPr lang="ru-RU" dirty="0" smtClean="0"/>
              <a:t>с возобновляемых стенок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1744" y="4883474"/>
            <a:ext cx="3394940" cy="16211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2546" y="6512780"/>
            <a:ext cx="2950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D.H. </a:t>
            </a:r>
            <a:r>
              <a:rPr lang="en-US" sz="1000" dirty="0" err="1"/>
              <a:t>Froula</a:t>
            </a:r>
            <a:r>
              <a:rPr lang="en-US" sz="1000" dirty="0"/>
              <a:t>, </a:t>
            </a:r>
            <a:r>
              <a:rPr lang="en-US" sz="1000" dirty="0" smtClean="0"/>
              <a:t>et al. PPCF 51</a:t>
            </a:r>
            <a:r>
              <a:rPr lang="en-US" sz="1000" dirty="0"/>
              <a:t>, 024009 (2009).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990346" y="4444479"/>
            <a:ext cx="2569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Продольное магнитное поле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63562" y="4883474"/>
            <a:ext cx="3999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 энергии электронов 10 эВ</a:t>
            </a:r>
          </a:p>
          <a:p>
            <a:r>
              <a:rPr lang="ru-RU" sz="1200" dirty="0" smtClean="0"/>
              <a:t>ларморовский радиус 200 мкм</a:t>
            </a:r>
          </a:p>
          <a:p>
            <a:r>
              <a:rPr lang="ru-RU" sz="1200" dirty="0" smtClean="0"/>
              <a:t>в поле 500 </a:t>
            </a:r>
            <a:r>
              <a:rPr lang="ru-RU" sz="1200" dirty="0" err="1" smtClean="0"/>
              <a:t>Гс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dirty="0" smtClean="0"/>
              <a:t>Возможно, благодаря низкой плотности плазмы и широкому каналу можно </a:t>
            </a:r>
            <a:r>
              <a:rPr lang="ru-RU" sz="1200" dirty="0" err="1" smtClean="0"/>
              <a:t>теплоизолировать</a:t>
            </a:r>
            <a:r>
              <a:rPr lang="ru-RU" sz="1200" dirty="0" smtClean="0"/>
              <a:t> плазму магнитным полем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927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9616" y="2132856"/>
            <a:ext cx="7855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Итог:</a:t>
            </a:r>
          </a:p>
          <a:p>
            <a:endParaRPr lang="ru-RU" sz="2000" dirty="0"/>
          </a:p>
          <a:p>
            <a:r>
              <a:rPr lang="ru-RU" sz="2000" dirty="0" smtClean="0"/>
              <a:t>С одним каналом </a:t>
            </a:r>
            <a:r>
              <a:rPr lang="en-US" sz="2000" dirty="0" smtClean="0"/>
              <a:t>XCELS </a:t>
            </a:r>
            <a:r>
              <a:rPr lang="ru-RU" sz="2000" dirty="0" smtClean="0"/>
              <a:t>можно получить 100 ГэВ на 70 метрах,</a:t>
            </a:r>
          </a:p>
          <a:p>
            <a:endParaRPr lang="ru-RU" sz="2000" dirty="0"/>
          </a:p>
          <a:p>
            <a:r>
              <a:rPr lang="ru-RU" sz="2000" dirty="0" smtClean="0"/>
              <a:t>но нужно заранее подумать об инжекторе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		</a:t>
            </a:r>
            <a:r>
              <a:rPr lang="ru-RU" sz="2000" dirty="0" smtClean="0"/>
              <a:t>и начать развивать </a:t>
            </a:r>
            <a:r>
              <a:rPr lang="ru-RU" sz="2000" dirty="0" err="1" smtClean="0"/>
              <a:t>каналостроение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14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4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11957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До </a:t>
            </a:r>
            <a:r>
              <a:rPr lang="ru-RU" sz="2000" dirty="0"/>
              <a:t>какой энергии возможно ускорить электронный сгусток (</a:t>
            </a:r>
            <a:r>
              <a:rPr lang="ru-RU" sz="2000" dirty="0" err="1"/>
              <a:t>витнесс</a:t>
            </a:r>
            <a:r>
              <a:rPr lang="ru-RU" sz="2000" dirty="0"/>
              <a:t>) в плазме, </a:t>
            </a:r>
            <a:endParaRPr lang="ru-RU" sz="2000" dirty="0" smtClean="0"/>
          </a:p>
          <a:p>
            <a:r>
              <a:rPr lang="ru-RU" sz="2000" dirty="0" smtClean="0"/>
              <a:t>				</a:t>
            </a:r>
            <a:r>
              <a:rPr lang="ru-RU" sz="2000" dirty="0"/>
              <a:t>	</a:t>
            </a:r>
            <a:r>
              <a:rPr lang="ru-RU" sz="2000" dirty="0" smtClean="0"/>
              <a:t>если </a:t>
            </a:r>
            <a:r>
              <a:rPr lang="ru-RU" sz="2000" dirty="0"/>
              <a:t>в качестве </a:t>
            </a:r>
            <a:r>
              <a:rPr lang="ru-RU" sz="2000" dirty="0" smtClean="0"/>
              <a:t>драйвера взять </a:t>
            </a:r>
            <a:r>
              <a:rPr lang="ru-RU" sz="2000" dirty="0"/>
              <a:t>лазерный импульс </a:t>
            </a:r>
            <a:r>
              <a:rPr lang="ru-RU" sz="2000" dirty="0" smtClean="0"/>
              <a:t>XCELS?</a:t>
            </a:r>
          </a:p>
          <a:p>
            <a:r>
              <a:rPr lang="ru-RU" sz="2000" dirty="0" smtClean="0"/>
              <a:t>Сначала оценим</a:t>
            </a:r>
            <a:endParaRPr lang="ru-RU" sz="2000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2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1844824"/>
            <a:ext cx="5036344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0" y="1844824"/>
            <a:ext cx="4457700" cy="3964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4715" y="6047492"/>
            <a:ext cx="508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Нужно работать с низкой плотностью плазмы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44072" y="5085184"/>
            <a:ext cx="41044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1191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Чем моделировать?  Квазистатическим кодом с описанием лазерного импульса через огибающую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3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412776"/>
            <a:ext cx="6696744" cy="4917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5760" y="6453336"/>
            <a:ext cx="3227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P.V. </a:t>
            </a:r>
            <a:r>
              <a:rPr lang="en-US" sz="1000" dirty="0" err="1"/>
              <a:t>Tuev</a:t>
            </a:r>
            <a:r>
              <a:rPr lang="en-US" sz="1000" dirty="0"/>
              <a:t>, R.I. </a:t>
            </a:r>
            <a:r>
              <a:rPr lang="en-US" sz="1000" dirty="0" err="1"/>
              <a:t>Spitsyn</a:t>
            </a:r>
            <a:r>
              <a:rPr lang="en-US" sz="1000" dirty="0"/>
              <a:t>, K.V. </a:t>
            </a:r>
            <a:r>
              <a:rPr lang="en-US" sz="1000" dirty="0" err="1" smtClean="0"/>
              <a:t>Lotov</a:t>
            </a:r>
            <a:r>
              <a:rPr lang="en-US" sz="1000" dirty="0" smtClean="0"/>
              <a:t>,</a:t>
            </a:r>
            <a:r>
              <a:rPr lang="ru-RU" sz="1000" dirty="0" smtClean="0"/>
              <a:t> </a:t>
            </a:r>
            <a:r>
              <a:rPr lang="en-US" sz="1000" dirty="0" smtClean="0"/>
              <a:t>arXiv:2205.04390.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535295" y="2347906"/>
            <a:ext cx="3888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 огибающей: </a:t>
            </a:r>
          </a:p>
          <a:p>
            <a:r>
              <a:rPr lang="ru-RU" dirty="0" smtClean="0"/>
              <a:t>увеличение </a:t>
            </a:r>
            <a:r>
              <a:rPr lang="ru-RU" dirty="0" smtClean="0"/>
              <a:t>масштабов (шагов) </a:t>
            </a:r>
            <a:r>
              <a:rPr lang="ru-RU" dirty="0" smtClean="0"/>
              <a:t>по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el-GR" dirty="0" smtClean="0"/>
              <a:t>ω</a:t>
            </a:r>
            <a:r>
              <a:rPr lang="ru-RU" baseline="-25000" dirty="0" smtClean="0"/>
              <a:t>0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baseline="-25000" dirty="0" smtClean="0"/>
              <a:t>p</a:t>
            </a:r>
            <a:r>
              <a:rPr lang="en-US" dirty="0" smtClean="0"/>
              <a:t> </a:t>
            </a:r>
            <a:r>
              <a:rPr lang="ru-RU" dirty="0" smtClean="0"/>
              <a:t>раз.</a:t>
            </a:r>
          </a:p>
          <a:p>
            <a:endParaRPr lang="ru-RU" dirty="0"/>
          </a:p>
          <a:p>
            <a:r>
              <a:rPr lang="ru-RU" dirty="0" smtClean="0"/>
              <a:t>Переход к </a:t>
            </a:r>
            <a:r>
              <a:rPr lang="ru-RU" dirty="0" err="1" smtClean="0"/>
              <a:t>квазистатике</a:t>
            </a:r>
            <a:r>
              <a:rPr lang="ru-RU" dirty="0" smtClean="0"/>
              <a:t>:</a:t>
            </a:r>
          </a:p>
          <a:p>
            <a:r>
              <a:rPr lang="ru-RU" dirty="0"/>
              <a:t>увеличение </a:t>
            </a:r>
            <a:r>
              <a:rPr lang="ru-RU" dirty="0" smtClean="0"/>
              <a:t>шага </a:t>
            </a:r>
            <a:r>
              <a:rPr lang="ru-RU" dirty="0"/>
              <a:t>по </a:t>
            </a:r>
            <a:r>
              <a:rPr lang="en-US" i="1" dirty="0"/>
              <a:t>z</a:t>
            </a:r>
            <a:r>
              <a:rPr lang="en-US" dirty="0"/>
              <a:t> </a:t>
            </a:r>
            <a:r>
              <a:rPr lang="ru-RU" dirty="0" smtClean="0"/>
              <a:t>в </a:t>
            </a:r>
            <a:r>
              <a:rPr lang="el-GR" dirty="0"/>
              <a:t>ω</a:t>
            </a:r>
            <a:r>
              <a:rPr lang="ru-RU" baseline="-25000" dirty="0"/>
              <a:t>0</a:t>
            </a:r>
            <a:r>
              <a:rPr lang="en-US" dirty="0"/>
              <a:t>/</a:t>
            </a:r>
            <a:r>
              <a:rPr lang="el-GR" dirty="0"/>
              <a:t>ω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ru-RU" dirty="0" smtClean="0"/>
              <a:t>раз.</a:t>
            </a:r>
          </a:p>
          <a:p>
            <a:endParaRPr lang="ru-RU" dirty="0"/>
          </a:p>
          <a:p>
            <a:r>
              <a:rPr lang="ru-RU" dirty="0" smtClean="0"/>
              <a:t>Расчет истощившихся импульсов:</a:t>
            </a:r>
          </a:p>
          <a:p>
            <a:r>
              <a:rPr lang="ru-RU" dirty="0" smtClean="0"/>
              <a:t>уменьшение шага по </a:t>
            </a:r>
            <a:r>
              <a:rPr lang="el-GR" dirty="0" smtClean="0">
                <a:cs typeface="Arial" panose="020B0604020202020204" pitchFamily="34" charset="0"/>
              </a:rPr>
              <a:t>ξ</a:t>
            </a:r>
            <a:r>
              <a:rPr lang="en-US" i="1" dirty="0" smtClean="0"/>
              <a:t> </a:t>
            </a:r>
            <a:r>
              <a:rPr lang="ru-RU" dirty="0"/>
              <a:t>в </a:t>
            </a:r>
            <a:r>
              <a:rPr lang="el-GR" dirty="0"/>
              <a:t>ω</a:t>
            </a:r>
            <a:r>
              <a:rPr lang="ru-RU" baseline="-25000" dirty="0"/>
              <a:t>0</a:t>
            </a:r>
            <a:r>
              <a:rPr lang="en-US" dirty="0"/>
              <a:t>/</a:t>
            </a:r>
            <a:r>
              <a:rPr lang="el-GR" dirty="0"/>
              <a:t>ω</a:t>
            </a:r>
            <a:r>
              <a:rPr lang="en-US" baseline="-25000" dirty="0"/>
              <a:t>p</a:t>
            </a:r>
            <a:r>
              <a:rPr lang="en-US" dirty="0"/>
              <a:t> </a:t>
            </a:r>
            <a:r>
              <a:rPr lang="ru-RU" dirty="0"/>
              <a:t>раз.</a:t>
            </a:r>
          </a:p>
          <a:p>
            <a:endParaRPr lang="en-US" dirty="0" smtClean="0"/>
          </a:p>
          <a:p>
            <a:r>
              <a:rPr lang="ru-RU" dirty="0" smtClean="0"/>
              <a:t>Итого: ускорение в (</a:t>
            </a:r>
            <a:r>
              <a:rPr lang="el-GR" dirty="0" smtClean="0"/>
              <a:t>ω</a:t>
            </a:r>
            <a:r>
              <a:rPr lang="ru-RU" baseline="-25000" dirty="0"/>
              <a:t>0</a:t>
            </a:r>
            <a:r>
              <a:rPr lang="en-US" dirty="0"/>
              <a:t>/</a:t>
            </a:r>
            <a:r>
              <a:rPr lang="el-GR" dirty="0"/>
              <a:t>ω</a:t>
            </a:r>
            <a:r>
              <a:rPr lang="en-US" baseline="-25000" dirty="0" smtClean="0"/>
              <a:t>p</a:t>
            </a:r>
            <a:r>
              <a:rPr lang="ru-RU" dirty="0" smtClean="0"/>
              <a:t>)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en-US" dirty="0" smtClean="0"/>
              <a:t>~ 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раз </a:t>
            </a:r>
          </a:p>
          <a:p>
            <a:r>
              <a:rPr lang="ru-RU" dirty="0" smtClean="0"/>
              <a:t>по сравнению с полной моделью</a:t>
            </a:r>
          </a:p>
          <a:p>
            <a:endParaRPr lang="ru-RU" dirty="0"/>
          </a:p>
          <a:p>
            <a:r>
              <a:rPr lang="en-US" dirty="0" smtClean="0"/>
              <a:t>= LCODE (2d)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31913" y="1484784"/>
            <a:ext cx="13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Квазистатика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336" y="1538659"/>
            <a:ext cx="2007394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2469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Постановка задачи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4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929437"/>
            <a:ext cx="7298037" cy="4787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2" y="1124744"/>
            <a:ext cx="4121944" cy="54149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47928" y="5805264"/>
            <a:ext cx="511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Пульсации радиуса импульса в таком канале </a:t>
            </a:r>
            <a:r>
              <a:rPr lang="en-US" dirty="0" smtClean="0"/>
              <a:t>&lt; 5% (</a:t>
            </a:r>
            <a:r>
              <a:rPr lang="ru-RU" dirty="0" smtClean="0"/>
              <a:t>малы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3978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Проблема истощения импульса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5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689519"/>
            <a:ext cx="5797698" cy="6168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2" y="3573016"/>
            <a:ext cx="5595200" cy="321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52" y="1169080"/>
            <a:ext cx="4855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Действительная и мнимая части огибающей начинают быстро осциллировать, нужно разрешать длину волны импульса (но только по </a:t>
            </a:r>
            <a:r>
              <a:rPr lang="el-GR" dirty="0" smtClean="0">
                <a:cs typeface="Arial" panose="020B0604020202020204" pitchFamily="34" charset="0"/>
              </a:rPr>
              <a:t>ξ</a:t>
            </a:r>
            <a:r>
              <a:rPr lang="ru-RU" dirty="0" smtClean="0">
                <a:cs typeface="Arial" panose="020B0604020202020204" pitchFamily="34" charset="0"/>
              </a:rPr>
              <a:t>), именно поэтому</a:t>
            </a:r>
          </a:p>
          <a:p>
            <a:endParaRPr lang="ru-RU" dirty="0" smtClean="0">
              <a:cs typeface="Arial" panose="020B0604020202020204" pitchFamily="34" charset="0"/>
            </a:endParaRPr>
          </a:p>
          <a:p>
            <a:endParaRPr lang="ru-RU" dirty="0">
              <a:cs typeface="Arial" panose="020B0604020202020204" pitchFamily="34" charset="0"/>
            </a:endParaRPr>
          </a:p>
          <a:p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Импульс быстро удлиняется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1948433"/>
            <a:ext cx="458628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577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 корректности расчета: энергобаланс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6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1045775"/>
            <a:ext cx="5789651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90" y="2564904"/>
            <a:ext cx="5443538" cy="3843338"/>
          </a:xfrm>
          <a:prstGeom prst="rect">
            <a:avLst/>
          </a:prstGeom>
        </p:spPr>
      </p:pic>
      <p:pic>
        <p:nvPicPr>
          <p:cNvPr id="12" name="Picture 2" descr="D:\user\kostya\lcode\AFAD-2016\help\eps\flow\ill_flow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1055539"/>
            <a:ext cx="5472608" cy="12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8368" y="1268760"/>
            <a:ext cx="523875" cy="285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96600" y="2716282"/>
            <a:ext cx="342900" cy="295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60096" y="458112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Точность сохранения энергии показывает корректность работы и плазменного, и лазерного </a:t>
            </a:r>
            <a:r>
              <a:rPr lang="ru-RU" dirty="0" err="1" smtClean="0"/>
              <a:t>солверов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Все шаги выбраны так, чтобы результат не менялся при их дальнейшем уменьшении.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Лазерный импульс способен отдать плазме не более 30% своей энергии.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18" y="1006479"/>
            <a:ext cx="6661264" cy="443093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300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Оценка набора энергии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7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232" y="1055539"/>
            <a:ext cx="406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Заранее не известно, куда сажать электроны, </a:t>
            </a:r>
          </a:p>
          <a:p>
            <a:r>
              <a:rPr lang="ru-RU" dirty="0" smtClean="0"/>
              <a:t>поэтому «сажаем» везде.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29" y="1700006"/>
            <a:ext cx="4564856" cy="32575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68008" y="730789"/>
            <a:ext cx="366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с особенностью в конце каверны: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516650"/>
            <a:ext cx="5345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Толстая линия – учитываем при оптимизации.</a:t>
            </a:r>
          </a:p>
          <a:p>
            <a:r>
              <a:rPr lang="ru-RU" dirty="0" smtClean="0"/>
              <a:t>Тонкая – близко к особенности или наполз лазерный импульс.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9369" y="5602692"/>
            <a:ext cx="537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подобрать продольную зависимость плотности плазмы,</a:t>
            </a:r>
          </a:p>
          <a:p>
            <a:r>
              <a:rPr lang="ru-RU" dirty="0" smtClean="0"/>
              <a:t>чтобы максимальное ускоряющее поле во второй каверне </a:t>
            </a:r>
          </a:p>
          <a:p>
            <a:r>
              <a:rPr lang="ru-RU" dirty="0" smtClean="0"/>
              <a:t>всегда достигалось при одном значении </a:t>
            </a:r>
            <a:r>
              <a:rPr lang="el-GR" dirty="0" smtClean="0">
                <a:cs typeface="Arial" panose="020B0604020202020204" pitchFamily="34" charset="0"/>
              </a:rPr>
              <a:t>ξ</a:t>
            </a:r>
            <a:r>
              <a:rPr lang="ru-RU" dirty="0" smtClean="0">
                <a:cs typeface="Arial" panose="020B0604020202020204" pitchFamily="34" charset="0"/>
              </a:rPr>
              <a:t>, то прирост энергии</a:t>
            </a:r>
          </a:p>
          <a:p>
            <a:r>
              <a:rPr lang="ru-RU" dirty="0" smtClean="0">
                <a:cs typeface="Arial" panose="020B0604020202020204" pitchFamily="34" charset="0"/>
              </a:rPr>
              <a:t>не более 20%, результат не стоит усилий.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8979" y="4990562"/>
            <a:ext cx="455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(плохо, поперечное поле лазера испортит </a:t>
            </a:r>
            <a:r>
              <a:rPr lang="ru-RU" dirty="0" err="1" smtClean="0"/>
              <a:t>эмиттанс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9034463" y="2852738"/>
            <a:ext cx="9525" cy="40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9043988" y="2362200"/>
            <a:ext cx="0" cy="49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9034463" y="1933576"/>
            <a:ext cx="9525" cy="42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8008925" y="2467602"/>
            <a:ext cx="1547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максимальная энергия</a:t>
            </a:r>
            <a:endParaRPr lang="ru-RU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846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Зависимость максимальной энергии от плотности плазмы (типичная)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8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1398759"/>
            <a:ext cx="7238086" cy="4189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624" y="1165839"/>
            <a:ext cx="3450431" cy="185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60" y="1398759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Низкая плотность – мал темп ускорения, энергия не успевает выйти на максимум.</a:t>
            </a:r>
          </a:p>
          <a:p>
            <a:endParaRPr lang="ru-RU" dirty="0"/>
          </a:p>
          <a:p>
            <a:r>
              <a:rPr lang="ru-RU" dirty="0" smtClean="0"/>
              <a:t>Высокая плотность – быстрое истощение и удлинение лазерного импульса, высокоэнергичные электроны оказываются в тормозящем поле, и туда же приходит задний край импульса.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19936" y="57332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Тонкие линии – высокоэнергичные электроны попали в область лазерного импульса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192344" y="1592741"/>
            <a:ext cx="592591" cy="6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22072" y="1464868"/>
            <a:ext cx="1547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максимальная энергия</a:t>
            </a:r>
            <a:endParaRPr lang="ru-RU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77" y="29528"/>
            <a:ext cx="1000783" cy="373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32" y="529327"/>
            <a:ext cx="5834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Параметрические зависимости, общая картина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12502" y="0"/>
            <a:ext cx="92388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К.В.Лотов</a:t>
            </a:r>
            <a:r>
              <a:rPr lang="ru-RU" altLang="ru-RU" sz="1200" dirty="0" smtClean="0">
                <a:latin typeface="Tahoma" panose="020B0604030504040204" pitchFamily="34" charset="0"/>
              </a:rPr>
              <a:t>, Семинар «Новые методы ускорения частиц и экстремальные состояния материи»,</a:t>
            </a:r>
            <a:r>
              <a:rPr lang="en-US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 smtClean="0">
                <a:latin typeface="Tahoma" panose="020B0604030504040204" pitchFamily="34" charset="0"/>
              </a:rPr>
              <a:t>20</a:t>
            </a:r>
            <a:r>
              <a:rPr lang="en-US" altLang="ru-RU" sz="1200" dirty="0" smtClean="0">
                <a:latin typeface="Tahoma" panose="020B0604030504040204" pitchFamily="34" charset="0"/>
              </a:rPr>
              <a:t>.</a:t>
            </a:r>
            <a:r>
              <a:rPr lang="ru-RU" altLang="ru-RU" sz="1200" dirty="0" smtClean="0">
                <a:latin typeface="Tahoma" panose="020B0604030504040204" pitchFamily="34" charset="0"/>
              </a:rPr>
              <a:t>10</a:t>
            </a:r>
            <a:r>
              <a:rPr lang="en-US" altLang="ru-RU" sz="1200" dirty="0" smtClean="0">
                <a:latin typeface="Tahoma" panose="020B0604030504040204" pitchFamily="34" charset="0"/>
              </a:rPr>
              <a:t>.20</a:t>
            </a:r>
            <a:r>
              <a:rPr lang="ru-RU" altLang="ru-RU" sz="1200" dirty="0" smtClean="0">
                <a:latin typeface="Tahoma" panose="020B0604030504040204" pitchFamily="34" charset="0"/>
              </a:rPr>
              <a:t>22,    слайд </a:t>
            </a:r>
            <a:r>
              <a:rPr lang="ru-RU" altLang="ru-RU" sz="1200" dirty="0" smtClean="0">
                <a:latin typeface="Tahoma" panose="020B0604030504040204" pitchFamily="34" charset="0"/>
              </a:rPr>
              <a:t>9 </a:t>
            </a:r>
            <a:r>
              <a:rPr lang="ru-RU" altLang="ru-RU" sz="1200" dirty="0">
                <a:latin typeface="Tahoma" panose="020B0604030504040204" pitchFamily="34" charset="0"/>
              </a:rPr>
              <a:t>из </a:t>
            </a:r>
            <a:r>
              <a:rPr lang="ru-RU" altLang="ru-RU" sz="1200" dirty="0" smtClean="0">
                <a:latin typeface="Tahoma" panose="020B0604030504040204" pitchFamily="34" charset="0"/>
              </a:rPr>
              <a:t>14</a:t>
            </a:r>
            <a:endParaRPr lang="ru-RU" altLang="ru-RU" sz="1200" dirty="0"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912" y="1165401"/>
            <a:ext cx="6508674" cy="537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52" y="1165401"/>
            <a:ext cx="47525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Длинный импульс – малый темп ускорения</a:t>
            </a:r>
          </a:p>
          <a:p>
            <a:endParaRPr lang="ru-RU" dirty="0"/>
          </a:p>
          <a:p>
            <a:r>
              <a:rPr lang="ru-RU" dirty="0" smtClean="0"/>
              <a:t>Короткий импульс – быстро истощается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Зависимость от радиуса оптимума не имеет, чем уже импульс, тем больше энергия электронов.</a:t>
            </a:r>
          </a:p>
          <a:p>
            <a:endParaRPr lang="ru-RU" dirty="0"/>
          </a:p>
          <a:p>
            <a:r>
              <a:rPr lang="ru-RU" dirty="0" smtClean="0"/>
              <a:t>Широкий импульс – широкая волна (неэффективно), энергия электронов </a:t>
            </a:r>
            <a:r>
              <a:rPr lang="ru-RU" dirty="0"/>
              <a:t>заметно </a:t>
            </a:r>
            <a:r>
              <a:rPr lang="ru-RU" dirty="0" smtClean="0"/>
              <a:t>меньше.</a:t>
            </a:r>
          </a:p>
          <a:p>
            <a:endParaRPr lang="ru-RU" dirty="0"/>
          </a:p>
          <a:p>
            <a:r>
              <a:rPr lang="ru-RU" dirty="0" smtClean="0"/>
              <a:t>Узкий импульс – прирост энергии электронов непропорционально мал, и требуется очень глубокий канал (сложно).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=0 </a:t>
            </a:r>
            <a:r>
              <a:rPr lang="ru-RU" dirty="0" smtClean="0"/>
              <a:t>поле создается стенками канала.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71" y="4365104"/>
            <a:ext cx="2520280" cy="18761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12502" y="4509120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3484BB"/>
                </a:solidFill>
              </a:rPr>
              <a:t>r</a:t>
            </a:r>
            <a:r>
              <a:rPr lang="ru-RU" sz="1200" i="1" baseline="-25000" dirty="0" smtClean="0">
                <a:solidFill>
                  <a:srgbClr val="3484BB"/>
                </a:solidFill>
              </a:rPr>
              <a:t>0</a:t>
            </a:r>
            <a:r>
              <a:rPr lang="ru-RU" sz="1200" i="1" dirty="0" smtClean="0">
                <a:solidFill>
                  <a:srgbClr val="3484BB"/>
                </a:solidFill>
              </a:rPr>
              <a:t> = </a:t>
            </a:r>
            <a:r>
              <a:rPr lang="ru-RU" sz="1200" dirty="0" smtClean="0">
                <a:solidFill>
                  <a:srgbClr val="3484BB"/>
                </a:solidFill>
              </a:rPr>
              <a:t>150 мкм</a:t>
            </a:r>
            <a:endParaRPr lang="ru-RU" sz="1200" dirty="0">
              <a:solidFill>
                <a:srgbClr val="3484B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2231" y="4939239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8E2A"/>
                </a:solidFill>
              </a:rPr>
              <a:t>r</a:t>
            </a:r>
            <a:r>
              <a:rPr lang="ru-RU" sz="1200" i="1" baseline="-25000" dirty="0" smtClean="0">
                <a:solidFill>
                  <a:srgbClr val="FF8E2A"/>
                </a:solidFill>
              </a:rPr>
              <a:t>0</a:t>
            </a:r>
            <a:r>
              <a:rPr lang="ru-RU" sz="1200" i="1" dirty="0" smtClean="0">
                <a:solidFill>
                  <a:srgbClr val="FF8E2A"/>
                </a:solidFill>
              </a:rPr>
              <a:t> =</a:t>
            </a:r>
            <a:r>
              <a:rPr lang="ru-RU" sz="1200" dirty="0" smtClean="0">
                <a:solidFill>
                  <a:srgbClr val="FF8E2A"/>
                </a:solidFill>
              </a:rPr>
              <a:t> </a:t>
            </a:r>
            <a:r>
              <a:rPr lang="en-US" sz="1200" dirty="0" smtClean="0">
                <a:solidFill>
                  <a:srgbClr val="FF8E2A"/>
                </a:solidFill>
              </a:rPr>
              <a:t>20</a:t>
            </a:r>
            <a:r>
              <a:rPr lang="ru-RU" sz="1200" dirty="0" smtClean="0">
                <a:solidFill>
                  <a:srgbClr val="FF8E2A"/>
                </a:solidFill>
              </a:rPr>
              <a:t>0 мкм</a:t>
            </a:r>
            <a:endParaRPr lang="ru-RU" sz="1200" dirty="0">
              <a:solidFill>
                <a:srgbClr val="FF8E2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2232" y="5168225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39A639"/>
                </a:solidFill>
              </a:rPr>
              <a:t>r</a:t>
            </a:r>
            <a:r>
              <a:rPr lang="ru-RU" sz="1200" i="1" baseline="-25000" dirty="0" smtClean="0">
                <a:solidFill>
                  <a:srgbClr val="39A639"/>
                </a:solidFill>
              </a:rPr>
              <a:t>0</a:t>
            </a:r>
            <a:r>
              <a:rPr lang="ru-RU" sz="1200" i="1" dirty="0" smtClean="0">
                <a:solidFill>
                  <a:srgbClr val="39A639"/>
                </a:solidFill>
              </a:rPr>
              <a:t> = </a:t>
            </a:r>
            <a:r>
              <a:rPr lang="en-US" sz="1200" dirty="0" smtClean="0">
                <a:solidFill>
                  <a:srgbClr val="39A639"/>
                </a:solidFill>
              </a:rPr>
              <a:t>2</a:t>
            </a:r>
            <a:r>
              <a:rPr lang="ru-RU" sz="1200" dirty="0" smtClean="0">
                <a:solidFill>
                  <a:srgbClr val="39A639"/>
                </a:solidFill>
              </a:rPr>
              <a:t>50 мкм</a:t>
            </a:r>
            <a:endParaRPr lang="ru-RU" sz="1200" dirty="0">
              <a:solidFill>
                <a:srgbClr val="39A63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8249" y="2636912"/>
            <a:ext cx="140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9366BB"/>
                </a:solidFill>
              </a:rPr>
              <a:t>базовый вариант</a:t>
            </a:r>
            <a:endParaRPr lang="ru-RU" sz="1200" dirty="0">
              <a:solidFill>
                <a:srgbClr val="9366BB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8400257" y="2833688"/>
            <a:ext cx="210343" cy="163264"/>
          </a:xfrm>
          <a:prstGeom prst="straightConnector1">
            <a:avLst/>
          </a:prstGeom>
          <a:ln>
            <a:solidFill>
              <a:srgbClr val="9366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096984" y="1821964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50933</TotalTime>
  <Words>1144</Words>
  <Application>Microsoft Office PowerPoint</Application>
  <PresentationFormat>Широкоэкранный</PresentationFormat>
  <Paragraphs>160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lot</cp:lastModifiedBy>
  <cp:revision>1214</cp:revision>
  <dcterms:created xsi:type="dcterms:W3CDTF">2009-06-16T07:28:13Z</dcterms:created>
  <dcterms:modified xsi:type="dcterms:W3CDTF">2022-10-20T07:09:34Z</dcterms:modified>
</cp:coreProperties>
</file>