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notesSlides/notesSlide16.xml" ContentType="application/vnd.openxmlformats-officedocument.presentationml.notesSlide+xml"/>
  <Override PartName="/ppt/slideMasters/slideMaster3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notesSlides/notesSlide13.xml" ContentType="application/vnd.openxmlformats-officedocument.presentationml.notesSlide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34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3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344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35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85" r:id="rId3"/>
    <p:sldMasterId id="2147483794" r:id="rId4"/>
    <p:sldMasterId id="2147483806" r:id="rId5"/>
    <p:sldMasterId id="2147483830" r:id="rId6"/>
    <p:sldMasterId id="2147483854" r:id="rId7"/>
    <p:sldMasterId id="2147483878" r:id="rId8"/>
    <p:sldMasterId id="2147483914" r:id="rId9"/>
    <p:sldMasterId id="2147483926" r:id="rId10"/>
    <p:sldMasterId id="2147483950" r:id="rId11"/>
    <p:sldMasterId id="2147483962" r:id="rId12"/>
    <p:sldMasterId id="2147483998" r:id="rId13"/>
    <p:sldMasterId id="2147484022" r:id="rId14"/>
    <p:sldMasterId id="2147484034" r:id="rId15"/>
    <p:sldMasterId id="2147484046" r:id="rId16"/>
    <p:sldMasterId id="2147484070" r:id="rId17"/>
    <p:sldMasterId id="2147484082" r:id="rId18"/>
    <p:sldMasterId id="2147484130" r:id="rId19"/>
    <p:sldMasterId id="2147484142" r:id="rId20"/>
    <p:sldMasterId id="2147484154" r:id="rId21"/>
    <p:sldMasterId id="2147484190" r:id="rId22"/>
    <p:sldMasterId id="2147484202" r:id="rId23"/>
    <p:sldMasterId id="2147484226" r:id="rId24"/>
    <p:sldMasterId id="2147484250" r:id="rId25"/>
    <p:sldMasterId id="2147484262" r:id="rId26"/>
    <p:sldMasterId id="2147484274" r:id="rId27"/>
    <p:sldMasterId id="2147484286" r:id="rId28"/>
    <p:sldMasterId id="2147484298" r:id="rId29"/>
    <p:sldMasterId id="2147484310" r:id="rId30"/>
    <p:sldMasterId id="2147484322" r:id="rId31"/>
    <p:sldMasterId id="2147484334" r:id="rId32"/>
    <p:sldMasterId id="2147484346" r:id="rId33"/>
  </p:sldMasterIdLst>
  <p:notesMasterIdLst>
    <p:notesMasterId r:id="rId90"/>
  </p:notesMasterIdLst>
  <p:sldIdLst>
    <p:sldId id="488" r:id="rId34"/>
    <p:sldId id="446" r:id="rId35"/>
    <p:sldId id="508" r:id="rId36"/>
    <p:sldId id="447" r:id="rId37"/>
    <p:sldId id="439" r:id="rId38"/>
    <p:sldId id="496" r:id="rId39"/>
    <p:sldId id="507" r:id="rId40"/>
    <p:sldId id="444" r:id="rId41"/>
    <p:sldId id="495" r:id="rId42"/>
    <p:sldId id="494" r:id="rId43"/>
    <p:sldId id="294" r:id="rId44"/>
    <p:sldId id="366" r:id="rId45"/>
    <p:sldId id="449" r:id="rId46"/>
    <p:sldId id="509" r:id="rId47"/>
    <p:sldId id="450" r:id="rId48"/>
    <p:sldId id="451" r:id="rId49"/>
    <p:sldId id="452" r:id="rId50"/>
    <p:sldId id="412" r:id="rId51"/>
    <p:sldId id="417" r:id="rId52"/>
    <p:sldId id="458" r:id="rId53"/>
    <p:sldId id="510" r:id="rId54"/>
    <p:sldId id="453" r:id="rId55"/>
    <p:sldId id="459" r:id="rId56"/>
    <p:sldId id="461" r:id="rId57"/>
    <p:sldId id="470" r:id="rId58"/>
    <p:sldId id="471" r:id="rId59"/>
    <p:sldId id="472" r:id="rId60"/>
    <p:sldId id="487" r:id="rId61"/>
    <p:sldId id="486" r:id="rId62"/>
    <p:sldId id="493" r:id="rId63"/>
    <p:sldId id="429" r:id="rId64"/>
    <p:sldId id="462" r:id="rId65"/>
    <p:sldId id="511" r:id="rId66"/>
    <p:sldId id="478" r:id="rId67"/>
    <p:sldId id="407" r:id="rId68"/>
    <p:sldId id="477" r:id="rId69"/>
    <p:sldId id="497" r:id="rId70"/>
    <p:sldId id="498" r:id="rId71"/>
    <p:sldId id="499" r:id="rId72"/>
    <p:sldId id="500" r:id="rId73"/>
    <p:sldId id="502" r:id="rId74"/>
    <p:sldId id="503" r:id="rId75"/>
    <p:sldId id="504" r:id="rId76"/>
    <p:sldId id="505" r:id="rId77"/>
    <p:sldId id="506" r:id="rId78"/>
    <p:sldId id="489" r:id="rId79"/>
    <p:sldId id="481" r:id="rId80"/>
    <p:sldId id="482" r:id="rId81"/>
    <p:sldId id="483" r:id="rId82"/>
    <p:sldId id="433" r:id="rId83"/>
    <p:sldId id="427" r:id="rId84"/>
    <p:sldId id="428" r:id="rId85"/>
    <p:sldId id="425" r:id="rId86"/>
    <p:sldId id="434" r:id="rId87"/>
    <p:sldId id="408" r:id="rId88"/>
    <p:sldId id="480" r:id="rId89"/>
  </p:sldIdLst>
  <p:sldSz cx="9144000" cy="5143500" type="screen16x9"/>
  <p:notesSz cx="6858000" cy="9144000"/>
  <p:defaultTextStyle>
    <a:defPPr>
      <a:defRPr lang="de-DE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0AE"/>
    <a:srgbClr val="FACF82"/>
    <a:srgbClr val="0033CC"/>
    <a:srgbClr val="003399"/>
    <a:srgbClr val="0066FF"/>
    <a:srgbClr val="FFDD71"/>
    <a:srgbClr val="800080"/>
    <a:srgbClr val="4F81BD"/>
    <a:srgbClr val="C0C0C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4" autoAdjust="0"/>
    <p:restoredTop sz="94568" autoAdjust="0"/>
  </p:normalViewPr>
  <p:slideViewPr>
    <p:cSldViewPr>
      <p:cViewPr varScale="1">
        <p:scale>
          <a:sx n="55" d="100"/>
          <a:sy n="55" d="100"/>
        </p:scale>
        <p:origin x="-82" y="-1061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76" Type="http://schemas.openxmlformats.org/officeDocument/2006/relationships/slide" Target="slides/slide43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66" Type="http://schemas.openxmlformats.org/officeDocument/2006/relationships/slide" Target="slides/slide33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87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90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77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E7E38-DB7B-4D84-8D5B-95E1708106A3}" type="datetimeFigureOut">
              <a:rPr lang="de-DE" smtClean="0"/>
              <a:pPr/>
              <a:t>16.11.2022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B378A-7D1E-493B-A52C-D7FAE85921D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56657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F64F-4A9B-4475-8EAA-28FA5DA9C7ED}" type="slidenum">
              <a:rPr lang="de-DE" smtClean="0">
                <a:solidFill>
                  <a:prstClr val="black"/>
                </a:solidFill>
              </a:rPr>
              <a:pPr/>
              <a:t>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4310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78A-7D1E-493B-A52C-D7FAE85921D3}" type="slidenum">
              <a:rPr lang="de-DE" smtClean="0">
                <a:solidFill>
                  <a:prstClr val="black"/>
                </a:solidFill>
              </a:rPr>
              <a:pPr/>
              <a:t>20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78A-7D1E-493B-A52C-D7FAE85921D3}" type="slidenum">
              <a:rPr lang="de-DE" smtClean="0">
                <a:solidFill>
                  <a:prstClr val="black"/>
                </a:solidFill>
              </a:rPr>
              <a:pPr/>
              <a:t>21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78A-7D1E-493B-A52C-D7FAE85921D3}" type="slidenum">
              <a:rPr lang="de-DE" smtClean="0">
                <a:solidFill>
                  <a:prstClr val="black"/>
                </a:solidFill>
              </a:rPr>
              <a:pPr/>
              <a:t>23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F64F-4A9B-4475-8EAA-28FA5DA9C7ED}" type="slidenum">
              <a:rPr lang="de-DE" smtClean="0">
                <a:solidFill>
                  <a:prstClr val="black"/>
                </a:solidFill>
              </a:rPr>
              <a:pPr/>
              <a:t>25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7651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F64F-4A9B-4475-8EAA-28FA5DA9C7ED}" type="slidenum">
              <a:rPr lang="de-DE" smtClean="0">
                <a:solidFill>
                  <a:prstClr val="black"/>
                </a:solidFill>
              </a:rPr>
              <a:pPr/>
              <a:t>26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3104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F64F-4A9B-4475-8EAA-28FA5DA9C7ED}" type="slidenum">
              <a:rPr lang="de-DE" smtClean="0">
                <a:solidFill>
                  <a:prstClr val="black"/>
                </a:solidFill>
              </a:rPr>
              <a:pPr/>
              <a:t>27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0131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78A-7D1E-493B-A52C-D7FAE85921D3}" type="slidenum">
              <a:rPr lang="de-DE" smtClean="0">
                <a:solidFill>
                  <a:prstClr val="black"/>
                </a:solidFill>
              </a:rPr>
              <a:pPr/>
              <a:t>30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5490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430E-A549-4411-8847-A22BF0A08EE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436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F3148-473A-4909-B88E-F1906DE497B8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0432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78A-7D1E-493B-A52C-D7FAE85921D3}" type="slidenum">
              <a:rPr lang="de-DE" smtClean="0">
                <a:solidFill>
                  <a:prstClr val="black"/>
                </a:solidFill>
              </a:rPr>
              <a:pPr/>
              <a:t>37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my </a:t>
            </a:r>
            <a:r>
              <a:rPr lang="de-DE" dirty="0" err="1" smtClean="0"/>
              <a:t>talk</a:t>
            </a:r>
            <a:r>
              <a:rPr lang="de-DE" dirty="0" smtClean="0"/>
              <a:t> I will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performance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laser-</a:t>
            </a:r>
            <a:r>
              <a:rPr lang="de-DE" baseline="0" dirty="0" err="1" smtClean="0"/>
              <a:t>driven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particles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radiation</a:t>
            </a:r>
            <a:r>
              <a:rPr lang="de-DE" baseline="0" dirty="0" smtClean="0"/>
              <a:t> at large KJ PW-</a:t>
            </a:r>
            <a:r>
              <a:rPr lang="de-DE" baseline="0" dirty="0" err="1" smtClean="0"/>
              <a:t>class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lasers</a:t>
            </a:r>
            <a:endParaRPr lang="de-DE" baseline="0" dirty="0" smtClean="0"/>
          </a:p>
          <a:p>
            <a:r>
              <a:rPr lang="de-DE" baseline="0" dirty="0" err="1" smtClean="0"/>
              <a:t>dedicated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HED-</a:t>
            </a:r>
            <a:r>
              <a:rPr lang="de-DE" baseline="0" dirty="0" err="1" smtClean="0"/>
              <a:t>reserch</a:t>
            </a:r>
            <a:endParaRPr lang="de-DE" baseline="0" dirty="0" smtClean="0"/>
          </a:p>
          <a:p>
            <a:r>
              <a:rPr lang="de-DE" baseline="0" dirty="0" err="1" smtClean="0"/>
              <a:t>then</a:t>
            </a:r>
            <a:r>
              <a:rPr lang="de-DE" baseline="0" dirty="0" smtClean="0"/>
              <a:t> I will </a:t>
            </a:r>
            <a:r>
              <a:rPr lang="de-DE" baseline="0" dirty="0" err="1" smtClean="0"/>
              <a:t>continue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the </a:t>
            </a:r>
            <a:r>
              <a:rPr lang="de-DE" baseline="0" dirty="0" err="1" smtClean="0"/>
              <a:t>discussion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experimental </a:t>
            </a:r>
            <a:r>
              <a:rPr lang="de-DE" baseline="0" dirty="0" err="1" smtClean="0"/>
              <a:t>results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obtained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experimental </a:t>
            </a:r>
            <a:r>
              <a:rPr lang="de-DE" baseline="0" dirty="0" err="1" smtClean="0"/>
              <a:t>compaigns</a:t>
            </a:r>
            <a:r>
              <a:rPr lang="de-DE" baseline="0" dirty="0" smtClean="0"/>
              <a:t> at the PHELIX-laser at GSI</a:t>
            </a:r>
          </a:p>
          <a:p>
            <a:r>
              <a:rPr lang="de-DE" baseline="0" dirty="0" smtClean="0"/>
              <a:t>on …….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beam-time  was </a:t>
            </a:r>
            <a:r>
              <a:rPr lang="de-DE" baseline="0" dirty="0" err="1" smtClean="0"/>
              <a:t>finished</a:t>
            </a:r>
            <a:r>
              <a:rPr lang="de-DE" baseline="0" dirty="0" smtClean="0"/>
              <a:t> just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weeks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ago</a:t>
            </a:r>
            <a:r>
              <a:rPr lang="de-DE" baseline="0" dirty="0" smtClean="0"/>
              <a:t>, so </a:t>
            </a:r>
            <a:r>
              <a:rPr lang="de-DE" baseline="0" dirty="0" err="1" smtClean="0"/>
              <a:t>please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like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discuss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you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preliminary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At the end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my </a:t>
            </a:r>
            <a:r>
              <a:rPr lang="de-DE" baseline="0" dirty="0" err="1" smtClean="0"/>
              <a:t>presentation</a:t>
            </a:r>
            <a:r>
              <a:rPr lang="de-DE" baseline="0" dirty="0" smtClean="0"/>
              <a:t> I will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you 3D PIC-</a:t>
            </a:r>
            <a:r>
              <a:rPr lang="de-DE" baseline="0" dirty="0" err="1" smtClean="0"/>
              <a:t>siulations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PHELIX-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-grade (200J  </a:t>
            </a:r>
            <a:r>
              <a:rPr lang="de-DE" baseline="0" dirty="0" err="1" smtClean="0"/>
              <a:t>focused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instead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20J )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7J 30 </a:t>
            </a:r>
            <a:r>
              <a:rPr lang="de-DE" baseline="0" dirty="0" err="1" smtClean="0"/>
              <a:t>fs</a:t>
            </a:r>
            <a:r>
              <a:rPr lang="de-DE" baseline="0" dirty="0" smtClean="0"/>
              <a:t> PERAL </a:t>
            </a:r>
            <a:r>
              <a:rPr lang="de-DE" baseline="0" dirty="0" err="1" smtClean="0"/>
              <a:t>laser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Nizhnii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Novgord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430E-A549-4411-8847-A22BF0A08EE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2207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46A2F-12CA-43AA-851F-E0FAC99DE04A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525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78A-7D1E-493B-A52C-D7FAE85921D3}" type="slidenum">
              <a:rPr lang="de-DE" smtClean="0">
                <a:solidFill>
                  <a:prstClr val="black"/>
                </a:solidFill>
              </a:rPr>
              <a:pPr/>
              <a:t>39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78A-7D1E-493B-A52C-D7FAE85921D3}" type="slidenum">
              <a:rPr lang="de-DE" smtClean="0">
                <a:solidFill>
                  <a:prstClr val="black"/>
                </a:solidFill>
              </a:rPr>
              <a:pPr/>
              <a:t>40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78A-7D1E-493B-A52C-D7FAE85921D3}" type="slidenum">
              <a:rPr lang="de-DE" smtClean="0">
                <a:solidFill>
                  <a:prstClr val="black"/>
                </a:solidFill>
              </a:rPr>
              <a:pPr/>
              <a:t>43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F64F-4A9B-4475-8EAA-28FA5DA9C7ED}" type="slidenum">
              <a:rPr lang="de-DE" smtClean="0">
                <a:solidFill>
                  <a:prstClr val="black"/>
                </a:solidFill>
              </a:rPr>
              <a:pPr/>
              <a:t>45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6374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F64F-4A9B-4475-8EAA-28FA5DA9C7ED}" type="slidenum">
              <a:rPr lang="de-DE" smtClean="0">
                <a:solidFill>
                  <a:prstClr val="black"/>
                </a:solidFill>
              </a:rPr>
              <a:pPr/>
              <a:t>46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1348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C25A69-6A3A-4B59-ACC2-56B28D0A9723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4213"/>
            <a:ext cx="6100762" cy="3432175"/>
          </a:xfrm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aproach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generation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dLA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electrons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long-scale</a:t>
            </a:r>
            <a:r>
              <a:rPr lang="de-DE" baseline="0" dirty="0" smtClean="0"/>
              <a:t> NCD </a:t>
            </a:r>
            <a:r>
              <a:rPr lang="de-DE" baseline="0" dirty="0" err="1" smtClean="0"/>
              <a:t>plasma</a:t>
            </a:r>
            <a:r>
              <a:rPr lang="de-DE" baseline="0" dirty="0" smtClean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3430E-A549-4411-8847-A22BF0A08EE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0097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F3148-473A-4909-B88E-F1906DE497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563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0BFB5-AC7E-43FA-8DB8-40ADC09A39B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D52E-04E5-4228-B830-EB5284C79A2F}" type="slidenum">
              <a:rPr lang="de-DE" smtClean="0">
                <a:solidFill>
                  <a:prstClr val="black"/>
                </a:solidFill>
              </a:rPr>
              <a:pPr/>
              <a:t>13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4400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F64F-4A9B-4475-8EAA-28FA5DA9C7ED}" type="slidenum">
              <a:rPr lang="de-DE" smtClean="0">
                <a:solidFill>
                  <a:prstClr val="black"/>
                </a:solidFill>
              </a:rPr>
              <a:pPr/>
              <a:t>16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33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EF64F-4A9B-4475-8EAA-28FA5DA9C7ED}" type="slidenum">
              <a:rPr lang="de-DE" smtClean="0">
                <a:solidFill>
                  <a:prstClr val="black"/>
                </a:solidFill>
              </a:rPr>
              <a:pPr/>
              <a:t>17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3121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B378A-7D1E-493B-A52C-D7FAE85921D3}" type="slidenum">
              <a:rPr lang="de-DE" smtClean="0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8265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972446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5614858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65" indent="0" algn="ctr">
              <a:buNone/>
              <a:defRPr/>
            </a:lvl3pPr>
            <a:lvl4pPr marL="1371396" indent="0" algn="ctr">
              <a:buNone/>
              <a:defRPr/>
            </a:lvl4pPr>
            <a:lvl5pPr marL="1828529" indent="0" algn="ctr">
              <a:buNone/>
              <a:defRPr/>
            </a:lvl5pPr>
            <a:lvl6pPr marL="2285658" indent="0" algn="ctr">
              <a:buNone/>
              <a:defRPr/>
            </a:lvl6pPr>
            <a:lvl7pPr marL="2742788" indent="0" algn="ctr">
              <a:buNone/>
              <a:defRPr/>
            </a:lvl7pPr>
            <a:lvl8pPr marL="3199920" indent="0" algn="ctr">
              <a:buNone/>
              <a:defRPr/>
            </a:lvl8pPr>
            <a:lvl9pPr marL="365705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B2C21-FFA0-4B9E-B466-65C8F5B626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2C496-812D-4C8C-A48D-5C23A7DC57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65" indent="0">
              <a:buNone/>
              <a:defRPr sz="1600"/>
            </a:lvl3pPr>
            <a:lvl4pPr marL="1371396" indent="0">
              <a:buNone/>
              <a:defRPr sz="1400"/>
            </a:lvl4pPr>
            <a:lvl5pPr marL="1828529" indent="0">
              <a:buNone/>
              <a:defRPr sz="1400"/>
            </a:lvl5pPr>
            <a:lvl6pPr marL="2285658" indent="0">
              <a:buNone/>
              <a:defRPr sz="1400"/>
            </a:lvl6pPr>
            <a:lvl7pPr marL="2742788" indent="0">
              <a:buNone/>
              <a:defRPr sz="1400"/>
            </a:lvl7pPr>
            <a:lvl8pPr marL="3199920" indent="0">
              <a:buNone/>
              <a:defRPr sz="1400"/>
            </a:lvl8pPr>
            <a:lvl9pPr marL="3657052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7914A-19C0-44BE-BE81-55978E8BC9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ADDB3-5FB6-42ED-9D96-209531E526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DC108-F4DA-4660-93D8-333A4FD0C5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6F4D3-5BDE-4197-A468-BEF392F7B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892F2-888E-4F32-91E7-4363E6A449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CB22D-8669-450A-B1BE-B8261B0B93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74DDA-DD15-4F12-8B37-E53D00B1EB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3CE49-2C95-4BEB-B572-31DFEEB5E6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7147236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C97C5-1C3D-4522-9792-6370DEB773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65" indent="0" algn="ctr">
              <a:buNone/>
              <a:defRPr/>
            </a:lvl3pPr>
            <a:lvl4pPr marL="1371396" indent="0" algn="ctr">
              <a:buNone/>
              <a:defRPr/>
            </a:lvl4pPr>
            <a:lvl5pPr marL="1828529" indent="0" algn="ctr">
              <a:buNone/>
              <a:defRPr/>
            </a:lvl5pPr>
            <a:lvl6pPr marL="2285658" indent="0" algn="ctr">
              <a:buNone/>
              <a:defRPr/>
            </a:lvl6pPr>
            <a:lvl7pPr marL="2742788" indent="0" algn="ctr">
              <a:buNone/>
              <a:defRPr/>
            </a:lvl7pPr>
            <a:lvl8pPr marL="3199920" indent="0" algn="ctr">
              <a:buNone/>
              <a:defRPr/>
            </a:lvl8pPr>
            <a:lvl9pPr marL="365705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B2C21-FFA0-4B9E-B466-65C8F5B626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60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2" y="273860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2C496-812D-4C8C-A48D-5C23A7DC57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77" indent="0" algn="ctr">
              <a:buNone/>
              <a:defRPr sz="1500"/>
            </a:lvl2pPr>
            <a:lvl3pPr marL="685375" indent="0" algn="ctr">
              <a:buNone/>
              <a:defRPr sz="1400"/>
            </a:lvl3pPr>
            <a:lvl4pPr marL="1028063" indent="0" algn="ctr">
              <a:buNone/>
              <a:defRPr sz="1200"/>
            </a:lvl4pPr>
            <a:lvl5pPr marL="1370750" indent="0" algn="ctr">
              <a:buNone/>
              <a:defRPr sz="1200"/>
            </a:lvl5pPr>
            <a:lvl6pPr marL="1713449" indent="0" algn="ctr">
              <a:buNone/>
              <a:defRPr sz="1200"/>
            </a:lvl6pPr>
            <a:lvl7pPr marL="2056124" indent="0" algn="ctr">
              <a:buNone/>
              <a:defRPr sz="1200"/>
            </a:lvl7pPr>
            <a:lvl8pPr marL="2398800" indent="0" algn="ctr">
              <a:buNone/>
              <a:defRPr sz="1200"/>
            </a:lvl8pPr>
            <a:lvl9pPr marL="2741477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2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4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77" indent="0">
              <a:buNone/>
              <a:defRPr sz="1500" b="1"/>
            </a:lvl2pPr>
            <a:lvl3pPr marL="685375" indent="0">
              <a:buNone/>
              <a:defRPr sz="1400" b="1"/>
            </a:lvl3pPr>
            <a:lvl4pPr marL="1028063" indent="0">
              <a:buNone/>
              <a:defRPr sz="1200" b="1"/>
            </a:lvl4pPr>
            <a:lvl5pPr marL="1370750" indent="0">
              <a:buNone/>
              <a:defRPr sz="1200" b="1"/>
            </a:lvl5pPr>
            <a:lvl6pPr marL="1713449" indent="0">
              <a:buNone/>
              <a:defRPr sz="1200" b="1"/>
            </a:lvl6pPr>
            <a:lvl7pPr marL="2056124" indent="0">
              <a:buNone/>
              <a:defRPr sz="1200" b="1"/>
            </a:lvl7pPr>
            <a:lvl8pPr marL="2398800" indent="0">
              <a:buNone/>
              <a:defRPr sz="1200" b="1"/>
            </a:lvl8pPr>
            <a:lvl9pPr marL="2741477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77" indent="0">
              <a:buNone/>
              <a:defRPr sz="1500" b="1"/>
            </a:lvl2pPr>
            <a:lvl3pPr marL="685375" indent="0">
              <a:buNone/>
              <a:defRPr sz="1400" b="1"/>
            </a:lvl3pPr>
            <a:lvl4pPr marL="1028063" indent="0">
              <a:buNone/>
              <a:defRPr sz="1200" b="1"/>
            </a:lvl4pPr>
            <a:lvl5pPr marL="1370750" indent="0">
              <a:buNone/>
              <a:defRPr sz="1200" b="1"/>
            </a:lvl5pPr>
            <a:lvl6pPr marL="1713449" indent="0">
              <a:buNone/>
              <a:defRPr sz="1200" b="1"/>
            </a:lvl6pPr>
            <a:lvl7pPr marL="2056124" indent="0">
              <a:buNone/>
              <a:defRPr sz="1200" b="1"/>
            </a:lvl7pPr>
            <a:lvl8pPr marL="2398800" indent="0">
              <a:buNone/>
              <a:defRPr sz="1200" b="1"/>
            </a:lvl8pPr>
            <a:lvl9pPr marL="2741477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65" indent="0">
              <a:buNone/>
              <a:defRPr sz="1600"/>
            </a:lvl3pPr>
            <a:lvl4pPr marL="1371396" indent="0">
              <a:buNone/>
              <a:defRPr sz="1400"/>
            </a:lvl4pPr>
            <a:lvl5pPr marL="1828529" indent="0">
              <a:buNone/>
              <a:defRPr sz="1400"/>
            </a:lvl5pPr>
            <a:lvl6pPr marL="2285658" indent="0">
              <a:buNone/>
              <a:defRPr sz="1400"/>
            </a:lvl6pPr>
            <a:lvl7pPr marL="2742788" indent="0">
              <a:buNone/>
              <a:defRPr sz="1400"/>
            </a:lvl7pPr>
            <a:lvl8pPr marL="3199920" indent="0">
              <a:buNone/>
              <a:defRPr sz="1400"/>
            </a:lvl8pPr>
            <a:lvl9pPr marL="3657052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7914A-19C0-44BE-BE81-55978E8BC9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9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77" indent="0">
              <a:buNone/>
              <a:defRPr sz="1100"/>
            </a:lvl2pPr>
            <a:lvl3pPr marL="685375" indent="0">
              <a:buNone/>
              <a:defRPr sz="900"/>
            </a:lvl3pPr>
            <a:lvl4pPr marL="1028063" indent="0">
              <a:buNone/>
              <a:defRPr sz="800"/>
            </a:lvl4pPr>
            <a:lvl5pPr marL="1370750" indent="0">
              <a:buNone/>
              <a:defRPr sz="800"/>
            </a:lvl5pPr>
            <a:lvl6pPr marL="1713449" indent="0">
              <a:buNone/>
              <a:defRPr sz="800"/>
            </a:lvl6pPr>
            <a:lvl7pPr marL="2056124" indent="0">
              <a:buNone/>
              <a:defRPr sz="800"/>
            </a:lvl7pPr>
            <a:lvl8pPr marL="2398800" indent="0">
              <a:buNone/>
              <a:defRPr sz="800"/>
            </a:lvl8pPr>
            <a:lvl9pPr marL="2741477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9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77" indent="0">
              <a:buNone/>
              <a:defRPr sz="2100"/>
            </a:lvl2pPr>
            <a:lvl3pPr marL="685375" indent="0">
              <a:buNone/>
              <a:defRPr sz="1800"/>
            </a:lvl3pPr>
            <a:lvl4pPr marL="1028063" indent="0">
              <a:buNone/>
              <a:defRPr sz="1500"/>
            </a:lvl4pPr>
            <a:lvl5pPr marL="1370750" indent="0">
              <a:buNone/>
              <a:defRPr sz="1500"/>
            </a:lvl5pPr>
            <a:lvl6pPr marL="1713449" indent="0">
              <a:buNone/>
              <a:defRPr sz="1500"/>
            </a:lvl6pPr>
            <a:lvl7pPr marL="2056124" indent="0">
              <a:buNone/>
              <a:defRPr sz="1500"/>
            </a:lvl7pPr>
            <a:lvl8pPr marL="2398800" indent="0">
              <a:buNone/>
              <a:defRPr sz="1500"/>
            </a:lvl8pPr>
            <a:lvl9pPr marL="2741477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77" indent="0">
              <a:buNone/>
              <a:defRPr sz="1100"/>
            </a:lvl2pPr>
            <a:lvl3pPr marL="685375" indent="0">
              <a:buNone/>
              <a:defRPr sz="900"/>
            </a:lvl3pPr>
            <a:lvl4pPr marL="1028063" indent="0">
              <a:buNone/>
              <a:defRPr sz="800"/>
            </a:lvl4pPr>
            <a:lvl5pPr marL="1370750" indent="0">
              <a:buNone/>
              <a:defRPr sz="800"/>
            </a:lvl5pPr>
            <a:lvl6pPr marL="1713449" indent="0">
              <a:buNone/>
              <a:defRPr sz="800"/>
            </a:lvl6pPr>
            <a:lvl7pPr marL="2056124" indent="0">
              <a:buNone/>
              <a:defRPr sz="800"/>
            </a:lvl7pPr>
            <a:lvl8pPr marL="2398800" indent="0">
              <a:buNone/>
              <a:defRPr sz="800"/>
            </a:lvl8pPr>
            <a:lvl9pPr marL="2741477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69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2" y="273869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0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8ADDB3-5FB6-42ED-9D96-209531E526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2" y="273863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DC108-F4DA-4660-93D8-333A4FD0C5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3296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656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70021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315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6F4D3-5BDE-4197-A468-BEF392F7B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6965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62399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1781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92714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663436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15330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53244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3296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656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700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892F2-888E-4F32-91E7-4363E6A449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31527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69654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62399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17819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927149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663436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15330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53244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32960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65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CB22D-8669-450A-B1BE-B8261B0B93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70021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3152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69654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62399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17819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92714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663436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15330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532449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244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753699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74DDA-DD15-4F12-8B37-E53D00B1EB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369937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182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880155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876713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1518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85031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020704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75536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148588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723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3CE49-2C95-4BEB-B572-31DFEEB5E6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77" indent="0" algn="ctr">
              <a:buNone/>
              <a:defRPr sz="1500"/>
            </a:lvl2pPr>
            <a:lvl3pPr marL="685375" indent="0" algn="ctr">
              <a:buNone/>
              <a:defRPr sz="1400"/>
            </a:lvl3pPr>
            <a:lvl4pPr marL="1028063" indent="0" algn="ctr">
              <a:buNone/>
              <a:defRPr sz="1200"/>
            </a:lvl4pPr>
            <a:lvl5pPr marL="1370750" indent="0" algn="ctr">
              <a:buNone/>
              <a:defRPr sz="1200"/>
            </a:lvl5pPr>
            <a:lvl6pPr marL="1713449" indent="0" algn="ctr">
              <a:buNone/>
              <a:defRPr sz="1200"/>
            </a:lvl6pPr>
            <a:lvl7pPr marL="2056124" indent="0" algn="ctr">
              <a:buNone/>
              <a:defRPr sz="1200"/>
            </a:lvl7pPr>
            <a:lvl8pPr marL="2398800" indent="0" algn="ctr">
              <a:buNone/>
              <a:defRPr sz="1200"/>
            </a:lvl8pPr>
            <a:lvl9pPr marL="2741477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18B-1828-4C9C-A939-328FB2F138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BE5E-E09C-4D22-A6F3-6B339AAC70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2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4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83F97-76CE-4F2A-8012-E1501457B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A382-1416-44D3-839E-59A8B111F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77" indent="0">
              <a:buNone/>
              <a:defRPr sz="1500" b="1"/>
            </a:lvl2pPr>
            <a:lvl3pPr marL="685375" indent="0">
              <a:buNone/>
              <a:defRPr sz="1400" b="1"/>
            </a:lvl3pPr>
            <a:lvl4pPr marL="1028063" indent="0">
              <a:buNone/>
              <a:defRPr sz="1200" b="1"/>
            </a:lvl4pPr>
            <a:lvl5pPr marL="1370750" indent="0">
              <a:buNone/>
              <a:defRPr sz="1200" b="1"/>
            </a:lvl5pPr>
            <a:lvl6pPr marL="1713449" indent="0">
              <a:buNone/>
              <a:defRPr sz="1200" b="1"/>
            </a:lvl6pPr>
            <a:lvl7pPr marL="2056124" indent="0">
              <a:buNone/>
              <a:defRPr sz="1200" b="1"/>
            </a:lvl7pPr>
            <a:lvl8pPr marL="2398800" indent="0">
              <a:buNone/>
              <a:defRPr sz="1200" b="1"/>
            </a:lvl8pPr>
            <a:lvl9pPr marL="2741477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77" indent="0">
              <a:buNone/>
              <a:defRPr sz="1500" b="1"/>
            </a:lvl2pPr>
            <a:lvl3pPr marL="685375" indent="0">
              <a:buNone/>
              <a:defRPr sz="1400" b="1"/>
            </a:lvl3pPr>
            <a:lvl4pPr marL="1028063" indent="0">
              <a:buNone/>
              <a:defRPr sz="1200" b="1"/>
            </a:lvl4pPr>
            <a:lvl5pPr marL="1370750" indent="0">
              <a:buNone/>
              <a:defRPr sz="1200" b="1"/>
            </a:lvl5pPr>
            <a:lvl6pPr marL="1713449" indent="0">
              <a:buNone/>
              <a:defRPr sz="1200" b="1"/>
            </a:lvl6pPr>
            <a:lvl7pPr marL="2056124" indent="0">
              <a:buNone/>
              <a:defRPr sz="1200" b="1"/>
            </a:lvl7pPr>
            <a:lvl8pPr marL="2398800" indent="0">
              <a:buNone/>
              <a:defRPr sz="1200" b="1"/>
            </a:lvl8pPr>
            <a:lvl9pPr marL="2741477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A8F5-3FFF-4392-8ABF-3B2EBCC3DC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C81E-B067-416C-8EBC-BCC889155F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AC-A3AD-4E39-BC7E-3F892A8606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9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77" indent="0">
              <a:buNone/>
              <a:defRPr sz="1100"/>
            </a:lvl2pPr>
            <a:lvl3pPr marL="685375" indent="0">
              <a:buNone/>
              <a:defRPr sz="900"/>
            </a:lvl3pPr>
            <a:lvl4pPr marL="1028063" indent="0">
              <a:buNone/>
              <a:defRPr sz="800"/>
            </a:lvl4pPr>
            <a:lvl5pPr marL="1370750" indent="0">
              <a:buNone/>
              <a:defRPr sz="800"/>
            </a:lvl5pPr>
            <a:lvl6pPr marL="1713449" indent="0">
              <a:buNone/>
              <a:defRPr sz="800"/>
            </a:lvl6pPr>
            <a:lvl7pPr marL="2056124" indent="0">
              <a:buNone/>
              <a:defRPr sz="800"/>
            </a:lvl7pPr>
            <a:lvl8pPr marL="2398800" indent="0">
              <a:buNone/>
              <a:defRPr sz="800"/>
            </a:lvl8pPr>
            <a:lvl9pPr marL="2741477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12E-45AC-47CB-8A6B-DF823B2E0C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9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77" indent="0">
              <a:buNone/>
              <a:defRPr sz="2100"/>
            </a:lvl2pPr>
            <a:lvl3pPr marL="685375" indent="0">
              <a:buNone/>
              <a:defRPr sz="1800"/>
            </a:lvl3pPr>
            <a:lvl4pPr marL="1028063" indent="0">
              <a:buNone/>
              <a:defRPr sz="1500"/>
            </a:lvl4pPr>
            <a:lvl5pPr marL="1370750" indent="0">
              <a:buNone/>
              <a:defRPr sz="1500"/>
            </a:lvl5pPr>
            <a:lvl6pPr marL="1713449" indent="0">
              <a:buNone/>
              <a:defRPr sz="1500"/>
            </a:lvl6pPr>
            <a:lvl7pPr marL="2056124" indent="0">
              <a:buNone/>
              <a:defRPr sz="1500"/>
            </a:lvl7pPr>
            <a:lvl8pPr marL="2398800" indent="0">
              <a:buNone/>
              <a:defRPr sz="1500"/>
            </a:lvl8pPr>
            <a:lvl9pPr marL="2741477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77" indent="0">
              <a:buNone/>
              <a:defRPr sz="1100"/>
            </a:lvl2pPr>
            <a:lvl3pPr marL="685375" indent="0">
              <a:buNone/>
              <a:defRPr sz="900"/>
            </a:lvl3pPr>
            <a:lvl4pPr marL="1028063" indent="0">
              <a:buNone/>
              <a:defRPr sz="800"/>
            </a:lvl4pPr>
            <a:lvl5pPr marL="1370750" indent="0">
              <a:buNone/>
              <a:defRPr sz="800"/>
            </a:lvl5pPr>
            <a:lvl6pPr marL="1713449" indent="0">
              <a:buNone/>
              <a:defRPr sz="800"/>
            </a:lvl6pPr>
            <a:lvl7pPr marL="2056124" indent="0">
              <a:buNone/>
              <a:defRPr sz="800"/>
            </a:lvl7pPr>
            <a:lvl8pPr marL="2398800" indent="0">
              <a:buNone/>
              <a:defRPr sz="800"/>
            </a:lvl8pPr>
            <a:lvl9pPr marL="2741477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62D0-4D1E-440B-B11A-E6128F2EEF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733E-F245-4EF0-A184-2AED43A442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C97C5-1C3D-4522-9792-6370DEB773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69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2" y="273869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D894-952E-4554-9885-DFF9BBA1C7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32960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6569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70021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3152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6965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62399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17819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927149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6634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57037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153301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532449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32960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6569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70021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31527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69654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62399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17819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9271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20857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663436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153301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532449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32960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6569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7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70021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831527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69654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62399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8178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136361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927149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663436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153301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532449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057172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5" y="273851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398654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643568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276635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154765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954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846500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351172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009416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263149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44560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646266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004139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398654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643568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276635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1547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99790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95491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351172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009416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263149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44560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646266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004139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DA595-3FC2-4609-AC77-81F0B6E8C1C1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6CD8-83A9-4D12-944F-384D67C0F5F4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8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A0427-A0A1-48A0-A25C-E965677BACA1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390228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CE14E-01E9-4EB7-B06C-4CFDAB6251D8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7A061-2E4A-4919-BB75-30CBD76F771B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DC2BE-30C3-4D53-A916-F802D3E2C48A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1D416-0E60-4BE3-AA8F-3BC067582086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6EFDD-411A-492B-A1CE-8F0BCE653954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25B34-B620-4776-BDA3-0BE5522E8E58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C6474-6302-4717-B163-BE3E1D15A4AE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6"/>
            <a:ext cx="2057400" cy="438864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6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35BA7-4AFE-4E06-876F-DC07748C2977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6" indent="0" algn="ctr">
              <a:buNone/>
              <a:defRPr sz="1500"/>
            </a:lvl2pPr>
            <a:lvl3pPr marL="685392" indent="0" algn="ctr">
              <a:buNone/>
              <a:defRPr sz="1400"/>
            </a:lvl3pPr>
            <a:lvl4pPr marL="1028088" indent="0" algn="ctr">
              <a:buNone/>
              <a:defRPr sz="1200"/>
            </a:lvl4pPr>
            <a:lvl5pPr marL="1370784" indent="0" algn="ctr">
              <a:buNone/>
              <a:defRPr sz="1200"/>
            </a:lvl5pPr>
            <a:lvl6pPr marL="1713491" indent="0" algn="ctr">
              <a:buNone/>
              <a:defRPr sz="1200"/>
            </a:lvl6pPr>
            <a:lvl7pPr marL="2056175" indent="0" algn="ctr">
              <a:buNone/>
              <a:defRPr sz="1200"/>
            </a:lvl7pPr>
            <a:lvl8pPr marL="2398860" indent="0" algn="ctr">
              <a:buNone/>
              <a:defRPr sz="1200"/>
            </a:lvl8pPr>
            <a:lvl9pPr marL="2741546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61182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369633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2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00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9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6" indent="0">
              <a:buNone/>
              <a:defRPr sz="1100"/>
            </a:lvl2pPr>
            <a:lvl3pPr marL="685392" indent="0">
              <a:buNone/>
              <a:defRPr sz="900"/>
            </a:lvl3pPr>
            <a:lvl4pPr marL="1028088" indent="0">
              <a:buNone/>
              <a:defRPr sz="800"/>
            </a:lvl4pPr>
            <a:lvl5pPr marL="1370784" indent="0">
              <a:buNone/>
              <a:defRPr sz="800"/>
            </a:lvl5pPr>
            <a:lvl6pPr marL="1713491" indent="0">
              <a:buNone/>
              <a:defRPr sz="800"/>
            </a:lvl6pPr>
            <a:lvl7pPr marL="2056175" indent="0">
              <a:buNone/>
              <a:defRPr sz="800"/>
            </a:lvl7pPr>
            <a:lvl8pPr marL="2398860" indent="0">
              <a:buNone/>
              <a:defRPr sz="800"/>
            </a:lvl8pPr>
            <a:lvl9pPr marL="2741546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36C9-EF54-49A5-8C14-31DD85A301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158409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21230-F514-4A67-A097-D56B02880F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4F0-23C5-4266-920B-D01D0513D7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7B09-9554-4027-877C-6FF5F70EB0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0C0F-1C2A-48E8-913F-9996CBC193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D87AD-65B6-4668-AC12-0B541D9F0A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06D1D-539F-498F-A287-2DA8AEF846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6FE4-9945-4187-BEA9-99D399E192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DF4D0-2969-4B49-9FAA-9A91836EC6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EF30C-176E-425C-B094-CCD93B3276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5" y="273848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33981-9932-4D12-8E7B-4832AD3E57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227928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883929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265165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675547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199017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928889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09484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443601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3757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798632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6802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512175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564594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18B-1828-4C9C-A939-328FB2F138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BE5E-E09C-4D22-A6F3-6B339AAC70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83F97-76CE-4F2A-8012-E1501457B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A382-1416-44D3-839E-59A8B111F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A8F5-3FFF-4392-8ABF-3B2EBCC3DC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C81E-B067-416C-8EBC-BCC889155F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AC-A3AD-4E39-BC7E-3F892A8606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12E-45AC-47CB-8A6B-DF823B2E0C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de-DE" smtClean="0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62D0-4D1E-440B-B11A-E6128F2EEF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244686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733E-F245-4EF0-A184-2AED43A442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D894-952E-4554-9885-DFF9BBA1C7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68" indent="0" algn="ctr">
              <a:buNone/>
              <a:defRPr sz="1500"/>
            </a:lvl2pPr>
            <a:lvl3pPr marL="685358" indent="0" algn="ctr">
              <a:buNone/>
              <a:defRPr sz="1400"/>
            </a:lvl3pPr>
            <a:lvl4pPr marL="1028037" indent="0" algn="ctr">
              <a:buNone/>
              <a:defRPr sz="1200"/>
            </a:lvl4pPr>
            <a:lvl5pPr marL="1370716" indent="0" algn="ctr">
              <a:buNone/>
              <a:defRPr sz="1200"/>
            </a:lvl5pPr>
            <a:lvl6pPr marL="1713407" indent="0" algn="ctr">
              <a:buNone/>
              <a:defRPr sz="1200"/>
            </a:lvl6pPr>
            <a:lvl7pPr marL="2056073" indent="0" algn="ctr">
              <a:buNone/>
              <a:defRPr sz="1200"/>
            </a:lvl7pPr>
            <a:lvl8pPr marL="2398740" indent="0" algn="ctr">
              <a:buNone/>
              <a:defRPr sz="1200"/>
            </a:lvl8pPr>
            <a:lvl9pPr marL="2741408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8318B-1828-4C9C-A939-328FB2F138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BE5E-E09C-4D22-A6F3-6B339AAC70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4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83F97-76CE-4F2A-8012-E1501457B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4A382-1416-44D3-839E-59A8B111F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2A8F5-3FFF-4392-8ABF-3B2EBCC3DC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C81E-B067-416C-8EBC-BCC889155F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C9BAC-A3AD-4E39-BC7E-3F892A8606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8F12E-45AC-47CB-8A6B-DF823B2E0C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369937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68" indent="0">
              <a:buNone/>
              <a:defRPr sz="2100"/>
            </a:lvl2pPr>
            <a:lvl3pPr marL="685358" indent="0">
              <a:buNone/>
              <a:defRPr sz="1800"/>
            </a:lvl3pPr>
            <a:lvl4pPr marL="1028037" indent="0">
              <a:buNone/>
              <a:defRPr sz="1500"/>
            </a:lvl4pPr>
            <a:lvl5pPr marL="1370716" indent="0">
              <a:buNone/>
              <a:defRPr sz="1500"/>
            </a:lvl5pPr>
            <a:lvl6pPr marL="1713407" indent="0">
              <a:buNone/>
              <a:defRPr sz="1500"/>
            </a:lvl6pPr>
            <a:lvl7pPr marL="2056073" indent="0">
              <a:buNone/>
              <a:defRPr sz="1500"/>
            </a:lvl7pPr>
            <a:lvl8pPr marL="2398740" indent="0">
              <a:buNone/>
              <a:defRPr sz="1500"/>
            </a:lvl8pPr>
            <a:lvl9pPr marL="274140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62D0-4D1E-440B-B11A-E6128F2EEF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733E-F245-4EF0-A184-2AED43A442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70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2" y="273870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D894-952E-4554-9885-DFF9BBA1C7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777271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707310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52699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204687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704328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68610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0457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18216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129364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811897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582582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0574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8801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8767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1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978801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8503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0207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755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1485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723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24468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36993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18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8801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8767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548767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151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8503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0207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755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14858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4723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69151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5" y="273848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7115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6551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5730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5585031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62906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65443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6525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72008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62236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55742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49792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79124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4202070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3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2177553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1768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21966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4785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265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8395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76760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5397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8053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32530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492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28.06.2022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EPS48                                                     o.rosmej@gsi.de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EB2D7-3CA6-4B28-96CF-842CCFAEBE7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26363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cs typeface="Arial" pitchFamily="34" charset="0"/>
              </a:rPr>
              <a:t>28.06.2022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943C7F-181D-4375-A22B-F855EC3B3568}" type="slidenum">
              <a:rPr lang="en-US">
                <a:solidFill>
                  <a:srgbClr val="00000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2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3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52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48" indent="-342848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0" indent="-22856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60" indent="-22856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9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22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56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87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18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6" tIns="34289" rIns="68556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6" tIns="34289" rIns="68556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l" defTabSz="685528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ctr" defTabSz="685528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6" tIns="34289" rIns="68556" bIns="34289" rtlCol="0" anchor="ctr"/>
          <a:lstStyle>
            <a:lvl1pPr algn="r" defTabSz="685528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ftr="0" dt="0"/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3" tIns="34289" rIns="68543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3" tIns="34289" rIns="68543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l" defTabSz="685375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ctr" defTabSz="685375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r" defTabSz="685375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hf hdr="0" ftr="0" dt="0"/>
  <p:txStyles>
    <p:titleStyle>
      <a:lvl1pPr algn="l" defTabSz="68537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0" indent="-171350" algn="l" defTabSz="685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49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24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00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77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75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63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150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849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77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75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3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5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49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24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0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77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2" tIns="34289" rIns="68552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2" tIns="34289" rIns="68552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l" defTabSz="685477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ctr" defTabSz="685477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2" tIns="34289" rIns="68552" bIns="34289" rtlCol="0" anchor="ctr"/>
          <a:lstStyle>
            <a:lvl1pPr algn="r" defTabSz="685477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hdr="0" ftr="0" dt="0"/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 defTabSz="68568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 defTabSz="68568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 defTabSz="68568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hf hdr="0" ftr="0" dt="0"/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638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638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638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27/11/2019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363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hf hdr="0" ftr="0" dt="0"/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</a:rPr>
              <a:t>28.06.2022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EPS48                                                     o.rosmej@gsi.de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943C7F-181D-4375-A22B-F855EC3B35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2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3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52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48" indent="-342848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0" indent="-22856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60" indent="-22856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9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22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56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87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18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3" tIns="34289" rIns="68543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3" tIns="34289" rIns="68543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l" defTabSz="685375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EFF24-DAFB-4120-BF8C-340E7267A9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ctr" defTabSz="685375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3" tIns="34289" rIns="68543" bIns="34289" rtlCol="0" anchor="ctr"/>
          <a:lstStyle>
            <a:lvl1pPr algn="r" defTabSz="685375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hf hdr="0" ftr="0"/>
  <p:txStyles>
    <p:titleStyle>
      <a:lvl1pPr algn="l" defTabSz="68537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0" indent="-171350" algn="l" defTabSz="68537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49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24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00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77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75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63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150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849" indent="-171350" algn="l" defTabSz="68537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77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75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3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5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49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24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00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77" algn="l" defTabSz="68537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638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638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638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 defTabSz="685698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 defTabSz="685698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 defTabSz="685698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</p:sldLayoutIdLst>
  <p:hf hdr="0" ftr="0" dt="0"/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575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3A8EDC0-C8B7-481D-8ECA-244BE10208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16/11/2022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6ED85CB-0DD1-4247-BCE7-035542E8EDF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575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Textmasterformate durch Klicken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876C87A-2C9C-4F86-BA84-F25CE02E3B1D}" type="slidenum">
              <a:rPr lang="en-US" altLang="de-DE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4" tIns="34289" rIns="68544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4" tIns="34289" rIns="68544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l" defTabSz="685392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ctr" defTabSz="685392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4" tIns="34289" rIns="68544" bIns="34289" rtlCol="0" anchor="ctr"/>
          <a:lstStyle>
            <a:lvl1pPr algn="r" defTabSz="685392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hf hdr="0" ftr="0" dt="0"/>
  <p:txStyles>
    <p:titleStyle>
      <a:lvl1pPr algn="l" defTabSz="6853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3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 defTabSz="685749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B554A-42CD-4C6C-B59E-44CF0FC2FC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 defTabSz="685749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 defTabSz="685749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hf hdr="0" ftr="0"/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28.06.2022</a:t>
            </a: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EPS48                                                     o.rosmej@gsi.de</a:t>
            </a: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0B55E-433C-4AA4-A37C-3B7F71888548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741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53B0D-2387-41CF-97CF-7D4F89CFF2C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16.11.2022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0E081-F934-4A6F-B871-5E49AF273127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495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EFF24-DAFB-4120-BF8C-340E7267A9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</p:sldLayoutIdLst>
  <p:hf hdr="0" ft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1" tIns="34289" rIns="68541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1" tIns="34289" rIns="68541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l" defTabSz="685358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EFF24-DAFB-4120-BF8C-340E7267A9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ctr" defTabSz="685358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r" defTabSz="685358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</p:sldLayoutIdLst>
  <p:hf hdr="0" ftr="0"/>
  <p:txStyles>
    <p:titleStyle>
      <a:lvl1pPr algn="l" defTabSz="68535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46" indent="-171346" algn="l" defTabSz="6853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3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03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70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38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28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0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86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7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6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5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3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16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0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73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4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0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1F67E-A605-43F5-9FD3-FB1205A8BA9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17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363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hdr="0" ftr="0" dt="0"/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363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hdr="0" ftr="0" dt="0"/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 defTabSz="685749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 defTabSz="685749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 defTabSz="685749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hdr="0" ftr="0" dt="0"/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 defTabSz="685766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 defTabSz="685766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 defTabSz="685766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593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 defTabSz="685783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 defTabSz="685766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28.06.2022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 defTabSz="685766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EPS48                                                     o.rosmej@gsi.de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 defTabSz="685766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11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0.jpe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42.jpeg"/><Relationship Id="rId5" Type="http://schemas.microsoft.com/office/2007/relationships/hdphoto" Target="../media/hdphoto2.wdp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9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3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7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81.jpeg"/><Relationship Id="rId4" Type="http://schemas.openxmlformats.org/officeDocument/2006/relationships/image" Target="../media/image8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0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3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0.xml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0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2.xml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3.xml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13" Type="http://schemas.openxmlformats.org/officeDocument/2006/relationships/image" Target="../media/image118.png"/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54.xml"/><Relationship Id="rId6" Type="http://schemas.openxmlformats.org/officeDocument/2006/relationships/image" Target="../media/image112.png"/><Relationship Id="rId11" Type="http://schemas.microsoft.com/office/2007/relationships/hdphoto" Target="../media/hdphoto1.wdp"/><Relationship Id="rId5" Type="http://schemas.microsoft.com/office/2007/relationships/hdphoto" Target="../media/hdphoto2.wdp"/><Relationship Id="rId10" Type="http://schemas.openxmlformats.org/officeDocument/2006/relationships/image" Target="../media/image116.png"/><Relationship Id="rId4" Type="http://schemas.openxmlformats.org/officeDocument/2006/relationships/image" Target="../media/image111.png"/><Relationship Id="rId9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1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jpeg"/><Relationship Id="rId4" Type="http://schemas.openxmlformats.org/officeDocument/2006/relationships/image" Target="../media/image13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55.xml"/><Relationship Id="rId6" Type="http://schemas.openxmlformats.org/officeDocument/2006/relationships/image" Target="../media/image32.pn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13"/>
          <p:cNvGrpSpPr/>
          <p:nvPr/>
        </p:nvGrpSpPr>
        <p:grpSpPr>
          <a:xfrm>
            <a:off x="-11351" y="4844143"/>
            <a:ext cx="9144000" cy="327486"/>
            <a:chOff x="11759" y="6356350"/>
            <a:chExt cx="12192000" cy="539155"/>
          </a:xfrm>
          <a:solidFill>
            <a:srgbClr val="000099"/>
          </a:solidFill>
        </p:grpSpPr>
        <p:sp>
          <p:nvSpPr>
            <p:cNvPr id="30" name="Rechteck 29"/>
            <p:cNvSpPr/>
            <p:nvPr/>
          </p:nvSpPr>
          <p:spPr>
            <a:xfrm>
              <a:off x="11759" y="6356350"/>
              <a:ext cx="12192000" cy="53915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11513344" y="6424199"/>
              <a:ext cx="246308" cy="45603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783"/>
              <a:endParaRPr lang="en-GB" sz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203786" name="Rectangle 10"/>
          <p:cNvSpPr>
            <a:spLocks noChangeArrowheads="1"/>
          </p:cNvSpPr>
          <p:nvPr/>
        </p:nvSpPr>
        <p:spPr bwMode="auto">
          <a:xfrm>
            <a:off x="955673" y="1122078"/>
            <a:ext cx="6984776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4" rIns="91428" bIns="45714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33CC"/>
                </a:solidFill>
                <a:cs typeface="Times New Roman" pitchFamily="18" charset="0"/>
              </a:rPr>
              <a:t>Н.Е. Андреев</a:t>
            </a:r>
            <a:r>
              <a:rPr lang="ru-RU" b="1" dirty="0" smtClean="0">
                <a:solidFill>
                  <a:srgbClr val="0033CC"/>
                </a:solidFill>
                <a:cs typeface="Times New Roman" pitchFamily="18" charset="0"/>
              </a:rPr>
              <a:t>, И.Р. </a:t>
            </a:r>
            <a:r>
              <a:rPr lang="ru-RU" b="1" dirty="0" err="1" smtClean="0">
                <a:solidFill>
                  <a:srgbClr val="0033CC"/>
                </a:solidFill>
                <a:cs typeface="Times New Roman" pitchFamily="18" charset="0"/>
              </a:rPr>
              <a:t>Умаров</a:t>
            </a:r>
            <a:r>
              <a:rPr lang="ru-RU" b="1" dirty="0" smtClean="0">
                <a:solidFill>
                  <a:srgbClr val="0033CC"/>
                </a:solidFill>
                <a:cs typeface="Times New Roman" pitchFamily="18" charset="0"/>
              </a:rPr>
              <a:t>, В.С. Попов</a:t>
            </a:r>
            <a:endParaRPr lang="en-US" b="1" baseline="30000" dirty="0" smtClean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203787" name="Rectangle 11"/>
          <p:cNvSpPr>
            <a:spLocks noChangeArrowheads="1"/>
          </p:cNvSpPr>
          <p:nvPr/>
        </p:nvSpPr>
        <p:spPr bwMode="auto">
          <a:xfrm>
            <a:off x="1139691" y="1427743"/>
            <a:ext cx="6528653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8" tIns="45714" rIns="91428" bIns="45714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000000"/>
                </a:solidFill>
              </a:rPr>
              <a:t>Объединенный институт высоких температур РАН, Москва;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rgbClr val="000000"/>
                </a:solidFill>
              </a:rPr>
              <a:t>Московский физико-технический институт (государственный университет)</a:t>
            </a:r>
            <a:endParaRPr lang="en-US" sz="1200" b="1" i="1" dirty="0" smtClean="0">
              <a:solidFill>
                <a:srgbClr val="000000"/>
              </a:solidFill>
            </a:endParaRPr>
          </a:p>
        </p:txBody>
      </p:sp>
      <p:pic>
        <p:nvPicPr>
          <p:cNvPr id="203793" name="Picture 17" descr="LogoJI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491633"/>
            <a:ext cx="594792" cy="740453"/>
          </a:xfrm>
          <a:prstGeom prst="rect">
            <a:avLst/>
          </a:prstGeom>
          <a:noFill/>
        </p:spPr>
      </p:pic>
      <p:pic>
        <p:nvPicPr>
          <p:cNvPr id="203827" name="Picture 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8" y="2355726"/>
            <a:ext cx="1129553" cy="576064"/>
          </a:xfrm>
          <a:prstGeom prst="rect">
            <a:avLst/>
          </a:prstGeom>
          <a:noFill/>
        </p:spPr>
      </p:pic>
      <p:sp>
        <p:nvSpPr>
          <p:cNvPr id="203859" name="Rectangle 83"/>
          <p:cNvSpPr>
            <a:spLocks noChangeArrowheads="1"/>
          </p:cNvSpPr>
          <p:nvPr/>
        </p:nvSpPr>
        <p:spPr bwMode="auto">
          <a:xfrm>
            <a:off x="2051720" y="4866512"/>
            <a:ext cx="5544615" cy="2769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91428" tIns="45714" rIns="91428" bIns="45714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17</a:t>
            </a:r>
            <a:r>
              <a:rPr lang="en-US" sz="12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ноября</a:t>
            </a:r>
            <a:r>
              <a:rPr lang="en-US" sz="1200" b="1" i="1" dirty="0" smtClean="0">
                <a:solidFill>
                  <a:schemeClr val="bg1"/>
                </a:solidFill>
                <a:latin typeface="Times New Roman" pitchFamily="18" charset="0"/>
              </a:rPr>
              <a:t>, 2022</a:t>
            </a:r>
            <a:r>
              <a:rPr lang="ru-RU" sz="1200" b="1" i="1" dirty="0" smtClean="0">
                <a:solidFill>
                  <a:schemeClr val="bg1"/>
                </a:solidFill>
                <a:latin typeface="Times New Roman" pitchFamily="18" charset="0"/>
              </a:rPr>
              <a:t>,</a:t>
            </a:r>
            <a:endParaRPr lang="ru-RU" sz="12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03865" name="Picture 89" descr="f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3035695"/>
            <a:ext cx="1224136" cy="544167"/>
          </a:xfrm>
          <a:prstGeom prst="rect">
            <a:avLst/>
          </a:prstGeom>
          <a:noFill/>
        </p:spPr>
      </p:pic>
      <p:pic>
        <p:nvPicPr>
          <p:cNvPr id="23" name="Picture 80" descr="https://mipt.ru/upload/medialibrary/d39/eng_tex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8435" y="1491630"/>
            <a:ext cx="1589367" cy="647232"/>
          </a:xfrm>
          <a:prstGeom prst="rect">
            <a:avLst/>
          </a:prstGeom>
          <a:noFill/>
        </p:spPr>
      </p:pic>
      <p:sp>
        <p:nvSpPr>
          <p:cNvPr id="47106" name="AutoShape 2" descr="http://www.ihed.ras.ru/elbrus20/pictures/emblema.sv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AutoShape 4" descr="http://www.ihed.ras.ru/elbrus20/pictures/emblema.sv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AutoShape 6" descr="http://www.ihed.ras.ru/elbrus20/pictures/emblema.sv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9140" name="Picture 4" descr="Logo Heinrich-Heine-Universität Düsseldor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219822"/>
            <a:ext cx="1044622" cy="26115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709935" y="2064003"/>
            <a:ext cx="5688632" cy="144654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33CC"/>
                </a:solidFill>
                <a:latin typeface="Arial" pitchFamily="34" charset="0"/>
                <a:cs typeface="Times New Roman" pitchFamily="18" charset="0"/>
              </a:rPr>
              <a:t>In collaboration with</a:t>
            </a:r>
          </a:p>
          <a:p>
            <a:pPr algn="ctr" fontAlgn="base">
              <a:spcAft>
                <a:spcPct val="0"/>
              </a:spcAft>
            </a:pPr>
            <a:r>
              <a:rPr lang="en-US" sz="1200" b="1" i="1" dirty="0" smtClean="0">
                <a:solidFill>
                  <a:srgbClr val="000000"/>
                </a:solidFill>
              </a:rPr>
              <a:t>GSI </a:t>
            </a:r>
            <a:r>
              <a:rPr lang="en-US" sz="1200" b="1" i="1" dirty="0" err="1" smtClean="0">
                <a:solidFill>
                  <a:srgbClr val="000000"/>
                </a:solidFill>
              </a:rPr>
              <a:t>Helmholtzzentrum</a:t>
            </a:r>
            <a:r>
              <a:rPr lang="en-US" sz="1200" b="1" i="1" dirty="0" smtClean="0">
                <a:solidFill>
                  <a:srgbClr val="000000"/>
                </a:solidFill>
              </a:rPr>
              <a:t> </a:t>
            </a:r>
            <a:r>
              <a:rPr lang="en-US" sz="1200" b="1" i="1" dirty="0" err="1" smtClean="0">
                <a:solidFill>
                  <a:srgbClr val="000000"/>
                </a:solidFill>
              </a:rPr>
              <a:t>für</a:t>
            </a:r>
            <a:r>
              <a:rPr lang="en-US" sz="1200" b="1" i="1" dirty="0" smtClean="0">
                <a:solidFill>
                  <a:srgbClr val="000000"/>
                </a:solidFill>
              </a:rPr>
              <a:t> </a:t>
            </a:r>
            <a:r>
              <a:rPr lang="en-US" sz="1200" b="1" i="1" dirty="0" err="1" smtClean="0">
                <a:solidFill>
                  <a:srgbClr val="000000"/>
                </a:solidFill>
              </a:rPr>
              <a:t>Schwerionenforschung</a:t>
            </a:r>
            <a:r>
              <a:rPr lang="en-US" sz="1200" b="1" i="1" dirty="0" smtClean="0">
                <a:solidFill>
                  <a:srgbClr val="000000"/>
                </a:solidFill>
              </a:rPr>
              <a:t> Darmstadt,</a:t>
            </a:r>
          </a:p>
          <a:p>
            <a:pPr algn="ctr" fontAlgn="base">
              <a:spcAft>
                <a:spcPct val="0"/>
              </a:spcAft>
            </a:pPr>
            <a:r>
              <a:rPr lang="en-US" sz="1200" b="1" i="1" dirty="0" smtClean="0">
                <a:solidFill>
                  <a:srgbClr val="000000"/>
                </a:solidFill>
              </a:rPr>
              <a:t>Goethe University, </a:t>
            </a:r>
            <a:r>
              <a:rPr lang="en-US" sz="1200" b="1" i="1" dirty="0" err="1" smtClean="0">
                <a:solidFill>
                  <a:srgbClr val="000000"/>
                </a:solidFill>
              </a:rPr>
              <a:t>Fankfurt</a:t>
            </a:r>
            <a:r>
              <a:rPr lang="en-US" sz="1200" b="1" i="1" dirty="0" smtClean="0">
                <a:solidFill>
                  <a:srgbClr val="000000"/>
                </a:solidFill>
              </a:rPr>
              <a:t>, </a:t>
            </a:r>
            <a:endParaRPr lang="ru-RU" sz="1200" b="1" i="1" dirty="0" smtClean="0">
              <a:solidFill>
                <a:srgbClr val="000000"/>
              </a:solidFill>
            </a:endParaRPr>
          </a:p>
          <a:p>
            <a:pPr algn="ctr" fontAlgn="base">
              <a:spcAft>
                <a:spcPct val="0"/>
              </a:spcAft>
            </a:pPr>
            <a:r>
              <a:rPr lang="en-US" sz="1200" b="1" i="1" dirty="0" smtClean="0">
                <a:solidFill>
                  <a:srgbClr val="000000"/>
                </a:solidFill>
              </a:rPr>
              <a:t>Heinrich-Heine-</a:t>
            </a:r>
            <a:r>
              <a:rPr lang="en-US" sz="1200" b="1" i="1" dirty="0" err="1" smtClean="0">
                <a:solidFill>
                  <a:srgbClr val="000000"/>
                </a:solidFill>
              </a:rPr>
              <a:t>Universität</a:t>
            </a:r>
            <a:r>
              <a:rPr lang="en-US" sz="1200" b="1" i="1" dirty="0" smtClean="0">
                <a:solidFill>
                  <a:srgbClr val="000000"/>
                </a:solidFill>
              </a:rPr>
              <a:t> Düsseldorf</a:t>
            </a:r>
            <a:endParaRPr lang="ru-RU" sz="1200" b="1" i="1" dirty="0" smtClean="0">
              <a:solidFill>
                <a:srgbClr val="000000"/>
              </a:solidFill>
            </a:endParaRPr>
          </a:p>
          <a:p>
            <a:pPr algn="ctr" fontAlgn="base">
              <a:spcAft>
                <a:spcPct val="0"/>
              </a:spcAft>
            </a:pPr>
            <a:r>
              <a:rPr lang="en-US" sz="1200" b="1" i="1" dirty="0" smtClean="0">
                <a:solidFill>
                  <a:srgbClr val="000000"/>
                </a:solidFill>
              </a:rPr>
              <a:t>ITEP</a:t>
            </a:r>
            <a:r>
              <a:rPr lang="ru-RU" sz="1200" b="1" i="1" dirty="0" smtClean="0">
                <a:solidFill>
                  <a:srgbClr val="000000"/>
                </a:solidFill>
              </a:rPr>
              <a:t> </a:t>
            </a:r>
            <a:r>
              <a:rPr lang="en-US" sz="1200" b="1" i="1" dirty="0" smtClean="0">
                <a:solidFill>
                  <a:srgbClr val="000000"/>
                </a:solidFill>
              </a:rPr>
              <a:t>SRC</a:t>
            </a:r>
          </a:p>
          <a:p>
            <a:pPr algn="ctr" fontAlgn="base">
              <a:spcAft>
                <a:spcPct val="0"/>
              </a:spcAft>
            </a:pPr>
            <a:r>
              <a:rPr lang="en-US" sz="1200" b="1" i="1" dirty="0" err="1" smtClean="0">
                <a:solidFill>
                  <a:srgbClr val="000000"/>
                </a:solidFill>
              </a:rPr>
              <a:t>Lebedev</a:t>
            </a:r>
            <a:r>
              <a:rPr lang="en-US" sz="1200" b="1" i="1" dirty="0" smtClean="0">
                <a:solidFill>
                  <a:srgbClr val="000000"/>
                </a:solidFill>
              </a:rPr>
              <a:t> Physical Institute of RAS</a:t>
            </a:r>
          </a:p>
          <a:p>
            <a:pPr algn="ctr" fontAlgn="base">
              <a:spcAft>
                <a:spcPct val="0"/>
              </a:spcAft>
            </a:pPr>
            <a:r>
              <a:rPr lang="en-US" sz="1200" b="1" i="1" dirty="0" smtClean="0"/>
              <a:t>Institute of Applied Physics of RAS</a:t>
            </a:r>
            <a:endParaRPr lang="ru-RU" sz="1200" b="1" i="1" dirty="0" smtClean="0"/>
          </a:p>
        </p:txBody>
      </p:sp>
      <p:pic>
        <p:nvPicPr>
          <p:cNvPr id="20" name="Grafik 1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9743"/>
            <a:ext cx="864096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2931790"/>
            <a:ext cx="833852" cy="73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https://nwp2021.ipfran.ru/img/ipf-log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7704" y="3003798"/>
            <a:ext cx="936104" cy="601520"/>
          </a:xfrm>
          <a:prstGeom prst="rect">
            <a:avLst/>
          </a:prstGeom>
          <a:noFill/>
        </p:spPr>
      </p:pic>
      <p:sp>
        <p:nvSpPr>
          <p:cNvPr id="24" name="Rechteck 23"/>
          <p:cNvSpPr/>
          <p:nvPr/>
        </p:nvSpPr>
        <p:spPr>
          <a:xfrm>
            <a:off x="-11351" y="-164554"/>
            <a:ext cx="9144000" cy="107585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 smtClean="0"/>
              <a:t>Интенсивные лазерные источники ультрарелятивистских частиц </a:t>
            </a:r>
            <a:endParaRPr lang="en-US" sz="2000" b="1" dirty="0" smtClean="0"/>
          </a:p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ru-RU" sz="2000" b="1" dirty="0" smtClean="0"/>
              <a:t>и </a:t>
            </a:r>
            <a:r>
              <a:rPr lang="ru-RU" sz="2000" b="1" dirty="0" smtClean="0"/>
              <a:t>гамма квантов для междисциплинарных исследований</a:t>
            </a:r>
            <a:endParaRPr lang="ru-RU" sz="2000" b="1" dirty="0">
              <a:solidFill>
                <a:schemeClr val="bg1"/>
              </a:solidFill>
              <a:latin typeface="Arial" pitchFamily="34" charset="0"/>
              <a:ea typeface="MS Mincho" pitchFamily="49" charset="-128"/>
              <a:cs typeface="Times New Roman" pitchFamily="18" charset="0"/>
            </a:endParaRPr>
          </a:p>
        </p:txBody>
      </p:sp>
      <p:pic>
        <p:nvPicPr>
          <p:cNvPr id="26" name="Grafik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28000"/>
                    </a14:imgEffect>
                    <a14:imgEffect>
                      <a14:brightnessContrast contras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3579862"/>
            <a:ext cx="830505" cy="73673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547664" y="4155926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 smtClean="0">
                <a:solidFill>
                  <a:srgbClr val="0033CC"/>
                </a:solidFill>
              </a:rPr>
              <a:t>онлайн-семинар</a:t>
            </a:r>
            <a:r>
              <a:rPr lang="ru-RU" sz="1400" b="1" i="1" dirty="0" smtClean="0">
                <a:solidFill>
                  <a:srgbClr val="0033CC"/>
                </a:solidFill>
              </a:rPr>
              <a:t> «Новые методы ускорения частиц </a:t>
            </a:r>
            <a:endParaRPr lang="ru-RU" sz="1400" b="1" i="1" dirty="0" smtClean="0">
              <a:solidFill>
                <a:srgbClr val="0033CC"/>
              </a:solidFill>
            </a:endParaRPr>
          </a:p>
          <a:p>
            <a:pPr algn="ctr"/>
            <a:r>
              <a:rPr lang="ru-RU" sz="1400" b="1" i="1" dirty="0" smtClean="0">
                <a:solidFill>
                  <a:srgbClr val="0033CC"/>
                </a:solidFill>
              </a:rPr>
              <a:t>и </a:t>
            </a:r>
            <a:r>
              <a:rPr lang="ru-RU" sz="1400" b="1" i="1" dirty="0" smtClean="0">
                <a:solidFill>
                  <a:srgbClr val="0033CC"/>
                </a:solidFill>
              </a:rPr>
              <a:t>экстремальные состояния материи»</a:t>
            </a:r>
            <a:endParaRPr lang="en-US" sz="1400" b="1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14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1" y="-5374"/>
            <a:ext cx="9173201" cy="609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8868" y="91302"/>
            <a:ext cx="5583981" cy="3462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Laser Acceleration in long-scale NCD Plasmas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1" y="1406968"/>
            <a:ext cx="4707395" cy="1958727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36072" y="3475896"/>
            <a:ext cx="8901059" cy="136190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self-focusing :  P</a:t>
            </a:r>
            <a:r>
              <a:rPr lang="en-US" sz="1400" baseline="-25000" dirty="0" smtClean="0">
                <a:solidFill>
                  <a:prstClr val="black"/>
                </a:solidFill>
              </a:rPr>
              <a:t>L</a:t>
            </a:r>
            <a:r>
              <a:rPr lang="en-US" sz="1400" dirty="0" smtClean="0">
                <a:solidFill>
                  <a:prstClr val="black"/>
                </a:solidFill>
              </a:rPr>
              <a:t>&gt; P</a:t>
            </a:r>
            <a:r>
              <a:rPr lang="en-US" sz="1400" baseline="-25000" dirty="0" smtClean="0">
                <a:solidFill>
                  <a:prstClr val="black"/>
                </a:solidFill>
              </a:rPr>
              <a:t>c</a:t>
            </a:r>
            <a:r>
              <a:rPr lang="en-US" sz="1400" dirty="0" smtClean="0">
                <a:solidFill>
                  <a:prstClr val="black"/>
                </a:solidFill>
              </a:rPr>
              <a:t>=17 GW × </a:t>
            </a:r>
            <a:r>
              <a:rPr lang="en-US" sz="1400" dirty="0" err="1" smtClean="0">
                <a:solidFill>
                  <a:prstClr val="black"/>
                </a:solidFill>
                <a:sym typeface="Symbol"/>
              </a:rPr>
              <a:t>n</a:t>
            </a:r>
            <a:r>
              <a:rPr lang="en-US" sz="1400" baseline="-25000" dirty="0" err="1" smtClean="0">
                <a:solidFill>
                  <a:prstClr val="black"/>
                </a:solidFill>
                <a:sym typeface="Symbol"/>
              </a:rPr>
              <a:t>c</a:t>
            </a:r>
            <a:r>
              <a:rPr lang="en-US" sz="1400" baseline="-25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sym typeface="Symbol"/>
              </a:rPr>
              <a:t>/ n</a:t>
            </a:r>
            <a:r>
              <a:rPr lang="en-US" sz="1400" baseline="-25000" dirty="0" smtClean="0">
                <a:solidFill>
                  <a:prstClr val="black"/>
                </a:solidFill>
                <a:sym typeface="Symbol"/>
              </a:rPr>
              <a:t>e  </a:t>
            </a:r>
            <a:r>
              <a:rPr lang="en-US" sz="1400" dirty="0" smtClean="0">
                <a:solidFill>
                  <a:prstClr val="black"/>
                </a:solidFill>
                <a:sym typeface="Symbol"/>
              </a:rPr>
              <a:t>~ 17 GW  in NCD (high aspect ratio channel) </a:t>
            </a:r>
            <a:endParaRPr lang="en-US" sz="1400" dirty="0">
              <a:solidFill>
                <a:prstClr val="black"/>
              </a:solidFill>
              <a:sym typeface="Symbol"/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prstClr val="black"/>
                </a:solidFill>
                <a:sym typeface="Symbol"/>
              </a:rPr>
              <a:t>ponderomotive</a:t>
            </a:r>
            <a:r>
              <a:rPr lang="en-US" sz="1400" dirty="0" smtClean="0">
                <a:solidFill>
                  <a:prstClr val="black"/>
                </a:solidFill>
                <a:sym typeface="Symbol"/>
              </a:rPr>
              <a:t> force expels background plasma electrons from the laser channel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prstClr val="black"/>
                </a:solidFill>
              </a:rPr>
              <a:t>quasi-static radial E-field is produced </a:t>
            </a:r>
            <a:r>
              <a:rPr lang="en-US" sz="1400" dirty="0" smtClean="0">
                <a:solidFill>
                  <a:prstClr val="black"/>
                </a:solidFill>
              </a:rPr>
              <a:t>that has a focusing polarity for electrons  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current of relativistic electrons generates a </a:t>
            </a:r>
            <a:r>
              <a:rPr lang="en-US" sz="1400" b="1" dirty="0" smtClean="0">
                <a:solidFill>
                  <a:prstClr val="black"/>
                </a:solidFill>
              </a:rPr>
              <a:t>quasi-static B </a:t>
            </a:r>
            <a:r>
              <a:rPr lang="en-US" sz="1400" b="1" dirty="0" err="1" smtClean="0">
                <a:solidFill>
                  <a:prstClr val="black"/>
                </a:solidFill>
              </a:rPr>
              <a:t>azimuthal</a:t>
            </a:r>
            <a:r>
              <a:rPr lang="en-US" sz="1400" dirty="0" smtClean="0">
                <a:solidFill>
                  <a:prstClr val="black"/>
                </a:solidFill>
              </a:rPr>
              <a:t>  that traps electrons in the plasma channel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electrons undergo </a:t>
            </a:r>
            <a:r>
              <a:rPr lang="en-US" sz="1400" b="1" dirty="0" smtClean="0">
                <a:solidFill>
                  <a:prstClr val="black"/>
                </a:solidFill>
              </a:rPr>
              <a:t>transversal </a:t>
            </a:r>
            <a:r>
              <a:rPr lang="en-US" sz="1400" b="1" dirty="0" err="1" smtClean="0">
                <a:solidFill>
                  <a:prstClr val="black"/>
                </a:solidFill>
              </a:rPr>
              <a:t>betatron</a:t>
            </a:r>
            <a:r>
              <a:rPr lang="en-US" sz="1400" b="1" dirty="0" smtClean="0">
                <a:solidFill>
                  <a:prstClr val="black"/>
                </a:solidFill>
              </a:rPr>
              <a:t> oscillations </a:t>
            </a:r>
            <a:r>
              <a:rPr lang="en-US" sz="1400" dirty="0" smtClean="0">
                <a:solidFill>
                  <a:prstClr val="black"/>
                </a:solidFill>
              </a:rPr>
              <a:t>and gain energy from laser field if coming in resonance.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11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8387239" y="2873835"/>
                <a:ext cx="3099211" cy="996364"/>
              </a:xfrm>
            </p:spPr>
            <p:txBody>
              <a:bodyPr>
                <a:normAutofit fontScale="92500"/>
              </a:bodyPr>
              <a:lstStyle/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𝑝h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  <a:p>
                <a:endParaRPr lang="de-DE" dirty="0" smtClean="0"/>
              </a:p>
            </p:txBody>
          </p:sp>
        </mc:Choice>
        <mc:Fallback>
          <p:sp>
            <p:nvSpPr>
              <p:cNvPr id="11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90431" y="2155376"/>
                <a:ext cx="2324408" cy="747273"/>
              </a:xfr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1444466" y="807792"/>
            <a:ext cx="6274731" cy="3462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b="1" dirty="0" smtClean="0">
                <a:solidFill>
                  <a:prstClr val="black"/>
                </a:solidFill>
              </a:rPr>
              <a:t>Sub-mm </a:t>
            </a:r>
            <a:r>
              <a:rPr lang="de-DE" b="1" dirty="0" err="1" smtClean="0">
                <a:solidFill>
                  <a:prstClr val="black"/>
                </a:solidFill>
              </a:rPr>
              <a:t>length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of</a:t>
            </a:r>
            <a:r>
              <a:rPr lang="de-DE" b="1" dirty="0" smtClean="0">
                <a:solidFill>
                  <a:prstClr val="black"/>
                </a:solidFill>
              </a:rPr>
              <a:t> NCD </a:t>
            </a:r>
            <a:r>
              <a:rPr lang="de-DE" b="1" dirty="0" err="1" smtClean="0">
                <a:solidFill>
                  <a:prstClr val="black"/>
                </a:solidFill>
              </a:rPr>
              <a:t>plasma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provides</a:t>
            </a:r>
            <a:r>
              <a:rPr lang="de-DE" b="1" dirty="0" smtClean="0">
                <a:solidFill>
                  <a:prstClr val="black"/>
                </a:solidFill>
              </a:rPr>
              <a:t> a </a:t>
            </a:r>
            <a:r>
              <a:rPr lang="de-DE" b="1" dirty="0" err="1" smtClean="0">
                <a:solidFill>
                  <a:prstClr val="black"/>
                </a:solidFill>
              </a:rPr>
              <a:t>long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acceleration</a:t>
            </a:r>
            <a:r>
              <a:rPr lang="de-DE" b="1" dirty="0" smtClean="0">
                <a:solidFill>
                  <a:prstClr val="black"/>
                </a:solidFill>
              </a:rPr>
              <a:t> </a:t>
            </a:r>
            <a:r>
              <a:rPr lang="de-DE" b="1" dirty="0" err="1" smtClean="0">
                <a:solidFill>
                  <a:prstClr val="black"/>
                </a:solidFill>
              </a:rPr>
              <a:t>path</a:t>
            </a:r>
            <a:endParaRPr lang="de-DE" b="1" dirty="0">
              <a:solidFill>
                <a:prstClr val="black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364746" y="1743452"/>
            <a:ext cx="2572369" cy="284691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en-US" sz="1400" dirty="0">
                <a:solidFill>
                  <a:prstClr val="black"/>
                </a:solidFill>
              </a:rPr>
              <a:t>A. Pukhov </a:t>
            </a:r>
            <a:r>
              <a:rPr lang="en-US" sz="1400" i="1" dirty="0">
                <a:solidFill>
                  <a:prstClr val="black"/>
                </a:solidFill>
              </a:rPr>
              <a:t>et al.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err="1">
                <a:solidFill>
                  <a:prstClr val="black"/>
                </a:solidFill>
              </a:rPr>
              <a:t>PoP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6</a:t>
            </a:r>
            <a:r>
              <a:rPr lang="en-US" sz="1400" dirty="0">
                <a:solidFill>
                  <a:prstClr val="black"/>
                </a:solidFill>
              </a:rPr>
              <a:t>, N7 (1999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endParaRPr lang="de-DE" sz="1400" dirty="0">
              <a:solidFill>
                <a:prstClr val="black"/>
              </a:solidFill>
            </a:endParaRPr>
          </a:p>
        </p:txBody>
      </p:sp>
      <p:grpSp>
        <p:nvGrpSpPr>
          <p:cNvPr id="2" name="Gruppieren 17"/>
          <p:cNvGrpSpPr/>
          <p:nvPr/>
        </p:nvGrpSpPr>
        <p:grpSpPr>
          <a:xfrm>
            <a:off x="342900" y="4820850"/>
            <a:ext cx="8801100" cy="287195"/>
            <a:chOff x="309283" y="5324467"/>
            <a:chExt cx="11734800" cy="382927"/>
          </a:xfrm>
        </p:grpSpPr>
        <p:sp>
          <p:nvSpPr>
            <p:cNvPr id="20" name="Datumsplatzhalter 1"/>
            <p:cNvSpPr txBox="1">
              <a:spLocks/>
            </p:cNvSpPr>
            <p:nvPr/>
          </p:nvSpPr>
          <p:spPr>
            <a:xfrm>
              <a:off x="309283" y="5324467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 smtClean="0">
                  <a:solidFill>
                    <a:prstClr val="white"/>
                  </a:solidFill>
                </a:rPr>
                <a:t>28.06.2022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1" name="Fußzeilenplatzhalter 2"/>
            <p:cNvSpPr txBox="1">
              <a:spLocks/>
            </p:cNvSpPr>
            <p:nvPr/>
          </p:nvSpPr>
          <p:spPr>
            <a:xfrm>
              <a:off x="4600946" y="5342269"/>
              <a:ext cx="7443137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 smtClean="0">
                  <a:solidFill>
                    <a:prstClr val="white"/>
                  </a:solidFill>
                </a:rPr>
                <a:t>EPS48                                                                                       o.rosmej@gsi.de 	4                     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uppieren 22"/>
          <p:cNvGrpSpPr/>
          <p:nvPr/>
        </p:nvGrpSpPr>
        <p:grpSpPr>
          <a:xfrm>
            <a:off x="-11351" y="4844143"/>
            <a:ext cx="9144000" cy="327486"/>
            <a:chOff x="-147917" y="5253019"/>
            <a:chExt cx="12192000" cy="508022"/>
          </a:xfrm>
          <a:solidFill>
            <a:srgbClr val="000099"/>
          </a:solidFill>
        </p:grpSpPr>
        <p:sp>
          <p:nvSpPr>
            <p:cNvPr id="25" name="Rechteck 24"/>
            <p:cNvSpPr/>
            <p:nvPr/>
          </p:nvSpPr>
          <p:spPr>
            <a:xfrm>
              <a:off x="-147917" y="5253019"/>
              <a:ext cx="12192000" cy="5080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26" name="Datumsplatzhalter 1"/>
            <p:cNvSpPr txBox="1">
              <a:spLocks/>
            </p:cNvSpPr>
            <p:nvPr/>
          </p:nvSpPr>
          <p:spPr>
            <a:xfrm>
              <a:off x="309283" y="5324467"/>
              <a:ext cx="2743200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white"/>
                  </a:solidFill>
                </a:rPr>
                <a:t>17</a:t>
              </a:r>
              <a:r>
                <a:rPr lang="ru-RU" dirty="0" smtClean="0">
                  <a:solidFill>
                    <a:prstClr val="white"/>
                  </a:solidFill>
                </a:rPr>
                <a:t>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7" name="Fußzeilenplatzhalter 2"/>
            <p:cNvSpPr txBox="1">
              <a:spLocks/>
            </p:cNvSpPr>
            <p:nvPr/>
          </p:nvSpPr>
          <p:spPr>
            <a:xfrm>
              <a:off x="4596668" y="5316950"/>
              <a:ext cx="6651812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 smtClean="0">
                  <a:solidFill>
                    <a:prstClr val="white"/>
                  </a:solidFill>
                </a:rPr>
                <a:t>      </a:t>
              </a:r>
              <a:r>
                <a:rPr lang="de-DE" dirty="0" smtClean="0">
                  <a:solidFill>
                    <a:prstClr val="black">
                      <a:tint val="75000"/>
                    </a:prstClr>
                  </a:solidFill>
                </a:rPr>
                <a:t>                                                                     </a:t>
              </a:r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fld id="{829A5744-D719-4994-832C-04DED488B75E}" type="slidenum">
              <a:rPr lang="de-DE" sz="1200" smtClean="0">
                <a:solidFill>
                  <a:schemeClr val="bg1"/>
                </a:solidFill>
              </a:rPr>
              <a:pPr/>
              <a:t>10</a:t>
            </a:fld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405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395536" y="3291831"/>
            <a:ext cx="2016224" cy="276987"/>
          </a:xfrm>
          <a:prstGeom prst="rect">
            <a:avLst/>
          </a:prstGeom>
          <a:ln>
            <a:noFill/>
          </a:ln>
        </p:spPr>
        <p:txBody>
          <a:bodyPr wrap="square" lIns="91428" tIns="45714" rIns="91428" bIns="45714">
            <a:spAutoFit/>
          </a:bodyPr>
          <a:lstStyle/>
          <a:p>
            <a:r>
              <a:rPr lang="en-GB" sz="1200" dirty="0" smtClean="0">
                <a:cs typeface="Times New Roman" pitchFamily="18" charset="0"/>
              </a:rPr>
              <a:t>3D PIC code VLPL   A. </a:t>
            </a:r>
            <a:r>
              <a:rPr lang="en-GB" sz="1200" dirty="0" err="1" smtClean="0">
                <a:cs typeface="Times New Roman" pitchFamily="18" charset="0"/>
              </a:rPr>
              <a:t>Pukhov</a:t>
            </a:r>
            <a:endParaRPr lang="en-US" sz="1200" dirty="0"/>
          </a:p>
        </p:txBody>
      </p:sp>
      <p:pic>
        <p:nvPicPr>
          <p:cNvPr id="2" name="image8.pn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56772" y="1640276"/>
            <a:ext cx="4155439" cy="971550"/>
          </a:xfrm>
          <a:prstGeom prst="rect">
            <a:avLst/>
          </a:prstGeom>
          <a:ln/>
        </p:spPr>
      </p:pic>
      <p:pic>
        <p:nvPicPr>
          <p:cNvPr id="3" name="image20.pn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307211" y="937639"/>
            <a:ext cx="4186553" cy="871538"/>
          </a:xfrm>
          <a:prstGeom prst="rect">
            <a:avLst/>
          </a:prstGeom>
          <a:ln/>
        </p:spPr>
      </p:pic>
      <p:sp>
        <p:nvSpPr>
          <p:cNvPr id="4" name="Rechteck 3"/>
          <p:cNvSpPr/>
          <p:nvPr/>
        </p:nvSpPr>
        <p:spPr>
          <a:xfrm>
            <a:off x="4594178" y="2505126"/>
            <a:ext cx="4184838" cy="64631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sz="1200" dirty="0"/>
              <a:t>Snapshots of electron density distributions in the plane </a:t>
            </a:r>
            <a:r>
              <a:rPr lang="en-US" sz="1200" i="1" dirty="0"/>
              <a:t>XOZ</a:t>
            </a:r>
            <a:r>
              <a:rPr lang="en-US" sz="1200" dirty="0"/>
              <a:t> at the time </a:t>
            </a:r>
            <a:r>
              <a:rPr lang="en-US" sz="1200" i="1" dirty="0" err="1"/>
              <a:t>ct</a:t>
            </a:r>
            <a:r>
              <a:rPr lang="en-US" sz="1200" dirty="0"/>
              <a:t> = 150 and </a:t>
            </a:r>
            <a:r>
              <a:rPr lang="en-GB" sz="1200" dirty="0"/>
              <a:t>550 </a:t>
            </a:r>
            <a:r>
              <a:rPr lang="en-GB" sz="1200" dirty="0">
                <a:latin typeface="Symbol" panose="05050102010706020507" pitchFamily="18" charset="2"/>
              </a:rPr>
              <a:t>m</a:t>
            </a:r>
            <a:r>
              <a:rPr lang="en-GB" sz="1200" dirty="0"/>
              <a:t>m (at t = 0 laser pulse maximum at the target front side). Electron density is presented in n</a:t>
            </a:r>
            <a:r>
              <a:rPr lang="en-GB" sz="1200" baseline="-25000" dirty="0"/>
              <a:t>e</a:t>
            </a:r>
            <a:r>
              <a:rPr lang="en-GB" sz="1200" dirty="0"/>
              <a:t>/n</a:t>
            </a:r>
            <a:r>
              <a:rPr lang="en-GB" sz="1200" baseline="-25000" dirty="0"/>
              <a:t>e-cr</a:t>
            </a:r>
            <a:r>
              <a:rPr lang="en-GB" sz="1200" dirty="0"/>
              <a:t>.</a:t>
            </a:r>
            <a:endParaRPr lang="de-DE" sz="1200" dirty="0"/>
          </a:p>
        </p:txBody>
      </p:sp>
      <p:cxnSp>
        <p:nvCxnSpPr>
          <p:cNvPr id="19" name="Gerade Verbindung 18"/>
          <p:cNvCxnSpPr/>
          <p:nvPr/>
        </p:nvCxnSpPr>
        <p:spPr>
          <a:xfrm>
            <a:off x="1822910" y="1939000"/>
            <a:ext cx="1184856" cy="0"/>
          </a:xfrm>
          <a:prstGeom prst="line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V="1">
            <a:off x="1760041" y="1596377"/>
            <a:ext cx="0" cy="714777"/>
          </a:xfrm>
          <a:prstGeom prst="line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8" y="1066666"/>
            <a:ext cx="2516532" cy="134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840E02BD-D39C-4CA3-9114-2020E69ACB7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5868153" y="2130877"/>
            <a:ext cx="1768417" cy="36932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dirty="0"/>
              <a:t> </a:t>
            </a:r>
            <a:r>
              <a:rPr lang="en-US" sz="1200" dirty="0">
                <a:solidFill>
                  <a:schemeClr val="bg1"/>
                </a:solidFill>
              </a:rPr>
              <a:t>NCD of 500um thickness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667702" y="1197968"/>
            <a:ext cx="738884" cy="311613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t=500fs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790628" y="1883697"/>
            <a:ext cx="767237" cy="30776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t=1.8 </a:t>
            </a:r>
            <a:r>
              <a:rPr lang="en-US" sz="1400" dirty="0" err="1">
                <a:solidFill>
                  <a:schemeClr val="bg1"/>
                </a:solidFill>
              </a:rPr>
              <a:t>ps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893570" y="700865"/>
            <a:ext cx="4810973" cy="3385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28" tIns="45714" rIns="91428" bIns="45714">
            <a:spAutoFit/>
          </a:bodyPr>
          <a:lstStyle/>
          <a:p>
            <a:r>
              <a:rPr lang="en-GB" sz="1600" u="sng" dirty="0"/>
              <a:t>target</a:t>
            </a:r>
            <a:r>
              <a:rPr lang="en-GB" sz="1600" dirty="0"/>
              <a:t>: fully ionized CHO plasma  </a:t>
            </a:r>
            <a:r>
              <a:rPr lang="ru-RU" sz="1600" dirty="0" smtClean="0"/>
              <a:t>4</a:t>
            </a:r>
            <a:r>
              <a:rPr lang="en-US" sz="1600" dirty="0" smtClean="0"/>
              <a:t>x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19</a:t>
            </a:r>
            <a:r>
              <a:rPr lang="en-GB" sz="1600" dirty="0" smtClean="0"/>
              <a:t>cm</a:t>
            </a:r>
            <a:r>
              <a:rPr lang="en-GB" sz="1600" baseline="30000" dirty="0" smtClean="0"/>
              <a:t>-3</a:t>
            </a:r>
            <a:r>
              <a:rPr lang="en-GB" sz="1600" dirty="0"/>
              <a:t>,  x=500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</a:t>
            </a:r>
            <a:endParaRPr lang="en-US" sz="1600" dirty="0"/>
          </a:p>
        </p:txBody>
      </p:sp>
      <p:sp>
        <p:nvSpPr>
          <p:cNvPr id="5" name="Rechteck 4"/>
          <p:cNvSpPr/>
          <p:nvPr/>
        </p:nvSpPr>
        <p:spPr>
          <a:xfrm>
            <a:off x="395538" y="2505126"/>
            <a:ext cx="3057958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GB" sz="1200" dirty="0" smtClean="0"/>
              <a:t>L. P. </a:t>
            </a:r>
            <a:r>
              <a:rPr lang="en-GB" sz="1200" dirty="0" err="1" smtClean="0"/>
              <a:t>Pugachev</a:t>
            </a:r>
            <a:r>
              <a:rPr lang="en-GB" sz="1200" dirty="0" smtClean="0"/>
              <a:t>, N. E. Andreev, P. R. </a:t>
            </a:r>
            <a:r>
              <a:rPr lang="en-GB" sz="1200" dirty="0" err="1" smtClean="0"/>
              <a:t>Levashov</a:t>
            </a:r>
            <a:r>
              <a:rPr lang="en-GB" sz="1200" dirty="0" smtClean="0"/>
              <a:t>, O.N. </a:t>
            </a:r>
            <a:r>
              <a:rPr lang="en-GB" sz="1200" dirty="0" err="1" smtClean="0"/>
              <a:t>Rosmej</a:t>
            </a:r>
            <a:r>
              <a:rPr lang="en-GB" sz="1200" dirty="0" smtClean="0"/>
              <a:t>.  NIM A 829 (2016) 88–93.</a:t>
            </a:r>
          </a:p>
          <a:p>
            <a:r>
              <a:rPr lang="en-US" sz="1200" dirty="0" err="1" smtClean="0"/>
              <a:t>Pugachev</a:t>
            </a:r>
            <a:r>
              <a:rPr lang="en-US" sz="1200" dirty="0" smtClean="0"/>
              <a:t>  </a:t>
            </a:r>
            <a:r>
              <a:rPr lang="en-US" sz="1200" dirty="0"/>
              <a:t>and Andreev N, </a:t>
            </a:r>
            <a:r>
              <a:rPr lang="en-US" sz="1200" i="1" dirty="0"/>
              <a:t>J. of Phys</a:t>
            </a:r>
            <a:r>
              <a:rPr lang="en-US" sz="1200" dirty="0"/>
              <a:t>. </a:t>
            </a:r>
            <a:r>
              <a:rPr lang="en-US" sz="1200" i="1" dirty="0"/>
              <a:t>Conf. Series</a:t>
            </a:r>
            <a:r>
              <a:rPr lang="en-US" sz="1200" dirty="0"/>
              <a:t>  </a:t>
            </a:r>
            <a:r>
              <a:rPr lang="en-US" sz="1200" b="1" dirty="0"/>
              <a:t>1147 </a:t>
            </a:r>
            <a:r>
              <a:rPr lang="en-US" sz="1200" dirty="0"/>
              <a:t>(2019) 012079</a:t>
            </a:r>
          </a:p>
        </p:txBody>
      </p:sp>
      <p:sp>
        <p:nvSpPr>
          <p:cNvPr id="23" name="Rechteck 22"/>
          <p:cNvSpPr/>
          <p:nvPr/>
        </p:nvSpPr>
        <p:spPr>
          <a:xfrm>
            <a:off x="331300" y="700865"/>
            <a:ext cx="3415783" cy="3385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28" tIns="45714" rIns="91428" bIns="45714">
            <a:spAutoFit/>
          </a:bodyPr>
          <a:lstStyle/>
          <a:p>
            <a:r>
              <a:rPr lang="en-GB" sz="1600" u="sng" dirty="0"/>
              <a:t>Laser</a:t>
            </a:r>
            <a:r>
              <a:rPr lang="en-GB" sz="1600" dirty="0"/>
              <a:t>: 4.4×10</a:t>
            </a:r>
            <a:r>
              <a:rPr lang="en-GB" sz="1600" baseline="30000" dirty="0"/>
              <a:t>19</a:t>
            </a:r>
            <a:r>
              <a:rPr lang="en-GB" sz="1600" dirty="0"/>
              <a:t> W/cm</a:t>
            </a:r>
            <a:r>
              <a:rPr lang="en-GB" sz="1600" baseline="30000" dirty="0"/>
              <a:t>2</a:t>
            </a:r>
            <a:r>
              <a:rPr lang="en-GB" sz="1600" dirty="0"/>
              <a:t> (</a:t>
            </a:r>
            <a:r>
              <a:rPr lang="en-GB" sz="1600" i="1" dirty="0" err="1"/>
              <a:t>a</a:t>
            </a:r>
            <a:r>
              <a:rPr lang="en-GB" sz="1600" baseline="-25000" dirty="0" err="1"/>
              <a:t>L</a:t>
            </a:r>
            <a:r>
              <a:rPr lang="en-GB" sz="1600" dirty="0"/>
              <a:t> = 5.67</a:t>
            </a:r>
            <a:r>
              <a:rPr lang="en-GB" sz="1600" dirty="0" smtClean="0"/>
              <a:t>), 50 J </a:t>
            </a:r>
            <a:endParaRPr lang="en-US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3707907" y="2017957"/>
            <a:ext cx="184714" cy="36932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endParaRPr lang="en-US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3275857" y="966894"/>
            <a:ext cx="5868142" cy="2362042"/>
            <a:chOff x="3275857" y="1289189"/>
            <a:chExt cx="5868142" cy="3149389"/>
          </a:xfrm>
        </p:grpSpPr>
        <p:pic>
          <p:nvPicPr>
            <p:cNvPr id="35" name="Picture 2" descr="C:\Users\rosmej\AppData\Local\Microsoft\Windows\Temporary Internet Files\Content.IE5\MW029RVX\a5.67_fields_ellipse.png"/>
            <p:cNvPicPr/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66000"/>
                      </a14:imgEffect>
                      <a14:imgEffect>
                        <a14:brightnessContrast bright="-2000" contrast="-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7" y="1289189"/>
              <a:ext cx="5738122" cy="2427843"/>
            </a:xfrm>
            <a:prstGeom prst="rect">
              <a:avLst/>
            </a:prstGeom>
            <a:noFill/>
          </p:spPr>
        </p:pic>
        <p:sp>
          <p:nvSpPr>
            <p:cNvPr id="6" name="Textfeld 5"/>
            <p:cNvSpPr txBox="1"/>
            <p:nvPr/>
          </p:nvSpPr>
          <p:spPr>
            <a:xfrm>
              <a:off x="6272959" y="1974612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/>
                <a:t>Bz</a:t>
              </a:r>
              <a:r>
                <a:rPr lang="en-US" sz="1200" b="1" dirty="0"/>
                <a:t> (las.)</a:t>
              </a:r>
            </a:p>
          </p:txBody>
        </p:sp>
        <p:sp>
          <p:nvSpPr>
            <p:cNvPr id="9" name="Rechteck 8"/>
            <p:cNvSpPr/>
            <p:nvPr/>
          </p:nvSpPr>
          <p:spPr>
            <a:xfrm>
              <a:off x="6229566" y="2536721"/>
              <a:ext cx="11626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B</a:t>
              </a:r>
              <a:r>
                <a:rPr lang="en-US" sz="1200" b="1" dirty="0">
                  <a:sym typeface="Symbol"/>
                </a:rPr>
                <a:t></a:t>
              </a:r>
              <a:r>
                <a:rPr lang="en-US" sz="1200" b="1" dirty="0"/>
                <a:t>  quasi-static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563888" y="1988837"/>
              <a:ext cx="189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electron current density </a:t>
              </a:r>
              <a:r>
                <a:rPr lang="en-US" sz="1200" b="1" dirty="0" err="1"/>
                <a:t>jx</a:t>
              </a:r>
              <a:r>
                <a:rPr lang="en-US" sz="1200" b="1" dirty="0"/>
                <a:t> </a:t>
              </a:r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15" name="Rechteck 14"/>
                <p:cNvSpPr/>
                <p:nvPr/>
              </p:nvSpPr>
              <p:spPr>
                <a:xfrm>
                  <a:off x="3537954" y="3461003"/>
                  <a:ext cx="5606045" cy="9775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/>
                    <a:t>The electron current density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ru-RU" sz="14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GB" sz="1400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sz="1400" dirty="0"/>
                    <a:t>normalized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ru-RU" sz="1400" i="1">
                              <a:latin typeface="Cambria Math"/>
                            </a:rPr>
                            <m:t>𝑐𝑟</m:t>
                          </m:r>
                        </m:sub>
                      </m:sSub>
                      <m:r>
                        <a:rPr lang="ru-RU" sz="1400" i="1">
                          <a:latin typeface="Cambria Math"/>
                        </a:rPr>
                        <m:t>𝑒𝑐</m:t>
                      </m:r>
                    </m:oMath>
                  </a14:m>
                  <a:r>
                    <a:rPr lang="en-US" sz="1400" dirty="0"/>
                    <a:t> in the plane </a:t>
                  </a:r>
                  <a14:m>
                    <m:oMath xmlns:m="http://schemas.openxmlformats.org/officeDocument/2006/math">
                      <m:r>
                        <a:rPr lang="ru-RU" sz="1400" i="1">
                          <a:latin typeface="Cambria Math"/>
                        </a:rPr>
                        <m:t>𝑧</m:t>
                      </m:r>
                      <m:r>
                        <a:rPr lang="en-US" sz="1400" i="1">
                          <a:latin typeface="Cambria Math"/>
                        </a:rPr>
                        <m:t>=0</m:t>
                      </m:r>
                    </m:oMath>
                  </a14:m>
                  <a:r>
                    <a:rPr lang="en-US" sz="1400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latin typeface="Cambria Math"/>
                            </a:rPr>
                            <m:t>a</m:t>
                          </m:r>
                        </m:e>
                      </m:d>
                    </m:oMath>
                  </a14:m>
                  <a:r>
                    <a:rPr lang="en-US" sz="1400" dirty="0"/>
                    <a:t> and </a:t>
                  </a:r>
                  <a14:m>
                    <m:oMath xmlns:m="http://schemas.openxmlformats.org/officeDocument/2006/math">
                      <m:r>
                        <a:rPr lang="ru-RU" sz="1400" i="1">
                          <a:latin typeface="Cambria Math"/>
                        </a:rPr>
                        <m:t>𝑦</m:t>
                      </m:r>
                      <m:r>
                        <a:rPr lang="en-US" sz="1400" i="1">
                          <a:latin typeface="Cambria Math"/>
                        </a:rPr>
                        <m:t>=0</m:t>
                      </m:r>
                    </m:oMath>
                  </a14:m>
                  <a:r>
                    <a:rPr lang="en-US" sz="1400" dirty="0"/>
                    <a:t> (c); </a:t>
                  </a:r>
                  <a:r>
                    <a:rPr lang="en-US" sz="1400" i="1" dirty="0" err="1"/>
                    <a:t>b</a:t>
                  </a:r>
                  <a:r>
                    <a:rPr lang="en-US" sz="1400" i="1" baseline="-25000" dirty="0" err="1"/>
                    <a:t>z</a:t>
                  </a:r>
                  <a:r>
                    <a:rPr lang="en-US" sz="1400" dirty="0"/>
                    <a:t> contains mainly a laser field strongly increased by the self-focusing effect. Dimensionless magnetic field |</a:t>
                  </a:r>
                  <a:r>
                    <a:rPr lang="en-US" sz="1400" i="1" dirty="0"/>
                    <a:t>b</a:t>
                  </a:r>
                  <a:r>
                    <a:rPr lang="en-US" sz="1400" dirty="0"/>
                    <a:t>| = 1 corr. to 108 MG. </a:t>
                  </a:r>
                  <a:endParaRPr lang="de-DE" sz="1400" dirty="0"/>
                </a:p>
                <a:p>
                  <a:endParaRPr lang="en-US" sz="1400" dirty="0"/>
                </a:p>
              </p:txBody>
            </p:sp>
          </mc:Choice>
          <mc:Fallback>
            <p:sp>
              <p:nvSpPr>
                <p:cNvPr id="15" name="Rechteck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7954" y="3461003"/>
                  <a:ext cx="5606045" cy="977575"/>
                </a:xfrm>
                <a:prstGeom prst="rect">
                  <a:avLst/>
                </a:prstGeom>
                <a:blipFill rotWithShape="1">
                  <a:blip r:embed="rId8" cstate="print"/>
                  <a:stretch>
                    <a:fillRect l="-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hteck 17"/>
            <p:cNvSpPr/>
            <p:nvPr/>
          </p:nvSpPr>
          <p:spPr>
            <a:xfrm>
              <a:off x="3580015" y="2526981"/>
              <a:ext cx="9332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dirty="0" err="1"/>
                <a:t>ct</a:t>
              </a:r>
              <a:r>
                <a:rPr lang="en-US" sz="1200" b="1" dirty="0"/>
                <a:t> = 250 </a:t>
              </a:r>
              <a:r>
                <a:rPr lang="en-GB" sz="1200" b="1" dirty="0">
                  <a:latin typeface="Symbol" panose="05050102010706020507" pitchFamily="18" charset="2"/>
                </a:rPr>
                <a:t>m</a:t>
              </a:r>
              <a:r>
                <a:rPr lang="en-GB" sz="1200" b="1" dirty="0"/>
                <a:t>m</a:t>
              </a:r>
              <a:endParaRPr lang="en-US" sz="1200" b="1" dirty="0"/>
            </a:p>
          </p:txBody>
        </p:sp>
      </p:grpSp>
      <p:grpSp>
        <p:nvGrpSpPr>
          <p:cNvPr id="7168" name="Gruppieren 7167"/>
          <p:cNvGrpSpPr/>
          <p:nvPr/>
        </p:nvGrpSpPr>
        <p:grpSpPr>
          <a:xfrm>
            <a:off x="4499993" y="3219823"/>
            <a:ext cx="4335563" cy="1728192"/>
            <a:chOff x="4636294" y="4353680"/>
            <a:chExt cx="4335561" cy="2304255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0" y="4781872"/>
              <a:ext cx="1833159" cy="187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feld 49"/>
            <p:cNvSpPr txBox="1"/>
            <p:nvPr/>
          </p:nvSpPr>
          <p:spPr>
            <a:xfrm>
              <a:off x="7174248" y="4889252"/>
              <a:ext cx="1797607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super </a:t>
              </a:r>
              <a:r>
                <a:rPr lang="en-US" sz="1400" dirty="0" err="1"/>
                <a:t>ponderomotive</a:t>
              </a:r>
              <a:endParaRPr lang="en-US" sz="1400" dirty="0"/>
            </a:p>
            <a:p>
              <a:r>
                <a:rPr lang="en-US" sz="1400" dirty="0"/>
                <a:t> electrons (E&gt;12 MeV)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36294" y="4353680"/>
              <a:ext cx="4297841" cy="4514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electron angular distribution in a horizontal </a:t>
              </a:r>
              <a:r>
                <a:rPr lang="en-US" sz="1600" dirty="0" smtClean="0"/>
                <a:t>plane</a:t>
              </a:r>
              <a:endParaRPr lang="en-US" sz="1600" dirty="0"/>
            </a:p>
          </p:txBody>
        </p:sp>
      </p:grpSp>
      <p:pic>
        <p:nvPicPr>
          <p:cNvPr id="31" name="Grafik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2424100"/>
            <a:ext cx="3923928" cy="266793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135" y="374301"/>
            <a:ext cx="2036843" cy="295001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/>
          <p:cNvSpPr/>
          <p:nvPr/>
        </p:nvSpPr>
        <p:spPr>
          <a:xfrm>
            <a:off x="518475" y="402228"/>
            <a:ext cx="3510103" cy="307764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1400" dirty="0"/>
              <a:t>PIC with real experimental </a:t>
            </a:r>
            <a:r>
              <a:rPr lang="en-US" sz="1400" dirty="0" smtClean="0"/>
              <a:t>conditions of </a:t>
            </a:r>
            <a:r>
              <a:rPr lang="en-US" sz="1400" b="1" i="1" dirty="0" smtClean="0"/>
              <a:t>P138</a:t>
            </a:r>
            <a:endParaRPr lang="en-US" sz="1400" b="1" i="1" dirty="0"/>
          </a:p>
        </p:txBody>
      </p:sp>
      <p:sp>
        <p:nvSpPr>
          <p:cNvPr id="39" name="Textfeld 49"/>
          <p:cNvSpPr txBox="1"/>
          <p:nvPr/>
        </p:nvSpPr>
        <p:spPr>
          <a:xfrm>
            <a:off x="4427985" y="3378364"/>
            <a:ext cx="2736304" cy="1569648"/>
          </a:xfrm>
          <a:prstGeom prst="rect">
            <a:avLst/>
          </a:prstGeom>
          <a:solidFill>
            <a:srgbClr val="0033CC"/>
          </a:solidFill>
          <a:ln w="19050">
            <a:noFill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Current of super-</a:t>
            </a:r>
            <a:r>
              <a:rPr lang="en-US" sz="1600" dirty="0" err="1" smtClean="0">
                <a:solidFill>
                  <a:schemeClr val="bg1"/>
                </a:solidFill>
              </a:rPr>
              <a:t>ponderomotive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electrons</a:t>
            </a:r>
            <a:r>
              <a:rPr lang="ru-RU" sz="1600" dirty="0" smtClean="0">
                <a:solidFill>
                  <a:schemeClr val="bg1"/>
                </a:solidFill>
              </a:rPr>
              <a:t> (Е &gt; 3 </a:t>
            </a:r>
            <a:r>
              <a:rPr lang="en-US" sz="1600" dirty="0" err="1" smtClean="0">
                <a:solidFill>
                  <a:schemeClr val="bg1"/>
                </a:solidFill>
              </a:rPr>
              <a:t>MeV</a:t>
            </a:r>
            <a:r>
              <a:rPr lang="ru-RU" sz="1600" dirty="0" smtClean="0">
                <a:solidFill>
                  <a:schemeClr val="bg1"/>
                </a:solidFill>
              </a:rPr>
              <a:t>) </a:t>
            </a:r>
            <a:r>
              <a:rPr lang="en-US" sz="1600" dirty="0" smtClean="0">
                <a:solidFill>
                  <a:schemeClr val="bg1"/>
                </a:solidFill>
              </a:rPr>
              <a:t>reaches </a:t>
            </a:r>
            <a:r>
              <a:rPr lang="ru-RU" sz="1600" dirty="0" smtClean="0">
                <a:solidFill>
                  <a:schemeClr val="bg1"/>
                </a:solidFill>
              </a:rPr>
              <a:t>2 </a:t>
            </a:r>
            <a:r>
              <a:rPr lang="en-US" sz="1600" dirty="0" smtClean="0">
                <a:solidFill>
                  <a:schemeClr val="bg1"/>
                </a:solidFill>
              </a:rPr>
              <a:t>MA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en-US" sz="1600" dirty="0" smtClean="0">
                <a:solidFill>
                  <a:schemeClr val="bg1"/>
                </a:solidFill>
              </a:rPr>
              <a:t>charge </a:t>
            </a:r>
            <a:r>
              <a:rPr lang="ru-RU" sz="1600" dirty="0" smtClean="0">
                <a:solidFill>
                  <a:schemeClr val="bg1"/>
                </a:solidFill>
              </a:rPr>
              <a:t>2 </a:t>
            </a:r>
            <a:r>
              <a:rPr lang="en-US" sz="1600" dirty="0" err="1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err="1" smtClean="0">
                <a:solidFill>
                  <a:schemeClr val="bg1"/>
                </a:solidFill>
              </a:rPr>
              <a:t>C</a:t>
            </a:r>
            <a:r>
              <a:rPr lang="ru-RU" sz="16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Magnetic field in a plasma channel </a:t>
            </a:r>
            <a:r>
              <a:rPr lang="ru-RU" sz="1600" dirty="0" smtClean="0">
                <a:solidFill>
                  <a:schemeClr val="bg1"/>
                </a:solidFill>
              </a:rPr>
              <a:t>200 </a:t>
            </a:r>
            <a:r>
              <a:rPr lang="en-US" sz="1600" dirty="0" smtClean="0">
                <a:solidFill>
                  <a:schemeClr val="bg1"/>
                </a:solidFill>
              </a:rPr>
              <a:t>MG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7577" y="23485"/>
            <a:ext cx="9173201" cy="609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649362" y="125074"/>
            <a:ext cx="7162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FULLY RELATIVISTIC 3D PIC-SIMULATIONS (VLPL)</a:t>
            </a:r>
          </a:p>
        </p:txBody>
      </p:sp>
    </p:spTree>
    <p:extLst>
      <p:ext uri="{BB962C8B-B14F-4D97-AF65-F5344CB8AC3E}">
        <p14:creationId xmlns="" xmlns:p14="http://schemas.microsoft.com/office/powerpoint/2010/main" val="31805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EE30B55E-433C-4AA4-A37C-3B7F71888548}" type="slidenum">
              <a:rPr lang="en-US" smtClean="0">
                <a:solidFill>
                  <a:prstClr val="black"/>
                </a:solidFill>
                <a:effectLst/>
              </a:rPr>
              <a:pPr/>
              <a:t>12</a:t>
            </a:fld>
            <a:r>
              <a:rPr lang="en-US" dirty="0" smtClean="0">
                <a:solidFill>
                  <a:prstClr val="black"/>
                </a:solidFill>
                <a:effectLst/>
              </a:rPr>
              <a:t> </a:t>
            </a:r>
            <a:endParaRPr lang="en-US" dirty="0">
              <a:solidFill>
                <a:prstClr val="black"/>
              </a:solidFill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9145447"/>
              </p:ext>
            </p:extLst>
          </p:nvPr>
        </p:nvGraphicFramePr>
        <p:xfrm>
          <a:off x="1066800" y="1197049"/>
          <a:ext cx="7056119" cy="3102893"/>
        </p:xfrm>
        <a:graphic>
          <a:graphicData uri="http://schemas.openxmlformats.org/drawingml/2006/table">
            <a:tbl>
              <a:tblPr/>
              <a:tblGrid>
                <a:gridCol w="17396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19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372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372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5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Energy range</a:t>
                      </a:r>
                      <a:r>
                        <a:rPr lang="ru-RU" sz="1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2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MeV</a:t>
                      </a:r>
                      <a:endParaRPr lang="ru-RU" sz="12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Number of electrons</a:t>
                      </a:r>
                      <a:endParaRPr lang="ru-RU" sz="1200" b="1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Charge of electrons</a:t>
                      </a:r>
                      <a:r>
                        <a:rPr lang="ru-RU" sz="12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US" sz="1200" b="1" dirty="0" err="1" smtClean="0">
                          <a:latin typeface="Symbol" pitchFamily="18" charset="2"/>
                          <a:ea typeface="Times New Roman"/>
                          <a:cs typeface="Arial" pitchFamily="34" charset="0"/>
                        </a:rPr>
                        <a:t>m</a:t>
                      </a:r>
                      <a:r>
                        <a:rPr lang="en-US" sz="1200" b="1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</a:t>
                      </a:r>
                      <a:endParaRPr lang="ru-RU" sz="12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Percent</a:t>
                      </a:r>
                      <a:r>
                        <a:rPr lang="en-US" sz="1200" b="1" baseline="0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 of laser energy</a:t>
                      </a:r>
                      <a:endParaRPr lang="ru-RU" sz="12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68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.5</a:t>
                      </a: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∞</a:t>
                      </a: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3.22 × 10</a:t>
                      </a:r>
                      <a:r>
                        <a:rPr lang="en-US" sz="14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  <a:endParaRPr lang="ru-RU" sz="1400" b="1" baseline="300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5.15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4</a:t>
                      </a:r>
                      <a:r>
                        <a:rPr lang="en-US" sz="1400" b="1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0</a:t>
                      </a:r>
                      <a:r>
                        <a:rPr lang="ru-RU" sz="1400" b="1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%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68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(3,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∞</a:t>
                      </a: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  <a:endParaRPr lang="ru-RU" sz="1400" b="1" dirty="0" smtClean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1.15 × 10</a:t>
                      </a:r>
                      <a:r>
                        <a:rPr lang="en-US" sz="14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  <a:endParaRPr lang="ru-RU" sz="1400" b="1" baseline="300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1.84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31%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(3, 12)</a:t>
                      </a:r>
                      <a:endParaRPr lang="ru-RU" sz="1400" b="1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9.09 × 10</a:t>
                      </a:r>
                      <a:r>
                        <a:rPr lang="en-US" sz="14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ru-RU" sz="1400" b="1" baseline="30000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14.8%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(12, </a:t>
                      </a:r>
                      <a:r>
                        <a:rPr lang="ru-RU" sz="1400" b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∞)</a:t>
                      </a:r>
                      <a:endParaRPr lang="ru-RU" sz="1400" b="1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 × 10</a:t>
                      </a:r>
                      <a:r>
                        <a:rPr lang="en-US" sz="14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  <a:endParaRPr lang="ru-RU" sz="1400" b="1" baseline="30000" dirty="0" smtClean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0.3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81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16.3%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4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(30, </a:t>
                      </a: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∞)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4.85 × 10</a:t>
                      </a:r>
                      <a:r>
                        <a:rPr lang="en-US" sz="1400" b="1" baseline="30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ru-RU" sz="1400" b="1" baseline="30000" dirty="0" smtClean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0.07</a:t>
                      </a:r>
                      <a:r>
                        <a:rPr lang="en-US" sz="14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" pitchFamily="34" charset="0"/>
                          <a:ea typeface="Arial"/>
                          <a:cs typeface="Arial" pitchFamily="34" charset="0"/>
                        </a:rPr>
                        <a:t>6.4%</a:t>
                      </a:r>
                      <a:endParaRPr lang="ru-RU" sz="1400" b="1" dirty="0"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63500" marR="63500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41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835696" y="4434803"/>
            <a:ext cx="6192688" cy="400097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 N </a:t>
            </a:r>
            <a:r>
              <a:rPr lang="en-US" sz="1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Rosmej</a:t>
            </a:r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N E Andreev, S </a:t>
            </a:r>
            <a:r>
              <a:rPr lang="en-US" sz="1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Zaehter</a:t>
            </a:r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N </a:t>
            </a:r>
            <a:r>
              <a:rPr lang="en-US" sz="1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Zahn</a:t>
            </a:r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P Christ, B </a:t>
            </a:r>
            <a:r>
              <a:rPr lang="en-US" sz="1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Borm</a:t>
            </a:r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T Radon, A </a:t>
            </a:r>
            <a:r>
              <a:rPr lang="en-US" sz="1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Sokolov</a:t>
            </a:r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L P </a:t>
            </a:r>
            <a:r>
              <a:rPr lang="en-US" sz="1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Pugachev</a:t>
            </a:r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D </a:t>
            </a:r>
            <a:r>
              <a:rPr lang="en-US" sz="1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Khaghani</a:t>
            </a:r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F Horst, N G </a:t>
            </a:r>
            <a:r>
              <a:rPr lang="en-US" sz="1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Borisenko</a:t>
            </a:r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G </a:t>
            </a:r>
            <a:r>
              <a:rPr lang="en-US" sz="1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Sklizkov</a:t>
            </a:r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V G </a:t>
            </a:r>
            <a:r>
              <a:rPr lang="en-US" sz="1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Pimenov</a:t>
            </a:r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000" dirty="0" smtClean="0">
                <a:solidFill>
                  <a:srgbClr val="0033CC"/>
                </a:solidFill>
                <a:latin typeface="Arial" pitchFamily="34" charset="0"/>
                <a:ea typeface="Times New Roman"/>
              </a:rPr>
              <a:t> 2019  New J. Phys. 21 043044</a:t>
            </a:r>
            <a:endParaRPr lang="ru-RU" sz="1000" dirty="0">
              <a:solidFill>
                <a:srgbClr val="0033CC"/>
              </a:solidFill>
              <a:latin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577" y="23484"/>
            <a:ext cx="9173201" cy="838655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number, charge and energy of accelerated electrons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which leaved the target with </a:t>
            </a:r>
            <a:r>
              <a:rPr lang="en-US" sz="2400" i="1" dirty="0" err="1" smtClean="0">
                <a:solidFill>
                  <a:schemeClr val="bg1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&gt; 0 at </a:t>
            </a:r>
            <a:r>
              <a:rPr lang="en-US" sz="2400" i="1" dirty="0" smtClean="0">
                <a:solidFill>
                  <a:schemeClr val="bg1"/>
                </a:solidFill>
              </a:rPr>
              <a:t>ct</a:t>
            </a:r>
            <a:r>
              <a:rPr lang="en-US" sz="2400" dirty="0" smtClean="0">
                <a:solidFill>
                  <a:schemeClr val="bg1"/>
                </a:solidFill>
              </a:rPr>
              <a:t> = 550 mm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1" y="-19618"/>
            <a:ext cx="9173201" cy="609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0" y="1"/>
            <a:ext cx="9144000" cy="544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32151" name="Rectangle 23"/>
          <p:cNvSpPr>
            <a:spLocks noChangeArrowheads="1"/>
          </p:cNvSpPr>
          <p:nvPr/>
        </p:nvSpPr>
        <p:spPr bwMode="auto">
          <a:xfrm>
            <a:off x="211662" y="1106191"/>
            <a:ext cx="1998173" cy="25391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68579" tIns="34289" rIns="68579" bIns="34289">
            <a:sp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black"/>
                </a:solidFill>
                <a:cs typeface="Arial" pitchFamily="34" charset="0"/>
              </a:rPr>
              <a:t>CHO:</a:t>
            </a:r>
            <a:r>
              <a:rPr lang="en-US" sz="1200" baseline="-250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2 </a:t>
            </a:r>
            <a:r>
              <a:rPr lang="en-US" sz="1200" dirty="0" smtClean="0">
                <a:solidFill>
                  <a:prstClr val="black"/>
                </a:solidFill>
                <a:cs typeface="Arial" pitchFamily="34" charset="0"/>
              </a:rPr>
              <a:t>mg/cc (2×10</a:t>
            </a:r>
            <a:r>
              <a:rPr lang="en-US" sz="1200" baseline="30000" dirty="0" smtClean="0">
                <a:solidFill>
                  <a:prstClr val="black"/>
                </a:solidFill>
                <a:cs typeface="Arial" pitchFamily="34" charset="0"/>
              </a:rPr>
              <a:t>20</a:t>
            </a:r>
            <a:r>
              <a:rPr lang="en-US" sz="1200" dirty="0" smtClean="0">
                <a:solidFill>
                  <a:prstClr val="black"/>
                </a:solidFill>
                <a:cs typeface="Arial" pitchFamily="34" charset="0"/>
              </a:rPr>
              <a:t> at/cm</a:t>
            </a:r>
            <a:r>
              <a:rPr lang="en-US" sz="1200" baseline="30000" dirty="0" smtClean="0">
                <a:solidFill>
                  <a:prstClr val="black"/>
                </a:solidFill>
                <a:cs typeface="Arial" pitchFamily="34" charset="0"/>
              </a:rPr>
              <a:t>3</a:t>
            </a:r>
            <a:r>
              <a:rPr lang="en-US" sz="1200" dirty="0" smtClean="0">
                <a:solidFill>
                  <a:prstClr val="black"/>
                </a:solidFill>
                <a:cs typeface="Arial" pitchFamily="34" charset="0"/>
              </a:rPr>
              <a:t>)</a:t>
            </a:r>
            <a:endParaRPr 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1927" y="1381925"/>
            <a:ext cx="1330322" cy="11597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4" name="Textfeld 73"/>
          <p:cNvSpPr txBox="1"/>
          <p:nvPr/>
        </p:nvSpPr>
        <p:spPr>
          <a:xfrm>
            <a:off x="713049" y="3541114"/>
            <a:ext cx="8321362" cy="253914"/>
          </a:xfrm>
          <a:prstGeom prst="rect">
            <a:avLst/>
          </a:prstGeom>
          <a:solidFill>
            <a:schemeClr val="bg1"/>
          </a:solidFill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F17"/>
              </a:rPr>
              <a:t> </a:t>
            </a:r>
            <a:r>
              <a:rPr lang="en-US" sz="1200" dirty="0" smtClean="0">
                <a:solidFill>
                  <a:prstClr val="black"/>
                </a:solidFill>
              </a:rPr>
              <a:t>&gt; 500 µm thick NCD plasma </a:t>
            </a:r>
            <a:r>
              <a:rPr lang="en-US" sz="1200" dirty="0">
                <a:solidFill>
                  <a:prstClr val="black"/>
                </a:solidFill>
              </a:rPr>
              <a:t>“target”  </a:t>
            </a:r>
            <a:r>
              <a:rPr lang="en-US" sz="1200" dirty="0" smtClean="0">
                <a:solidFill>
                  <a:prstClr val="black"/>
                </a:solidFill>
              </a:rPr>
              <a:t>(Ne </a:t>
            </a:r>
            <a:r>
              <a:rPr lang="en-US" sz="1200" dirty="0">
                <a:solidFill>
                  <a:prstClr val="black"/>
                </a:solidFill>
                <a:ea typeface="Cambria Math"/>
              </a:rPr>
              <a:t>≲ 0.7 </a:t>
            </a:r>
            <a:r>
              <a:rPr lang="en-US" sz="1200" dirty="0">
                <a:solidFill>
                  <a:prstClr val="black"/>
                </a:solidFill>
              </a:rPr>
              <a:t>x 10</a:t>
            </a:r>
            <a:r>
              <a:rPr lang="en-US" sz="1200" baseline="30000" dirty="0">
                <a:solidFill>
                  <a:prstClr val="black"/>
                </a:solidFill>
              </a:rPr>
              <a:t>21</a:t>
            </a:r>
            <a:r>
              <a:rPr lang="en-US" sz="1200" dirty="0">
                <a:solidFill>
                  <a:prstClr val="black"/>
                </a:solidFill>
              </a:rPr>
              <a:t> cm</a:t>
            </a:r>
            <a:r>
              <a:rPr lang="en-US" sz="1200" baseline="30000" dirty="0">
                <a:solidFill>
                  <a:prstClr val="black"/>
                </a:solidFill>
              </a:rPr>
              <a:t>-3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</a:rPr>
              <a:t>) </a:t>
            </a:r>
            <a:r>
              <a:rPr lang="en-US" sz="1200" dirty="0">
                <a:solidFill>
                  <a:prstClr val="black"/>
                </a:solidFill>
              </a:rPr>
              <a:t>is created by a </a:t>
            </a:r>
            <a:r>
              <a:rPr lang="en-US" sz="1200" dirty="0" smtClean="0">
                <a:solidFill>
                  <a:prstClr val="black"/>
                </a:solidFill>
              </a:rPr>
              <a:t>10</a:t>
            </a:r>
            <a:r>
              <a:rPr lang="en-US" sz="1200" baseline="30000" dirty="0" smtClean="0">
                <a:solidFill>
                  <a:prstClr val="black"/>
                </a:solidFill>
              </a:rPr>
              <a:t>13</a:t>
            </a:r>
            <a:r>
              <a:rPr lang="en-US" sz="1200" dirty="0" smtClean="0">
                <a:solidFill>
                  <a:prstClr val="black"/>
                </a:solidFill>
              </a:rPr>
              <a:t>-10</a:t>
            </a:r>
            <a:r>
              <a:rPr lang="en-US" sz="1200" baseline="30000" dirty="0" smtClean="0">
                <a:solidFill>
                  <a:prstClr val="black"/>
                </a:solidFill>
              </a:rPr>
              <a:t>14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W/cm</a:t>
            </a:r>
            <a:r>
              <a:rPr lang="en-US" sz="1200" baseline="30000" dirty="0">
                <a:solidFill>
                  <a:prstClr val="black"/>
                </a:solidFill>
              </a:rPr>
              <a:t>2  </a:t>
            </a:r>
            <a:r>
              <a:rPr lang="en-US" sz="1200" dirty="0">
                <a:solidFill>
                  <a:prstClr val="black"/>
                </a:solidFill>
              </a:rPr>
              <a:t>ns </a:t>
            </a:r>
            <a:r>
              <a:rPr lang="en-US" sz="1200" dirty="0" smtClean="0">
                <a:solidFill>
                  <a:prstClr val="black"/>
                </a:solidFill>
              </a:rPr>
              <a:t>pulse</a:t>
            </a:r>
            <a:r>
              <a:rPr lang="en-US" sz="1200" dirty="0">
                <a:solidFill>
                  <a:prstClr val="black"/>
                </a:solidFill>
              </a:rPr>
              <a:t>. 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70447" y="94948"/>
            <a:ext cx="8110634" cy="3462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of NCD plasma  in interaction of ns-laser pulse with polymer foam 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Grafik 7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2516" y="1167594"/>
            <a:ext cx="2866883" cy="160505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06423" y="675171"/>
            <a:ext cx="9216704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400" dirty="0" smtClean="0">
                <a:solidFill>
                  <a:prstClr val="black"/>
                </a:solidFill>
                <a:latin typeface="F17"/>
              </a:rPr>
              <a:t>foam ionization is triggered by well-defined ns-pulse with parameters adjusted to the foam density and thickness</a:t>
            </a:r>
            <a:endParaRPr lang="en-US" sz="1400" dirty="0">
              <a:solidFill>
                <a:prstClr val="black"/>
              </a:solidFill>
              <a:latin typeface="F17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709731" y="1110045"/>
            <a:ext cx="1657615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400" dirty="0" smtClean="0">
                <a:solidFill>
                  <a:prstClr val="black"/>
                </a:solidFill>
              </a:rPr>
              <a:t>3D aerogel structure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206767" y="3051909"/>
            <a:ext cx="4361672" cy="2885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sub mm thick foam provides increased interaction path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6697" y="1379981"/>
            <a:ext cx="1208104" cy="114000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713050" y="2617033"/>
            <a:ext cx="3421191" cy="253914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en-US" sz="1200" dirty="0" smtClean="0">
                <a:solidFill>
                  <a:prstClr val="black"/>
                </a:solidFill>
              </a:rPr>
              <a:t>50-100 nm </a:t>
            </a:r>
            <a:r>
              <a:rPr lang="en-US" sz="1200" dirty="0">
                <a:solidFill>
                  <a:prstClr val="black"/>
                </a:solidFill>
              </a:rPr>
              <a:t>solid ( 0.1g/cc</a:t>
            </a:r>
            <a:r>
              <a:rPr lang="en-US" sz="1200" dirty="0" smtClean="0">
                <a:solidFill>
                  <a:prstClr val="black"/>
                </a:solidFill>
              </a:rPr>
              <a:t>)+ </a:t>
            </a:r>
            <a:r>
              <a:rPr lang="en-US" sz="1200" dirty="0">
                <a:solidFill>
                  <a:prstClr val="black"/>
                </a:solidFill>
              </a:rPr>
              <a:t>ca. 1 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1200" dirty="0">
                <a:solidFill>
                  <a:prstClr val="black"/>
                </a:solidFill>
              </a:rPr>
              <a:t>m </a:t>
            </a:r>
            <a:r>
              <a:rPr lang="en-US" sz="1200" dirty="0" smtClean="0">
                <a:solidFill>
                  <a:prstClr val="black"/>
                </a:solidFill>
              </a:rPr>
              <a:t>evacuated pore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611561" y="4083918"/>
            <a:ext cx="7089669" cy="48474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marL="134776" algn="just" defTabSz="685783">
              <a:spcAft>
                <a:spcPts val="450"/>
              </a:spcAft>
            </a:pPr>
            <a:r>
              <a:rPr lang="it-IT" sz="1100" dirty="0" smtClean="0">
                <a:solidFill>
                  <a:srgbClr val="00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O. N. Rosmej et al,  </a:t>
            </a:r>
            <a:r>
              <a:rPr lang="en-US" sz="1100" u="sng" dirty="0" smtClean="0">
                <a:solidFill>
                  <a:srgbClr val="00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New J. Phys. </a:t>
            </a:r>
            <a:r>
              <a:rPr lang="en-US" sz="1100" b="1" u="sng" dirty="0" smtClean="0">
                <a:solidFill>
                  <a:srgbClr val="00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100" u="sng" dirty="0" smtClean="0">
                <a:solidFill>
                  <a:srgbClr val="00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(2019) 043044</a:t>
            </a:r>
          </a:p>
          <a:p>
            <a:pPr marL="134776" algn="just" defTabSz="685783">
              <a:spcAft>
                <a:spcPts val="450"/>
              </a:spcAft>
            </a:pPr>
            <a:r>
              <a:rPr lang="en-US" sz="1100" dirty="0">
                <a:solidFill>
                  <a:srgbClr val="003399"/>
                </a:solidFill>
                <a:ea typeface="Times New Roman" panose="02020603050405020304" pitchFamily="18" charset="0"/>
                <a:cs typeface="HelveticaLTStd-Roman-Identity-H"/>
              </a:rPr>
              <a:t>O. N. Rosmej et al</a:t>
            </a:r>
            <a:r>
              <a:rPr lang="en-US" sz="1100" dirty="0">
                <a:solidFill>
                  <a:srgbClr val="003399"/>
                </a:solidFill>
                <a:ea typeface="Times New Roman" panose="02020603050405020304" pitchFamily="18" charset="0"/>
              </a:rPr>
              <a:t> </a:t>
            </a:r>
            <a:r>
              <a:rPr lang="en-US" sz="1100" dirty="0">
                <a:solidFill>
                  <a:srgbClr val="003399"/>
                </a:solidFill>
                <a:ea typeface="Times New Roman" panose="02020603050405020304" pitchFamily="18" charset="0"/>
                <a:cs typeface="HelveticaLTStd-Roman-Identity-H"/>
              </a:rPr>
              <a:t> </a:t>
            </a:r>
            <a:r>
              <a:rPr lang="en-US" sz="1100" u="sng" dirty="0">
                <a:solidFill>
                  <a:srgbClr val="003399"/>
                </a:solidFill>
                <a:ea typeface="Times New Roman" panose="02020603050405020304" pitchFamily="18" charset="0"/>
                <a:cs typeface="HelveticaLTStd-Roman-Identity-H"/>
              </a:rPr>
              <a:t>Plasma Phys. Control. Fusion </a:t>
            </a:r>
            <a:r>
              <a:rPr lang="en-US" sz="1100" b="1" u="sng" dirty="0">
                <a:solidFill>
                  <a:srgbClr val="003399"/>
                </a:solidFill>
                <a:ea typeface="Times New Roman" panose="02020603050405020304" pitchFamily="18" charset="0"/>
                <a:cs typeface="HelveticaLTStd-Bold-Identity-H"/>
              </a:rPr>
              <a:t>62 </a:t>
            </a:r>
            <a:r>
              <a:rPr lang="en-US" sz="1100" u="sng" dirty="0">
                <a:solidFill>
                  <a:srgbClr val="003399"/>
                </a:solidFill>
                <a:ea typeface="Times New Roman" panose="02020603050405020304" pitchFamily="18" charset="0"/>
                <a:cs typeface="HelveticaLTStd-Roman-Identity-H"/>
              </a:rPr>
              <a:t>(2020) 115024 </a:t>
            </a:r>
          </a:p>
        </p:txBody>
      </p:sp>
      <p:grpSp>
        <p:nvGrpSpPr>
          <p:cNvPr id="22" name="Gruppieren 22"/>
          <p:cNvGrpSpPr/>
          <p:nvPr/>
        </p:nvGrpSpPr>
        <p:grpSpPr>
          <a:xfrm>
            <a:off x="0" y="4816014"/>
            <a:ext cx="9144000" cy="327486"/>
            <a:chOff x="-147917" y="5253019"/>
            <a:chExt cx="12192000" cy="508022"/>
          </a:xfrm>
          <a:solidFill>
            <a:srgbClr val="000099"/>
          </a:solidFill>
        </p:grpSpPr>
        <p:sp>
          <p:nvSpPr>
            <p:cNvPr id="24" name="Rechteck 24"/>
            <p:cNvSpPr/>
            <p:nvPr/>
          </p:nvSpPr>
          <p:spPr>
            <a:xfrm>
              <a:off x="-147917" y="5253019"/>
              <a:ext cx="12192000" cy="5080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25" name="Datumsplatzhalter 1"/>
            <p:cNvSpPr txBox="1">
              <a:spLocks/>
            </p:cNvSpPr>
            <p:nvPr/>
          </p:nvSpPr>
          <p:spPr>
            <a:xfrm>
              <a:off x="309283" y="5324467"/>
              <a:ext cx="2743200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17.11.</a:t>
              </a:r>
              <a:r>
                <a:rPr lang="de-DE" dirty="0" smtClean="0">
                  <a:solidFill>
                    <a:prstClr val="white"/>
                  </a:solidFill>
                </a:rPr>
                <a:t>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7" name="Fußzeilenplatzhalter 2"/>
            <p:cNvSpPr txBox="1">
              <a:spLocks/>
            </p:cNvSpPr>
            <p:nvPr/>
          </p:nvSpPr>
          <p:spPr>
            <a:xfrm>
              <a:off x="4596668" y="5316950"/>
              <a:ext cx="6651812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r>
              <a:rPr lang="de-DE" sz="1200" dirty="0" smtClean="0">
                <a:solidFill>
                  <a:schemeClr val="bg1"/>
                </a:solidFill>
              </a:rPr>
              <a:t> </a:t>
            </a:r>
            <a:fld id="{829A5744-D719-4994-832C-04DED488B75E}" type="slidenum">
              <a:rPr lang="de-DE" sz="1200" smtClean="0">
                <a:solidFill>
                  <a:schemeClr val="bg1"/>
                </a:solidFill>
              </a:rPr>
              <a:pPr/>
              <a:t>13</a:t>
            </a:fld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697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677779" y="1069418"/>
            <a:ext cx="4572000" cy="130035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GB" sz="1600" b="1" dirty="0" smtClean="0"/>
              <a:t>ns pulse </a:t>
            </a:r>
          </a:p>
          <a:p>
            <a:r>
              <a:rPr lang="en-GB" sz="1600" dirty="0" smtClean="0"/>
              <a:t>E(ns)=1-5% </a:t>
            </a:r>
            <a:r>
              <a:rPr lang="en-GB" sz="1600" dirty="0" err="1" smtClean="0"/>
              <a:t>E</a:t>
            </a:r>
            <a:r>
              <a:rPr lang="en-GB" sz="1600" baseline="-25000" dirty="0" err="1" smtClean="0"/>
              <a:t>main</a:t>
            </a:r>
            <a:endParaRPr lang="en-GB" sz="1600" baseline="-25000" dirty="0" smtClean="0"/>
          </a:p>
          <a:p>
            <a:r>
              <a:rPr lang="en-GB" sz="1600" dirty="0" smtClean="0"/>
              <a:t>delay </a:t>
            </a:r>
            <a:r>
              <a:rPr lang="en-GB" sz="1600" dirty="0" err="1" smtClean="0"/>
              <a:t>ps</a:t>
            </a:r>
            <a:r>
              <a:rPr lang="en-GB" sz="1600" dirty="0" smtClean="0"/>
              <a:t>-ns: 5 ns</a:t>
            </a:r>
          </a:p>
          <a:p>
            <a:r>
              <a:rPr lang="en-GB" sz="1600" dirty="0" smtClean="0"/>
              <a:t>(values depend on foam density and thickness)</a:t>
            </a:r>
          </a:p>
          <a:p>
            <a:endParaRPr lang="en-GB" sz="1600" dirty="0"/>
          </a:p>
        </p:txBody>
      </p:sp>
      <p:grpSp>
        <p:nvGrpSpPr>
          <p:cNvPr id="2" name="Gruppieren 4"/>
          <p:cNvGrpSpPr/>
          <p:nvPr/>
        </p:nvGrpSpPr>
        <p:grpSpPr>
          <a:xfrm>
            <a:off x="-4202" y="0"/>
            <a:ext cx="9144000" cy="708740"/>
            <a:chOff x="0" y="0"/>
            <a:chExt cx="12192000" cy="671317"/>
          </a:xfrm>
          <a:solidFill>
            <a:srgbClr val="0033CC"/>
          </a:solidFill>
        </p:grpSpPr>
        <p:sp>
          <p:nvSpPr>
            <p:cNvPr id="6" name="Rechteck 5"/>
            <p:cNvSpPr/>
            <p:nvPr/>
          </p:nvSpPr>
          <p:spPr>
            <a:xfrm>
              <a:off x="0" y="0"/>
              <a:ext cx="12192000" cy="6713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70371" y="158785"/>
              <a:ext cx="11923179" cy="39355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2100" dirty="0" smtClean="0">
                  <a:solidFill>
                    <a:schemeClr val="bg1"/>
                  </a:solidFill>
                </a:rPr>
                <a:t>Nanosecond pulse forerunning the main relativistic pulse is used to ionize foams</a:t>
              </a:r>
              <a:endParaRPr lang="en-GB" sz="2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4436" y="2389244"/>
            <a:ext cx="2680220" cy="2322858"/>
          </a:xfrm>
          <a:prstGeom prst="rect">
            <a:avLst/>
          </a:prstGeom>
        </p:spPr>
      </p:pic>
      <p:cxnSp>
        <p:nvCxnSpPr>
          <p:cNvPr id="11" name="Gerader Verbinder 10"/>
          <p:cNvCxnSpPr/>
          <p:nvPr/>
        </p:nvCxnSpPr>
        <p:spPr>
          <a:xfrm flipH="1">
            <a:off x="2096972" y="2647264"/>
            <a:ext cx="13189" cy="18068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3569518" y="2113837"/>
            <a:ext cx="17963" cy="220473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2125214" y="2753188"/>
            <a:ext cx="1441298" cy="2336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611767" y="2364209"/>
            <a:ext cx="1101905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600" dirty="0" smtClean="0"/>
              <a:t>Main pulse </a:t>
            </a:r>
            <a:endParaRPr lang="en-GB" sz="1600" dirty="0"/>
          </a:p>
        </p:txBody>
      </p:sp>
      <p:sp>
        <p:nvSpPr>
          <p:cNvPr id="19" name="Textfeld 18"/>
          <p:cNvSpPr txBox="1"/>
          <p:nvPr/>
        </p:nvSpPr>
        <p:spPr>
          <a:xfrm>
            <a:off x="188630" y="936598"/>
            <a:ext cx="3739742" cy="203902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600" b="1" dirty="0" smtClean="0"/>
              <a:t>Main pulse</a:t>
            </a:r>
            <a:r>
              <a:rPr lang="en-GB" sz="1600" dirty="0" smtClean="0"/>
              <a:t>: </a:t>
            </a:r>
          </a:p>
          <a:p>
            <a:r>
              <a:rPr lang="en-GB" sz="1600" dirty="0" smtClean="0"/>
              <a:t>focal spot: 13x15 um FWHM, </a:t>
            </a:r>
          </a:p>
          <a:p>
            <a:r>
              <a:rPr lang="en-GB" sz="1600" dirty="0" err="1" smtClean="0"/>
              <a:t>E</a:t>
            </a:r>
            <a:r>
              <a:rPr lang="en-GB" sz="1600" baseline="-25000" dirty="0" err="1" smtClean="0"/>
              <a:t>main</a:t>
            </a:r>
            <a:r>
              <a:rPr lang="en-GB" sz="1600" dirty="0" smtClean="0"/>
              <a:t>= 65-80 J before compressor, </a:t>
            </a:r>
          </a:p>
          <a:p>
            <a:r>
              <a:rPr lang="en-GB" sz="1600" dirty="0" smtClean="0"/>
              <a:t>E</a:t>
            </a:r>
            <a:r>
              <a:rPr lang="en-GB" sz="1600" baseline="-25000" dirty="0" smtClean="0"/>
              <a:t>on target </a:t>
            </a:r>
            <a:r>
              <a:rPr lang="en-GB" sz="1600" dirty="0" smtClean="0"/>
              <a:t>= 15-20 J in FWHM of the focal spot</a:t>
            </a:r>
          </a:p>
          <a:p>
            <a:r>
              <a:rPr lang="en-GB" sz="1600" dirty="0" smtClean="0"/>
              <a:t>1.e19 W/cm2</a:t>
            </a:r>
          </a:p>
          <a:p>
            <a:r>
              <a:rPr lang="en-GB" sz="1600" dirty="0" smtClean="0"/>
              <a:t>750±250 fs</a:t>
            </a:r>
          </a:p>
          <a:p>
            <a:endParaRPr lang="en-GB" sz="1600" dirty="0" smtClean="0"/>
          </a:p>
          <a:p>
            <a:endParaRPr lang="en-GB" sz="1600" dirty="0"/>
          </a:p>
        </p:txBody>
      </p:sp>
      <p:sp>
        <p:nvSpPr>
          <p:cNvPr id="20" name="Textfeld 19"/>
          <p:cNvSpPr txBox="1"/>
          <p:nvPr/>
        </p:nvSpPr>
        <p:spPr>
          <a:xfrm>
            <a:off x="2400874" y="2478849"/>
            <a:ext cx="581954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600" dirty="0" smtClean="0"/>
              <a:t>delay</a:t>
            </a:r>
            <a:endParaRPr lang="en-GB" sz="1600" dirty="0"/>
          </a:p>
        </p:txBody>
      </p:sp>
      <p:cxnSp>
        <p:nvCxnSpPr>
          <p:cNvPr id="22" name="Gerader Verbinder 21"/>
          <p:cNvCxnSpPr/>
          <p:nvPr/>
        </p:nvCxnSpPr>
        <p:spPr>
          <a:xfrm flipV="1">
            <a:off x="1997560" y="3713712"/>
            <a:ext cx="1373625" cy="6595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2400874" y="3446281"/>
            <a:ext cx="632224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600" dirty="0" smtClean="0"/>
              <a:t>3.5 ns</a:t>
            </a:r>
            <a:endParaRPr lang="en-GB" sz="1600" dirty="0"/>
          </a:p>
        </p:txBody>
      </p:sp>
      <p:sp>
        <p:nvSpPr>
          <p:cNvPr id="31" name="Textfeld 30"/>
          <p:cNvSpPr txBox="1"/>
          <p:nvPr/>
        </p:nvSpPr>
        <p:spPr>
          <a:xfrm>
            <a:off x="1238251" y="3379595"/>
            <a:ext cx="832600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600" dirty="0" smtClean="0"/>
              <a:t>ns-pulse</a:t>
            </a:r>
            <a:endParaRPr lang="en-GB" sz="1600" dirty="0"/>
          </a:p>
        </p:txBody>
      </p:sp>
      <p:sp>
        <p:nvSpPr>
          <p:cNvPr id="33" name="Textfeld 32"/>
          <p:cNvSpPr txBox="1"/>
          <p:nvPr/>
        </p:nvSpPr>
        <p:spPr>
          <a:xfrm>
            <a:off x="4659290" y="2827911"/>
            <a:ext cx="448471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1600" b="1" dirty="0" smtClean="0"/>
              <a:t>designation: 5%, 5ns </a:t>
            </a:r>
            <a:r>
              <a:rPr lang="en-GB" sz="1600" dirty="0" smtClean="0"/>
              <a:t>means</a:t>
            </a:r>
          </a:p>
          <a:p>
            <a:r>
              <a:rPr lang="en-GB" sz="1600" dirty="0" smtClean="0"/>
              <a:t>energy of ns pulse is 5% of </a:t>
            </a:r>
            <a:r>
              <a:rPr lang="en-GB" sz="1600" dirty="0" err="1" smtClean="0"/>
              <a:t>E</a:t>
            </a:r>
            <a:r>
              <a:rPr lang="en-GB" sz="1600" baseline="-25000" dirty="0" err="1" smtClean="0"/>
              <a:t>main</a:t>
            </a:r>
            <a:r>
              <a:rPr lang="en-GB" sz="1600" baseline="-25000" dirty="0" smtClean="0"/>
              <a:t> </a:t>
            </a:r>
            <a:r>
              <a:rPr lang="en-GB" sz="1600" dirty="0" smtClean="0"/>
              <a:t>and 5 ns delay</a:t>
            </a:r>
            <a:endParaRPr lang="en-GB" sz="1600" dirty="0"/>
          </a:p>
        </p:txBody>
      </p:sp>
      <p:sp>
        <p:nvSpPr>
          <p:cNvPr id="34" name="Textfeld 33"/>
          <p:cNvSpPr txBox="1"/>
          <p:nvPr/>
        </p:nvSpPr>
        <p:spPr>
          <a:xfrm>
            <a:off x="4677780" y="3446281"/>
            <a:ext cx="3195811" cy="8079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GB" sz="1600" dirty="0" smtClean="0"/>
              <a:t>for 8 mg/cc CHO: 5%, 5ns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2 mg/cc 1mm CH: 1% - 2.5%, 5 ns</a:t>
            </a:r>
          </a:p>
          <a:p>
            <a:r>
              <a:rPr lang="en-GB" sz="1600" dirty="0"/>
              <a:t> </a:t>
            </a:r>
            <a:r>
              <a:rPr lang="en-GB" sz="1600" dirty="0" smtClean="0"/>
              <a:t>     4 mg/cc 0.5 mm: 2.5%, 5 ns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xmlns="" val="346060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eck 29"/>
          <p:cNvSpPr/>
          <p:nvPr/>
        </p:nvSpPr>
        <p:spPr>
          <a:xfrm>
            <a:off x="0" y="1"/>
            <a:ext cx="9144000" cy="4783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47949" y="1150370"/>
            <a:ext cx="2387439" cy="14850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1400" dirty="0">
                <a:solidFill>
                  <a:prstClr val="black"/>
                </a:solidFill>
              </a:rPr>
              <a:t>        </a:t>
            </a:r>
            <a:r>
              <a:rPr lang="en-US" sz="1200" b="1" dirty="0">
                <a:solidFill>
                  <a:prstClr val="black"/>
                </a:solidFill>
              </a:rPr>
              <a:t>PHELIX </a:t>
            </a:r>
            <a:r>
              <a:rPr lang="en-US" sz="1200" b="1" dirty="0" smtClean="0">
                <a:solidFill>
                  <a:prstClr val="black"/>
                </a:solidFill>
              </a:rPr>
              <a:t>system</a:t>
            </a:r>
            <a:r>
              <a:rPr lang="en-US" sz="1200" b="1" dirty="0">
                <a:solidFill>
                  <a:prstClr val="black"/>
                </a:solidFill>
              </a:rPr>
              <a:t>: </a:t>
            </a:r>
          </a:p>
          <a:p>
            <a:pPr defTabSz="685783"/>
            <a:endParaRPr lang="en-US" sz="600" dirty="0">
              <a:solidFill>
                <a:prstClr val="black"/>
              </a:solidFill>
            </a:endParaRPr>
          </a:p>
          <a:p>
            <a:pPr defTabSz="685783"/>
            <a:r>
              <a:rPr lang="en-US" sz="1200" dirty="0" err="1" smtClean="0">
                <a:solidFill>
                  <a:prstClr val="black"/>
                </a:solidFill>
              </a:rPr>
              <a:t>Nd:glass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Symbol" panose="05050102010706020507" pitchFamily="18" charset="2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</a:rPr>
              <a:t>l</a:t>
            </a:r>
            <a:r>
              <a:rPr lang="en-US" sz="1200" dirty="0">
                <a:solidFill>
                  <a:prstClr val="black"/>
                </a:solidFill>
              </a:rPr>
              <a:t>=1.053</a:t>
            </a:r>
            <a:r>
              <a:rPr lang="en-GB" sz="120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1200" dirty="0" smtClean="0">
                <a:solidFill>
                  <a:prstClr val="black"/>
                </a:solidFill>
              </a:rPr>
              <a:t>m, s-polarized</a:t>
            </a:r>
          </a:p>
          <a:p>
            <a:pPr defTabSz="685783"/>
            <a:r>
              <a:rPr lang="en-US" sz="1200" dirty="0" smtClean="0">
                <a:solidFill>
                  <a:prstClr val="black"/>
                </a:solidFill>
              </a:rPr>
              <a:t>main pulse:</a:t>
            </a:r>
            <a:endParaRPr lang="en-US" sz="1200" dirty="0">
              <a:solidFill>
                <a:prstClr val="black"/>
              </a:solidFill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Symbol" panose="05050102010706020507" pitchFamily="18" charset="2"/>
              </a:rPr>
              <a:t>  </a:t>
            </a:r>
            <a:r>
              <a:rPr lang="en-US" sz="1200" dirty="0" smtClean="0">
                <a:solidFill>
                  <a:prstClr val="black"/>
                </a:solidFill>
                <a:latin typeface="Symbol" panose="05050102010706020507" pitchFamily="18" charset="2"/>
              </a:rPr>
              <a:t>t</a:t>
            </a:r>
            <a:r>
              <a:rPr lang="en-US" sz="1200" dirty="0" smtClean="0">
                <a:solidFill>
                  <a:prstClr val="black"/>
                </a:solidFill>
              </a:rPr>
              <a:t>=700± 250 </a:t>
            </a:r>
            <a:r>
              <a:rPr lang="en-US" sz="1200" dirty="0">
                <a:solidFill>
                  <a:prstClr val="black"/>
                </a:solidFill>
              </a:rPr>
              <a:t>fs 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</a:rPr>
              <a:t>10</a:t>
            </a:r>
            <a:r>
              <a:rPr lang="en-US" sz="1200" baseline="30000" dirty="0" smtClean="0">
                <a:solidFill>
                  <a:prstClr val="black"/>
                </a:solidFill>
              </a:rPr>
              <a:t>19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W/cm</a:t>
            </a:r>
            <a:r>
              <a:rPr lang="en-US" sz="1200" baseline="30000" dirty="0">
                <a:solidFill>
                  <a:prstClr val="black"/>
                </a:solidFill>
              </a:rPr>
              <a:t>2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</a:rPr>
              <a:t>(20J 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d=15 </a:t>
            </a:r>
            <a:r>
              <a:rPr lang="en-US" sz="1200" dirty="0">
                <a:solidFill>
                  <a:prstClr val="black"/>
                </a:solidFill>
              </a:rPr>
              <a:t>µm)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</a:rPr>
              <a:t>10</a:t>
            </a:r>
            <a:r>
              <a:rPr lang="en-US" sz="1200" baseline="30000" dirty="0" smtClean="0">
                <a:solidFill>
                  <a:prstClr val="black"/>
                </a:solidFill>
              </a:rPr>
              <a:t>21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r>
              <a:rPr lang="en-US" sz="1200" dirty="0">
                <a:solidFill>
                  <a:prstClr val="black"/>
                </a:solidFill>
              </a:rPr>
              <a:t>W/cm</a:t>
            </a:r>
            <a:r>
              <a:rPr lang="en-US" sz="1200" baseline="30000" dirty="0">
                <a:solidFill>
                  <a:prstClr val="black"/>
                </a:solidFill>
              </a:rPr>
              <a:t>2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</a:rPr>
              <a:t>(40J , d=3 µm)</a:t>
            </a:r>
            <a:endParaRPr lang="en-US" sz="1200" dirty="0">
              <a:solidFill>
                <a:prstClr val="black"/>
              </a:solidFill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ns contrast better than </a:t>
            </a:r>
            <a:r>
              <a:rPr lang="en-GB" sz="1200" dirty="0">
                <a:solidFill>
                  <a:prstClr val="black"/>
                </a:solidFill>
              </a:rPr>
              <a:t>10</a:t>
            </a:r>
            <a:r>
              <a:rPr lang="en-GB" sz="1200" baseline="30000" dirty="0">
                <a:solidFill>
                  <a:prstClr val="black"/>
                </a:solidFill>
              </a:rPr>
              <a:t>-11 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90175" y="3038387"/>
            <a:ext cx="2376886" cy="14542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1200" dirty="0">
                <a:solidFill>
                  <a:prstClr val="white"/>
                </a:solidFill>
              </a:rPr>
              <a:t>                     </a:t>
            </a:r>
            <a:r>
              <a:rPr lang="en-US" sz="1200" b="1" dirty="0">
                <a:solidFill>
                  <a:prstClr val="black"/>
                </a:solidFill>
              </a:rPr>
              <a:t>Targets: </a:t>
            </a:r>
          </a:p>
          <a:p>
            <a:pPr defTabSz="685783"/>
            <a:endParaRPr lang="en-US" sz="600" b="1" dirty="0">
              <a:solidFill>
                <a:prstClr val="black"/>
              </a:solidFill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prstClr val="black"/>
                </a:solidFill>
                <a:latin typeface="Calibri Light"/>
              </a:rPr>
              <a:t>10 </a:t>
            </a:r>
            <a:r>
              <a:rPr lang="de-DE" sz="120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de-DE" sz="1200" dirty="0">
                <a:solidFill>
                  <a:prstClr val="black"/>
                </a:solidFill>
                <a:latin typeface="Calibri Light"/>
              </a:rPr>
              <a:t>m </a:t>
            </a:r>
            <a:r>
              <a:rPr lang="de-DE" sz="1200" dirty="0" err="1">
                <a:solidFill>
                  <a:prstClr val="black"/>
                </a:solidFill>
                <a:latin typeface="Calibri Light"/>
              </a:rPr>
              <a:t>thin</a:t>
            </a:r>
            <a:r>
              <a:rPr lang="de-DE" sz="12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 Light"/>
              </a:rPr>
              <a:t>Ti</a:t>
            </a:r>
            <a:r>
              <a:rPr lang="de-DE" sz="1200" dirty="0">
                <a:solidFill>
                  <a:prstClr val="black"/>
                </a:solidFill>
                <a:latin typeface="Calibri Light"/>
              </a:rPr>
              <a:t>, Au-</a:t>
            </a:r>
            <a:r>
              <a:rPr lang="de-DE" sz="1200" dirty="0" err="1">
                <a:solidFill>
                  <a:prstClr val="black"/>
                </a:solidFill>
                <a:latin typeface="Calibri Light"/>
              </a:rPr>
              <a:t>foils</a:t>
            </a:r>
            <a:endParaRPr lang="de-DE" sz="1200" dirty="0">
              <a:solidFill>
                <a:prstClr val="black"/>
              </a:solidFill>
              <a:latin typeface="Calibri Light"/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prstClr val="black"/>
                </a:solidFill>
                <a:latin typeface="Calibri Light"/>
              </a:rPr>
              <a:t>mm-</a:t>
            </a:r>
            <a:r>
              <a:rPr lang="de-DE" sz="1200" dirty="0" err="1" smtClean="0">
                <a:solidFill>
                  <a:prstClr val="black"/>
                </a:solidFill>
                <a:latin typeface="Calibri Light"/>
              </a:rPr>
              <a:t>thick</a:t>
            </a:r>
            <a:r>
              <a:rPr lang="de-DE" sz="1200" dirty="0" smtClean="0">
                <a:solidFill>
                  <a:prstClr val="black"/>
                </a:solidFill>
                <a:latin typeface="Calibri Light"/>
              </a:rPr>
              <a:t> Au  </a:t>
            </a:r>
            <a:r>
              <a:rPr lang="de-DE" sz="1200" dirty="0" err="1" smtClean="0">
                <a:solidFill>
                  <a:prstClr val="black"/>
                </a:solidFill>
                <a:latin typeface="Calibri Light"/>
              </a:rPr>
              <a:t>convertor</a:t>
            </a:r>
            <a:endParaRPr lang="de-DE" sz="1200" dirty="0">
              <a:solidFill>
                <a:prstClr val="black"/>
              </a:solidFill>
              <a:latin typeface="Calibri Light"/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de-DE" sz="1200" dirty="0" err="1" smtClean="0">
                <a:solidFill>
                  <a:prstClr val="black"/>
                </a:solidFill>
                <a:latin typeface="Calibri Light"/>
              </a:rPr>
              <a:t>low</a:t>
            </a:r>
            <a:r>
              <a:rPr lang="de-DE" sz="1200" dirty="0" smtClean="0">
                <a:solidFill>
                  <a:prstClr val="black"/>
                </a:solidFill>
                <a:latin typeface="Calibri Light"/>
              </a:rPr>
              <a:t> </a:t>
            </a:r>
            <a:r>
              <a:rPr lang="de-DE" sz="1200" dirty="0" err="1">
                <a:solidFill>
                  <a:prstClr val="black"/>
                </a:solidFill>
                <a:latin typeface="Calibri Light"/>
              </a:rPr>
              <a:t>density</a:t>
            </a:r>
            <a:r>
              <a:rPr lang="de-DE" sz="1200" dirty="0">
                <a:solidFill>
                  <a:prstClr val="black"/>
                </a:solidFill>
                <a:latin typeface="Calibri Light"/>
              </a:rPr>
              <a:t> polymer </a:t>
            </a:r>
            <a:r>
              <a:rPr lang="de-DE" sz="1200" dirty="0" err="1">
                <a:solidFill>
                  <a:prstClr val="black"/>
                </a:solidFill>
                <a:latin typeface="Calibri Light"/>
              </a:rPr>
              <a:t>foams</a:t>
            </a:r>
            <a:endParaRPr lang="de-DE" sz="1200" dirty="0">
              <a:solidFill>
                <a:prstClr val="black"/>
              </a:solidFill>
              <a:latin typeface="Calibri Light"/>
            </a:endParaRPr>
          </a:p>
          <a:p>
            <a:pPr marL="214308" indent="-214308" defTabSz="685783">
              <a:buFont typeface="Symbol" pitchFamily="18" charset="2"/>
              <a:buChar char=" "/>
            </a:pPr>
            <a:r>
              <a:rPr lang="de-DE" sz="1200" dirty="0">
                <a:solidFill>
                  <a:prstClr val="black"/>
                </a:solidFill>
                <a:latin typeface="Symbol" panose="05050102010706020507" pitchFamily="18" charset="2"/>
              </a:rPr>
              <a:t>r</a:t>
            </a:r>
            <a:r>
              <a:rPr lang="de-DE" sz="1200" dirty="0">
                <a:solidFill>
                  <a:prstClr val="black"/>
                </a:solidFill>
                <a:latin typeface="Calibri Light"/>
              </a:rPr>
              <a:t>=2 mg/cc (1.7 × 10</a:t>
            </a:r>
            <a:r>
              <a:rPr lang="de-DE" sz="1200" baseline="30000" dirty="0">
                <a:solidFill>
                  <a:prstClr val="black"/>
                </a:solidFill>
                <a:latin typeface="Calibri Light"/>
              </a:rPr>
              <a:t>20</a:t>
            </a:r>
            <a:r>
              <a:rPr lang="de-DE" sz="12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de-DE" sz="1200" dirty="0" smtClean="0">
                <a:solidFill>
                  <a:prstClr val="black"/>
                </a:solidFill>
                <a:latin typeface="Calibri Light"/>
              </a:rPr>
              <a:t>at/cm</a:t>
            </a:r>
            <a:r>
              <a:rPr lang="de-DE" sz="1200" baseline="30000" dirty="0" smtClean="0">
                <a:solidFill>
                  <a:prstClr val="black"/>
                </a:solidFill>
                <a:latin typeface="Calibri Light"/>
              </a:rPr>
              <a:t>3</a:t>
            </a:r>
            <a:r>
              <a:rPr lang="de-DE" sz="1200" dirty="0" smtClean="0">
                <a:solidFill>
                  <a:prstClr val="black"/>
                </a:solidFill>
                <a:latin typeface="Calibri Light"/>
              </a:rPr>
              <a:t>)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prstClr val="black"/>
                </a:solidFill>
                <a:latin typeface="Calibri Light"/>
              </a:rPr>
              <a:t>combination </a:t>
            </a:r>
            <a:r>
              <a:rPr lang="de-DE" sz="1200" dirty="0" err="1" smtClean="0">
                <a:solidFill>
                  <a:prstClr val="black"/>
                </a:solidFill>
                <a:latin typeface="Calibri Light"/>
              </a:rPr>
              <a:t>foam+foil</a:t>
            </a:r>
            <a:endParaRPr lang="de-DE" sz="1200" dirty="0">
              <a:solidFill>
                <a:prstClr val="black"/>
              </a:solidFill>
              <a:latin typeface="Calibri Light"/>
            </a:endParaRPr>
          </a:p>
          <a:p>
            <a:pPr marL="214308" indent="-214308" defTabSz="685783">
              <a:buFont typeface="Symbol" pitchFamily="18" charset="2"/>
              <a:buChar char=" "/>
            </a:pPr>
            <a:endParaRPr lang="de-DE" sz="12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6909" y="2701955"/>
            <a:ext cx="2387439" cy="284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1400" dirty="0">
                <a:solidFill>
                  <a:prstClr val="white"/>
                </a:solidFill>
              </a:rPr>
              <a:t>  </a:t>
            </a:r>
            <a:r>
              <a:rPr lang="en-US" sz="1200" dirty="0" smtClean="0">
                <a:solidFill>
                  <a:prstClr val="black"/>
                </a:solidFill>
              </a:rPr>
              <a:t>ns </a:t>
            </a:r>
            <a:r>
              <a:rPr lang="en-US" sz="1200" dirty="0">
                <a:solidFill>
                  <a:prstClr val="black"/>
                </a:solidFill>
              </a:rPr>
              <a:t>pulse: </a:t>
            </a:r>
            <a:r>
              <a:rPr lang="en-US" sz="1200" dirty="0" smtClean="0">
                <a:solidFill>
                  <a:prstClr val="black"/>
                </a:solidFill>
              </a:rPr>
              <a:t>1 </a:t>
            </a:r>
            <a:r>
              <a:rPr lang="en-US" sz="1200" dirty="0">
                <a:solidFill>
                  <a:prstClr val="black"/>
                </a:solidFill>
              </a:rPr>
              <a:t>J, 1.5 ns , </a:t>
            </a:r>
            <a:r>
              <a:rPr lang="en-US" sz="1200" dirty="0" smtClean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US" sz="1200" dirty="0" smtClean="0">
                <a:solidFill>
                  <a:prstClr val="black"/>
                </a:solidFill>
              </a:rPr>
              <a:t>t=2-3 </a:t>
            </a:r>
            <a:r>
              <a:rPr lang="en-US" sz="1200" dirty="0">
                <a:solidFill>
                  <a:prstClr val="black"/>
                </a:solidFill>
              </a:rPr>
              <a:t>ns</a:t>
            </a:r>
          </a:p>
        </p:txBody>
      </p:sp>
      <p:grpSp>
        <p:nvGrpSpPr>
          <p:cNvPr id="2" name="Gruppieren 58"/>
          <p:cNvGrpSpPr/>
          <p:nvPr/>
        </p:nvGrpSpPr>
        <p:grpSpPr>
          <a:xfrm>
            <a:off x="2878308" y="1015546"/>
            <a:ext cx="6265692" cy="3224303"/>
            <a:chOff x="1180478" y="2032000"/>
            <a:chExt cx="7734937" cy="3846539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478" y="2032000"/>
              <a:ext cx="7734937" cy="3846539"/>
            </a:xfrm>
            <a:prstGeom prst="rect">
              <a:avLst/>
            </a:prstGeom>
          </p:spPr>
        </p:pic>
        <p:sp>
          <p:nvSpPr>
            <p:cNvPr id="26" name="Textfeld 25"/>
            <p:cNvSpPr txBox="1"/>
            <p:nvPr/>
          </p:nvSpPr>
          <p:spPr>
            <a:xfrm>
              <a:off x="1181171" y="3230315"/>
              <a:ext cx="2528154" cy="881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de-DE" sz="1400" dirty="0">
                  <a:solidFill>
                    <a:prstClr val="white"/>
                  </a:solidFill>
                </a:rPr>
                <a:t>1-2×10 </a:t>
              </a:r>
              <a:r>
                <a:rPr lang="de-DE" sz="1400" baseline="30000" dirty="0">
                  <a:solidFill>
                    <a:prstClr val="white"/>
                  </a:solidFill>
                </a:rPr>
                <a:t>19</a:t>
              </a:r>
              <a:r>
                <a:rPr lang="de-DE" sz="1400" dirty="0">
                  <a:solidFill>
                    <a:prstClr val="white"/>
                  </a:solidFill>
                </a:rPr>
                <a:t> W/cm</a:t>
              </a:r>
              <a:r>
                <a:rPr lang="de-DE" sz="1400" baseline="30000" dirty="0">
                  <a:solidFill>
                    <a:prstClr val="white"/>
                  </a:solidFill>
                </a:rPr>
                <a:t>2</a:t>
              </a:r>
            </a:p>
            <a:p>
              <a:pPr defTabSz="685783"/>
              <a:r>
                <a:rPr lang="de-DE" sz="1400" dirty="0" smtClean="0">
                  <a:solidFill>
                    <a:prstClr val="white"/>
                  </a:solidFill>
                </a:rPr>
                <a:t>150 cm </a:t>
              </a:r>
              <a:r>
                <a:rPr lang="en-US" sz="1400" dirty="0">
                  <a:solidFill>
                    <a:prstClr val="white"/>
                  </a:solidFill>
                </a:rPr>
                <a:t>focusing </a:t>
              </a:r>
              <a:r>
                <a:rPr lang="en-US" sz="1400" dirty="0" smtClean="0">
                  <a:solidFill>
                    <a:prstClr val="white"/>
                  </a:solidFill>
                </a:rPr>
                <a:t>parabola</a:t>
              </a:r>
            </a:p>
            <a:p>
              <a:pPr defTabSz="685783"/>
              <a:r>
                <a:rPr lang="en-US" sz="1400" dirty="0" smtClean="0">
                  <a:solidFill>
                    <a:prstClr val="white"/>
                  </a:solidFill>
                </a:rPr>
                <a:t> 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0879" y="3433311"/>
              <a:ext cx="131791" cy="135200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3102" y="3505804"/>
              <a:ext cx="123940" cy="127145"/>
            </a:xfrm>
            <a:prstGeom prst="rect">
              <a:avLst/>
            </a:prstGeom>
          </p:spPr>
        </p:pic>
        <p:cxnSp>
          <p:nvCxnSpPr>
            <p:cNvPr id="34" name="Gerader Verbinder 33"/>
            <p:cNvCxnSpPr/>
            <p:nvPr/>
          </p:nvCxnSpPr>
          <p:spPr>
            <a:xfrm flipV="1">
              <a:off x="4136571" y="3744687"/>
              <a:ext cx="597160" cy="22220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/>
            <p:cNvCxnSpPr/>
            <p:nvPr/>
          </p:nvCxnSpPr>
          <p:spPr>
            <a:xfrm flipV="1">
              <a:off x="4136571" y="3691980"/>
              <a:ext cx="466531" cy="26329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/>
            <p:cNvCxnSpPr/>
            <p:nvPr/>
          </p:nvCxnSpPr>
          <p:spPr>
            <a:xfrm flipV="1">
              <a:off x="4123110" y="3621218"/>
              <a:ext cx="430171" cy="33318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/>
            <p:nvPr/>
          </p:nvCxnSpPr>
          <p:spPr>
            <a:xfrm flipV="1">
              <a:off x="4836283" y="3547375"/>
              <a:ext cx="354508" cy="144605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/>
          </p:nvCxnSpPr>
          <p:spPr>
            <a:xfrm flipV="1">
              <a:off x="4733731" y="3335512"/>
              <a:ext cx="200526" cy="165399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/>
          </p:nvCxnSpPr>
          <p:spPr>
            <a:xfrm flipV="1">
              <a:off x="4805579" y="3433311"/>
              <a:ext cx="257357" cy="144606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/>
          </p:nvCxnSpPr>
          <p:spPr>
            <a:xfrm flipV="1">
              <a:off x="4123110" y="3745584"/>
              <a:ext cx="1238882" cy="251645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08997" y="2119344"/>
            <a:ext cx="2716960" cy="110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24"/>
          <p:cNvSpPr/>
          <p:nvPr/>
        </p:nvSpPr>
        <p:spPr>
          <a:xfrm>
            <a:off x="1" y="-10467"/>
            <a:ext cx="9173201" cy="609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47950" y="120895"/>
            <a:ext cx="3783726" cy="392413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2100" dirty="0" smtClean="0">
                <a:solidFill>
                  <a:prstClr val="white"/>
                </a:solidFill>
                <a:latin typeface="CMBX12"/>
              </a:rPr>
              <a:t>PHELIX beam-time</a:t>
            </a:r>
            <a:r>
              <a:rPr lang="en-US" sz="2100" dirty="0" smtClean="0">
                <a:solidFill>
                  <a:prstClr val="white"/>
                </a:solidFill>
              </a:rPr>
              <a:t> P176, 2019 </a:t>
            </a: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707312" y="4859533"/>
            <a:ext cx="216647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white"/>
                </a:solidFill>
              </a:rPr>
              <a:t>6</a:t>
            </a:r>
            <a:endParaRPr lang="en-GB" sz="1200" dirty="0">
              <a:solidFill>
                <a:prstClr val="white"/>
              </a:solidFill>
            </a:endParaRPr>
          </a:p>
        </p:txBody>
      </p:sp>
      <p:grpSp>
        <p:nvGrpSpPr>
          <p:cNvPr id="32" name="Gruppieren 22"/>
          <p:cNvGrpSpPr/>
          <p:nvPr/>
        </p:nvGrpSpPr>
        <p:grpSpPr>
          <a:xfrm>
            <a:off x="0" y="4816013"/>
            <a:ext cx="9144000" cy="327486"/>
            <a:chOff x="-147917" y="5253016"/>
            <a:chExt cx="12192000" cy="508022"/>
          </a:xfrm>
          <a:solidFill>
            <a:srgbClr val="000099"/>
          </a:solidFill>
        </p:grpSpPr>
        <p:sp>
          <p:nvSpPr>
            <p:cNvPr id="33" name="Rechteck 24"/>
            <p:cNvSpPr/>
            <p:nvPr/>
          </p:nvSpPr>
          <p:spPr>
            <a:xfrm>
              <a:off x="-147917" y="5253016"/>
              <a:ext cx="12192000" cy="5080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35" name="Datumsplatzhalter 1"/>
            <p:cNvSpPr txBox="1">
              <a:spLocks/>
            </p:cNvSpPr>
            <p:nvPr/>
          </p:nvSpPr>
          <p:spPr>
            <a:xfrm>
              <a:off x="309283" y="5324467"/>
              <a:ext cx="2743200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17.11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8" name="Fußzeilenplatzhalter 2"/>
            <p:cNvSpPr txBox="1">
              <a:spLocks/>
            </p:cNvSpPr>
            <p:nvPr/>
          </p:nvSpPr>
          <p:spPr>
            <a:xfrm>
              <a:off x="4596668" y="5316950"/>
              <a:ext cx="6651812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fld id="{829A5744-D719-4994-832C-04DED488B75E}" type="slidenum">
              <a:rPr lang="de-DE" sz="1200" smtClean="0">
                <a:solidFill>
                  <a:schemeClr val="bg1"/>
                </a:solidFill>
              </a:rPr>
              <a:pPr/>
              <a:t>15</a:t>
            </a:fld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699793" y="4227935"/>
            <a:ext cx="5472608" cy="43857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100" dirty="0" smtClean="0"/>
              <a:t>Detailed measurements of the angular distribution of energy and the number of electrons using an multilayer IP cylinder</a:t>
            </a:r>
            <a:endParaRPr lang="en-US" sz="1100" dirty="0"/>
          </a:p>
        </p:txBody>
      </p:sp>
    </p:spTree>
    <p:extLst>
      <p:ext uri="{BB962C8B-B14F-4D97-AF65-F5344CB8AC3E}">
        <p14:creationId xmlns="" xmlns:p14="http://schemas.microsoft.com/office/powerpoint/2010/main" val="20089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1" y="951040"/>
            <a:ext cx="6724649" cy="358647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136710" y="743292"/>
            <a:ext cx="1905007" cy="423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200" dirty="0">
                <a:solidFill>
                  <a:prstClr val="black"/>
                </a:solidFill>
              </a:rPr>
              <a:t>Shot 40: 700 fs, 10</a:t>
            </a:r>
            <a:r>
              <a:rPr lang="en-US" sz="1200" baseline="30000" dirty="0">
                <a:solidFill>
                  <a:prstClr val="black"/>
                </a:solidFill>
              </a:rPr>
              <a:t>19</a:t>
            </a:r>
            <a:r>
              <a:rPr lang="en-US" sz="1200" dirty="0">
                <a:solidFill>
                  <a:prstClr val="black"/>
                </a:solidFill>
              </a:rPr>
              <a:t> W/cm</a:t>
            </a:r>
            <a:r>
              <a:rPr lang="en-US" sz="1200" baseline="30000" dirty="0">
                <a:solidFill>
                  <a:prstClr val="black"/>
                </a:solidFill>
              </a:rPr>
              <a:t>2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  <a:p>
            <a:pPr defTabSz="685783"/>
            <a:r>
              <a:rPr lang="en-US" sz="1100" dirty="0">
                <a:solidFill>
                  <a:prstClr val="black"/>
                </a:solidFill>
              </a:rPr>
              <a:t>Target: Au foil 10 um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89308" y="742165"/>
            <a:ext cx="2623152" cy="4231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200" dirty="0">
                <a:solidFill>
                  <a:prstClr val="black"/>
                </a:solidFill>
              </a:rPr>
              <a:t>Shot 42: 700 fs, 10</a:t>
            </a:r>
            <a:r>
              <a:rPr lang="en-US" sz="1200" baseline="30000" dirty="0">
                <a:solidFill>
                  <a:prstClr val="black"/>
                </a:solidFill>
              </a:rPr>
              <a:t>19</a:t>
            </a:r>
            <a:r>
              <a:rPr lang="en-US" sz="1200" dirty="0">
                <a:solidFill>
                  <a:prstClr val="black"/>
                </a:solidFill>
              </a:rPr>
              <a:t> W/cm</a:t>
            </a:r>
            <a:r>
              <a:rPr lang="en-US" sz="1200" baseline="30000" dirty="0">
                <a:solidFill>
                  <a:prstClr val="black"/>
                </a:solidFill>
              </a:rPr>
              <a:t>2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  <a:p>
            <a:pPr defTabSz="685783"/>
            <a:r>
              <a:rPr lang="en-US" sz="1100" dirty="0">
                <a:solidFill>
                  <a:prstClr val="black"/>
                </a:solidFill>
              </a:rPr>
              <a:t>Target: Au foil 10 um+ 325 um 2 mg/cc TAC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032718" y="2270753"/>
            <a:ext cx="1872048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400" dirty="0" smtClean="0">
                <a:solidFill>
                  <a:prstClr val="black"/>
                </a:solidFill>
              </a:rPr>
              <a:t>directed electron beam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772222" y="1433106"/>
            <a:ext cx="1206241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400" dirty="0" smtClean="0">
                <a:solidFill>
                  <a:prstClr val="white"/>
                </a:solidFill>
              </a:rPr>
              <a:t>0° to laser axis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335517" y="1463769"/>
            <a:ext cx="1206241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400" dirty="0" smtClean="0">
                <a:solidFill>
                  <a:prstClr val="white"/>
                </a:solidFill>
              </a:rPr>
              <a:t>0° to laser axis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708" y="-4363"/>
            <a:ext cx="9173201" cy="609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63344" y="109846"/>
            <a:ext cx="7946791" cy="3462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DLA in pre-ionized foam: raw electron spectra from PHELIX 20J, 10</a:t>
            </a:r>
            <a:r>
              <a:rPr lang="en-US" baseline="30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W/cm</a:t>
            </a:r>
            <a:r>
              <a:rPr lang="en-US" baseline="30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554112" y="3201642"/>
            <a:ext cx="1156405" cy="43858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200" dirty="0" smtClean="0">
                <a:solidFill>
                  <a:prstClr val="black"/>
                </a:solidFill>
              </a:rPr>
              <a:t>E &gt; 3 MeV, </a:t>
            </a:r>
          </a:p>
          <a:p>
            <a:pPr defTabSz="685783"/>
            <a:r>
              <a:rPr lang="el-GR" sz="1200" dirty="0" smtClean="0">
                <a:solidFill>
                  <a:prstClr val="black"/>
                </a:solidFill>
                <a:latin typeface="Cambria Math"/>
                <a:ea typeface="Cambria Math"/>
              </a:rPr>
              <a:t>θ</a:t>
            </a:r>
            <a:r>
              <a:rPr lang="en-US" sz="1200" baseline="-25000" dirty="0" smtClean="0">
                <a:solidFill>
                  <a:prstClr val="black"/>
                </a:solidFill>
              </a:rPr>
              <a:t>FWHM </a:t>
            </a:r>
            <a:r>
              <a:rPr lang="en-US" sz="1200" dirty="0" smtClean="0">
                <a:solidFill>
                  <a:prstClr val="black"/>
                </a:solidFill>
              </a:rPr>
              <a:t>= 160 </a:t>
            </a:r>
            <a:r>
              <a:rPr lang="en-US" sz="1200" dirty="0" err="1" smtClean="0">
                <a:solidFill>
                  <a:prstClr val="black"/>
                </a:solidFill>
              </a:rPr>
              <a:t>msr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20" name="Gruppieren 22"/>
          <p:cNvGrpSpPr/>
          <p:nvPr/>
        </p:nvGrpSpPr>
        <p:grpSpPr>
          <a:xfrm>
            <a:off x="0" y="4816014"/>
            <a:ext cx="9144000" cy="327486"/>
            <a:chOff x="-147917" y="4452449"/>
            <a:chExt cx="12192000" cy="508022"/>
          </a:xfrm>
          <a:solidFill>
            <a:srgbClr val="000099"/>
          </a:solidFill>
        </p:grpSpPr>
        <p:sp>
          <p:nvSpPr>
            <p:cNvPr id="26" name="Rechteck 24"/>
            <p:cNvSpPr/>
            <p:nvPr/>
          </p:nvSpPr>
          <p:spPr>
            <a:xfrm>
              <a:off x="-147917" y="4452449"/>
              <a:ext cx="12192000" cy="5080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27" name="Datumsplatzhalter 1"/>
            <p:cNvSpPr txBox="1">
              <a:spLocks/>
            </p:cNvSpPr>
            <p:nvPr/>
          </p:nvSpPr>
          <p:spPr>
            <a:xfrm>
              <a:off x="-4578" y="4544356"/>
              <a:ext cx="2743200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17.11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8" name="Fußzeilenplatzhalter 2"/>
            <p:cNvSpPr txBox="1">
              <a:spLocks/>
            </p:cNvSpPr>
            <p:nvPr/>
          </p:nvSpPr>
          <p:spPr>
            <a:xfrm>
              <a:off x="4891966" y="4544359"/>
              <a:ext cx="6651812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fld id="{60E8B9CA-46CA-471A-9D96-685BF04410EB}" type="slidenum">
              <a:rPr lang="de-DE" sz="1200" smtClean="0">
                <a:solidFill>
                  <a:schemeClr val="bg1"/>
                </a:solidFill>
              </a:rPr>
              <a:pPr/>
              <a:t>16</a:t>
            </a:fld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95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1841" y="1353665"/>
            <a:ext cx="1532027" cy="132799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8" y="1339461"/>
            <a:ext cx="2171999" cy="286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934891" y="3969130"/>
            <a:ext cx="293588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1400" dirty="0">
                <a:solidFill>
                  <a:prstClr val="black"/>
                </a:solidFill>
              </a:rPr>
              <a:t>0°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212266" y="3924460"/>
            <a:ext cx="384959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1400" dirty="0">
                <a:solidFill>
                  <a:prstClr val="black"/>
                </a:solidFill>
              </a:rPr>
              <a:t>+7°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220065" y="1045986"/>
            <a:ext cx="350093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1400" dirty="0">
                <a:solidFill>
                  <a:prstClr val="black"/>
                </a:solidFill>
              </a:rPr>
              <a:t>-7°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557180" y="2748347"/>
            <a:ext cx="293588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1400" b="1" dirty="0">
                <a:solidFill>
                  <a:prstClr val="white">
                    <a:lumMod val="95000"/>
                  </a:prstClr>
                </a:solidFill>
              </a:rPr>
              <a:t>0°</a:t>
            </a:r>
          </a:p>
        </p:txBody>
      </p:sp>
      <p:sp>
        <p:nvSpPr>
          <p:cNvPr id="25" name="Textfeld 24"/>
          <p:cNvSpPr txBox="1"/>
          <p:nvPr/>
        </p:nvSpPr>
        <p:spPr>
          <a:xfrm rot="460830">
            <a:off x="978346" y="2715442"/>
            <a:ext cx="285174" cy="50783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de-DE" sz="1400" b="1" dirty="0">
                <a:solidFill>
                  <a:prstClr val="white">
                    <a:lumMod val="95000"/>
                  </a:prstClr>
                </a:solidFill>
              </a:rPr>
              <a:t>7°</a:t>
            </a:r>
          </a:p>
        </p:txBody>
      </p:sp>
      <p:sp>
        <p:nvSpPr>
          <p:cNvPr id="26" name="Textfeld 25"/>
          <p:cNvSpPr txBox="1"/>
          <p:nvPr/>
        </p:nvSpPr>
        <p:spPr>
          <a:xfrm rot="20988274">
            <a:off x="2045645" y="2794550"/>
            <a:ext cx="350093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1400" b="1" dirty="0">
                <a:solidFill>
                  <a:prstClr val="white">
                    <a:lumMod val="95000"/>
                  </a:prstClr>
                </a:solidFill>
              </a:rPr>
              <a:t>-7°</a:t>
            </a:r>
          </a:p>
        </p:txBody>
      </p:sp>
      <p:grpSp>
        <p:nvGrpSpPr>
          <p:cNvPr id="7" name="Gruppieren 15"/>
          <p:cNvGrpSpPr/>
          <p:nvPr/>
        </p:nvGrpSpPr>
        <p:grpSpPr>
          <a:xfrm>
            <a:off x="5113555" y="1140154"/>
            <a:ext cx="3376866" cy="3383738"/>
            <a:chOff x="899592" y="827734"/>
            <a:chExt cx="6696744" cy="5841626"/>
          </a:xfrm>
        </p:grpSpPr>
        <p:pic>
          <p:nvPicPr>
            <p:cNvPr id="17" name="Рисунок 6" descr="Изображение выглядит как текст, карта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DF6BEA43-63BF-4C4A-8B1A-F4F759643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215" t="13921" r="6037" b="33944"/>
            <a:stretch/>
          </p:blipFill>
          <p:spPr>
            <a:xfrm>
              <a:off x="899592" y="827734"/>
              <a:ext cx="6696744" cy="5841626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Textfeld 18"/>
            <p:cNvSpPr txBox="1"/>
            <p:nvPr/>
          </p:nvSpPr>
          <p:spPr>
            <a:xfrm>
              <a:off x="2987826" y="4734600"/>
              <a:ext cx="2267399" cy="797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1200" dirty="0">
                  <a:solidFill>
                    <a:prstClr val="black"/>
                  </a:solidFill>
                </a:rPr>
                <a:t>T</a:t>
              </a:r>
              <a:r>
                <a:rPr lang="en-US" sz="1200" baseline="-25000" dirty="0">
                  <a:solidFill>
                    <a:prstClr val="black"/>
                  </a:solidFill>
                </a:rPr>
                <a:t>hot</a:t>
              </a:r>
              <a:r>
                <a:rPr lang="en-US" sz="1200" dirty="0">
                  <a:solidFill>
                    <a:prstClr val="black"/>
                  </a:solidFill>
                </a:rPr>
                <a:t>=1.7-2.3 MeV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932041" y="3813117"/>
              <a:ext cx="2419528" cy="797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sz="1200" dirty="0">
                  <a:solidFill>
                    <a:prstClr val="black"/>
                  </a:solidFill>
                </a:rPr>
                <a:t>T</a:t>
              </a:r>
              <a:r>
                <a:rPr lang="en-US" sz="1200" baseline="-25000" dirty="0">
                  <a:solidFill>
                    <a:prstClr val="black"/>
                  </a:solidFill>
                </a:rPr>
                <a:t>hot</a:t>
              </a:r>
              <a:r>
                <a:rPr lang="en-US" sz="1200" dirty="0">
                  <a:solidFill>
                    <a:prstClr val="black"/>
                  </a:solidFill>
                </a:rPr>
                <a:t>=11.5-13.2 MeV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1257556" y="1451106"/>
            <a:ext cx="730004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1400" dirty="0" smtClean="0">
                <a:solidFill>
                  <a:prstClr val="white"/>
                </a:solidFill>
              </a:rPr>
              <a:t>cylinder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0" y="-3168"/>
            <a:ext cx="9144000" cy="609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0580" y="117814"/>
            <a:ext cx="7922231" cy="392413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2100" dirty="0" smtClean="0">
                <a:solidFill>
                  <a:srgbClr val="000099"/>
                </a:solidFill>
              </a:rPr>
              <a:t> </a:t>
            </a:r>
            <a:r>
              <a:rPr lang="en-US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and number of MeV-electrons inside the divergence cone</a:t>
            </a:r>
            <a:endParaRPr lang="en-US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3291841" y="2729481"/>
            <a:ext cx="1519550" cy="1390775"/>
          </a:xfrm>
          <a:prstGeom prst="rect">
            <a:avLst/>
          </a:prstGeom>
        </p:spPr>
      </p:pic>
      <p:cxnSp>
        <p:nvCxnSpPr>
          <p:cNvPr id="14" name="Gerade Verbindung 13"/>
          <p:cNvCxnSpPr/>
          <p:nvPr/>
        </p:nvCxnSpPr>
        <p:spPr>
          <a:xfrm flipH="1">
            <a:off x="3680791" y="920226"/>
            <a:ext cx="376293" cy="31534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>
            <a:off x="4072267" y="841875"/>
            <a:ext cx="42260" cy="32318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059433" y="841876"/>
            <a:ext cx="523950" cy="32657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250228" y="1276840"/>
            <a:ext cx="842535" cy="288539"/>
          </a:xfrm>
          <a:prstGeom prst="rect">
            <a:avLst/>
          </a:prstGeom>
          <a:noFill/>
          <a:ln>
            <a:noFill/>
          </a:ln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1400" dirty="0" err="1" smtClean="0">
                <a:solidFill>
                  <a:prstClr val="white"/>
                </a:solidFill>
              </a:rPr>
              <a:t>foam+foil</a:t>
            </a:r>
            <a:endParaRPr lang="de-DE" sz="1400" dirty="0">
              <a:solidFill>
                <a:prstClr val="white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250228" y="2866389"/>
            <a:ext cx="519370" cy="288539"/>
          </a:xfrm>
          <a:prstGeom prst="rect">
            <a:avLst/>
          </a:prstGeom>
          <a:noFill/>
          <a:ln>
            <a:noFill/>
          </a:ln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1400" dirty="0" err="1" smtClean="0">
                <a:solidFill>
                  <a:prstClr val="white"/>
                </a:solidFill>
              </a:rPr>
              <a:t>foam</a:t>
            </a:r>
            <a:endParaRPr lang="de-DE" sz="1400" dirty="0">
              <a:solidFill>
                <a:prstClr val="white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067706" y="4118641"/>
            <a:ext cx="2115705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1400" dirty="0" smtClean="0">
                <a:solidFill>
                  <a:prstClr val="white"/>
                </a:solidFill>
              </a:rPr>
              <a:t>5</a:t>
            </a:r>
            <a:r>
              <a:rPr lang="de-DE" sz="1400" dirty="0" smtClean="0">
                <a:solidFill>
                  <a:prstClr val="black"/>
                </a:solidFill>
              </a:rPr>
              <a:t>5 % </a:t>
            </a:r>
            <a:r>
              <a:rPr lang="de-DE" sz="1400" dirty="0" err="1" smtClean="0">
                <a:solidFill>
                  <a:prstClr val="black"/>
                </a:solidFill>
              </a:rPr>
              <a:t>current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is</a:t>
            </a:r>
            <a:r>
              <a:rPr lang="de-DE" sz="1400" dirty="0" smtClean="0">
                <a:solidFill>
                  <a:prstClr val="black"/>
                </a:solidFill>
              </a:rPr>
              <a:t> in </a:t>
            </a:r>
            <a:r>
              <a:rPr lang="de-DE" sz="1400" dirty="0" err="1" smtClean="0">
                <a:solidFill>
                  <a:prstClr val="black"/>
                </a:solidFill>
              </a:rPr>
              <a:t>filaments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8707312" y="4859533"/>
            <a:ext cx="216647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white"/>
                </a:solidFill>
              </a:rPr>
              <a:t>9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3653656" y="1045600"/>
            <a:ext cx="380551" cy="28469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1400" dirty="0" smtClean="0">
                <a:solidFill>
                  <a:prstClr val="black"/>
                </a:solidFill>
              </a:rPr>
              <a:t>+7</a:t>
            </a:r>
            <a:r>
              <a:rPr lang="de-DE" sz="1400" dirty="0">
                <a:solidFill>
                  <a:prstClr val="black"/>
                </a:solidFill>
              </a:rPr>
              <a:t>°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742869" y="4386426"/>
            <a:ext cx="1141175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400" dirty="0" smtClean="0">
                <a:solidFill>
                  <a:prstClr val="black"/>
                </a:solidFill>
              </a:rPr>
              <a:t>M. Gyrdymov</a:t>
            </a:r>
            <a:endParaRPr lang="en-GB" sz="1400" dirty="0">
              <a:solidFill>
                <a:prstClr val="black"/>
              </a:solidFill>
            </a:endParaRPr>
          </a:p>
        </p:txBody>
      </p:sp>
      <p:grpSp>
        <p:nvGrpSpPr>
          <p:cNvPr id="35" name="Gruppieren 22"/>
          <p:cNvGrpSpPr/>
          <p:nvPr/>
        </p:nvGrpSpPr>
        <p:grpSpPr>
          <a:xfrm>
            <a:off x="0" y="4816014"/>
            <a:ext cx="9144000" cy="327486"/>
            <a:chOff x="-147917" y="4452449"/>
            <a:chExt cx="12192000" cy="508022"/>
          </a:xfrm>
          <a:solidFill>
            <a:srgbClr val="000099"/>
          </a:solidFill>
        </p:grpSpPr>
        <p:sp>
          <p:nvSpPr>
            <p:cNvPr id="36" name="Rechteck 24"/>
            <p:cNvSpPr/>
            <p:nvPr/>
          </p:nvSpPr>
          <p:spPr>
            <a:xfrm>
              <a:off x="-147917" y="4452449"/>
              <a:ext cx="12192000" cy="5080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42" name="Datumsplatzhalter 1"/>
            <p:cNvSpPr txBox="1">
              <a:spLocks/>
            </p:cNvSpPr>
            <p:nvPr/>
          </p:nvSpPr>
          <p:spPr>
            <a:xfrm>
              <a:off x="-4578" y="4544356"/>
              <a:ext cx="2743200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17.11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3" name="Fußzeilenplatzhalter 2"/>
            <p:cNvSpPr txBox="1">
              <a:spLocks/>
            </p:cNvSpPr>
            <p:nvPr/>
          </p:nvSpPr>
          <p:spPr>
            <a:xfrm>
              <a:off x="4891966" y="4544359"/>
              <a:ext cx="6651812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fld id="{829A5744-D719-4994-832C-04DED488B75E}" type="slidenum">
              <a:rPr lang="de-DE" sz="1200" smtClean="0">
                <a:solidFill>
                  <a:schemeClr val="bg1"/>
                </a:solidFill>
              </a:rPr>
              <a:pPr/>
              <a:t>17</a:t>
            </a:fld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84217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709" y="1923678"/>
            <a:ext cx="2401415" cy="183656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518562" y="987575"/>
            <a:ext cx="2145768" cy="500135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defTabSz="685732"/>
            <a:r>
              <a:rPr lang="en-US" sz="1400" dirty="0">
                <a:solidFill>
                  <a:prstClr val="black"/>
                </a:solidFill>
              </a:rPr>
              <a:t>Angular distribution </a:t>
            </a:r>
          </a:p>
          <a:p>
            <a:pPr defTabSz="685732"/>
            <a:r>
              <a:rPr lang="en-US" sz="1400" dirty="0">
                <a:solidFill>
                  <a:prstClr val="black"/>
                </a:solidFill>
              </a:rPr>
              <a:t>of electrons with E &gt; 7 MeV</a:t>
            </a:r>
          </a:p>
        </p:txBody>
      </p:sp>
      <p:sp>
        <p:nvSpPr>
          <p:cNvPr id="10" name="Rechteck 9"/>
          <p:cNvSpPr/>
          <p:nvPr/>
        </p:nvSpPr>
        <p:spPr>
          <a:xfrm>
            <a:off x="3760111" y="3699526"/>
            <a:ext cx="1382610" cy="438580"/>
          </a:xfrm>
          <a:prstGeom prst="rect">
            <a:avLst/>
          </a:prstGeom>
        </p:spPr>
        <p:txBody>
          <a:bodyPr wrap="none" lIns="68574" tIns="34289" rIns="68574" bIns="34289">
            <a:spAutoFit/>
          </a:bodyPr>
          <a:lstStyle/>
          <a:p>
            <a:pPr defTabSz="685732"/>
            <a:r>
              <a:rPr lang="de-DE" sz="1200" dirty="0">
                <a:solidFill>
                  <a:prstClr val="black"/>
                </a:solidFill>
              </a:rPr>
              <a:t>½ </a:t>
            </a:r>
            <a:r>
              <a:rPr lang="el-GR" sz="1200" dirty="0">
                <a:solidFill>
                  <a:prstClr val="black"/>
                </a:solidFill>
                <a:latin typeface="Cambria Math"/>
                <a:ea typeface="Cambria Math"/>
              </a:rPr>
              <a:t>θ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at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smtClean="0">
                <a:solidFill>
                  <a:prstClr val="black"/>
                </a:solidFill>
              </a:rPr>
              <a:t>FWHM ~ 10° </a:t>
            </a:r>
          </a:p>
          <a:p>
            <a:pPr defTabSz="685732"/>
            <a:r>
              <a:rPr lang="de-DE" sz="1200" dirty="0" smtClean="0">
                <a:solidFill>
                  <a:prstClr val="black"/>
                </a:solidFill>
              </a:rPr>
              <a:t>(</a:t>
            </a:r>
            <a:r>
              <a:rPr lang="en-US" sz="1200" dirty="0" smtClean="0">
                <a:solidFill>
                  <a:prstClr val="black"/>
                </a:solidFill>
              </a:rPr>
              <a:t>experiment</a:t>
            </a:r>
            <a:r>
              <a:rPr lang="de-DE" sz="1200" dirty="0" smtClean="0">
                <a:solidFill>
                  <a:prstClr val="black"/>
                </a:solidFill>
              </a:rPr>
              <a:t> ~ 13°)</a:t>
            </a:r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615866" y="987575"/>
            <a:ext cx="2270418" cy="500135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defTabSz="685732"/>
            <a:r>
              <a:rPr lang="en-US" sz="1400" dirty="0" smtClean="0">
                <a:solidFill>
                  <a:prstClr val="black"/>
                </a:solidFill>
              </a:rPr>
              <a:t>Modeled angular dependent </a:t>
            </a:r>
          </a:p>
          <a:p>
            <a:pPr algn="ctr" defTabSz="685732"/>
            <a:r>
              <a:rPr lang="en-US" sz="1400" dirty="0" smtClean="0">
                <a:solidFill>
                  <a:prstClr val="black"/>
                </a:solidFill>
              </a:rPr>
              <a:t>energy distributions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701615"/>
            <a:ext cx="3347864" cy="214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" y="3867895"/>
            <a:ext cx="3275856" cy="46166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measured for a shot onto the pre-ionized foam layer at 2×10^19 W cm^-2 laser intensity</a:t>
            </a:r>
            <a:endParaRPr lang="en-US" sz="1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9" y="1627551"/>
            <a:ext cx="3384376" cy="23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6084168" y="4011913"/>
            <a:ext cx="2895600" cy="27699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1200" dirty="0" smtClean="0"/>
              <a:t>leave the simulation box at t = 2.5 </a:t>
            </a:r>
            <a:r>
              <a:rPr lang="en-US" sz="1200" dirty="0" err="1" smtClean="0"/>
              <a:t>ps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23" name="Textfeld 24"/>
          <p:cNvSpPr txBox="1"/>
          <p:nvPr/>
        </p:nvSpPr>
        <p:spPr>
          <a:xfrm>
            <a:off x="539555" y="987575"/>
            <a:ext cx="2351401" cy="500135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defTabSz="685732"/>
            <a:r>
              <a:rPr lang="en-US" sz="1400" dirty="0" smtClean="0">
                <a:solidFill>
                  <a:prstClr val="black"/>
                </a:solidFill>
              </a:rPr>
              <a:t>Measured angular dependent </a:t>
            </a:r>
          </a:p>
          <a:p>
            <a:pPr algn="ctr" defTabSz="685732"/>
            <a:r>
              <a:rPr lang="en-US" sz="1400" dirty="0" smtClean="0">
                <a:solidFill>
                  <a:prstClr val="black"/>
                </a:solidFill>
              </a:rPr>
              <a:t>energy distributions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3" name="Rechteck 5"/>
          <p:cNvSpPr/>
          <p:nvPr/>
        </p:nvSpPr>
        <p:spPr>
          <a:xfrm>
            <a:off x="179512" y="4515967"/>
            <a:ext cx="8856984" cy="43088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179696" algn="just">
              <a:spcAft>
                <a:spcPts val="600"/>
              </a:spcAft>
            </a:pPr>
            <a:r>
              <a:rPr lang="en-US" sz="1100" dirty="0">
                <a:solidFill>
                  <a:srgbClr val="003399"/>
                </a:solidFill>
                <a:ea typeface="Times New Roman" panose="02020603050405020304" pitchFamily="18" charset="0"/>
                <a:cs typeface="HelveticaLTStd-Roman-Identity-H"/>
              </a:rPr>
              <a:t>O. N. </a:t>
            </a:r>
            <a:r>
              <a:rPr lang="en-US" sz="1100" dirty="0" err="1" smtClean="0">
                <a:solidFill>
                  <a:srgbClr val="003399"/>
                </a:solidFill>
                <a:ea typeface="Times New Roman" panose="02020603050405020304" pitchFamily="18" charset="0"/>
                <a:cs typeface="HelveticaLTStd-Roman-Identity-H"/>
              </a:rPr>
              <a:t>Rosmej</a:t>
            </a:r>
            <a:r>
              <a:rPr lang="en-US" sz="1100" dirty="0" smtClean="0">
                <a:solidFill>
                  <a:srgbClr val="003399"/>
                </a:solidFill>
                <a:ea typeface="Times New Roman" panose="02020603050405020304" pitchFamily="18" charset="0"/>
                <a:cs typeface="HelveticaLTStd-Roman-Identity-H"/>
              </a:rPr>
              <a:t>, </a:t>
            </a:r>
            <a:r>
              <a:rPr lang="en-US" sz="1100" dirty="0" smtClean="0">
                <a:solidFill>
                  <a:srgbClr val="003399"/>
                </a:solidFill>
              </a:rPr>
              <a:t>M </a:t>
            </a:r>
            <a:r>
              <a:rPr lang="en-US" sz="1100" dirty="0" err="1" smtClean="0">
                <a:solidFill>
                  <a:srgbClr val="003399"/>
                </a:solidFill>
              </a:rPr>
              <a:t>Gyrdymov</a:t>
            </a:r>
            <a:r>
              <a:rPr lang="en-US" sz="1100" dirty="0" smtClean="0">
                <a:solidFill>
                  <a:srgbClr val="003399"/>
                </a:solidFill>
              </a:rPr>
              <a:t>, M </a:t>
            </a:r>
            <a:r>
              <a:rPr lang="en-US" sz="1100" dirty="0" err="1" smtClean="0">
                <a:solidFill>
                  <a:srgbClr val="003399"/>
                </a:solidFill>
              </a:rPr>
              <a:t>M</a:t>
            </a:r>
            <a:r>
              <a:rPr lang="en-US" sz="1100" dirty="0" smtClean="0">
                <a:solidFill>
                  <a:srgbClr val="003399"/>
                </a:solidFill>
              </a:rPr>
              <a:t> </a:t>
            </a:r>
            <a:r>
              <a:rPr lang="en-US" sz="1100" dirty="0" err="1" smtClean="0">
                <a:solidFill>
                  <a:srgbClr val="003399"/>
                </a:solidFill>
              </a:rPr>
              <a:t>Günther</a:t>
            </a:r>
            <a:r>
              <a:rPr lang="en-US" sz="1100" dirty="0" smtClean="0">
                <a:solidFill>
                  <a:srgbClr val="003399"/>
                </a:solidFill>
              </a:rPr>
              <a:t>, N E Andreev, P </a:t>
            </a:r>
            <a:r>
              <a:rPr lang="en-US" sz="1100" dirty="0" err="1" smtClean="0">
                <a:solidFill>
                  <a:srgbClr val="003399"/>
                </a:solidFill>
              </a:rPr>
              <a:t>Tavana</a:t>
            </a:r>
            <a:r>
              <a:rPr lang="en-US" sz="1100" dirty="0" smtClean="0">
                <a:solidFill>
                  <a:srgbClr val="003399"/>
                </a:solidFill>
              </a:rPr>
              <a:t>, P </a:t>
            </a:r>
            <a:r>
              <a:rPr lang="en-US" sz="1100" dirty="0" err="1" smtClean="0">
                <a:solidFill>
                  <a:srgbClr val="003399"/>
                </a:solidFill>
              </a:rPr>
              <a:t>Neumayer</a:t>
            </a:r>
            <a:r>
              <a:rPr lang="en-US" sz="1100" dirty="0" smtClean="0">
                <a:solidFill>
                  <a:srgbClr val="003399"/>
                </a:solidFill>
              </a:rPr>
              <a:t>, S Z</a:t>
            </a:r>
            <a:r>
              <a:rPr lang="ru-RU" sz="1100" dirty="0" smtClean="0">
                <a:solidFill>
                  <a:srgbClr val="003399"/>
                </a:solidFill>
              </a:rPr>
              <a:t>Ё</a:t>
            </a:r>
            <a:r>
              <a:rPr lang="en-US" sz="1100" dirty="0" err="1" smtClean="0">
                <a:solidFill>
                  <a:srgbClr val="003399"/>
                </a:solidFill>
              </a:rPr>
              <a:t>ahter</a:t>
            </a:r>
            <a:r>
              <a:rPr lang="en-US" sz="1100" dirty="0" smtClean="0">
                <a:solidFill>
                  <a:srgbClr val="003399"/>
                </a:solidFill>
              </a:rPr>
              <a:t>, N </a:t>
            </a:r>
            <a:r>
              <a:rPr lang="en-US" sz="1100" dirty="0" err="1" smtClean="0">
                <a:solidFill>
                  <a:srgbClr val="003399"/>
                </a:solidFill>
              </a:rPr>
              <a:t>Zahn</a:t>
            </a:r>
            <a:r>
              <a:rPr lang="en-US" sz="1100" dirty="0" smtClean="0">
                <a:solidFill>
                  <a:srgbClr val="003399"/>
                </a:solidFill>
              </a:rPr>
              <a:t>, V S Popov, N G </a:t>
            </a:r>
            <a:r>
              <a:rPr lang="en-US" sz="1100" dirty="0" err="1" smtClean="0">
                <a:solidFill>
                  <a:srgbClr val="003399"/>
                </a:solidFill>
              </a:rPr>
              <a:t>Borisenko</a:t>
            </a:r>
            <a:r>
              <a:rPr lang="en-US" sz="1100" dirty="0" smtClean="0">
                <a:solidFill>
                  <a:srgbClr val="003399"/>
                </a:solidFill>
              </a:rPr>
              <a:t>, A </a:t>
            </a:r>
            <a:r>
              <a:rPr lang="en-US" sz="1100" dirty="0" err="1" smtClean="0">
                <a:solidFill>
                  <a:srgbClr val="003399"/>
                </a:solidFill>
              </a:rPr>
              <a:t>Kantsyrev</a:t>
            </a:r>
            <a:r>
              <a:rPr lang="en-US" sz="1100" dirty="0" smtClean="0">
                <a:solidFill>
                  <a:srgbClr val="003399"/>
                </a:solidFill>
              </a:rPr>
              <a:t>, A </a:t>
            </a:r>
            <a:r>
              <a:rPr lang="en-US" sz="1100" dirty="0" err="1" smtClean="0">
                <a:solidFill>
                  <a:srgbClr val="003399"/>
                </a:solidFill>
              </a:rPr>
              <a:t>Skobliakov</a:t>
            </a:r>
            <a:r>
              <a:rPr lang="en-US" sz="1100" dirty="0" smtClean="0">
                <a:solidFill>
                  <a:srgbClr val="003399"/>
                </a:solidFill>
              </a:rPr>
              <a:t>, V </a:t>
            </a:r>
            <a:r>
              <a:rPr lang="en-US" sz="1100" dirty="0" err="1" smtClean="0">
                <a:solidFill>
                  <a:srgbClr val="003399"/>
                </a:solidFill>
              </a:rPr>
              <a:t>Panyushkin</a:t>
            </a:r>
            <a:r>
              <a:rPr lang="en-US" sz="1100" dirty="0" smtClean="0">
                <a:solidFill>
                  <a:srgbClr val="003399"/>
                </a:solidFill>
              </a:rPr>
              <a:t>, A </a:t>
            </a:r>
            <a:r>
              <a:rPr lang="en-US" sz="1100" dirty="0" err="1" smtClean="0">
                <a:solidFill>
                  <a:srgbClr val="003399"/>
                </a:solidFill>
              </a:rPr>
              <a:t>Bogdanov</a:t>
            </a:r>
            <a:r>
              <a:rPr lang="en-US" sz="1100" dirty="0" smtClean="0">
                <a:solidFill>
                  <a:srgbClr val="003399"/>
                </a:solidFill>
              </a:rPr>
              <a:t>, F </a:t>
            </a:r>
            <a:r>
              <a:rPr lang="en-US" sz="1100" dirty="0" err="1" smtClean="0">
                <a:solidFill>
                  <a:srgbClr val="003399"/>
                </a:solidFill>
              </a:rPr>
              <a:t>Consoli</a:t>
            </a:r>
            <a:r>
              <a:rPr lang="en-US" sz="1100" dirty="0" smtClean="0">
                <a:solidFill>
                  <a:srgbClr val="003399"/>
                </a:solidFill>
              </a:rPr>
              <a:t>, X F </a:t>
            </a:r>
            <a:r>
              <a:rPr lang="en-US" sz="1100" dirty="0" err="1" smtClean="0">
                <a:solidFill>
                  <a:srgbClr val="003399"/>
                </a:solidFill>
              </a:rPr>
              <a:t>Shen</a:t>
            </a:r>
            <a:r>
              <a:rPr lang="en-US" sz="1100" dirty="0" smtClean="0">
                <a:solidFill>
                  <a:srgbClr val="003399"/>
                </a:solidFill>
              </a:rPr>
              <a:t>, and A </a:t>
            </a:r>
            <a:r>
              <a:rPr lang="en-US" sz="1100" dirty="0" err="1" smtClean="0">
                <a:solidFill>
                  <a:srgbClr val="003399"/>
                </a:solidFill>
              </a:rPr>
              <a:t>Pukhov</a:t>
            </a:r>
            <a:r>
              <a:rPr lang="en-US" sz="1100" dirty="0" smtClean="0">
                <a:solidFill>
                  <a:srgbClr val="003399"/>
                </a:solidFill>
              </a:rPr>
              <a:t>.</a:t>
            </a:r>
            <a:r>
              <a:rPr lang="en-US" sz="1100" dirty="0">
                <a:solidFill>
                  <a:srgbClr val="003399"/>
                </a:solidFill>
                <a:ea typeface="Times New Roman" panose="02020603050405020304" pitchFamily="18" charset="0"/>
              </a:rPr>
              <a:t> </a:t>
            </a:r>
            <a:r>
              <a:rPr lang="en-US" sz="1100" dirty="0">
                <a:solidFill>
                  <a:srgbClr val="003399"/>
                </a:solidFill>
                <a:ea typeface="Times New Roman" panose="02020603050405020304" pitchFamily="18" charset="0"/>
                <a:cs typeface="HelveticaLTStd-Roman-Identity-H"/>
              </a:rPr>
              <a:t> Plasma Phys. Control. Fusion </a:t>
            </a:r>
            <a:r>
              <a:rPr lang="en-US" sz="1100" b="1" dirty="0">
                <a:solidFill>
                  <a:srgbClr val="003399"/>
                </a:solidFill>
                <a:ea typeface="Times New Roman" panose="02020603050405020304" pitchFamily="18" charset="0"/>
                <a:cs typeface="HelveticaLTStd-Bold-Identity-H"/>
              </a:rPr>
              <a:t>62 </a:t>
            </a:r>
            <a:r>
              <a:rPr lang="en-US" sz="1100" dirty="0">
                <a:solidFill>
                  <a:srgbClr val="003399"/>
                </a:solidFill>
                <a:ea typeface="Times New Roman" panose="02020603050405020304" pitchFamily="18" charset="0"/>
                <a:cs typeface="HelveticaLTStd-Roman-Identity-H"/>
              </a:rPr>
              <a:t>(2020) 115024 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4845" y="-20029"/>
            <a:ext cx="9173201" cy="609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83694" y="33545"/>
            <a:ext cx="9284850" cy="43858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2400" dirty="0" smtClean="0">
                <a:solidFill>
                  <a:schemeClr val="bg1"/>
                </a:solidFill>
              </a:rPr>
              <a:t>3D PIC Simulations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(VLPL)</a:t>
            </a:r>
            <a:r>
              <a:rPr lang="en-US" sz="2400" dirty="0" smtClean="0">
                <a:solidFill>
                  <a:schemeClr val="bg1"/>
                </a:solidFill>
              </a:rPr>
              <a:t> for PHELIX and Comparison with experiment:  </a:t>
            </a:r>
          </a:p>
        </p:txBody>
      </p:sp>
    </p:spTree>
    <p:extLst>
      <p:ext uri="{BB962C8B-B14F-4D97-AF65-F5344CB8AC3E}">
        <p14:creationId xmlns="" xmlns:p14="http://schemas.microsoft.com/office/powerpoint/2010/main" val="235211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>
          <a:xfrm>
            <a:off x="4845" y="-20029"/>
            <a:ext cx="9173201" cy="609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79662"/>
            <a:ext cx="3332634" cy="274016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72" y="1973627"/>
            <a:ext cx="3807768" cy="261833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187624" y="915569"/>
            <a:ext cx="2919900" cy="346247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none" lIns="68576" tIns="34289" rIns="68576" bIns="34289" rtlCol="0">
            <a:spAutoFit/>
          </a:bodyPr>
          <a:lstStyle/>
          <a:p>
            <a:pPr defTabSz="685749"/>
            <a:r>
              <a:rPr lang="en-US" dirty="0" smtClean="0">
                <a:solidFill>
                  <a:prstClr val="black"/>
                </a:solidFill>
              </a:rPr>
              <a:t>ARC: </a:t>
            </a:r>
            <a:r>
              <a:rPr lang="en-US" b="1" dirty="0" smtClean="0">
                <a:solidFill>
                  <a:srgbClr val="C00000"/>
                </a:solidFill>
              </a:rPr>
              <a:t>4 kJ</a:t>
            </a:r>
            <a:r>
              <a:rPr lang="en-US" dirty="0" smtClean="0">
                <a:solidFill>
                  <a:prstClr val="black"/>
                </a:solidFill>
              </a:rPr>
              <a:t>, 10</a:t>
            </a:r>
            <a:r>
              <a:rPr lang="en-US" baseline="30000" dirty="0" smtClean="0">
                <a:solidFill>
                  <a:prstClr val="black"/>
                </a:solidFill>
              </a:rPr>
              <a:t>18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  <a:sym typeface="Wingdings" pitchFamily="2" charset="2"/>
              </a:rPr>
              <a:t> 10</a:t>
            </a:r>
            <a:r>
              <a:rPr lang="en-US" baseline="30000" dirty="0" smtClean="0">
                <a:solidFill>
                  <a:prstClr val="black"/>
                </a:solidFill>
                <a:sym typeface="Wingdings" pitchFamily="2" charset="2"/>
              </a:rPr>
              <a:t>19</a:t>
            </a:r>
            <a:r>
              <a:rPr lang="en-US" dirty="0" smtClean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W/cm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  <a:endParaRPr lang="en-US" baseline="30000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64088" y="915569"/>
            <a:ext cx="3037368" cy="346247"/>
          </a:xfrm>
          <a:prstGeom prst="rect">
            <a:avLst/>
          </a:prstGeom>
          <a:noFill/>
          <a:ln w="22225">
            <a:solidFill>
              <a:srgbClr val="0033CC"/>
            </a:solidFill>
          </a:ln>
        </p:spPr>
        <p:txBody>
          <a:bodyPr wrap="none" lIns="68576" tIns="34289" rIns="68576" bIns="34289" rtlCol="0">
            <a:spAutoFit/>
          </a:bodyPr>
          <a:lstStyle/>
          <a:p>
            <a:pPr defTabSz="685749"/>
            <a:r>
              <a:rPr lang="en-US" dirty="0" smtClean="0">
                <a:solidFill>
                  <a:prstClr val="black"/>
                </a:solidFill>
              </a:rPr>
              <a:t>PHELIX: </a:t>
            </a:r>
            <a:r>
              <a:rPr lang="en-US" b="1" dirty="0" smtClean="0">
                <a:solidFill>
                  <a:srgbClr val="0033CC"/>
                </a:solidFill>
              </a:rPr>
              <a:t>80 J (20 J), </a:t>
            </a:r>
            <a:r>
              <a:rPr lang="en-US" dirty="0" smtClean="0">
                <a:solidFill>
                  <a:prstClr val="black"/>
                </a:solidFill>
              </a:rPr>
              <a:t>10</a:t>
            </a:r>
            <a:r>
              <a:rPr lang="en-US" baseline="30000" dirty="0" smtClean="0">
                <a:solidFill>
                  <a:prstClr val="black"/>
                </a:solidFill>
              </a:rPr>
              <a:t>19</a:t>
            </a:r>
            <a:r>
              <a:rPr lang="en-US" dirty="0" smtClean="0">
                <a:solidFill>
                  <a:prstClr val="black"/>
                </a:solidFill>
              </a:rPr>
              <a:t> W/cm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  <a:endParaRPr lang="en-US" baseline="300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6" y="1275607"/>
            <a:ext cx="3403624" cy="36933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US" dirty="0" smtClean="0"/>
              <a:t>gold foil target coupled with a CPC</a:t>
            </a: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88024" y="1275607"/>
            <a:ext cx="4091826" cy="369332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US" dirty="0" smtClean="0"/>
              <a:t>gold foil attached to a foam (NCD plasma)</a:t>
            </a:r>
            <a:endParaRPr lang="en-US" dirty="0"/>
          </a:p>
        </p:txBody>
      </p:sp>
      <p:sp>
        <p:nvSpPr>
          <p:cNvPr id="11" name="Textfeld 24"/>
          <p:cNvSpPr txBox="1"/>
          <p:nvPr/>
        </p:nvSpPr>
        <p:spPr>
          <a:xfrm>
            <a:off x="5364091" y="1635647"/>
            <a:ext cx="2351401" cy="500135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defTabSz="685732"/>
            <a:r>
              <a:rPr lang="en-US" sz="1400" dirty="0" smtClean="0">
                <a:solidFill>
                  <a:prstClr val="black"/>
                </a:solidFill>
              </a:rPr>
              <a:t>Measured angular dependent </a:t>
            </a:r>
          </a:p>
          <a:p>
            <a:pPr algn="ctr" defTabSz="685732"/>
            <a:r>
              <a:rPr lang="en-US" sz="1400" dirty="0" smtClean="0">
                <a:solidFill>
                  <a:prstClr val="black"/>
                </a:solidFill>
              </a:rPr>
              <a:t>energy distributions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09402" y="51710"/>
            <a:ext cx="4730389" cy="46166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 defTabSz="685732"/>
            <a:r>
              <a:rPr lang="en-US" sz="2400" dirty="0" smtClean="0">
                <a:solidFill>
                  <a:schemeClr val="bg1"/>
                </a:solidFill>
              </a:rPr>
              <a:t>ARC at NIF versus PHELIX at GSI-FAIR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uppieren 8"/>
          <p:cNvGrpSpPr/>
          <p:nvPr/>
        </p:nvGrpSpPr>
        <p:grpSpPr>
          <a:xfrm>
            <a:off x="4231210" y="1622691"/>
            <a:ext cx="4673494" cy="3520810"/>
            <a:chOff x="4743904" y="793097"/>
            <a:chExt cx="4147820" cy="2707699"/>
          </a:xfrm>
        </p:grpSpPr>
        <p:pic>
          <p:nvPicPr>
            <p:cNvPr id="15" name="Grafi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904" y="793097"/>
              <a:ext cx="3995446" cy="2707699"/>
            </a:xfrm>
            <a:prstGeom prst="rect">
              <a:avLst/>
            </a:prstGeom>
          </p:spPr>
        </p:pic>
        <p:sp>
          <p:nvSpPr>
            <p:cNvPr id="16" name="Textfeld 10"/>
            <p:cNvSpPr txBox="1"/>
            <p:nvPr/>
          </p:nvSpPr>
          <p:spPr>
            <a:xfrm>
              <a:off x="8013876" y="1451358"/>
              <a:ext cx="877848" cy="23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u="sng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100" u="sng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19</a:t>
              </a:r>
              <a:r>
                <a:rPr lang="en-US" sz="1100" u="sng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W/cm</a:t>
              </a:r>
              <a:r>
                <a:rPr lang="en-US" sz="1100" u="sng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endParaRPr lang="en-US" sz="1100" u="sng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Textfeld 11"/>
            <p:cNvSpPr txBox="1"/>
            <p:nvPr/>
          </p:nvSpPr>
          <p:spPr>
            <a:xfrm>
              <a:off x="6864740" y="960674"/>
              <a:ext cx="877848" cy="23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u="sng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sz="1100" u="sng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21</a:t>
              </a:r>
              <a:r>
                <a:rPr lang="en-US" sz="1100" u="sng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W/cm</a:t>
              </a:r>
              <a:r>
                <a:rPr lang="en-US" sz="1100" u="sng" baseline="30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endParaRPr lang="en-US" sz="1100" u="sng" baseline="30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8" name="Gerade Verbindung mit Pfeil 12"/>
            <p:cNvCxnSpPr/>
            <p:nvPr/>
          </p:nvCxnSpPr>
          <p:spPr>
            <a:xfrm flipH="1">
              <a:off x="6007164" y="1723020"/>
              <a:ext cx="2411431" cy="86100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3"/>
            <p:cNvCxnSpPr/>
            <p:nvPr/>
          </p:nvCxnSpPr>
          <p:spPr>
            <a:xfrm flipH="1">
              <a:off x="8013877" y="1717271"/>
              <a:ext cx="425828" cy="49643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4"/>
            <p:cNvCxnSpPr/>
            <p:nvPr/>
          </p:nvCxnSpPr>
          <p:spPr>
            <a:xfrm flipH="1">
              <a:off x="5920502" y="1178274"/>
              <a:ext cx="1037420" cy="61378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340615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1"/>
            <a:ext cx="9144000" cy="620486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In </a:t>
            </a:r>
            <a:r>
              <a:rPr lang="de-DE" sz="21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39552" y="740230"/>
            <a:ext cx="8534990" cy="411651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just" defTabSz="685783"/>
            <a:endParaRPr lang="en-GB" sz="1500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 defTabSz="685783"/>
            <a:r>
              <a:rPr lang="en-GB" sz="1500" u="sng" dirty="0" smtClean="0">
                <a:solidFill>
                  <a:prstClr val="black"/>
                </a:solidFill>
                <a:cs typeface="Times New Roman" pitchFamily="18" charset="0"/>
              </a:rPr>
              <a:t>Experiment:</a:t>
            </a:r>
          </a:p>
          <a:p>
            <a:pPr algn="just" defTabSz="685783"/>
            <a:endParaRPr lang="en-GB" sz="6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algn="just" defTabSz="685783"/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O.N.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Rosmej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,</a:t>
            </a:r>
          </a:p>
          <a:p>
            <a:pPr algn="just" defTabSz="685783"/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M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. M. 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Günther, S. Zähter, P. Boller, T. Kuehl (GSI Darmstadt)</a:t>
            </a:r>
          </a:p>
          <a:p>
            <a:pPr algn="just" defTabSz="685783"/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PhDs: M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. Gyrdymov, P. 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Tavana, 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N. Zahn (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Goethe University, Frankfurt)</a:t>
            </a:r>
          </a:p>
          <a:p>
            <a:pPr algn="just" defTabSz="685783"/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N</a:t>
            </a:r>
            <a:r>
              <a:rPr lang="en-US" sz="1400" dirty="0">
                <a:solidFill>
                  <a:prstClr val="black"/>
                </a:solidFill>
                <a:cs typeface="Times New Roman" pitchFamily="18" charset="0"/>
              </a:rPr>
              <a:t>.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 G. Borisenko (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Lebedev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 Physical Institute, Moscow)</a:t>
            </a:r>
          </a:p>
          <a:p>
            <a:pPr algn="just" defTabSz="685783"/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A. Skobliakov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, A.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Kantzyrev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(ITEP, 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Moscow)</a:t>
            </a:r>
          </a:p>
          <a:p>
            <a:pPr algn="just" defTabSz="685783"/>
            <a:r>
              <a:rPr lang="en-US" sz="1400" dirty="0" smtClean="0">
                <a:solidFill>
                  <a:prstClr val="black"/>
                </a:solidFill>
              </a:rPr>
              <a:t>N</a:t>
            </a:r>
            <a:r>
              <a:rPr lang="en-US" sz="1400" dirty="0">
                <a:solidFill>
                  <a:prstClr val="black"/>
                </a:solidFill>
              </a:rPr>
              <a:t>. </a:t>
            </a:r>
            <a:r>
              <a:rPr lang="en-US" sz="1400" dirty="0" err="1">
                <a:solidFill>
                  <a:prstClr val="black"/>
                </a:solidFill>
              </a:rPr>
              <a:t>Bukharskii</a:t>
            </a:r>
            <a:r>
              <a:rPr lang="en-US" sz="1400" dirty="0">
                <a:solidFill>
                  <a:prstClr val="black"/>
                </a:solidFill>
              </a:rPr>
              <a:t>, P. </a:t>
            </a:r>
            <a:r>
              <a:rPr lang="en-US" sz="1400" dirty="0" err="1">
                <a:solidFill>
                  <a:prstClr val="black"/>
                </a:solidFill>
              </a:rPr>
              <a:t>Korneev</a:t>
            </a:r>
            <a:r>
              <a:rPr lang="en-US" sz="1400" dirty="0">
                <a:solidFill>
                  <a:prstClr val="black"/>
                </a:solidFill>
              </a:rPr>
              <a:t> (</a:t>
            </a:r>
            <a:r>
              <a:rPr lang="en-US" sz="1400" dirty="0" err="1">
                <a:solidFill>
                  <a:prstClr val="black"/>
                </a:solidFill>
              </a:rPr>
              <a:t>MEPhI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r>
              <a:rPr lang="en-US" sz="1400" dirty="0" smtClean="0">
                <a:solidFill>
                  <a:prstClr val="black"/>
                </a:solidFill>
              </a:rPr>
              <a:t>Moscow)</a:t>
            </a:r>
          </a:p>
          <a:p>
            <a:pPr algn="just" defTabSz="685783"/>
            <a:r>
              <a:rPr lang="de-DE" sz="1400" dirty="0" smtClean="0">
                <a:solidFill>
                  <a:prstClr val="black"/>
                </a:solidFill>
              </a:rPr>
              <a:t>J</a:t>
            </a:r>
            <a:r>
              <a:rPr lang="de-DE" sz="1400" dirty="0">
                <a:solidFill>
                  <a:prstClr val="black"/>
                </a:solidFill>
              </a:rPr>
              <a:t>. Cikhardt (</a:t>
            </a:r>
            <a:r>
              <a:rPr lang="en-US" sz="1400" dirty="0">
                <a:solidFill>
                  <a:prstClr val="black"/>
                </a:solidFill>
              </a:rPr>
              <a:t>FEE CTU in Prague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</a:p>
          <a:p>
            <a:pPr algn="just" defTabSz="685783"/>
            <a:r>
              <a:rPr lang="en-US" sz="1400" dirty="0" smtClean="0">
                <a:solidFill>
                  <a:prstClr val="black"/>
                </a:solidFill>
              </a:rPr>
              <a:t>F</a:t>
            </a:r>
            <a:r>
              <a:rPr lang="en-US" sz="1400" dirty="0">
                <a:solidFill>
                  <a:prstClr val="black"/>
                </a:solidFill>
              </a:rPr>
              <a:t>. Consoli, M. Salvadori, M. </a:t>
            </a:r>
            <a:r>
              <a:rPr lang="en-US" sz="1400" dirty="0" err="1">
                <a:solidFill>
                  <a:prstClr val="black"/>
                </a:solidFill>
              </a:rPr>
              <a:t>Scisciò</a:t>
            </a:r>
            <a:r>
              <a:rPr lang="en-US" sz="1400" dirty="0">
                <a:solidFill>
                  <a:prstClr val="black"/>
                </a:solidFill>
              </a:rPr>
              <a:t> (ENEA, </a:t>
            </a:r>
            <a:r>
              <a:rPr lang="en-US" sz="1400" dirty="0" err="1">
                <a:solidFill>
                  <a:prstClr val="black"/>
                </a:solidFill>
              </a:rPr>
              <a:t>Frascati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</a:p>
          <a:p>
            <a:pPr algn="just" defTabSz="685783"/>
            <a:endParaRPr lang="en-GB" sz="1400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 defTabSz="685783"/>
            <a:r>
              <a:rPr lang="en-GB" sz="1500" u="sng" dirty="0" smtClean="0">
                <a:solidFill>
                  <a:prstClr val="black"/>
                </a:solidFill>
                <a:cs typeface="Times New Roman" pitchFamily="18" charset="0"/>
              </a:rPr>
              <a:t>Theory and simulations:</a:t>
            </a:r>
          </a:p>
          <a:p>
            <a:pPr algn="just" defTabSz="685783"/>
            <a:endParaRPr lang="en-GB" sz="600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 defTabSz="685783"/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V.S. Popov, L.P.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Pugachev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, I.R.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Umarov</a:t>
            </a:r>
            <a:r>
              <a:rPr lang="en-US" sz="1400" dirty="0" smtClean="0">
                <a:solidFill>
                  <a:prstClr val="black"/>
                </a:solidFill>
                <a:cs typeface="Times New Roman" pitchFamily="18" charset="0"/>
              </a:rPr>
              <a:t>, M.E. </a:t>
            </a:r>
            <a:r>
              <a:rPr lang="en-US" sz="1400" dirty="0" err="1" smtClean="0">
                <a:solidFill>
                  <a:prstClr val="black"/>
                </a:solidFill>
                <a:cs typeface="Times New Roman" pitchFamily="18" charset="0"/>
              </a:rPr>
              <a:t>Veysman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pPr algn="just" defTabSz="685783"/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(Joint Institute for High Temperatures, Moscow)</a:t>
            </a:r>
          </a:p>
          <a:p>
            <a:pPr algn="just" defTabSz="685783"/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A. Pukhov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, X. Shen (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Heinrich Heine University,  Düsseldorf)</a:t>
            </a:r>
          </a:p>
          <a:p>
            <a:pPr algn="just" defTabSz="685783"/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S.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Gys´kov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, R.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Yakhin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, G.A.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Vergunova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 (</a:t>
            </a:r>
            <a:r>
              <a:rPr lang="en-GB" sz="1400" dirty="0" err="1">
                <a:solidFill>
                  <a:prstClr val="black"/>
                </a:solidFill>
                <a:cs typeface="Times New Roman" pitchFamily="18" charset="0"/>
              </a:rPr>
              <a:t>Lebedev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 Physical Institute, 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Moscow) </a:t>
            </a:r>
          </a:p>
          <a:p>
            <a:pPr algn="just" defTabSz="685783"/>
            <a:endParaRPr lang="en-GB" sz="1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46" y="1065814"/>
            <a:ext cx="2529941" cy="15916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46" y="2983070"/>
            <a:ext cx="2714822" cy="1501425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A5744-D719-4994-832C-04DED488B75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Gruppieren 13"/>
          <p:cNvGrpSpPr/>
          <p:nvPr/>
        </p:nvGrpSpPr>
        <p:grpSpPr>
          <a:xfrm>
            <a:off x="-11351" y="4844143"/>
            <a:ext cx="9144000" cy="327486"/>
            <a:chOff x="-147917" y="5253019"/>
            <a:chExt cx="12192000" cy="508022"/>
          </a:xfrm>
          <a:solidFill>
            <a:srgbClr val="000099"/>
          </a:solidFill>
        </p:grpSpPr>
        <p:sp>
          <p:nvSpPr>
            <p:cNvPr id="14" name="Rechteck 13"/>
            <p:cNvSpPr/>
            <p:nvPr/>
          </p:nvSpPr>
          <p:spPr>
            <a:xfrm>
              <a:off x="-147917" y="5253019"/>
              <a:ext cx="12192000" cy="5080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15" name="Datumsplatzhalter 1"/>
            <p:cNvSpPr txBox="1">
              <a:spLocks/>
            </p:cNvSpPr>
            <p:nvPr/>
          </p:nvSpPr>
          <p:spPr>
            <a:xfrm>
              <a:off x="309283" y="5324467"/>
              <a:ext cx="2743200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09.11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0" name="Fußzeilenplatzhalter 2"/>
            <p:cNvSpPr txBox="1">
              <a:spLocks/>
            </p:cNvSpPr>
            <p:nvPr/>
          </p:nvSpPr>
          <p:spPr>
            <a:xfrm>
              <a:off x="4596668" y="5316950"/>
              <a:ext cx="6651812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НВ</a:t>
              </a:r>
              <a:r>
                <a:rPr lang="de-DE" dirty="0" smtClean="0">
                  <a:solidFill>
                    <a:prstClr val="white"/>
                  </a:solidFill>
                </a:rPr>
                <a:t>-2022   </a:t>
              </a:r>
              <a:r>
                <a:rPr lang="de-DE" dirty="0" smtClean="0">
                  <a:solidFill>
                    <a:prstClr val="black">
                      <a:tint val="75000"/>
                    </a:prstClr>
                  </a:solidFill>
                </a:rPr>
                <a:t>                                                                     </a:t>
              </a:r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789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5893" y="1129037"/>
            <a:ext cx="5976664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4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7.5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FWHM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4.12</a:t>
            </a:r>
            <a:r>
              <a:rPr lang="ru-RU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1400" b="1" dirty="0" smtClean="0">
                <a:solidFill>
                  <a:prstClr val="black"/>
                </a:solidFill>
              </a:rPr>
              <a:t>m,  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latin typeface="Symbol" pitchFamily="18" charset="2"/>
                <a:ea typeface="Times New Roman"/>
              </a:rPr>
              <a:t>t</a:t>
            </a:r>
            <a:r>
              <a:rPr lang="en-US" sz="1400" b="1" baseline="-25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FWHM</a:t>
            </a:r>
            <a:r>
              <a:rPr lang="en-US" sz="1400" b="1" baseline="-25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= 60 </a:t>
            </a:r>
            <a:r>
              <a:rPr lang="en-US" sz="14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fs</a:t>
            </a:r>
            <a:r>
              <a:rPr lang="en-US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, 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1.2×10</a:t>
            </a:r>
            <a:r>
              <a:rPr lang="en-US" sz="14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sz="14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4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30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4114" name="Rectangle 2"/>
          <p:cNvSpPr>
            <a:spLocks noChangeArrowheads="1"/>
          </p:cNvSpPr>
          <p:nvPr/>
        </p:nvSpPr>
        <p:spPr bwMode="auto">
          <a:xfrm>
            <a:off x="0" y="-184665"/>
            <a:ext cx="184710" cy="36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Рисунок 7" descr="ne=2.0 &amp; 1.0 with Th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411" y="1369615"/>
            <a:ext cx="3439431" cy="24967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7818" y="3865640"/>
            <a:ext cx="2639886" cy="46166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ru-RU" sz="1200" b="1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</a:t>
            </a:r>
            <a:r>
              <a:rPr lang="ru-RU" sz="1200" b="1" i="1" baseline="-25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e</a:t>
            </a: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= 1.0 </a:t>
            </a:r>
            <a:r>
              <a:rPr lang="ru-RU" sz="1200" b="1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</a:t>
            </a:r>
            <a:r>
              <a:rPr lang="ru-RU" sz="1200" b="1" i="1" baseline="-25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cr</a:t>
            </a:r>
            <a:r>
              <a:rPr lang="en-US" sz="12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:</a:t>
            </a:r>
            <a:r>
              <a:rPr lang="ru-RU" sz="12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≈ 9 </a:t>
            </a:r>
            <a:r>
              <a:rPr lang="en-US" sz="1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≈ 27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en-US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</a:t>
            </a:r>
            <a:r>
              <a:rPr lang="ru-RU" sz="1200" b="1" i="1" baseline="-25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e</a:t>
            </a: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= </a:t>
            </a:r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.0 </a:t>
            </a:r>
            <a:r>
              <a:rPr lang="ru-RU" sz="1200" b="1" i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</a:t>
            </a:r>
            <a:r>
              <a:rPr lang="ru-RU" sz="1200" b="1" i="1" baseline="-25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cr</a:t>
            </a:r>
            <a:r>
              <a:rPr lang="en-US" sz="12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:</a:t>
            </a:r>
            <a:r>
              <a:rPr lang="ru-RU" sz="120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en-US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PEARL_2_new_16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10436" y="1643434"/>
            <a:ext cx="2952328" cy="2228080"/>
          </a:xfrm>
          <a:prstGeom prst="rect">
            <a:avLst/>
          </a:prstGeom>
        </p:spPr>
      </p:pic>
      <p:pic>
        <p:nvPicPr>
          <p:cNvPr id="11" name="Рисунок 10" descr="E spectra normelized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8075" y="1616952"/>
            <a:ext cx="3096344" cy="2281044"/>
          </a:xfrm>
          <a:prstGeom prst="rect">
            <a:avLst/>
          </a:prstGeom>
        </p:spPr>
      </p:pic>
      <p:sp>
        <p:nvSpPr>
          <p:cNvPr id="474117" name="Rectangle 5"/>
          <p:cNvSpPr>
            <a:spLocks noChangeArrowheads="1"/>
          </p:cNvSpPr>
          <p:nvPr/>
        </p:nvSpPr>
        <p:spPr bwMode="auto">
          <a:xfrm>
            <a:off x="3354979" y="3834863"/>
            <a:ext cx="2331532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angle distribution for E &gt;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 </a:t>
            </a:r>
            <a:r>
              <a:rPr lang="en-US" sz="1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MeV</a:t>
            </a:r>
            <a:endParaRPr lang="ru-RU" sz="1200" b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PEARL, </a:t>
            </a:r>
            <a:r>
              <a:rPr lang="ru-RU" sz="1200" b="1" i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ru-RU" sz="1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2.0 </a:t>
            </a:r>
            <a:r>
              <a:rPr lang="ru-RU" sz="1200" b="1" i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ru-RU" sz="1200" b="1" i="1" baseline="-300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</a:t>
            </a:r>
            <a:endParaRPr lang="ru-RU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25537" y="3836069"/>
            <a:ext cx="3302247" cy="46166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Energy spectra of electrons per 1 J laser energy</a:t>
            </a:r>
          </a:p>
          <a:p>
            <a:pPr algn="ctr"/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for PEARL and PHELIX</a:t>
            </a:r>
            <a:endParaRPr lang="ru-RU" sz="12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7741" y="4443958"/>
            <a:ext cx="8712968" cy="5078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900" b="1" dirty="0" smtClean="0">
                <a:solidFill>
                  <a:srgbClr val="003399"/>
                </a:solidFill>
              </a:rPr>
              <a:t>N.E. Andreev, V.S. Popov, O.N. </a:t>
            </a:r>
            <a:r>
              <a:rPr lang="en-US" sz="900" b="1" dirty="0" err="1" smtClean="0">
                <a:solidFill>
                  <a:srgbClr val="003399"/>
                </a:solidFill>
              </a:rPr>
              <a:t>Rosmej</a:t>
            </a:r>
            <a:r>
              <a:rPr lang="en-US" sz="900" b="1" dirty="0" smtClean="0">
                <a:solidFill>
                  <a:srgbClr val="003399"/>
                </a:solidFill>
              </a:rPr>
              <a:t>, A.A. </a:t>
            </a:r>
            <a:r>
              <a:rPr lang="en-US" sz="900" b="1" dirty="0" err="1" smtClean="0">
                <a:solidFill>
                  <a:srgbClr val="003399"/>
                </a:solidFill>
              </a:rPr>
              <a:t>Kuzmin</a:t>
            </a:r>
            <a:r>
              <a:rPr lang="en-US" sz="900" b="1" dirty="0" smtClean="0">
                <a:solidFill>
                  <a:srgbClr val="003399"/>
                </a:solidFill>
              </a:rPr>
              <a:t>, A.A. </a:t>
            </a:r>
            <a:r>
              <a:rPr lang="en-US" sz="900" b="1" dirty="0" err="1" smtClean="0">
                <a:solidFill>
                  <a:srgbClr val="003399"/>
                </a:solidFill>
              </a:rPr>
              <a:t>Shaykin</a:t>
            </a:r>
            <a:r>
              <a:rPr lang="en-US" sz="900" b="1" dirty="0" smtClean="0">
                <a:solidFill>
                  <a:srgbClr val="003399"/>
                </a:solidFill>
              </a:rPr>
              <a:t>, E.A. </a:t>
            </a:r>
            <a:r>
              <a:rPr lang="en-US" sz="900" b="1" dirty="0" err="1" smtClean="0">
                <a:solidFill>
                  <a:srgbClr val="003399"/>
                </a:solidFill>
              </a:rPr>
              <a:t>Khazanov</a:t>
            </a:r>
            <a:r>
              <a:rPr lang="en-US" sz="900" b="1" dirty="0" smtClean="0">
                <a:solidFill>
                  <a:srgbClr val="003399"/>
                </a:solidFill>
              </a:rPr>
              <a:t>, A.V. </a:t>
            </a:r>
            <a:r>
              <a:rPr lang="en-US" sz="900" b="1" dirty="0" err="1" smtClean="0">
                <a:solidFill>
                  <a:srgbClr val="003399"/>
                </a:solidFill>
              </a:rPr>
              <a:t>Kotov</a:t>
            </a:r>
            <a:r>
              <a:rPr lang="en-US" sz="900" b="1" dirty="0" smtClean="0">
                <a:solidFill>
                  <a:srgbClr val="003399"/>
                </a:solidFill>
              </a:rPr>
              <a:t>, N.G. </a:t>
            </a:r>
            <a:r>
              <a:rPr lang="en-US" sz="900" b="1" dirty="0" err="1" smtClean="0">
                <a:solidFill>
                  <a:srgbClr val="003399"/>
                </a:solidFill>
              </a:rPr>
              <a:t>Borisenko</a:t>
            </a:r>
            <a:r>
              <a:rPr lang="en-US" sz="900" b="1" dirty="0" smtClean="0">
                <a:solidFill>
                  <a:srgbClr val="003399"/>
                </a:solidFill>
              </a:rPr>
              <a:t>, M.V. </a:t>
            </a:r>
            <a:r>
              <a:rPr lang="en-US" sz="900" b="1" dirty="0" err="1" smtClean="0">
                <a:solidFill>
                  <a:srgbClr val="003399"/>
                </a:solidFill>
              </a:rPr>
              <a:t>Starodubtsev</a:t>
            </a:r>
            <a:r>
              <a:rPr lang="en-US" sz="900" b="1" dirty="0" smtClean="0">
                <a:solidFill>
                  <a:srgbClr val="003399"/>
                </a:solidFill>
              </a:rPr>
              <a:t>, A.A. </a:t>
            </a:r>
            <a:r>
              <a:rPr lang="en-US" sz="900" b="1" dirty="0" err="1" smtClean="0">
                <a:solidFill>
                  <a:srgbClr val="003399"/>
                </a:solidFill>
              </a:rPr>
              <a:t>Soloviev</a:t>
            </a:r>
            <a:r>
              <a:rPr lang="en-US" sz="900" b="1" dirty="0" smtClean="0">
                <a:solidFill>
                  <a:srgbClr val="003399"/>
                </a:solidFill>
              </a:rPr>
              <a:t>. Efficiency improvement of the </a:t>
            </a:r>
            <a:r>
              <a:rPr lang="en-US" sz="900" b="1" dirty="0" err="1" smtClean="0">
                <a:solidFill>
                  <a:srgbClr val="003399"/>
                </a:solidFill>
              </a:rPr>
              <a:t>femtosecond</a:t>
            </a:r>
            <a:r>
              <a:rPr lang="en-US" sz="900" b="1" dirty="0" smtClean="0">
                <a:solidFill>
                  <a:srgbClr val="003399"/>
                </a:solidFill>
              </a:rPr>
              <a:t> laser source of </a:t>
            </a:r>
            <a:r>
              <a:rPr lang="en-US" sz="900" b="1" dirty="0" err="1" smtClean="0">
                <a:solidFill>
                  <a:srgbClr val="003399"/>
                </a:solidFill>
              </a:rPr>
              <a:t>superponderomotive</a:t>
            </a:r>
            <a:r>
              <a:rPr lang="en-US" sz="900" b="1" dirty="0" smtClean="0">
                <a:solidFill>
                  <a:srgbClr val="003399"/>
                </a:solidFill>
              </a:rPr>
              <a:t> electrons and X-ray radiation due to the use of near-critical density targets. </a:t>
            </a:r>
            <a:r>
              <a:rPr lang="ru-RU" sz="900" b="1" i="1" dirty="0" err="1" smtClean="0">
                <a:solidFill>
                  <a:srgbClr val="003399"/>
                </a:solidFill>
              </a:rPr>
              <a:t>Quantum</a:t>
            </a:r>
            <a:r>
              <a:rPr lang="ru-RU" sz="900" b="1" i="1" dirty="0" smtClean="0">
                <a:solidFill>
                  <a:srgbClr val="003399"/>
                </a:solidFill>
              </a:rPr>
              <a:t> </a:t>
            </a:r>
            <a:r>
              <a:rPr lang="ru-RU" sz="900" b="1" i="1" dirty="0" err="1" smtClean="0">
                <a:solidFill>
                  <a:srgbClr val="003399"/>
                </a:solidFill>
              </a:rPr>
              <a:t>Electronics</a:t>
            </a:r>
            <a:r>
              <a:rPr lang="ru-RU" sz="900" b="1" i="1" dirty="0" smtClean="0">
                <a:solidFill>
                  <a:srgbClr val="003399"/>
                </a:solidFill>
              </a:rPr>
              <a:t> </a:t>
            </a:r>
            <a:r>
              <a:rPr lang="ru-RU" sz="900" b="1" dirty="0" smtClean="0">
                <a:solidFill>
                  <a:srgbClr val="003399"/>
                </a:solidFill>
              </a:rPr>
              <a:t>51 (11) 1019 – 1025 (2021) </a:t>
            </a:r>
            <a:r>
              <a:rPr lang="en-US" sz="900" b="1" dirty="0" smtClean="0">
                <a:solidFill>
                  <a:srgbClr val="003399"/>
                </a:solidFill>
              </a:rPr>
              <a:t>https://doi.org/10.1070/QEL17648</a:t>
            </a:r>
            <a:endParaRPr lang="en-US" sz="900" b="1" dirty="0">
              <a:solidFill>
                <a:srgbClr val="003399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-4801"/>
            <a:ext cx="9173201" cy="916071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53327" y="82595"/>
            <a:ext cx="833109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Direct Laser Acceleration by </a:t>
            </a:r>
            <a:r>
              <a:rPr lang="en-US" sz="2000" dirty="0" err="1">
                <a:solidFill>
                  <a:schemeClr val="bg1"/>
                </a:solidFill>
              </a:rPr>
              <a:t>ultraintense</a:t>
            </a:r>
            <a:r>
              <a:rPr lang="en-US" sz="2000" dirty="0">
                <a:solidFill>
                  <a:schemeClr val="bg1"/>
                </a:solidFill>
              </a:rPr>
              <a:t> fs laser pulses in NCD plasmas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at PEARL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b="1" i="1" dirty="0">
                <a:solidFill>
                  <a:schemeClr val="bg1"/>
                </a:solidFill>
              </a:rPr>
              <a:t>for experiment at IAP, November 2022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5893" y="1129037"/>
            <a:ext cx="5976664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4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7.5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FWHM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4.12</a:t>
            </a:r>
            <a:r>
              <a:rPr lang="ru-RU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1400" b="1" dirty="0" smtClean="0">
                <a:solidFill>
                  <a:prstClr val="black"/>
                </a:solidFill>
              </a:rPr>
              <a:t>m,  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latin typeface="Symbol" pitchFamily="18" charset="2"/>
                <a:ea typeface="Times New Roman"/>
              </a:rPr>
              <a:t>t</a:t>
            </a:r>
            <a:r>
              <a:rPr lang="en-US" sz="1400" b="1" baseline="-25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FWHM</a:t>
            </a:r>
            <a:r>
              <a:rPr lang="en-US" sz="1400" b="1" baseline="-25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= 60 </a:t>
            </a:r>
            <a:r>
              <a:rPr lang="en-US" sz="14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fs</a:t>
            </a:r>
            <a:r>
              <a:rPr lang="en-US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, 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1.2×10</a:t>
            </a:r>
            <a:r>
              <a:rPr lang="en-US" sz="14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sz="14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4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30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4114" name="Rectangle 2"/>
          <p:cNvSpPr>
            <a:spLocks noChangeArrowheads="1"/>
          </p:cNvSpPr>
          <p:nvPr/>
        </p:nvSpPr>
        <p:spPr bwMode="auto">
          <a:xfrm>
            <a:off x="0" y="-184665"/>
            <a:ext cx="184710" cy="36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74117" name="Rectangle 5"/>
          <p:cNvSpPr>
            <a:spLocks noChangeArrowheads="1"/>
          </p:cNvSpPr>
          <p:nvPr/>
        </p:nvSpPr>
        <p:spPr bwMode="auto">
          <a:xfrm>
            <a:off x="179512" y="1131590"/>
            <a:ext cx="1527978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PEARL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200" b="1" i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ru-RU" sz="1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= 2.0 </a:t>
            </a:r>
            <a:r>
              <a:rPr lang="ru-RU" sz="1200" b="1" i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ru-RU" sz="1200" b="1" i="1" baseline="-300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</a:t>
            </a:r>
            <a:endParaRPr lang="ru-RU" sz="1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584201"/>
            <a:ext cx="8712968" cy="5078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900" b="1" dirty="0" smtClean="0">
                <a:solidFill>
                  <a:srgbClr val="003399"/>
                </a:solidFill>
              </a:rPr>
              <a:t>N.E. Andreev, V.S. Popov, O.N. </a:t>
            </a:r>
            <a:r>
              <a:rPr lang="en-US" sz="900" b="1" dirty="0" err="1" smtClean="0">
                <a:solidFill>
                  <a:srgbClr val="003399"/>
                </a:solidFill>
              </a:rPr>
              <a:t>Rosmej</a:t>
            </a:r>
            <a:r>
              <a:rPr lang="en-US" sz="900" b="1" dirty="0" smtClean="0">
                <a:solidFill>
                  <a:srgbClr val="003399"/>
                </a:solidFill>
              </a:rPr>
              <a:t>, A.A. </a:t>
            </a:r>
            <a:r>
              <a:rPr lang="en-US" sz="900" b="1" dirty="0" err="1" smtClean="0">
                <a:solidFill>
                  <a:srgbClr val="003399"/>
                </a:solidFill>
              </a:rPr>
              <a:t>Kuzmin</a:t>
            </a:r>
            <a:r>
              <a:rPr lang="en-US" sz="900" b="1" dirty="0" smtClean="0">
                <a:solidFill>
                  <a:srgbClr val="003399"/>
                </a:solidFill>
              </a:rPr>
              <a:t>, A.A. </a:t>
            </a:r>
            <a:r>
              <a:rPr lang="en-US" sz="900" b="1" dirty="0" err="1" smtClean="0">
                <a:solidFill>
                  <a:srgbClr val="003399"/>
                </a:solidFill>
              </a:rPr>
              <a:t>Shaykin</a:t>
            </a:r>
            <a:r>
              <a:rPr lang="en-US" sz="900" b="1" dirty="0" smtClean="0">
                <a:solidFill>
                  <a:srgbClr val="003399"/>
                </a:solidFill>
              </a:rPr>
              <a:t>, E.A. </a:t>
            </a:r>
            <a:r>
              <a:rPr lang="en-US" sz="900" b="1" dirty="0" err="1" smtClean="0">
                <a:solidFill>
                  <a:srgbClr val="003399"/>
                </a:solidFill>
              </a:rPr>
              <a:t>Khazanov</a:t>
            </a:r>
            <a:r>
              <a:rPr lang="en-US" sz="900" b="1" dirty="0" smtClean="0">
                <a:solidFill>
                  <a:srgbClr val="003399"/>
                </a:solidFill>
              </a:rPr>
              <a:t>, A.V. </a:t>
            </a:r>
            <a:r>
              <a:rPr lang="en-US" sz="900" b="1" dirty="0" err="1" smtClean="0">
                <a:solidFill>
                  <a:srgbClr val="003399"/>
                </a:solidFill>
              </a:rPr>
              <a:t>Kotov</a:t>
            </a:r>
            <a:r>
              <a:rPr lang="en-US" sz="900" b="1" dirty="0" smtClean="0">
                <a:solidFill>
                  <a:srgbClr val="003399"/>
                </a:solidFill>
              </a:rPr>
              <a:t>, N.G. </a:t>
            </a:r>
            <a:r>
              <a:rPr lang="en-US" sz="900" b="1" dirty="0" err="1" smtClean="0">
                <a:solidFill>
                  <a:srgbClr val="003399"/>
                </a:solidFill>
              </a:rPr>
              <a:t>Borisenko</a:t>
            </a:r>
            <a:r>
              <a:rPr lang="en-US" sz="900" b="1" dirty="0" smtClean="0">
                <a:solidFill>
                  <a:srgbClr val="003399"/>
                </a:solidFill>
              </a:rPr>
              <a:t>, M.V. </a:t>
            </a:r>
            <a:r>
              <a:rPr lang="en-US" sz="900" b="1" dirty="0" err="1" smtClean="0">
                <a:solidFill>
                  <a:srgbClr val="003399"/>
                </a:solidFill>
              </a:rPr>
              <a:t>Starodubtsev</a:t>
            </a:r>
            <a:r>
              <a:rPr lang="en-US" sz="900" b="1" dirty="0" smtClean="0">
                <a:solidFill>
                  <a:srgbClr val="003399"/>
                </a:solidFill>
              </a:rPr>
              <a:t>, A.A. </a:t>
            </a:r>
            <a:r>
              <a:rPr lang="en-US" sz="900" b="1" dirty="0" err="1" smtClean="0">
                <a:solidFill>
                  <a:srgbClr val="003399"/>
                </a:solidFill>
              </a:rPr>
              <a:t>Soloviev</a:t>
            </a:r>
            <a:r>
              <a:rPr lang="en-US" sz="900" b="1" dirty="0" smtClean="0">
                <a:solidFill>
                  <a:srgbClr val="003399"/>
                </a:solidFill>
              </a:rPr>
              <a:t>. Efficiency improvement of the </a:t>
            </a:r>
            <a:r>
              <a:rPr lang="en-US" sz="900" b="1" dirty="0" err="1" smtClean="0">
                <a:solidFill>
                  <a:srgbClr val="003399"/>
                </a:solidFill>
              </a:rPr>
              <a:t>femtosecond</a:t>
            </a:r>
            <a:r>
              <a:rPr lang="en-US" sz="900" b="1" dirty="0" smtClean="0">
                <a:solidFill>
                  <a:srgbClr val="003399"/>
                </a:solidFill>
              </a:rPr>
              <a:t> laser source of </a:t>
            </a:r>
            <a:r>
              <a:rPr lang="en-US" sz="900" b="1" dirty="0" err="1" smtClean="0">
                <a:solidFill>
                  <a:srgbClr val="003399"/>
                </a:solidFill>
              </a:rPr>
              <a:t>superponderomotive</a:t>
            </a:r>
            <a:r>
              <a:rPr lang="en-US" sz="900" b="1" dirty="0" smtClean="0">
                <a:solidFill>
                  <a:srgbClr val="003399"/>
                </a:solidFill>
              </a:rPr>
              <a:t> electrons and X-ray radiation due to the use of near-critical density targets. </a:t>
            </a:r>
            <a:r>
              <a:rPr lang="ru-RU" sz="900" b="1" i="1" dirty="0" err="1" smtClean="0">
                <a:solidFill>
                  <a:srgbClr val="003399"/>
                </a:solidFill>
              </a:rPr>
              <a:t>Quantum</a:t>
            </a:r>
            <a:r>
              <a:rPr lang="ru-RU" sz="900" b="1" i="1" dirty="0" smtClean="0">
                <a:solidFill>
                  <a:srgbClr val="003399"/>
                </a:solidFill>
              </a:rPr>
              <a:t> </a:t>
            </a:r>
            <a:r>
              <a:rPr lang="ru-RU" sz="900" b="1" i="1" dirty="0" err="1" smtClean="0">
                <a:solidFill>
                  <a:srgbClr val="003399"/>
                </a:solidFill>
              </a:rPr>
              <a:t>Electronics</a:t>
            </a:r>
            <a:r>
              <a:rPr lang="ru-RU" sz="900" b="1" i="1" dirty="0" smtClean="0">
                <a:solidFill>
                  <a:srgbClr val="003399"/>
                </a:solidFill>
              </a:rPr>
              <a:t> </a:t>
            </a:r>
            <a:r>
              <a:rPr lang="ru-RU" sz="900" b="1" dirty="0" smtClean="0">
                <a:solidFill>
                  <a:srgbClr val="003399"/>
                </a:solidFill>
              </a:rPr>
              <a:t>51 (11) 1019 – 1025 (2021) </a:t>
            </a:r>
            <a:r>
              <a:rPr lang="en-US" sz="900" b="1" dirty="0" smtClean="0">
                <a:solidFill>
                  <a:srgbClr val="003399"/>
                </a:solidFill>
              </a:rPr>
              <a:t>https://doi.org/10.1070/QEL17648</a:t>
            </a:r>
            <a:endParaRPr lang="en-US" sz="900" b="1" dirty="0">
              <a:solidFill>
                <a:srgbClr val="003399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-4801"/>
            <a:ext cx="9173201" cy="916071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53327" y="82595"/>
            <a:ext cx="833109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Direct Laser Acceleration by </a:t>
            </a:r>
            <a:r>
              <a:rPr lang="en-US" sz="2000" dirty="0" err="1">
                <a:solidFill>
                  <a:schemeClr val="bg1"/>
                </a:solidFill>
              </a:rPr>
              <a:t>ultraintense</a:t>
            </a:r>
            <a:r>
              <a:rPr lang="en-US" sz="2000" dirty="0">
                <a:solidFill>
                  <a:schemeClr val="bg1"/>
                </a:solidFill>
              </a:rPr>
              <a:t> fs laser pulses in NCD plasmas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at PEARL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b="1" i="1" dirty="0">
                <a:solidFill>
                  <a:schemeClr val="bg1"/>
                </a:solidFill>
              </a:rPr>
              <a:t>for experiment at IAP, November 2022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23528" y="1563638"/>
            <a:ext cx="4104456" cy="2880321"/>
            <a:chOff x="3419872" y="1491630"/>
            <a:chExt cx="4104456" cy="2880321"/>
          </a:xfrm>
        </p:grpSpPr>
        <p:pic>
          <p:nvPicPr>
            <p:cNvPr id="14" name="Рисунок 1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t="31000" b="24997"/>
            <a:stretch/>
          </p:blipFill>
          <p:spPr bwMode="auto">
            <a:xfrm>
              <a:off x="3491880" y="1491630"/>
              <a:ext cx="4006028" cy="89359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p:spPr>
        </p:pic>
        <p:pic>
          <p:nvPicPr>
            <p:cNvPr id="15" name="Рисунок 14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t="31500" b="25660"/>
            <a:stretch/>
          </p:blipFill>
          <p:spPr bwMode="auto">
            <a:xfrm>
              <a:off x="3491880" y="2499742"/>
              <a:ext cx="4032448" cy="86409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p:spPr>
        </p:pic>
        <p:pic>
          <p:nvPicPr>
            <p:cNvPr id="16" name="Рисунок 15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  </a:ext>
              </a:extLst>
            </a:blip>
            <a:srcRect t="31334" b="25831"/>
            <a:stretch/>
          </p:blipFill>
          <p:spPr bwMode="auto">
            <a:xfrm>
              <a:off x="3419872" y="3507855"/>
              <a:ext cx="4104456" cy="86409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  </a:ext>
            </a:extLst>
          </p:spPr>
        </p:pic>
      </p:grpSp>
      <p:pic>
        <p:nvPicPr>
          <p:cNvPr id="19" name="Рисунок 1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1667" b="25665"/>
          <a:stretch/>
        </p:blipFill>
        <p:spPr bwMode="auto">
          <a:xfrm>
            <a:off x="5004048" y="1563638"/>
            <a:ext cx="3862060" cy="936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1167" b="25326"/>
          <a:stretch/>
        </p:blipFill>
        <p:spPr bwMode="auto">
          <a:xfrm>
            <a:off x="5004048" y="2571750"/>
            <a:ext cx="3816424" cy="936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1667" b="25498"/>
          <a:stretch/>
        </p:blipFill>
        <p:spPr bwMode="auto">
          <a:xfrm>
            <a:off x="4932040" y="3507854"/>
            <a:ext cx="3934068" cy="9400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2104" b="26030"/>
          <a:stretch/>
        </p:blipFill>
        <p:spPr bwMode="auto">
          <a:xfrm>
            <a:off x="1647825" y="1563638"/>
            <a:ext cx="5848350" cy="1838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dtdh="http://schemas.microsoft.com/office/word/2020/wordml/sdtdatahash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fld id="{F7599AFB-1438-41DA-983D-8ADE6120BC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 descr="Energy_Iskan=Slava_24_09_202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275607"/>
            <a:ext cx="3455462" cy="2372033"/>
          </a:xfrm>
          <a:prstGeom prst="rect">
            <a:avLst/>
          </a:prstGeom>
        </p:spPr>
      </p:pic>
      <p:pic>
        <p:nvPicPr>
          <p:cNvPr id="6" name="Рисунок 5" descr="angle_7MeV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2451" y="1439863"/>
            <a:ext cx="2959100" cy="2263775"/>
          </a:xfrm>
          <a:prstGeom prst="rect">
            <a:avLst/>
          </a:prstGeom>
        </p:spPr>
      </p:pic>
      <p:pic>
        <p:nvPicPr>
          <p:cNvPr id="7" name="Рисунок 6" descr="angle_40MeV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84168" y="1456041"/>
            <a:ext cx="2870200" cy="21958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51720" y="4599321"/>
            <a:ext cx="5184576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200" b="1" dirty="0" smtClean="0">
                <a:solidFill>
                  <a:srgbClr val="003399"/>
                </a:solidFill>
              </a:rPr>
              <a:t>N. E. Andreev, I.R. </a:t>
            </a:r>
            <a:r>
              <a:rPr lang="en-US" sz="1200" b="1" dirty="0" err="1" smtClean="0">
                <a:solidFill>
                  <a:srgbClr val="003399"/>
                </a:solidFill>
              </a:rPr>
              <a:t>Umarov</a:t>
            </a:r>
            <a:r>
              <a:rPr lang="en-US" sz="1200" b="1" dirty="0" smtClean="0">
                <a:solidFill>
                  <a:srgbClr val="003399"/>
                </a:solidFill>
              </a:rPr>
              <a:t>, V. S. Popov, Quantum Electronics, in press (2022)</a:t>
            </a:r>
            <a:endParaRPr lang="en-US" sz="1200" dirty="0">
              <a:solidFill>
                <a:srgbClr val="0033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7704" y="1083427"/>
            <a:ext cx="5976664" cy="307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4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=150 J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FWHM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1400" b="1" dirty="0" smtClean="0">
                <a:solidFill>
                  <a:prstClr val="black"/>
                </a:solidFill>
              </a:rPr>
              <a:t>m,  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latin typeface="Symbol" pitchFamily="18" charset="2"/>
                <a:ea typeface="Times New Roman"/>
              </a:rPr>
              <a:t>t</a:t>
            </a:r>
            <a:r>
              <a:rPr lang="en-US" sz="1400" b="1" baseline="-25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FWHM</a:t>
            </a:r>
            <a:r>
              <a:rPr lang="en-US" sz="1400" b="1" baseline="-25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= 60 </a:t>
            </a:r>
            <a:r>
              <a:rPr lang="en-US" sz="14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fs</a:t>
            </a:r>
            <a:r>
              <a:rPr lang="en-US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, 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4.1×10</a:t>
            </a:r>
            <a:r>
              <a:rPr lang="en-US" sz="14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sz="14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4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55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2131" y="3752849"/>
            <a:ext cx="2880320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400" b="1" dirty="0" smtClean="0"/>
              <a:t>3 – temperature approximation: </a:t>
            </a:r>
          </a:p>
          <a:p>
            <a:r>
              <a:rPr lang="en-US" sz="1600" b="1" i="1" dirty="0" smtClean="0"/>
              <a:t>T</a:t>
            </a:r>
            <a:r>
              <a:rPr lang="ru-RU" sz="1600" b="1" baseline="-25000" dirty="0" smtClean="0"/>
              <a:t>1</a:t>
            </a:r>
            <a:r>
              <a:rPr lang="ru-RU" sz="1600" b="1" dirty="0" smtClean="0"/>
              <a:t> = 8.3, </a:t>
            </a:r>
            <a:r>
              <a:rPr lang="en-US" sz="1600" b="1" i="1" dirty="0" smtClean="0"/>
              <a:t>T</a:t>
            </a:r>
            <a:r>
              <a:rPr lang="ru-RU" sz="1600" b="1" baseline="-25000" dirty="0" smtClean="0"/>
              <a:t>2</a:t>
            </a:r>
            <a:r>
              <a:rPr lang="ru-RU" sz="1600" b="1" dirty="0" smtClean="0"/>
              <a:t> = 22.7</a:t>
            </a:r>
            <a:r>
              <a:rPr lang="en-US" sz="1600" b="1" dirty="0" smtClean="0"/>
              <a:t>, </a:t>
            </a:r>
            <a:r>
              <a:rPr lang="en-US" sz="1600" b="1" i="1" dirty="0" smtClean="0"/>
              <a:t>T</a:t>
            </a:r>
            <a:r>
              <a:rPr lang="ru-RU" sz="1600" b="1" baseline="-25000" dirty="0" smtClean="0"/>
              <a:t>3</a:t>
            </a:r>
            <a:r>
              <a:rPr lang="ru-RU" sz="1600" b="1" dirty="0" smtClean="0"/>
              <a:t> = 118 </a:t>
            </a:r>
            <a:r>
              <a:rPr lang="en-US" sz="1600" b="1" dirty="0" err="1" smtClean="0"/>
              <a:t>MeV</a:t>
            </a:r>
            <a:endParaRPr lang="en-US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9" y="3787175"/>
            <a:ext cx="5256584" cy="58477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400" b="1" dirty="0" smtClean="0"/>
              <a:t>Angular distributions of accelerated electrons with energies</a:t>
            </a:r>
          </a:p>
          <a:p>
            <a:r>
              <a:rPr lang="en-US" dirty="0" smtClean="0"/>
              <a:t>      </a:t>
            </a:r>
            <a:r>
              <a:rPr lang="en-US" b="1" i="1" dirty="0" smtClean="0"/>
              <a:t>E </a:t>
            </a:r>
            <a:r>
              <a:rPr lang="en-US" b="1" dirty="0" smtClean="0"/>
              <a:t>&gt; 7 </a:t>
            </a:r>
            <a:r>
              <a:rPr lang="en-US" b="1" dirty="0" err="1" smtClean="0"/>
              <a:t>MeV</a:t>
            </a:r>
            <a:r>
              <a:rPr lang="en-US" b="1" dirty="0" smtClean="0"/>
              <a:t>                                     </a:t>
            </a:r>
            <a:r>
              <a:rPr lang="en-US" b="1" i="1" dirty="0" smtClean="0"/>
              <a:t>E</a:t>
            </a:r>
            <a:r>
              <a:rPr lang="en-US" b="1" dirty="0" smtClean="0"/>
              <a:t> &gt; 40 </a:t>
            </a:r>
            <a:r>
              <a:rPr lang="en-US" b="1" dirty="0" err="1" smtClean="0"/>
              <a:t>MeV</a:t>
            </a:r>
            <a:endParaRPr lang="en-US" b="1" dirty="0"/>
          </a:p>
        </p:txBody>
      </p:sp>
      <p:sp>
        <p:nvSpPr>
          <p:cNvPr id="14" name="Rechteck 13"/>
          <p:cNvSpPr/>
          <p:nvPr/>
        </p:nvSpPr>
        <p:spPr>
          <a:xfrm>
            <a:off x="1" y="-6334"/>
            <a:ext cx="9173201" cy="916071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27584" y="70016"/>
            <a:ext cx="720080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Direct Laser Acceleration of electrons by </a:t>
            </a:r>
            <a:r>
              <a:rPr lang="en-US" sz="2000" dirty="0" err="1" smtClean="0">
                <a:solidFill>
                  <a:schemeClr val="bg1"/>
                </a:solidFill>
              </a:rPr>
              <a:t>ultraintense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fs</a:t>
            </a:r>
            <a:r>
              <a:rPr lang="en-US" sz="2000" dirty="0" smtClean="0">
                <a:solidFill>
                  <a:schemeClr val="bg1"/>
                </a:solidFill>
              </a:rPr>
              <a:t> laser pulses in NCD plasmas </a:t>
            </a:r>
            <a:r>
              <a:rPr lang="en-US" sz="2000" b="1" dirty="0" smtClean="0">
                <a:solidFill>
                  <a:schemeClr val="bg1"/>
                </a:solidFill>
              </a:rPr>
              <a:t>at XCELS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697" y="771551"/>
            <a:ext cx="5976664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PEARL:</a:t>
            </a:r>
            <a:r>
              <a:rPr lang="en-US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E</a:t>
            </a:r>
            <a:r>
              <a:rPr lang="en-US" sz="12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7.5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2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FWHM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4.12</a:t>
            </a:r>
            <a:r>
              <a:rPr lang="ru-RU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1200" b="1" dirty="0" smtClean="0">
                <a:solidFill>
                  <a:prstClr val="black"/>
                </a:solidFill>
              </a:rPr>
              <a:t>m,  </a:t>
            </a: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  <a:latin typeface="Symbol" pitchFamily="18" charset="2"/>
                <a:ea typeface="Times New Roman"/>
              </a:rPr>
              <a:t>t</a:t>
            </a:r>
            <a:r>
              <a:rPr lang="en-US" sz="1200" b="1" baseline="-25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FWHM</a:t>
            </a:r>
            <a:r>
              <a:rPr lang="en-US" sz="1200" b="1" baseline="-25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= 60 </a:t>
            </a:r>
            <a:r>
              <a:rPr lang="en-US" sz="1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fs</a:t>
            </a:r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, 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1.2×10</a:t>
            </a:r>
            <a:r>
              <a:rPr lang="en-US" sz="12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sz="12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30</a:t>
            </a:r>
            <a:endParaRPr lang="en-US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890" y="4731991"/>
            <a:ext cx="3048074" cy="276997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GB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PHELIX: 2.5×10</a:t>
            </a:r>
            <a:r>
              <a:rPr lang="en-GB" sz="12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GB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W/cm</a:t>
            </a:r>
            <a:r>
              <a:rPr lang="en-GB" sz="12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GB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.28</a:t>
            </a:r>
            <a:r>
              <a:rPr lang="en-GB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), 17.5 J</a:t>
            </a:r>
            <a:endParaRPr lang="en-US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5697" y="987575"/>
            <a:ext cx="5976664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XCELS:</a:t>
            </a:r>
            <a:r>
              <a:rPr lang="en-US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E</a:t>
            </a:r>
            <a:r>
              <a:rPr lang="en-US" sz="12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=150 J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2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FWHM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1200" b="1" dirty="0" smtClean="0">
                <a:solidFill>
                  <a:prstClr val="black"/>
                </a:solidFill>
              </a:rPr>
              <a:t>m,  </a:t>
            </a: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  <a:latin typeface="Symbol" pitchFamily="18" charset="2"/>
                <a:ea typeface="Times New Roman"/>
              </a:rPr>
              <a:t>t</a:t>
            </a:r>
            <a:r>
              <a:rPr lang="en-US" sz="1200" b="1" baseline="-25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FWHM</a:t>
            </a:r>
            <a:r>
              <a:rPr lang="en-US" sz="1200" b="1" baseline="-25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= 60 </a:t>
            </a:r>
            <a:r>
              <a:rPr lang="en-US" sz="1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fs</a:t>
            </a:r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, 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4.1×10</a:t>
            </a:r>
            <a:r>
              <a:rPr lang="en-US" sz="12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sz="12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55</a:t>
            </a:r>
            <a:endParaRPr lang="en-US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524001" y="1413862"/>
          <a:ext cx="6096001" cy="3246120"/>
        </p:xfrm>
        <a:graphic>
          <a:graphicData uri="http://schemas.openxmlformats.org/drawingml/2006/table">
            <a:tbl>
              <a:tblPr/>
              <a:tblGrid>
                <a:gridCol w="10840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855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69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07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077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9792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257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Parameters 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Energy range of accelerated electrons (MeV)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PHELIX 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(17.5 </a:t>
                      </a: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J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000" baseline="-25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 = 0.</a:t>
                      </a: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65 </a:t>
                      </a:r>
                      <a:r>
                        <a:rPr lang="en-US" sz="1000" i="1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000" baseline="-25000">
                          <a:latin typeface="Calibri"/>
                          <a:ea typeface="Calibri"/>
                          <a:cs typeface="Times New Roman"/>
                        </a:rPr>
                        <a:t>cr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PEARL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 (7.5 </a:t>
                      </a: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J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000" baseline="-25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 = 2.0 </a:t>
                      </a:r>
                      <a:r>
                        <a:rPr lang="en-US" sz="1000" i="1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000" baseline="-25000">
                          <a:latin typeface="Calibri"/>
                          <a:ea typeface="Calibri"/>
                          <a:cs typeface="Times New Roman"/>
                        </a:rPr>
                        <a:t>cr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PEARL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 (7.5 </a:t>
                      </a: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J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000" baseline="-25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 = 1.0 </a:t>
                      </a:r>
                      <a:r>
                        <a:rPr lang="en-US" sz="1000" i="1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000" baseline="-25000">
                          <a:latin typeface="Calibri"/>
                          <a:ea typeface="Calibri"/>
                          <a:cs typeface="Times New Roman"/>
                        </a:rPr>
                        <a:t>cr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XCELS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 (150 </a:t>
                      </a: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J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000" baseline="-25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 = 1.0 </a:t>
                      </a:r>
                      <a:r>
                        <a:rPr lang="en-US" sz="1000" i="1"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r>
                        <a:rPr lang="en-US" sz="1000" baseline="-25000">
                          <a:latin typeface="Calibri"/>
                          <a:ea typeface="Calibri"/>
                          <a:cs typeface="Times New Roman"/>
                        </a:rPr>
                        <a:t>cr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 rowSpan="5">
                  <a:txBody>
                    <a:bodyPr/>
                    <a:lstStyle/>
                    <a:p>
                      <a:pPr algn="ctr">
                        <a:lnSpc>
                          <a:spcPts val="1460"/>
                        </a:lnSpc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Number of electrons per 1 J laser energy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&gt;3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1.9</a:t>
                      </a:r>
                      <a:r>
                        <a:rPr lang="de-DE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×10</a:t>
                      </a:r>
                      <a:r>
                        <a:rPr lang="ru-RU" sz="1000" kern="1200" baseline="30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3.4×10</a:t>
                      </a:r>
                      <a:r>
                        <a:rPr lang="ru-RU" sz="1000" baseline="3000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3.5×10</a:t>
                      </a:r>
                      <a:r>
                        <a:rPr lang="ru-RU" sz="1000" baseline="3000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3.1×10</a:t>
                      </a:r>
                      <a:r>
                        <a:rPr lang="ru-RU" sz="1000" baseline="3000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&gt;7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0.7</a:t>
                      </a:r>
                      <a:r>
                        <a:rPr lang="de-DE" sz="10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0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×10</a:t>
                      </a:r>
                      <a:r>
                        <a:rPr lang="ru-RU" sz="1000" b="1" kern="1200" baseline="300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1.7×10</a:t>
                      </a:r>
                      <a:r>
                        <a:rPr lang="ru-RU" sz="1000" b="1" baseline="30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1.5×10</a:t>
                      </a:r>
                      <a:r>
                        <a:rPr lang="ru-RU" sz="1000" b="1" baseline="30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1.4×10</a:t>
                      </a:r>
                      <a:r>
                        <a:rPr lang="ru-RU" sz="1000" b="1" baseline="300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&gt;30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0.6</a:t>
                      </a:r>
                      <a:r>
                        <a:rPr lang="de-DE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×10</a:t>
                      </a:r>
                      <a:r>
                        <a:rPr lang="ru-RU" sz="1000" kern="1200" baseline="30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1.7×10</a:t>
                      </a:r>
                      <a:r>
                        <a:rPr lang="ru-RU" sz="1000" baseline="3000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1.7×10</a:t>
                      </a:r>
                      <a:r>
                        <a:rPr lang="ru-RU" sz="1000" baseline="3000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2.5×10</a:t>
                      </a:r>
                      <a:r>
                        <a:rPr lang="ru-RU" sz="1000" baseline="3000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&gt;100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2.3×10</a:t>
                      </a:r>
                      <a:r>
                        <a:rPr lang="ru-RU" sz="1000" baseline="300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7.5×10</a:t>
                      </a:r>
                      <a:r>
                        <a:rPr lang="ru-RU" sz="1000" baseline="300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5.0×10</a:t>
                      </a:r>
                      <a:r>
                        <a:rPr lang="ru-RU" sz="1000" baseline="3000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</a:t>
                      </a: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6.5×10</a:t>
                      </a:r>
                      <a:r>
                        <a:rPr lang="ru-RU" sz="1000" baseline="300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5260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Full charge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 (</a:t>
                      </a:r>
                      <a:r>
                        <a:rPr lang="en-US" sz="1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nC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200">
                          <a:latin typeface="Calibri"/>
                          <a:ea typeface="Times New Roman"/>
                          <a:cs typeface="Times New Roman"/>
                        </a:rPr>
                        <a:t>510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latin typeface="Calibri"/>
                          <a:ea typeface="Calibri"/>
                          <a:cs typeface="Times New Roman"/>
                        </a:rPr>
                        <a:t>420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7340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187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3374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kern="1200">
                          <a:latin typeface="Calibri"/>
                          <a:ea typeface="Times New Roman"/>
                          <a:cs typeface="Times New Roman"/>
                        </a:rPr>
                        <a:t>15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592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</a:t>
                      </a: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latin typeface="Calibri"/>
                          <a:ea typeface="Calibri"/>
                          <a:cs typeface="Times New Roman"/>
                        </a:rPr>
                        <a:t>0.9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</a:t>
                      </a: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0500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Conversion efficiency of laser energy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27%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57%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56%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68%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17%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  <a:r>
                        <a:rPr lang="ru-RU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56.5%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E&gt;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3.6% 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13%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13.5%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31%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E&gt;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0.43%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1.6%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15.6%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75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&gt;</a:t>
                      </a:r>
                      <a:r>
                        <a:rPr lang="en-US" sz="10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Calibri"/>
                          <a:cs typeface="Calibri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Calibri"/>
                          <a:ea typeface="Calibri"/>
                          <a:cs typeface="Times New Roman"/>
                        </a:rPr>
                        <a:t>3.9%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50" marR="676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3" name="Rechteck 12"/>
          <p:cNvSpPr/>
          <p:nvPr/>
        </p:nvSpPr>
        <p:spPr>
          <a:xfrm>
            <a:off x="0" y="-6022"/>
            <a:ext cx="9173201" cy="718769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827584" y="-30410"/>
            <a:ext cx="720080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Direct Laser Acceleration of electrons by </a:t>
            </a:r>
            <a:r>
              <a:rPr lang="en-US" sz="2000" dirty="0" err="1" smtClean="0">
                <a:solidFill>
                  <a:schemeClr val="bg1"/>
                </a:solidFill>
              </a:rPr>
              <a:t>ultraintense</a:t>
            </a:r>
            <a:r>
              <a:rPr lang="en-US" sz="2000" dirty="0" smtClean="0">
                <a:solidFill>
                  <a:schemeClr val="bg1"/>
                </a:solidFill>
              </a:rPr>
              <a:t> fs laser pulses in NCD plasmas </a:t>
            </a:r>
            <a:r>
              <a:rPr lang="en-US" sz="2000" b="1" dirty="0" smtClean="0">
                <a:solidFill>
                  <a:schemeClr val="bg1"/>
                </a:solidFill>
              </a:rPr>
              <a:t>at PEARL and XCELS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BE5E-E09C-4D22-A6F3-6B339AAC70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0816"/>
            <a:ext cx="8781306" cy="494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1726140"/>
            <a:ext cx="9143999" cy="1436915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81813" y="2002537"/>
            <a:ext cx="7024998" cy="900244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2700" u="sng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Applications:</a:t>
            </a:r>
          </a:p>
          <a:p>
            <a:pPr defTabSz="685783"/>
            <a:r>
              <a:rPr lang="en-GB" sz="27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Ultra-bright sources of MeV BS and neutrons</a:t>
            </a:r>
            <a:endParaRPr lang="en-GB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86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553263" y="3395274"/>
            <a:ext cx="138545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endParaRPr lang="de-DE" sz="1400" dirty="0">
              <a:solidFill>
                <a:prstClr val="black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969" y="951952"/>
            <a:ext cx="6133125" cy="384613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95945" y="758218"/>
            <a:ext cx="8653182" cy="27238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just" defTabSz="685783">
              <a:lnSpc>
                <a:spcPct val="110000"/>
              </a:lnSpc>
              <a:spcBef>
                <a:spcPts val="225"/>
              </a:spcBef>
            </a:pPr>
            <a:r>
              <a:rPr lang="en-US" sz="1200" u="sng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M. M. Günther</a:t>
            </a:r>
            <a:r>
              <a:rPr lang="en-US" sz="1200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O.N</a:t>
            </a:r>
            <a:r>
              <a:rPr lang="en-US" sz="1200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. Rosmej, </a:t>
            </a:r>
            <a:r>
              <a:rPr lang="en-US" sz="1200" dirty="0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P</a:t>
            </a:r>
            <a:r>
              <a:rPr lang="en-US" sz="1200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. Tavana</a:t>
            </a:r>
            <a:r>
              <a:rPr lang="en-US" sz="1200" dirty="0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M. Gyrdymov</a:t>
            </a:r>
            <a:r>
              <a:rPr lang="en-US" sz="1200" dirty="0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, A, Skobliakov, A. </a:t>
            </a:r>
            <a:r>
              <a:rPr lang="en-US" sz="1200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Kantsyrev, </a:t>
            </a:r>
            <a:r>
              <a:rPr lang="en-US" sz="1200" dirty="0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S</a:t>
            </a:r>
            <a:r>
              <a:rPr lang="en-US" sz="1200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Zähter</a:t>
            </a:r>
            <a:r>
              <a:rPr lang="en-US" sz="1200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N.G</a:t>
            </a:r>
            <a:r>
              <a:rPr lang="en-US" sz="1200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. Borisenko, </a:t>
            </a:r>
            <a:r>
              <a:rPr lang="en-US" sz="1200" dirty="0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A. Pukhov</a:t>
            </a:r>
            <a:r>
              <a:rPr lang="en-US" sz="1200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and </a:t>
            </a:r>
            <a:r>
              <a:rPr lang="en-US" sz="1200" dirty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N.E. </a:t>
            </a:r>
            <a:r>
              <a:rPr lang="en-US" sz="1200" dirty="0" smtClean="0">
                <a:solidFill>
                  <a:srgbClr val="000000"/>
                </a:solidFill>
                <a:ea typeface="MS Mincho"/>
                <a:cs typeface="Times New Roman" panose="02020603050405020304" pitchFamily="18" charset="0"/>
              </a:rPr>
              <a:t>Andreev.</a:t>
            </a:r>
          </a:p>
        </p:txBody>
      </p:sp>
      <p:sp>
        <p:nvSpPr>
          <p:cNvPr id="9" name="Rechteck 8"/>
          <p:cNvSpPr/>
          <p:nvPr/>
        </p:nvSpPr>
        <p:spPr>
          <a:xfrm>
            <a:off x="0" y="2"/>
            <a:ext cx="9144000" cy="657959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1895" y="8739"/>
            <a:ext cx="8782812" cy="623248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en-US" dirty="0">
                <a:solidFill>
                  <a:prstClr val="white"/>
                </a:solidFill>
                <a:ea typeface="MS Mincho"/>
                <a:cs typeface="Times New Roman" panose="02020603050405020304" pitchFamily="18" charset="0"/>
              </a:rPr>
              <a:t>Forward-looking insights in laser-generated ultra-intense gamma-ray and neutron </a:t>
            </a:r>
            <a:r>
              <a:rPr lang="en-US" dirty="0" smtClean="0">
                <a:solidFill>
                  <a:prstClr val="white"/>
                </a:solidFill>
                <a:ea typeface="MS Mincho"/>
                <a:cs typeface="Times New Roman" panose="02020603050405020304" pitchFamily="18" charset="0"/>
              </a:rPr>
              <a:t>sources</a:t>
            </a:r>
          </a:p>
          <a:p>
            <a:pPr defTabSz="685783"/>
            <a:r>
              <a:rPr lang="en-US" dirty="0" smtClean="0">
                <a:solidFill>
                  <a:prstClr val="white"/>
                </a:solidFill>
                <a:ea typeface="MS Mincho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white"/>
                </a:solidFill>
                <a:ea typeface="MS Mincho"/>
                <a:cs typeface="Times New Roman" panose="02020603050405020304" pitchFamily="18" charset="0"/>
              </a:rPr>
              <a:t>for nuclear applications and science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416709" y="325479"/>
            <a:ext cx="2345640" cy="300080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en-US" sz="1500" dirty="0">
                <a:solidFill>
                  <a:prstClr val="white"/>
                </a:solidFill>
                <a:ea typeface="MS Mincho"/>
                <a:cs typeface="Times New Roman" panose="02020603050405020304" pitchFamily="18" charset="0"/>
              </a:rPr>
              <a:t>Nat </a:t>
            </a:r>
            <a:r>
              <a:rPr lang="en-US" sz="1500" dirty="0" err="1">
                <a:solidFill>
                  <a:prstClr val="white"/>
                </a:solidFill>
                <a:ea typeface="MS Mincho"/>
                <a:cs typeface="Times New Roman" panose="02020603050405020304" pitchFamily="18" charset="0"/>
              </a:rPr>
              <a:t>Commun</a:t>
            </a:r>
            <a:r>
              <a:rPr lang="en-US" sz="1500" dirty="0">
                <a:solidFill>
                  <a:prstClr val="white"/>
                </a:solidFill>
                <a:ea typeface="MS Mincho"/>
                <a:cs typeface="Times New Roman" panose="02020603050405020304" pitchFamily="18" charset="0"/>
              </a:rPr>
              <a:t> 13, 170 (</a:t>
            </a:r>
            <a:r>
              <a:rPr lang="en-US" sz="1500" dirty="0" smtClean="0">
                <a:solidFill>
                  <a:prstClr val="white"/>
                </a:solidFill>
                <a:ea typeface="MS Mincho"/>
                <a:cs typeface="Times New Roman" panose="02020603050405020304" pitchFamily="18" charset="0"/>
              </a:rPr>
              <a:t>2022)</a:t>
            </a:r>
            <a:endParaRPr lang="de-DE" sz="1500" dirty="0">
              <a:solidFill>
                <a:prstClr val="white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35341" y="1366609"/>
            <a:ext cx="1884681" cy="1177243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just" defTabSz="685783"/>
            <a:r>
              <a:rPr lang="en-GB" sz="1200" dirty="0" smtClean="0">
                <a:solidFill>
                  <a:prstClr val="black"/>
                </a:solidFill>
              </a:rPr>
              <a:t>Enhanced generation of </a:t>
            </a:r>
          </a:p>
          <a:p>
            <a:pPr algn="just" defTabSz="685783"/>
            <a:r>
              <a:rPr lang="en-GB" sz="1200" dirty="0" smtClean="0">
                <a:solidFill>
                  <a:prstClr val="black"/>
                </a:solidFill>
              </a:rPr>
              <a:t>MeV electrons, protons, </a:t>
            </a:r>
          </a:p>
          <a:p>
            <a:pPr algn="just" defTabSz="685783"/>
            <a:r>
              <a:rPr lang="en-GB" sz="1200" dirty="0" smtClean="0">
                <a:solidFill>
                  <a:prstClr val="black"/>
                </a:solidFill>
              </a:rPr>
              <a:t>gamma-rays and neutrons </a:t>
            </a:r>
          </a:p>
          <a:p>
            <a:pPr algn="just" defTabSz="685783"/>
            <a:r>
              <a:rPr lang="en-GB" sz="1200" dirty="0" smtClean="0">
                <a:solidFill>
                  <a:prstClr val="black"/>
                </a:solidFill>
              </a:rPr>
              <a:t>at 10</a:t>
            </a:r>
            <a:r>
              <a:rPr lang="en-GB" sz="1200" baseline="30000" dirty="0" smtClean="0">
                <a:solidFill>
                  <a:prstClr val="black"/>
                </a:solidFill>
              </a:rPr>
              <a:t>19</a:t>
            </a:r>
            <a:r>
              <a:rPr lang="en-GB" sz="1200" dirty="0" smtClean="0">
                <a:solidFill>
                  <a:prstClr val="black"/>
                </a:solidFill>
              </a:rPr>
              <a:t> W/cm</a:t>
            </a:r>
            <a:r>
              <a:rPr lang="en-GB" sz="1200" baseline="30000" dirty="0" smtClean="0">
                <a:solidFill>
                  <a:prstClr val="black"/>
                </a:solidFill>
              </a:rPr>
              <a:t>2</a:t>
            </a:r>
            <a:r>
              <a:rPr lang="en-GB" sz="1200" dirty="0" smtClean="0">
                <a:solidFill>
                  <a:prstClr val="black"/>
                </a:solidFill>
              </a:rPr>
              <a:t>  intensity</a:t>
            </a:r>
          </a:p>
          <a:p>
            <a:pPr algn="just" defTabSz="685783"/>
            <a:r>
              <a:rPr lang="en-GB" sz="1200" dirty="0" smtClean="0">
                <a:solidFill>
                  <a:prstClr val="black"/>
                </a:solidFill>
              </a:rPr>
              <a:t>by irradiation of low density</a:t>
            </a:r>
          </a:p>
          <a:p>
            <a:pPr algn="just" defTabSz="685783"/>
            <a:r>
              <a:rPr lang="en-GB" sz="1200" dirty="0" smtClean="0">
                <a:solidFill>
                  <a:prstClr val="black"/>
                </a:solidFill>
              </a:rPr>
              <a:t> polymer aerogels. </a:t>
            </a:r>
            <a:endParaRPr lang="en-GB" sz="1200" dirty="0">
              <a:solidFill>
                <a:prstClr val="black"/>
              </a:solidFill>
            </a:endParaRPr>
          </a:p>
        </p:txBody>
      </p:sp>
      <p:grpSp>
        <p:nvGrpSpPr>
          <p:cNvPr id="18" name="Gruppieren 22"/>
          <p:cNvGrpSpPr/>
          <p:nvPr/>
        </p:nvGrpSpPr>
        <p:grpSpPr>
          <a:xfrm>
            <a:off x="0" y="4816014"/>
            <a:ext cx="9144000" cy="327486"/>
            <a:chOff x="-147917" y="4452449"/>
            <a:chExt cx="12192000" cy="508022"/>
          </a:xfrm>
          <a:solidFill>
            <a:srgbClr val="000099"/>
          </a:solidFill>
        </p:grpSpPr>
        <p:sp>
          <p:nvSpPr>
            <p:cNvPr id="19" name="Rechteck 24"/>
            <p:cNvSpPr/>
            <p:nvPr/>
          </p:nvSpPr>
          <p:spPr>
            <a:xfrm>
              <a:off x="-147917" y="4452449"/>
              <a:ext cx="12192000" cy="5080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20" name="Datumsplatzhalter 1"/>
            <p:cNvSpPr txBox="1">
              <a:spLocks/>
            </p:cNvSpPr>
            <p:nvPr/>
          </p:nvSpPr>
          <p:spPr>
            <a:xfrm>
              <a:off x="-4578" y="4544356"/>
              <a:ext cx="2743200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09.11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1" name="Fußzeilenplatzhalter 2"/>
            <p:cNvSpPr txBox="1">
              <a:spLocks/>
            </p:cNvSpPr>
            <p:nvPr/>
          </p:nvSpPr>
          <p:spPr>
            <a:xfrm>
              <a:off x="4891966" y="4544359"/>
              <a:ext cx="6651812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НВ</a:t>
              </a:r>
              <a:r>
                <a:rPr lang="de-DE" dirty="0" smtClean="0">
                  <a:solidFill>
                    <a:prstClr val="white"/>
                  </a:solidFill>
                </a:rPr>
                <a:t>-2022      </a:t>
              </a:r>
              <a:r>
                <a:rPr lang="de-DE" dirty="0" smtClean="0">
                  <a:solidFill>
                    <a:prstClr val="black">
                      <a:tint val="75000"/>
                    </a:prstClr>
                  </a:solidFill>
                </a:rPr>
                <a:t>                                                                </a:t>
              </a:r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6948264" y="4869657"/>
            <a:ext cx="2057400" cy="273844"/>
          </a:xfrm>
        </p:spPr>
        <p:txBody>
          <a:bodyPr/>
          <a:lstStyle/>
          <a:p>
            <a:fld id="{829A5744-D719-4994-832C-04DED488B75E}" type="slidenum">
              <a:rPr lang="de-DE" sz="1200" smtClean="0">
                <a:solidFill>
                  <a:schemeClr val="bg1"/>
                </a:solidFill>
              </a:rPr>
              <a:pPr/>
              <a:t>26</a:t>
            </a:fld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939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720" y="1191516"/>
            <a:ext cx="1086635" cy="98453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543868" y="1305741"/>
            <a:ext cx="2635529" cy="134652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1200" u="sng" dirty="0" smtClean="0">
                <a:solidFill>
                  <a:prstClr val="black"/>
                </a:solidFill>
              </a:rPr>
              <a:t>Nuclear activation-based diagnostics</a:t>
            </a:r>
            <a:r>
              <a:rPr lang="en-US" sz="1200" dirty="0" smtClean="0">
                <a:solidFill>
                  <a:prstClr val="black"/>
                </a:solidFill>
              </a:rPr>
              <a:t>: </a:t>
            </a:r>
          </a:p>
          <a:p>
            <a:pPr defTabSz="685783"/>
            <a:r>
              <a:rPr lang="en-US" sz="1200" dirty="0" smtClean="0">
                <a:solidFill>
                  <a:prstClr val="black"/>
                </a:solidFill>
              </a:rPr>
              <a:t>takes use of resonances in </a:t>
            </a:r>
            <a:r>
              <a:rPr lang="en-US" sz="12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1200" dirty="0" smtClean="0">
                <a:solidFill>
                  <a:prstClr val="black"/>
                </a:solidFill>
              </a:rPr>
              <a:t>,n </a:t>
            </a:r>
            <a:r>
              <a:rPr lang="en-US" sz="1200" dirty="0">
                <a:solidFill>
                  <a:prstClr val="black"/>
                </a:solidFill>
              </a:rPr>
              <a:t>reactions </a:t>
            </a:r>
            <a:endParaRPr lang="en-US" sz="1200" dirty="0" smtClean="0">
              <a:solidFill>
                <a:prstClr val="black"/>
              </a:solidFill>
            </a:endParaRPr>
          </a:p>
          <a:p>
            <a:pPr defTabSz="685783"/>
            <a:r>
              <a:rPr lang="en-US" sz="1200" dirty="0" smtClean="0">
                <a:solidFill>
                  <a:prstClr val="black"/>
                </a:solidFill>
              </a:rPr>
              <a:t>in different materials. The yields of the produced isotopes are used to evaluate</a:t>
            </a:r>
          </a:p>
          <a:p>
            <a:pPr defTabSz="685783"/>
            <a:r>
              <a:rPr lang="en-US" sz="1200" dirty="0" smtClean="0">
                <a:solidFill>
                  <a:prstClr val="black"/>
                </a:solidFill>
              </a:rPr>
              <a:t>BS spectrum.</a:t>
            </a:r>
          </a:p>
          <a:p>
            <a:pPr defTabSz="685783"/>
            <a:r>
              <a:rPr lang="en-US" sz="1200" dirty="0" smtClean="0">
                <a:solidFill>
                  <a:prstClr val="black"/>
                </a:solidFill>
              </a:rPr>
              <a:t> </a:t>
            </a:r>
          </a:p>
          <a:p>
            <a:pPr defTabSz="685783"/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968" y="2310679"/>
            <a:ext cx="3473675" cy="2059861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251521" y="4455600"/>
            <a:ext cx="8712968" cy="253914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1200" b="1" dirty="0" smtClean="0">
                <a:solidFill>
                  <a:prstClr val="black"/>
                </a:solidFill>
              </a:rPr>
              <a:t>10</a:t>
            </a:r>
            <a:r>
              <a:rPr lang="en-US" sz="1200" b="1" baseline="30000" dirty="0" smtClean="0">
                <a:solidFill>
                  <a:prstClr val="black"/>
                </a:solidFill>
              </a:rPr>
              <a:t>19</a:t>
            </a:r>
            <a:r>
              <a:rPr lang="en-US" sz="1200" b="1" dirty="0" smtClean="0">
                <a:solidFill>
                  <a:prstClr val="black"/>
                </a:solidFill>
              </a:rPr>
              <a:t> W/cm</a:t>
            </a:r>
            <a:r>
              <a:rPr lang="en-US" sz="1200" b="1" baseline="30000" dirty="0" smtClean="0">
                <a:solidFill>
                  <a:prstClr val="black"/>
                </a:solidFill>
              </a:rPr>
              <a:t>2</a:t>
            </a:r>
            <a:r>
              <a:rPr lang="en-US" sz="1200" b="1" dirty="0" smtClean="0">
                <a:solidFill>
                  <a:prstClr val="black"/>
                </a:solidFill>
              </a:rPr>
              <a:t> with foam vs.  10</a:t>
            </a:r>
            <a:r>
              <a:rPr lang="en-US" sz="1200" b="1" baseline="30000" dirty="0" smtClean="0">
                <a:solidFill>
                  <a:prstClr val="black"/>
                </a:solidFill>
              </a:rPr>
              <a:t>21</a:t>
            </a:r>
            <a:r>
              <a:rPr lang="en-US" sz="1200" b="1" dirty="0" smtClean="0">
                <a:solidFill>
                  <a:prstClr val="black"/>
                </a:solidFill>
              </a:rPr>
              <a:t> W/cm</a:t>
            </a:r>
            <a:r>
              <a:rPr lang="en-US" sz="1200" b="1" baseline="30000" dirty="0" smtClean="0">
                <a:solidFill>
                  <a:prstClr val="black"/>
                </a:solidFill>
              </a:rPr>
              <a:t>2 </a:t>
            </a:r>
            <a:r>
              <a:rPr lang="en-US" sz="1200" b="1" dirty="0" smtClean="0">
                <a:solidFill>
                  <a:prstClr val="black"/>
                </a:solidFill>
              </a:rPr>
              <a:t>foil: two times higher effective temperature and 10 times higher photon number (E</a:t>
            </a:r>
            <a:r>
              <a:rPr lang="en-US" sz="12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1200" b="1" dirty="0" smtClean="0">
                <a:solidFill>
                  <a:prstClr val="black"/>
                </a:solidFill>
              </a:rPr>
              <a:t> &gt; 7 MeV)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466805" y="873714"/>
            <a:ext cx="3811619" cy="2846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1400" dirty="0" smtClean="0">
                <a:solidFill>
                  <a:srgbClr val="000099"/>
                </a:solidFill>
              </a:rPr>
              <a:t>10</a:t>
            </a:r>
            <a:r>
              <a:rPr lang="en-US" sz="1400" baseline="30000" dirty="0" smtClean="0">
                <a:solidFill>
                  <a:srgbClr val="000099"/>
                </a:solidFill>
              </a:rPr>
              <a:t>12</a:t>
            </a:r>
            <a:r>
              <a:rPr lang="en-US" sz="1400" dirty="0" smtClean="0">
                <a:solidFill>
                  <a:srgbClr val="000099"/>
                </a:solidFill>
              </a:rPr>
              <a:t>/</a:t>
            </a:r>
            <a:r>
              <a:rPr lang="en-US" sz="1400" dirty="0" err="1" smtClean="0">
                <a:solidFill>
                  <a:srgbClr val="000099"/>
                </a:solidFill>
              </a:rPr>
              <a:t>sr</a:t>
            </a:r>
            <a:r>
              <a:rPr lang="en-US" sz="1400" dirty="0" smtClean="0">
                <a:solidFill>
                  <a:srgbClr val="000099"/>
                </a:solidFill>
              </a:rPr>
              <a:t> photons with E &gt; 7.5 MeV, T</a:t>
            </a:r>
            <a:r>
              <a:rPr lang="en-US" sz="1400" baseline="-25000" dirty="0" smtClean="0">
                <a:solidFill>
                  <a:srgbClr val="000099"/>
                </a:solidFill>
              </a:rPr>
              <a:t>eff</a:t>
            </a:r>
            <a:r>
              <a:rPr lang="en-US" sz="1400" dirty="0" smtClean="0">
                <a:solidFill>
                  <a:srgbClr val="000099"/>
                </a:solidFill>
              </a:rPr>
              <a:t> =10 -13 MeV</a:t>
            </a:r>
            <a:endParaRPr lang="en-US" sz="1400" dirty="0">
              <a:solidFill>
                <a:srgbClr val="000099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0" y="-243749"/>
            <a:ext cx="9144000" cy="609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351720" y="-26710"/>
            <a:ext cx="8981596" cy="34624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Gamma-rays: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Ultra-high conversion efficiency 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GDR region ≥ 7 MeV 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63481" y="503062"/>
            <a:ext cx="6729628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400" dirty="0" smtClean="0">
                <a:solidFill>
                  <a:prstClr val="black"/>
                </a:solidFill>
              </a:rPr>
              <a:t>Electrons propagate in high Z converter and generate BS with 10´s of MeV photon energy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2718695" y="3691009"/>
            <a:ext cx="1103505" cy="238525"/>
          </a:xfrm>
          <a:prstGeom prst="rect">
            <a:avLst/>
          </a:prstGeom>
          <a:solidFill>
            <a:schemeClr val="bg1"/>
          </a:solidFill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100" u="sng" baseline="30000" dirty="0" smtClean="0">
                <a:solidFill>
                  <a:prstClr val="black"/>
                </a:solidFill>
              </a:rPr>
              <a:t>197</a:t>
            </a:r>
            <a:r>
              <a:rPr lang="en-GB" sz="1100" u="sng" dirty="0" smtClean="0">
                <a:solidFill>
                  <a:prstClr val="black"/>
                </a:solidFill>
              </a:rPr>
              <a:t>Au(g, 5n)</a:t>
            </a:r>
            <a:r>
              <a:rPr lang="en-GB" sz="1100" u="sng" baseline="30000" dirty="0" smtClean="0">
                <a:solidFill>
                  <a:prstClr val="black"/>
                </a:solidFill>
              </a:rPr>
              <a:t>192</a:t>
            </a:r>
            <a:r>
              <a:rPr lang="en-GB" sz="1100" u="sng" dirty="0" smtClean="0">
                <a:solidFill>
                  <a:prstClr val="black"/>
                </a:solidFill>
              </a:rPr>
              <a:t>Au</a:t>
            </a:r>
            <a:endParaRPr lang="en-GB" sz="1100" u="sng" dirty="0">
              <a:solidFill>
                <a:prstClr val="black"/>
              </a:solidFill>
            </a:endParaRPr>
          </a:p>
        </p:txBody>
      </p:sp>
      <p:cxnSp>
        <p:nvCxnSpPr>
          <p:cNvPr id="43" name="Gerader Verbinder 42"/>
          <p:cNvCxnSpPr/>
          <p:nvPr/>
        </p:nvCxnSpPr>
        <p:spPr>
          <a:xfrm>
            <a:off x="2655026" y="3455050"/>
            <a:ext cx="19595" cy="55198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fik 4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2732" y="2258670"/>
            <a:ext cx="3258026" cy="2099801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7339963" y="3119455"/>
            <a:ext cx="1103505" cy="238525"/>
          </a:xfrm>
          <a:prstGeom prst="rect">
            <a:avLst/>
          </a:prstGeom>
          <a:solidFill>
            <a:schemeClr val="bg1"/>
          </a:solidFill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100" u="sng" baseline="30000" dirty="0" smtClean="0">
                <a:solidFill>
                  <a:prstClr val="black"/>
                </a:solidFill>
              </a:rPr>
              <a:t>197</a:t>
            </a:r>
            <a:r>
              <a:rPr lang="en-GB" sz="1100" u="sng" dirty="0" smtClean="0">
                <a:solidFill>
                  <a:prstClr val="black"/>
                </a:solidFill>
              </a:rPr>
              <a:t>Au(g, 5n)</a:t>
            </a:r>
            <a:r>
              <a:rPr lang="en-GB" sz="1100" u="sng" baseline="30000" dirty="0" smtClean="0">
                <a:solidFill>
                  <a:prstClr val="black"/>
                </a:solidFill>
              </a:rPr>
              <a:t>192</a:t>
            </a:r>
            <a:r>
              <a:rPr lang="en-GB" sz="1100" u="sng" dirty="0" smtClean="0">
                <a:solidFill>
                  <a:prstClr val="black"/>
                </a:solidFill>
              </a:rPr>
              <a:t>Au</a:t>
            </a:r>
            <a:endParaRPr lang="en-GB" sz="1100" u="sng" dirty="0">
              <a:solidFill>
                <a:prstClr val="black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4879582" y="1309833"/>
            <a:ext cx="3676537" cy="86946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de-DE" sz="1200" u="sng" dirty="0" smtClean="0">
                <a:solidFill>
                  <a:prstClr val="black"/>
                </a:solidFill>
              </a:rPr>
              <a:t>Record-</a:t>
            </a:r>
            <a:r>
              <a:rPr lang="de-DE" sz="1200" u="sng" dirty="0" err="1" smtClean="0">
                <a:solidFill>
                  <a:prstClr val="black"/>
                </a:solidFill>
              </a:rPr>
              <a:t>breaking</a:t>
            </a:r>
            <a:r>
              <a:rPr lang="de-DE" sz="1200" u="sng" dirty="0" smtClean="0">
                <a:solidFill>
                  <a:prstClr val="black"/>
                </a:solidFill>
              </a:rPr>
              <a:t>  </a:t>
            </a:r>
            <a:r>
              <a:rPr lang="de-DE" sz="1200" u="sng" dirty="0" err="1" smtClean="0">
                <a:solidFill>
                  <a:prstClr val="black"/>
                </a:solidFill>
              </a:rPr>
              <a:t>conv</a:t>
            </a:r>
            <a:r>
              <a:rPr lang="de-DE" sz="1200" u="sng" dirty="0" smtClean="0">
                <a:solidFill>
                  <a:prstClr val="black"/>
                </a:solidFill>
              </a:rPr>
              <a:t>. </a:t>
            </a:r>
            <a:r>
              <a:rPr lang="de-DE" sz="1200" u="sng" dirty="0" err="1" smtClean="0">
                <a:solidFill>
                  <a:prstClr val="black"/>
                </a:solidFill>
              </a:rPr>
              <a:t>eff</a:t>
            </a:r>
            <a:r>
              <a:rPr lang="de-DE" sz="1200" u="sng" dirty="0" smtClean="0">
                <a:solidFill>
                  <a:prstClr val="black"/>
                </a:solidFill>
              </a:rPr>
              <a:t>. </a:t>
            </a:r>
            <a:r>
              <a:rPr lang="de-DE" sz="1200" u="sng" dirty="0" err="1" smtClean="0">
                <a:solidFill>
                  <a:prstClr val="black"/>
                </a:solidFill>
              </a:rPr>
              <a:t>into</a:t>
            </a:r>
            <a:r>
              <a:rPr lang="de-DE" sz="1200" u="sng" dirty="0" smtClean="0">
                <a:solidFill>
                  <a:prstClr val="black"/>
                </a:solidFill>
              </a:rPr>
              <a:t> BS &gt; 7.5 </a:t>
            </a:r>
            <a:r>
              <a:rPr lang="de-DE" sz="1200" u="sng" dirty="0" err="1" smtClean="0">
                <a:solidFill>
                  <a:prstClr val="black"/>
                </a:solidFill>
              </a:rPr>
              <a:t>MeV</a:t>
            </a:r>
            <a:endParaRPr lang="de-DE" sz="1200" u="sng" dirty="0" smtClean="0">
              <a:solidFill>
                <a:prstClr val="black"/>
              </a:solidFill>
            </a:endParaRPr>
          </a:p>
          <a:p>
            <a:pPr defTabSz="685783"/>
            <a:r>
              <a:rPr lang="de-DE" sz="1200" dirty="0" smtClean="0">
                <a:solidFill>
                  <a:prstClr val="black"/>
                </a:solidFill>
              </a:rPr>
              <a:t>Giant Dipole </a:t>
            </a:r>
            <a:r>
              <a:rPr lang="de-DE" sz="1200" dirty="0" err="1" smtClean="0">
                <a:solidFill>
                  <a:prstClr val="black"/>
                </a:solidFill>
              </a:rPr>
              <a:t>Resonance</a:t>
            </a:r>
            <a:endParaRPr lang="de-DE" sz="1200" dirty="0" smtClean="0">
              <a:solidFill>
                <a:prstClr val="black"/>
              </a:solidFill>
            </a:endParaRPr>
          </a:p>
          <a:p>
            <a:pPr defTabSz="685783"/>
            <a:endParaRPr lang="de-DE" sz="600" dirty="0" smtClean="0">
              <a:solidFill>
                <a:prstClr val="black"/>
              </a:solidFill>
            </a:endParaRPr>
          </a:p>
          <a:p>
            <a:pPr defTabSz="685783"/>
            <a:r>
              <a:rPr lang="de-DE" sz="1100" dirty="0" smtClean="0">
                <a:solidFill>
                  <a:srgbClr val="C00000"/>
                </a:solidFill>
              </a:rPr>
              <a:t>PHELIX, 10</a:t>
            </a:r>
            <a:r>
              <a:rPr lang="de-DE" sz="1100" baseline="30000" dirty="0" smtClean="0">
                <a:solidFill>
                  <a:srgbClr val="C00000"/>
                </a:solidFill>
              </a:rPr>
              <a:t>19</a:t>
            </a:r>
            <a:r>
              <a:rPr lang="de-DE" sz="1100" dirty="0" smtClean="0">
                <a:solidFill>
                  <a:srgbClr val="C00000"/>
                </a:solidFill>
              </a:rPr>
              <a:t> W/cm</a:t>
            </a:r>
            <a:r>
              <a:rPr lang="de-DE" sz="1100" baseline="30000" dirty="0" smtClean="0">
                <a:solidFill>
                  <a:srgbClr val="C00000"/>
                </a:solidFill>
              </a:rPr>
              <a:t>2</a:t>
            </a:r>
            <a:r>
              <a:rPr lang="de-DE" sz="1100" dirty="0" smtClean="0">
                <a:solidFill>
                  <a:srgbClr val="C00000"/>
                </a:solidFill>
              </a:rPr>
              <a:t> : 1.7±0.4%  (GDR)</a:t>
            </a:r>
          </a:p>
          <a:p>
            <a:pPr defTabSz="685783"/>
            <a:r>
              <a:rPr lang="de-DE" sz="1100" dirty="0" smtClean="0">
                <a:solidFill>
                  <a:prstClr val="black"/>
                </a:solidFill>
              </a:rPr>
              <a:t>VULCAN at 10</a:t>
            </a:r>
            <a:r>
              <a:rPr lang="de-DE" sz="1100" baseline="30000" dirty="0" smtClean="0">
                <a:solidFill>
                  <a:prstClr val="black"/>
                </a:solidFill>
              </a:rPr>
              <a:t>20</a:t>
            </a:r>
            <a:r>
              <a:rPr lang="de-DE" sz="1100" dirty="0" smtClean="0">
                <a:solidFill>
                  <a:prstClr val="black"/>
                </a:solidFill>
              </a:rPr>
              <a:t> W/cm</a:t>
            </a:r>
            <a:r>
              <a:rPr lang="de-DE" sz="1100" baseline="30000" dirty="0" smtClean="0">
                <a:solidFill>
                  <a:prstClr val="black"/>
                </a:solidFill>
              </a:rPr>
              <a:t>2</a:t>
            </a:r>
            <a:r>
              <a:rPr lang="de-DE" sz="1100" dirty="0" smtClean="0">
                <a:solidFill>
                  <a:prstClr val="black"/>
                </a:solidFill>
              </a:rPr>
              <a:t>: 0.2 %    (GDR)</a:t>
            </a:r>
          </a:p>
        </p:txBody>
      </p:sp>
      <p:grpSp>
        <p:nvGrpSpPr>
          <p:cNvPr id="21" name="Gruppieren 22"/>
          <p:cNvGrpSpPr/>
          <p:nvPr/>
        </p:nvGrpSpPr>
        <p:grpSpPr>
          <a:xfrm>
            <a:off x="0" y="4816014"/>
            <a:ext cx="9144000" cy="327486"/>
            <a:chOff x="-147917" y="4452449"/>
            <a:chExt cx="12192000" cy="508022"/>
          </a:xfrm>
          <a:solidFill>
            <a:srgbClr val="000099"/>
          </a:solidFill>
        </p:grpSpPr>
        <p:sp>
          <p:nvSpPr>
            <p:cNvPr id="22" name="Rechteck 24"/>
            <p:cNvSpPr/>
            <p:nvPr/>
          </p:nvSpPr>
          <p:spPr>
            <a:xfrm>
              <a:off x="-147917" y="4452449"/>
              <a:ext cx="12192000" cy="5080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24" name="Datumsplatzhalter 1"/>
            <p:cNvSpPr txBox="1">
              <a:spLocks/>
            </p:cNvSpPr>
            <p:nvPr/>
          </p:nvSpPr>
          <p:spPr>
            <a:xfrm>
              <a:off x="-4578" y="4544356"/>
              <a:ext cx="2743200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09.11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5" name="Fußzeilenplatzhalter 2"/>
            <p:cNvSpPr txBox="1">
              <a:spLocks/>
            </p:cNvSpPr>
            <p:nvPr/>
          </p:nvSpPr>
          <p:spPr>
            <a:xfrm>
              <a:off x="4891966" y="4544359"/>
              <a:ext cx="6651812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НВ</a:t>
              </a:r>
              <a:r>
                <a:rPr lang="de-DE" dirty="0" smtClean="0">
                  <a:solidFill>
                    <a:prstClr val="white"/>
                  </a:solidFill>
                </a:rPr>
                <a:t>-2022      </a:t>
              </a:r>
              <a:r>
                <a:rPr lang="de-DE" dirty="0" smtClean="0">
                  <a:solidFill>
                    <a:prstClr val="black">
                      <a:tint val="75000"/>
                    </a:prstClr>
                  </a:solidFill>
                </a:rPr>
                <a:t>                                                                </a:t>
              </a:r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>
          <a:xfrm>
            <a:off x="6948264" y="4869657"/>
            <a:ext cx="2057400" cy="273844"/>
          </a:xfrm>
        </p:spPr>
        <p:txBody>
          <a:bodyPr/>
          <a:lstStyle/>
          <a:p>
            <a:fld id="{829A5744-D719-4994-832C-04DED488B75E}" type="slidenum">
              <a:rPr lang="de-DE" sz="1200" smtClean="0">
                <a:solidFill>
                  <a:schemeClr val="bg1"/>
                </a:solidFill>
              </a:rPr>
              <a:pPr/>
              <a:t>27</a:t>
            </a:fld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188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/>
          <p:cNvSpPr txBox="1"/>
          <p:nvPr/>
        </p:nvSpPr>
        <p:spPr>
          <a:xfrm>
            <a:off x="5963779" y="4148281"/>
            <a:ext cx="1848581" cy="438580"/>
          </a:xfrm>
          <a:prstGeom prst="rect">
            <a:avLst/>
          </a:prstGeom>
          <a:solidFill>
            <a:schemeClr val="bg1"/>
          </a:solidFill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set of activation probes</a:t>
            </a:r>
          </a:p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for photo-nuclear reactions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869" y="-18582"/>
            <a:ext cx="9141133" cy="742742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68" y="-107890"/>
            <a:ext cx="9141133" cy="994172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Nuclear </a:t>
            </a:r>
            <a:r>
              <a:rPr lang="en-US" sz="2100" dirty="0" smtClean="0">
                <a:solidFill>
                  <a:schemeClr val="bg1"/>
                </a:solidFill>
              </a:rPr>
              <a:t>Diagnostics: activation by gamma-rays in GDR and autoradiography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8889" y="1623502"/>
            <a:ext cx="1893243" cy="251060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7687204" y="3089264"/>
            <a:ext cx="1075610" cy="143272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3722" y="2077741"/>
            <a:ext cx="2535902" cy="178403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183689" y="950669"/>
            <a:ext cx="2787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GB" sz="1400" dirty="0" smtClean="0">
                <a:solidFill>
                  <a:prstClr val="black"/>
                </a:solidFill>
              </a:rPr>
              <a:t>100 um Cu-foil  for autoradiography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693722" y="907522"/>
            <a:ext cx="25372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GB" sz="1400" dirty="0" smtClean="0">
                <a:solidFill>
                  <a:prstClr val="black"/>
                </a:solidFill>
              </a:rPr>
              <a:t>example of the target set-up</a:t>
            </a:r>
          </a:p>
          <a:p>
            <a:pPr defTabSz="685783"/>
            <a:r>
              <a:rPr lang="en-GB" sz="1400" dirty="0" smtClean="0">
                <a:solidFill>
                  <a:prstClr val="black"/>
                </a:solidFill>
              </a:rPr>
              <a:t> for gamma-ray production: </a:t>
            </a:r>
          </a:p>
          <a:p>
            <a:pPr defTabSz="685783"/>
            <a:r>
              <a:rPr lang="en-GB" sz="1400" dirty="0" smtClean="0">
                <a:solidFill>
                  <a:prstClr val="black"/>
                </a:solidFill>
              </a:rPr>
              <a:t>foam + W2mm+Au1mm+In1mm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557581" y="1182219"/>
            <a:ext cx="1765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GB" sz="1400" dirty="0" smtClean="0">
                <a:solidFill>
                  <a:prstClr val="black"/>
                </a:solidFill>
              </a:rPr>
              <a:t>placed 4 cm from TCC</a:t>
            </a:r>
            <a:endParaRPr lang="en-GB" sz="1400" dirty="0">
              <a:solidFill>
                <a:prstClr val="black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7508644" y="2815701"/>
            <a:ext cx="954150" cy="97112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/>
          <p:cNvGrpSpPr/>
          <p:nvPr/>
        </p:nvGrpSpPr>
        <p:grpSpPr>
          <a:xfrm>
            <a:off x="4848502" y="2213497"/>
            <a:ext cx="984710" cy="447076"/>
            <a:chOff x="9573081" y="2075216"/>
            <a:chExt cx="1312947" cy="596101"/>
          </a:xfrm>
        </p:grpSpPr>
        <p:sp>
          <p:nvSpPr>
            <p:cNvPr id="16" name="Gleichschenkliges Dreieck 15"/>
            <p:cNvSpPr/>
            <p:nvPr/>
          </p:nvSpPr>
          <p:spPr>
            <a:xfrm rot="15840981">
              <a:off x="9993965" y="1654332"/>
              <a:ext cx="471179" cy="1312947"/>
            </a:xfrm>
            <a:prstGeom prst="triangle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GB" sz="1400" dirty="0">
                <a:solidFill>
                  <a:prstClr val="white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 rot="20455578">
              <a:off x="9980397" y="2260948"/>
              <a:ext cx="71429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GB" sz="1400" dirty="0" smtClean="0">
                  <a:solidFill>
                    <a:prstClr val="white"/>
                  </a:solidFill>
                </a:rPr>
                <a:t>laser</a:t>
              </a:r>
              <a:endParaRPr lang="en-GB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Группа 28">
            <a:extLst>
              <a:ext uri="{FF2B5EF4-FFF2-40B4-BE49-F238E27FC236}">
                <a16:creationId xmlns="" xmlns:a16="http://schemas.microsoft.com/office/drawing/2014/main" id="{16458D4C-1E71-870C-A846-830AFD44E927}"/>
              </a:ext>
            </a:extLst>
          </p:cNvPr>
          <p:cNvGrpSpPr/>
          <p:nvPr/>
        </p:nvGrpSpPr>
        <p:grpSpPr>
          <a:xfrm>
            <a:off x="91336" y="1587211"/>
            <a:ext cx="3343120" cy="3010400"/>
            <a:chOff x="97146" y="478511"/>
            <a:chExt cx="6616922" cy="5849043"/>
          </a:xfrm>
        </p:grpSpPr>
        <p:pic>
          <p:nvPicPr>
            <p:cNvPr id="30" name="Рисунок 29" descr="Изображение выглядит как текст, прибор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834D94E5-66CD-CAD7-53BE-4570106A7A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6489"/>
            <a:stretch/>
          </p:blipFill>
          <p:spPr>
            <a:xfrm>
              <a:off x="97146" y="478511"/>
              <a:ext cx="6616922" cy="56847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3698FEF-7A51-6E38-A56D-EEFA34F838C9}"/>
                </a:ext>
              </a:extLst>
            </p:cNvPr>
            <p:cNvSpPr txBox="1"/>
            <p:nvPr/>
          </p:nvSpPr>
          <p:spPr>
            <a:xfrm>
              <a:off x="1974750" y="5669762"/>
              <a:ext cx="926744" cy="6577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600" dirty="0">
                  <a:solidFill>
                    <a:prstClr val="black"/>
                  </a:solidFill>
                </a:rPr>
                <a:t>+5°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E651AD3B-D1E9-539E-C460-AD256FB2C6C0}"/>
                </a:ext>
              </a:extLst>
            </p:cNvPr>
            <p:cNvSpPr txBox="1"/>
            <p:nvPr/>
          </p:nvSpPr>
          <p:spPr>
            <a:xfrm>
              <a:off x="3675553" y="5584782"/>
              <a:ext cx="926744" cy="6577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600" dirty="0">
                  <a:solidFill>
                    <a:prstClr val="black"/>
                  </a:solidFill>
                </a:rPr>
                <a:t>-5°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F5733EA4-F835-F838-9C22-E4E7E44B969E}"/>
                </a:ext>
              </a:extLst>
            </p:cNvPr>
            <p:cNvSpPr txBox="1"/>
            <p:nvPr/>
          </p:nvSpPr>
          <p:spPr>
            <a:xfrm>
              <a:off x="1401745" y="1841246"/>
              <a:ext cx="1314711" cy="6577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600" dirty="0">
                  <a:solidFill>
                    <a:prstClr val="black"/>
                  </a:solidFill>
                </a:rPr>
                <a:t>+170°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688B7EC5-A71C-A385-91A0-FA561F802702}"/>
                </a:ext>
              </a:extLst>
            </p:cNvPr>
            <p:cNvSpPr txBox="1"/>
            <p:nvPr/>
          </p:nvSpPr>
          <p:spPr>
            <a:xfrm>
              <a:off x="5615277" y="2694403"/>
              <a:ext cx="1009631" cy="5979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400" dirty="0">
                  <a:solidFill>
                    <a:prstClr val="black"/>
                  </a:solidFill>
                </a:rPr>
                <a:t>-80°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9" name="Grafik 2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29950" y="2123402"/>
            <a:ext cx="449516" cy="596098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V="1">
            <a:off x="1691680" y="2715766"/>
            <a:ext cx="360040" cy="4447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228403" y="894713"/>
            <a:ext cx="31989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GB" sz="1400" dirty="0" smtClean="0">
                <a:solidFill>
                  <a:prstClr val="black"/>
                </a:solidFill>
              </a:rPr>
              <a:t>set-up for generation and measurements</a:t>
            </a:r>
          </a:p>
          <a:p>
            <a:pPr defTabSz="685783"/>
            <a:r>
              <a:rPr lang="en-GB" sz="1400" dirty="0" smtClean="0">
                <a:solidFill>
                  <a:prstClr val="black"/>
                </a:solidFill>
              </a:rPr>
              <a:t> of BS radiation caused by DLA -electrons </a:t>
            </a:r>
          </a:p>
          <a:p>
            <a:pPr defTabSz="685783"/>
            <a:r>
              <a:rPr lang="en-GB" sz="1400" dirty="0" smtClean="0">
                <a:solidFill>
                  <a:prstClr val="black"/>
                </a:solidFill>
              </a:rPr>
              <a:t> in GDR-photon energy region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8117515" y="476157"/>
            <a:ext cx="1065434" cy="28853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400" dirty="0" smtClean="0">
                <a:solidFill>
                  <a:prstClr val="white"/>
                </a:solidFill>
              </a:rPr>
              <a:t>PHELIX 2022</a:t>
            </a:r>
            <a:endParaRPr lang="en-GB" sz="1400" dirty="0">
              <a:solidFill>
                <a:prstClr val="white"/>
              </a:solidFill>
            </a:endParaRPr>
          </a:p>
        </p:txBody>
      </p:sp>
      <p:grpSp>
        <p:nvGrpSpPr>
          <p:cNvPr id="35" name="Gruppieren 22"/>
          <p:cNvGrpSpPr/>
          <p:nvPr/>
        </p:nvGrpSpPr>
        <p:grpSpPr>
          <a:xfrm>
            <a:off x="0" y="4836552"/>
            <a:ext cx="9144000" cy="327486"/>
            <a:chOff x="-292610" y="4401461"/>
            <a:chExt cx="12192000" cy="508022"/>
          </a:xfrm>
          <a:solidFill>
            <a:srgbClr val="000099"/>
          </a:solidFill>
        </p:grpSpPr>
        <p:sp>
          <p:nvSpPr>
            <p:cNvPr id="36" name="Rechteck 24"/>
            <p:cNvSpPr/>
            <p:nvPr/>
          </p:nvSpPr>
          <p:spPr>
            <a:xfrm>
              <a:off x="-292610" y="4401461"/>
              <a:ext cx="12192000" cy="5080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38" name="Datumsplatzhalter 1"/>
            <p:cNvSpPr txBox="1">
              <a:spLocks/>
            </p:cNvSpPr>
            <p:nvPr/>
          </p:nvSpPr>
          <p:spPr>
            <a:xfrm>
              <a:off x="-4578" y="4544356"/>
              <a:ext cx="2743200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09.11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9" name="Fußzeilenplatzhalter 2"/>
            <p:cNvSpPr txBox="1">
              <a:spLocks/>
            </p:cNvSpPr>
            <p:nvPr/>
          </p:nvSpPr>
          <p:spPr>
            <a:xfrm>
              <a:off x="4843283" y="4494527"/>
              <a:ext cx="6651812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НВ</a:t>
              </a:r>
              <a:r>
                <a:rPr lang="de-DE" dirty="0" smtClean="0">
                  <a:solidFill>
                    <a:prstClr val="white"/>
                  </a:solidFill>
                </a:rPr>
                <a:t>-2022      </a:t>
              </a:r>
              <a:r>
                <a:rPr lang="de-DE" dirty="0" smtClean="0">
                  <a:solidFill>
                    <a:prstClr val="black">
                      <a:tint val="75000"/>
                    </a:prstClr>
                  </a:solidFill>
                </a:rPr>
                <a:t>                                                                </a:t>
              </a:r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123014" y="2626468"/>
            <a:ext cx="1357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sng" dirty="0" err="1" smtClean="0"/>
              <a:t>foam+convertor</a:t>
            </a:r>
            <a:endParaRPr lang="en-GB" sz="1400" u="sng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1363934" y="2860174"/>
            <a:ext cx="272775" cy="142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2395230" y="2181454"/>
            <a:ext cx="1038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nuclear</a:t>
            </a:r>
          </a:p>
          <a:p>
            <a:r>
              <a:rPr lang="en-GB" sz="1400" dirty="0" smtClean="0"/>
              <a:t> diagnostics</a:t>
            </a:r>
            <a:endParaRPr lang="en-GB" sz="1400" dirty="0"/>
          </a:p>
        </p:txBody>
      </p:sp>
    </p:spTree>
    <p:extLst>
      <p:ext uri="{BB962C8B-B14F-4D97-AF65-F5344CB8AC3E}">
        <p14:creationId xmlns="" xmlns:p14="http://schemas.microsoft.com/office/powerpoint/2010/main" val="341874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4060" y="2922551"/>
            <a:ext cx="1721989" cy="152965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1719" y="3174591"/>
            <a:ext cx="2480567" cy="124261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3384" y="1142374"/>
            <a:ext cx="3332448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sh. 37  4 mg/cc, 0.5mm + W2mm +ns-pulse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6823" y="2785601"/>
            <a:ext cx="2018722" cy="17738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83811" y="1382874"/>
            <a:ext cx="1559504" cy="149211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31719" y="1389271"/>
            <a:ext cx="2438699" cy="12102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3425" y="1430457"/>
            <a:ext cx="1668146" cy="147812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700153" y="1142374"/>
            <a:ext cx="1621598" cy="253916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200" dirty="0" smtClean="0">
                <a:solidFill>
                  <a:prstClr val="black"/>
                </a:solidFill>
              </a:rPr>
              <a:t>Cu-foil 27 mm from TCC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693523" y="2908579"/>
            <a:ext cx="1621598" cy="253916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200" dirty="0" smtClean="0">
                <a:solidFill>
                  <a:prstClr val="black"/>
                </a:solidFill>
              </a:rPr>
              <a:t>Cu-foil 40 mm from TCC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35853" y="2800687"/>
            <a:ext cx="2508069" cy="148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964678" y="1096813"/>
            <a:ext cx="3043138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sh. 41 Direct shot on W2mm + ns-pulse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8166421" y="275301"/>
            <a:ext cx="1065434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white"/>
                </a:solidFill>
              </a:rPr>
              <a:t>PHELIX 2022</a:t>
            </a:r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056740" y="1436056"/>
            <a:ext cx="630616" cy="284691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white"/>
                </a:solidFill>
              </a:rPr>
              <a:t>0.27 </a:t>
            </a:r>
            <a:r>
              <a:rPr lang="en-GB" sz="1400" dirty="0" err="1" smtClean="0">
                <a:solidFill>
                  <a:prstClr val="white"/>
                </a:solidFill>
              </a:rPr>
              <a:t>sr</a:t>
            </a:r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513651" y="1402309"/>
            <a:ext cx="539244" cy="284691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white"/>
                </a:solidFill>
              </a:rPr>
              <a:t>0.8 </a:t>
            </a:r>
            <a:r>
              <a:rPr lang="en-GB" sz="1400" dirty="0" err="1" smtClean="0">
                <a:solidFill>
                  <a:prstClr val="white"/>
                </a:solidFill>
              </a:rPr>
              <a:t>sr</a:t>
            </a:r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215578" y="693514"/>
            <a:ext cx="6576735" cy="346247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dirty="0" smtClean="0">
                <a:solidFill>
                  <a:prstClr val="black"/>
                </a:solidFill>
              </a:rPr>
              <a:t>Cu63 + </a:t>
            </a:r>
            <a:r>
              <a:rPr lang="en-GB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GB" dirty="0" smtClean="0">
                <a:solidFill>
                  <a:prstClr val="black"/>
                </a:solidFill>
              </a:rPr>
              <a:t> (15-20 MeV) -&gt; Cu62 (9.67 min) +1167 </a:t>
            </a:r>
            <a:r>
              <a:rPr lang="en-GB" dirty="0" err="1" smtClean="0">
                <a:solidFill>
                  <a:prstClr val="black"/>
                </a:solidFill>
              </a:rPr>
              <a:t>keV</a:t>
            </a:r>
            <a:r>
              <a:rPr lang="en-GB" dirty="0" smtClean="0">
                <a:solidFill>
                  <a:prstClr val="black"/>
                </a:solidFill>
              </a:rPr>
              <a:t> + </a:t>
            </a:r>
            <a:r>
              <a:rPr lang="en-GB" dirty="0" smtClean="0">
                <a:solidFill>
                  <a:prstClr val="black"/>
                </a:solidFill>
                <a:latin typeface="Symbol" panose="05050102010706020507" pitchFamily="18" charset="2"/>
              </a:rPr>
              <a:t>b</a:t>
            </a:r>
            <a:r>
              <a:rPr lang="en-GB" baseline="30000" dirty="0" smtClean="0">
                <a:solidFill>
                  <a:prstClr val="black"/>
                </a:solidFill>
              </a:rPr>
              <a:t>+</a:t>
            </a:r>
            <a:r>
              <a:rPr lang="en-GB" dirty="0" smtClean="0">
                <a:solidFill>
                  <a:prstClr val="black"/>
                </a:solidFill>
              </a:rPr>
              <a:t> (0-2.9 MeV)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-19501" y="-20645"/>
            <a:ext cx="9141133" cy="65538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25017" y="125649"/>
            <a:ext cx="8652096" cy="39241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en-GB" sz="2100" dirty="0">
                <a:solidFill>
                  <a:prstClr val="white"/>
                </a:solidFill>
              </a:rPr>
              <a:t>Effective </a:t>
            </a:r>
            <a:r>
              <a:rPr lang="en-GB" sz="2100" dirty="0" smtClean="0">
                <a:solidFill>
                  <a:prstClr val="white"/>
                </a:solidFill>
              </a:rPr>
              <a:t>15-20 </a:t>
            </a:r>
            <a:r>
              <a:rPr lang="en-GB" sz="2100" dirty="0">
                <a:solidFill>
                  <a:prstClr val="white"/>
                </a:solidFill>
              </a:rPr>
              <a:t>MeV </a:t>
            </a:r>
            <a:r>
              <a:rPr lang="en-GB" sz="2100" dirty="0" smtClean="0">
                <a:solidFill>
                  <a:prstClr val="white"/>
                </a:solidFill>
              </a:rPr>
              <a:t>gamma-rays </a:t>
            </a:r>
            <a:r>
              <a:rPr lang="en-GB" sz="2100" dirty="0">
                <a:solidFill>
                  <a:prstClr val="white"/>
                </a:solidFill>
              </a:rPr>
              <a:t>production using foam in front of convertor </a:t>
            </a:r>
          </a:p>
        </p:txBody>
      </p:sp>
      <p:sp>
        <p:nvSpPr>
          <p:cNvPr id="27" name="Rechteck 26"/>
          <p:cNvSpPr/>
          <p:nvPr/>
        </p:nvSpPr>
        <p:spPr>
          <a:xfrm>
            <a:off x="0" y="4744614"/>
            <a:ext cx="9144000" cy="386543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07504" y="4803999"/>
            <a:ext cx="8987715" cy="269302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300" dirty="0" smtClean="0">
                <a:solidFill>
                  <a:prstClr val="white"/>
                </a:solidFill>
              </a:rPr>
              <a:t>10 x more 15-20 MeV gammas and 3x higher directionality in case of  foam+W2mm + ns-pulse comp. to shot on W2mm +ns-pulse </a:t>
            </a:r>
            <a:endParaRPr lang="en-GB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178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BE5E-E09C-4D22-A6F3-6B339AAC701E}" type="datetime1">
              <a:rPr lang="en-US" smtClean="0"/>
              <a:pPr/>
              <a:t>11/17/2022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683568" y="726908"/>
            <a:ext cx="7923707" cy="4416592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marL="134776" algn="just">
              <a:spcAft>
                <a:spcPts val="450"/>
              </a:spcAft>
            </a:pPr>
            <a:r>
              <a:rPr lang="it-IT" sz="1200" dirty="0" smtClean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it-IT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N Rosmej et al, </a:t>
            </a:r>
            <a:r>
              <a:rPr lang="en-US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Interaction of </a:t>
            </a:r>
            <a:r>
              <a:rPr lang="en-US" sz="1200" i="1" dirty="0" err="1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relativistically</a:t>
            </a:r>
            <a:r>
              <a:rPr lang="en-US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 intense laser pulses with long-scale NCD plasmas for </a:t>
            </a:r>
            <a:r>
              <a:rPr lang="en-US" sz="1200" i="1" dirty="0" err="1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optimisation</a:t>
            </a:r>
            <a:r>
              <a:rPr lang="en-US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 of laser based sources of MeV electrons and gamma-rays</a:t>
            </a:r>
            <a:r>
              <a:rPr lang="en-US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u="sng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New J. Phys. 21(2019) 043044  </a:t>
            </a:r>
          </a:p>
          <a:p>
            <a:pPr marL="134776" algn="just">
              <a:spcAft>
                <a:spcPts val="450"/>
              </a:spcAft>
            </a:pPr>
            <a:endParaRPr lang="en-US" sz="600" u="sng" dirty="0" smtClean="0">
              <a:solidFill>
                <a:srgbClr val="000099"/>
              </a:solidFill>
              <a:latin typeface="CMBX1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6" algn="just">
              <a:spcAft>
                <a:spcPts val="450"/>
              </a:spcAft>
            </a:pPr>
            <a:r>
              <a:rPr lang="it-IT" sz="1200" dirty="0" smtClean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O N Rosmej et al, </a:t>
            </a:r>
            <a:r>
              <a:rPr lang="en-US" sz="1200" baseline="30000" dirty="0" smtClean="0">
                <a:solidFill>
                  <a:srgbClr val="000099"/>
                </a:solidFill>
                <a:latin typeface="CMBX12"/>
              </a:rPr>
              <a:t> </a:t>
            </a:r>
            <a:r>
              <a:rPr lang="en-US" sz="1200" i="1" dirty="0" smtClean="0">
                <a:solidFill>
                  <a:srgbClr val="000099"/>
                </a:solidFill>
                <a:latin typeface="CMBX12"/>
              </a:rPr>
              <a:t>High-current laser-driven beams of relativistic electrons for high energy density research, </a:t>
            </a:r>
          </a:p>
          <a:p>
            <a:pPr marL="134776" algn="just">
              <a:spcAft>
                <a:spcPts val="450"/>
              </a:spcAft>
            </a:pPr>
            <a:r>
              <a:rPr lang="en-US" sz="1200" u="sng" dirty="0" smtClean="0">
                <a:solidFill>
                  <a:srgbClr val="000099"/>
                </a:solidFill>
                <a:latin typeface="CMBX12"/>
              </a:rPr>
              <a:t>Plasma </a:t>
            </a:r>
            <a:r>
              <a:rPr lang="en-US" sz="1200" u="sng" dirty="0">
                <a:solidFill>
                  <a:srgbClr val="000099"/>
                </a:solidFill>
                <a:latin typeface="CMBX12"/>
              </a:rPr>
              <a:t>Phys. Control. Fusion </a:t>
            </a:r>
            <a:r>
              <a:rPr lang="en-US" sz="1200" b="1" u="sng" dirty="0">
                <a:solidFill>
                  <a:srgbClr val="000099"/>
                </a:solidFill>
                <a:latin typeface="CMBX12"/>
              </a:rPr>
              <a:t>62 </a:t>
            </a:r>
            <a:r>
              <a:rPr lang="en-US" sz="1200" u="sng" dirty="0">
                <a:solidFill>
                  <a:srgbClr val="000099"/>
                </a:solidFill>
                <a:latin typeface="CMBX12"/>
              </a:rPr>
              <a:t>(2020) 115024 (15pp</a:t>
            </a:r>
            <a:r>
              <a:rPr lang="en-US" sz="1200" u="sng" dirty="0" smtClean="0">
                <a:solidFill>
                  <a:srgbClr val="000099"/>
                </a:solidFill>
                <a:latin typeface="CMBX12"/>
              </a:rPr>
              <a:t>)</a:t>
            </a:r>
          </a:p>
          <a:p>
            <a:pPr marL="134776" algn="just">
              <a:spcAft>
                <a:spcPts val="450"/>
              </a:spcAft>
            </a:pPr>
            <a:endParaRPr lang="en-US" sz="600" u="sng" dirty="0" smtClean="0">
              <a:solidFill>
                <a:srgbClr val="000099"/>
              </a:solidFill>
              <a:latin typeface="CMBX12"/>
            </a:endParaRPr>
          </a:p>
          <a:p>
            <a:pPr marL="134776" algn="just">
              <a:spcAft>
                <a:spcPts val="450"/>
              </a:spcAft>
            </a:pPr>
            <a:r>
              <a:rPr lang="en-US" sz="1200" dirty="0" smtClean="0">
                <a:solidFill>
                  <a:srgbClr val="000099"/>
                </a:solidFill>
                <a:latin typeface="CMBX12"/>
              </a:rPr>
              <a:t> X</a:t>
            </a:r>
            <a:r>
              <a:rPr lang="en-US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. F. Shen et </a:t>
            </a:r>
            <a:r>
              <a:rPr lang="en-US" sz="1200" dirty="0" smtClean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al, </a:t>
            </a:r>
            <a:r>
              <a:rPr lang="en-US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Bright </a:t>
            </a:r>
            <a:r>
              <a:rPr lang="en-US" sz="1200" i="1" dirty="0" err="1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betatron</a:t>
            </a:r>
            <a:r>
              <a:rPr lang="en-US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 x-rays generation from picosecond laser interactions  with long-scale near critical density   plasmas</a:t>
            </a:r>
            <a:r>
              <a:rPr lang="en-US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200" u="sng" dirty="0" err="1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fr-FR" sz="1200" u="sng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. Phys. </a:t>
            </a:r>
            <a:r>
              <a:rPr lang="fr-FR" sz="1200" u="sng" dirty="0" err="1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fr-FR" sz="1200" u="sng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. 118, 134102 (2021)</a:t>
            </a:r>
          </a:p>
          <a:p>
            <a:pPr marL="134776" algn="just">
              <a:spcAft>
                <a:spcPts val="450"/>
              </a:spcAft>
            </a:pPr>
            <a:endParaRPr lang="fr-FR" sz="600" dirty="0">
              <a:solidFill>
                <a:srgbClr val="000099"/>
              </a:solidFill>
              <a:latin typeface="CMBX1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6" algn="just">
              <a:spcAft>
                <a:spcPts val="450"/>
              </a:spcAft>
            </a:pPr>
            <a:r>
              <a:rPr lang="en-US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O. N. Rosmej et al, </a:t>
            </a:r>
            <a:r>
              <a:rPr lang="en-GB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Ultra-bright </a:t>
            </a:r>
            <a:r>
              <a:rPr lang="en-GB" sz="1200" i="1" dirty="0" err="1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betatron</a:t>
            </a:r>
            <a:r>
              <a:rPr lang="en-GB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 radiation based on direct laser acceleration of electrons in plasma of near critical density</a:t>
            </a:r>
            <a:r>
              <a:rPr lang="en-GB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u="sng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Matter </a:t>
            </a:r>
            <a:r>
              <a:rPr lang="en-US" sz="1200" u="sng" dirty="0" err="1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Radiat</a:t>
            </a:r>
            <a:r>
              <a:rPr lang="en-US" sz="1200" u="sng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. Extremes 6, 048401 (2021)</a:t>
            </a:r>
            <a:r>
              <a:rPr lang="en-GB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4776" algn="just">
              <a:spcAft>
                <a:spcPts val="450"/>
              </a:spcAft>
            </a:pPr>
            <a:endParaRPr lang="en-GB" sz="600" dirty="0">
              <a:solidFill>
                <a:srgbClr val="000099"/>
              </a:solidFill>
              <a:latin typeface="CMBX1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6" algn="just">
              <a:spcAft>
                <a:spcPts val="450"/>
              </a:spcAft>
            </a:pPr>
            <a:r>
              <a:rPr lang="en-US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M. M. Günther et al</a:t>
            </a:r>
            <a:r>
              <a:rPr lang="en-US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., Forward-looking insights in laser-generated ultra-intense gamma-ray and neutron sources</a:t>
            </a:r>
          </a:p>
          <a:p>
            <a:pPr marL="134776" algn="just">
              <a:spcAft>
                <a:spcPts val="450"/>
              </a:spcAft>
            </a:pPr>
            <a:r>
              <a:rPr lang="en-US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 for nuclear applications and science</a:t>
            </a:r>
            <a:r>
              <a:rPr lang="en-US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u="sng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Nature Communications 13, 170 (2022</a:t>
            </a:r>
            <a:r>
              <a:rPr lang="en-US" sz="1200" u="sng" dirty="0" smtClean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34776" algn="just">
              <a:spcAft>
                <a:spcPts val="450"/>
              </a:spcAft>
            </a:pPr>
            <a:endParaRPr lang="en-US" sz="600" u="sng" dirty="0" smtClean="0">
              <a:solidFill>
                <a:srgbClr val="000099"/>
              </a:solidFill>
              <a:latin typeface="CMBX1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6" algn="just">
              <a:spcAft>
                <a:spcPts val="450"/>
              </a:spcAft>
            </a:pPr>
            <a:endParaRPr lang="en-US" sz="1200" u="sng" dirty="0">
              <a:solidFill>
                <a:srgbClr val="000099"/>
              </a:solidFill>
              <a:latin typeface="CMBX1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6" algn="just">
              <a:spcAft>
                <a:spcPts val="450"/>
              </a:spcAft>
            </a:pPr>
            <a:endParaRPr lang="de-DE" sz="600" dirty="0">
              <a:solidFill>
                <a:srgbClr val="000099"/>
              </a:solidFill>
              <a:latin typeface="CMBX1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6" algn="just">
              <a:spcAft>
                <a:spcPts val="450"/>
              </a:spcAft>
            </a:pPr>
            <a:endParaRPr lang="en-US" sz="1200" dirty="0">
              <a:solidFill>
                <a:srgbClr val="000099"/>
              </a:solidFill>
              <a:latin typeface="CMBX1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6" algn="just">
              <a:spcAft>
                <a:spcPts val="450"/>
              </a:spcAft>
            </a:pPr>
            <a:endParaRPr lang="en-US" sz="1200" dirty="0">
              <a:latin typeface="CMBX1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6" algn="just">
              <a:spcAft>
                <a:spcPts val="450"/>
              </a:spcAft>
            </a:pPr>
            <a:r>
              <a:rPr lang="de-DE" dirty="0" smtClean="0">
                <a:latin typeface="Tms Rm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dirty="0">
              <a:latin typeface="Tms Rmn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1"/>
            <a:ext cx="9144000" cy="620486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Publications 2019-2022</a:t>
            </a:r>
            <a:endParaRPr lang="de-DE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12"/>
          <p:cNvSpPr/>
          <p:nvPr/>
        </p:nvSpPr>
        <p:spPr>
          <a:xfrm>
            <a:off x="551357" y="3656399"/>
            <a:ext cx="8353548" cy="105413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marL="134776" algn="just">
              <a:spcAft>
                <a:spcPts val="450"/>
              </a:spcAft>
            </a:pPr>
            <a:r>
              <a:rPr lang="en-US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N.E. Andreev et al,. </a:t>
            </a:r>
            <a:r>
              <a:rPr lang="en-US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Efficiency improvement of the femtosecond laser source of </a:t>
            </a:r>
            <a:r>
              <a:rPr lang="en-US" sz="1200" i="1" dirty="0" err="1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superponderomotive</a:t>
            </a:r>
            <a:r>
              <a:rPr lang="en-US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 electrons and X-ray radiation due to the use of near-critical density targets</a:t>
            </a:r>
            <a:r>
              <a:rPr lang="en-US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u="sng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Quantum Electronics 51 (11) 1019 – 1025 (2021</a:t>
            </a:r>
            <a:r>
              <a:rPr lang="ru-RU" sz="1200" u="sng" dirty="0" smtClean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sz="1200" u="sng" dirty="0" smtClean="0">
              <a:solidFill>
                <a:srgbClr val="000099"/>
              </a:solidFill>
              <a:latin typeface="CMBX12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4776" algn="just">
              <a:spcAft>
                <a:spcPts val="450"/>
              </a:spcAft>
            </a:pPr>
            <a:r>
              <a:rPr lang="en-US" sz="600" dirty="0">
                <a:solidFill>
                  <a:srgbClr val="000099"/>
                </a:solidFill>
                <a:latin typeface="CMBX12"/>
              </a:rPr>
              <a:t> </a:t>
            </a:r>
            <a:endParaRPr lang="en-US" sz="600" dirty="0" smtClean="0">
              <a:solidFill>
                <a:srgbClr val="000099"/>
              </a:solidFill>
              <a:latin typeface="CMBX12"/>
            </a:endParaRPr>
          </a:p>
          <a:p>
            <a:pPr marL="134776" algn="just">
              <a:spcAft>
                <a:spcPts val="450"/>
              </a:spcAft>
            </a:pPr>
            <a:r>
              <a:rPr lang="en-US" sz="1200" dirty="0" smtClean="0">
                <a:solidFill>
                  <a:srgbClr val="000099"/>
                </a:solidFill>
                <a:latin typeface="CMBX12"/>
              </a:rPr>
              <a:t>X</a:t>
            </a:r>
            <a:r>
              <a:rPr lang="en-US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. F. Shen et al, </a:t>
            </a:r>
            <a:r>
              <a:rPr lang="en-GB" sz="1200" i="1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Cross-Filament Stochastic Acceleration of Electrons in Kilojoule Picosecond Laser Interactions with   Near Critical Density Plasmas</a:t>
            </a:r>
            <a:r>
              <a:rPr lang="en-GB" sz="1200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u="sng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arXiv:2210.05435v1 [</a:t>
            </a:r>
            <a:r>
              <a:rPr lang="en-US" sz="1200" u="sng" dirty="0" err="1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physics.plasm-ph</a:t>
            </a:r>
            <a:r>
              <a:rPr lang="en-US" sz="1200" u="sng" dirty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] 11 Oct </a:t>
            </a:r>
            <a:r>
              <a:rPr lang="en-US" sz="1200" u="sng" dirty="0" smtClean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2022; </a:t>
            </a:r>
            <a:r>
              <a:rPr lang="en-US" sz="1200" dirty="0" smtClean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accepted to </a:t>
            </a:r>
            <a:r>
              <a:rPr lang="en-US" sz="1200" dirty="0" err="1" smtClean="0">
                <a:solidFill>
                  <a:srgbClr val="000099"/>
                </a:solidFill>
                <a:latin typeface="CMBX12"/>
                <a:ea typeface="Times New Roman" panose="02020603050405020304" pitchFamily="18" charset="0"/>
                <a:cs typeface="Times New Roman" panose="02020603050405020304" pitchFamily="18" charset="0"/>
              </a:rPr>
              <a:t>PRApplied</a:t>
            </a:r>
            <a:endParaRPr lang="en-GB" sz="1200" dirty="0">
              <a:solidFill>
                <a:srgbClr val="000099"/>
              </a:solidFill>
              <a:latin typeface="CMBX1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6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15568"/>
            <a:ext cx="244827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859785"/>
            <a:ext cx="2607926" cy="192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amma-spectra_Рис_5_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35897" y="987574"/>
            <a:ext cx="4677928" cy="3312368"/>
          </a:xfrm>
          <a:prstGeom prst="rect">
            <a:avLst/>
          </a:prstGeom>
        </p:spPr>
      </p:pic>
      <p:grpSp>
        <p:nvGrpSpPr>
          <p:cNvPr id="2" name="Gruppieren 22"/>
          <p:cNvGrpSpPr/>
          <p:nvPr/>
        </p:nvGrpSpPr>
        <p:grpSpPr>
          <a:xfrm>
            <a:off x="0" y="4816014"/>
            <a:ext cx="9144000" cy="327486"/>
            <a:chOff x="-147917" y="4452449"/>
            <a:chExt cx="12192000" cy="508022"/>
          </a:xfrm>
          <a:solidFill>
            <a:srgbClr val="000099"/>
          </a:solidFill>
        </p:grpSpPr>
        <p:sp>
          <p:nvSpPr>
            <p:cNvPr id="13" name="Rechteck 24"/>
            <p:cNvSpPr/>
            <p:nvPr/>
          </p:nvSpPr>
          <p:spPr>
            <a:xfrm>
              <a:off x="-147917" y="4452449"/>
              <a:ext cx="12192000" cy="508022"/>
            </a:xfrm>
            <a:prstGeom prst="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/>
              <a:endParaRPr lang="de-DE" sz="1400" kern="0" dirty="0">
                <a:solidFill>
                  <a:prstClr val="white"/>
                </a:solidFill>
              </a:endParaRPr>
            </a:p>
          </p:txBody>
        </p:sp>
        <p:sp>
          <p:nvSpPr>
            <p:cNvPr id="14" name="Datumsplatzhalter 1"/>
            <p:cNvSpPr txBox="1">
              <a:spLocks/>
            </p:cNvSpPr>
            <p:nvPr/>
          </p:nvSpPr>
          <p:spPr>
            <a:xfrm>
              <a:off x="-4578" y="4544356"/>
              <a:ext cx="2743200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/>
              <a:r>
                <a:rPr lang="ru-RU" dirty="0" smtClean="0">
                  <a:solidFill>
                    <a:prstClr val="white"/>
                  </a:solidFill>
                </a:rPr>
                <a:t>17</a:t>
              </a:r>
              <a:r>
                <a:rPr lang="de-DE" dirty="0" smtClean="0">
                  <a:solidFill>
                    <a:prstClr val="white"/>
                  </a:solidFill>
                </a:rPr>
                <a:t>.11.2022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5" name="Fußzeilenplatzhalter 2"/>
            <p:cNvSpPr txBox="1">
              <a:spLocks/>
            </p:cNvSpPr>
            <p:nvPr/>
          </p:nvSpPr>
          <p:spPr>
            <a:xfrm>
              <a:off x="4891966" y="4544359"/>
              <a:ext cx="6651812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378"/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4869657"/>
            <a:ext cx="2133600" cy="273844"/>
          </a:xfrm>
        </p:spPr>
        <p:txBody>
          <a:bodyPr/>
          <a:lstStyle/>
          <a:p>
            <a:fld id="{898EB2D7-3CA6-4B28-96CF-842CCFAEBE78}" type="slidenum">
              <a:rPr lang="de-DE" smtClean="0">
                <a:solidFill>
                  <a:prstClr val="white"/>
                </a:solidFill>
              </a:rPr>
              <a:pPr/>
              <a:t>30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7" name="Rechteck 14"/>
          <p:cNvSpPr/>
          <p:nvPr/>
        </p:nvSpPr>
        <p:spPr>
          <a:xfrm>
            <a:off x="2871" y="-20537"/>
            <a:ext cx="9141133" cy="742742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19" name="Rechteck 1"/>
          <p:cNvSpPr/>
          <p:nvPr/>
        </p:nvSpPr>
        <p:spPr>
          <a:xfrm>
            <a:off x="179512" y="51470"/>
            <a:ext cx="8784976" cy="71557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en-US" sz="2100" dirty="0">
                <a:solidFill>
                  <a:prstClr val="white"/>
                </a:solidFill>
              </a:rPr>
              <a:t>PIC (DLA electrons in NCD plasma) and GEANT4 (gamma-rays) modeling in GDR – comparison with experiment </a:t>
            </a:r>
            <a:endParaRPr lang="en-GB" sz="21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134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9256449"/>
              </p:ext>
            </p:extLst>
          </p:nvPr>
        </p:nvGraphicFramePr>
        <p:xfrm>
          <a:off x="1403648" y="1059583"/>
          <a:ext cx="6096000" cy="3694966"/>
        </p:xfrm>
        <a:graphic>
          <a:graphicData uri="http://schemas.openxmlformats.org/drawingml/2006/table">
            <a:tbl>
              <a:tblPr/>
              <a:tblGrid>
                <a:gridCol w="12046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96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47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49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5204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84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LASER,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target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e-source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convertor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gammas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conversion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48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VULCAN, 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100" baseline="300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19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W/cm</a:t>
                      </a:r>
                      <a:r>
                        <a:rPr lang="en-US" sz="1100" baseline="300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Pb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99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en-US" sz="1100" b="1" dirty="0" err="1">
                          <a:solidFill>
                            <a:srgbClr val="003399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Norreys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1100" b="1" dirty="0" err="1">
                          <a:solidFill>
                            <a:srgbClr val="003399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PoP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 1999]</a:t>
                      </a:r>
                      <a:endParaRPr lang="ru-RU" sz="1100" b="1" dirty="0">
                        <a:solidFill>
                          <a:srgbClr val="0033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pondertomotive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100" baseline="-25000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=1-13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MeV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Pb, 3mm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100" baseline="300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 E &gt; 10 MeV 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100" baseline="-250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mean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~ 13 MeV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nuclear activation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20 </a:t>
                      </a:r>
                      <a:r>
                        <a:rPr lang="en-US" sz="1100" b="1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mJ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   0.2%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&gt; 10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MeV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(GDR)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NOVA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LLNL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3x10</a:t>
                      </a:r>
                      <a:r>
                        <a:rPr lang="de-DE" sz="1100" baseline="300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de-DE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W/cm</a:t>
                      </a:r>
                      <a:r>
                        <a:rPr lang="de-DE" sz="1100" baseline="300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Au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3399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de-DE" sz="1100" b="1" dirty="0" err="1">
                          <a:solidFill>
                            <a:srgbClr val="003399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Stoyer</a:t>
                      </a:r>
                      <a:r>
                        <a:rPr lang="de-DE" sz="1100" b="1" dirty="0">
                          <a:solidFill>
                            <a:srgbClr val="003399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, RSI 2001</a:t>
                      </a:r>
                      <a:r>
                        <a:rPr lang="de-DE" sz="1100" dirty="0">
                          <a:solidFill>
                            <a:srgbClr val="0070C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]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100" dirty="0">
                        <a:solidFill>
                          <a:srgbClr val="000000"/>
                        </a:solidFill>
                        <a:latin typeface="Calibri Ligh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ponderomtive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 + 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super-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ponderomotive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 tail with 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E≤ 100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MeV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Au , 1mm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latin typeface="Calibri Light"/>
                          <a:ea typeface="Times New Roman"/>
                          <a:cs typeface="Times New Roman"/>
                        </a:rPr>
                        <a:t>8-25 MeV 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latin typeface="Calibri Light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de-DE" sz="1100" baseline="-25000">
                          <a:latin typeface="Calibri Light"/>
                          <a:ea typeface="Times New Roman"/>
                          <a:cs typeface="Times New Roman"/>
                        </a:rPr>
                        <a:t>bs</a:t>
                      </a:r>
                      <a:r>
                        <a:rPr lang="de-DE" sz="1100">
                          <a:latin typeface="Calibri Light"/>
                          <a:ea typeface="Times New Roman"/>
                          <a:cs typeface="Times New Roman"/>
                        </a:rPr>
                        <a:t> =5.3 MeV, 2x10</a:t>
                      </a:r>
                      <a:r>
                        <a:rPr lang="de-DE" sz="1100" baseline="30000">
                          <a:latin typeface="Calibri Light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de-DE" sz="1100">
                          <a:latin typeface="Calibri Light"/>
                          <a:ea typeface="Times New Roman"/>
                          <a:cs typeface="Times New Roman"/>
                        </a:rPr>
                        <a:t>/MeV/sr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 Light"/>
                          <a:ea typeface="Times New Roman"/>
                          <a:cs typeface="Times New Roman"/>
                        </a:rPr>
                        <a:t>&gt; 25 MeV 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 Light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100" baseline="-25000">
                          <a:latin typeface="Calibri Light"/>
                          <a:ea typeface="Times New Roman"/>
                          <a:cs typeface="Times New Roman"/>
                        </a:rPr>
                        <a:t>bs</a:t>
                      </a:r>
                      <a:r>
                        <a:rPr lang="en-US" sz="1100">
                          <a:latin typeface="Calibri Light"/>
                          <a:ea typeface="Times New Roman"/>
                          <a:cs typeface="Times New Roman"/>
                        </a:rPr>
                        <a:t> = 9.5 MeV, 10</a:t>
                      </a:r>
                      <a:r>
                        <a:rPr lang="en-US" sz="1100" baseline="30000">
                          <a:latin typeface="Calibri Light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en-US" sz="1100">
                          <a:latin typeface="Calibri Light"/>
                          <a:ea typeface="Times New Roman"/>
                          <a:cs typeface="Times New Roman"/>
                        </a:rPr>
                        <a:t>/MeV/sr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 Light"/>
                          <a:ea typeface="Times New Roman"/>
                          <a:cs typeface="Times New Roman"/>
                        </a:rPr>
                        <a:t>div. angle= 105°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i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nuclear activation 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0.18 %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&gt; 10 </a:t>
                      </a:r>
                      <a:r>
                        <a:rPr lang="de-DE" sz="1100" dirty="0" err="1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MeV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(GDR)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2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>
                        <a:solidFill>
                          <a:srgbClr val="000000"/>
                        </a:solidFill>
                        <a:latin typeface="Calibri Light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endParaRPr lang="en-US" sz="900">
                        <a:solidFill>
                          <a:srgbClr val="000000"/>
                        </a:solidFill>
                        <a:latin typeface="Calibri Light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93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PHELIX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~ 10</a:t>
                      </a:r>
                      <a:r>
                        <a:rPr lang="en-US" sz="1100" baseline="300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19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W/cm</a:t>
                      </a:r>
                      <a:r>
                        <a:rPr lang="en-US" sz="1100" baseline="300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70C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CHO-foam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[NatComm_2022]</a:t>
                      </a:r>
                      <a:endParaRPr lang="ru-RU" sz="1100" b="1" dirty="0">
                        <a:solidFill>
                          <a:srgbClr val="003399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DLA</a:t>
                      </a:r>
                      <a:endParaRPr lang="ru-RU" sz="11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super-ponder.</a:t>
                      </a:r>
                      <a:endParaRPr lang="ru-RU" sz="11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100" baseline="-25000" dirty="0" err="1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hot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 ~ 14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MeV</a:t>
                      </a:r>
                      <a:endParaRPr lang="ru-RU" sz="11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100" baseline="-25000" dirty="0" err="1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100" baseline="-25000" dirty="0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≤ 100 </a:t>
                      </a:r>
                      <a:r>
                        <a:rPr lang="en-US" sz="1100" dirty="0" err="1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MeV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Au , 1mm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1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&gt; 7.5 MeV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~ 2x10</a:t>
                      </a:r>
                      <a:r>
                        <a:rPr lang="en-US" sz="1100" baseline="3000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 Light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100" baseline="-25000">
                          <a:latin typeface="Calibri Light"/>
                          <a:ea typeface="Times New Roman"/>
                          <a:cs typeface="Times New Roman"/>
                        </a:rPr>
                        <a:t>bs</a:t>
                      </a:r>
                      <a:r>
                        <a:rPr lang="en-US" sz="1100">
                          <a:latin typeface="Calibri Light"/>
                          <a:ea typeface="Times New Roman"/>
                          <a:cs typeface="Times New Roman"/>
                        </a:rPr>
                        <a:t> ~ 10-12 MeV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latin typeface="Calibri Light"/>
                          <a:ea typeface="Times New Roman"/>
                          <a:cs typeface="Times New Roman"/>
                        </a:rPr>
                        <a:t>div. angle= 40°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i="1">
                          <a:latin typeface="Calibri Light"/>
                          <a:ea typeface="Times New Roman"/>
                          <a:cs typeface="Times New Roman"/>
                        </a:rPr>
                        <a:t>nuclear activation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1.7±0.4%</a:t>
                      </a:r>
                      <a:endParaRPr lang="ru-RU" sz="1100" b="1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&gt; 10 MeV</a:t>
                      </a:r>
                      <a:endParaRPr lang="ru-RU" sz="11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Calibri Light"/>
                          <a:ea typeface="Times New Roman"/>
                          <a:cs typeface="Times New Roman"/>
                        </a:rPr>
                        <a:t>(GDR)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211" marR="58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hteck 5"/>
          <p:cNvSpPr/>
          <p:nvPr/>
        </p:nvSpPr>
        <p:spPr>
          <a:xfrm>
            <a:off x="-45" y="0"/>
            <a:ext cx="9141133" cy="8435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16530" y="209747"/>
            <a:ext cx="7886700" cy="49770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+mn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Generation of 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</a:rPr>
              <a:t>MeV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</a:rPr>
              <a:t>bremsstrahlung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radiation at different laser facilitates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 descr="gamma_2d_zy_7MeV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1419622"/>
            <a:ext cx="2605400" cy="1854513"/>
          </a:xfrm>
          <a:prstGeom prst="rect">
            <a:avLst/>
          </a:prstGeom>
        </p:spPr>
      </p:pic>
      <p:pic>
        <p:nvPicPr>
          <p:cNvPr id="9" name="Рисунок 8" descr="gamma_enrg+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033" y="1347614"/>
            <a:ext cx="3168351" cy="1872208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339752" y="3291830"/>
          <a:ext cx="4214624" cy="1701735"/>
        </p:xfrm>
        <a:graphic>
          <a:graphicData uri="http://schemas.openxmlformats.org/drawingml/2006/table">
            <a:tbl>
              <a:tblPr/>
              <a:tblGrid>
                <a:gridCol w="12463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76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21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83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945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Диапазон энергий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количество гамма квантов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конверсия лазера в гамма излучение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расходимость гамма излучения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(1</a:t>
                      </a: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/2 </a:t>
                      </a:r>
                      <a:r>
                        <a:rPr lang="en-US" sz="1200">
                          <a:latin typeface="Symbol"/>
                          <a:ea typeface="Times New Roman"/>
                          <a:cs typeface="Times New Roman"/>
                        </a:rPr>
                        <a:t>q</a:t>
                      </a:r>
                      <a:r>
                        <a:rPr lang="en-US" sz="1000" baseline="-25000">
                          <a:latin typeface="Times New Roman"/>
                          <a:ea typeface="Times New Roman"/>
                          <a:cs typeface="Times New Roman"/>
                        </a:rPr>
                        <a:t>FWHM</a:t>
                      </a: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23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latin typeface="Times New Roman"/>
                          <a:ea typeface="Times New Roman"/>
                          <a:cs typeface="Times New Roman"/>
                        </a:rPr>
                        <a:t>E 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 1 M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эВ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1.1×10</a:t>
                      </a:r>
                      <a:r>
                        <a:rPr lang="ru-RU" sz="1000" baseline="300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5.22%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≈ 26°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23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 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&gt;7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эВ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1.6×10</a:t>
                      </a:r>
                      <a:r>
                        <a:rPr lang="ru-RU" sz="1000" baseline="30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2.63%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≈ 20°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23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latin typeface="Times New Roman"/>
                          <a:ea typeface="Times New Roman"/>
                          <a:cs typeface="Times New Roman"/>
                        </a:rPr>
                        <a:t>E 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&gt;30 </a:t>
                      </a: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эВ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1.3×10</a:t>
                      </a:r>
                      <a:r>
                        <a:rPr lang="ru-RU" sz="1000" baseline="300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0.73%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≈ </a:t>
                      </a:r>
                      <a:r>
                        <a:rPr lang="ru-RU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15.5°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23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latin typeface="Times New Roman"/>
                          <a:ea typeface="Times New Roman"/>
                          <a:cs typeface="Times New Roman"/>
                        </a:rPr>
                        <a:t>E 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&gt;100 </a:t>
                      </a: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эВ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7.8×10</a:t>
                      </a:r>
                      <a:r>
                        <a:rPr lang="ru-RU" sz="10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0.12%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≈ 12°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23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&gt;</a:t>
                      </a: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00 </a:t>
                      </a: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эВ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1.2×10</a:t>
                      </a:r>
                      <a:r>
                        <a:rPr lang="ru-RU" sz="10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&lt;0.01%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--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0" y="0"/>
            <a:ext cx="9141133" cy="699542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50597"/>
            <a:ext cx="8229600" cy="504056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Gamma-</a:t>
            </a:r>
            <a:r>
              <a:rPr lang="en-US" sz="2400" dirty="0" err="1" smtClean="0">
                <a:solidFill>
                  <a:schemeClr val="bg1"/>
                </a:solidFill>
              </a:rPr>
              <a:t>bremsstralung</a:t>
            </a:r>
            <a:r>
              <a:rPr lang="en-US" sz="2400" dirty="0" smtClean="0">
                <a:solidFill>
                  <a:schemeClr val="bg1"/>
                </a:solidFill>
              </a:rPr>
              <a:t>  XCELS (PIC+GEANT4 ,  QE_2022)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771550"/>
            <a:ext cx="5976664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XCELS:</a:t>
            </a:r>
            <a:r>
              <a:rPr lang="en-US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E</a:t>
            </a:r>
            <a:r>
              <a:rPr lang="en-US" sz="12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=150 J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2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FWHM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1200" b="1" dirty="0" smtClean="0">
                <a:solidFill>
                  <a:prstClr val="black"/>
                </a:solidFill>
              </a:rPr>
              <a:t>m,  </a:t>
            </a: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  <a:latin typeface="Symbol" pitchFamily="18" charset="2"/>
                <a:ea typeface="Times New Roman"/>
              </a:rPr>
              <a:t>t</a:t>
            </a:r>
            <a:r>
              <a:rPr lang="en-US" sz="1200" b="1" baseline="-25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FWHM</a:t>
            </a:r>
            <a:r>
              <a:rPr lang="en-US" sz="1200" b="1" baseline="-25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= 60 </a:t>
            </a:r>
            <a:r>
              <a:rPr lang="en-US" sz="1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fs</a:t>
            </a:r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, 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4.1×10</a:t>
            </a:r>
            <a:r>
              <a:rPr lang="en-US" sz="12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sz="12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55</a:t>
            </a:r>
            <a:endParaRPr lang="en-US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1059582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/>
              <a:t>Пространственное распределение </a:t>
            </a:r>
            <a:r>
              <a:rPr lang="ru-RU" sz="900" dirty="0" err="1" smtClean="0"/>
              <a:t>гамма-квантов</a:t>
            </a:r>
            <a:endParaRPr lang="en-US" sz="900" dirty="0" smtClean="0"/>
          </a:p>
          <a:p>
            <a:pPr algn="ctr"/>
            <a:r>
              <a:rPr lang="ru-RU" sz="900" dirty="0" smtClean="0"/>
              <a:t> </a:t>
            </a:r>
            <a:r>
              <a:rPr lang="ru-RU" sz="900" dirty="0" smtClean="0"/>
              <a:t>с энергией больше 7 МэВ</a:t>
            </a:r>
            <a:endParaRPr lang="en-US" sz="9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076056" y="1116782"/>
            <a:ext cx="3168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/>
              <a:t>Спектры </a:t>
            </a:r>
            <a:r>
              <a:rPr lang="ru-RU" sz="900" dirty="0" err="1" smtClean="0"/>
              <a:t>гамма-квантов</a:t>
            </a:r>
            <a:r>
              <a:rPr lang="ru-RU" sz="900" dirty="0" smtClean="0"/>
              <a:t>, генерируемых </a:t>
            </a:r>
            <a:r>
              <a:rPr lang="de-DE" sz="900" dirty="0" smtClean="0"/>
              <a:t>DLA-</a:t>
            </a:r>
            <a:r>
              <a:rPr lang="ru-RU" sz="900" dirty="0" smtClean="0"/>
              <a:t>электронами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0"/>
            <a:ext cx="9141133" cy="699542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50597"/>
            <a:ext cx="8229600" cy="504056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Production of positron at XCELS </a:t>
            </a:r>
            <a:r>
              <a:rPr lang="en-US" sz="2400" dirty="0" smtClean="0">
                <a:solidFill>
                  <a:schemeClr val="bg1"/>
                </a:solidFill>
              </a:rPr>
              <a:t>(PIC+GEANT4 ,  QE_2022)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843558"/>
            <a:ext cx="5976664" cy="27699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XCELS:</a:t>
            </a:r>
            <a:r>
              <a:rPr lang="en-US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E</a:t>
            </a:r>
            <a:r>
              <a:rPr lang="en-US" sz="12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=150 J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200" b="1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FWHM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200" b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1200" b="1" dirty="0" smtClean="0">
                <a:solidFill>
                  <a:prstClr val="black"/>
                </a:solidFill>
              </a:rPr>
              <a:t>m,  </a:t>
            </a: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00" b="1" dirty="0" err="1" smtClean="0">
                <a:solidFill>
                  <a:prstClr val="black"/>
                </a:solidFill>
                <a:latin typeface="Symbol" pitchFamily="18" charset="2"/>
                <a:ea typeface="Times New Roman"/>
              </a:rPr>
              <a:t>t</a:t>
            </a:r>
            <a:r>
              <a:rPr lang="en-US" sz="1200" b="1" baseline="-250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FWHM</a:t>
            </a:r>
            <a:r>
              <a:rPr lang="en-US" sz="1200" b="1" baseline="-25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= 60 </a:t>
            </a:r>
            <a:r>
              <a:rPr lang="en-US" sz="12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fs</a:t>
            </a:r>
            <a:r>
              <a:rPr lang="en-US" sz="12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,  </a:t>
            </a:r>
            <a:r>
              <a:rPr lang="ru-RU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4.1×10</a:t>
            </a:r>
            <a:r>
              <a:rPr lang="en-US" sz="12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sz="1200" b="1" baseline="30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2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b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55</a:t>
            </a:r>
            <a:endParaRPr lang="en-US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Grafik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1275607"/>
            <a:ext cx="2520280" cy="1872208"/>
          </a:xfrm>
          <a:prstGeom prst="rect">
            <a:avLst/>
          </a:prstGeom>
        </p:spPr>
      </p:pic>
      <p:pic>
        <p:nvPicPr>
          <p:cNvPr id="14" name="Рисунок 13" descr="e+_enrg+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5109" y="1275605"/>
            <a:ext cx="3065323" cy="194421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96544" y="3147814"/>
            <a:ext cx="4067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/>
              <a:t>Спектры позитронов, генерируемых </a:t>
            </a:r>
            <a:r>
              <a:rPr lang="de-DE" sz="1000" dirty="0" smtClean="0"/>
              <a:t>DLA-</a:t>
            </a:r>
            <a:r>
              <a:rPr lang="ru-RU" sz="1000" dirty="0" smtClean="0"/>
              <a:t>электронами </a:t>
            </a:r>
            <a:endParaRPr lang="en-US" sz="1000" dirty="0" smtClean="0"/>
          </a:p>
          <a:p>
            <a:pPr algn="ctr"/>
            <a:r>
              <a:rPr lang="ru-RU" sz="1000" dirty="0" smtClean="0"/>
              <a:t>в </a:t>
            </a:r>
            <a:r>
              <a:rPr lang="ru-RU" sz="1000" dirty="0" smtClean="0"/>
              <a:t>золотых пластинах разной толщины </a:t>
            </a:r>
            <a:r>
              <a:rPr lang="en-US" sz="1000" i="1" dirty="0" smtClean="0"/>
              <a:t>z</a:t>
            </a:r>
            <a:r>
              <a:rPr lang="ru-RU" sz="1000" dirty="0" smtClean="0"/>
              <a:t> = 5 - 20 мм</a:t>
            </a:r>
            <a:endParaRPr lang="en-US" sz="1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5496" y="3075806"/>
            <a:ext cx="33843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/>
              <a:t>Пространственное распределение позитронов с энергией больше 1 МэВ, генерируемых в конверторе из золота в зависимости от его толщины</a:t>
            </a:r>
            <a:endParaRPr lang="en-US" sz="1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4347850"/>
            <a:ext cx="842493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Это в 10 раз выше, чем эффективность преобразования, полученная при моделировании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QED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PIC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в случае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сверхинтенсивного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лазерного импульса 10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ПВт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класса (4×10</a:t>
            </a:r>
            <a:r>
              <a:rPr lang="ru-RU" sz="1100" baseline="30000" dirty="0" smtClean="0">
                <a:latin typeface="Arial" pitchFamily="34" charset="0"/>
                <a:cs typeface="Arial" pitchFamily="34" charset="0"/>
              </a:rPr>
              <a:t>23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Вт/см</a:t>
            </a:r>
            <a:r>
              <a:rPr lang="ru-RU" sz="11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11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1100" baseline="-25000" dirty="0" smtClean="0">
                <a:latin typeface="Arial" pitchFamily="34" charset="0"/>
                <a:cs typeface="Arial" pitchFamily="34" charset="0"/>
              </a:rPr>
              <a:t>0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= 540), </a:t>
            </a:r>
            <a:r>
              <a:rPr lang="en-US" sz="1100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1100" baseline="-25000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= 60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J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t</a:t>
            </a:r>
            <a:r>
              <a:rPr lang="en-US" sz="1100" baseline="-250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= 15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fs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) 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1100" dirty="0" smtClean="0"/>
              <a:t>Bake, M. A. &amp; </a:t>
            </a:r>
            <a:r>
              <a:rPr lang="en-US" sz="1100" dirty="0" err="1" smtClean="0"/>
              <a:t>Elaji</a:t>
            </a:r>
            <a:r>
              <a:rPr lang="en-US" sz="1100" dirty="0" smtClean="0"/>
              <a:t>, A. </a:t>
            </a:r>
            <a:r>
              <a:rPr lang="en-US" sz="1100" i="1" dirty="0" smtClean="0"/>
              <a:t>Plasma Science and Technology</a:t>
            </a:r>
            <a:r>
              <a:rPr lang="en-US" sz="1100" dirty="0" smtClean="0"/>
              <a:t> </a:t>
            </a:r>
            <a:r>
              <a:rPr lang="en-US" sz="1100" b="1" dirty="0" smtClean="0"/>
              <a:t>23</a:t>
            </a:r>
            <a:r>
              <a:rPr lang="en-US" sz="1100" dirty="0" smtClean="0"/>
              <a:t>, 045001 (Apr. 2021)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].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3699778"/>
            <a:ext cx="8496944" cy="430887"/>
          </a:xfrm>
          <a:prstGeom prst="rect">
            <a:avLst/>
          </a:prstGeom>
          <a:ln w="31750" cmpd="dbl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Общее число позитронов при толщине конвертора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 z = 5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мм достигает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 6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5×10</a:t>
            </a:r>
            <a:r>
              <a:rPr lang="de-DE" sz="1100" baseline="30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а заряд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 104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нКл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Даже без учета TNSA </a:t>
            </a:r>
            <a:r>
              <a:rPr lang="ru-RU" sz="1100" dirty="0" err="1" smtClean="0">
                <a:latin typeface="Arial" pitchFamily="34" charset="0"/>
                <a:cs typeface="Arial" pitchFamily="34" charset="0"/>
              </a:rPr>
              <a:t>постускорения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, преобразование энергии лазерного импульса в энергию пучка позитронов достигла 1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%.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3579862"/>
            <a:ext cx="8496944" cy="769441"/>
          </a:xfrm>
          <a:prstGeom prst="rect">
            <a:avLst/>
          </a:prstGeom>
          <a:solidFill>
            <a:srgbClr val="FCE0AE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Фокусировка на низкоплотную мишень нескольких 10 </a:t>
            </a:r>
            <a:r>
              <a:rPr lang="ru-RU" sz="1100" dirty="0" err="1" smtClean="0"/>
              <a:t>ПВт</a:t>
            </a:r>
            <a:r>
              <a:rPr lang="ru-RU" sz="1100" dirty="0" smtClean="0"/>
              <a:t> лазерных импульсов XCELS (без необходимости жесткой синхронизации по времени и области фокусировки) позволит увеличить интенсивность источников частиц и квантов жесткого излучения пропорционально суммарной энергии лазерных пучков. В частности, как следует из приведенных результатов моделирования, используя 10 пучков</a:t>
            </a:r>
            <a:r>
              <a:rPr lang="de-DE" sz="1100" dirty="0" smtClean="0"/>
              <a:t> XCELS, </a:t>
            </a:r>
            <a:r>
              <a:rPr lang="ru-RU" sz="1100" b="1" dirty="0" smtClean="0"/>
              <a:t>можно получить пучок позитронов с рекордным зарядом в 1 мкКл</a:t>
            </a:r>
            <a:r>
              <a:rPr lang="de-DE" sz="1100" b="1" dirty="0" smtClean="0"/>
              <a:t>. </a:t>
            </a:r>
            <a:endParaRPr lang="en-US" sz="1100" b="1" dirty="0"/>
          </a:p>
        </p:txBody>
      </p:sp>
      <p:pic>
        <p:nvPicPr>
          <p:cNvPr id="983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3691" y="1355168"/>
            <a:ext cx="2612405" cy="172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1"/>
            <a:ext cx="9144000" cy="577247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25231" y="1059582"/>
            <a:ext cx="6199625" cy="37933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1400" u="sng" dirty="0" smtClean="0">
                <a:solidFill>
                  <a:srgbClr val="000099"/>
                </a:solidFill>
              </a:rPr>
              <a:t>Universal character of foam targets:</a:t>
            </a:r>
          </a:p>
          <a:p>
            <a:pPr defTabSz="685783"/>
            <a:r>
              <a:rPr lang="en-US" sz="1400" dirty="0">
                <a:solidFill>
                  <a:prstClr val="black"/>
                </a:solidFill>
              </a:rPr>
              <a:t>No high laser contrast, </a:t>
            </a:r>
            <a:r>
              <a:rPr lang="en-US" sz="1400" dirty="0" smtClean="0">
                <a:solidFill>
                  <a:prstClr val="black"/>
                </a:solidFill>
              </a:rPr>
              <a:t>no ultra-high </a:t>
            </a:r>
            <a:r>
              <a:rPr lang="en-US" sz="1400" dirty="0">
                <a:solidFill>
                  <a:prstClr val="black"/>
                </a:solidFill>
              </a:rPr>
              <a:t>laser intensity,  no pointing stability, </a:t>
            </a:r>
          </a:p>
          <a:p>
            <a:pPr defTabSz="685783"/>
            <a:r>
              <a:rPr lang="en-US" sz="1400" dirty="0">
                <a:solidFill>
                  <a:prstClr val="black"/>
                </a:solidFill>
              </a:rPr>
              <a:t>no changes in the experimental </a:t>
            </a:r>
            <a:r>
              <a:rPr lang="en-US" sz="1400" dirty="0" smtClean="0">
                <a:solidFill>
                  <a:prstClr val="black"/>
                </a:solidFill>
              </a:rPr>
              <a:t>set-up are required.</a:t>
            </a:r>
            <a:endParaRPr lang="en-US" sz="1400" dirty="0">
              <a:solidFill>
                <a:prstClr val="black"/>
              </a:solidFill>
            </a:endParaRPr>
          </a:p>
          <a:p>
            <a:pPr defTabSz="685783"/>
            <a:endParaRPr lang="en-US" sz="600" u="sng" dirty="0">
              <a:solidFill>
                <a:srgbClr val="000099"/>
              </a:solidFill>
            </a:endParaRPr>
          </a:p>
          <a:p>
            <a:pPr defTabSz="685783"/>
            <a:r>
              <a:rPr lang="en-US" sz="1400" u="sng" dirty="0" smtClean="0">
                <a:solidFill>
                  <a:srgbClr val="000099"/>
                </a:solidFill>
              </a:rPr>
              <a:t>Plasma </a:t>
            </a:r>
            <a:r>
              <a:rPr lang="en-US" sz="1400" u="sng" dirty="0">
                <a:solidFill>
                  <a:srgbClr val="000099"/>
                </a:solidFill>
              </a:rPr>
              <a:t>Physics, HED-research: </a:t>
            </a:r>
            <a:endParaRPr lang="en-US" sz="1400" u="sng" dirty="0" smtClean="0">
              <a:solidFill>
                <a:srgbClr val="000099"/>
              </a:solidFill>
            </a:endParaRPr>
          </a:p>
          <a:p>
            <a:pPr defTabSz="685783"/>
            <a:r>
              <a:rPr lang="en-US" sz="1400" dirty="0" smtClean="0">
                <a:solidFill>
                  <a:srgbClr val="C00000"/>
                </a:solidFill>
              </a:rPr>
              <a:t>foam  and foam stacked with thin foil:</a:t>
            </a:r>
            <a:endParaRPr lang="en-US" sz="1400" dirty="0">
              <a:solidFill>
                <a:srgbClr val="C00000"/>
              </a:solidFill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Ultra-intense </a:t>
            </a:r>
            <a:r>
              <a:rPr lang="en-US" sz="1400" dirty="0" err="1" smtClean="0">
                <a:solidFill>
                  <a:prstClr val="black"/>
                </a:solidFill>
              </a:rPr>
              <a:t>betatron</a:t>
            </a:r>
            <a:r>
              <a:rPr lang="en-US" sz="1400" dirty="0" smtClean="0">
                <a:solidFill>
                  <a:prstClr val="black"/>
                </a:solidFill>
              </a:rPr>
              <a:t> and </a:t>
            </a:r>
            <a:r>
              <a:rPr lang="en-US" sz="1400" dirty="0">
                <a:solidFill>
                  <a:prstClr val="black"/>
                </a:solidFill>
              </a:rPr>
              <a:t>THz </a:t>
            </a:r>
            <a:r>
              <a:rPr lang="en-US" sz="1400" dirty="0" smtClean="0">
                <a:solidFill>
                  <a:prstClr val="black"/>
                </a:solidFill>
              </a:rPr>
              <a:t>radiation, </a:t>
            </a:r>
            <a:endParaRPr lang="en-US" sz="1400" dirty="0">
              <a:solidFill>
                <a:prstClr val="black"/>
              </a:solidFill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Well-directed beams of super-</a:t>
            </a:r>
            <a:r>
              <a:rPr lang="en-US" sz="1400" dirty="0" err="1" smtClean="0">
                <a:solidFill>
                  <a:prstClr val="black"/>
                </a:solidFill>
              </a:rPr>
              <a:t>ponderomotive</a:t>
            </a:r>
            <a:r>
              <a:rPr lang="en-US" sz="1400" dirty="0" smtClean="0">
                <a:solidFill>
                  <a:prstClr val="black"/>
                </a:solidFill>
              </a:rPr>
              <a:t> electrons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Protons: enhanced  TNSA 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endParaRPr lang="en-US" sz="600" dirty="0">
              <a:solidFill>
                <a:prstClr val="black"/>
              </a:solidFill>
            </a:endParaRPr>
          </a:p>
          <a:p>
            <a:pPr defTabSz="685783"/>
            <a:r>
              <a:rPr lang="en-US" sz="1400" u="sng" dirty="0">
                <a:solidFill>
                  <a:srgbClr val="000099"/>
                </a:solidFill>
              </a:rPr>
              <a:t>Nuclear Physics: </a:t>
            </a:r>
            <a:endParaRPr lang="en-US" sz="1400" u="sng" dirty="0" smtClean="0">
              <a:solidFill>
                <a:srgbClr val="000099"/>
              </a:solidFill>
            </a:endParaRPr>
          </a:p>
          <a:p>
            <a:pPr defTabSz="685783"/>
            <a:r>
              <a:rPr lang="en-US" sz="1400" dirty="0" smtClean="0">
                <a:solidFill>
                  <a:srgbClr val="C00000"/>
                </a:solidFill>
              </a:rPr>
              <a:t>foam  stacked </a:t>
            </a:r>
            <a:r>
              <a:rPr lang="en-US" sz="1400" dirty="0">
                <a:solidFill>
                  <a:srgbClr val="C00000"/>
                </a:solidFill>
              </a:rPr>
              <a:t>with </a:t>
            </a:r>
            <a:r>
              <a:rPr lang="en-US" sz="1400" dirty="0" smtClean="0">
                <a:solidFill>
                  <a:srgbClr val="C00000"/>
                </a:solidFill>
              </a:rPr>
              <a:t>thick high Z convertor or thin foil: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High yield (</a:t>
            </a:r>
            <a:r>
              <a:rPr lang="en-US" sz="14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1400" dirty="0" err="1" smtClean="0">
                <a:solidFill>
                  <a:prstClr val="black"/>
                </a:solidFill>
              </a:rPr>
              <a:t>,n</a:t>
            </a:r>
            <a:r>
              <a:rPr lang="en-US" sz="1400" dirty="0" smtClean="0">
                <a:solidFill>
                  <a:prstClr val="black"/>
                </a:solidFill>
              </a:rPr>
              <a:t>) and (</a:t>
            </a:r>
            <a:r>
              <a:rPr lang="en-US" sz="1400" dirty="0" err="1" smtClean="0">
                <a:solidFill>
                  <a:prstClr val="black"/>
                </a:solidFill>
              </a:rPr>
              <a:t>p,n</a:t>
            </a:r>
            <a:r>
              <a:rPr lang="en-US" sz="1400" dirty="0" smtClean="0">
                <a:solidFill>
                  <a:prstClr val="black"/>
                </a:solidFill>
              </a:rPr>
              <a:t>) reactions in GDR region (Isotope production)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High </a:t>
            </a:r>
            <a:r>
              <a:rPr lang="en-US" sz="1400" dirty="0" err="1">
                <a:solidFill>
                  <a:prstClr val="black"/>
                </a:solidFill>
              </a:rPr>
              <a:t>fluence</a:t>
            </a:r>
            <a:r>
              <a:rPr lang="en-US" sz="1400" dirty="0">
                <a:solidFill>
                  <a:prstClr val="black"/>
                </a:solidFill>
              </a:rPr>
              <a:t>/ flux </a:t>
            </a:r>
            <a:r>
              <a:rPr lang="en-US" sz="1400" dirty="0" smtClean="0">
                <a:solidFill>
                  <a:prstClr val="black"/>
                </a:solidFill>
              </a:rPr>
              <a:t>MeV gamma sources and gamma /proton-driven neutron sources  with record breaking conversation efficiency</a:t>
            </a:r>
            <a:endParaRPr lang="en-US" sz="1400" dirty="0">
              <a:solidFill>
                <a:prstClr val="black"/>
              </a:solidFill>
            </a:endParaRPr>
          </a:p>
          <a:p>
            <a:pPr defTabSz="685783"/>
            <a:endParaRPr lang="en-US" sz="600" b="1" u="sng" dirty="0" smtClean="0">
              <a:solidFill>
                <a:srgbClr val="000099"/>
              </a:solidFill>
            </a:endParaRPr>
          </a:p>
          <a:p>
            <a:pPr defTabSz="685783"/>
            <a:r>
              <a:rPr lang="en-US" sz="1400" u="sng" dirty="0" smtClean="0">
                <a:solidFill>
                  <a:srgbClr val="000099"/>
                </a:solidFill>
              </a:rPr>
              <a:t>Biophysics</a:t>
            </a:r>
            <a:r>
              <a:rPr lang="en-US" sz="1400" u="sng" dirty="0">
                <a:solidFill>
                  <a:srgbClr val="000099"/>
                </a:solidFill>
              </a:rPr>
              <a:t>: 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Ultra-high dose-rate (20-50 </a:t>
            </a:r>
            <a:r>
              <a:rPr lang="en-US" sz="1400" dirty="0" err="1" smtClean="0">
                <a:solidFill>
                  <a:prstClr val="black"/>
                </a:solidFill>
              </a:rPr>
              <a:t>TGy</a:t>
            </a:r>
            <a:r>
              <a:rPr lang="en-US" sz="1400" dirty="0" smtClean="0">
                <a:solidFill>
                  <a:prstClr val="black"/>
                </a:solidFill>
              </a:rPr>
              <a:t>/s) of ionizing </a:t>
            </a:r>
            <a:r>
              <a:rPr lang="en-US" sz="1400" dirty="0">
                <a:solidFill>
                  <a:prstClr val="black"/>
                </a:solidFill>
              </a:rPr>
              <a:t>radiation </a:t>
            </a:r>
            <a:r>
              <a:rPr lang="en-US" sz="1400" dirty="0" smtClean="0">
                <a:solidFill>
                  <a:prstClr val="black"/>
                </a:solidFill>
              </a:rPr>
              <a:t>for </a:t>
            </a:r>
            <a:r>
              <a:rPr lang="en-US" sz="1400" dirty="0">
                <a:solidFill>
                  <a:prstClr val="black"/>
                </a:solidFill>
              </a:rPr>
              <a:t>investigation </a:t>
            </a:r>
            <a:r>
              <a:rPr lang="en-US" sz="1400" dirty="0" smtClean="0">
                <a:solidFill>
                  <a:prstClr val="black"/>
                </a:solidFill>
              </a:rPr>
              <a:t>of </a:t>
            </a:r>
            <a:r>
              <a:rPr lang="en-US" sz="1400" dirty="0">
                <a:solidFill>
                  <a:prstClr val="black"/>
                </a:solidFill>
              </a:rPr>
              <a:t>the </a:t>
            </a:r>
            <a:r>
              <a:rPr lang="en-US" sz="1400" dirty="0" smtClean="0">
                <a:solidFill>
                  <a:prstClr val="black"/>
                </a:solidFill>
              </a:rPr>
              <a:t>FLASH-effect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824856" y="652412"/>
            <a:ext cx="1851497" cy="4114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6947221" y="956152"/>
            <a:ext cx="1767714" cy="3640391"/>
            <a:chOff x="9403639" y="1274868"/>
            <a:chExt cx="2356952" cy="485385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3639" y="1274868"/>
              <a:ext cx="2198481" cy="14663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softEdge rad="1778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3640" y="4640118"/>
              <a:ext cx="2329988" cy="148860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softEdge rad="177800"/>
            </a:effectLst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7375" y="2973421"/>
              <a:ext cx="2313216" cy="131661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glow>
                <a:schemeClr val="accent1">
                  <a:alpha val="95000"/>
                </a:schemeClr>
              </a:glow>
              <a:softEdge rad="165100"/>
            </a:effectLst>
          </p:spPr>
        </p:pic>
      </p:grpSp>
      <p:sp>
        <p:nvSpPr>
          <p:cNvPr id="2" name="Textfeld 1"/>
          <p:cNvSpPr txBox="1"/>
          <p:nvPr/>
        </p:nvSpPr>
        <p:spPr>
          <a:xfrm>
            <a:off x="243828" y="555526"/>
            <a:ext cx="6359998" cy="5309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1500" u="sng" dirty="0" smtClean="0">
                <a:solidFill>
                  <a:prstClr val="black"/>
                </a:solidFill>
              </a:rPr>
              <a:t>Application of foams provides a strong boost of the parameters of laser driven sources of particles and radiation</a:t>
            </a:r>
            <a:endParaRPr lang="en-US" sz="1500" u="sng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5525" y="108214"/>
            <a:ext cx="7994015" cy="39241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level of interdisciplinary research with sub-kJ, sub-PW lasers</a:t>
            </a:r>
            <a:endParaRPr lang="en-US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860764" y="783906"/>
            <a:ext cx="1949126" cy="39441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de-DE" sz="1400" dirty="0">
              <a:solidFill>
                <a:prstClr val="white"/>
              </a:solidFill>
            </a:endParaRPr>
          </a:p>
        </p:txBody>
      </p:sp>
      <p:grpSp>
        <p:nvGrpSpPr>
          <p:cNvPr id="18" name="Gruppieren 22"/>
          <p:cNvGrpSpPr/>
          <p:nvPr/>
        </p:nvGrpSpPr>
        <p:grpSpPr>
          <a:xfrm>
            <a:off x="0" y="4816014"/>
            <a:ext cx="9144000" cy="327486"/>
            <a:chOff x="-147917" y="4452449"/>
            <a:chExt cx="12192000" cy="508022"/>
          </a:xfrm>
          <a:solidFill>
            <a:srgbClr val="000099"/>
          </a:solidFill>
        </p:grpSpPr>
        <p:sp>
          <p:nvSpPr>
            <p:cNvPr id="19" name="Rechteck 24"/>
            <p:cNvSpPr/>
            <p:nvPr/>
          </p:nvSpPr>
          <p:spPr>
            <a:xfrm>
              <a:off x="-147917" y="4452449"/>
              <a:ext cx="12192000" cy="508022"/>
            </a:xfrm>
            <a:prstGeom prst="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83"/>
              <a:endParaRPr lang="de-DE" sz="1400" kern="0" dirty="0">
                <a:solidFill>
                  <a:prstClr val="white"/>
                </a:solidFill>
              </a:endParaRPr>
            </a:p>
          </p:txBody>
        </p:sp>
        <p:sp>
          <p:nvSpPr>
            <p:cNvPr id="20" name="Datumsplatzhalter 1"/>
            <p:cNvSpPr txBox="1">
              <a:spLocks/>
            </p:cNvSpPr>
            <p:nvPr/>
          </p:nvSpPr>
          <p:spPr>
            <a:xfrm>
              <a:off x="-4578" y="4544356"/>
              <a:ext cx="2743200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09.11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1" name="Fußzeilenplatzhalter 2"/>
            <p:cNvSpPr txBox="1">
              <a:spLocks/>
            </p:cNvSpPr>
            <p:nvPr/>
          </p:nvSpPr>
          <p:spPr>
            <a:xfrm>
              <a:off x="4891966" y="4544359"/>
              <a:ext cx="6651812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/>
              <a:r>
                <a:rPr lang="ru-RU" dirty="0" smtClean="0">
                  <a:solidFill>
                    <a:prstClr val="white"/>
                  </a:solidFill>
                </a:rPr>
                <a:t>НВ</a:t>
              </a:r>
              <a:r>
                <a:rPr lang="de-DE" dirty="0" smtClean="0">
                  <a:solidFill>
                    <a:prstClr val="white"/>
                  </a:solidFill>
                </a:rPr>
                <a:t>-2022      </a:t>
              </a:r>
              <a:r>
                <a:rPr lang="de-DE" dirty="0" smtClean="0">
                  <a:solidFill>
                    <a:prstClr val="black">
                      <a:tint val="75000"/>
                    </a:prstClr>
                  </a:solidFill>
                </a:rPr>
                <a:t>                                                                </a:t>
              </a:r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6523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23"/>
          <p:cNvSpPr/>
          <p:nvPr/>
        </p:nvSpPr>
        <p:spPr>
          <a:xfrm>
            <a:off x="724038" y="3842920"/>
            <a:ext cx="7952418" cy="95409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GB" sz="1400" b="1" i="1" dirty="0" smtClean="0">
                <a:solidFill>
                  <a:prstClr val="black"/>
                </a:solidFill>
                <a:cs typeface="Times New Roman" pitchFamily="18" charset="0"/>
              </a:rPr>
              <a:t>participants</a:t>
            </a:r>
            <a:r>
              <a:rPr lang="en-GB" sz="1400" b="1" i="1" dirty="0">
                <a:solidFill>
                  <a:prstClr val="black"/>
                </a:solidFill>
                <a:cs typeface="Times New Roman" pitchFamily="18" charset="0"/>
              </a:rPr>
              <a:t>: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L.P.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Pugachev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, V.S. 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Popov, I.R.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Umarov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(JIHT), N</a:t>
            </a:r>
            <a:r>
              <a:rPr lang="en-US" sz="1400" dirty="0">
                <a:solidFill>
                  <a:prstClr val="black"/>
                </a:solidFill>
                <a:cs typeface="Times New Roman" pitchFamily="18" charset="0"/>
              </a:rPr>
              <a:t>.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 G. Borisenko (LPI), S.  Zähter,  M. </a:t>
            </a:r>
            <a:r>
              <a:rPr lang="en-GB" sz="1400" dirty="0" err="1">
                <a:solidFill>
                  <a:prstClr val="black"/>
                </a:solidFill>
                <a:cs typeface="Times New Roman" pitchFamily="18" charset="0"/>
              </a:rPr>
              <a:t>Gyrdymov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,  N. Zahn, P.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Tavana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 (GU), A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. </a:t>
            </a:r>
            <a:r>
              <a:rPr lang="en-GB" sz="1400" dirty="0" err="1">
                <a:solidFill>
                  <a:prstClr val="black"/>
                </a:solidFill>
                <a:cs typeface="Times New Roman" pitchFamily="18" charset="0"/>
              </a:rPr>
              <a:t>Kantzyrev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, V. </a:t>
            </a:r>
            <a:r>
              <a:rPr lang="en-GB" sz="1400" dirty="0" err="1">
                <a:solidFill>
                  <a:prstClr val="black"/>
                </a:solidFill>
                <a:cs typeface="Times New Roman" pitchFamily="18" charset="0"/>
              </a:rPr>
              <a:t>Panyshkin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, A. </a:t>
            </a:r>
            <a:r>
              <a:rPr lang="en-GB" sz="1400" dirty="0" err="1">
                <a:solidFill>
                  <a:prstClr val="black"/>
                </a:solidFill>
                <a:cs typeface="Times New Roman" pitchFamily="18" charset="0"/>
              </a:rPr>
              <a:t>Skobliakov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, A. </a:t>
            </a:r>
            <a:r>
              <a:rPr lang="en-GB" sz="1400" dirty="0" err="1">
                <a:solidFill>
                  <a:prstClr val="black"/>
                </a:solidFill>
                <a:cs typeface="Times New Roman" pitchFamily="18" charset="0"/>
              </a:rPr>
              <a:t>Bogdanov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 (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ITEP,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MEPhI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), A.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Pukhov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 (HHU), </a:t>
            </a:r>
            <a:endParaRPr lang="en-GB" sz="14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F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. Consoli, M. </a:t>
            </a:r>
            <a:r>
              <a:rPr lang="en-GB" sz="1400" dirty="0" err="1">
                <a:solidFill>
                  <a:prstClr val="black"/>
                </a:solidFill>
                <a:cs typeface="Times New Roman" pitchFamily="18" charset="0"/>
              </a:rPr>
              <a:t>Salvadori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, M. </a:t>
            </a:r>
            <a:r>
              <a:rPr lang="en-GB" sz="1400" dirty="0" err="1">
                <a:solidFill>
                  <a:prstClr val="black"/>
                </a:solidFill>
                <a:cs typeface="Times New Roman" pitchFamily="18" charset="0"/>
              </a:rPr>
              <a:t>Sciscio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 (ENEA, Italy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), A. </a:t>
            </a:r>
            <a:r>
              <a:rPr lang="en-GB" sz="1400" dirty="0" err="1" smtClean="0">
                <a:solidFill>
                  <a:prstClr val="black"/>
                </a:solidFill>
                <a:cs typeface="Times New Roman" pitchFamily="18" charset="0"/>
              </a:rPr>
              <a:t>Soloviev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&amp; PEARL-team(IAP</a:t>
            </a:r>
            <a:r>
              <a:rPr lang="en-GB" sz="1400" dirty="0" smtClean="0">
                <a:solidFill>
                  <a:prstClr val="black"/>
                </a:solidFill>
                <a:cs typeface="Times New Roman" pitchFamily="18" charset="0"/>
              </a:rPr>
              <a:t>) and </a:t>
            </a:r>
            <a:r>
              <a:rPr lang="en-GB" sz="1400" dirty="0">
                <a:solidFill>
                  <a:prstClr val="black"/>
                </a:solidFill>
                <a:cs typeface="Times New Roman" pitchFamily="18" charset="0"/>
              </a:rPr>
              <a:t>the PHELIX-team (GSI).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0" name="AutoShape 4" descr="https://webmail2010.gsi.de/owa/attachment.ashx?id=RgAAAAC6YaAOls5zQrbfpslMr3JFBwCuP%2bs12gacQa3ByzH9BByEAAAAAFdSAAC%2fYYw1%2fDi0QL8Q8TtqpM2HAAC01BZ%2fAAAJ&amp;attcnt=1&amp;attid0=BAAAAAAA&amp;attcid0=part1.AAB7FBFA.78B7356B%40ras.ru"/>
          <p:cNvSpPr>
            <a:spLocks noChangeAspect="1" noChangeArrowheads="1"/>
          </p:cNvSpPr>
          <p:nvPr/>
        </p:nvSpPr>
        <p:spPr bwMode="auto">
          <a:xfrm>
            <a:off x="63500" y="-102394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6" descr="https://webmail2010.gsi.de/owa/attachment.ashx?id=RgAAAAC6YaAOls5zQrbfpslMr3JFBwCuP%2bs12gacQa3ByzH9BByEAAAAAFdSAAC%2fYYw1%2fDi0QL8Q8TtqpM2HAAC01BZ%2fAAAJ&amp;attcnt=1&amp;attid0=BAAAAAAA&amp;attcid0=part1.AAB7FBFA.78B7356B%40ras.ru"/>
          <p:cNvSpPr>
            <a:spLocks noChangeAspect="1" noChangeArrowheads="1"/>
          </p:cNvSpPr>
          <p:nvPr/>
        </p:nvSpPr>
        <p:spPr bwMode="auto">
          <a:xfrm>
            <a:off x="215900" y="11906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67545" y="1059587"/>
            <a:ext cx="8064896" cy="61554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 Olga Rosmej,  Marc </a:t>
            </a:r>
            <a:r>
              <a:rPr lang="en-US" dirty="0" err="1">
                <a:solidFill>
                  <a:prstClr val="black"/>
                </a:solidFill>
              </a:rPr>
              <a:t>Günther</a:t>
            </a:r>
            <a:r>
              <a:rPr lang="en-US" dirty="0">
                <a:solidFill>
                  <a:prstClr val="black"/>
                </a:solidFill>
              </a:rPr>
              <a:t> and Students of the Plasma Physics Group        </a:t>
            </a:r>
            <a:r>
              <a:rPr lang="en-US" sz="1600" dirty="0">
                <a:solidFill>
                  <a:prstClr val="black"/>
                </a:solidFill>
              </a:rPr>
              <a:t>                                 	</a:t>
            </a:r>
            <a:r>
              <a:rPr lang="en-US" sz="1400" dirty="0" err="1">
                <a:solidFill>
                  <a:prstClr val="black"/>
                </a:solidFill>
              </a:rPr>
              <a:t>Helmholtzzentrum</a:t>
            </a:r>
            <a:r>
              <a:rPr lang="en-US" sz="1400" dirty="0">
                <a:solidFill>
                  <a:prstClr val="black"/>
                </a:solidFill>
              </a:rPr>
              <a:t> GSI Darmstadt and Goethe University Frankfurt, Germany  </a:t>
            </a:r>
          </a:p>
        </p:txBody>
      </p:sp>
      <p:sp>
        <p:nvSpPr>
          <p:cNvPr id="17" name="TextBox 3"/>
          <p:cNvSpPr txBox="1"/>
          <p:nvPr/>
        </p:nvSpPr>
        <p:spPr>
          <a:xfrm>
            <a:off x="-17694" y="-3808"/>
            <a:ext cx="9161694" cy="523208"/>
          </a:xfrm>
          <a:prstGeom prst="rect">
            <a:avLst/>
          </a:prstGeom>
          <a:solidFill>
            <a:srgbClr val="003399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endParaRPr lang="en-US" sz="800" dirty="0" smtClean="0">
              <a:solidFill>
                <a:prstClr val="white"/>
              </a:solidFill>
            </a:endParaRPr>
          </a:p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With thanks for collaboration to all participants of the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38" y="1707654"/>
            <a:ext cx="316147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82664" y="569258"/>
            <a:ext cx="8568952" cy="523208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Project </a:t>
            </a:r>
            <a:r>
              <a:rPr lang="ru-RU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Interaction of relativistic laser pulses with near critical plasma for optimization of the laser based sources of photons and particles</a:t>
            </a:r>
            <a:r>
              <a:rPr lang="ru-RU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"</a:t>
            </a:r>
            <a:endParaRPr lang="en-US" sz="1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" name="Picture 2" descr="C:\Experiments\Experiments 2019-2020\CHO-foams\Fotos\PHOTO-2019-09-12-11-21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95" y="1707655"/>
            <a:ext cx="1892554" cy="2088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/>
          <p:cNvSpPr/>
          <p:nvPr/>
        </p:nvSpPr>
        <p:spPr>
          <a:xfrm rot="20768839">
            <a:off x="1281140" y="2430607"/>
            <a:ext cx="6139544" cy="827315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GB" sz="2700" dirty="0" smtClean="0">
                <a:solidFill>
                  <a:prstClr val="white"/>
                </a:solidFill>
              </a:rPr>
              <a:t>Thank you for your attention!</a:t>
            </a:r>
            <a:endParaRPr lang="en-GB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6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4845" y="-20029"/>
            <a:ext cx="9173201" cy="609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8444" y="2355727"/>
            <a:ext cx="3080123" cy="112801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75569" y="116468"/>
            <a:ext cx="5895000" cy="438580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defTabSz="685732"/>
            <a:r>
              <a:rPr lang="en-US" sz="2400" dirty="0" smtClean="0">
                <a:solidFill>
                  <a:prstClr val="white"/>
                </a:solidFill>
              </a:rPr>
              <a:t>3D PIC simulations for 200 J PHELIX up-grade </a:t>
            </a:r>
            <a:endParaRPr lang="en-US" sz="2400" dirty="0">
              <a:solidFill>
                <a:prstClr val="white"/>
              </a:solidFill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22731281"/>
              </p:ext>
            </p:extLst>
          </p:nvPr>
        </p:nvGraphicFramePr>
        <p:xfrm>
          <a:off x="3895938" y="1021618"/>
          <a:ext cx="1684174" cy="21309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4174">
                  <a:extLst>
                    <a:ext uri="{9D8B030D-6E8A-4147-A177-3AD203B41FA5}">
                      <a16:colId xmlns="" xmlns:a16="http://schemas.microsoft.com/office/drawing/2014/main" val="4273684539"/>
                    </a:ext>
                  </a:extLst>
                </a:gridCol>
              </a:tblGrid>
              <a:tr h="1957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b="0" dirty="0" smtClean="0">
                          <a:effectLst/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de-DE" sz="1200" b="0" dirty="0" smtClean="0">
                          <a:effectLst/>
                        </a:rPr>
                        <a:t>=</a:t>
                      </a:r>
                      <a:r>
                        <a:rPr lang="ru-RU" sz="1200" b="0" dirty="0" smtClean="0">
                          <a:effectLst/>
                        </a:rPr>
                        <a:t>1 µм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873348683"/>
                  </a:ext>
                </a:extLst>
              </a:tr>
              <a:tr h="1957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n-lt"/>
                        </a:rPr>
                        <a:t>700 </a:t>
                      </a:r>
                      <a:r>
                        <a:rPr lang="de-DE" sz="1200" b="0" dirty="0" err="1" smtClean="0">
                          <a:effectLst/>
                          <a:latin typeface="+mn-lt"/>
                        </a:rPr>
                        <a:t>fs</a:t>
                      </a:r>
                      <a:endParaRPr lang="de-DE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51546259"/>
                  </a:ext>
                </a:extLst>
              </a:tr>
              <a:tr h="3826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 smtClean="0">
                          <a:effectLst/>
                          <a:latin typeface="+mn-lt"/>
                        </a:rPr>
                        <a:t>waist 25 </a:t>
                      </a:r>
                      <a:r>
                        <a:rPr lang="ru-RU" sz="1200" b="0" dirty="0" smtClean="0">
                          <a:effectLst/>
                          <a:latin typeface="+mn-lt"/>
                        </a:rPr>
                        <a:t>µм</a:t>
                      </a:r>
                      <a:r>
                        <a:rPr lang="de-DE" sz="1200" b="0" dirty="0" smtClean="0">
                          <a:effectLst/>
                          <a:latin typeface="+mn-lt"/>
                        </a:rPr>
                        <a:t> (FWHM)</a:t>
                      </a:r>
                      <a:endParaRPr lang="de-DE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216165358"/>
                  </a:ext>
                </a:extLst>
              </a:tr>
              <a:tr h="1957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+mn-lt"/>
                        </a:rPr>
                        <a:t>200 </a:t>
                      </a:r>
                      <a:r>
                        <a:rPr lang="de-DE" sz="1200" b="0" dirty="0" smtClean="0">
                          <a:effectLst/>
                          <a:latin typeface="+mn-lt"/>
                        </a:rPr>
                        <a:t>J (FWHM)</a:t>
                      </a:r>
                      <a:endParaRPr lang="de-DE" sz="1200" b="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231991381"/>
                  </a:ext>
                </a:extLst>
              </a:tr>
              <a:tr h="3826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pulse length 1</a:t>
                      </a:r>
                      <a:r>
                        <a:rPr lang="ru-RU" sz="12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  <a:r>
                        <a:rPr lang="en-US" sz="12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2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µм</a:t>
                      </a:r>
                      <a:endParaRPr lang="de-DE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157819138"/>
                  </a:ext>
                </a:extLst>
              </a:tr>
              <a:tr h="3826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foam</a:t>
                      </a:r>
                      <a:r>
                        <a:rPr lang="de-DE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2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length</a:t>
                      </a:r>
                      <a:r>
                        <a:rPr lang="de-DE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500 µm</a:t>
                      </a:r>
                      <a:endParaRPr lang="de-DE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413751995"/>
                  </a:ext>
                </a:extLst>
              </a:tr>
              <a:tr h="1957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de-DE" sz="1200" b="0" kern="1200" baseline="-25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de-DE" sz="12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r>
                        <a:rPr lang="ru-RU" sz="12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en-US" sz="12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12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  <a:endParaRPr lang="de-DE" sz="1200" b="0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426464154"/>
                  </a:ext>
                </a:extLst>
              </a:tr>
              <a:tr h="200120">
                <a:tc>
                  <a:txBody>
                    <a:bodyPr/>
                    <a:lstStyle/>
                    <a:p>
                      <a:endParaRPr lang="de-DE" sz="1100" dirty="0"/>
                    </a:p>
                  </a:txBody>
                  <a:tcPr marL="51435" marR="51435" marT="0" marB="0">
                    <a:blipFill>
                      <a:blip r:embed="rId5"/>
                      <a:stretch>
                        <a:fillRect l="-271" t="-745455" r="-1084" b="-40909"/>
                      </a:stretch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3545727952"/>
                  </a:ext>
                </a:extLst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300192" y="4040572"/>
            <a:ext cx="2549404" cy="43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74" tIns="34289" rIns="68574" bIns="34289" numCol="1" anchor="ctr" anchorCtr="0" compatLnSpc="1">
            <a:prstTxWarp prst="textNoShape">
              <a:avLst/>
            </a:prstTxWarp>
            <a:spAutoFit/>
          </a:bodyPr>
          <a:lstStyle/>
          <a:p>
            <a:pPr defTabSz="685732"/>
            <a:r>
              <a:rPr lang="en-US" sz="1200" dirty="0" smtClean="0">
                <a:solidFill>
                  <a:prstClr val="black"/>
                </a:solidFill>
              </a:rPr>
              <a:t>V. Popov, N. Andreev, JIHT, Moscow</a:t>
            </a:r>
          </a:p>
          <a:p>
            <a:pPr algn="r" defTabSz="685732"/>
            <a:r>
              <a:rPr lang="en-GB" sz="12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3D VLPL A. </a:t>
            </a:r>
            <a:r>
              <a:rPr lang="en-GB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Pukhov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51521" y="771553"/>
            <a:ext cx="3528392" cy="577079"/>
          </a:xfrm>
          <a:prstGeom prst="rect">
            <a:avLst/>
          </a:prstGeom>
        </p:spPr>
        <p:txBody>
          <a:bodyPr wrap="square" lIns="68574" tIns="34289" rIns="68574" bIns="34289">
            <a:spAutoFit/>
          </a:bodyPr>
          <a:lstStyle/>
          <a:p>
            <a:pPr marL="171434" algn="ctr" defTabSz="685732">
              <a:spcAft>
                <a:spcPts val="600"/>
              </a:spcAft>
            </a:pPr>
            <a:r>
              <a:rPr lang="en-US" sz="1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electron density in plasma channel,  </a:t>
            </a:r>
          </a:p>
          <a:p>
            <a:pPr marL="171434" algn="ctr" defTabSz="685732">
              <a:spcAft>
                <a:spcPts val="600"/>
              </a:spcAft>
            </a:pPr>
            <a:r>
              <a:rPr lang="en-US" sz="1400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XY</a:t>
            </a:r>
            <a:r>
              <a:rPr lang="en-US" sz="1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400" i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XZ</a:t>
            </a:r>
            <a:r>
              <a:rPr lang="en-US" sz="14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-planes</a:t>
            </a:r>
            <a:endParaRPr lang="de-DE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013875" y="1701244"/>
            <a:ext cx="1153188" cy="299760"/>
          </a:xfrm>
          <a:prstGeom prst="rect">
            <a:avLst/>
          </a:prstGeom>
        </p:spPr>
        <p:txBody>
          <a:bodyPr wrap="none" lIns="68574" tIns="34289" rIns="68574" bIns="34289">
            <a:spAutoFit/>
          </a:bodyPr>
          <a:lstStyle/>
          <a:p>
            <a:pPr marL="171434" algn="ctr" defTabSz="685732"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ct</a:t>
            </a:r>
            <a:r>
              <a:rPr lang="ru-RU" sz="14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390 </a:t>
            </a:r>
            <a:r>
              <a:rPr lang="ru-RU" sz="1400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µм</a:t>
            </a:r>
            <a:endParaRPr lang="de-DE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134949" y="2928478"/>
            <a:ext cx="1153188" cy="299760"/>
          </a:xfrm>
          <a:prstGeom prst="rect">
            <a:avLst/>
          </a:prstGeom>
        </p:spPr>
        <p:txBody>
          <a:bodyPr wrap="none" lIns="68574" tIns="34289" rIns="68574" bIns="34289">
            <a:spAutoFit/>
          </a:bodyPr>
          <a:lstStyle/>
          <a:p>
            <a:pPr marL="171434" algn="ctr" defTabSz="685732"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ct</a:t>
            </a:r>
            <a:r>
              <a:rPr lang="ru-RU" sz="14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de-DE" sz="1400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400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90 µм</a:t>
            </a:r>
            <a:endParaRPr lang="de-DE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kt 2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45438854"/>
              </p:ext>
            </p:extLst>
          </p:nvPr>
        </p:nvGraphicFramePr>
        <p:xfrm>
          <a:off x="5745885" y="1151503"/>
          <a:ext cx="3218605" cy="2464625"/>
        </p:xfrm>
        <a:graphic>
          <a:graphicData uri="http://schemas.openxmlformats.org/presentationml/2006/ole">
            <p:oleObj spid="_x0000_s982018" name="Graph" r:id="rId6" imgW="2942018" imgH="2250720" progId="Origin50.Graph">
              <p:embed/>
            </p:oleObj>
          </a:graphicData>
        </a:graphic>
      </p:graphicFrame>
      <p:sp>
        <p:nvSpPr>
          <p:cNvPr id="28" name="Textfeld 27"/>
          <p:cNvSpPr txBox="1"/>
          <p:nvPr/>
        </p:nvSpPr>
        <p:spPr>
          <a:xfrm>
            <a:off x="5508105" y="771551"/>
            <a:ext cx="3635896" cy="50013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 defTabSz="685732"/>
            <a:r>
              <a:rPr lang="en-US" sz="1400" dirty="0" smtClean="0">
                <a:solidFill>
                  <a:prstClr val="black"/>
                </a:solidFill>
              </a:rPr>
              <a:t>angular distribution of electrons </a:t>
            </a:r>
          </a:p>
          <a:p>
            <a:pPr algn="ctr" defTabSz="685732"/>
            <a:r>
              <a:rPr lang="en-US" sz="1400" dirty="0" smtClean="0">
                <a:solidFill>
                  <a:prstClr val="black"/>
                </a:solidFill>
              </a:rPr>
              <a:t>with </a:t>
            </a:r>
            <a:r>
              <a:rPr lang="en-US" sz="1400" i="1" dirty="0" smtClean="0">
                <a:solidFill>
                  <a:prstClr val="black"/>
                </a:solidFill>
              </a:rPr>
              <a:t>E</a:t>
            </a:r>
            <a:r>
              <a:rPr lang="en-US" sz="1400" dirty="0" smtClean="0">
                <a:solidFill>
                  <a:prstClr val="black"/>
                </a:solidFill>
              </a:rPr>
              <a:t> &gt; 7.5 MeV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5538" y="3507855"/>
            <a:ext cx="2839675" cy="438580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algn="ctr" defTabSz="685732"/>
            <a:r>
              <a:rPr lang="en-US" sz="1200" dirty="0" err="1" smtClean="0">
                <a:solidFill>
                  <a:prstClr val="black"/>
                </a:solidFill>
              </a:rPr>
              <a:t>filamentation</a:t>
            </a:r>
            <a:r>
              <a:rPr lang="en-US" sz="1200" dirty="0" smtClean="0">
                <a:solidFill>
                  <a:prstClr val="black"/>
                </a:solidFill>
              </a:rPr>
              <a:t> and hosing of the laser pulse </a:t>
            </a:r>
          </a:p>
          <a:p>
            <a:pPr algn="ctr" defTabSz="685732"/>
            <a:r>
              <a:rPr lang="en-US" sz="1200" dirty="0" smtClean="0">
                <a:solidFill>
                  <a:prstClr val="black"/>
                </a:solidFill>
              </a:rPr>
              <a:t>and electron current 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20" name="Picture 2" descr="C:\Users\rosmej\AppData\Local\Microsoft\Windows\Temporary Internet Files\Content.Outlook\49QBJ8E0\Shot_26_3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71" y="3258260"/>
            <a:ext cx="1752215" cy="1212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674951" y="4547974"/>
            <a:ext cx="2126147" cy="438580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algn="ctr" defTabSz="685732"/>
            <a:r>
              <a:rPr lang="en-US" sz="1200" dirty="0" smtClean="0">
                <a:solidFill>
                  <a:prstClr val="black"/>
                </a:solidFill>
              </a:rPr>
              <a:t>Experiment, PHELIX 20 J: </a:t>
            </a:r>
          </a:p>
          <a:p>
            <a:pPr algn="ctr" defTabSz="685732"/>
            <a:r>
              <a:rPr lang="en-US" sz="1200" dirty="0" smtClean="0">
                <a:solidFill>
                  <a:prstClr val="black"/>
                </a:solidFill>
              </a:rPr>
              <a:t>5% of the current is in filaments</a:t>
            </a:r>
            <a:endParaRPr lang="en-US" sz="1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Rechteck 8"/>
              <p:cNvSpPr/>
              <p:nvPr/>
            </p:nvSpPr>
            <p:spPr>
              <a:xfrm>
                <a:off x="6584343" y="3278539"/>
                <a:ext cx="1483419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𝑭𝑾𝑯𝑴</m:t>
                          </m:r>
                        </m:sub>
                      </m:sSub>
                      <m:r>
                        <a:rPr lang="en-US" sz="1400" b="0" i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0">
                              <a:latin typeface="Cambria Math" panose="02040503050406030204" pitchFamily="18" charset="0"/>
                            </a:rPr>
                            <m:t>6.8</m:t>
                          </m:r>
                        </m:e>
                        <m:sup>
                          <m:r>
                            <a:rPr lang="en-US" sz="1400" b="0" i="0">
                              <a:latin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343" y="3278539"/>
                <a:ext cx="1483419" cy="495649"/>
              </a:xfrm>
              <a:prstGeom prst="rect">
                <a:avLst/>
              </a:prstGeom>
              <a:blipFill>
                <a:blip r:embed="rId8" cstate="print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72402" y="1242407"/>
            <a:ext cx="486634" cy="179287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802" b="27002"/>
          <a:stretch/>
        </p:blipFill>
        <p:spPr bwMode="auto">
          <a:xfrm>
            <a:off x="179512" y="1419622"/>
            <a:ext cx="3672408" cy="1008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2" name="Rechteck 15"/>
          <p:cNvSpPr/>
          <p:nvPr/>
        </p:nvSpPr>
        <p:spPr>
          <a:xfrm>
            <a:off x="2122665" y="1707655"/>
            <a:ext cx="1153188" cy="299760"/>
          </a:xfrm>
          <a:prstGeom prst="rect">
            <a:avLst/>
          </a:prstGeom>
        </p:spPr>
        <p:txBody>
          <a:bodyPr wrap="none" lIns="68574" tIns="34289" rIns="68574" bIns="34289">
            <a:spAutoFit/>
          </a:bodyPr>
          <a:lstStyle/>
          <a:p>
            <a:pPr marL="171434" algn="ctr" defTabSz="685732"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ct</a:t>
            </a:r>
            <a:r>
              <a:rPr lang="ru-RU" sz="1400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de-DE" sz="1400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1400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90 µм</a:t>
            </a:r>
            <a:endParaRPr lang="de-DE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561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7184" y="4819641"/>
            <a:ext cx="2057400" cy="273844"/>
          </a:xfrm>
        </p:spPr>
        <p:txBody>
          <a:bodyPr/>
          <a:lstStyle/>
          <a:p>
            <a:fld id="{51E21230-F514-4A67-A097-D56B02880F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195059" y="4318836"/>
            <a:ext cx="138539" cy="28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74" tIns="34289" rIns="68574" bIns="34289" numCol="1" anchor="ctr" anchorCtr="0" compatLnSpc="1">
            <a:prstTxWarp prst="textNoShape">
              <a:avLst/>
            </a:prstTxWarp>
            <a:spAutoFit/>
          </a:bodyPr>
          <a:lstStyle/>
          <a:p>
            <a:pPr defTabSz="685732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 flipV="1">
            <a:off x="-158711" y="2966582"/>
            <a:ext cx="5477085" cy="28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ctr" anchorCtr="0" compatLnSpc="1">
            <a:prstTxWarp prst="textNoShape">
              <a:avLst/>
            </a:prstTxWarp>
            <a:spAutoFit/>
          </a:bodyPr>
          <a:lstStyle/>
          <a:p>
            <a:pPr defTabSz="685732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67545" y="915566"/>
            <a:ext cx="4448289" cy="961800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 defTabSz="685732"/>
            <a:r>
              <a:rPr lang="en-US" sz="1200" b="1" i="1" dirty="0" smtClean="0">
                <a:solidFill>
                  <a:prstClr val="black"/>
                </a:solidFill>
              </a:rPr>
              <a:t>N </a:t>
            </a:r>
            <a:r>
              <a:rPr lang="en-US" sz="1200" b="1" i="1" baseline="-25000" dirty="0" smtClean="0">
                <a:solidFill>
                  <a:prstClr val="black"/>
                </a:solidFill>
              </a:rPr>
              <a:t>super-pond</a:t>
            </a:r>
            <a:r>
              <a:rPr lang="en-US" sz="1200" b="1" i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</a:rPr>
              <a:t>in NCD plasma grows with </a:t>
            </a:r>
            <a:r>
              <a:rPr lang="en-US" sz="1200" b="1" i="1" dirty="0" smtClean="0">
                <a:solidFill>
                  <a:prstClr val="black"/>
                </a:solidFill>
              </a:rPr>
              <a:t>E</a:t>
            </a:r>
            <a:r>
              <a:rPr lang="en-US" sz="1200" b="1" i="1" baseline="-25000" dirty="0" smtClean="0">
                <a:solidFill>
                  <a:prstClr val="black"/>
                </a:solidFill>
              </a:rPr>
              <a:t>las</a:t>
            </a:r>
            <a:r>
              <a:rPr lang="en-US" sz="1200" b="1" i="1" dirty="0" smtClean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</a:rPr>
              <a:t>and</a:t>
            </a:r>
            <a:r>
              <a:rPr lang="en-US" sz="1200" b="1" i="1" dirty="0" smtClean="0">
                <a:solidFill>
                  <a:prstClr val="black"/>
                </a:solidFill>
              </a:rPr>
              <a:t> </a:t>
            </a:r>
            <a:r>
              <a:rPr lang="en-US" sz="1200" b="1" i="1" dirty="0" err="1" smtClean="0">
                <a:solidFill>
                  <a:prstClr val="black"/>
                </a:solidFill>
              </a:rPr>
              <a:t>I</a:t>
            </a:r>
            <a:r>
              <a:rPr lang="en-US" sz="1200" b="1" i="1" baseline="-25000" dirty="0" err="1" smtClean="0">
                <a:solidFill>
                  <a:prstClr val="black"/>
                </a:solidFill>
              </a:rPr>
              <a:t>las</a:t>
            </a:r>
            <a:endParaRPr lang="en-US" sz="1200" i="1" dirty="0" smtClean="0">
              <a:solidFill>
                <a:prstClr val="black"/>
              </a:solidFill>
            </a:endParaRPr>
          </a:p>
          <a:p>
            <a:pPr algn="ctr" defTabSz="685732"/>
            <a:r>
              <a:rPr lang="en-US" sz="1200" b="1" dirty="0" smtClean="0">
                <a:solidFill>
                  <a:prstClr val="black"/>
                </a:solidFill>
              </a:rPr>
              <a:t>compensated electron beam transport is limited </a:t>
            </a:r>
          </a:p>
          <a:p>
            <a:pPr algn="ctr" defTabSz="685732"/>
            <a:r>
              <a:rPr lang="en-US" sz="1200" b="1" dirty="0" smtClean="0">
                <a:solidFill>
                  <a:prstClr val="black"/>
                </a:solidFill>
              </a:rPr>
              <a:t>by the </a:t>
            </a:r>
            <a:r>
              <a:rPr lang="en-US" sz="1400" b="1" dirty="0" smtClean="0">
                <a:solidFill>
                  <a:prstClr val="black"/>
                </a:solidFill>
              </a:rPr>
              <a:t>Alfven current: </a:t>
            </a:r>
            <a:r>
              <a:rPr lang="en-US" sz="1400" b="1" dirty="0" smtClean="0">
                <a:solidFill>
                  <a:srgbClr val="003366"/>
                </a:solidFill>
                <a:latin typeface="Symbol" panose="05050102010706020507" pitchFamily="18" charset="2"/>
              </a:rPr>
              <a:t>g</a:t>
            </a:r>
            <a:r>
              <a:rPr lang="en-US" sz="1400" b="1" dirty="0" smtClean="0">
                <a:solidFill>
                  <a:srgbClr val="003366"/>
                </a:solidFill>
              </a:rPr>
              <a:t>×17.5 kA</a:t>
            </a:r>
            <a:r>
              <a:rPr lang="en-US" sz="1400" b="1" dirty="0" smtClean="0">
                <a:solidFill>
                  <a:srgbClr val="003366"/>
                </a:solidFill>
                <a:latin typeface="Symbol" panose="05050102010706020507" pitchFamily="18" charset="2"/>
              </a:rPr>
              <a:t>, </a:t>
            </a:r>
            <a:r>
              <a:rPr lang="en-US" sz="1200" b="1" dirty="0" smtClean="0">
                <a:solidFill>
                  <a:srgbClr val="003366"/>
                </a:solidFill>
              </a:rPr>
              <a:t>with</a:t>
            </a:r>
            <a:r>
              <a:rPr lang="en-US" sz="1400" b="1" dirty="0" smtClean="0">
                <a:solidFill>
                  <a:srgbClr val="003366"/>
                </a:solidFill>
              </a:rPr>
              <a:t> </a:t>
            </a:r>
            <a:r>
              <a:rPr lang="en-US" sz="1400" b="1" dirty="0" smtClean="0">
                <a:solidFill>
                  <a:srgbClr val="003366"/>
                </a:solidFill>
                <a:latin typeface="Symbol" panose="05050102010706020507" pitchFamily="18" charset="2"/>
              </a:rPr>
              <a:t>g= E/</a:t>
            </a:r>
            <a:r>
              <a:rPr lang="en-US" sz="1400" b="1" dirty="0" smtClean="0">
                <a:solidFill>
                  <a:srgbClr val="003366"/>
                </a:solidFill>
              </a:rPr>
              <a:t>mc</a:t>
            </a:r>
            <a:r>
              <a:rPr lang="en-US" sz="1400" b="1" baseline="30000" dirty="0" smtClean="0">
                <a:solidFill>
                  <a:srgbClr val="003366"/>
                </a:solidFill>
              </a:rPr>
              <a:t>2</a:t>
            </a:r>
            <a:r>
              <a:rPr lang="en-US" sz="1400" b="1" dirty="0" smtClean="0">
                <a:solidFill>
                  <a:srgbClr val="003366"/>
                </a:solidFill>
              </a:rPr>
              <a:t> </a:t>
            </a:r>
          </a:p>
          <a:p>
            <a:pPr algn="ctr" defTabSz="685732"/>
            <a:endParaRPr lang="en-US" sz="800" b="1" dirty="0" smtClean="0">
              <a:solidFill>
                <a:srgbClr val="003366"/>
              </a:solidFill>
            </a:endParaRPr>
          </a:p>
          <a:p>
            <a:pPr algn="ctr" defTabSz="685732"/>
            <a:r>
              <a:rPr lang="en-US" sz="1200" b="1" dirty="0" smtClean="0">
                <a:solidFill>
                  <a:prstClr val="black"/>
                </a:solidFill>
              </a:rPr>
              <a:t>Charge of</a:t>
            </a:r>
            <a:r>
              <a:rPr lang="en-US" sz="12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</a:rPr>
              <a:t>electrons with &gt; 7.5 MeV  (</a:t>
            </a:r>
            <a:r>
              <a:rPr lang="en-US" sz="1200" b="1" dirty="0" smtClean="0">
                <a:solidFill>
                  <a:prstClr val="black"/>
                </a:solidFill>
                <a:latin typeface="Symbol" panose="05050102010706020507" pitchFamily="18" charset="2"/>
              </a:rPr>
              <a:t>g=15) </a:t>
            </a:r>
            <a:r>
              <a:rPr lang="en-US" sz="1200" b="1" dirty="0" smtClean="0">
                <a:solidFill>
                  <a:prstClr val="black"/>
                </a:solidFill>
              </a:rPr>
              <a:t>is limited by 260nC (1ps) 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4" y="1203599"/>
            <a:ext cx="4211963" cy="320574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511201" y="4504172"/>
            <a:ext cx="6150133" cy="315469"/>
          </a:xfrm>
          <a:prstGeom prst="rect">
            <a:avLst/>
          </a:prstGeom>
          <a:solidFill>
            <a:srgbClr val="003399"/>
          </a:solidFill>
          <a:ln w="44450" cmpd="thickThin">
            <a:noFill/>
          </a:ln>
        </p:spPr>
        <p:txBody>
          <a:bodyPr wrap="none" lIns="68574" tIns="34289" rIns="68574" bIns="34289" rtlCol="0">
            <a:spAutoFit/>
          </a:bodyPr>
          <a:lstStyle/>
          <a:p>
            <a:pPr defTabSz="685732"/>
            <a:r>
              <a:rPr lang="en-US" sz="1600" dirty="0" smtClean="0">
                <a:solidFill>
                  <a:prstClr val="white"/>
                </a:solidFill>
              </a:rPr>
              <a:t>Solution: vacuum-less contact between NCD plasma and foil/convertor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724131" y="915566"/>
            <a:ext cx="2833199" cy="500135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algn="ctr" defTabSz="685732"/>
            <a:r>
              <a:rPr lang="en-US" sz="1400" dirty="0" smtClean="0">
                <a:solidFill>
                  <a:prstClr val="black"/>
                </a:solidFill>
              </a:rPr>
              <a:t>3D PIC 200J: expected T</a:t>
            </a:r>
            <a:r>
              <a:rPr lang="en-US" sz="1400" baseline="-25000" dirty="0" smtClean="0">
                <a:solidFill>
                  <a:prstClr val="black"/>
                </a:solidFill>
              </a:rPr>
              <a:t>hot </a:t>
            </a:r>
            <a:r>
              <a:rPr lang="en-US" sz="1400" dirty="0" smtClean="0">
                <a:solidFill>
                  <a:prstClr val="black"/>
                </a:solidFill>
              </a:rPr>
              <a:t>~ 21 MeV, </a:t>
            </a:r>
          </a:p>
          <a:p>
            <a:pPr algn="ctr" defTabSz="685732"/>
            <a:r>
              <a:rPr lang="en-US" sz="1400" dirty="0" smtClean="0">
                <a:solidFill>
                  <a:prstClr val="black"/>
                </a:solidFill>
              </a:rPr>
              <a:t>simulated </a:t>
            </a:r>
            <a:r>
              <a:rPr lang="en-US" sz="1400" dirty="0">
                <a:solidFill>
                  <a:prstClr val="black"/>
                </a:solidFill>
              </a:rPr>
              <a:t>T</a:t>
            </a:r>
            <a:r>
              <a:rPr lang="en-US" sz="1400" baseline="-25000" dirty="0">
                <a:solidFill>
                  <a:prstClr val="black"/>
                </a:solidFill>
              </a:rPr>
              <a:t>hot </a:t>
            </a:r>
            <a:r>
              <a:rPr lang="en-US" sz="1400" dirty="0">
                <a:solidFill>
                  <a:prstClr val="black"/>
                </a:solidFill>
              </a:rPr>
              <a:t>~ </a:t>
            </a:r>
            <a:r>
              <a:rPr lang="en-US" sz="1400" dirty="0" smtClean="0">
                <a:solidFill>
                  <a:prstClr val="black"/>
                </a:solidFill>
              </a:rPr>
              <a:t>16 MeV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321673" y="2862871"/>
            <a:ext cx="436649" cy="242371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defTabSz="685732"/>
            <a:r>
              <a:rPr lang="en-US" sz="1100" dirty="0" smtClean="0">
                <a:solidFill>
                  <a:prstClr val="white"/>
                </a:solidFill>
              </a:rPr>
              <a:t>200 J</a:t>
            </a:r>
            <a:endParaRPr lang="en-US" sz="1100" dirty="0">
              <a:solidFill>
                <a:prstClr val="white"/>
              </a:solidFill>
            </a:endParaRPr>
          </a:p>
        </p:txBody>
      </p:sp>
      <p:graphicFrame>
        <p:nvGraphicFramePr>
          <p:cNvPr id="16" name="Tabel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3106385"/>
              </p:ext>
            </p:extLst>
          </p:nvPr>
        </p:nvGraphicFramePr>
        <p:xfrm>
          <a:off x="395537" y="2211710"/>
          <a:ext cx="4252539" cy="1823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232">
                  <a:extLst>
                    <a:ext uri="{9D8B030D-6E8A-4147-A177-3AD203B41FA5}">
                      <a16:colId xmlns="" xmlns:a16="http://schemas.microsoft.com/office/drawing/2014/main" val="4104301022"/>
                    </a:ext>
                  </a:extLst>
                </a:gridCol>
                <a:gridCol w="1500782">
                  <a:extLst>
                    <a:ext uri="{9D8B030D-6E8A-4147-A177-3AD203B41FA5}">
                      <a16:colId xmlns="" xmlns:a16="http://schemas.microsoft.com/office/drawing/2014/main" val="3101329906"/>
                    </a:ext>
                  </a:extLst>
                </a:gridCol>
                <a:gridCol w="162560">
                  <a:extLst>
                    <a:ext uri="{9D8B030D-6E8A-4147-A177-3AD203B41FA5}">
                      <a16:colId xmlns="" xmlns:a16="http://schemas.microsoft.com/office/drawing/2014/main" val="507924087"/>
                    </a:ext>
                  </a:extLst>
                </a:gridCol>
                <a:gridCol w="1779965">
                  <a:extLst>
                    <a:ext uri="{9D8B030D-6E8A-4147-A177-3AD203B41FA5}">
                      <a16:colId xmlns="" xmlns:a16="http://schemas.microsoft.com/office/drawing/2014/main" val="3064356758"/>
                    </a:ext>
                  </a:extLst>
                </a:gridCol>
              </a:tblGrid>
              <a:tr h="2609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E &gt; </a:t>
                      </a:r>
                      <a:r>
                        <a:rPr lang="en-US" sz="1400" dirty="0" smtClean="0">
                          <a:effectLst/>
                        </a:rPr>
                        <a:t>2 </a:t>
                      </a:r>
                      <a:r>
                        <a:rPr lang="ru-RU" sz="1400" dirty="0">
                          <a:effectLst/>
                        </a:rPr>
                        <a:t>МэВ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E &gt; </a:t>
                      </a:r>
                      <a:r>
                        <a:rPr lang="ru-RU" sz="1400" dirty="0">
                          <a:effectLst/>
                        </a:rPr>
                        <a:t>7 МэВ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61242579"/>
                  </a:ext>
                </a:extLst>
              </a:tr>
              <a:tr h="613605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0" marB="0" anchor="ctr">
                    <a:blipFill>
                      <a:blip r:embed="rId4"/>
                      <a:stretch>
                        <a:fillRect l="-1342" t="-67200" r="-714094" b="-1064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200" b="0" noProof="0" dirty="0" smtClean="0">
                          <a:effectLst/>
                          <a:latin typeface="+mn-lt"/>
                        </a:rPr>
                        <a:t>4.5e+12/</a:t>
                      </a:r>
                      <a:r>
                        <a:rPr lang="en-CA" sz="1200" b="1" noProof="0" dirty="0" smtClean="0">
                          <a:effectLst/>
                          <a:latin typeface="+mn-lt"/>
                        </a:rPr>
                        <a:t> 0.7 </a:t>
                      </a:r>
                      <a:r>
                        <a:rPr lang="en-CA" sz="1200" b="1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µC</a:t>
                      </a:r>
                      <a:r>
                        <a:rPr lang="en-CA" sz="1200" b="1" noProof="0" dirty="0" smtClean="0">
                          <a:effectLst/>
                          <a:latin typeface="+mn-lt"/>
                        </a:rPr>
                        <a:t> in 2π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CA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noProof="0" dirty="0" smtClean="0">
                          <a:effectLst/>
                          <a:latin typeface="+mn-lt"/>
                        </a:rPr>
                        <a:t>1.2e+12/</a:t>
                      </a:r>
                      <a:r>
                        <a:rPr lang="en-CA" sz="1200" b="1" noProof="0" dirty="0" smtClean="0">
                          <a:effectLst/>
                          <a:latin typeface="+mn-lt"/>
                        </a:rPr>
                        <a:t> 0.2 </a:t>
                      </a:r>
                      <a:r>
                        <a:rPr lang="en-CA" sz="1200" b="1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µC</a:t>
                      </a:r>
                      <a:r>
                        <a:rPr lang="en-CA" sz="1200" b="1" noProof="0" dirty="0" smtClean="0">
                          <a:effectLst/>
                          <a:latin typeface="+mn-lt"/>
                        </a:rPr>
                        <a:t> in 2π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685186555"/>
                  </a:ext>
                </a:extLst>
              </a:tr>
              <a:tr h="949469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 marL="68580" marR="68580" marT="0" marB="0" anchor="ctr">
                    <a:blipFill>
                      <a:blip r:embed="rId4"/>
                      <a:stretch>
                        <a:fillRect l="-1342" t="-165873" r="-714094" b="-555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noProof="0" dirty="0" smtClean="0">
                          <a:effectLst/>
                        </a:rPr>
                        <a:t>6.4e+13</a:t>
                      </a:r>
                      <a:r>
                        <a:rPr lang="en-CA" sz="1200" b="1" noProof="0" dirty="0" smtClean="0">
                          <a:effectLst/>
                        </a:rPr>
                        <a:t>/ </a:t>
                      </a:r>
                      <a:r>
                        <a:rPr lang="en-CA" sz="1200" b="1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µC </a:t>
                      </a:r>
                      <a:r>
                        <a:rPr lang="en-CA" sz="1200" b="1" noProof="0" dirty="0" smtClean="0">
                          <a:effectLst/>
                          <a:latin typeface="+mn-lt"/>
                        </a:rPr>
                        <a:t>in 2π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Only</a:t>
                      </a:r>
                      <a:r>
                        <a:rPr lang="en-CA" sz="1200" b="1" noProof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3%</a:t>
                      </a:r>
                      <a:r>
                        <a:rPr lang="en-CA" sz="1200" b="1" baseline="0" noProof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CA" sz="120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propagates in </a:t>
                      </a:r>
                      <a:r>
                        <a:rPr lang="en-CA" sz="1200" noProof="0" dirty="0" smtClean="0"/>
                        <a:t>½ </a:t>
                      </a:r>
                      <a:r>
                        <a:rPr lang="en-CA" sz="1200" noProof="0" dirty="0" smtClean="0">
                          <a:latin typeface="Cambria Math"/>
                          <a:ea typeface="Cambria Math"/>
                        </a:rPr>
                        <a:t>θ=7°</a:t>
                      </a:r>
                      <a:endParaRPr lang="en-CA" sz="1200" b="1" noProof="0" dirty="0" smtClean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CA" sz="1200" noProof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noProof="0" dirty="0" smtClean="0">
                          <a:effectLst/>
                        </a:rPr>
                        <a:t>1.9e+13</a:t>
                      </a:r>
                      <a:r>
                        <a:rPr lang="en-CA" sz="1200" b="1" noProof="0" dirty="0" smtClean="0">
                          <a:effectLst/>
                        </a:rPr>
                        <a:t>/ </a:t>
                      </a:r>
                      <a:r>
                        <a:rPr lang="en-CA" sz="1200" b="1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µC </a:t>
                      </a:r>
                      <a:r>
                        <a:rPr lang="en-CA" sz="1200" b="1" noProof="0" dirty="0" smtClean="0">
                          <a:effectLst/>
                          <a:latin typeface="+mn-lt"/>
                        </a:rPr>
                        <a:t>in 2π</a:t>
                      </a:r>
                      <a:endParaRPr lang="en-CA" sz="1200" b="1" noProof="0" dirty="0" smtClean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200" b="1" noProof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10%</a:t>
                      </a:r>
                      <a:r>
                        <a:rPr lang="en-CA" sz="1200" b="1" baseline="0" noProof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CA" sz="120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propagates in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CA" sz="1200" b="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CA" sz="1200" noProof="0" dirty="0" smtClean="0"/>
                        <a:t>½ </a:t>
                      </a:r>
                      <a:r>
                        <a:rPr lang="en-CA" sz="1200" noProof="0" dirty="0" smtClean="0">
                          <a:latin typeface="Cambria Math"/>
                          <a:ea typeface="Cambria Math"/>
                        </a:rPr>
                        <a:t>θ=7°</a:t>
                      </a:r>
                      <a:endParaRPr lang="en-CA" sz="1200" noProof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405731016"/>
                  </a:ext>
                </a:extLst>
              </a:tr>
            </a:tbl>
          </a:graphicData>
        </a:graphic>
      </p:graphicFrame>
      <p:sp>
        <p:nvSpPr>
          <p:cNvPr id="14" name="Rechteck 13"/>
          <p:cNvSpPr/>
          <p:nvPr/>
        </p:nvSpPr>
        <p:spPr>
          <a:xfrm>
            <a:off x="0" y="-9612"/>
            <a:ext cx="9173201" cy="780214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75571" y="116467"/>
            <a:ext cx="7591361" cy="438580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defTabSz="685732"/>
            <a:r>
              <a:rPr lang="en-US" sz="2400" dirty="0" smtClean="0">
                <a:solidFill>
                  <a:prstClr val="white"/>
                </a:solidFill>
              </a:rPr>
              <a:t>Limitations on Transport of accelerated electrons in vacuum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79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454" y="1047716"/>
            <a:ext cx="3777711" cy="31696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8816" y="1186213"/>
            <a:ext cx="3862997" cy="300896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48953" y="1047716"/>
            <a:ext cx="1071444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de-DE" sz="1400" dirty="0" smtClean="0">
                <a:solidFill>
                  <a:prstClr val="black"/>
                </a:solidFill>
              </a:rPr>
              <a:t>200 J PHELIX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8914" y="1047716"/>
            <a:ext cx="978871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de-DE" sz="1400" dirty="0" smtClean="0">
                <a:solidFill>
                  <a:prstClr val="black"/>
                </a:solidFill>
              </a:rPr>
              <a:t>20 J PHELIX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4065" y="124386"/>
            <a:ext cx="138558" cy="346247"/>
          </a:xfrm>
          <a:prstGeom prst="rect">
            <a:avLst/>
          </a:prstGeom>
          <a:solidFill>
            <a:srgbClr val="FFFF00"/>
          </a:solidFill>
        </p:spPr>
        <p:txBody>
          <a:bodyPr wrap="none" lIns="68577" tIns="34289" rIns="68577" bIns="34289" rtlCol="0">
            <a:spAutoFit/>
          </a:bodyPr>
          <a:lstStyle/>
          <a:p>
            <a:pPr defTabSz="685766"/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32708" y="1478286"/>
            <a:ext cx="614252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de-DE" sz="1400" dirty="0" smtClean="0">
                <a:solidFill>
                  <a:prstClr val="black"/>
                </a:solidFill>
              </a:rPr>
              <a:t>FLUKA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90416" y="4544880"/>
            <a:ext cx="161795" cy="28853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99732" y="1616786"/>
            <a:ext cx="614252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de-DE" sz="1400" dirty="0" smtClean="0">
                <a:solidFill>
                  <a:prstClr val="black"/>
                </a:solidFill>
              </a:rPr>
              <a:t>FLUKA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9306" y="4398911"/>
            <a:ext cx="8582793" cy="500135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de-DE" sz="1400" dirty="0" err="1" smtClean="0">
                <a:solidFill>
                  <a:prstClr val="black"/>
                </a:solidFill>
              </a:rPr>
              <a:t>Number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bremsstrahlung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photons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for</a:t>
            </a:r>
            <a:r>
              <a:rPr lang="de-DE" sz="1400" dirty="0" smtClean="0">
                <a:solidFill>
                  <a:prstClr val="black"/>
                </a:solidFill>
              </a:rPr>
              <a:t> different </a:t>
            </a:r>
            <a:r>
              <a:rPr lang="de-DE" sz="1400" dirty="0" err="1" smtClean="0">
                <a:solidFill>
                  <a:prstClr val="black"/>
                </a:solidFill>
              </a:rPr>
              <a:t>aplications</a:t>
            </a:r>
            <a:r>
              <a:rPr lang="de-DE" sz="1400" dirty="0" smtClean="0">
                <a:solidFill>
                  <a:prstClr val="black"/>
                </a:solidFill>
              </a:rPr>
              <a:t>:  E &lt; 1 </a:t>
            </a:r>
            <a:r>
              <a:rPr lang="de-DE" sz="1400" dirty="0" err="1" smtClean="0">
                <a:solidFill>
                  <a:prstClr val="black"/>
                </a:solidFill>
              </a:rPr>
              <a:t>MeV</a:t>
            </a:r>
            <a:r>
              <a:rPr lang="de-DE" sz="1400" dirty="0" smtClean="0">
                <a:solidFill>
                  <a:prstClr val="black"/>
                </a:solidFill>
              </a:rPr>
              <a:t> – </a:t>
            </a:r>
            <a:r>
              <a:rPr lang="de-DE" sz="1400" dirty="0" err="1" smtClean="0">
                <a:solidFill>
                  <a:prstClr val="black"/>
                </a:solidFill>
              </a:rPr>
              <a:t>radiography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of</a:t>
            </a:r>
            <a:r>
              <a:rPr lang="de-DE" sz="1400" dirty="0" smtClean="0">
                <a:solidFill>
                  <a:prstClr val="black"/>
                </a:solidFill>
              </a:rPr>
              <a:t> HED matter;  </a:t>
            </a:r>
          </a:p>
          <a:p>
            <a:pPr defTabSz="685766"/>
            <a:r>
              <a:rPr lang="de-DE" sz="1400" dirty="0" smtClean="0">
                <a:solidFill>
                  <a:prstClr val="black"/>
                </a:solidFill>
              </a:rPr>
              <a:t>E &gt; 1 </a:t>
            </a:r>
            <a:r>
              <a:rPr lang="de-DE" sz="1400" dirty="0" err="1" smtClean="0">
                <a:solidFill>
                  <a:prstClr val="black"/>
                </a:solidFill>
              </a:rPr>
              <a:t>MeV</a:t>
            </a:r>
            <a:r>
              <a:rPr lang="de-DE" sz="1400" dirty="0" smtClean="0">
                <a:solidFill>
                  <a:prstClr val="black"/>
                </a:solidFill>
              </a:rPr>
              <a:t> – e-e+ pair </a:t>
            </a:r>
            <a:r>
              <a:rPr lang="de-DE" sz="1400" dirty="0" err="1" smtClean="0">
                <a:solidFill>
                  <a:prstClr val="black"/>
                </a:solidFill>
              </a:rPr>
              <a:t>producton</a:t>
            </a:r>
            <a:r>
              <a:rPr lang="de-DE" sz="1400" dirty="0" smtClean="0">
                <a:solidFill>
                  <a:prstClr val="black"/>
                </a:solidFill>
              </a:rPr>
              <a:t>;  E &gt; 7.5 </a:t>
            </a:r>
            <a:r>
              <a:rPr lang="de-DE" sz="1400" dirty="0" err="1" smtClean="0">
                <a:solidFill>
                  <a:prstClr val="black"/>
                </a:solidFill>
              </a:rPr>
              <a:t>MeV</a:t>
            </a:r>
            <a:r>
              <a:rPr lang="de-DE" sz="1400" dirty="0" smtClean="0">
                <a:solidFill>
                  <a:prstClr val="black"/>
                </a:solidFill>
              </a:rPr>
              <a:t> (GDR) gamma-</a:t>
            </a:r>
            <a:r>
              <a:rPr lang="de-DE" sz="1400" dirty="0" err="1" smtClean="0">
                <a:solidFill>
                  <a:prstClr val="black"/>
                </a:solidFill>
              </a:rPr>
              <a:t>driven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nuclear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reactions</a:t>
            </a:r>
            <a:r>
              <a:rPr lang="de-DE" sz="1400" dirty="0" smtClean="0">
                <a:solidFill>
                  <a:prstClr val="black"/>
                </a:solidFill>
              </a:rPr>
              <a:t>, isotope </a:t>
            </a:r>
            <a:r>
              <a:rPr lang="de-DE" sz="1400" dirty="0" err="1" smtClean="0">
                <a:solidFill>
                  <a:prstClr val="black"/>
                </a:solidFill>
              </a:rPr>
              <a:t>production</a:t>
            </a:r>
            <a:r>
              <a:rPr lang="de-DE" sz="1400" dirty="0" smtClean="0">
                <a:solidFill>
                  <a:prstClr val="black"/>
                </a:solidFill>
              </a:rPr>
              <a:t>, </a:t>
            </a:r>
            <a:r>
              <a:rPr lang="de-DE" sz="1400" dirty="0" err="1" smtClean="0">
                <a:solidFill>
                  <a:prstClr val="black"/>
                </a:solidFill>
              </a:rPr>
              <a:t>neutrons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71800" y="2840038"/>
            <a:ext cx="936104" cy="31162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</a:rPr>
              <a:t>CE ~ 4.4%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47665" y="2355727"/>
            <a:ext cx="936104" cy="31162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</a:rPr>
              <a:t>CE ~ 10%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-14365" y="-317"/>
            <a:ext cx="9173201" cy="780214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83344" y="30146"/>
            <a:ext cx="7126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/>
            <a:r>
              <a:rPr lang="en-US" sz="2000" dirty="0" smtClean="0">
                <a:solidFill>
                  <a:prstClr val="white"/>
                </a:solidFill>
              </a:rPr>
              <a:t>FLUKA simulations </a:t>
            </a:r>
            <a:r>
              <a:rPr lang="en-US" sz="2000" dirty="0">
                <a:solidFill>
                  <a:prstClr val="white"/>
                </a:solidFill>
              </a:rPr>
              <a:t>of ultra-bright source of MeV-photons via</a:t>
            </a:r>
          </a:p>
          <a:p>
            <a:pPr defTabSz="685766"/>
            <a:r>
              <a:rPr lang="en-US" sz="2000" dirty="0">
                <a:solidFill>
                  <a:prstClr val="white"/>
                </a:solidFill>
              </a:rPr>
              <a:t>			interaction of DLA electrons with Au-convertor</a:t>
            </a:r>
          </a:p>
        </p:txBody>
      </p:sp>
    </p:spTree>
    <p:extLst>
      <p:ext uri="{BB962C8B-B14F-4D97-AF65-F5344CB8AC3E}">
        <p14:creationId xmlns="" xmlns:p14="http://schemas.microsoft.com/office/powerpoint/2010/main" val="30355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1"/>
            <a:ext cx="9144000" cy="620486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4896119"/>
            <a:ext cx="9144000" cy="230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7003" y="949938"/>
            <a:ext cx="8386653" cy="339323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dirty="0" smtClean="0">
                <a:solidFill>
                  <a:prstClr val="black"/>
                </a:solidFill>
              </a:rPr>
              <a:t>    </a:t>
            </a:r>
            <a:r>
              <a:rPr lang="en-US" b="1" dirty="0" smtClean="0">
                <a:solidFill>
                  <a:prstClr val="black"/>
                </a:solidFill>
              </a:rPr>
              <a:t>Motivation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</a:p>
          <a:p>
            <a:pPr defTabSz="685783"/>
            <a:r>
              <a:rPr lang="en-US" sz="1600" dirty="0" smtClean="0">
                <a:solidFill>
                  <a:prstClr val="black"/>
                </a:solidFill>
              </a:rPr>
              <a:t>     Approach  to enhance performance of laser-based sources of MeV particles</a:t>
            </a:r>
          </a:p>
          <a:p>
            <a:pPr defTabSz="685783"/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    and radiation for HED research</a:t>
            </a:r>
          </a:p>
          <a:p>
            <a:pPr defTabSz="685783"/>
            <a:endParaRPr lang="en-US" sz="1600" dirty="0" smtClean="0">
              <a:solidFill>
                <a:prstClr val="black"/>
              </a:solidFill>
            </a:endParaRPr>
          </a:p>
          <a:p>
            <a:pPr marL="257168" indent="-257168" defTabSz="685783">
              <a:buFont typeface="Wingdings" panose="05000000000000000000" pitchFamily="2" charset="2"/>
              <a:buChar char="q"/>
            </a:pPr>
            <a:r>
              <a:rPr lang="en-US" sz="1500" dirty="0" smtClean="0">
                <a:solidFill>
                  <a:prstClr val="black"/>
                </a:solidFill>
              </a:rPr>
              <a:t>Generation of super-</a:t>
            </a:r>
            <a:r>
              <a:rPr lang="en-US" sz="1500" dirty="0" err="1" smtClean="0">
                <a:solidFill>
                  <a:prstClr val="black"/>
                </a:solidFill>
              </a:rPr>
              <a:t>pondreromotive</a:t>
            </a:r>
            <a:r>
              <a:rPr lang="en-US" sz="1500" dirty="0" smtClean="0">
                <a:solidFill>
                  <a:prstClr val="black"/>
                </a:solidFill>
              </a:rPr>
              <a:t> electrons  at sub-</a:t>
            </a:r>
            <a:r>
              <a:rPr lang="en-US" sz="1500" dirty="0" err="1" smtClean="0">
                <a:solidFill>
                  <a:prstClr val="black"/>
                </a:solidFill>
              </a:rPr>
              <a:t>ps</a:t>
            </a:r>
            <a:r>
              <a:rPr lang="en-US" sz="1500" dirty="0" smtClean="0">
                <a:solidFill>
                  <a:prstClr val="black"/>
                </a:solidFill>
              </a:rPr>
              <a:t> and fs laser facilitates:</a:t>
            </a:r>
          </a:p>
          <a:p>
            <a:pPr marL="558000" lvl="1" indent="-216000" defTabSz="68578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prstClr val="black"/>
                </a:solidFill>
              </a:rPr>
              <a:t>Direct </a:t>
            </a:r>
            <a:r>
              <a:rPr lang="en-US" sz="1500" dirty="0" smtClean="0">
                <a:solidFill>
                  <a:prstClr val="black"/>
                </a:solidFill>
              </a:rPr>
              <a:t>Laser Acceleration in NCD plasma</a:t>
            </a:r>
          </a:p>
          <a:p>
            <a:pPr marL="557199" lvl="1" indent="-214308" defTabSz="68578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prstClr val="black"/>
                </a:solidFill>
              </a:rPr>
              <a:t>Production of sub-mm long NCD plasma with foams</a:t>
            </a:r>
          </a:p>
          <a:p>
            <a:pPr marL="557199" lvl="1" indent="-214308" defTabSz="68578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prstClr val="black"/>
                </a:solidFill>
              </a:rPr>
              <a:t>Experiments </a:t>
            </a:r>
            <a:r>
              <a:rPr lang="en-US" sz="1500" dirty="0" smtClean="0">
                <a:solidFill>
                  <a:prstClr val="black"/>
                </a:solidFill>
              </a:rPr>
              <a:t>on generation of high-current well-directed beams of super-</a:t>
            </a:r>
            <a:r>
              <a:rPr lang="en-US" sz="1500" dirty="0" err="1" smtClean="0">
                <a:solidFill>
                  <a:prstClr val="black"/>
                </a:solidFill>
              </a:rPr>
              <a:t>ponderomotive</a:t>
            </a:r>
            <a:r>
              <a:rPr lang="en-US" sz="1500" dirty="0" smtClean="0">
                <a:solidFill>
                  <a:prstClr val="black"/>
                </a:solidFill>
              </a:rPr>
              <a:t> electrons</a:t>
            </a:r>
          </a:p>
          <a:p>
            <a:pPr marL="557199" lvl="1" indent="-214308" defTabSz="68578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prstClr val="black"/>
                </a:solidFill>
              </a:rPr>
              <a:t>3D PIC simulations for PHELIX-up-grade, PEAR and XSELS </a:t>
            </a:r>
          </a:p>
          <a:p>
            <a:pPr marL="557199" lvl="1" indent="-214308" defTabSz="685783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prstClr val="black"/>
              </a:solidFill>
            </a:endParaRPr>
          </a:p>
          <a:p>
            <a:pPr marL="257168" indent="-257168" defTabSz="685783">
              <a:buFont typeface="Wingdings" panose="05000000000000000000" pitchFamily="2" charset="2"/>
              <a:buChar char="q"/>
            </a:pPr>
            <a:r>
              <a:rPr lang="en-US" sz="1500" dirty="0" smtClean="0">
                <a:solidFill>
                  <a:prstClr val="black"/>
                </a:solidFill>
              </a:rPr>
              <a:t>Application of foams for interdisciplinary research with lasers:</a:t>
            </a:r>
          </a:p>
          <a:p>
            <a:pPr marL="557199" lvl="1" indent="-214308" defTabSz="68578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prstClr val="black"/>
                </a:solidFill>
              </a:rPr>
              <a:t>Production </a:t>
            </a:r>
            <a:r>
              <a:rPr lang="en-US" sz="1500" dirty="0" smtClean="0">
                <a:solidFill>
                  <a:prstClr val="black"/>
                </a:solidFill>
              </a:rPr>
              <a:t>of ultra-bright tens of MeV BS sources</a:t>
            </a:r>
          </a:p>
          <a:p>
            <a:pPr marL="557199" lvl="1" indent="-214308" defTabSz="685783">
              <a:buFont typeface="Arial" panose="020B0604020202020204" pitchFamily="34" charset="0"/>
              <a:buChar char="•"/>
            </a:pPr>
            <a:endParaRPr lang="de-DE" sz="1500" dirty="0" smtClean="0">
              <a:solidFill>
                <a:prstClr val="black"/>
              </a:solidFill>
            </a:endParaRPr>
          </a:p>
          <a:p>
            <a:pPr marL="257168" indent="-257168" defTabSz="685783">
              <a:buFont typeface="Wingdings" panose="05000000000000000000" pitchFamily="2" charset="2"/>
              <a:buChar char="q"/>
            </a:pPr>
            <a:r>
              <a:rPr lang="en-US" sz="1500" dirty="0" smtClean="0">
                <a:solidFill>
                  <a:prstClr val="black"/>
                </a:solidFill>
              </a:rPr>
              <a:t>Summary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76943" y="90953"/>
            <a:ext cx="1246976" cy="43858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2400" dirty="0" smtClean="0">
                <a:solidFill>
                  <a:prstClr val="white"/>
                </a:solidFill>
              </a:rPr>
              <a:t>OUTLINE</a:t>
            </a:r>
            <a:endParaRPr lang="de-DE" sz="2400" dirty="0">
              <a:solidFill>
                <a:prstClr val="white"/>
              </a:solidFill>
            </a:endParaRPr>
          </a:p>
        </p:txBody>
      </p:sp>
      <p:sp>
        <p:nvSpPr>
          <p:cNvPr id="11" name="Datumsplatzhalter 1"/>
          <p:cNvSpPr txBox="1">
            <a:spLocks/>
          </p:cNvSpPr>
          <p:nvPr/>
        </p:nvSpPr>
        <p:spPr>
          <a:xfrm>
            <a:off x="142875" y="4835685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prstClr val="white"/>
                </a:solidFill>
              </a:rPr>
              <a:t>28.06.2022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Fußzeilenplatzhalter 2"/>
          <p:cNvSpPr txBox="1">
            <a:spLocks/>
          </p:cNvSpPr>
          <p:nvPr/>
        </p:nvSpPr>
        <p:spPr>
          <a:xfrm>
            <a:off x="3177709" y="4809830"/>
            <a:ext cx="4988859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prstClr val="white"/>
                </a:solidFill>
              </a:rPr>
              <a:t>EPS48        </a:t>
            </a: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                                             </a:t>
            </a:r>
            <a:r>
              <a:rPr lang="de-DE" dirty="0" smtClean="0">
                <a:solidFill>
                  <a:prstClr val="white"/>
                </a:solidFill>
              </a:rPr>
              <a:t>o.rosmej@gsi.de</a:t>
            </a:r>
            <a:endParaRPr lang="de-DE" dirty="0">
              <a:solidFill>
                <a:prstClr val="white"/>
              </a:solidFill>
            </a:endParaRPr>
          </a:p>
        </p:txBody>
      </p:sp>
      <p:grpSp>
        <p:nvGrpSpPr>
          <p:cNvPr id="4" name="Gruppieren 13"/>
          <p:cNvGrpSpPr/>
          <p:nvPr/>
        </p:nvGrpSpPr>
        <p:grpSpPr>
          <a:xfrm>
            <a:off x="-11351" y="4844143"/>
            <a:ext cx="9144000" cy="327486"/>
            <a:chOff x="-147917" y="5253019"/>
            <a:chExt cx="12192000" cy="508022"/>
          </a:xfrm>
          <a:solidFill>
            <a:srgbClr val="000099"/>
          </a:solidFill>
        </p:grpSpPr>
        <p:sp>
          <p:nvSpPr>
            <p:cNvPr id="16" name="Rechteck 15"/>
            <p:cNvSpPr/>
            <p:nvPr/>
          </p:nvSpPr>
          <p:spPr>
            <a:xfrm>
              <a:off x="-147917" y="5253019"/>
              <a:ext cx="12192000" cy="5080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17" name="Datumsplatzhalter 1"/>
            <p:cNvSpPr txBox="1">
              <a:spLocks/>
            </p:cNvSpPr>
            <p:nvPr/>
          </p:nvSpPr>
          <p:spPr>
            <a:xfrm>
              <a:off x="309283" y="5324467"/>
              <a:ext cx="2743200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17.11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8" name="Fußzeilenplatzhalter 2"/>
            <p:cNvSpPr txBox="1">
              <a:spLocks/>
            </p:cNvSpPr>
            <p:nvPr/>
          </p:nvSpPr>
          <p:spPr>
            <a:xfrm>
              <a:off x="4596668" y="5316950"/>
              <a:ext cx="6651812" cy="365125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876256" y="4869657"/>
            <a:ext cx="2057400" cy="273844"/>
          </a:xfrm>
        </p:spPr>
        <p:txBody>
          <a:bodyPr/>
          <a:lstStyle/>
          <a:p>
            <a:fld id="{829A5744-D719-4994-832C-04DED488B75E}" type="slidenum">
              <a:rPr lang="de-DE" sz="1200" smtClean="0">
                <a:solidFill>
                  <a:schemeClr val="bg1"/>
                </a:solidFill>
              </a:rPr>
              <a:pPr/>
              <a:t>4</a:t>
            </a:fld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33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059" y="627534"/>
            <a:ext cx="4381120" cy="3020074"/>
          </a:xfrm>
          <a:prstGeom prst="rect">
            <a:avLst/>
          </a:prstGeom>
          <a:ln>
            <a:noFill/>
            <a:prstDash val="dash"/>
          </a:ln>
        </p:spPr>
      </p:pic>
      <p:sp>
        <p:nvSpPr>
          <p:cNvPr id="10" name="Rechteck 9"/>
          <p:cNvSpPr/>
          <p:nvPr/>
        </p:nvSpPr>
        <p:spPr>
          <a:xfrm rot="19887591">
            <a:off x="3394788" y="874604"/>
            <a:ext cx="504716" cy="409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en-US" sz="1400" dirty="0">
                <a:solidFill>
                  <a:prstClr val="white"/>
                </a:solidFill>
              </a:rPr>
              <a:t>5x 101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913454" y="675939"/>
            <a:ext cx="2583586" cy="859208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sz="1400" dirty="0">
                <a:solidFill>
                  <a:prstClr val="black"/>
                </a:solidFill>
              </a:rPr>
              <a:t>E</a:t>
            </a:r>
            <a:r>
              <a:rPr lang="en-US" sz="1400" baseline="-25000" dirty="0">
                <a:solidFill>
                  <a:prstClr val="black"/>
                </a:solidFill>
              </a:rPr>
              <a:t>FWHM</a:t>
            </a:r>
            <a:r>
              <a:rPr lang="en-US" sz="1400" dirty="0">
                <a:solidFill>
                  <a:prstClr val="black"/>
                </a:solidFill>
              </a:rPr>
              <a:t>= 56 J, 700fs, </a:t>
            </a:r>
            <a:r>
              <a:rPr lang="en-US" sz="1400" b="1" dirty="0">
                <a:solidFill>
                  <a:prstClr val="black"/>
                </a:solidFill>
              </a:rPr>
              <a:t>5×10</a:t>
            </a:r>
            <a:r>
              <a:rPr lang="en-US" sz="1400" b="1" baseline="30000" dirty="0">
                <a:solidFill>
                  <a:prstClr val="black"/>
                </a:solidFill>
              </a:rPr>
              <a:t>20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</a:rPr>
              <a:t>W/cm</a:t>
            </a:r>
            <a:r>
              <a:rPr lang="en-US" sz="1400" b="1" baseline="30000" dirty="0" smtClean="0">
                <a:solidFill>
                  <a:prstClr val="black"/>
                </a:solidFill>
              </a:rPr>
              <a:t>2</a:t>
            </a:r>
          </a:p>
          <a:p>
            <a:pPr defTabSz="685766"/>
            <a:endParaRPr lang="en-US" sz="1400" b="1" baseline="30000" dirty="0" smtClean="0">
              <a:solidFill>
                <a:prstClr val="black"/>
              </a:solidFill>
            </a:endParaRPr>
          </a:p>
          <a:p>
            <a:pPr defTabSz="685766"/>
            <a:r>
              <a:rPr lang="en-US" sz="1400" dirty="0" smtClean="0">
                <a:solidFill>
                  <a:prstClr val="black"/>
                </a:solidFill>
              </a:rPr>
              <a:t>d=4 µm;  </a:t>
            </a:r>
            <a:r>
              <a:rPr lang="en-US" sz="1400" dirty="0">
                <a:solidFill>
                  <a:prstClr val="black"/>
                </a:solidFill>
              </a:rPr>
              <a:t>350 </a:t>
            </a:r>
            <a:r>
              <a:rPr lang="en-US" sz="140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1400" dirty="0">
                <a:solidFill>
                  <a:prstClr val="black"/>
                </a:solidFill>
              </a:rPr>
              <a:t>m NCD-plasma</a:t>
            </a:r>
          </a:p>
          <a:p>
            <a:pPr defTabSz="685766"/>
            <a:endParaRPr lang="en-US" sz="1400" dirty="0">
              <a:solidFill>
                <a:prstClr val="black"/>
              </a:solidFill>
            </a:endParaRPr>
          </a:p>
        </p:txBody>
      </p:sp>
      <p:graphicFrame>
        <p:nvGraphicFramePr>
          <p:cNvPr id="23" name="Tabelle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6582945"/>
              </p:ext>
            </p:extLst>
          </p:nvPr>
        </p:nvGraphicFramePr>
        <p:xfrm>
          <a:off x="3771070" y="3605012"/>
          <a:ext cx="4904190" cy="1124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1304">
                  <a:extLst>
                    <a:ext uri="{9D8B030D-6E8A-4147-A177-3AD203B41FA5}">
                      <a16:colId xmlns="" xmlns:a16="http://schemas.microsoft.com/office/drawing/2014/main" val="3059748020"/>
                    </a:ext>
                  </a:extLst>
                </a:gridCol>
                <a:gridCol w="1692992">
                  <a:extLst>
                    <a:ext uri="{9D8B030D-6E8A-4147-A177-3AD203B41FA5}">
                      <a16:colId xmlns="" xmlns:a16="http://schemas.microsoft.com/office/drawing/2014/main" val="2475599203"/>
                    </a:ext>
                  </a:extLst>
                </a:gridCol>
                <a:gridCol w="2129894">
                  <a:extLst>
                    <a:ext uri="{9D8B030D-6E8A-4147-A177-3AD203B41FA5}">
                      <a16:colId xmlns="" xmlns:a16="http://schemas.microsoft.com/office/drawing/2014/main" val="17716605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Isotope (</a:t>
                      </a:r>
                      <a:r>
                        <a:rPr lang="de-DE" sz="1100" dirty="0" err="1" smtClean="0">
                          <a:effectLst/>
                        </a:rPr>
                        <a:t>max</a:t>
                      </a:r>
                      <a:r>
                        <a:rPr lang="de-DE" sz="1100" dirty="0" smtClean="0">
                          <a:effectLst/>
                        </a:rPr>
                        <a:t> GDR)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Yield, 5x10</a:t>
                      </a:r>
                      <a:r>
                        <a:rPr lang="en-US" sz="1100" baseline="30000" dirty="0">
                          <a:effectLst/>
                        </a:rPr>
                        <a:t>20</a:t>
                      </a:r>
                      <a:r>
                        <a:rPr lang="en-US" sz="1100" dirty="0">
                          <a:effectLst/>
                        </a:rPr>
                        <a:t> W/cm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, </a:t>
                      </a:r>
                      <a:r>
                        <a:rPr lang="en-US" sz="110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FFC000"/>
                          </a:solidFill>
                          <a:effectLst/>
                        </a:rPr>
                        <a:t>60 J</a:t>
                      </a:r>
                      <a:endParaRPr lang="de-DE" sz="800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err="1">
                          <a:effectLst/>
                        </a:rPr>
                        <a:t>Yield</a:t>
                      </a:r>
                      <a:r>
                        <a:rPr lang="de-DE" sz="1100" dirty="0">
                          <a:effectLst/>
                        </a:rPr>
                        <a:t>, </a:t>
                      </a:r>
                      <a:r>
                        <a:rPr lang="en-US" sz="1100" dirty="0" smtClean="0">
                          <a:effectLst/>
                        </a:rPr>
                        <a:t>2x</a:t>
                      </a:r>
                      <a:r>
                        <a:rPr lang="de-DE" sz="1100" dirty="0" smtClean="0">
                          <a:effectLst/>
                        </a:rPr>
                        <a:t>10</a:t>
                      </a:r>
                      <a:r>
                        <a:rPr lang="de-DE" sz="1100" baseline="30000" dirty="0" smtClean="0">
                          <a:effectLst/>
                        </a:rPr>
                        <a:t>19</a:t>
                      </a:r>
                      <a:r>
                        <a:rPr lang="de-DE" sz="1100" dirty="0" smtClean="0">
                          <a:effectLst/>
                        </a:rPr>
                        <a:t> </a:t>
                      </a:r>
                      <a:r>
                        <a:rPr lang="de-DE" sz="1100" dirty="0">
                          <a:effectLst/>
                        </a:rPr>
                        <a:t>W/cm</a:t>
                      </a:r>
                      <a:r>
                        <a:rPr lang="de-DE" sz="1100" baseline="30000" dirty="0">
                          <a:effectLst/>
                        </a:rPr>
                        <a:t>2</a:t>
                      </a:r>
                      <a:r>
                        <a:rPr lang="de-DE" sz="1100" dirty="0" smtClean="0">
                          <a:effectLst/>
                        </a:rPr>
                        <a:t>, </a:t>
                      </a:r>
                      <a:r>
                        <a:rPr lang="de-DE" sz="1100" dirty="0" smtClean="0">
                          <a:solidFill>
                            <a:srgbClr val="FFC000"/>
                          </a:solidFill>
                          <a:effectLst/>
                        </a:rPr>
                        <a:t>20J</a:t>
                      </a:r>
                      <a:endParaRPr lang="de-DE" sz="800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="" xmlns:a16="http://schemas.microsoft.com/office/drawing/2014/main" val="1629460559"/>
                  </a:ext>
                </a:extLst>
              </a:tr>
              <a:tr h="2604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196Au (14 </a:t>
                      </a:r>
                      <a:r>
                        <a:rPr lang="de-DE" sz="1100" dirty="0" err="1" smtClean="0">
                          <a:effectLst/>
                        </a:rPr>
                        <a:t>MeV</a:t>
                      </a:r>
                      <a:r>
                        <a:rPr lang="de-DE" sz="1100" dirty="0" smtClean="0">
                          <a:effectLst/>
                        </a:rPr>
                        <a:t>)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3,00E+09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1,10E+09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="" xmlns:a16="http://schemas.microsoft.com/office/drawing/2014/main" val="606486516"/>
                  </a:ext>
                </a:extLst>
              </a:tr>
              <a:tr h="2604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194Au (32 </a:t>
                      </a:r>
                      <a:r>
                        <a:rPr lang="de-DE" sz="1100" dirty="0" err="1" smtClean="0">
                          <a:effectLst/>
                        </a:rPr>
                        <a:t>MeV</a:t>
                      </a:r>
                      <a:r>
                        <a:rPr lang="de-DE" sz="1100" dirty="0" smtClean="0">
                          <a:effectLst/>
                        </a:rPr>
                        <a:t>)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4.62E+07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7,62E+06</a:t>
                      </a:r>
                      <a:endParaRPr lang="de-DE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="" xmlns:a16="http://schemas.microsoft.com/office/drawing/2014/main" val="1384680757"/>
                  </a:ext>
                </a:extLst>
              </a:tr>
              <a:tr h="2604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192Au (50</a:t>
                      </a:r>
                      <a:r>
                        <a:rPr lang="de-DE" sz="1100" baseline="0" dirty="0" smtClean="0">
                          <a:effectLst/>
                        </a:rPr>
                        <a:t> </a:t>
                      </a:r>
                      <a:r>
                        <a:rPr lang="de-DE" sz="1100" baseline="0" dirty="0" err="1" smtClean="0">
                          <a:effectLst/>
                        </a:rPr>
                        <a:t>MeV</a:t>
                      </a:r>
                      <a:r>
                        <a:rPr lang="de-DE" sz="1100" baseline="0" dirty="0" smtClean="0">
                          <a:effectLst/>
                        </a:rPr>
                        <a:t>)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 smtClean="0">
                          <a:effectLst/>
                        </a:rPr>
                        <a:t>4.44E+06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5,80E+05</a:t>
                      </a:r>
                      <a:endParaRPr lang="de-DE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="" xmlns:a16="http://schemas.microsoft.com/office/drawing/2014/main" val="1061687546"/>
                  </a:ext>
                </a:extLst>
              </a:tr>
            </a:tbl>
          </a:graphicData>
        </a:graphic>
      </p:graphicFrame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314577" y="2566786"/>
            <a:ext cx="138545" cy="28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77" tIns="34289" rIns="68577" bIns="34289" numCol="1" anchor="ctr" anchorCtr="0" compatLnSpc="1">
            <a:prstTxWarp prst="textNoShape">
              <a:avLst/>
            </a:prstTxWarp>
            <a:spAutoFit/>
          </a:bodyPr>
          <a:lstStyle/>
          <a:p>
            <a:pPr defTabSz="685766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854888" y="3270019"/>
            <a:ext cx="5016945" cy="284691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sz="1400" dirty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1400" dirty="0">
                <a:solidFill>
                  <a:prstClr val="black"/>
                </a:solidFill>
              </a:rPr>
              <a:t>-n reaction yield caused by electrons propagating in </a:t>
            </a:r>
            <a:r>
              <a:rPr lang="en-US" sz="1400" b="1" dirty="0">
                <a:solidFill>
                  <a:prstClr val="black"/>
                </a:solidFill>
              </a:rPr>
              <a:t>1x1x1cm</a:t>
            </a:r>
            <a:r>
              <a:rPr lang="en-US" sz="1400" b="1" baseline="30000" dirty="0">
                <a:solidFill>
                  <a:prstClr val="black"/>
                </a:solidFill>
              </a:rPr>
              <a:t>3</a:t>
            </a:r>
            <a:r>
              <a:rPr lang="en-US" sz="1400" b="1" dirty="0">
                <a:solidFill>
                  <a:prstClr val="black"/>
                </a:solidFill>
              </a:rPr>
              <a:t> Au 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67545" y="3867895"/>
            <a:ext cx="2436687" cy="438580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sz="1200" dirty="0">
                <a:solidFill>
                  <a:prstClr val="black"/>
                </a:solidFill>
              </a:rPr>
              <a:t>Pugachev L P and Andreev N E </a:t>
            </a:r>
            <a:endParaRPr lang="en-US" sz="1200" dirty="0" smtClean="0">
              <a:solidFill>
                <a:prstClr val="black"/>
              </a:solidFill>
            </a:endParaRPr>
          </a:p>
          <a:p>
            <a:pPr defTabSz="685766"/>
            <a:r>
              <a:rPr lang="en-US" sz="1200" dirty="0" smtClean="0">
                <a:solidFill>
                  <a:prstClr val="black"/>
                </a:solidFill>
              </a:rPr>
              <a:t>2019 </a:t>
            </a:r>
            <a:r>
              <a:rPr lang="en-US" sz="1200" i="1" dirty="0" smtClean="0">
                <a:solidFill>
                  <a:prstClr val="black"/>
                </a:solidFill>
              </a:rPr>
              <a:t>J</a:t>
            </a:r>
            <a:r>
              <a:rPr lang="en-US" sz="1200" i="1" dirty="0">
                <a:solidFill>
                  <a:prstClr val="black"/>
                </a:solidFill>
              </a:rPr>
              <a:t>. Phys.: Conf. Ser. </a:t>
            </a:r>
            <a:r>
              <a:rPr lang="en-US" sz="1200" b="1" dirty="0">
                <a:solidFill>
                  <a:prstClr val="black"/>
                </a:solidFill>
              </a:rPr>
              <a:t>1147 </a:t>
            </a:r>
            <a:r>
              <a:rPr lang="en-US" sz="1200" dirty="0">
                <a:solidFill>
                  <a:prstClr val="black"/>
                </a:solidFill>
              </a:rPr>
              <a:t>012080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3676373" y="4790742"/>
            <a:ext cx="1914877" cy="253914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sz="1200" dirty="0" smtClean="0">
                <a:solidFill>
                  <a:prstClr val="black"/>
                </a:solidFill>
              </a:rPr>
              <a:t>GEANT4 , A</a:t>
            </a:r>
            <a:r>
              <a:rPr lang="en-US" sz="1200" dirty="0">
                <a:solidFill>
                  <a:prstClr val="black"/>
                </a:solidFill>
              </a:rPr>
              <a:t>. </a:t>
            </a:r>
            <a:r>
              <a:rPr lang="en-US" sz="1200" dirty="0" err="1">
                <a:solidFill>
                  <a:prstClr val="black"/>
                </a:solidFill>
              </a:rPr>
              <a:t>Skobliakov</a:t>
            </a:r>
            <a:r>
              <a:rPr lang="en-US" sz="1200" dirty="0">
                <a:solidFill>
                  <a:prstClr val="black"/>
                </a:solidFill>
              </a:rPr>
              <a:t>, ITEP</a:t>
            </a:r>
          </a:p>
        </p:txBody>
      </p:sp>
      <p:sp>
        <p:nvSpPr>
          <p:cNvPr id="25" name="Rechteck 24"/>
          <p:cNvSpPr/>
          <p:nvPr/>
        </p:nvSpPr>
        <p:spPr>
          <a:xfrm>
            <a:off x="2879702" y="1091600"/>
            <a:ext cx="975183" cy="511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 rot="2511139">
            <a:off x="2391302" y="1127096"/>
            <a:ext cx="1095387" cy="4468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 rot="3556729">
            <a:off x="5625760" y="397444"/>
            <a:ext cx="503402" cy="1236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36658" y="4890195"/>
            <a:ext cx="1600200" cy="273844"/>
          </a:xfrm>
        </p:spPr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Gerade Verbindung mit Pfeil 7"/>
          <p:cNvCxnSpPr>
            <a:stCxn id="11" idx="2"/>
          </p:cNvCxnSpPr>
          <p:nvPr/>
        </p:nvCxnSpPr>
        <p:spPr>
          <a:xfrm flipH="1">
            <a:off x="3497866" y="1580362"/>
            <a:ext cx="379339" cy="4641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31" idx="2"/>
          </p:cNvCxnSpPr>
          <p:nvPr/>
        </p:nvCxnSpPr>
        <p:spPr>
          <a:xfrm flipH="1">
            <a:off x="2024186" y="1592020"/>
            <a:ext cx="563692" cy="549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3282205" y="1295671"/>
            <a:ext cx="1190000" cy="284691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sz="1400" u="sng" dirty="0">
                <a:solidFill>
                  <a:prstClr val="black"/>
                </a:solidFill>
              </a:rPr>
              <a:t>5×10</a:t>
            </a:r>
            <a:r>
              <a:rPr lang="en-US" sz="1400" u="sng" baseline="30000" dirty="0">
                <a:solidFill>
                  <a:prstClr val="black"/>
                </a:solidFill>
              </a:rPr>
              <a:t>20</a:t>
            </a:r>
            <a:r>
              <a:rPr lang="en-US" sz="1400" u="sng" dirty="0">
                <a:solidFill>
                  <a:prstClr val="black"/>
                </a:solidFill>
              </a:rPr>
              <a:t> W/cm</a:t>
            </a:r>
            <a:r>
              <a:rPr lang="en-US" sz="1400" u="sng" baseline="30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4" name="Rechteck 13"/>
          <p:cNvSpPr/>
          <p:nvPr/>
        </p:nvSpPr>
        <p:spPr>
          <a:xfrm>
            <a:off x="3060843" y="1666037"/>
            <a:ext cx="221363" cy="290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899904" y="1307329"/>
            <a:ext cx="1375948" cy="284691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sz="1400" u="sng" dirty="0" smtClean="0">
                <a:solidFill>
                  <a:prstClr val="black"/>
                </a:solidFill>
              </a:rPr>
              <a:t>2-4 ×10</a:t>
            </a:r>
            <a:r>
              <a:rPr lang="en-US" sz="1400" u="sng" baseline="30000" dirty="0" smtClean="0">
                <a:solidFill>
                  <a:prstClr val="black"/>
                </a:solidFill>
              </a:rPr>
              <a:t>19</a:t>
            </a:r>
            <a:r>
              <a:rPr lang="en-US" sz="1400" u="sng" dirty="0" smtClean="0">
                <a:solidFill>
                  <a:prstClr val="black"/>
                </a:solidFill>
              </a:rPr>
              <a:t> </a:t>
            </a:r>
            <a:r>
              <a:rPr lang="en-US" sz="1400" u="sng" dirty="0">
                <a:solidFill>
                  <a:prstClr val="black"/>
                </a:solidFill>
              </a:rPr>
              <a:t>W/cm</a:t>
            </a:r>
            <a:r>
              <a:rPr lang="en-US" sz="1400" u="sng" baseline="30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6" name="Datumsplatzhalt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A2DD-ECA9-4CDF-A6BB-440122CE82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 rot="20291325">
            <a:off x="1381525" y="1644631"/>
            <a:ext cx="129344" cy="1269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 rot="20291325">
            <a:off x="1092295" y="1381254"/>
            <a:ext cx="85436" cy="396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2390269" y="2038133"/>
            <a:ext cx="948459" cy="253914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sz="1200" dirty="0" smtClean="0">
                <a:solidFill>
                  <a:prstClr val="black"/>
                </a:solidFill>
              </a:rPr>
              <a:t>T</a:t>
            </a:r>
            <a:r>
              <a:rPr lang="en-US" sz="1200" baseline="-25000" dirty="0" smtClean="0">
                <a:solidFill>
                  <a:prstClr val="black"/>
                </a:solidFill>
              </a:rPr>
              <a:t>eff</a:t>
            </a:r>
            <a:r>
              <a:rPr lang="en-US" sz="1200" dirty="0" smtClean="0">
                <a:solidFill>
                  <a:prstClr val="black"/>
                </a:solidFill>
              </a:rPr>
              <a:t> ~ 33 MeV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004272" y="2463837"/>
            <a:ext cx="948459" cy="253914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sz="1200" dirty="0" smtClean="0">
                <a:solidFill>
                  <a:prstClr val="black"/>
                </a:solidFill>
              </a:rPr>
              <a:t>T</a:t>
            </a:r>
            <a:r>
              <a:rPr lang="en-US" sz="1200" baseline="-25000" dirty="0" smtClean="0">
                <a:solidFill>
                  <a:prstClr val="black"/>
                </a:solidFill>
              </a:rPr>
              <a:t>eff</a:t>
            </a:r>
            <a:r>
              <a:rPr lang="en-US" sz="1200" dirty="0" smtClean="0">
                <a:solidFill>
                  <a:prstClr val="black"/>
                </a:solidFill>
              </a:rPr>
              <a:t> ~ 10 MeV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45" name="Gerader Verbinder 44"/>
          <p:cNvCxnSpPr/>
          <p:nvPr/>
        </p:nvCxnSpPr>
        <p:spPr>
          <a:xfrm>
            <a:off x="1657352" y="1702130"/>
            <a:ext cx="2019021" cy="4752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4872574" y="1545872"/>
            <a:ext cx="3919337" cy="1146466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marL="257162" indent="-257162" defTabSz="685766">
              <a:buFontTx/>
              <a:buAutoNum type="arabicPeriod"/>
            </a:pPr>
            <a:endParaRPr lang="en-US" sz="1400" dirty="0" smtClean="0">
              <a:solidFill>
                <a:prstClr val="black"/>
              </a:solidFill>
            </a:endParaRPr>
          </a:p>
          <a:p>
            <a:pPr marL="257162" indent="-257162" defTabSz="685766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</a:rPr>
              <a:t>More charge (up to 0.9 </a:t>
            </a:r>
            <a:r>
              <a:rPr lang="en-US" sz="14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1400" dirty="0" err="1" smtClean="0">
                <a:solidFill>
                  <a:prstClr val="black"/>
                </a:solidFill>
              </a:rPr>
              <a:t>C</a:t>
            </a:r>
            <a:r>
              <a:rPr lang="en-US" sz="1400" dirty="0" smtClean="0">
                <a:solidFill>
                  <a:prstClr val="black"/>
                </a:solidFill>
              </a:rPr>
              <a:t>) can be transported </a:t>
            </a:r>
          </a:p>
          <a:p>
            <a:pPr marL="257162" indent="-257162" defTabSz="685766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</a:rPr>
              <a:t> increase of the </a:t>
            </a:r>
            <a:r>
              <a:rPr lang="en-US" sz="1400" dirty="0" err="1" smtClean="0">
                <a:solidFill>
                  <a:prstClr val="black"/>
                </a:solidFill>
              </a:rPr>
              <a:t>betatron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w</a:t>
            </a:r>
            <a:r>
              <a:rPr lang="en-US" sz="1400" baseline="-25000" dirty="0" err="1" smtClean="0">
                <a:solidFill>
                  <a:prstClr val="black"/>
                </a:solidFill>
              </a:rPr>
              <a:t>c</a:t>
            </a:r>
            <a:r>
              <a:rPr lang="en-US" sz="1400" baseline="-25000" dirty="0" smtClean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</a:rPr>
              <a:t>~ </a:t>
            </a:r>
            <a:r>
              <a:rPr lang="en-US" sz="14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1400" baseline="30000" dirty="0" smtClean="0">
                <a:solidFill>
                  <a:prstClr val="black"/>
                </a:solidFill>
                <a:latin typeface="Symbol" panose="05050102010706020507" pitchFamily="18" charset="2"/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baseline="-25000" dirty="0" smtClean="0">
                <a:solidFill>
                  <a:prstClr val="black"/>
                </a:solidFill>
              </a:rPr>
              <a:t>.</a:t>
            </a:r>
          </a:p>
          <a:p>
            <a:pPr marL="257162" indent="-257162" defTabSz="685766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</a:rPr>
              <a:t>higher energies of bremsstrahlung gammas</a:t>
            </a:r>
          </a:p>
          <a:p>
            <a:pPr marL="257162" indent="-257162" defTabSz="685766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</a:rPr>
              <a:t>no win in the neutron production by GDR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872574" y="1658189"/>
            <a:ext cx="3743220" cy="1085285"/>
          </a:xfrm>
          <a:prstGeom prst="rect">
            <a:avLst/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19407" y="299796"/>
            <a:ext cx="8756165" cy="386756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32" name="Rechteck 19"/>
          <p:cNvSpPr/>
          <p:nvPr/>
        </p:nvSpPr>
        <p:spPr>
          <a:xfrm>
            <a:off x="1123237" y="773265"/>
            <a:ext cx="598241" cy="2403670"/>
          </a:xfrm>
          <a:prstGeom prst="rect">
            <a:avLst/>
          </a:prstGeom>
          <a:solidFill>
            <a:srgbClr val="0066CC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feld 20"/>
          <p:cNvSpPr txBox="1"/>
          <p:nvPr/>
        </p:nvSpPr>
        <p:spPr>
          <a:xfrm>
            <a:off x="1100917" y="956540"/>
            <a:ext cx="598241" cy="36933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GDR</a:t>
            </a:r>
          </a:p>
        </p:txBody>
      </p:sp>
      <p:sp>
        <p:nvSpPr>
          <p:cNvPr id="39" name="Rechteck 38"/>
          <p:cNvSpPr/>
          <p:nvPr/>
        </p:nvSpPr>
        <p:spPr>
          <a:xfrm>
            <a:off x="0" y="-44732"/>
            <a:ext cx="9173201" cy="585553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40" name="TextBox 3"/>
          <p:cNvSpPr txBox="1"/>
          <p:nvPr/>
        </p:nvSpPr>
        <p:spPr>
          <a:xfrm>
            <a:off x="-545088" y="-4140"/>
            <a:ext cx="7433224" cy="438580"/>
          </a:xfrm>
          <a:prstGeom prst="rect">
            <a:avLst/>
          </a:prstGeom>
          <a:noFill/>
          <a:ln>
            <a:noFill/>
          </a:ln>
        </p:spPr>
        <p:txBody>
          <a:bodyPr wrap="square" lIns="68577" tIns="34289" rIns="68577" bIns="34289" rtlCol="0">
            <a:spAutoFit/>
          </a:bodyPr>
          <a:lstStyle/>
          <a:p>
            <a:pPr algn="ctr" defTabSz="685766"/>
            <a:r>
              <a:rPr lang="en-US" sz="2400" dirty="0" smtClean="0">
                <a:solidFill>
                  <a:prstClr val="white"/>
                </a:solidFill>
              </a:rPr>
              <a:t>Increase of the laser intensity (</a:t>
            </a:r>
            <a:r>
              <a:rPr lang="en-US" sz="2000" dirty="0">
                <a:solidFill>
                  <a:prstClr val="white"/>
                </a:solidFill>
              </a:rPr>
              <a:t>5×10</a:t>
            </a:r>
            <a:r>
              <a:rPr lang="en-US" sz="2000" baseline="30000" dirty="0">
                <a:solidFill>
                  <a:prstClr val="white"/>
                </a:solidFill>
              </a:rPr>
              <a:t>20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W/cm</a:t>
            </a:r>
            <a:r>
              <a:rPr lang="en-US" sz="2000" baseline="30000" dirty="0" smtClean="0">
                <a:solidFill>
                  <a:prstClr val="white"/>
                </a:solidFill>
              </a:rPr>
              <a:t>2)</a:t>
            </a:r>
            <a:endParaRPr lang="en-US" sz="2400" baseline="30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90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6201" y="1621971"/>
            <a:ext cx="8958943" cy="1393372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31865" y="1868533"/>
            <a:ext cx="4889798" cy="900244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GB" sz="2700" u="sng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Applications: </a:t>
            </a:r>
          </a:p>
          <a:p>
            <a:r>
              <a:rPr lang="en-GB" sz="27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Ultra-intense </a:t>
            </a:r>
            <a:r>
              <a:rPr lang="en-GB" sz="27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betatron</a:t>
            </a:r>
            <a:r>
              <a:rPr lang="en-GB" sz="27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radiation</a:t>
            </a:r>
            <a:endParaRPr lang="en-GB" sz="27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669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2"/>
            <a:ext cx="9144000" cy="602673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36" y="1938786"/>
            <a:ext cx="6112132" cy="228568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156410" y="1219876"/>
            <a:ext cx="2934776" cy="623246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</a:rPr>
              <a:t>Broad spectrum, large  photon number: </a:t>
            </a:r>
          </a:p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prstClr val="black"/>
                </a:solidFill>
              </a:rPr>
              <a:t>6×10</a:t>
            </a:r>
            <a:r>
              <a:rPr lang="en-US" sz="1200" b="1" baseline="30000" dirty="0" smtClean="0">
                <a:solidFill>
                  <a:prstClr val="black"/>
                </a:solidFill>
              </a:rPr>
              <a:t>11  </a:t>
            </a:r>
            <a:r>
              <a:rPr lang="en-US" sz="1200" b="1" dirty="0" smtClean="0">
                <a:solidFill>
                  <a:prstClr val="black"/>
                </a:solidFill>
              </a:rPr>
              <a:t>(1-10 </a:t>
            </a:r>
            <a:r>
              <a:rPr lang="en-US" sz="1200" b="1" dirty="0" err="1" smtClean="0">
                <a:solidFill>
                  <a:prstClr val="black"/>
                </a:solidFill>
              </a:rPr>
              <a:t>keV</a:t>
            </a:r>
            <a:r>
              <a:rPr lang="en-US" sz="1200" dirty="0" smtClean="0">
                <a:solidFill>
                  <a:prstClr val="black"/>
                </a:solidFill>
              </a:rPr>
              <a:t>), ~ 10</a:t>
            </a:r>
            <a:r>
              <a:rPr lang="en-US" sz="1200" baseline="30000" dirty="0" smtClean="0">
                <a:solidFill>
                  <a:prstClr val="black"/>
                </a:solidFill>
              </a:rPr>
              <a:t>11  </a:t>
            </a:r>
            <a:r>
              <a:rPr lang="en-US" sz="1200" dirty="0">
                <a:solidFill>
                  <a:prstClr val="black"/>
                </a:solidFill>
              </a:rPr>
              <a:t>(</a:t>
            </a:r>
            <a:r>
              <a:rPr lang="en-US" sz="1200" dirty="0" smtClean="0">
                <a:solidFill>
                  <a:prstClr val="black"/>
                </a:solidFill>
              </a:rPr>
              <a:t>10-30 </a:t>
            </a:r>
            <a:r>
              <a:rPr lang="en-US" sz="1200" dirty="0" err="1" smtClean="0">
                <a:solidFill>
                  <a:prstClr val="black"/>
                </a:solidFill>
              </a:rPr>
              <a:t>keV</a:t>
            </a:r>
            <a:r>
              <a:rPr lang="en-US" sz="1200" dirty="0">
                <a:solidFill>
                  <a:prstClr val="black"/>
                </a:solidFill>
              </a:rPr>
              <a:t>) </a:t>
            </a:r>
          </a:p>
          <a:p>
            <a:pPr defTabSz="685783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48034" y="94839"/>
            <a:ext cx="8404352" cy="6232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US" dirty="0" smtClean="0">
                <a:solidFill>
                  <a:prstClr val="white"/>
                </a:solidFill>
                <a:latin typeface="CMBX12"/>
              </a:rPr>
              <a:t>Betatron Radiation: </a:t>
            </a:r>
            <a:r>
              <a:rPr lang="en-US" dirty="0" smtClean="0">
                <a:solidFill>
                  <a:prstClr val="white"/>
                </a:solidFill>
              </a:rPr>
              <a:t>PHELIX: a</a:t>
            </a:r>
            <a:r>
              <a:rPr lang="en-US" baseline="-25000" dirty="0" smtClean="0">
                <a:solidFill>
                  <a:prstClr val="white"/>
                </a:solidFill>
              </a:rPr>
              <a:t>0</a:t>
            </a:r>
            <a:r>
              <a:rPr lang="en-US" dirty="0" smtClean="0">
                <a:solidFill>
                  <a:prstClr val="white"/>
                </a:solidFill>
              </a:rPr>
              <a:t>= 2.5, 20 J, </a:t>
            </a:r>
            <a:r>
              <a:rPr lang="en-US" dirty="0" err="1" smtClean="0">
                <a:solidFill>
                  <a:prstClr val="white"/>
                </a:solidFill>
              </a:rPr>
              <a:t>E</a:t>
            </a:r>
            <a:r>
              <a:rPr lang="en-US" baseline="-25000" dirty="0" err="1" smtClean="0">
                <a:solidFill>
                  <a:prstClr val="white"/>
                </a:solidFill>
              </a:rPr>
              <a:t>c</a:t>
            </a:r>
            <a:r>
              <a:rPr lang="en-US" baseline="-25000" dirty="0" smtClean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= 5 </a:t>
            </a:r>
            <a:r>
              <a:rPr lang="en-US" dirty="0" err="1" smtClean="0">
                <a:solidFill>
                  <a:prstClr val="white"/>
                </a:solidFill>
              </a:rPr>
              <a:t>keV</a:t>
            </a:r>
            <a:r>
              <a:rPr lang="en-US" dirty="0" smtClean="0">
                <a:solidFill>
                  <a:prstClr val="white"/>
                </a:solidFill>
              </a:rPr>
              <a:t> , 7×10</a:t>
            </a:r>
            <a:r>
              <a:rPr lang="en-US" baseline="30000" dirty="0" smtClean="0">
                <a:solidFill>
                  <a:prstClr val="white"/>
                </a:solidFill>
              </a:rPr>
              <a:t>11</a:t>
            </a:r>
            <a:r>
              <a:rPr lang="en-US" dirty="0" smtClean="0">
                <a:solidFill>
                  <a:prstClr val="white"/>
                </a:solidFill>
              </a:rPr>
              <a:t> photons with E = 1-30 </a:t>
            </a:r>
            <a:r>
              <a:rPr lang="en-US" dirty="0" err="1" smtClean="0">
                <a:solidFill>
                  <a:prstClr val="white"/>
                </a:solidFill>
              </a:rPr>
              <a:t>keV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</a:p>
          <a:p>
            <a:pPr defTabSz="685783"/>
            <a:r>
              <a:rPr lang="en-US" dirty="0" smtClean="0">
                <a:solidFill>
                  <a:prstClr val="black"/>
                </a:solidFill>
                <a:latin typeface="CMBX12"/>
              </a:rPr>
              <a:t>							</a:t>
            </a:r>
            <a:endParaRPr lang="en-US" sz="1500" dirty="0">
              <a:solidFill>
                <a:prstClr val="black"/>
              </a:solidFill>
              <a:latin typeface="CMBX12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156410" y="481441"/>
            <a:ext cx="7736070" cy="68480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en-US" sz="1100" dirty="0" smtClean="0">
                <a:solidFill>
                  <a:srgbClr val="231F20"/>
                </a:solidFill>
              </a:rPr>
              <a:t>      	</a:t>
            </a:r>
          </a:p>
          <a:p>
            <a:pPr defTabSz="685783"/>
            <a:r>
              <a:rPr lang="en-US" sz="1200" dirty="0" smtClean="0">
                <a:solidFill>
                  <a:srgbClr val="231F20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MBX12"/>
              </a:rPr>
              <a:t>PETAL 1 kJ , SM-LWFA (a</a:t>
            </a:r>
            <a:r>
              <a:rPr lang="en-US" sz="1200" baseline="-25000" dirty="0" smtClean="0">
                <a:solidFill>
                  <a:prstClr val="black"/>
                </a:solidFill>
                <a:latin typeface="CMBX12"/>
              </a:rPr>
              <a:t>0</a:t>
            </a:r>
            <a:r>
              <a:rPr lang="en-US" sz="1200" dirty="0" smtClean="0">
                <a:solidFill>
                  <a:prstClr val="black"/>
                </a:solidFill>
                <a:latin typeface="CMBX12"/>
              </a:rPr>
              <a:t>= 7.5, n</a:t>
            </a:r>
            <a:r>
              <a:rPr lang="en-US" sz="1200" baseline="-25000" dirty="0" smtClean="0">
                <a:solidFill>
                  <a:prstClr val="black"/>
                </a:solidFill>
                <a:latin typeface="CMBX12"/>
              </a:rPr>
              <a:t>e</a:t>
            </a:r>
            <a:r>
              <a:rPr lang="en-US" sz="1200" dirty="0" smtClean="0">
                <a:solidFill>
                  <a:prstClr val="black"/>
                </a:solidFill>
                <a:latin typeface="CMBX12"/>
              </a:rPr>
              <a:t>= 10</a:t>
            </a:r>
            <a:r>
              <a:rPr lang="en-US" sz="1200" baseline="30000" dirty="0" smtClean="0">
                <a:solidFill>
                  <a:prstClr val="black"/>
                </a:solidFill>
                <a:latin typeface="CMBX12"/>
              </a:rPr>
              <a:t>18</a:t>
            </a:r>
            <a:r>
              <a:rPr lang="en-US" sz="1200" dirty="0" smtClean="0">
                <a:solidFill>
                  <a:prstClr val="black"/>
                </a:solidFill>
                <a:latin typeface="CMBX12"/>
              </a:rPr>
              <a:t> cm</a:t>
            </a:r>
            <a:r>
              <a:rPr lang="en-US" sz="1200" baseline="30000" dirty="0" smtClean="0">
                <a:solidFill>
                  <a:prstClr val="black"/>
                </a:solidFill>
                <a:latin typeface="CMBX12"/>
              </a:rPr>
              <a:t>-3</a:t>
            </a:r>
            <a:r>
              <a:rPr lang="en-US" sz="1200" dirty="0" smtClean="0">
                <a:solidFill>
                  <a:prstClr val="black"/>
                </a:solidFill>
                <a:latin typeface="CMBX12"/>
              </a:rPr>
              <a:t>, E</a:t>
            </a:r>
            <a:r>
              <a:rPr lang="en-US" sz="1200" baseline="-25000" dirty="0" smtClean="0">
                <a:solidFill>
                  <a:prstClr val="black"/>
                </a:solidFill>
                <a:latin typeface="CMBX12"/>
              </a:rPr>
              <a:t>e</a:t>
            </a:r>
            <a:r>
              <a:rPr lang="en-US" sz="1200" dirty="0" smtClean="0">
                <a:solidFill>
                  <a:prstClr val="black"/>
                </a:solidFill>
                <a:latin typeface="CMBX12"/>
              </a:rPr>
              <a:t>~ 1 GeV) 7×10</a:t>
            </a:r>
            <a:r>
              <a:rPr lang="en-US" sz="1200" baseline="30000" dirty="0" smtClean="0">
                <a:solidFill>
                  <a:prstClr val="black"/>
                </a:solidFill>
                <a:latin typeface="CMBX12"/>
              </a:rPr>
              <a:t>11 </a:t>
            </a:r>
            <a:r>
              <a:rPr lang="en-US" sz="1200" dirty="0" smtClean="0">
                <a:solidFill>
                  <a:prstClr val="black"/>
                </a:solidFill>
                <a:latin typeface="CMBX12"/>
              </a:rPr>
              <a:t>photons</a:t>
            </a:r>
            <a:r>
              <a:rPr lang="en-US" sz="1200" baseline="30000" dirty="0" smtClean="0">
                <a:solidFill>
                  <a:prstClr val="black"/>
                </a:solidFill>
                <a:latin typeface="CMBX12"/>
              </a:rPr>
              <a:t>  </a:t>
            </a:r>
            <a:r>
              <a:rPr lang="en-US" sz="1200" dirty="0" smtClean="0">
                <a:solidFill>
                  <a:prstClr val="black"/>
                </a:solidFill>
                <a:latin typeface="CMBX12"/>
              </a:rPr>
              <a:t>with </a:t>
            </a:r>
            <a:r>
              <a:rPr lang="en-US" sz="1200" baseline="30000" dirty="0" smtClean="0">
                <a:solidFill>
                  <a:prstClr val="black"/>
                </a:solidFill>
                <a:latin typeface="CMBX12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MBX12"/>
              </a:rPr>
              <a:t>E</a:t>
            </a:r>
            <a:r>
              <a:rPr lang="en-US" sz="1200" baseline="-25000" dirty="0" smtClean="0">
                <a:solidFill>
                  <a:prstClr val="black"/>
                </a:solidFill>
                <a:latin typeface="CMBX12"/>
              </a:rPr>
              <a:t>c</a:t>
            </a:r>
            <a:r>
              <a:rPr lang="en-US" sz="1200" dirty="0" smtClean="0">
                <a:solidFill>
                  <a:prstClr val="black"/>
                </a:solidFill>
                <a:latin typeface="CMBX12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MBX12"/>
              </a:rPr>
              <a:t>= 10 </a:t>
            </a:r>
            <a:r>
              <a:rPr lang="en-US" sz="1200" dirty="0" err="1" smtClean="0">
                <a:solidFill>
                  <a:prstClr val="black"/>
                </a:solidFill>
                <a:latin typeface="CMBX12"/>
              </a:rPr>
              <a:t>keV</a:t>
            </a:r>
            <a:r>
              <a:rPr lang="en-US" sz="1200" dirty="0" smtClean="0">
                <a:solidFill>
                  <a:prstClr val="black"/>
                </a:solidFill>
                <a:latin typeface="CMBX12"/>
              </a:rPr>
              <a:t>, </a:t>
            </a:r>
          </a:p>
          <a:p>
            <a:pPr defTabSz="685783"/>
            <a:endParaRPr lang="en-US" sz="600" dirty="0" smtClean="0">
              <a:solidFill>
                <a:prstClr val="black"/>
              </a:solidFill>
            </a:endParaRPr>
          </a:p>
          <a:p>
            <a:pPr defTabSz="685783"/>
            <a:r>
              <a:rPr lang="en-US" sz="1100" dirty="0">
                <a:solidFill>
                  <a:srgbClr val="231F20"/>
                </a:solidFill>
                <a:latin typeface="CMBX12"/>
              </a:rPr>
              <a:t> </a:t>
            </a:r>
            <a:r>
              <a:rPr lang="en-US" sz="1100" dirty="0" smtClean="0">
                <a:solidFill>
                  <a:srgbClr val="231F20"/>
                </a:solidFill>
                <a:latin typeface="CMBX12"/>
              </a:rPr>
              <a:t>                                                                                          </a:t>
            </a:r>
            <a:r>
              <a:rPr lang="en-US" sz="1100" dirty="0" err="1" smtClean="0">
                <a:solidFill>
                  <a:srgbClr val="000099"/>
                </a:solidFill>
              </a:rPr>
              <a:t>Ferri</a:t>
            </a:r>
            <a:r>
              <a:rPr lang="en-US" sz="1100" dirty="0" smtClean="0">
                <a:solidFill>
                  <a:srgbClr val="000099"/>
                </a:solidFill>
              </a:rPr>
              <a:t> </a:t>
            </a:r>
            <a:r>
              <a:rPr lang="en-US" sz="1100" dirty="0">
                <a:solidFill>
                  <a:srgbClr val="000099"/>
                </a:solidFill>
              </a:rPr>
              <a:t>et al, PHYS. REV. ACCELERATORS AND BEAMS 19, 101301 (2016</a:t>
            </a:r>
            <a:r>
              <a:rPr lang="en-US" sz="1100" dirty="0" smtClean="0">
                <a:solidFill>
                  <a:srgbClr val="000099"/>
                </a:solidFill>
                <a:latin typeface="CMBX12"/>
              </a:rPr>
              <a:t>) </a:t>
            </a:r>
            <a:endParaRPr lang="en-US" sz="1100" dirty="0">
              <a:solidFill>
                <a:srgbClr val="000099"/>
              </a:solidFill>
              <a:latin typeface="CMBX12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477238" y="1165706"/>
            <a:ext cx="4572000" cy="469357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   </a:t>
            </a:r>
            <a:r>
              <a:rPr lang="en-US" sz="1200" b="1" dirty="0" smtClean="0">
                <a:solidFill>
                  <a:prstClr val="black"/>
                </a:solidFill>
              </a:rPr>
              <a:t>opening </a:t>
            </a:r>
            <a:r>
              <a:rPr lang="en-US" sz="1200" b="1" dirty="0">
                <a:solidFill>
                  <a:prstClr val="black"/>
                </a:solidFill>
              </a:rPr>
              <a:t>angles</a:t>
            </a:r>
            <a:r>
              <a:rPr lang="en-US" sz="1200" dirty="0">
                <a:solidFill>
                  <a:prstClr val="black"/>
                </a:solidFill>
              </a:rPr>
              <a:t>: 360 </a:t>
            </a:r>
            <a:r>
              <a:rPr lang="en-US" sz="1200" dirty="0" err="1">
                <a:solidFill>
                  <a:prstClr val="black"/>
                </a:solidFill>
              </a:rPr>
              <a:t>mrad</a:t>
            </a:r>
            <a:r>
              <a:rPr lang="en-US" sz="1200" dirty="0">
                <a:solidFill>
                  <a:prstClr val="black"/>
                </a:solidFill>
              </a:rPr>
              <a:t> (y, laser polarization) </a:t>
            </a:r>
          </a:p>
          <a:p>
            <a:pPr defTabSz="685783"/>
            <a:r>
              <a:rPr lang="en-US" sz="1200" dirty="0">
                <a:solidFill>
                  <a:prstClr val="black"/>
                </a:solidFill>
              </a:rPr>
              <a:t>       </a:t>
            </a:r>
            <a:r>
              <a:rPr lang="en-US" sz="1200" dirty="0" smtClean="0">
                <a:solidFill>
                  <a:prstClr val="black"/>
                </a:solidFill>
              </a:rPr>
              <a:t>  and </a:t>
            </a:r>
            <a:r>
              <a:rPr lang="en-US" sz="1200" dirty="0">
                <a:solidFill>
                  <a:prstClr val="black"/>
                </a:solidFill>
              </a:rPr>
              <a:t>270 </a:t>
            </a:r>
            <a:r>
              <a:rPr lang="en-US" sz="1200" dirty="0" err="1">
                <a:solidFill>
                  <a:prstClr val="black"/>
                </a:solidFill>
              </a:rPr>
              <a:t>mrad</a:t>
            </a:r>
            <a:r>
              <a:rPr lang="en-US" sz="1200" dirty="0">
                <a:solidFill>
                  <a:prstClr val="black"/>
                </a:solidFill>
              </a:rPr>
              <a:t> (z) </a:t>
            </a:r>
            <a:r>
              <a:rPr lang="en-US" sz="1200" dirty="0" smtClean="0">
                <a:solidFill>
                  <a:prstClr val="black"/>
                </a:solidFill>
              </a:rPr>
              <a:t>RMS (root mean square)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501169" y="1593882"/>
            <a:ext cx="2606865" cy="284691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marL="214308" indent="-214308" defTabSz="68578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   </a:t>
            </a:r>
            <a:r>
              <a:rPr lang="en-US" sz="1200" b="1" dirty="0" smtClean="0">
                <a:solidFill>
                  <a:prstClr val="black"/>
                </a:solidFill>
              </a:rPr>
              <a:t>source size</a:t>
            </a:r>
            <a:r>
              <a:rPr lang="en-US" sz="1200" dirty="0" smtClean="0">
                <a:solidFill>
                  <a:prstClr val="black"/>
                </a:solidFill>
              </a:rPr>
              <a:t>: 3,5µm -  4µm (RMS) 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360305" y="1748994"/>
            <a:ext cx="852732" cy="284691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en-US" sz="1400" b="1" dirty="0">
                <a:solidFill>
                  <a:prstClr val="black"/>
                </a:solidFill>
              </a:rPr>
              <a:t>E</a:t>
            </a:r>
            <a:r>
              <a:rPr lang="en-US" sz="1400" b="1" baseline="-25000" dirty="0">
                <a:solidFill>
                  <a:prstClr val="black"/>
                </a:solidFill>
              </a:rPr>
              <a:t>c</a:t>
            </a:r>
            <a:r>
              <a:rPr lang="en-US" sz="1400" b="1" dirty="0">
                <a:solidFill>
                  <a:prstClr val="black"/>
                </a:solidFill>
              </a:rPr>
              <a:t> = </a:t>
            </a:r>
            <a:r>
              <a:rPr lang="en-US" sz="1400" b="1" dirty="0" smtClean="0">
                <a:solidFill>
                  <a:prstClr val="black"/>
                </a:solidFill>
              </a:rPr>
              <a:t>5 </a:t>
            </a:r>
            <a:r>
              <a:rPr lang="en-US" sz="1400" b="1" dirty="0" err="1" smtClean="0">
                <a:solidFill>
                  <a:prstClr val="black"/>
                </a:solidFill>
              </a:rPr>
              <a:t>keV</a:t>
            </a:r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5869" y="3335491"/>
            <a:ext cx="1006099" cy="432373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1166713" y="4308980"/>
            <a:ext cx="6805778" cy="65402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indent="100010" algn="just" defTabSz="685783">
              <a:spcAft>
                <a:spcPts val="450"/>
              </a:spcAft>
              <a:tabLst>
                <a:tab pos="430995" algn="l"/>
              </a:tabLst>
            </a:pPr>
            <a:r>
              <a:rPr lang="en-GB" sz="1100" b="1" dirty="0">
                <a:solidFill>
                  <a:srgbClr val="003399"/>
                </a:solidFill>
                <a:ea typeface="SimSun" panose="02010600030101010101" pitchFamily="2" charset="-122"/>
              </a:rPr>
              <a:t>Ultra-bright </a:t>
            </a:r>
            <a:r>
              <a:rPr lang="en-GB" sz="1100" b="1" dirty="0" err="1">
                <a:solidFill>
                  <a:srgbClr val="003399"/>
                </a:solidFill>
                <a:ea typeface="SimSun" panose="02010600030101010101" pitchFamily="2" charset="-122"/>
              </a:rPr>
              <a:t>betatron</a:t>
            </a:r>
            <a:r>
              <a:rPr lang="en-GB" sz="1100" b="1" dirty="0">
                <a:solidFill>
                  <a:srgbClr val="003399"/>
                </a:solidFill>
                <a:ea typeface="SimSun" panose="02010600030101010101" pitchFamily="2" charset="-122"/>
              </a:rPr>
              <a:t> radiation based on direct laser acceleration of electrons in plasma of near critical density </a:t>
            </a:r>
            <a:endParaRPr lang="de-DE" sz="1100" b="1" dirty="0" smtClean="0">
              <a:solidFill>
                <a:srgbClr val="003399"/>
              </a:solidFill>
              <a:ea typeface="SimSun" panose="02010600030101010101" pitchFamily="2" charset="-122"/>
            </a:endParaRPr>
          </a:p>
          <a:p>
            <a:pPr algn="just" defTabSz="685783"/>
            <a:r>
              <a:rPr lang="en-US" sz="1100" b="1" dirty="0" smtClean="0">
                <a:solidFill>
                  <a:srgbClr val="003399"/>
                </a:solidFill>
                <a:ea typeface="SimSun" panose="02010600030101010101" pitchFamily="2" charset="-122"/>
              </a:rPr>
              <a:t>O. N. Rosmej, X. F. Shen,</a:t>
            </a:r>
            <a:r>
              <a:rPr lang="en-US" sz="1100" b="1" baseline="30000" dirty="0" smtClean="0">
                <a:solidFill>
                  <a:srgbClr val="003399"/>
                </a:solidFill>
                <a:ea typeface="SimSun" panose="02010600030101010101" pitchFamily="2" charset="-122"/>
              </a:rPr>
              <a:t> </a:t>
            </a:r>
            <a:r>
              <a:rPr lang="en-US" sz="1100" b="1" dirty="0" smtClean="0">
                <a:solidFill>
                  <a:srgbClr val="003399"/>
                </a:solidFill>
                <a:ea typeface="SimSun" panose="02010600030101010101" pitchFamily="2" charset="-122"/>
              </a:rPr>
              <a:t>A. Pukhov, L. Antonelli, F. Barbato, M. </a:t>
            </a:r>
            <a:r>
              <a:rPr lang="en-US" sz="1100" b="1" dirty="0" err="1" smtClean="0">
                <a:solidFill>
                  <a:srgbClr val="003399"/>
                </a:solidFill>
                <a:ea typeface="SimSun" panose="02010600030101010101" pitchFamily="2" charset="-122"/>
              </a:rPr>
              <a:t>Gyrdymov</a:t>
            </a:r>
            <a:r>
              <a:rPr lang="en-US" sz="1100" b="1" dirty="0" smtClean="0">
                <a:solidFill>
                  <a:srgbClr val="003399"/>
                </a:solidFill>
                <a:ea typeface="SimSun" panose="02010600030101010101" pitchFamily="2" charset="-122"/>
              </a:rPr>
              <a:t>, M. M. </a:t>
            </a:r>
            <a:r>
              <a:rPr lang="en-GB" sz="1100" b="1" dirty="0" err="1" smtClean="0">
                <a:solidFill>
                  <a:srgbClr val="003399"/>
                </a:solidFill>
                <a:ea typeface="SimSun" panose="02010600030101010101" pitchFamily="2" charset="-122"/>
              </a:rPr>
              <a:t>Günther</a:t>
            </a:r>
            <a:r>
              <a:rPr lang="en-GB" sz="1100" b="1" dirty="0" smtClean="0">
                <a:solidFill>
                  <a:srgbClr val="003399"/>
                </a:solidFill>
                <a:ea typeface="SimSun" panose="02010600030101010101" pitchFamily="2" charset="-122"/>
              </a:rPr>
              <a:t>, S. </a:t>
            </a:r>
            <a:r>
              <a:rPr lang="en-GB" sz="1100" b="1" dirty="0" err="1" smtClean="0">
                <a:solidFill>
                  <a:srgbClr val="003399"/>
                </a:solidFill>
                <a:ea typeface="SimSun" panose="02010600030101010101" pitchFamily="2" charset="-122"/>
              </a:rPr>
              <a:t>Zähter</a:t>
            </a:r>
            <a:r>
              <a:rPr lang="en-GB" sz="1100" b="1" dirty="0" smtClean="0">
                <a:solidFill>
                  <a:srgbClr val="003399"/>
                </a:solidFill>
                <a:ea typeface="SimSun" panose="02010600030101010101" pitchFamily="2" charset="-122"/>
              </a:rPr>
              <a:t>,</a:t>
            </a:r>
            <a:r>
              <a:rPr lang="en-GB" sz="1100" b="1" baseline="30000" dirty="0" smtClean="0">
                <a:solidFill>
                  <a:srgbClr val="003399"/>
                </a:solidFill>
                <a:ea typeface="SimSun" panose="02010600030101010101" pitchFamily="2" charset="-122"/>
              </a:rPr>
              <a:t> </a:t>
            </a:r>
            <a:r>
              <a:rPr lang="en-GB" sz="1100" b="1" dirty="0" smtClean="0">
                <a:solidFill>
                  <a:srgbClr val="003399"/>
                </a:solidFill>
                <a:ea typeface="SimSun" panose="02010600030101010101" pitchFamily="2" charset="-122"/>
              </a:rPr>
              <a:t>V. S. Popov,</a:t>
            </a:r>
            <a:r>
              <a:rPr lang="en-GB" sz="1100" b="1" baseline="30000" dirty="0" smtClean="0">
                <a:solidFill>
                  <a:srgbClr val="003399"/>
                </a:solidFill>
                <a:ea typeface="SimSun" panose="02010600030101010101" pitchFamily="2" charset="-122"/>
              </a:rPr>
              <a:t> </a:t>
            </a:r>
            <a:r>
              <a:rPr lang="en-GB" sz="1100" b="1" dirty="0" smtClean="0">
                <a:solidFill>
                  <a:srgbClr val="003399"/>
                </a:solidFill>
                <a:ea typeface="SimSun" panose="02010600030101010101" pitchFamily="2" charset="-122"/>
              </a:rPr>
              <a:t>N. G. Borisenko, and N. E. Andreev , </a:t>
            </a:r>
            <a:r>
              <a:rPr lang="en-US" sz="1100" b="1" dirty="0">
                <a:solidFill>
                  <a:srgbClr val="003399"/>
                </a:solidFill>
              </a:rPr>
              <a:t>Matter </a:t>
            </a:r>
            <a:r>
              <a:rPr lang="en-US" sz="1100" b="1" dirty="0" err="1">
                <a:solidFill>
                  <a:srgbClr val="003399"/>
                </a:solidFill>
              </a:rPr>
              <a:t>Radiat</a:t>
            </a:r>
            <a:r>
              <a:rPr lang="en-US" sz="1100" b="1" dirty="0">
                <a:solidFill>
                  <a:srgbClr val="003399"/>
                </a:solidFill>
              </a:rPr>
              <a:t>. Extremes 6, 048401 (</a:t>
            </a:r>
            <a:r>
              <a:rPr lang="en-US" sz="1100" b="1" dirty="0" smtClean="0">
                <a:solidFill>
                  <a:srgbClr val="003399"/>
                </a:solidFill>
              </a:rPr>
              <a:t>2021)</a:t>
            </a:r>
            <a:r>
              <a:rPr lang="en-GB" sz="1100" b="1" dirty="0" smtClean="0">
                <a:solidFill>
                  <a:srgbClr val="003399"/>
                </a:solidFill>
                <a:ea typeface="SimSun" panose="02010600030101010101" pitchFamily="2" charset="-122"/>
              </a:rPr>
              <a:t> </a:t>
            </a:r>
            <a:endParaRPr lang="de-DE" sz="1100" b="1" dirty="0">
              <a:solidFill>
                <a:srgbClr val="003399"/>
              </a:solidFill>
              <a:ea typeface="SimSun" panose="02010600030101010101" pitchFamily="2" charset="-12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-3857" y="1811827"/>
            <a:ext cx="1708030" cy="253914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de-DE" sz="1200" dirty="0" smtClean="0">
                <a:solidFill>
                  <a:prstClr val="black"/>
                </a:solidFill>
              </a:rPr>
              <a:t>PIC </a:t>
            </a:r>
            <a:r>
              <a:rPr lang="de-DE" sz="1200" dirty="0" err="1" smtClean="0">
                <a:solidFill>
                  <a:prstClr val="black"/>
                </a:solidFill>
              </a:rPr>
              <a:t>code</a:t>
            </a:r>
            <a:r>
              <a:rPr lang="de-DE" sz="1200" dirty="0" smtClean="0">
                <a:solidFill>
                  <a:prstClr val="black"/>
                </a:solidFill>
              </a:rPr>
              <a:t> VLPL, A. </a:t>
            </a:r>
            <a:r>
              <a:rPr lang="de-DE" sz="1200" dirty="0" err="1" smtClean="0">
                <a:solidFill>
                  <a:prstClr val="black"/>
                </a:solidFill>
              </a:rPr>
              <a:t>Pukhov</a:t>
            </a:r>
            <a:endParaRPr lang="de-DE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523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BE5E-E09C-4D22-A6F3-6B339AAC70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833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40" y="826842"/>
            <a:ext cx="2655247" cy="203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33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7" y="1059587"/>
            <a:ext cx="5419700" cy="336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948265" y="4371951"/>
            <a:ext cx="2069793" cy="2462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000" b="1" dirty="0" smtClean="0">
                <a:solidFill>
                  <a:srgbClr val="0033CC"/>
                </a:solidFill>
              </a:rPr>
              <a:t>L.P. </a:t>
            </a:r>
            <a:r>
              <a:rPr lang="en-US" sz="1000" b="1" dirty="0" err="1" smtClean="0">
                <a:solidFill>
                  <a:srgbClr val="0033CC"/>
                </a:solidFill>
              </a:rPr>
              <a:t>Pugachev</a:t>
            </a:r>
            <a:r>
              <a:rPr lang="ru-RU" sz="1000" b="1" dirty="0" smtClean="0">
                <a:solidFill>
                  <a:srgbClr val="0033CC"/>
                </a:solidFill>
              </a:rPr>
              <a:t>, </a:t>
            </a:r>
            <a:r>
              <a:rPr lang="en-US" sz="1000" b="1" dirty="0" smtClean="0">
                <a:solidFill>
                  <a:srgbClr val="0033CC"/>
                </a:solidFill>
              </a:rPr>
              <a:t>VLPL code A. </a:t>
            </a:r>
            <a:r>
              <a:rPr lang="en-US" sz="1000" b="1" dirty="0" err="1" smtClean="0">
                <a:solidFill>
                  <a:srgbClr val="0033CC"/>
                </a:solidFill>
              </a:rPr>
              <a:t>Pykhov</a:t>
            </a:r>
            <a:endParaRPr lang="en-US" sz="1000" b="1" dirty="0">
              <a:solidFill>
                <a:srgbClr val="0033CC"/>
              </a:solidFill>
            </a:endParaRPr>
          </a:p>
        </p:txBody>
      </p:sp>
      <p:grpSp>
        <p:nvGrpSpPr>
          <p:cNvPr id="3" name="Gruppieren 22"/>
          <p:cNvGrpSpPr/>
          <p:nvPr/>
        </p:nvGrpSpPr>
        <p:grpSpPr>
          <a:xfrm>
            <a:off x="0" y="4816014"/>
            <a:ext cx="9144000" cy="327486"/>
            <a:chOff x="-147917" y="4452449"/>
            <a:chExt cx="12192000" cy="508022"/>
          </a:xfrm>
          <a:solidFill>
            <a:srgbClr val="000099"/>
          </a:solidFill>
        </p:grpSpPr>
        <p:sp>
          <p:nvSpPr>
            <p:cNvPr id="15" name="Rechteck 24"/>
            <p:cNvSpPr/>
            <p:nvPr/>
          </p:nvSpPr>
          <p:spPr>
            <a:xfrm>
              <a:off x="-147917" y="4452449"/>
              <a:ext cx="12192000" cy="5080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16" name="Datumsplatzhalter 1"/>
            <p:cNvSpPr txBox="1">
              <a:spLocks/>
            </p:cNvSpPr>
            <p:nvPr/>
          </p:nvSpPr>
          <p:spPr>
            <a:xfrm>
              <a:off x="-4578" y="4544356"/>
              <a:ext cx="2743200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09.11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7" name="Fußzeilenplatzhalter 2"/>
            <p:cNvSpPr txBox="1">
              <a:spLocks/>
            </p:cNvSpPr>
            <p:nvPr/>
          </p:nvSpPr>
          <p:spPr>
            <a:xfrm>
              <a:off x="4891966" y="4544359"/>
              <a:ext cx="6651812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НВ</a:t>
              </a:r>
              <a:r>
                <a:rPr lang="de-DE" dirty="0" smtClean="0">
                  <a:solidFill>
                    <a:prstClr val="white"/>
                  </a:solidFill>
                </a:rPr>
                <a:t>-2022      </a:t>
              </a:r>
              <a:r>
                <a:rPr lang="de-DE" dirty="0" smtClean="0">
                  <a:solidFill>
                    <a:prstClr val="black">
                      <a:tint val="75000"/>
                    </a:prstClr>
                  </a:solidFill>
                </a:rPr>
                <a:t>                                                                </a:t>
              </a:r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86600" y="4869657"/>
            <a:ext cx="2057400" cy="273844"/>
          </a:xfrm>
        </p:spPr>
        <p:txBody>
          <a:bodyPr/>
          <a:lstStyle/>
          <a:p>
            <a:fld id="{D2823D52-8DC4-4EEA-8D8F-C8D8F96976E2}" type="slidenum">
              <a:rPr lang="en-US" sz="1200" smtClean="0">
                <a:solidFill>
                  <a:prstClr val="white"/>
                </a:solidFill>
              </a:rPr>
              <a:pPr/>
              <a:t>43</a:t>
            </a:fld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0" y="0"/>
            <a:ext cx="9144000" cy="72445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23540" y="147716"/>
            <a:ext cx="8567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25"/>
            <a:r>
              <a:rPr lang="en-US" sz="2000" b="1" u="sng" dirty="0">
                <a:solidFill>
                  <a:prstClr val="white"/>
                </a:solidFill>
              </a:rPr>
              <a:t>Betatron radiation (PHELIX):  </a:t>
            </a:r>
            <a:r>
              <a:rPr lang="en-US" sz="2000" dirty="0">
                <a:solidFill>
                  <a:prstClr val="white"/>
                </a:solidFill>
              </a:rPr>
              <a:t>trajectories of DLA electrons in plasma 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>
            <a:extLst>
              <a:ext uri="{FF2B5EF4-FFF2-40B4-BE49-F238E27FC236}">
                <a16:creationId xmlns="" xmlns:a16="http://schemas.microsoft.com/office/drawing/2014/main" id="{2097D0AE-3D41-4752-9B6F-9F5E124A68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072" t="21573" r="45899" b="23683"/>
          <a:stretch/>
        </p:blipFill>
        <p:spPr>
          <a:xfrm>
            <a:off x="4829969" y="855893"/>
            <a:ext cx="3047827" cy="3562747"/>
          </a:xfrm>
          <a:prstGeom prst="rect">
            <a:avLst/>
          </a:prstGeom>
        </p:spPr>
      </p:pic>
      <p:pic>
        <p:nvPicPr>
          <p:cNvPr id="5" name="Рисунок 47">
            <a:extLst>
              <a:ext uri="{FF2B5EF4-FFF2-40B4-BE49-F238E27FC236}">
                <a16:creationId xmlns="" xmlns:a16="http://schemas.microsoft.com/office/drawing/2014/main" id="{CC19EE16-C881-7A6B-1F43-B2ED71B8CB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1102" t="15787" r="11021" b="10292"/>
          <a:stretch/>
        </p:blipFill>
        <p:spPr bwMode="auto">
          <a:xfrm>
            <a:off x="4846005" y="4153156"/>
            <a:ext cx="753072" cy="74572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36000"/>
                    </a14:imgEffect>
                    <a14:imgEffect>
                      <a14:brightnessContrast contras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8973" y="4181660"/>
            <a:ext cx="1391043" cy="717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235" y="866361"/>
            <a:ext cx="797249" cy="687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4061" y="866362"/>
            <a:ext cx="1208059" cy="677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1766" y="1402172"/>
            <a:ext cx="1244668" cy="1235095"/>
          </a:xfrm>
          <a:prstGeom prst="rect">
            <a:avLst/>
          </a:prstGeom>
        </p:spPr>
      </p:pic>
      <p:pic>
        <p:nvPicPr>
          <p:cNvPr id="14" name="Рисунок 3">
            <a:extLst>
              <a:ext uri="{FF2B5EF4-FFF2-40B4-BE49-F238E27FC236}">
                <a16:creationId xmlns="" xmlns:a16="http://schemas.microsoft.com/office/drawing/2014/main" id="{5CA1F591-6379-4475-9431-9C20D2AA11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56" t="17037" r="3391" b="4815"/>
          <a:stretch/>
        </p:blipFill>
        <p:spPr>
          <a:xfrm>
            <a:off x="2241122" y="1402608"/>
            <a:ext cx="1731822" cy="1235094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468413" y="704437"/>
            <a:ext cx="4572000" cy="715578"/>
          </a:xfrm>
          <a:prstGeom prst="rect">
            <a:avLst/>
          </a:prstGeom>
        </p:spPr>
        <p:txBody>
          <a:bodyPr lIns="68577" tIns="34289" rIns="68577" bIns="34289">
            <a:spAutoFit/>
          </a:bodyPr>
          <a:lstStyle/>
          <a:p>
            <a:pPr marL="257162" indent="-257162" defTabSz="68576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Set of Ross-filters + IP (spectral distribution)</a:t>
            </a:r>
          </a:p>
          <a:p>
            <a:pPr marL="257162" indent="-257162" defTabSz="685766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fast X-rays diode + </a:t>
            </a:r>
            <a:r>
              <a:rPr lang="en-US" sz="1400" dirty="0" err="1">
                <a:solidFill>
                  <a:prstClr val="black"/>
                </a:solidFill>
              </a:rPr>
              <a:t>Osci</a:t>
            </a:r>
            <a:r>
              <a:rPr lang="en-US" sz="1400" dirty="0">
                <a:solidFill>
                  <a:prstClr val="black"/>
                </a:solidFill>
              </a:rPr>
              <a:t> (absolute photon number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</a:p>
          <a:p>
            <a:pPr marL="257162" indent="-257162" defTabSz="685766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</a:rPr>
              <a:t>1.20 m from TCC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5007" y="2797132"/>
            <a:ext cx="4194415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Signal on IP and x-ray diode was dominated by protons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0" y="2"/>
            <a:ext cx="9144000" cy="602673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340091" y="1651438"/>
            <a:ext cx="570105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+170°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63916" y="3908573"/>
            <a:ext cx="442667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-10°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829967" y="3770074"/>
            <a:ext cx="477532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+10°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065185" y="4414133"/>
            <a:ext cx="1296952" cy="500135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triplet structure</a:t>
            </a:r>
          </a:p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 of x-ray signal 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864059" y="1590805"/>
            <a:ext cx="1415574" cy="500135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doublet structure</a:t>
            </a:r>
          </a:p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 of x-ray signal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06800" y="118524"/>
            <a:ext cx="6318775" cy="392413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2100" dirty="0" smtClean="0">
                <a:solidFill>
                  <a:prstClr val="white"/>
                </a:solidFill>
              </a:rPr>
              <a:t>Measurements of the </a:t>
            </a:r>
            <a:r>
              <a:rPr lang="en-GB" sz="2100" dirty="0" err="1" smtClean="0">
                <a:solidFill>
                  <a:prstClr val="white"/>
                </a:solidFill>
              </a:rPr>
              <a:t>betatron</a:t>
            </a:r>
            <a:r>
              <a:rPr lang="en-GB" sz="2100" dirty="0" smtClean="0">
                <a:solidFill>
                  <a:prstClr val="white"/>
                </a:solidFill>
              </a:rPr>
              <a:t> radiation at PHELIX 2021 </a:t>
            </a:r>
            <a:endParaRPr lang="en-GB" sz="2100" dirty="0">
              <a:solidFill>
                <a:prstClr val="white"/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12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435" y="3119854"/>
            <a:ext cx="2264655" cy="1757822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4888799" y="4671856"/>
            <a:ext cx="682495" cy="253916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200" dirty="0" err="1" smtClean="0">
                <a:solidFill>
                  <a:prstClr val="white"/>
                </a:solidFill>
              </a:rPr>
              <a:t>betatron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809594" y="4364896"/>
            <a:ext cx="293591" cy="253916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200" dirty="0" smtClean="0">
                <a:solidFill>
                  <a:prstClr val="white"/>
                </a:solidFill>
              </a:rPr>
              <a:t>BS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305198" y="4364896"/>
            <a:ext cx="293591" cy="253916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200" dirty="0" smtClean="0">
                <a:solidFill>
                  <a:prstClr val="white"/>
                </a:solidFill>
              </a:rPr>
              <a:t>BS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072120" y="1096390"/>
            <a:ext cx="293591" cy="253916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200" dirty="0" smtClean="0">
                <a:solidFill>
                  <a:prstClr val="white"/>
                </a:solidFill>
              </a:rPr>
              <a:t>BS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599789" y="1083217"/>
            <a:ext cx="293591" cy="253916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200" dirty="0" smtClean="0">
                <a:solidFill>
                  <a:prstClr val="white"/>
                </a:solidFill>
              </a:rPr>
              <a:t>BS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7956377" y="738601"/>
            <a:ext cx="1164993" cy="500135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J. Cikhardt, </a:t>
            </a:r>
          </a:p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M. Gyrdymov 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059717" y="3151333"/>
            <a:ext cx="591746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0.99 T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947723" y="3534126"/>
            <a:ext cx="591746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0.99 T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893380" y="834714"/>
            <a:ext cx="591746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0.99 T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755" y="2075552"/>
            <a:ext cx="1016132" cy="78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3514" y="3451372"/>
            <a:ext cx="1106950" cy="109478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64355" y="3107545"/>
            <a:ext cx="1215330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oversaturated 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>
          <a:xfrm>
            <a:off x="6876256" y="4731990"/>
            <a:ext cx="2057400" cy="273844"/>
          </a:xfrm>
        </p:spPr>
        <p:txBody>
          <a:bodyPr/>
          <a:lstStyle/>
          <a:p>
            <a:fld id="{F7C2413D-5D68-4170-BF99-4F0BECEAB0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532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2">
            <a:extLst>
              <a:ext uri="{FF2B5EF4-FFF2-40B4-BE49-F238E27FC236}">
                <a16:creationId xmlns="" xmlns:a16="http://schemas.microsoft.com/office/drawing/2014/main" id="{BBC1CE26-1261-7FB9-AEC0-AAC370FC0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93" y="973974"/>
            <a:ext cx="3784728" cy="3331444"/>
          </a:xfrm>
          <a:prstGeom prst="rect">
            <a:avLst/>
          </a:prstGeom>
          <a:solidFill>
            <a:srgbClr val="000099"/>
          </a:solidFill>
        </p:spPr>
      </p:pic>
      <p:sp>
        <p:nvSpPr>
          <p:cNvPr id="12" name="Rechteck 11"/>
          <p:cNvSpPr/>
          <p:nvPr/>
        </p:nvSpPr>
        <p:spPr>
          <a:xfrm>
            <a:off x="0" y="2"/>
            <a:ext cx="9144000" cy="602673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defTabSz="685766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55880" y="105131"/>
            <a:ext cx="6318775" cy="392413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en-GB" sz="2100" dirty="0">
                <a:solidFill>
                  <a:prstClr val="white"/>
                </a:solidFill>
              </a:rPr>
              <a:t>Measurements of the </a:t>
            </a:r>
            <a:r>
              <a:rPr lang="en-GB" sz="2100" dirty="0" err="1">
                <a:solidFill>
                  <a:prstClr val="white"/>
                </a:solidFill>
              </a:rPr>
              <a:t>betatron</a:t>
            </a:r>
            <a:r>
              <a:rPr lang="en-GB" sz="2100" dirty="0">
                <a:solidFill>
                  <a:prstClr val="white"/>
                </a:solidFill>
              </a:rPr>
              <a:t> radiation at PHELIX </a:t>
            </a:r>
            <a:r>
              <a:rPr lang="en-GB" sz="2100" dirty="0" smtClean="0">
                <a:solidFill>
                  <a:prstClr val="white"/>
                </a:solidFill>
              </a:rPr>
              <a:t>202</a:t>
            </a:r>
            <a:r>
              <a:rPr lang="ru-RU" sz="2100" dirty="0" smtClean="0">
                <a:solidFill>
                  <a:prstClr val="white"/>
                </a:solidFill>
              </a:rPr>
              <a:t>2</a:t>
            </a:r>
            <a:r>
              <a:rPr lang="en-GB" sz="2100" dirty="0" smtClean="0">
                <a:solidFill>
                  <a:prstClr val="white"/>
                </a:solidFill>
              </a:rPr>
              <a:t> </a:t>
            </a:r>
            <a:endParaRPr lang="en-GB" sz="2100" dirty="0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948854" y="608655"/>
            <a:ext cx="2075421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M. Gyrdymov, U-Frankfurt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83025" y="950077"/>
            <a:ext cx="138545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74959" y="1235039"/>
            <a:ext cx="1861092" cy="93102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Spatial separation of electron, proton, BS and </a:t>
            </a:r>
            <a:r>
              <a:rPr lang="en-GB" sz="1400" dirty="0" err="1" smtClean="0">
                <a:solidFill>
                  <a:prstClr val="black"/>
                </a:solidFill>
              </a:rPr>
              <a:t>betatron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en-GB" sz="1400" dirty="0" smtClean="0">
                <a:solidFill>
                  <a:prstClr val="black"/>
                </a:solidFill>
              </a:rPr>
              <a:t>sources in magnetic spectrometer  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29" name="Рисунок 1" descr="Изображение выглядит как текст, украшен&#10;&#10;Автоматически созданное описание">
            <a:extLst>
              <a:ext uri="{FF2B5EF4-FFF2-40B4-BE49-F238E27FC236}">
                <a16:creationId xmlns="" xmlns:a16="http://schemas.microsoft.com/office/drawing/2014/main" id="{F3011D91-0D96-C237-A16F-56FA57E9F0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169" t="31682" r="33351" b="49932"/>
          <a:stretch/>
        </p:blipFill>
        <p:spPr>
          <a:xfrm rot="5400000">
            <a:off x="-107309" y="3086827"/>
            <a:ext cx="1857524" cy="1331150"/>
          </a:xfrm>
          <a:prstGeom prst="rect">
            <a:avLst/>
          </a:prstGeom>
        </p:spPr>
      </p:pic>
      <p:pic>
        <p:nvPicPr>
          <p:cNvPr id="25" name="Рисунок 6">
            <a:extLst>
              <a:ext uri="{FF2B5EF4-FFF2-40B4-BE49-F238E27FC236}">
                <a16:creationId xmlns="" xmlns:a16="http://schemas.microsoft.com/office/drawing/2014/main" id="{D97D8505-4AA5-38D0-6A18-16A8DBC656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441848" y="2960937"/>
            <a:ext cx="3687623" cy="1422551"/>
          </a:xfrm>
          <a:prstGeom prst="rect">
            <a:avLst/>
          </a:prstGeom>
        </p:spPr>
      </p:pic>
      <p:sp>
        <p:nvSpPr>
          <p:cNvPr id="32" name="Rechteck 31"/>
          <p:cNvSpPr/>
          <p:nvPr/>
        </p:nvSpPr>
        <p:spPr>
          <a:xfrm>
            <a:off x="155878" y="2621333"/>
            <a:ext cx="1385156" cy="337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128875" y="4389815"/>
            <a:ext cx="1385156" cy="337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GB" sz="1400" dirty="0">
              <a:solidFill>
                <a:prstClr val="white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68084" y="2593594"/>
            <a:ext cx="1084236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GB" sz="1400" dirty="0" smtClean="0">
                <a:solidFill>
                  <a:prstClr val="black"/>
                </a:solidFill>
              </a:rPr>
              <a:t>7 Ross-filters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83438" y="1060331"/>
            <a:ext cx="3150000" cy="1305652"/>
          </a:xfrm>
          <a:prstGeom prst="rect">
            <a:avLst/>
          </a:prstGeom>
        </p:spPr>
      </p:pic>
      <p:grpSp>
        <p:nvGrpSpPr>
          <p:cNvPr id="3" name="Gruppieren 22"/>
          <p:cNvGrpSpPr/>
          <p:nvPr/>
        </p:nvGrpSpPr>
        <p:grpSpPr>
          <a:xfrm>
            <a:off x="0" y="4829961"/>
            <a:ext cx="9144000" cy="334078"/>
            <a:chOff x="-147917" y="4391236"/>
            <a:chExt cx="12192000" cy="518247"/>
          </a:xfrm>
          <a:solidFill>
            <a:srgbClr val="000099"/>
          </a:solidFill>
        </p:grpSpPr>
        <p:sp>
          <p:nvSpPr>
            <p:cNvPr id="26" name="Rechteck 24"/>
            <p:cNvSpPr/>
            <p:nvPr/>
          </p:nvSpPr>
          <p:spPr>
            <a:xfrm>
              <a:off x="-147917" y="4391236"/>
              <a:ext cx="12192000" cy="50802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de-DE" sz="1400" dirty="0">
                <a:solidFill>
                  <a:prstClr val="white"/>
                </a:solidFill>
              </a:endParaRPr>
            </a:p>
          </p:txBody>
        </p:sp>
        <p:sp>
          <p:nvSpPr>
            <p:cNvPr id="27" name="Datumsplatzhalter 1"/>
            <p:cNvSpPr txBox="1">
              <a:spLocks/>
            </p:cNvSpPr>
            <p:nvPr/>
          </p:nvSpPr>
          <p:spPr>
            <a:xfrm>
              <a:off x="-4578" y="4544356"/>
              <a:ext cx="2743200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09.11</a:t>
              </a:r>
              <a:r>
                <a:rPr lang="de-DE" dirty="0" smtClean="0">
                  <a:solidFill>
                    <a:prstClr val="white"/>
                  </a:solidFill>
                </a:rPr>
                <a:t>.2022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8" name="Fußzeilenplatzhalter 2"/>
            <p:cNvSpPr txBox="1">
              <a:spLocks/>
            </p:cNvSpPr>
            <p:nvPr/>
          </p:nvSpPr>
          <p:spPr>
            <a:xfrm>
              <a:off x="4891966" y="4544359"/>
              <a:ext cx="6651812" cy="365124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/>
            <a:lstStyle>
              <a:defPPr>
                <a:defRPr lang="de-DE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 smtClean="0">
                  <a:solidFill>
                    <a:prstClr val="white"/>
                  </a:solidFill>
                </a:rPr>
                <a:t>НВ-</a:t>
              </a:r>
              <a:r>
                <a:rPr lang="de-DE" dirty="0" smtClean="0">
                  <a:solidFill>
                    <a:prstClr val="white"/>
                  </a:solidFill>
                </a:rPr>
                <a:t>2022      </a:t>
              </a:r>
              <a:r>
                <a:rPr lang="de-DE" dirty="0" smtClean="0">
                  <a:solidFill>
                    <a:prstClr val="black">
                      <a:tint val="75000"/>
                    </a:prstClr>
                  </a:solidFill>
                </a:rPr>
                <a:t>                                                                </a:t>
              </a:r>
              <a:r>
                <a:rPr lang="de-DE" dirty="0" smtClean="0">
                  <a:solidFill>
                    <a:prstClr val="white"/>
                  </a:solidFill>
                </a:rPr>
                <a:t>andreev@ras.ru</a:t>
              </a:r>
              <a:endParaRPr lang="de-DE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2060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1"/>
            <a:ext cx="9144000" cy="1022684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en-US" dirty="0" smtClean="0">
              <a:solidFill>
                <a:prstClr val="white"/>
              </a:solidFill>
            </a:endParaRPr>
          </a:p>
          <a:p>
            <a:pPr defTabSz="685783"/>
            <a:r>
              <a:rPr lang="en-US" dirty="0" smtClean="0">
                <a:solidFill>
                  <a:prstClr val="white"/>
                </a:solidFill>
              </a:rPr>
              <a:t>Experiment </a:t>
            </a:r>
            <a:r>
              <a:rPr lang="en-US" dirty="0">
                <a:solidFill>
                  <a:prstClr val="white"/>
                </a:solidFill>
              </a:rPr>
              <a:t>P-21-00005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Nuclear Excitation and Fission Studies with Short Pulsed Laser-Driven High Energy Gamma </a:t>
            </a:r>
            <a:r>
              <a:rPr lang="en-US" dirty="0" smtClean="0">
                <a:solidFill>
                  <a:prstClr val="white"/>
                </a:solidFill>
              </a:rPr>
              <a:t>Rays</a:t>
            </a:r>
          </a:p>
          <a:p>
            <a:pPr defTabSz="685783"/>
            <a:r>
              <a:rPr lang="en-US" dirty="0" smtClean="0">
                <a:solidFill>
                  <a:prstClr val="white"/>
                </a:solidFill>
              </a:rPr>
              <a:t>PHELIX 2022 </a:t>
            </a:r>
            <a:endParaRPr lang="en-GB" dirty="0">
              <a:solidFill>
                <a:prstClr val="white"/>
              </a:solidFill>
            </a:endParaRPr>
          </a:p>
          <a:p>
            <a:pPr defTabSz="685783"/>
            <a:endParaRPr lang="en-GB" sz="1400" dirty="0">
              <a:solidFill>
                <a:prstClr val="white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493" y="1099317"/>
            <a:ext cx="4434951" cy="24527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4441" y="1099317"/>
            <a:ext cx="3975110" cy="314792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22452" y="3614755"/>
            <a:ext cx="4572000" cy="1177243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Participants:</a:t>
            </a:r>
          </a:p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1. Pascal Boller (</a:t>
            </a:r>
            <a:r>
              <a:rPr lang="en-GB" sz="1200" dirty="0" err="1" smtClean="0">
                <a:solidFill>
                  <a:prstClr val="black"/>
                </a:solidFill>
              </a:rPr>
              <a:t>Tu</a:t>
            </a:r>
            <a:r>
              <a:rPr lang="en-GB" sz="1200" dirty="0" smtClean="0">
                <a:solidFill>
                  <a:prstClr val="black"/>
                </a:solidFill>
              </a:rPr>
              <a:t>-Darmstadt)</a:t>
            </a:r>
          </a:p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2. Dieter Schneider  (LLNL)</a:t>
            </a:r>
          </a:p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3. Mikhail Gyrdymov (GU-GSI)</a:t>
            </a:r>
          </a:p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4. Parysatis Tavana (GU-GSI)</a:t>
            </a:r>
          </a:p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5. Alessandro Tentori (GSI)</a:t>
            </a:r>
          </a:p>
        </p:txBody>
      </p:sp>
      <p:sp>
        <p:nvSpPr>
          <p:cNvPr id="9" name="Rechteck 8"/>
          <p:cNvSpPr/>
          <p:nvPr/>
        </p:nvSpPr>
        <p:spPr>
          <a:xfrm>
            <a:off x="2508452" y="3855920"/>
            <a:ext cx="4572000" cy="1177243"/>
          </a:xfrm>
          <a:prstGeom prst="rect">
            <a:avLst/>
          </a:prstGeom>
        </p:spPr>
        <p:txBody>
          <a:bodyPr lIns="68579" tIns="34289" rIns="68579" bIns="34289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6. Jakub Cikhardt (</a:t>
            </a:r>
            <a:r>
              <a:rPr lang="en-US" sz="1200" dirty="0">
                <a:solidFill>
                  <a:prstClr val="black"/>
                </a:solidFill>
              </a:rPr>
              <a:t>FEE </a:t>
            </a:r>
            <a:r>
              <a:rPr lang="en-US" sz="1200" dirty="0" smtClean="0">
                <a:solidFill>
                  <a:prstClr val="black"/>
                </a:solidFill>
              </a:rPr>
              <a:t>CTU Prague)</a:t>
            </a:r>
            <a:endParaRPr lang="en-GB" sz="1200" dirty="0" smtClean="0">
              <a:solidFill>
                <a:prstClr val="black"/>
              </a:solidFill>
            </a:endParaRPr>
          </a:p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7. </a:t>
            </a:r>
            <a:r>
              <a:rPr lang="en-GB" sz="1200" dirty="0">
                <a:solidFill>
                  <a:prstClr val="black"/>
                </a:solidFill>
              </a:rPr>
              <a:t>Philipp Beloiu (GU)</a:t>
            </a:r>
          </a:p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8. </a:t>
            </a:r>
            <a:r>
              <a:rPr lang="en-GB" sz="1200" dirty="0">
                <a:solidFill>
                  <a:prstClr val="black"/>
                </a:solidFill>
              </a:rPr>
              <a:t>Sebastian Busch (GU)</a:t>
            </a:r>
          </a:p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9. Thomas Kuehl (GSI)</a:t>
            </a:r>
          </a:p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10. </a:t>
            </a:r>
            <a:r>
              <a:rPr lang="en-GB" sz="1200" dirty="0">
                <a:solidFill>
                  <a:prstClr val="black"/>
                </a:solidFill>
              </a:rPr>
              <a:t>Olga Rosmej (GSI)</a:t>
            </a:r>
          </a:p>
          <a:p>
            <a:pPr defTabSz="685783"/>
            <a:endParaRPr lang="en-GB" sz="1200" dirty="0" smtClean="0">
              <a:solidFill>
                <a:prstClr val="black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554" y="4898571"/>
            <a:ext cx="9144000" cy="27305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de-DE" sz="1400" dirty="0">
              <a:solidFill>
                <a:prstClr val="white"/>
              </a:solidFill>
            </a:endParaRPr>
          </a:p>
        </p:txBody>
      </p:sp>
      <p:sp>
        <p:nvSpPr>
          <p:cNvPr id="11" name="Datumsplatzhalter 1"/>
          <p:cNvSpPr txBox="1">
            <a:spLocks/>
          </p:cNvSpPr>
          <p:nvPr/>
        </p:nvSpPr>
        <p:spPr>
          <a:xfrm>
            <a:off x="342183" y="4916286"/>
            <a:ext cx="2057400" cy="23537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txBody>
          <a:bodyPr vert="horz" lIns="68579" tIns="34289" rIns="68579" bIns="34289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prstClr val="white"/>
                </a:solidFill>
              </a:rPr>
              <a:t>20.09.2022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Fußzeilenplatzhalter 2"/>
          <p:cNvSpPr txBox="1">
            <a:spLocks/>
          </p:cNvSpPr>
          <p:nvPr/>
        </p:nvSpPr>
        <p:spPr>
          <a:xfrm>
            <a:off x="3617866" y="4916286"/>
            <a:ext cx="4988859" cy="235370"/>
          </a:xfrm>
          <a:prstGeom prst="rect">
            <a:avLst/>
          </a:prstGeom>
          <a:noFill/>
        </p:spPr>
        <p:txBody>
          <a:bodyPr vert="horz" lIns="68579" tIns="34289" rIns="68579" bIns="34289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prstClr val="white"/>
                </a:solidFill>
              </a:rPr>
              <a:t>ECLIM2022        </a:t>
            </a: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                                                                     </a:t>
            </a:r>
            <a:r>
              <a:rPr lang="de-DE" dirty="0" smtClean="0">
                <a:solidFill>
                  <a:prstClr val="white"/>
                </a:solidFill>
              </a:rPr>
              <a:t>o.rosmej@gsi.de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645732" y="4929849"/>
            <a:ext cx="294792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white"/>
                </a:solidFill>
              </a:rPr>
              <a:t>20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 rot="20768839">
            <a:off x="2014270" y="2571284"/>
            <a:ext cx="6139544" cy="827315"/>
          </a:xfrm>
          <a:prstGeom prst="ellips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GB" sz="2700" dirty="0" smtClean="0">
                <a:solidFill>
                  <a:prstClr val="white"/>
                </a:solidFill>
              </a:rPr>
              <a:t>Thank you!</a:t>
            </a:r>
            <a:endParaRPr lang="en-GB" sz="27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905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BBE5E-E09C-4D22-A6F3-6B339AAC70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82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11510"/>
            <a:ext cx="7988300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5364088" y="3579862"/>
            <a:ext cx="1080120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372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364088" y="2643759"/>
            <a:ext cx="1080120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372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364088" y="987574"/>
            <a:ext cx="1080120" cy="288032"/>
          </a:xfrm>
          <a:prstGeom prst="ellipse">
            <a:avLst/>
          </a:prstGeom>
          <a:noFill/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3725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528" y="905262"/>
            <a:ext cx="5472512" cy="388309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258466" y="1177912"/>
            <a:ext cx="1659685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Au 1mm, 4 cm from TCC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069412" y="2791891"/>
            <a:ext cx="2249653" cy="43858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Target/convertor </a:t>
            </a:r>
          </a:p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(foam+ W2mm, Au1mm, In1mm) </a:t>
            </a:r>
            <a:endParaRPr lang="en-GB" sz="1200" dirty="0">
              <a:solidFill>
                <a:prstClr val="black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494456" y="1339452"/>
            <a:ext cx="969505" cy="129139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9887" y="3313794"/>
            <a:ext cx="1356841" cy="954550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 rot="16200000">
            <a:off x="1069777" y="1873021"/>
            <a:ext cx="577322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white"/>
                </a:solidFill>
              </a:rPr>
              <a:t>Au 196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 rot="16200000">
            <a:off x="1791811" y="2054284"/>
            <a:ext cx="577322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white"/>
                </a:solidFill>
              </a:rPr>
              <a:t>Au 194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 rot="16200000">
            <a:off x="1348150" y="2134903"/>
            <a:ext cx="577322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white"/>
                </a:solidFill>
              </a:rPr>
              <a:t>Au 196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 rot="16200000">
            <a:off x="2467626" y="2231413"/>
            <a:ext cx="598192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Au 192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 rot="16200000">
            <a:off x="3394566" y="2020603"/>
            <a:ext cx="577322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white"/>
                </a:solidFill>
              </a:rPr>
              <a:t>Au 196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 rot="16200000">
            <a:off x="4066375" y="2070034"/>
            <a:ext cx="577322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white"/>
                </a:solidFill>
              </a:rPr>
              <a:t>Au 194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 rot="16200000">
            <a:off x="4994010" y="2231413"/>
            <a:ext cx="598192" cy="2539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Au 192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076320" y="1234008"/>
            <a:ext cx="903130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100" dirty="0" smtClean="0">
                <a:solidFill>
                  <a:prstClr val="black"/>
                </a:solidFill>
              </a:rPr>
              <a:t>(</a:t>
            </a:r>
            <a:r>
              <a:rPr lang="en-GB" sz="11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GB" sz="1100" dirty="0" smtClean="0">
                <a:solidFill>
                  <a:prstClr val="black"/>
                </a:solidFill>
              </a:rPr>
              <a:t>,n) 10 MeV 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684002" y="1651318"/>
            <a:ext cx="975265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100" dirty="0" smtClean="0">
                <a:solidFill>
                  <a:prstClr val="black"/>
                </a:solidFill>
              </a:rPr>
              <a:t>(</a:t>
            </a:r>
            <a:r>
              <a:rPr lang="en-GB" sz="11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GB" sz="1100" dirty="0" smtClean="0">
                <a:solidFill>
                  <a:prstClr val="black"/>
                </a:solidFill>
              </a:rPr>
              <a:t>,3n) 30 MeV 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2422069" y="1884565"/>
            <a:ext cx="975265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100" dirty="0" smtClean="0">
                <a:solidFill>
                  <a:prstClr val="black"/>
                </a:solidFill>
              </a:rPr>
              <a:t>(</a:t>
            </a:r>
            <a:r>
              <a:rPr lang="en-GB" sz="11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GB" sz="1100" dirty="0" smtClean="0">
                <a:solidFill>
                  <a:prstClr val="black"/>
                </a:solidFill>
              </a:rPr>
              <a:t>,5n) 50 MeV 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 rot="16200000">
            <a:off x="4291120" y="2220979"/>
            <a:ext cx="577322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white"/>
                </a:solidFill>
              </a:rPr>
              <a:t>Au 194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 rot="16200000">
            <a:off x="3561487" y="2022127"/>
            <a:ext cx="577322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white"/>
                </a:solidFill>
              </a:rPr>
              <a:t>Au 196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023447" y="1858900"/>
            <a:ext cx="975265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100" dirty="0" smtClean="0">
                <a:solidFill>
                  <a:prstClr val="black"/>
                </a:solidFill>
              </a:rPr>
              <a:t>(</a:t>
            </a:r>
            <a:r>
              <a:rPr lang="en-GB" sz="1100" dirty="0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GB" sz="1100" dirty="0" smtClean="0">
                <a:solidFill>
                  <a:prstClr val="black"/>
                </a:solidFill>
              </a:rPr>
              <a:t>,5n) 50 MeV 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042031" y="3245223"/>
            <a:ext cx="1155124" cy="253916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black"/>
                </a:solidFill>
              </a:rPr>
              <a:t>neutron capture</a:t>
            </a:r>
            <a:endParaRPr lang="en-GB" sz="1200" dirty="0">
              <a:solidFill>
                <a:prstClr val="black"/>
              </a:solidFill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2672436" y="3478469"/>
            <a:ext cx="250102" cy="2856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968831" y="3022724"/>
            <a:ext cx="469119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900" dirty="0" smtClean="0">
                <a:solidFill>
                  <a:prstClr val="black"/>
                </a:solidFill>
              </a:rPr>
              <a:t>Au 196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147364" y="3405780"/>
            <a:ext cx="469119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900" dirty="0" smtClean="0">
                <a:solidFill>
                  <a:prstClr val="black"/>
                </a:solidFill>
              </a:rPr>
              <a:t>Au 194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402250" y="3851558"/>
            <a:ext cx="469119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900" dirty="0" smtClean="0">
                <a:solidFill>
                  <a:prstClr val="black"/>
                </a:solidFill>
              </a:rPr>
              <a:t>Au 192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673060" y="3610880"/>
            <a:ext cx="430647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900" dirty="0" smtClean="0">
                <a:solidFill>
                  <a:prstClr val="black"/>
                </a:solidFill>
              </a:rPr>
              <a:t>112 In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180983" y="3717560"/>
            <a:ext cx="523220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900" dirty="0" smtClean="0">
                <a:solidFill>
                  <a:prstClr val="black"/>
                </a:solidFill>
              </a:rPr>
              <a:t>113m In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423236" y="3922672"/>
            <a:ext cx="523220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900" dirty="0" smtClean="0">
                <a:solidFill>
                  <a:prstClr val="black"/>
                </a:solidFill>
              </a:rPr>
              <a:t>115m In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672437" y="4137669"/>
            <a:ext cx="523220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900" dirty="0" smtClean="0">
                <a:solidFill>
                  <a:prstClr val="black"/>
                </a:solidFill>
              </a:rPr>
              <a:t>116m In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898299" y="3983019"/>
            <a:ext cx="523220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900" dirty="0" smtClean="0">
                <a:solidFill>
                  <a:prstClr val="black"/>
                </a:solidFill>
              </a:rPr>
              <a:t>112m In</a:t>
            </a:r>
            <a:endParaRPr lang="en-GB" sz="900" dirty="0">
              <a:solidFill>
                <a:prstClr val="black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1" y="-5886"/>
            <a:ext cx="9141133" cy="655388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96604" y="153434"/>
            <a:ext cx="3692932" cy="392413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en-GB" sz="2100" dirty="0" smtClean="0">
                <a:solidFill>
                  <a:prstClr val="white"/>
                </a:solidFill>
              </a:rPr>
              <a:t>High yields </a:t>
            </a:r>
            <a:r>
              <a:rPr lang="en-GB" sz="2100" dirty="0">
                <a:solidFill>
                  <a:prstClr val="white"/>
                </a:solidFill>
              </a:rPr>
              <a:t>of Au and In isotopes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8614838" y="4885354"/>
            <a:ext cx="294792" cy="253916"/>
          </a:xfrm>
          <a:prstGeom prst="rect">
            <a:avLst/>
          </a:prstGeom>
          <a:solidFill>
            <a:srgbClr val="000099"/>
          </a:solidFill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en-GB" sz="1200" dirty="0" smtClean="0">
                <a:solidFill>
                  <a:prstClr val="white"/>
                </a:solidFill>
              </a:rPr>
              <a:t>18</a:t>
            </a:r>
            <a:endParaRPr lang="en-GB" sz="1200" dirty="0">
              <a:solidFill>
                <a:prstClr val="white"/>
              </a:solidFill>
            </a:endParaRPr>
          </a:p>
        </p:txBody>
      </p:sp>
      <p:grpSp>
        <p:nvGrpSpPr>
          <p:cNvPr id="3" name="Gruppieren 46"/>
          <p:cNvGrpSpPr/>
          <p:nvPr/>
        </p:nvGrpSpPr>
        <p:grpSpPr>
          <a:xfrm>
            <a:off x="7780" y="4824049"/>
            <a:ext cx="9144000" cy="327486"/>
            <a:chOff x="11759" y="6356350"/>
            <a:chExt cx="12192000" cy="539155"/>
          </a:xfrm>
          <a:solidFill>
            <a:srgbClr val="000099"/>
          </a:solidFill>
        </p:grpSpPr>
        <p:grpSp>
          <p:nvGrpSpPr>
            <p:cNvPr id="9" name="Gruppieren 47"/>
            <p:cNvGrpSpPr/>
            <p:nvPr/>
          </p:nvGrpSpPr>
          <p:grpSpPr>
            <a:xfrm>
              <a:off x="11759" y="6356350"/>
              <a:ext cx="12192000" cy="539155"/>
              <a:chOff x="-147917" y="5253019"/>
              <a:chExt cx="12192000" cy="508022"/>
            </a:xfrm>
            <a:grpFill/>
          </p:grpSpPr>
          <p:sp>
            <p:nvSpPr>
              <p:cNvPr id="50" name="Rechteck 49"/>
              <p:cNvSpPr/>
              <p:nvPr/>
            </p:nvSpPr>
            <p:spPr>
              <a:xfrm>
                <a:off x="-147917" y="5253019"/>
                <a:ext cx="12192000" cy="508022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de-DE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Datumsplatzhalter 1"/>
              <p:cNvSpPr txBox="1">
                <a:spLocks/>
              </p:cNvSpPr>
              <p:nvPr/>
            </p:nvSpPr>
            <p:spPr>
              <a:xfrm>
                <a:off x="309283" y="5324467"/>
                <a:ext cx="2743200" cy="365125"/>
              </a:xfrm>
              <a:prstGeom prst="rect">
                <a:avLst/>
              </a:prstGeom>
              <a:grpFill/>
            </p:spPr>
            <p:txBody>
              <a:bodyPr vert="horz" lIns="91440" tIns="45720" rIns="91440" bIns="45720"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smtClean="0">
                    <a:solidFill>
                      <a:prstClr val="white"/>
                    </a:solidFill>
                  </a:rPr>
                  <a:t>20.09.2022</a:t>
                </a: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Fußzeilenplatzhalter 2"/>
              <p:cNvSpPr txBox="1">
                <a:spLocks/>
              </p:cNvSpPr>
              <p:nvPr/>
            </p:nvSpPr>
            <p:spPr>
              <a:xfrm>
                <a:off x="4596668" y="5316950"/>
                <a:ext cx="6651812" cy="365125"/>
              </a:xfrm>
              <a:prstGeom prst="rect">
                <a:avLst/>
              </a:prstGeom>
              <a:grpFill/>
            </p:spPr>
            <p:txBody>
              <a:bodyPr vert="horz" lIns="91440" tIns="45720" rIns="91440" bIns="45720" rtlCol="0" anchor="ctr"/>
              <a:lstStyle>
                <a:defPPr>
                  <a:defRPr lang="de-DE"/>
                </a:defPPr>
                <a:lvl1pPr marL="0" algn="ct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smtClean="0">
                    <a:solidFill>
                      <a:prstClr val="white"/>
                    </a:solidFill>
                  </a:rPr>
                  <a:t>ECLIM2022        </a:t>
                </a:r>
                <a:r>
                  <a:rPr lang="de-DE" dirty="0" smtClean="0">
                    <a:solidFill>
                      <a:prstClr val="black">
                        <a:tint val="75000"/>
                      </a:prstClr>
                    </a:solidFill>
                  </a:rPr>
                  <a:t>                                                                     </a:t>
                </a:r>
                <a:r>
                  <a:rPr lang="de-DE" dirty="0" smtClean="0">
                    <a:solidFill>
                      <a:prstClr val="white"/>
                    </a:solidFill>
                  </a:rPr>
                  <a:t>o.rosmej@gsi.de</a:t>
                </a:r>
                <a:endParaRPr lang="de-DE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9" name="Textfeld 48"/>
            <p:cNvSpPr txBox="1"/>
            <p:nvPr/>
          </p:nvSpPr>
          <p:spPr>
            <a:xfrm>
              <a:off x="11513344" y="6424199"/>
              <a:ext cx="455680" cy="45603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783"/>
              <a:r>
                <a:rPr lang="en-GB" sz="1200" dirty="0" smtClean="0">
                  <a:solidFill>
                    <a:prstClr val="white"/>
                  </a:solidFill>
                </a:rPr>
                <a:t>20</a:t>
              </a:r>
              <a:endParaRPr lang="en-GB" sz="12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893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454" y="1047716"/>
            <a:ext cx="3777711" cy="31696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8816" y="1186213"/>
            <a:ext cx="3862997" cy="300896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48953" y="1047716"/>
            <a:ext cx="1071444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de-DE" sz="1400" dirty="0" smtClean="0">
                <a:solidFill>
                  <a:prstClr val="black"/>
                </a:solidFill>
              </a:rPr>
              <a:t>200 J PHELIX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8914" y="1047716"/>
            <a:ext cx="978871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de-DE" sz="1400" dirty="0" smtClean="0">
                <a:solidFill>
                  <a:prstClr val="black"/>
                </a:solidFill>
              </a:rPr>
              <a:t>20 J PHELIX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14065" y="124386"/>
            <a:ext cx="6671564" cy="623246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b="1" dirty="0" err="1" smtClean="0">
                <a:solidFill>
                  <a:srgbClr val="002060"/>
                </a:solidFill>
              </a:rPr>
              <a:t>Modelling</a:t>
            </a:r>
            <a:r>
              <a:rPr lang="en-US" b="1" dirty="0" smtClean="0">
                <a:solidFill>
                  <a:srgbClr val="002060"/>
                </a:solidFill>
              </a:rPr>
              <a:t> of ultra-bright source of </a:t>
            </a:r>
            <a:r>
              <a:rPr lang="en-US" b="1" dirty="0" err="1" smtClean="0">
                <a:solidFill>
                  <a:srgbClr val="002060"/>
                </a:solidFill>
              </a:rPr>
              <a:t>MeV</a:t>
            </a:r>
            <a:r>
              <a:rPr lang="en-US" b="1" dirty="0" smtClean="0">
                <a:solidFill>
                  <a:srgbClr val="002060"/>
                </a:solidFill>
              </a:rPr>
              <a:t>-photons via</a:t>
            </a:r>
          </a:p>
          <a:p>
            <a:pPr defTabSz="685766"/>
            <a:r>
              <a:rPr lang="en-US" b="1" dirty="0" smtClean="0">
                <a:solidFill>
                  <a:srgbClr val="002060"/>
                </a:solidFill>
              </a:rPr>
              <a:t>			interaction of DLA electrons with Au-convertor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32708" y="1478286"/>
            <a:ext cx="614252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de-DE" sz="1400" dirty="0" smtClean="0">
                <a:solidFill>
                  <a:prstClr val="black"/>
                </a:solidFill>
              </a:rPr>
              <a:t>FLUKA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90416" y="4544880"/>
            <a:ext cx="161795" cy="28853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99732" y="1616786"/>
            <a:ext cx="614252" cy="28853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de-DE" sz="1400" dirty="0" smtClean="0">
                <a:solidFill>
                  <a:prstClr val="black"/>
                </a:solidFill>
              </a:rPr>
              <a:t>FLUKA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9306" y="4398911"/>
            <a:ext cx="8582793" cy="500135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de-DE" sz="1400" dirty="0" err="1" smtClean="0">
                <a:solidFill>
                  <a:prstClr val="black"/>
                </a:solidFill>
              </a:rPr>
              <a:t>Number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of</a:t>
            </a:r>
            <a:r>
              <a:rPr lang="de-DE" sz="1400" dirty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bremsstrahlung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photons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for</a:t>
            </a:r>
            <a:r>
              <a:rPr lang="de-DE" sz="1400" dirty="0" smtClean="0">
                <a:solidFill>
                  <a:prstClr val="black"/>
                </a:solidFill>
              </a:rPr>
              <a:t> different </a:t>
            </a:r>
            <a:r>
              <a:rPr lang="de-DE" sz="1400" dirty="0" err="1" smtClean="0">
                <a:solidFill>
                  <a:prstClr val="black"/>
                </a:solidFill>
              </a:rPr>
              <a:t>aplications</a:t>
            </a:r>
            <a:r>
              <a:rPr lang="de-DE" sz="1400" dirty="0" smtClean="0">
                <a:solidFill>
                  <a:prstClr val="black"/>
                </a:solidFill>
              </a:rPr>
              <a:t>:  E &lt; 1 </a:t>
            </a:r>
            <a:r>
              <a:rPr lang="de-DE" sz="1400" dirty="0" err="1" smtClean="0">
                <a:solidFill>
                  <a:prstClr val="black"/>
                </a:solidFill>
              </a:rPr>
              <a:t>MeV</a:t>
            </a:r>
            <a:r>
              <a:rPr lang="de-DE" sz="1400" dirty="0" smtClean="0">
                <a:solidFill>
                  <a:prstClr val="black"/>
                </a:solidFill>
              </a:rPr>
              <a:t> – </a:t>
            </a:r>
            <a:r>
              <a:rPr lang="de-DE" sz="1400" dirty="0" err="1" smtClean="0">
                <a:solidFill>
                  <a:prstClr val="black"/>
                </a:solidFill>
              </a:rPr>
              <a:t>radiography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of</a:t>
            </a:r>
            <a:r>
              <a:rPr lang="de-DE" sz="1400" dirty="0" smtClean="0">
                <a:solidFill>
                  <a:prstClr val="black"/>
                </a:solidFill>
              </a:rPr>
              <a:t> HED matter;  </a:t>
            </a:r>
          </a:p>
          <a:p>
            <a:pPr defTabSz="685766"/>
            <a:r>
              <a:rPr lang="de-DE" sz="1400" dirty="0" smtClean="0">
                <a:solidFill>
                  <a:prstClr val="black"/>
                </a:solidFill>
              </a:rPr>
              <a:t>E &gt; 1 </a:t>
            </a:r>
            <a:r>
              <a:rPr lang="de-DE" sz="1400" dirty="0" err="1" smtClean="0">
                <a:solidFill>
                  <a:prstClr val="black"/>
                </a:solidFill>
              </a:rPr>
              <a:t>MeV</a:t>
            </a:r>
            <a:r>
              <a:rPr lang="de-DE" sz="1400" dirty="0" smtClean="0">
                <a:solidFill>
                  <a:prstClr val="black"/>
                </a:solidFill>
              </a:rPr>
              <a:t> – e-e+ pair </a:t>
            </a:r>
            <a:r>
              <a:rPr lang="de-DE" sz="1400" dirty="0" err="1" smtClean="0">
                <a:solidFill>
                  <a:prstClr val="black"/>
                </a:solidFill>
              </a:rPr>
              <a:t>producton</a:t>
            </a:r>
            <a:r>
              <a:rPr lang="de-DE" sz="1400" dirty="0" smtClean="0">
                <a:solidFill>
                  <a:prstClr val="black"/>
                </a:solidFill>
              </a:rPr>
              <a:t>;  E &gt; 7.5 </a:t>
            </a:r>
            <a:r>
              <a:rPr lang="de-DE" sz="1400" dirty="0" err="1" smtClean="0">
                <a:solidFill>
                  <a:prstClr val="black"/>
                </a:solidFill>
              </a:rPr>
              <a:t>MeV</a:t>
            </a:r>
            <a:r>
              <a:rPr lang="de-DE" sz="1400" dirty="0" smtClean="0">
                <a:solidFill>
                  <a:prstClr val="black"/>
                </a:solidFill>
              </a:rPr>
              <a:t> (GDR) gamma-</a:t>
            </a:r>
            <a:r>
              <a:rPr lang="de-DE" sz="1400" dirty="0" err="1" smtClean="0">
                <a:solidFill>
                  <a:prstClr val="black"/>
                </a:solidFill>
              </a:rPr>
              <a:t>driven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nuclear</a:t>
            </a:r>
            <a:r>
              <a:rPr lang="de-DE" sz="1400" dirty="0" smtClean="0">
                <a:solidFill>
                  <a:prstClr val="black"/>
                </a:solidFill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</a:rPr>
              <a:t>reactions</a:t>
            </a:r>
            <a:r>
              <a:rPr lang="de-DE" sz="1400" dirty="0" smtClean="0">
                <a:solidFill>
                  <a:prstClr val="black"/>
                </a:solidFill>
              </a:rPr>
              <a:t>, isotope </a:t>
            </a:r>
            <a:r>
              <a:rPr lang="de-DE" sz="1400" dirty="0" err="1" smtClean="0">
                <a:solidFill>
                  <a:prstClr val="black"/>
                </a:solidFill>
              </a:rPr>
              <a:t>production</a:t>
            </a:r>
            <a:r>
              <a:rPr lang="de-DE" sz="1400" dirty="0" smtClean="0">
                <a:solidFill>
                  <a:prstClr val="black"/>
                </a:solidFill>
              </a:rPr>
              <a:t>, </a:t>
            </a:r>
            <a:r>
              <a:rPr lang="de-DE" sz="1400" dirty="0" err="1" smtClean="0">
                <a:solidFill>
                  <a:prstClr val="black"/>
                </a:solidFill>
              </a:rPr>
              <a:t>neutrons</a:t>
            </a:r>
            <a:endParaRPr lang="de-DE" sz="14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71800" y="2840038"/>
            <a:ext cx="936104" cy="31162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GB" sz="1400" b="1" dirty="0" smtClean="0"/>
              <a:t>CE ~ 4.4%</a:t>
            </a:r>
            <a:endParaRPr lang="en-US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547665" y="2355727"/>
            <a:ext cx="936104" cy="31162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GB" sz="1400" b="1" dirty="0" smtClean="0"/>
              <a:t>CE ~ 10%</a:t>
            </a:r>
            <a:endParaRPr lang="en-US" sz="1400" b="1" dirty="0"/>
          </a:p>
        </p:txBody>
      </p:sp>
    </p:spTree>
    <p:extLst>
      <p:ext uri="{BB962C8B-B14F-4D97-AF65-F5344CB8AC3E}">
        <p14:creationId xmlns="" xmlns:p14="http://schemas.microsoft.com/office/powerpoint/2010/main" val="30355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-23934"/>
            <a:ext cx="9144000" cy="620486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12839" y="130066"/>
            <a:ext cx="7716203" cy="807911"/>
          </a:xfrm>
          <a:prstGeom prst="rect">
            <a:avLst/>
          </a:prstGeom>
        </p:spPr>
        <p:txBody>
          <a:bodyPr wrap="square" lIns="68541" tIns="34289" rIns="68541" bIns="34289">
            <a:spAutoFit/>
          </a:bodyPr>
          <a:lstStyle/>
          <a:p>
            <a:pPr defTabSz="685358"/>
            <a:r>
              <a:rPr lang="en-US" sz="2400" dirty="0">
                <a:solidFill>
                  <a:schemeClr val="bg1"/>
                </a:solidFill>
              </a:rPr>
              <a:t>NIF’s short pulse laser, the advanced radiographic capability (ARC)</a:t>
            </a:r>
          </a:p>
        </p:txBody>
      </p:sp>
      <p:sp>
        <p:nvSpPr>
          <p:cNvPr id="8" name="Rechteck 7"/>
          <p:cNvSpPr/>
          <p:nvPr/>
        </p:nvSpPr>
        <p:spPr>
          <a:xfrm>
            <a:off x="433388" y="719483"/>
            <a:ext cx="8115300" cy="530913"/>
          </a:xfrm>
          <a:prstGeom prst="rect">
            <a:avLst/>
          </a:prstGeom>
        </p:spPr>
        <p:txBody>
          <a:bodyPr wrap="square" lIns="68541" tIns="34289" rIns="68541" bIns="34289">
            <a:spAutoFit/>
          </a:bodyPr>
          <a:lstStyle/>
          <a:p>
            <a:pPr defTabSz="685358"/>
            <a:r>
              <a:rPr lang="en-US" sz="15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Largest </a:t>
            </a:r>
            <a:r>
              <a:rPr lang="en-US" sz="1500" dirty="0">
                <a:solidFill>
                  <a:prstClr val="black"/>
                </a:solidFill>
                <a:ea typeface="Times New Roman" panose="02020603050405020304" pitchFamily="18" charset="0"/>
              </a:rPr>
              <a:t>amount of available short pulse energy in the world (up to 4 kJ) </a:t>
            </a:r>
            <a:endParaRPr lang="en-US" sz="1500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defTabSz="685358"/>
            <a:r>
              <a:rPr lang="en-US" sz="15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but </a:t>
            </a:r>
            <a:r>
              <a:rPr lang="en-US" sz="1500" dirty="0">
                <a:solidFill>
                  <a:prstClr val="black"/>
                </a:solidFill>
                <a:ea typeface="Times New Roman" panose="02020603050405020304" pitchFamily="18" charset="0"/>
              </a:rPr>
              <a:t>is delivered at </a:t>
            </a:r>
            <a:r>
              <a:rPr lang="en-US" sz="15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quasi-relativistic </a:t>
            </a:r>
            <a:r>
              <a:rPr lang="en-US" sz="1500" dirty="0">
                <a:solidFill>
                  <a:prstClr val="black"/>
                </a:solidFill>
                <a:ea typeface="Times New Roman" panose="02020603050405020304" pitchFamily="18" charset="0"/>
              </a:rPr>
              <a:t>intensities (I</a:t>
            </a:r>
            <a:r>
              <a:rPr lang="en-US" sz="1500" baseline="-25000" dirty="0">
                <a:solidFill>
                  <a:prstClr val="black"/>
                </a:solidFill>
                <a:ea typeface="Times New Roman" panose="02020603050405020304" pitchFamily="18" charset="0"/>
              </a:rPr>
              <a:t>L</a:t>
            </a:r>
            <a:r>
              <a:rPr lang="en-US" sz="1500" dirty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en-US" sz="15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&lt; =</a:t>
            </a:r>
            <a:r>
              <a:rPr lang="en-US" sz="1500" dirty="0">
                <a:solidFill>
                  <a:prstClr val="black"/>
                </a:solidFill>
                <a:ea typeface="Times New Roman" panose="02020603050405020304" pitchFamily="18" charset="0"/>
              </a:rPr>
              <a:t>10</a:t>
            </a:r>
            <a:r>
              <a:rPr lang="en-US" sz="1500" baseline="30000" dirty="0">
                <a:solidFill>
                  <a:prstClr val="black"/>
                </a:solidFill>
                <a:ea typeface="Times New Roman" panose="02020603050405020304" pitchFamily="18" charset="0"/>
              </a:rPr>
              <a:t>18</a:t>
            </a:r>
            <a:r>
              <a:rPr lang="en-US" sz="1500" dirty="0">
                <a:solidFill>
                  <a:prstClr val="black"/>
                </a:solidFill>
                <a:ea typeface="Times New Roman" panose="02020603050405020304" pitchFamily="18" charset="0"/>
              </a:rPr>
              <a:t> W/cm</a:t>
            </a:r>
            <a:r>
              <a:rPr lang="en-US" sz="1500" baseline="30000" dirty="0">
                <a:solidFill>
                  <a:prstClr val="black"/>
                </a:solidFill>
                <a:ea typeface="Times New Roman" panose="02020603050405020304" pitchFamily="18" charset="0"/>
              </a:rPr>
              <a:t>2</a:t>
            </a:r>
            <a:r>
              <a:rPr lang="en-US" sz="15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)</a:t>
            </a:r>
            <a:endParaRPr lang="en-US" sz="1500" dirty="0">
              <a:solidFill>
                <a:prstClr val="black"/>
              </a:solidFill>
            </a:endParaRPr>
          </a:p>
        </p:txBody>
      </p:sp>
      <p:pic>
        <p:nvPicPr>
          <p:cNvPr id="499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259" y="4818079"/>
            <a:ext cx="8604449" cy="30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3751" y="4587103"/>
            <a:ext cx="8087466" cy="2308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900" dirty="0" smtClean="0"/>
              <a:t>From: Development of a Self-Modulated Laser Wakefield Accelerator Platform with a 10 </a:t>
            </a:r>
            <a:r>
              <a:rPr lang="en-US" sz="900" dirty="0" err="1" smtClean="0"/>
              <a:t>keV</a:t>
            </a:r>
            <a:r>
              <a:rPr lang="en-US" sz="900" dirty="0" smtClean="0"/>
              <a:t> to 1 </a:t>
            </a:r>
            <a:r>
              <a:rPr lang="en-US" sz="900" dirty="0" err="1" smtClean="0"/>
              <a:t>MeV</a:t>
            </a:r>
            <a:r>
              <a:rPr lang="en-US" sz="900" dirty="0" smtClean="0"/>
              <a:t> Hyper Spectral Photon Source for HEDS.	 </a:t>
            </a:r>
            <a:r>
              <a:rPr lang="ru-RU" sz="900" dirty="0" smtClean="0"/>
              <a:t>PI: C. </a:t>
            </a:r>
            <a:r>
              <a:rPr lang="ru-RU" sz="900" dirty="0" err="1" smtClean="0"/>
              <a:t>Joshi</a:t>
            </a:r>
            <a:endParaRPr lang="en-US" sz="9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755577" y="1419623"/>
            <a:ext cx="7380869" cy="3121917"/>
            <a:chOff x="755577" y="1419623"/>
            <a:chExt cx="7380869" cy="3121917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577" y="1419623"/>
              <a:ext cx="7380869" cy="3121917"/>
            </a:xfrm>
            <a:prstGeom prst="rect">
              <a:avLst/>
            </a:prstGeom>
          </p:spPr>
        </p:pic>
        <p:sp>
          <p:nvSpPr>
            <p:cNvPr id="2" name="Rechteck 1"/>
            <p:cNvSpPr/>
            <p:nvPr/>
          </p:nvSpPr>
          <p:spPr>
            <a:xfrm>
              <a:off x="1403648" y="3507854"/>
              <a:ext cx="1224136" cy="1033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850589" y="195486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MBX12"/>
              </a:rPr>
              <a:t>(ARC)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47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-411481" y="162963"/>
            <a:ext cx="4506700" cy="346249"/>
          </a:xfrm>
          <a:prstGeom prst="rect">
            <a:avLst/>
          </a:prstGeom>
          <a:noFill/>
          <a:ln>
            <a:noFill/>
          </a:ln>
        </p:spPr>
        <p:txBody>
          <a:bodyPr wrap="square" lIns="68555" tIns="34289" rIns="68555" bIns="34289" rtlCol="0">
            <a:spAutoFit/>
          </a:bodyPr>
          <a:lstStyle/>
          <a:p>
            <a:pPr algn="ctr" defTabSz="685511"/>
            <a:r>
              <a:rPr lang="en-US" u="sng" dirty="0" smtClean="0">
                <a:solidFill>
                  <a:srgbClr val="000099"/>
                </a:solidFill>
                <a:latin typeface="CMBX12"/>
              </a:rPr>
              <a:t>High Stability of DLA-Process</a:t>
            </a:r>
            <a:endParaRPr lang="en-US" u="sng" dirty="0">
              <a:solidFill>
                <a:srgbClr val="000099"/>
              </a:solidFill>
              <a:latin typeface="CMBX12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198412" y="897566"/>
            <a:ext cx="706497" cy="311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511"/>
            <a:endParaRPr lang="de-DE" sz="1400" dirty="0">
              <a:solidFill>
                <a:prstClr val="white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935" y="224104"/>
            <a:ext cx="8756165" cy="386756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1" name="Textfeld 7"/>
          <p:cNvSpPr txBox="1"/>
          <p:nvPr/>
        </p:nvSpPr>
        <p:spPr>
          <a:xfrm>
            <a:off x="4067954" y="771566"/>
            <a:ext cx="3117925" cy="346247"/>
          </a:xfrm>
          <a:prstGeom prst="rect">
            <a:avLst/>
          </a:prstGeom>
          <a:noFill/>
        </p:spPr>
        <p:txBody>
          <a:bodyPr wrap="none" lIns="68534" tIns="34289" rIns="68534" bIns="34289" rtlCol="0">
            <a:spAutoFit/>
          </a:bodyPr>
          <a:lstStyle/>
          <a:p>
            <a:pPr defTabSz="685273"/>
            <a:r>
              <a:rPr lang="en-US" b="1" u="sng" dirty="0" smtClean="0">
                <a:solidFill>
                  <a:prstClr val="black"/>
                </a:solidFill>
              </a:rPr>
              <a:t>Experiment P176, PHELIX 2019 </a:t>
            </a:r>
            <a:endParaRPr lang="en-US" b="1" u="sng" dirty="0">
              <a:solidFill>
                <a:prstClr val="black"/>
              </a:solidFill>
            </a:endParaRPr>
          </a:p>
        </p:txBody>
      </p:sp>
      <p:grpSp>
        <p:nvGrpSpPr>
          <p:cNvPr id="2" name="Группа 12"/>
          <p:cNvGrpSpPr/>
          <p:nvPr/>
        </p:nvGrpSpPr>
        <p:grpSpPr>
          <a:xfrm>
            <a:off x="971601" y="1357630"/>
            <a:ext cx="6840760" cy="3374360"/>
            <a:chOff x="1697620" y="1196752"/>
            <a:chExt cx="8842257" cy="4152756"/>
          </a:xfrm>
        </p:grpSpPr>
        <p:pic>
          <p:nvPicPr>
            <p:cNvPr id="14" name="Рисунок 1">
              <a:extLst>
                <a:ext uri="{FF2B5EF4-FFF2-40B4-BE49-F238E27FC236}">
                  <a16:creationId xmlns="" xmlns:a16="http://schemas.microsoft.com/office/drawing/2014/main" id="{24EA75AC-5CAA-449A-A33F-382A1EDCF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6711" t="30877" r="44247" b="30105"/>
            <a:stretch/>
          </p:blipFill>
          <p:spPr>
            <a:xfrm>
              <a:off x="1697620" y="1340768"/>
              <a:ext cx="8796761" cy="4008740"/>
            </a:xfrm>
            <a:prstGeom prst="rect">
              <a:avLst/>
            </a:prstGeom>
          </p:spPr>
        </p:pic>
        <p:sp>
          <p:nvSpPr>
            <p:cNvPr id="15" name="Rechteck 1"/>
            <p:cNvSpPr/>
            <p:nvPr/>
          </p:nvSpPr>
          <p:spPr>
            <a:xfrm>
              <a:off x="1775520" y="4464652"/>
              <a:ext cx="8718860" cy="764548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5"/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6" name="Rechteck 7"/>
            <p:cNvSpPr/>
            <p:nvPr/>
          </p:nvSpPr>
          <p:spPr>
            <a:xfrm>
              <a:off x="1775520" y="3573016"/>
              <a:ext cx="8718860" cy="864096"/>
            </a:xfrm>
            <a:prstGeom prst="rect">
              <a:avLst/>
            </a:prstGeom>
            <a:solidFill>
              <a:srgbClr val="C0C0C0">
                <a:alpha val="1725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5"/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7" name="Rechteck 8"/>
            <p:cNvSpPr/>
            <p:nvPr/>
          </p:nvSpPr>
          <p:spPr>
            <a:xfrm>
              <a:off x="1780037" y="2520436"/>
              <a:ext cx="8718860" cy="1052580"/>
            </a:xfrm>
            <a:prstGeom prst="rect">
              <a:avLst/>
            </a:prstGeom>
            <a:solidFill>
              <a:srgbClr val="FF00FF">
                <a:alpha val="176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5"/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8" name="Rechteck 2"/>
            <p:cNvSpPr/>
            <p:nvPr/>
          </p:nvSpPr>
          <p:spPr>
            <a:xfrm>
              <a:off x="9597881" y="1196752"/>
              <a:ext cx="941996" cy="4152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5"/>
              <a:endParaRPr lang="de-DE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6328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452036" y="1307559"/>
            <a:ext cx="7346436" cy="15568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08961" y="544501"/>
            <a:ext cx="8541125" cy="2377572"/>
          </a:xfrm>
          <a:prstGeom prst="rect">
            <a:avLst/>
          </a:prstGeom>
          <a:noFill/>
          <a:ln>
            <a:noFill/>
          </a:ln>
        </p:spPr>
        <p:txBody>
          <a:bodyPr wrap="square" lIns="68576" tIns="34289" rIns="68576" bIns="34289" rtlCol="0">
            <a:spAutoFit/>
          </a:bodyPr>
          <a:lstStyle/>
          <a:p>
            <a:pPr defTabSz="685749">
              <a:lnSpc>
                <a:spcPct val="150000"/>
              </a:lnSpc>
            </a:pPr>
            <a:r>
              <a:rPr lang="en-US" sz="1500" dirty="0" smtClean="0">
                <a:solidFill>
                  <a:srgbClr val="000099"/>
                </a:solidFill>
                <a:cs typeface="Calibri" panose="020F0502020204030204" pitchFamily="34" charset="0"/>
              </a:rPr>
              <a:t>High-current, well-directed beams of multi-MeV electrons were generated in NCD-plasma at moderate relativistic laser intensities: </a:t>
            </a:r>
          </a:p>
          <a:p>
            <a:pPr marL="214298" indent="-214298" defTabSz="68574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Very robust acceleration mechanism</a:t>
            </a:r>
          </a:p>
          <a:p>
            <a:pPr marL="214298" indent="-214298" defTabSz="68574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Effective temperature above </a:t>
            </a:r>
            <a:r>
              <a:rPr lang="en-US" sz="1400" dirty="0" smtClean="0">
                <a:solidFill>
                  <a:srgbClr val="FF0000"/>
                </a:solidFill>
                <a:cs typeface="Calibri" panose="020F0502020204030204" pitchFamily="34" charset="0"/>
              </a:rPr>
              <a:t>10 MeV </a:t>
            </a:r>
            <a:r>
              <a:rPr lang="en-US" sz="1400" dirty="0" smtClean="0">
                <a:solidFill>
                  <a:prstClr val="black"/>
                </a:solidFill>
                <a:cs typeface="Calibri" panose="020F0502020204030204" pitchFamily="34" charset="0"/>
              </a:rPr>
              <a:t>( x10 of </a:t>
            </a:r>
            <a:r>
              <a:rPr lang="en-US" sz="1400" dirty="0" err="1" smtClean="0">
                <a:solidFill>
                  <a:prstClr val="black"/>
                </a:solidFill>
                <a:cs typeface="Calibri" panose="020F0502020204030204" pitchFamily="34" charset="0"/>
              </a:rPr>
              <a:t>ponderomotive</a:t>
            </a:r>
            <a:r>
              <a:rPr lang="en-US" sz="1400" dirty="0" smtClean="0">
                <a:solidFill>
                  <a:prstClr val="black"/>
                </a:solidFill>
                <a:cs typeface="Calibri" panose="020F0502020204030204" pitchFamily="34" charset="0"/>
              </a:rPr>
              <a:t> potential)</a:t>
            </a:r>
          </a:p>
          <a:p>
            <a:pPr marL="214298" indent="-214298" defTabSz="68574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Max energy up to </a:t>
            </a:r>
            <a:r>
              <a:rPr lang="en-US" sz="1400" dirty="0" smtClean="0">
                <a:solidFill>
                  <a:srgbClr val="FF0000"/>
                </a:solidFill>
                <a:cs typeface="Calibri" panose="020F0502020204030204" pitchFamily="34" charset="0"/>
              </a:rPr>
              <a:t>100 MeV </a:t>
            </a:r>
            <a:r>
              <a:rPr lang="en-US" sz="1400" dirty="0" smtClean="0">
                <a:solidFill>
                  <a:prstClr val="black"/>
                </a:solidFill>
                <a:cs typeface="Calibri" panose="020F0502020204030204" pitchFamily="34" charset="0"/>
              </a:rPr>
              <a:t>(10</a:t>
            </a:r>
            <a:r>
              <a:rPr lang="en-US" sz="1400" baseline="30000" dirty="0" smtClean="0">
                <a:solidFill>
                  <a:prstClr val="black"/>
                </a:solidFill>
                <a:cs typeface="Calibri" panose="020F0502020204030204" pitchFamily="34" charset="0"/>
              </a:rPr>
              <a:t>21</a:t>
            </a:r>
            <a:r>
              <a:rPr lang="en-US" sz="1400" dirty="0" smtClean="0">
                <a:solidFill>
                  <a:prstClr val="black"/>
                </a:solidFill>
                <a:cs typeface="Calibri" panose="020F0502020204030204" pitchFamily="34" charset="0"/>
              </a:rPr>
              <a:t> W/cm</a:t>
            </a:r>
            <a:r>
              <a:rPr lang="en-US" sz="1400" baseline="30000" dirty="0" smtClean="0">
                <a:solidFill>
                  <a:prstClr val="black"/>
                </a:solidFill>
                <a:cs typeface="Calibri" panose="020F0502020204030204" pitchFamily="34" charset="0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cs typeface="Calibri" panose="020F0502020204030204" pitchFamily="34" charset="0"/>
              </a:rPr>
              <a:t>-&gt; foil: ~ 40 MeV)</a:t>
            </a:r>
          </a:p>
          <a:p>
            <a:pPr marL="214298" indent="-214298" defTabSz="68574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Electrons with E &gt; 3 MeV propagate in ½ </a:t>
            </a:r>
            <a:r>
              <a:rPr lang="en-US" sz="1400" dirty="0" smtClean="0">
                <a:solidFill>
                  <a:srgbClr val="000000"/>
                </a:solidFill>
                <a:ea typeface="Cambria Math"/>
                <a:cs typeface="Calibri" panose="020F0502020204030204" pitchFamily="34" charset="0"/>
              </a:rPr>
              <a:t>θ</a:t>
            </a:r>
            <a:r>
              <a:rPr lang="en-US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 at FWHM ≤ 13°</a:t>
            </a:r>
          </a:p>
          <a:p>
            <a:pPr marL="214298" indent="-214298" defTabSz="68574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High charge: up to </a:t>
            </a:r>
            <a:r>
              <a:rPr lang="en-US" sz="1400" dirty="0" smtClean="0">
                <a:solidFill>
                  <a:srgbClr val="FF0000"/>
                </a:solidFill>
                <a:cs typeface="Calibri" panose="020F0502020204030204" pitchFamily="34" charset="0"/>
              </a:rPr>
              <a:t>1 µC </a:t>
            </a:r>
            <a:r>
              <a:rPr lang="en-US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for E</a:t>
            </a:r>
            <a:r>
              <a:rPr lang="en-US" sz="1400" baseline="-25000" dirty="0" smtClean="0">
                <a:solidFill>
                  <a:srgbClr val="000000"/>
                </a:solidFill>
                <a:cs typeface="Calibri" panose="020F0502020204030204" pitchFamily="34" charset="0"/>
              </a:rPr>
              <a:t>e</a:t>
            </a:r>
            <a:r>
              <a:rPr lang="en-US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 &gt; 2 MeV (23%) ; &gt; 50 </a:t>
            </a:r>
            <a:r>
              <a:rPr lang="en-US" sz="14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nC</a:t>
            </a:r>
            <a:r>
              <a:rPr lang="en-US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  (6%) E</a:t>
            </a:r>
            <a:r>
              <a:rPr lang="en-US" sz="1400" baseline="-25000" dirty="0" smtClean="0">
                <a:solidFill>
                  <a:srgbClr val="000000"/>
                </a:solidFill>
                <a:cs typeface="Calibri" panose="020F0502020204030204" pitchFamily="34" charset="0"/>
              </a:rPr>
              <a:t>e</a:t>
            </a:r>
            <a:r>
              <a:rPr lang="en-US" sz="1400" dirty="0" smtClean="0">
                <a:solidFill>
                  <a:srgbClr val="000000"/>
                </a:solidFill>
                <a:cs typeface="Calibri" panose="020F0502020204030204" pitchFamily="34" charset="0"/>
              </a:rPr>
              <a:t> &gt; 7.5 MeV</a:t>
            </a:r>
            <a:endParaRPr lang="en-US" sz="14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02293" y="4896000"/>
            <a:ext cx="1600200" cy="273844"/>
          </a:xfrm>
        </p:spPr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921" y="423333"/>
            <a:ext cx="8756165" cy="311230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2" name="Textfeld 11"/>
          <p:cNvSpPr txBox="1"/>
          <p:nvPr/>
        </p:nvSpPr>
        <p:spPr>
          <a:xfrm>
            <a:off x="193917" y="207304"/>
            <a:ext cx="7969706" cy="346247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u="sng" dirty="0" smtClean="0">
                <a:solidFill>
                  <a:srgbClr val="000099"/>
                </a:solidFill>
              </a:rPr>
              <a:t>Summary:</a:t>
            </a:r>
            <a:r>
              <a:rPr lang="en-US" dirty="0" smtClean="0">
                <a:solidFill>
                  <a:srgbClr val="000099"/>
                </a:solidFill>
              </a:rPr>
              <a:t> Super-</a:t>
            </a:r>
            <a:r>
              <a:rPr lang="en-US" dirty="0" err="1" smtClean="0">
                <a:solidFill>
                  <a:srgbClr val="000099"/>
                </a:solidFill>
              </a:rPr>
              <a:t>Ponderomotive</a:t>
            </a:r>
            <a:r>
              <a:rPr lang="en-US" dirty="0" smtClean="0">
                <a:solidFill>
                  <a:srgbClr val="000099"/>
                </a:solidFill>
              </a:rPr>
              <a:t> Electrons at PHELIX  </a:t>
            </a:r>
          </a:p>
        </p:txBody>
      </p:sp>
      <p:grpSp>
        <p:nvGrpSpPr>
          <p:cNvPr id="4" name="Gruppieren 20"/>
          <p:cNvGrpSpPr/>
          <p:nvPr/>
        </p:nvGrpSpPr>
        <p:grpSpPr>
          <a:xfrm>
            <a:off x="245628" y="3166182"/>
            <a:ext cx="8139754" cy="2042990"/>
            <a:chOff x="327503" y="4125569"/>
            <a:chExt cx="10853005" cy="3336064"/>
          </a:xfrm>
        </p:grpSpPr>
        <p:grpSp>
          <p:nvGrpSpPr>
            <p:cNvPr id="5" name="Gruppieren 9"/>
            <p:cNvGrpSpPr/>
            <p:nvPr/>
          </p:nvGrpSpPr>
          <p:grpSpPr>
            <a:xfrm>
              <a:off x="327503" y="4125569"/>
              <a:ext cx="9995124" cy="2698644"/>
              <a:chOff x="359669" y="4087389"/>
              <a:chExt cx="9995124" cy="2698644"/>
            </a:xfrm>
          </p:grpSpPr>
          <p:sp>
            <p:nvSpPr>
              <p:cNvPr id="18" name="Rechteck 17"/>
              <p:cNvSpPr/>
              <p:nvPr/>
            </p:nvSpPr>
            <p:spPr>
              <a:xfrm>
                <a:off x="559546" y="5703570"/>
                <a:ext cx="9795247" cy="10824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hteck 6"/>
              <p:cNvSpPr/>
              <p:nvPr/>
            </p:nvSpPr>
            <p:spPr>
              <a:xfrm>
                <a:off x="559546" y="4762897"/>
                <a:ext cx="9795247" cy="63459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hteck 7"/>
              <p:cNvSpPr/>
              <p:nvPr/>
            </p:nvSpPr>
            <p:spPr>
              <a:xfrm>
                <a:off x="359669" y="4087389"/>
                <a:ext cx="9910323" cy="6030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749"/>
                <a:r>
                  <a:rPr lang="en-US" u="sng" dirty="0">
                    <a:solidFill>
                      <a:srgbClr val="000099"/>
                    </a:solidFill>
                  </a:rPr>
                  <a:t>Ultra-bright sources of particles and radiation for multi-disciplinary research </a:t>
                </a:r>
              </a:p>
            </p:txBody>
          </p:sp>
        </p:grpSp>
        <p:sp>
          <p:nvSpPr>
            <p:cNvPr id="14" name="Rechteck 13"/>
            <p:cNvSpPr/>
            <p:nvPr/>
          </p:nvSpPr>
          <p:spPr>
            <a:xfrm>
              <a:off x="606232" y="4496421"/>
              <a:ext cx="10574276" cy="29652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49"/>
              <a:endParaRPr lang="en-US" sz="600" b="1" u="sng" dirty="0" smtClean="0">
                <a:solidFill>
                  <a:srgbClr val="000099"/>
                </a:solidFill>
              </a:endParaRPr>
            </a:p>
            <a:p>
              <a:pPr marL="257156" indent="-257156" defTabSz="685749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black"/>
                  </a:solidFill>
                </a:rPr>
                <a:t>Betatron source in </a:t>
              </a:r>
              <a:r>
                <a:rPr lang="en-US" sz="1400" dirty="0" err="1" smtClean="0">
                  <a:solidFill>
                    <a:prstClr val="black"/>
                  </a:solidFill>
                </a:rPr>
                <a:t>keV</a:t>
              </a:r>
              <a:r>
                <a:rPr lang="en-US" sz="1400" dirty="0" smtClean="0">
                  <a:solidFill>
                    <a:prstClr val="black"/>
                  </a:solidFill>
                </a:rPr>
                <a:t> photon energy range </a:t>
              </a:r>
            </a:p>
            <a:p>
              <a:pPr marL="257156" indent="-257156" defTabSz="685749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prstClr val="black"/>
                  </a:solidFill>
                </a:rPr>
                <a:t>Hard x-ray , gamma and positron sources</a:t>
              </a:r>
            </a:p>
            <a:p>
              <a:pPr defTabSz="685749"/>
              <a:endParaRPr lang="en-US" sz="1400" dirty="0" smtClean="0">
                <a:solidFill>
                  <a:prstClr val="black"/>
                </a:solidFill>
              </a:endParaRPr>
            </a:p>
            <a:p>
              <a:pPr marL="257156" indent="-257156" defTabSz="685749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000099"/>
                  </a:solidFill>
                </a:rPr>
                <a:t>High yield (</a:t>
              </a:r>
              <a:r>
                <a:rPr lang="en-US" sz="1400" dirty="0" err="1" smtClean="0">
                  <a:solidFill>
                    <a:srgbClr val="000099"/>
                  </a:solidFill>
                </a:rPr>
                <a:t>p,xn</a:t>
              </a:r>
              <a:r>
                <a:rPr lang="en-US" sz="1400" dirty="0" smtClean="0">
                  <a:solidFill>
                    <a:srgbClr val="000099"/>
                  </a:solidFill>
                </a:rPr>
                <a:t>), (</a:t>
              </a:r>
              <a:r>
                <a:rPr lang="en-US" sz="1400" dirty="0" err="1" smtClean="0">
                  <a:solidFill>
                    <a:srgbClr val="000099"/>
                  </a:solidFill>
                </a:rPr>
                <a:t>g,xn</a:t>
              </a:r>
              <a:r>
                <a:rPr lang="en-US" sz="1400" dirty="0" smtClean="0">
                  <a:solidFill>
                    <a:srgbClr val="000099"/>
                  </a:solidFill>
                </a:rPr>
                <a:t>) nuclear reactions in </a:t>
              </a:r>
            </a:p>
            <a:p>
              <a:pPr defTabSz="685749"/>
              <a:r>
                <a:rPr lang="en-US" sz="1400" dirty="0" smtClean="0">
                  <a:solidFill>
                    <a:srgbClr val="000099"/>
                  </a:solidFill>
                </a:rPr>
                <a:t>       Giant Dipole Resonance (GDR) region </a:t>
              </a:r>
            </a:p>
            <a:p>
              <a:pPr marL="214298" indent="-214298" defTabSz="685749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rgbClr val="000099"/>
                  </a:solidFill>
                </a:rPr>
                <a:t> Gamma and proton driven neutron sources</a:t>
              </a:r>
            </a:p>
            <a:p>
              <a:pPr defTabSz="685749"/>
              <a:endParaRPr lang="en-US" sz="1400" b="1" dirty="0" smtClean="0">
                <a:solidFill>
                  <a:srgbClr val="000099"/>
                </a:solidFill>
              </a:endParaRPr>
            </a:p>
            <a:p>
              <a:pPr marL="257156" indent="-257156" defTabSz="685749">
                <a:buFont typeface="Arial" panose="020B0604020202020204" pitchFamily="34" charset="0"/>
                <a:buChar char="•"/>
              </a:pPr>
              <a:endParaRPr lang="en-US" sz="6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4901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6BD3-8B22-4D35-B672-89A9F955B902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9906" name="Rectangle 2"/>
          <p:cNvSpPr>
            <a:spLocks noChangeArrowheads="1"/>
          </p:cNvSpPr>
          <p:nvPr/>
        </p:nvSpPr>
        <p:spPr bwMode="auto">
          <a:xfrm>
            <a:off x="539552" y="1173407"/>
            <a:ext cx="8229600" cy="29515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28" tIns="45714" rIns="91428" bIns="0" anchor="ctr">
            <a:spAutoFit/>
          </a:bodyPr>
          <a:lstStyle/>
          <a:p>
            <a:pPr eaLnBrk="0" hangingPunct="0">
              <a:spcBef>
                <a:spcPct val="40000"/>
              </a:spcBef>
              <a:spcAft>
                <a:spcPct val="20000"/>
              </a:spcAft>
              <a:buFont typeface="Symbol" pitchFamily="18" charset="2"/>
              <a:buChar char="·"/>
              <a:tabLst>
                <a:tab pos="1371396" algn="l"/>
              </a:tabLst>
            </a:pPr>
            <a:r>
              <a:rPr lang="en-US" sz="1600" b="1" dirty="0" smtClean="0">
                <a:solidFill>
                  <a:srgbClr val="000000"/>
                </a:solidFill>
                <a:cs typeface="Times New Roman" pitchFamily="18" charset="0"/>
              </a:rPr>
              <a:t>Very robust acceleration mechanism of high current, well-directed beams of multi-</a:t>
            </a:r>
            <a:r>
              <a:rPr lang="en-US" sz="1600" b="1" dirty="0" err="1" smtClean="0">
                <a:solidFill>
                  <a:srgbClr val="000000"/>
                </a:solidFill>
                <a:cs typeface="Times New Roman" pitchFamily="18" charset="0"/>
              </a:rPr>
              <a:t>MeV</a:t>
            </a:r>
            <a:r>
              <a:rPr lang="en-US" sz="1600" b="1" dirty="0" smtClean="0">
                <a:solidFill>
                  <a:srgbClr val="000000"/>
                </a:solidFill>
                <a:cs typeface="Times New Roman" pitchFamily="18" charset="0"/>
              </a:rPr>
              <a:t> electrons in NCD-plasma was demonstrated</a:t>
            </a:r>
          </a:p>
          <a:p>
            <a:pPr eaLnBrk="0" hangingPunct="0">
              <a:spcBef>
                <a:spcPct val="40000"/>
              </a:spcBef>
              <a:spcAft>
                <a:spcPct val="20000"/>
              </a:spcAft>
              <a:buFont typeface="Symbol" pitchFamily="18" charset="2"/>
              <a:buChar char="·"/>
              <a:tabLst>
                <a:tab pos="1371396" algn="l"/>
              </a:tabLst>
            </a:pPr>
            <a:r>
              <a:rPr lang="en-US" sz="1600" b="1" dirty="0" smtClean="0">
                <a:solidFill>
                  <a:srgbClr val="000000"/>
                </a:solidFill>
                <a:cs typeface="Times New Roman" pitchFamily="18" charset="0"/>
              </a:rPr>
              <a:t>Theoretical analysis confirms the experimentally obtained at PHELIX values of the hot electron temperatures, angular distributions and the numbers of accelerated electrons</a:t>
            </a:r>
          </a:p>
          <a:p>
            <a:pPr eaLnBrk="0" hangingPunct="0">
              <a:spcBef>
                <a:spcPct val="40000"/>
              </a:spcBef>
              <a:spcAft>
                <a:spcPct val="20000"/>
              </a:spcAft>
              <a:buFont typeface="Symbol" pitchFamily="18" charset="2"/>
              <a:buChar char="·"/>
              <a:tabLst>
                <a:tab pos="1371396" algn="l"/>
              </a:tabLst>
            </a:pPr>
            <a:r>
              <a:rPr lang="en-US" sz="1600" b="1" dirty="0" smtClean="0">
                <a:solidFill>
                  <a:srgbClr val="000000"/>
                </a:solidFill>
                <a:cs typeface="Times New Roman" pitchFamily="18" charset="0"/>
              </a:rPr>
              <a:t>Hot </a:t>
            </a:r>
            <a:r>
              <a:rPr lang="en-US" sz="1600" b="1" dirty="0">
                <a:solidFill>
                  <a:srgbClr val="000000"/>
                </a:solidFill>
                <a:cs typeface="Times New Roman" pitchFamily="18" charset="0"/>
              </a:rPr>
              <a:t>electrons generated in </a:t>
            </a:r>
            <a:r>
              <a:rPr lang="en-US" sz="1600" b="1" dirty="0" smtClean="0">
                <a:solidFill>
                  <a:srgbClr val="000000"/>
                </a:solidFill>
                <a:cs typeface="Times New Roman" pitchFamily="18" charset="0"/>
              </a:rPr>
              <a:t>near-critical density </a:t>
            </a:r>
            <a:r>
              <a:rPr lang="en-US" sz="1600" b="1" dirty="0">
                <a:solidFill>
                  <a:srgbClr val="000000"/>
                </a:solidFill>
                <a:cs typeface="Times New Roman" pitchFamily="18" charset="0"/>
              </a:rPr>
              <a:t>targets provide the high current sources with the charge </a:t>
            </a:r>
            <a:r>
              <a:rPr lang="en-US" sz="1600" b="1" dirty="0" smtClean="0">
                <a:solidFill>
                  <a:srgbClr val="800080"/>
                </a:solidFill>
                <a:cs typeface="Times New Roman" pitchFamily="18" charset="0"/>
              </a:rPr>
              <a:t>of tens of </a:t>
            </a:r>
            <a:r>
              <a:rPr lang="en-US" sz="1600" b="1" dirty="0" err="1" smtClean="0">
                <a:solidFill>
                  <a:srgbClr val="800080"/>
                </a:solidFill>
                <a:cs typeface="Times New Roman" pitchFamily="18" charset="0"/>
              </a:rPr>
              <a:t>nC</a:t>
            </a:r>
            <a:r>
              <a:rPr lang="en-US" sz="1600" b="1" dirty="0" smtClean="0">
                <a:solidFill>
                  <a:srgbClr val="800080"/>
                </a:solidFill>
                <a:cs typeface="Times New Roman" pitchFamily="18" charset="0"/>
              </a:rPr>
              <a:t> </a:t>
            </a:r>
            <a:r>
              <a:rPr lang="en-US" sz="1600" b="1" dirty="0">
                <a:solidFill>
                  <a:srgbClr val="800080"/>
                </a:solidFill>
                <a:cs typeface="Times New Roman" pitchFamily="18" charset="0"/>
              </a:rPr>
              <a:t>of electrons accelerated to energies above 30 </a:t>
            </a:r>
            <a:r>
              <a:rPr lang="en-US" sz="1600" b="1" dirty="0" err="1" smtClean="0">
                <a:solidFill>
                  <a:srgbClr val="800080"/>
                </a:solidFill>
                <a:cs typeface="Times New Roman" pitchFamily="18" charset="0"/>
              </a:rPr>
              <a:t>MeV</a:t>
            </a:r>
            <a:endParaRPr lang="en-US" sz="1600" b="1" dirty="0" smtClean="0">
              <a:solidFill>
                <a:srgbClr val="800080"/>
              </a:solidFill>
              <a:cs typeface="Times New Roman" pitchFamily="18" charset="0"/>
            </a:endParaRPr>
          </a:p>
          <a:p>
            <a:pPr marL="0" lvl="1" eaLnBrk="0" hangingPunct="0">
              <a:spcBef>
                <a:spcPct val="40000"/>
              </a:spcBef>
              <a:spcAft>
                <a:spcPct val="20000"/>
              </a:spcAft>
              <a:buFont typeface="Symbol" pitchFamily="18" charset="2"/>
              <a:buChar char="·"/>
              <a:tabLst>
                <a:tab pos="1371396" algn="l"/>
              </a:tabLst>
            </a:pPr>
            <a:r>
              <a:rPr lang="en-US" sz="1600" b="1" dirty="0" smtClean="0">
                <a:solidFill>
                  <a:srgbClr val="0033CC"/>
                </a:solidFill>
                <a:cs typeface="Times New Roman" pitchFamily="18" charset="0"/>
              </a:rPr>
              <a:t>These results open new perspectives for the laser driven particle acceleration, warm dens matter diagnostics and nuclear photonics using NCD targets</a:t>
            </a:r>
          </a:p>
        </p:txBody>
      </p:sp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381000" y="57150"/>
            <a:ext cx="8458200" cy="516378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  </a:t>
            </a:r>
            <a:r>
              <a:rPr lang="en-US" b="1" dirty="0" smtClean="0">
                <a:solidFill>
                  <a:srgbClr val="333399"/>
                </a:solidFill>
                <a:cs typeface="Times New Roman" pitchFamily="18" charset="0"/>
              </a:rPr>
              <a:t>Conclusion on hot electrons generation by </a:t>
            </a:r>
          </a:p>
          <a:p>
            <a:pPr algn="ctr"/>
            <a:r>
              <a:rPr lang="en-US" b="1" dirty="0" smtClean="0">
                <a:solidFill>
                  <a:srgbClr val="333399"/>
                </a:solidFill>
                <a:cs typeface="Times New Roman" pitchFamily="18" charset="0"/>
              </a:rPr>
              <a:t>PW-class laser systems in NCD plasma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" y="57150"/>
            <a:ext cx="1676400" cy="514350"/>
            <a:chOff x="194" y="88"/>
            <a:chExt cx="1104" cy="480"/>
          </a:xfrm>
        </p:grpSpPr>
        <p:sp>
          <p:nvSpPr>
            <p:cNvPr id="379909" name="AutoShape 5"/>
            <p:cNvSpPr>
              <a:spLocks noChangeAspect="1" noChangeArrowheads="1"/>
            </p:cNvSpPr>
            <p:nvPr/>
          </p:nvSpPr>
          <p:spPr bwMode="auto">
            <a:xfrm>
              <a:off x="194" y="88"/>
              <a:ext cx="1104" cy="480"/>
            </a:xfrm>
            <a:prstGeom prst="roundRect">
              <a:avLst>
                <a:gd name="adj" fmla="val 28417"/>
              </a:avLst>
            </a:prstGeom>
            <a:gradFill rotWithShape="0">
              <a:gsLst>
                <a:gs pos="0">
                  <a:srgbClr val="99CCFF"/>
                </a:gs>
                <a:gs pos="50000">
                  <a:srgbClr val="FFFFFF"/>
                </a:gs>
                <a:gs pos="100000">
                  <a:srgbClr val="99CCFF"/>
                </a:gs>
              </a:gsLst>
              <a:lin ang="5400000" scaled="1"/>
            </a:gradFill>
            <a:ln w="50800">
              <a:solidFill>
                <a:srgbClr val="8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9910" name="Freeform 6"/>
            <p:cNvSpPr>
              <a:spLocks noChangeAspect="1"/>
            </p:cNvSpPr>
            <p:nvPr/>
          </p:nvSpPr>
          <p:spPr bwMode="auto">
            <a:xfrm>
              <a:off x="234" y="188"/>
              <a:ext cx="543" cy="117"/>
            </a:xfrm>
            <a:custGeom>
              <a:avLst/>
              <a:gdLst/>
              <a:ahLst/>
              <a:cxnLst>
                <a:cxn ang="0">
                  <a:pos x="4137" y="1"/>
                </a:cxn>
                <a:cxn ang="0">
                  <a:pos x="4047" y="1"/>
                </a:cxn>
                <a:cxn ang="0">
                  <a:pos x="3766" y="10"/>
                </a:cxn>
                <a:cxn ang="0">
                  <a:pos x="3349" y="26"/>
                </a:cxn>
                <a:cxn ang="0">
                  <a:pos x="3015" y="44"/>
                </a:cxn>
                <a:cxn ang="0">
                  <a:pos x="2651" y="67"/>
                </a:cxn>
                <a:cxn ang="0">
                  <a:pos x="2268" y="95"/>
                </a:cxn>
                <a:cxn ang="0">
                  <a:pos x="1879" y="129"/>
                </a:cxn>
                <a:cxn ang="0">
                  <a:pos x="1496" y="171"/>
                </a:cxn>
                <a:cxn ang="0">
                  <a:pos x="1132" y="219"/>
                </a:cxn>
                <a:cxn ang="0">
                  <a:pos x="798" y="276"/>
                </a:cxn>
                <a:cxn ang="0">
                  <a:pos x="508" y="341"/>
                </a:cxn>
                <a:cxn ang="0">
                  <a:pos x="271" y="413"/>
                </a:cxn>
                <a:cxn ang="0">
                  <a:pos x="101" y="495"/>
                </a:cxn>
                <a:cxn ang="0">
                  <a:pos x="11" y="588"/>
                </a:cxn>
                <a:cxn ang="0">
                  <a:pos x="7" y="681"/>
                </a:cxn>
                <a:cxn ang="0">
                  <a:pos x="58" y="759"/>
                </a:cxn>
                <a:cxn ang="0">
                  <a:pos x="154" y="824"/>
                </a:cxn>
                <a:cxn ang="0">
                  <a:pos x="289" y="878"/>
                </a:cxn>
                <a:cxn ang="0">
                  <a:pos x="454" y="923"/>
                </a:cxn>
                <a:cxn ang="0">
                  <a:pos x="643" y="957"/>
                </a:cxn>
                <a:cxn ang="0">
                  <a:pos x="849" y="984"/>
                </a:cxn>
                <a:cxn ang="0">
                  <a:pos x="1066" y="1004"/>
                </a:cxn>
                <a:cxn ang="0">
                  <a:pos x="1287" y="1017"/>
                </a:cxn>
                <a:cxn ang="0">
                  <a:pos x="1503" y="1025"/>
                </a:cxn>
                <a:cxn ang="0">
                  <a:pos x="1709" y="1028"/>
                </a:cxn>
                <a:cxn ang="0">
                  <a:pos x="1899" y="1029"/>
                </a:cxn>
                <a:cxn ang="0">
                  <a:pos x="2134" y="1026"/>
                </a:cxn>
                <a:cxn ang="0">
                  <a:pos x="2325" y="1022"/>
                </a:cxn>
                <a:cxn ang="0">
                  <a:pos x="2289" y="1017"/>
                </a:cxn>
                <a:cxn ang="0">
                  <a:pos x="2070" y="1001"/>
                </a:cxn>
                <a:cxn ang="0">
                  <a:pos x="1952" y="989"/>
                </a:cxn>
                <a:cxn ang="0">
                  <a:pos x="1824" y="973"/>
                </a:cxn>
                <a:cxn ang="0">
                  <a:pos x="1689" y="955"/>
                </a:cxn>
                <a:cxn ang="0">
                  <a:pos x="1552" y="931"/>
                </a:cxn>
                <a:cxn ang="0">
                  <a:pos x="1418" y="902"/>
                </a:cxn>
                <a:cxn ang="0">
                  <a:pos x="1289" y="869"/>
                </a:cxn>
                <a:cxn ang="0">
                  <a:pos x="1172" y="828"/>
                </a:cxn>
                <a:cxn ang="0">
                  <a:pos x="1069" y="783"/>
                </a:cxn>
                <a:cxn ang="0">
                  <a:pos x="985" y="731"/>
                </a:cxn>
                <a:cxn ang="0">
                  <a:pos x="926" y="672"/>
                </a:cxn>
                <a:cxn ang="0">
                  <a:pos x="894" y="605"/>
                </a:cxn>
                <a:cxn ang="0">
                  <a:pos x="899" y="533"/>
                </a:cxn>
                <a:cxn ang="0">
                  <a:pos x="970" y="464"/>
                </a:cxn>
                <a:cxn ang="0">
                  <a:pos x="1103" y="400"/>
                </a:cxn>
                <a:cxn ang="0">
                  <a:pos x="1289" y="341"/>
                </a:cxn>
                <a:cxn ang="0">
                  <a:pos x="1518" y="288"/>
                </a:cxn>
                <a:cxn ang="0">
                  <a:pos x="1781" y="238"/>
                </a:cxn>
                <a:cxn ang="0">
                  <a:pos x="2067" y="194"/>
                </a:cxn>
                <a:cxn ang="0">
                  <a:pos x="2367" y="155"/>
                </a:cxn>
                <a:cxn ang="0">
                  <a:pos x="2673" y="121"/>
                </a:cxn>
                <a:cxn ang="0">
                  <a:pos x="2972" y="91"/>
                </a:cxn>
                <a:cxn ang="0">
                  <a:pos x="3393" y="53"/>
                </a:cxn>
                <a:cxn ang="0">
                  <a:pos x="4010" y="10"/>
                </a:cxn>
              </a:cxnLst>
              <a:rect l="0" t="0" r="r" b="b"/>
              <a:pathLst>
                <a:path w="4150" h="1029">
                  <a:moveTo>
                    <a:pt x="4150" y="1"/>
                  </a:moveTo>
                  <a:lnTo>
                    <a:pt x="4137" y="1"/>
                  </a:lnTo>
                  <a:lnTo>
                    <a:pt x="4103" y="0"/>
                  </a:lnTo>
                  <a:lnTo>
                    <a:pt x="4047" y="1"/>
                  </a:lnTo>
                  <a:lnTo>
                    <a:pt x="3971" y="4"/>
                  </a:lnTo>
                  <a:lnTo>
                    <a:pt x="3766" y="10"/>
                  </a:lnTo>
                  <a:lnTo>
                    <a:pt x="3500" y="19"/>
                  </a:lnTo>
                  <a:lnTo>
                    <a:pt x="3349" y="26"/>
                  </a:lnTo>
                  <a:lnTo>
                    <a:pt x="3187" y="35"/>
                  </a:lnTo>
                  <a:lnTo>
                    <a:pt x="3015" y="44"/>
                  </a:lnTo>
                  <a:lnTo>
                    <a:pt x="2835" y="54"/>
                  </a:lnTo>
                  <a:lnTo>
                    <a:pt x="2651" y="67"/>
                  </a:lnTo>
                  <a:lnTo>
                    <a:pt x="2461" y="80"/>
                  </a:lnTo>
                  <a:lnTo>
                    <a:pt x="2268" y="95"/>
                  </a:lnTo>
                  <a:lnTo>
                    <a:pt x="2074" y="111"/>
                  </a:lnTo>
                  <a:lnTo>
                    <a:pt x="1879" y="129"/>
                  </a:lnTo>
                  <a:lnTo>
                    <a:pt x="1686" y="150"/>
                  </a:lnTo>
                  <a:lnTo>
                    <a:pt x="1496" y="171"/>
                  </a:lnTo>
                  <a:lnTo>
                    <a:pt x="1312" y="194"/>
                  </a:lnTo>
                  <a:lnTo>
                    <a:pt x="1132" y="219"/>
                  </a:lnTo>
                  <a:lnTo>
                    <a:pt x="961" y="246"/>
                  </a:lnTo>
                  <a:lnTo>
                    <a:pt x="798" y="276"/>
                  </a:lnTo>
                  <a:lnTo>
                    <a:pt x="647" y="307"/>
                  </a:lnTo>
                  <a:lnTo>
                    <a:pt x="508" y="341"/>
                  </a:lnTo>
                  <a:lnTo>
                    <a:pt x="381" y="376"/>
                  </a:lnTo>
                  <a:lnTo>
                    <a:pt x="271" y="413"/>
                  </a:lnTo>
                  <a:lnTo>
                    <a:pt x="177" y="454"/>
                  </a:lnTo>
                  <a:lnTo>
                    <a:pt x="101" y="495"/>
                  </a:lnTo>
                  <a:lnTo>
                    <a:pt x="46" y="540"/>
                  </a:lnTo>
                  <a:lnTo>
                    <a:pt x="11" y="588"/>
                  </a:lnTo>
                  <a:lnTo>
                    <a:pt x="0" y="636"/>
                  </a:lnTo>
                  <a:lnTo>
                    <a:pt x="7" y="681"/>
                  </a:lnTo>
                  <a:lnTo>
                    <a:pt x="27" y="721"/>
                  </a:lnTo>
                  <a:lnTo>
                    <a:pt x="58" y="759"/>
                  </a:lnTo>
                  <a:lnTo>
                    <a:pt x="101" y="793"/>
                  </a:lnTo>
                  <a:lnTo>
                    <a:pt x="154" y="824"/>
                  </a:lnTo>
                  <a:lnTo>
                    <a:pt x="217" y="852"/>
                  </a:lnTo>
                  <a:lnTo>
                    <a:pt x="289" y="878"/>
                  </a:lnTo>
                  <a:lnTo>
                    <a:pt x="368" y="902"/>
                  </a:lnTo>
                  <a:lnTo>
                    <a:pt x="454" y="923"/>
                  </a:lnTo>
                  <a:lnTo>
                    <a:pt x="546" y="941"/>
                  </a:lnTo>
                  <a:lnTo>
                    <a:pt x="643" y="957"/>
                  </a:lnTo>
                  <a:lnTo>
                    <a:pt x="744" y="971"/>
                  </a:lnTo>
                  <a:lnTo>
                    <a:pt x="849" y="984"/>
                  </a:lnTo>
                  <a:lnTo>
                    <a:pt x="957" y="994"/>
                  </a:lnTo>
                  <a:lnTo>
                    <a:pt x="1066" y="1004"/>
                  </a:lnTo>
                  <a:lnTo>
                    <a:pt x="1176" y="1011"/>
                  </a:lnTo>
                  <a:lnTo>
                    <a:pt x="1287" y="1017"/>
                  </a:lnTo>
                  <a:lnTo>
                    <a:pt x="1396" y="1021"/>
                  </a:lnTo>
                  <a:lnTo>
                    <a:pt x="1503" y="1025"/>
                  </a:lnTo>
                  <a:lnTo>
                    <a:pt x="1608" y="1027"/>
                  </a:lnTo>
                  <a:lnTo>
                    <a:pt x="1709" y="1028"/>
                  </a:lnTo>
                  <a:lnTo>
                    <a:pt x="1806" y="1029"/>
                  </a:lnTo>
                  <a:lnTo>
                    <a:pt x="1899" y="1029"/>
                  </a:lnTo>
                  <a:lnTo>
                    <a:pt x="1984" y="1029"/>
                  </a:lnTo>
                  <a:lnTo>
                    <a:pt x="2134" y="1026"/>
                  </a:lnTo>
                  <a:lnTo>
                    <a:pt x="2250" y="1024"/>
                  </a:lnTo>
                  <a:lnTo>
                    <a:pt x="2325" y="1022"/>
                  </a:lnTo>
                  <a:lnTo>
                    <a:pt x="2351" y="1021"/>
                  </a:lnTo>
                  <a:lnTo>
                    <a:pt x="2289" y="1017"/>
                  </a:lnTo>
                  <a:lnTo>
                    <a:pt x="2123" y="1006"/>
                  </a:lnTo>
                  <a:lnTo>
                    <a:pt x="2070" y="1001"/>
                  </a:lnTo>
                  <a:lnTo>
                    <a:pt x="2013" y="995"/>
                  </a:lnTo>
                  <a:lnTo>
                    <a:pt x="1952" y="989"/>
                  </a:lnTo>
                  <a:lnTo>
                    <a:pt x="1888" y="982"/>
                  </a:lnTo>
                  <a:lnTo>
                    <a:pt x="1824" y="973"/>
                  </a:lnTo>
                  <a:lnTo>
                    <a:pt x="1757" y="965"/>
                  </a:lnTo>
                  <a:lnTo>
                    <a:pt x="1689" y="955"/>
                  </a:lnTo>
                  <a:lnTo>
                    <a:pt x="1621" y="943"/>
                  </a:lnTo>
                  <a:lnTo>
                    <a:pt x="1552" y="931"/>
                  </a:lnTo>
                  <a:lnTo>
                    <a:pt x="1484" y="917"/>
                  </a:lnTo>
                  <a:lnTo>
                    <a:pt x="1418" y="902"/>
                  </a:lnTo>
                  <a:lnTo>
                    <a:pt x="1352" y="886"/>
                  </a:lnTo>
                  <a:lnTo>
                    <a:pt x="1289" y="869"/>
                  </a:lnTo>
                  <a:lnTo>
                    <a:pt x="1229" y="849"/>
                  </a:lnTo>
                  <a:lnTo>
                    <a:pt x="1172" y="828"/>
                  </a:lnTo>
                  <a:lnTo>
                    <a:pt x="1118" y="806"/>
                  </a:lnTo>
                  <a:lnTo>
                    <a:pt x="1069" y="783"/>
                  </a:lnTo>
                  <a:lnTo>
                    <a:pt x="1024" y="758"/>
                  </a:lnTo>
                  <a:lnTo>
                    <a:pt x="985" y="731"/>
                  </a:lnTo>
                  <a:lnTo>
                    <a:pt x="953" y="702"/>
                  </a:lnTo>
                  <a:lnTo>
                    <a:pt x="926" y="672"/>
                  </a:lnTo>
                  <a:lnTo>
                    <a:pt x="906" y="639"/>
                  </a:lnTo>
                  <a:lnTo>
                    <a:pt x="894" y="605"/>
                  </a:lnTo>
                  <a:lnTo>
                    <a:pt x="890" y="569"/>
                  </a:lnTo>
                  <a:lnTo>
                    <a:pt x="899" y="533"/>
                  </a:lnTo>
                  <a:lnTo>
                    <a:pt x="926" y="497"/>
                  </a:lnTo>
                  <a:lnTo>
                    <a:pt x="970" y="464"/>
                  </a:lnTo>
                  <a:lnTo>
                    <a:pt x="1030" y="431"/>
                  </a:lnTo>
                  <a:lnTo>
                    <a:pt x="1103" y="400"/>
                  </a:lnTo>
                  <a:lnTo>
                    <a:pt x="1190" y="370"/>
                  </a:lnTo>
                  <a:lnTo>
                    <a:pt x="1289" y="341"/>
                  </a:lnTo>
                  <a:lnTo>
                    <a:pt x="1399" y="314"/>
                  </a:lnTo>
                  <a:lnTo>
                    <a:pt x="1518" y="288"/>
                  </a:lnTo>
                  <a:lnTo>
                    <a:pt x="1646" y="262"/>
                  </a:lnTo>
                  <a:lnTo>
                    <a:pt x="1781" y="238"/>
                  </a:lnTo>
                  <a:lnTo>
                    <a:pt x="1921" y="216"/>
                  </a:lnTo>
                  <a:lnTo>
                    <a:pt x="2067" y="194"/>
                  </a:lnTo>
                  <a:lnTo>
                    <a:pt x="2215" y="174"/>
                  </a:lnTo>
                  <a:lnTo>
                    <a:pt x="2367" y="155"/>
                  </a:lnTo>
                  <a:lnTo>
                    <a:pt x="2519" y="137"/>
                  </a:lnTo>
                  <a:lnTo>
                    <a:pt x="2673" y="121"/>
                  </a:lnTo>
                  <a:lnTo>
                    <a:pt x="2824" y="105"/>
                  </a:lnTo>
                  <a:lnTo>
                    <a:pt x="2972" y="91"/>
                  </a:lnTo>
                  <a:lnTo>
                    <a:pt x="3118" y="77"/>
                  </a:lnTo>
                  <a:lnTo>
                    <a:pt x="3393" y="53"/>
                  </a:lnTo>
                  <a:lnTo>
                    <a:pt x="3640" y="35"/>
                  </a:lnTo>
                  <a:lnTo>
                    <a:pt x="4010" y="10"/>
                  </a:lnTo>
                  <a:lnTo>
                    <a:pt x="4150" y="1"/>
                  </a:lnTo>
                  <a:close/>
                </a:path>
              </a:pathLst>
            </a:custGeom>
            <a:solidFill>
              <a:srgbClr val="9933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9911" name="Freeform 7"/>
            <p:cNvSpPr>
              <a:spLocks noChangeAspect="1"/>
            </p:cNvSpPr>
            <p:nvPr/>
          </p:nvSpPr>
          <p:spPr bwMode="auto">
            <a:xfrm>
              <a:off x="737" y="304"/>
              <a:ext cx="520" cy="115"/>
            </a:xfrm>
            <a:custGeom>
              <a:avLst/>
              <a:gdLst/>
              <a:ahLst/>
              <a:cxnLst>
                <a:cxn ang="0">
                  <a:pos x="11" y="1017"/>
                </a:cxn>
                <a:cxn ang="0">
                  <a:pos x="97" y="1017"/>
                </a:cxn>
                <a:cxn ang="0">
                  <a:pos x="367" y="1009"/>
                </a:cxn>
                <a:cxn ang="0">
                  <a:pos x="766" y="994"/>
                </a:cxn>
                <a:cxn ang="0">
                  <a:pos x="1087" y="977"/>
                </a:cxn>
                <a:cxn ang="0">
                  <a:pos x="1435" y="955"/>
                </a:cxn>
                <a:cxn ang="0">
                  <a:pos x="1802" y="928"/>
                </a:cxn>
                <a:cxn ang="0">
                  <a:pos x="2175" y="894"/>
                </a:cxn>
                <a:cxn ang="0">
                  <a:pos x="2541" y="855"/>
                </a:cxn>
                <a:cxn ang="0">
                  <a:pos x="2890" y="807"/>
                </a:cxn>
                <a:cxn ang="0">
                  <a:pos x="3210" y="751"/>
                </a:cxn>
                <a:cxn ang="0">
                  <a:pos x="3489" y="688"/>
                </a:cxn>
                <a:cxn ang="0">
                  <a:pos x="3715" y="615"/>
                </a:cxn>
                <a:cxn ang="0">
                  <a:pos x="3878" y="533"/>
                </a:cxn>
                <a:cxn ang="0">
                  <a:pos x="3964" y="442"/>
                </a:cxn>
                <a:cxn ang="0">
                  <a:pos x="3968" y="349"/>
                </a:cxn>
                <a:cxn ang="0">
                  <a:pos x="3917" y="271"/>
                </a:cxn>
                <a:cxn ang="0">
                  <a:pos x="3821" y="205"/>
                </a:cxn>
                <a:cxn ang="0">
                  <a:pos x="3686" y="152"/>
                </a:cxn>
                <a:cxn ang="0">
                  <a:pos x="3521" y="107"/>
                </a:cxn>
                <a:cxn ang="0">
                  <a:pos x="3332" y="73"/>
                </a:cxn>
                <a:cxn ang="0">
                  <a:pos x="3126" y="46"/>
                </a:cxn>
                <a:cxn ang="0">
                  <a:pos x="2909" y="26"/>
                </a:cxn>
                <a:cxn ang="0">
                  <a:pos x="2689" y="13"/>
                </a:cxn>
                <a:cxn ang="0">
                  <a:pos x="2472" y="4"/>
                </a:cxn>
                <a:cxn ang="0">
                  <a:pos x="2266" y="1"/>
                </a:cxn>
                <a:cxn ang="0">
                  <a:pos x="2076" y="0"/>
                </a:cxn>
                <a:cxn ang="0">
                  <a:pos x="1841" y="2"/>
                </a:cxn>
                <a:cxn ang="0">
                  <a:pos x="1650" y="7"/>
                </a:cxn>
                <a:cxn ang="0">
                  <a:pos x="1686" y="13"/>
                </a:cxn>
                <a:cxn ang="0">
                  <a:pos x="1963" y="34"/>
                </a:cxn>
                <a:cxn ang="0">
                  <a:pos x="2151" y="55"/>
                </a:cxn>
                <a:cxn ang="0">
                  <a:pos x="2286" y="75"/>
                </a:cxn>
                <a:cxn ang="0">
                  <a:pos x="2423" y="99"/>
                </a:cxn>
                <a:cxn ang="0">
                  <a:pos x="2557" y="128"/>
                </a:cxn>
                <a:cxn ang="0">
                  <a:pos x="2686" y="161"/>
                </a:cxn>
                <a:cxn ang="0">
                  <a:pos x="2803" y="201"/>
                </a:cxn>
                <a:cxn ang="0">
                  <a:pos x="2906" y="247"/>
                </a:cxn>
                <a:cxn ang="0">
                  <a:pos x="2990" y="299"/>
                </a:cxn>
                <a:cxn ang="0">
                  <a:pos x="3049" y="358"/>
                </a:cxn>
                <a:cxn ang="0">
                  <a:pos x="3081" y="424"/>
                </a:cxn>
                <a:cxn ang="0">
                  <a:pos x="3077" y="497"/>
                </a:cxn>
                <a:cxn ang="0">
                  <a:pos x="3010" y="565"/>
                </a:cxn>
                <a:cxn ang="0">
                  <a:pos x="2883" y="629"/>
                </a:cxn>
                <a:cxn ang="0">
                  <a:pos x="2707" y="687"/>
                </a:cxn>
                <a:cxn ang="0">
                  <a:pos x="2490" y="740"/>
                </a:cxn>
                <a:cxn ang="0">
                  <a:pos x="2242" y="787"/>
                </a:cxn>
                <a:cxn ang="0">
                  <a:pos x="1971" y="831"/>
                </a:cxn>
                <a:cxn ang="0">
                  <a:pos x="1687" y="869"/>
                </a:cxn>
                <a:cxn ang="0">
                  <a:pos x="1398" y="903"/>
                </a:cxn>
                <a:cxn ang="0">
                  <a:pos x="1114" y="932"/>
                </a:cxn>
                <a:cxn ang="0">
                  <a:pos x="843" y="956"/>
                </a:cxn>
                <a:cxn ang="0">
                  <a:pos x="594" y="976"/>
                </a:cxn>
                <a:cxn ang="0">
                  <a:pos x="131" y="1008"/>
                </a:cxn>
              </a:cxnLst>
              <a:rect l="0" t="0" r="r" b="b"/>
              <a:pathLst>
                <a:path w="3975" h="1017">
                  <a:moveTo>
                    <a:pt x="0" y="1017"/>
                  </a:moveTo>
                  <a:lnTo>
                    <a:pt x="11" y="1017"/>
                  </a:lnTo>
                  <a:lnTo>
                    <a:pt x="44" y="1017"/>
                  </a:lnTo>
                  <a:lnTo>
                    <a:pt x="97" y="1017"/>
                  </a:lnTo>
                  <a:lnTo>
                    <a:pt x="170" y="1016"/>
                  </a:lnTo>
                  <a:lnTo>
                    <a:pt x="367" y="1009"/>
                  </a:lnTo>
                  <a:lnTo>
                    <a:pt x="621" y="1000"/>
                  </a:lnTo>
                  <a:lnTo>
                    <a:pt x="766" y="994"/>
                  </a:lnTo>
                  <a:lnTo>
                    <a:pt x="922" y="987"/>
                  </a:lnTo>
                  <a:lnTo>
                    <a:pt x="1087" y="977"/>
                  </a:lnTo>
                  <a:lnTo>
                    <a:pt x="1258" y="967"/>
                  </a:lnTo>
                  <a:lnTo>
                    <a:pt x="1435" y="955"/>
                  </a:lnTo>
                  <a:lnTo>
                    <a:pt x="1618" y="943"/>
                  </a:lnTo>
                  <a:lnTo>
                    <a:pt x="1802" y="928"/>
                  </a:lnTo>
                  <a:lnTo>
                    <a:pt x="1988" y="912"/>
                  </a:lnTo>
                  <a:lnTo>
                    <a:pt x="2175" y="894"/>
                  </a:lnTo>
                  <a:lnTo>
                    <a:pt x="2359" y="876"/>
                  </a:lnTo>
                  <a:lnTo>
                    <a:pt x="2541" y="855"/>
                  </a:lnTo>
                  <a:lnTo>
                    <a:pt x="2718" y="832"/>
                  </a:lnTo>
                  <a:lnTo>
                    <a:pt x="2890" y="807"/>
                  </a:lnTo>
                  <a:lnTo>
                    <a:pt x="3054" y="780"/>
                  </a:lnTo>
                  <a:lnTo>
                    <a:pt x="3210" y="751"/>
                  </a:lnTo>
                  <a:lnTo>
                    <a:pt x="3355" y="721"/>
                  </a:lnTo>
                  <a:lnTo>
                    <a:pt x="3489" y="688"/>
                  </a:lnTo>
                  <a:lnTo>
                    <a:pt x="3609" y="653"/>
                  </a:lnTo>
                  <a:lnTo>
                    <a:pt x="3715" y="615"/>
                  </a:lnTo>
                  <a:lnTo>
                    <a:pt x="3805" y="576"/>
                  </a:lnTo>
                  <a:lnTo>
                    <a:pt x="3878" y="533"/>
                  </a:lnTo>
                  <a:lnTo>
                    <a:pt x="3931" y="490"/>
                  </a:lnTo>
                  <a:lnTo>
                    <a:pt x="3964" y="442"/>
                  </a:lnTo>
                  <a:lnTo>
                    <a:pt x="3975" y="392"/>
                  </a:lnTo>
                  <a:lnTo>
                    <a:pt x="3968" y="349"/>
                  </a:lnTo>
                  <a:lnTo>
                    <a:pt x="3948" y="308"/>
                  </a:lnTo>
                  <a:lnTo>
                    <a:pt x="3917" y="271"/>
                  </a:lnTo>
                  <a:lnTo>
                    <a:pt x="3874" y="237"/>
                  </a:lnTo>
                  <a:lnTo>
                    <a:pt x="3821" y="205"/>
                  </a:lnTo>
                  <a:lnTo>
                    <a:pt x="3758" y="177"/>
                  </a:lnTo>
                  <a:lnTo>
                    <a:pt x="3686" y="152"/>
                  </a:lnTo>
                  <a:lnTo>
                    <a:pt x="3607" y="128"/>
                  </a:lnTo>
                  <a:lnTo>
                    <a:pt x="3521" y="107"/>
                  </a:lnTo>
                  <a:lnTo>
                    <a:pt x="3429" y="88"/>
                  </a:lnTo>
                  <a:lnTo>
                    <a:pt x="3332" y="73"/>
                  </a:lnTo>
                  <a:lnTo>
                    <a:pt x="3231" y="58"/>
                  </a:lnTo>
                  <a:lnTo>
                    <a:pt x="3126" y="46"/>
                  </a:lnTo>
                  <a:lnTo>
                    <a:pt x="3018" y="35"/>
                  </a:lnTo>
                  <a:lnTo>
                    <a:pt x="2909" y="26"/>
                  </a:lnTo>
                  <a:lnTo>
                    <a:pt x="2799" y="19"/>
                  </a:lnTo>
                  <a:lnTo>
                    <a:pt x="2689" y="13"/>
                  </a:lnTo>
                  <a:lnTo>
                    <a:pt x="2579" y="8"/>
                  </a:lnTo>
                  <a:lnTo>
                    <a:pt x="2472" y="4"/>
                  </a:lnTo>
                  <a:lnTo>
                    <a:pt x="2368" y="2"/>
                  </a:lnTo>
                  <a:lnTo>
                    <a:pt x="2266" y="1"/>
                  </a:lnTo>
                  <a:lnTo>
                    <a:pt x="2168" y="0"/>
                  </a:lnTo>
                  <a:lnTo>
                    <a:pt x="2076" y="0"/>
                  </a:lnTo>
                  <a:lnTo>
                    <a:pt x="1991" y="0"/>
                  </a:lnTo>
                  <a:lnTo>
                    <a:pt x="1841" y="2"/>
                  </a:lnTo>
                  <a:lnTo>
                    <a:pt x="1725" y="5"/>
                  </a:lnTo>
                  <a:lnTo>
                    <a:pt x="1650" y="7"/>
                  </a:lnTo>
                  <a:lnTo>
                    <a:pt x="1624" y="8"/>
                  </a:lnTo>
                  <a:lnTo>
                    <a:pt x="1686" y="13"/>
                  </a:lnTo>
                  <a:lnTo>
                    <a:pt x="1852" y="24"/>
                  </a:lnTo>
                  <a:lnTo>
                    <a:pt x="1963" y="34"/>
                  </a:lnTo>
                  <a:lnTo>
                    <a:pt x="2087" y="48"/>
                  </a:lnTo>
                  <a:lnTo>
                    <a:pt x="2151" y="55"/>
                  </a:lnTo>
                  <a:lnTo>
                    <a:pt x="2218" y="64"/>
                  </a:lnTo>
                  <a:lnTo>
                    <a:pt x="2286" y="75"/>
                  </a:lnTo>
                  <a:lnTo>
                    <a:pt x="2354" y="86"/>
                  </a:lnTo>
                  <a:lnTo>
                    <a:pt x="2423" y="99"/>
                  </a:lnTo>
                  <a:lnTo>
                    <a:pt x="2491" y="112"/>
                  </a:lnTo>
                  <a:lnTo>
                    <a:pt x="2557" y="128"/>
                  </a:lnTo>
                  <a:lnTo>
                    <a:pt x="2623" y="143"/>
                  </a:lnTo>
                  <a:lnTo>
                    <a:pt x="2686" y="161"/>
                  </a:lnTo>
                  <a:lnTo>
                    <a:pt x="2746" y="181"/>
                  </a:lnTo>
                  <a:lnTo>
                    <a:pt x="2803" y="201"/>
                  </a:lnTo>
                  <a:lnTo>
                    <a:pt x="2857" y="223"/>
                  </a:lnTo>
                  <a:lnTo>
                    <a:pt x="2906" y="247"/>
                  </a:lnTo>
                  <a:lnTo>
                    <a:pt x="2951" y="272"/>
                  </a:lnTo>
                  <a:lnTo>
                    <a:pt x="2990" y="299"/>
                  </a:lnTo>
                  <a:lnTo>
                    <a:pt x="3023" y="328"/>
                  </a:lnTo>
                  <a:lnTo>
                    <a:pt x="3049" y="358"/>
                  </a:lnTo>
                  <a:lnTo>
                    <a:pt x="3069" y="390"/>
                  </a:lnTo>
                  <a:lnTo>
                    <a:pt x="3081" y="424"/>
                  </a:lnTo>
                  <a:lnTo>
                    <a:pt x="3085" y="461"/>
                  </a:lnTo>
                  <a:lnTo>
                    <a:pt x="3077" y="497"/>
                  </a:lnTo>
                  <a:lnTo>
                    <a:pt x="3051" y="532"/>
                  </a:lnTo>
                  <a:lnTo>
                    <a:pt x="3010" y="565"/>
                  </a:lnTo>
                  <a:lnTo>
                    <a:pt x="2953" y="598"/>
                  </a:lnTo>
                  <a:lnTo>
                    <a:pt x="2883" y="629"/>
                  </a:lnTo>
                  <a:lnTo>
                    <a:pt x="2801" y="659"/>
                  </a:lnTo>
                  <a:lnTo>
                    <a:pt x="2707" y="687"/>
                  </a:lnTo>
                  <a:lnTo>
                    <a:pt x="2603" y="714"/>
                  </a:lnTo>
                  <a:lnTo>
                    <a:pt x="2490" y="740"/>
                  </a:lnTo>
                  <a:lnTo>
                    <a:pt x="2370" y="765"/>
                  </a:lnTo>
                  <a:lnTo>
                    <a:pt x="2242" y="787"/>
                  </a:lnTo>
                  <a:lnTo>
                    <a:pt x="2109" y="810"/>
                  </a:lnTo>
                  <a:lnTo>
                    <a:pt x="1971" y="831"/>
                  </a:lnTo>
                  <a:lnTo>
                    <a:pt x="1830" y="851"/>
                  </a:lnTo>
                  <a:lnTo>
                    <a:pt x="1687" y="869"/>
                  </a:lnTo>
                  <a:lnTo>
                    <a:pt x="1542" y="887"/>
                  </a:lnTo>
                  <a:lnTo>
                    <a:pt x="1398" y="903"/>
                  </a:lnTo>
                  <a:lnTo>
                    <a:pt x="1255" y="918"/>
                  </a:lnTo>
                  <a:lnTo>
                    <a:pt x="1114" y="932"/>
                  </a:lnTo>
                  <a:lnTo>
                    <a:pt x="976" y="945"/>
                  </a:lnTo>
                  <a:lnTo>
                    <a:pt x="843" y="956"/>
                  </a:lnTo>
                  <a:lnTo>
                    <a:pt x="715" y="967"/>
                  </a:lnTo>
                  <a:lnTo>
                    <a:pt x="594" y="976"/>
                  </a:lnTo>
                  <a:lnTo>
                    <a:pt x="482" y="984"/>
                  </a:lnTo>
                  <a:lnTo>
                    <a:pt x="131" y="1008"/>
                  </a:lnTo>
                  <a:lnTo>
                    <a:pt x="0" y="1017"/>
                  </a:lnTo>
                  <a:close/>
                </a:path>
              </a:pathLst>
            </a:custGeom>
            <a:solidFill>
              <a:srgbClr val="9933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9912" name="Freeform 8"/>
            <p:cNvSpPr>
              <a:spLocks noChangeAspect="1"/>
            </p:cNvSpPr>
            <p:nvPr/>
          </p:nvSpPr>
          <p:spPr bwMode="auto">
            <a:xfrm>
              <a:off x="794" y="150"/>
              <a:ext cx="107" cy="84"/>
            </a:xfrm>
            <a:custGeom>
              <a:avLst/>
              <a:gdLst/>
              <a:ahLst/>
              <a:cxnLst>
                <a:cxn ang="0">
                  <a:pos x="166" y="214"/>
                </a:cxn>
                <a:cxn ang="0">
                  <a:pos x="282" y="326"/>
                </a:cxn>
                <a:cxn ang="0">
                  <a:pos x="0" y="329"/>
                </a:cxn>
                <a:cxn ang="0">
                  <a:pos x="264" y="402"/>
                </a:cxn>
                <a:cxn ang="0">
                  <a:pos x="120" y="489"/>
                </a:cxn>
                <a:cxn ang="0">
                  <a:pos x="282" y="460"/>
                </a:cxn>
                <a:cxn ang="0">
                  <a:pos x="120" y="677"/>
                </a:cxn>
                <a:cxn ang="0">
                  <a:pos x="332" y="511"/>
                </a:cxn>
                <a:cxn ang="0">
                  <a:pos x="332" y="662"/>
                </a:cxn>
                <a:cxn ang="0">
                  <a:pos x="394" y="518"/>
                </a:cxn>
                <a:cxn ang="0">
                  <a:pos x="473" y="745"/>
                </a:cxn>
                <a:cxn ang="0">
                  <a:pos x="485" y="496"/>
                </a:cxn>
                <a:cxn ang="0">
                  <a:pos x="636" y="633"/>
                </a:cxn>
                <a:cxn ang="0">
                  <a:pos x="546" y="463"/>
                </a:cxn>
                <a:cxn ang="0">
                  <a:pos x="818" y="499"/>
                </a:cxn>
                <a:cxn ang="0">
                  <a:pos x="568" y="365"/>
                </a:cxn>
                <a:cxn ang="0">
                  <a:pos x="701" y="311"/>
                </a:cxn>
                <a:cxn ang="0">
                  <a:pos x="557" y="304"/>
                </a:cxn>
                <a:cxn ang="0">
                  <a:pos x="697" y="51"/>
                </a:cxn>
                <a:cxn ang="0">
                  <a:pos x="485" y="253"/>
                </a:cxn>
                <a:cxn ang="0">
                  <a:pos x="495" y="66"/>
                </a:cxn>
                <a:cxn ang="0">
                  <a:pos x="412" y="232"/>
                </a:cxn>
                <a:cxn ang="0">
                  <a:pos x="246" y="0"/>
                </a:cxn>
                <a:cxn ang="0">
                  <a:pos x="315" y="268"/>
                </a:cxn>
                <a:cxn ang="0">
                  <a:pos x="166" y="214"/>
                </a:cxn>
              </a:cxnLst>
              <a:rect l="0" t="0" r="r" b="b"/>
              <a:pathLst>
                <a:path w="818" h="745">
                  <a:moveTo>
                    <a:pt x="166" y="214"/>
                  </a:moveTo>
                  <a:lnTo>
                    <a:pt x="282" y="326"/>
                  </a:lnTo>
                  <a:lnTo>
                    <a:pt x="0" y="329"/>
                  </a:lnTo>
                  <a:lnTo>
                    <a:pt x="264" y="402"/>
                  </a:lnTo>
                  <a:lnTo>
                    <a:pt x="120" y="489"/>
                  </a:lnTo>
                  <a:lnTo>
                    <a:pt x="282" y="460"/>
                  </a:lnTo>
                  <a:lnTo>
                    <a:pt x="120" y="677"/>
                  </a:lnTo>
                  <a:lnTo>
                    <a:pt x="332" y="511"/>
                  </a:lnTo>
                  <a:lnTo>
                    <a:pt x="332" y="662"/>
                  </a:lnTo>
                  <a:lnTo>
                    <a:pt x="394" y="518"/>
                  </a:lnTo>
                  <a:lnTo>
                    <a:pt x="473" y="745"/>
                  </a:lnTo>
                  <a:lnTo>
                    <a:pt x="485" y="496"/>
                  </a:lnTo>
                  <a:lnTo>
                    <a:pt x="636" y="633"/>
                  </a:lnTo>
                  <a:lnTo>
                    <a:pt x="546" y="463"/>
                  </a:lnTo>
                  <a:lnTo>
                    <a:pt x="818" y="499"/>
                  </a:lnTo>
                  <a:lnTo>
                    <a:pt x="568" y="365"/>
                  </a:lnTo>
                  <a:lnTo>
                    <a:pt x="701" y="311"/>
                  </a:lnTo>
                  <a:lnTo>
                    <a:pt x="557" y="304"/>
                  </a:lnTo>
                  <a:lnTo>
                    <a:pt x="697" y="51"/>
                  </a:lnTo>
                  <a:lnTo>
                    <a:pt x="485" y="253"/>
                  </a:lnTo>
                  <a:lnTo>
                    <a:pt x="495" y="66"/>
                  </a:lnTo>
                  <a:lnTo>
                    <a:pt x="412" y="232"/>
                  </a:lnTo>
                  <a:lnTo>
                    <a:pt x="246" y="0"/>
                  </a:lnTo>
                  <a:lnTo>
                    <a:pt x="315" y="268"/>
                  </a:lnTo>
                  <a:lnTo>
                    <a:pt x="166" y="214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9933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9913" name="Text Box 9"/>
            <p:cNvSpPr txBox="1">
              <a:spLocks noChangeAspect="1" noChangeArrowheads="1"/>
            </p:cNvSpPr>
            <p:nvPr/>
          </p:nvSpPr>
          <p:spPr bwMode="auto">
            <a:xfrm>
              <a:off x="384" y="358"/>
              <a:ext cx="713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300" b="1" dirty="0">
                  <a:solidFill>
                    <a:srgbClr val="000080"/>
                  </a:solidFill>
                  <a:ea typeface="Times New Roman" pitchFamily="18" charset="0"/>
                  <a:cs typeface="TextBook"/>
                </a:rPr>
                <a:t> </a:t>
              </a:r>
              <a:r>
                <a:rPr lang="en-US" sz="1000" b="1" dirty="0">
                  <a:solidFill>
                    <a:srgbClr val="000080"/>
                  </a:solidFill>
                  <a:ea typeface="Times New Roman" pitchFamily="18" charset="0"/>
                  <a:cs typeface="TextBook"/>
                </a:rPr>
                <a:t>JIHT of RAS</a:t>
              </a:r>
              <a:endParaRPr lang="en-US" sz="1000" dirty="0">
                <a:solidFill>
                  <a:srgbClr val="000000"/>
                </a:solidFill>
                <a:ea typeface="Times New Roman" pitchFamily="18" charset="0"/>
                <a:cs typeface="TextBook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528" y="240"/>
              <a:ext cx="405" cy="100"/>
              <a:chOff x="2552" y="2229"/>
              <a:chExt cx="1288" cy="370"/>
            </a:xfrm>
          </p:grpSpPr>
          <p:sp>
            <p:nvSpPr>
              <p:cNvPr id="379915" name="Freeform 11"/>
              <p:cNvSpPr>
                <a:spLocks noChangeAspect="1" noEditPoints="1"/>
              </p:cNvSpPr>
              <p:nvPr/>
            </p:nvSpPr>
            <p:spPr bwMode="auto">
              <a:xfrm>
                <a:off x="2560" y="2238"/>
                <a:ext cx="1280" cy="361"/>
              </a:xfrm>
              <a:custGeom>
                <a:avLst/>
                <a:gdLst/>
                <a:ahLst/>
                <a:cxnLst>
                  <a:cxn ang="0">
                    <a:pos x="320" y="887"/>
                  </a:cxn>
                  <a:cxn ang="0">
                    <a:pos x="300" y="130"/>
                  </a:cxn>
                  <a:cxn ang="0">
                    <a:pos x="396" y="0"/>
                  </a:cxn>
                  <a:cxn ang="0">
                    <a:pos x="275" y="129"/>
                  </a:cxn>
                  <a:cxn ang="0">
                    <a:pos x="307" y="887"/>
                  </a:cxn>
                  <a:cxn ang="0">
                    <a:pos x="102" y="79"/>
                  </a:cxn>
                  <a:cxn ang="0">
                    <a:pos x="125" y="775"/>
                  </a:cxn>
                  <a:cxn ang="0">
                    <a:pos x="112" y="71"/>
                  </a:cxn>
                  <a:cxn ang="0">
                    <a:pos x="512" y="62"/>
                  </a:cxn>
                  <a:cxn ang="0">
                    <a:pos x="587" y="187"/>
                  </a:cxn>
                  <a:cxn ang="0">
                    <a:pos x="583" y="98"/>
                  </a:cxn>
                  <a:cxn ang="0">
                    <a:pos x="462" y="910"/>
                  </a:cxn>
                  <a:cxn ang="0">
                    <a:pos x="761" y="845"/>
                  </a:cxn>
                  <a:cxn ang="0">
                    <a:pos x="1144" y="762"/>
                  </a:cxn>
                  <a:cxn ang="0">
                    <a:pos x="780" y="894"/>
                  </a:cxn>
                  <a:cxn ang="0">
                    <a:pos x="1356" y="900"/>
                  </a:cxn>
                  <a:cxn ang="0">
                    <a:pos x="1315" y="155"/>
                  </a:cxn>
                  <a:cxn ang="0">
                    <a:pos x="1438" y="60"/>
                  </a:cxn>
                  <a:cxn ang="0">
                    <a:pos x="1295" y="100"/>
                  </a:cxn>
                  <a:cxn ang="0">
                    <a:pos x="1327" y="889"/>
                  </a:cxn>
                  <a:cxn ang="0">
                    <a:pos x="1109" y="75"/>
                  </a:cxn>
                  <a:cxn ang="0">
                    <a:pos x="1142" y="131"/>
                  </a:cxn>
                  <a:cxn ang="0">
                    <a:pos x="1046" y="34"/>
                  </a:cxn>
                  <a:cxn ang="0">
                    <a:pos x="881" y="0"/>
                  </a:cxn>
                  <a:cxn ang="0">
                    <a:pos x="738" y="104"/>
                  </a:cxn>
                  <a:cxn ang="0">
                    <a:pos x="1463" y="910"/>
                  </a:cxn>
                  <a:cxn ang="0">
                    <a:pos x="2013" y="519"/>
                  </a:cxn>
                  <a:cxn ang="0">
                    <a:pos x="2109" y="296"/>
                  </a:cxn>
                  <a:cxn ang="0">
                    <a:pos x="1992" y="489"/>
                  </a:cxn>
                  <a:cxn ang="0">
                    <a:pos x="1756" y="872"/>
                  </a:cxn>
                  <a:cxn ang="0">
                    <a:pos x="1760" y="424"/>
                  </a:cxn>
                  <a:cxn ang="0">
                    <a:pos x="2080" y="91"/>
                  </a:cxn>
                  <a:cxn ang="0">
                    <a:pos x="2226" y="0"/>
                  </a:cxn>
                  <a:cxn ang="0">
                    <a:pos x="2086" y="67"/>
                  </a:cxn>
                  <a:cxn ang="0">
                    <a:pos x="1742" y="74"/>
                  </a:cxn>
                  <a:cxn ang="0">
                    <a:pos x="1552" y="72"/>
                  </a:cxn>
                  <a:cxn ang="0">
                    <a:pos x="1588" y="799"/>
                  </a:cxn>
                  <a:cxn ang="0">
                    <a:pos x="1584" y="93"/>
                  </a:cxn>
                  <a:cxn ang="0">
                    <a:pos x="2341" y="62"/>
                  </a:cxn>
                  <a:cxn ang="0">
                    <a:pos x="2434" y="189"/>
                  </a:cxn>
                  <a:cxn ang="0">
                    <a:pos x="2435" y="174"/>
                  </a:cxn>
                  <a:cxn ang="0">
                    <a:pos x="2330" y="34"/>
                  </a:cxn>
                  <a:cxn ang="0">
                    <a:pos x="2760" y="966"/>
                  </a:cxn>
                  <a:cxn ang="0">
                    <a:pos x="2979" y="929"/>
                  </a:cxn>
                  <a:cxn ang="0">
                    <a:pos x="3172" y="781"/>
                  </a:cxn>
                  <a:cxn ang="0">
                    <a:pos x="3265" y="451"/>
                  </a:cxn>
                  <a:cxn ang="0">
                    <a:pos x="3094" y="112"/>
                  </a:cxn>
                  <a:cxn ang="0">
                    <a:pos x="3008" y="68"/>
                  </a:cxn>
                  <a:cxn ang="0">
                    <a:pos x="3187" y="231"/>
                  </a:cxn>
                  <a:cxn ang="0">
                    <a:pos x="3239" y="521"/>
                  </a:cxn>
                  <a:cxn ang="0">
                    <a:pos x="3102" y="810"/>
                  </a:cxn>
                  <a:cxn ang="0">
                    <a:pos x="2893" y="923"/>
                  </a:cxn>
                  <a:cxn ang="0">
                    <a:pos x="2626" y="90"/>
                  </a:cxn>
                  <a:cxn ang="0">
                    <a:pos x="2899" y="139"/>
                  </a:cxn>
                  <a:cxn ang="0">
                    <a:pos x="3054" y="345"/>
                  </a:cxn>
                  <a:cxn ang="0">
                    <a:pos x="3075" y="488"/>
                  </a:cxn>
                  <a:cxn ang="0">
                    <a:pos x="3015" y="234"/>
                  </a:cxn>
                  <a:cxn ang="0">
                    <a:pos x="2801" y="74"/>
                  </a:cxn>
                  <a:cxn ang="0">
                    <a:pos x="2591" y="74"/>
                  </a:cxn>
                  <a:cxn ang="0">
                    <a:pos x="2610" y="878"/>
                  </a:cxn>
                </a:cxnLst>
                <a:rect l="0" t="0" r="r" b="b"/>
                <a:pathLst>
                  <a:path w="3265" h="968">
                    <a:moveTo>
                      <a:pt x="0" y="968"/>
                    </a:moveTo>
                    <a:lnTo>
                      <a:pt x="420" y="968"/>
                    </a:lnTo>
                    <a:lnTo>
                      <a:pt x="420" y="910"/>
                    </a:lnTo>
                    <a:lnTo>
                      <a:pt x="396" y="909"/>
                    </a:lnTo>
                    <a:lnTo>
                      <a:pt x="396" y="940"/>
                    </a:lnTo>
                    <a:lnTo>
                      <a:pt x="1" y="940"/>
                    </a:lnTo>
                    <a:lnTo>
                      <a:pt x="1" y="910"/>
                    </a:lnTo>
                    <a:lnTo>
                      <a:pt x="0" y="910"/>
                    </a:lnTo>
                    <a:lnTo>
                      <a:pt x="0" y="968"/>
                    </a:lnTo>
                    <a:close/>
                    <a:moveTo>
                      <a:pt x="346" y="903"/>
                    </a:moveTo>
                    <a:lnTo>
                      <a:pt x="345" y="902"/>
                    </a:lnTo>
                    <a:lnTo>
                      <a:pt x="335" y="899"/>
                    </a:lnTo>
                    <a:lnTo>
                      <a:pt x="326" y="894"/>
                    </a:lnTo>
                    <a:lnTo>
                      <a:pt x="320" y="887"/>
                    </a:lnTo>
                    <a:lnTo>
                      <a:pt x="314" y="880"/>
                    </a:lnTo>
                    <a:lnTo>
                      <a:pt x="310" y="871"/>
                    </a:lnTo>
                    <a:lnTo>
                      <a:pt x="306" y="860"/>
                    </a:lnTo>
                    <a:lnTo>
                      <a:pt x="303" y="848"/>
                    </a:lnTo>
                    <a:lnTo>
                      <a:pt x="300" y="833"/>
                    </a:lnTo>
                    <a:lnTo>
                      <a:pt x="298" y="816"/>
                    </a:lnTo>
                    <a:lnTo>
                      <a:pt x="297" y="797"/>
                    </a:lnTo>
                    <a:lnTo>
                      <a:pt x="297" y="775"/>
                    </a:lnTo>
                    <a:lnTo>
                      <a:pt x="297" y="751"/>
                    </a:lnTo>
                    <a:lnTo>
                      <a:pt x="297" y="204"/>
                    </a:lnTo>
                    <a:lnTo>
                      <a:pt x="297" y="183"/>
                    </a:lnTo>
                    <a:lnTo>
                      <a:pt x="297" y="163"/>
                    </a:lnTo>
                    <a:lnTo>
                      <a:pt x="298" y="146"/>
                    </a:lnTo>
                    <a:lnTo>
                      <a:pt x="300" y="130"/>
                    </a:lnTo>
                    <a:lnTo>
                      <a:pt x="303" y="117"/>
                    </a:lnTo>
                    <a:lnTo>
                      <a:pt x="306" y="105"/>
                    </a:lnTo>
                    <a:lnTo>
                      <a:pt x="309" y="96"/>
                    </a:lnTo>
                    <a:lnTo>
                      <a:pt x="314" y="88"/>
                    </a:lnTo>
                    <a:lnTo>
                      <a:pt x="319" y="81"/>
                    </a:lnTo>
                    <a:lnTo>
                      <a:pt x="325" y="75"/>
                    </a:lnTo>
                    <a:lnTo>
                      <a:pt x="334" y="71"/>
                    </a:lnTo>
                    <a:lnTo>
                      <a:pt x="344" y="67"/>
                    </a:lnTo>
                    <a:lnTo>
                      <a:pt x="356" y="64"/>
                    </a:lnTo>
                    <a:lnTo>
                      <a:pt x="371" y="62"/>
                    </a:lnTo>
                    <a:lnTo>
                      <a:pt x="388" y="60"/>
                    </a:lnTo>
                    <a:lnTo>
                      <a:pt x="420" y="60"/>
                    </a:lnTo>
                    <a:lnTo>
                      <a:pt x="420" y="0"/>
                    </a:lnTo>
                    <a:lnTo>
                      <a:pt x="396" y="0"/>
                    </a:lnTo>
                    <a:lnTo>
                      <a:pt x="396" y="32"/>
                    </a:lnTo>
                    <a:lnTo>
                      <a:pt x="375" y="32"/>
                    </a:lnTo>
                    <a:lnTo>
                      <a:pt x="357" y="34"/>
                    </a:lnTo>
                    <a:lnTo>
                      <a:pt x="342" y="36"/>
                    </a:lnTo>
                    <a:lnTo>
                      <a:pt x="328" y="39"/>
                    </a:lnTo>
                    <a:lnTo>
                      <a:pt x="317" y="44"/>
                    </a:lnTo>
                    <a:lnTo>
                      <a:pt x="307" y="49"/>
                    </a:lnTo>
                    <a:lnTo>
                      <a:pt x="298" y="56"/>
                    </a:lnTo>
                    <a:lnTo>
                      <a:pt x="292" y="65"/>
                    </a:lnTo>
                    <a:lnTo>
                      <a:pt x="286" y="75"/>
                    </a:lnTo>
                    <a:lnTo>
                      <a:pt x="282" y="87"/>
                    </a:lnTo>
                    <a:lnTo>
                      <a:pt x="279" y="99"/>
                    </a:lnTo>
                    <a:lnTo>
                      <a:pt x="277" y="114"/>
                    </a:lnTo>
                    <a:lnTo>
                      <a:pt x="275" y="129"/>
                    </a:lnTo>
                    <a:lnTo>
                      <a:pt x="273" y="147"/>
                    </a:lnTo>
                    <a:lnTo>
                      <a:pt x="273" y="166"/>
                    </a:lnTo>
                    <a:lnTo>
                      <a:pt x="272" y="188"/>
                    </a:lnTo>
                    <a:lnTo>
                      <a:pt x="272" y="736"/>
                    </a:lnTo>
                    <a:lnTo>
                      <a:pt x="273" y="774"/>
                    </a:lnTo>
                    <a:lnTo>
                      <a:pt x="276" y="806"/>
                    </a:lnTo>
                    <a:lnTo>
                      <a:pt x="277" y="821"/>
                    </a:lnTo>
                    <a:lnTo>
                      <a:pt x="279" y="834"/>
                    </a:lnTo>
                    <a:lnTo>
                      <a:pt x="282" y="846"/>
                    </a:lnTo>
                    <a:lnTo>
                      <a:pt x="285" y="856"/>
                    </a:lnTo>
                    <a:lnTo>
                      <a:pt x="289" y="866"/>
                    </a:lnTo>
                    <a:lnTo>
                      <a:pt x="294" y="874"/>
                    </a:lnTo>
                    <a:lnTo>
                      <a:pt x="299" y="881"/>
                    </a:lnTo>
                    <a:lnTo>
                      <a:pt x="307" y="887"/>
                    </a:lnTo>
                    <a:lnTo>
                      <a:pt x="315" y="893"/>
                    </a:lnTo>
                    <a:lnTo>
                      <a:pt x="324" y="897"/>
                    </a:lnTo>
                    <a:lnTo>
                      <a:pt x="335" y="900"/>
                    </a:lnTo>
                    <a:lnTo>
                      <a:pt x="346" y="903"/>
                    </a:lnTo>
                    <a:close/>
                    <a:moveTo>
                      <a:pt x="1" y="0"/>
                    </a:moveTo>
                    <a:lnTo>
                      <a:pt x="0" y="0"/>
                    </a:lnTo>
                    <a:lnTo>
                      <a:pt x="0" y="60"/>
                    </a:lnTo>
                    <a:lnTo>
                      <a:pt x="32" y="60"/>
                    </a:lnTo>
                    <a:lnTo>
                      <a:pt x="49" y="61"/>
                    </a:lnTo>
                    <a:lnTo>
                      <a:pt x="64" y="63"/>
                    </a:lnTo>
                    <a:lnTo>
                      <a:pt x="76" y="66"/>
                    </a:lnTo>
                    <a:lnTo>
                      <a:pt x="87" y="70"/>
                    </a:lnTo>
                    <a:lnTo>
                      <a:pt x="95" y="74"/>
                    </a:lnTo>
                    <a:lnTo>
                      <a:pt x="102" y="79"/>
                    </a:lnTo>
                    <a:lnTo>
                      <a:pt x="108" y="86"/>
                    </a:lnTo>
                    <a:lnTo>
                      <a:pt x="113" y="93"/>
                    </a:lnTo>
                    <a:lnTo>
                      <a:pt x="117" y="102"/>
                    </a:lnTo>
                    <a:lnTo>
                      <a:pt x="120" y="112"/>
                    </a:lnTo>
                    <a:lnTo>
                      <a:pt x="122" y="125"/>
                    </a:lnTo>
                    <a:lnTo>
                      <a:pt x="123" y="139"/>
                    </a:lnTo>
                    <a:lnTo>
                      <a:pt x="124" y="156"/>
                    </a:lnTo>
                    <a:lnTo>
                      <a:pt x="125" y="174"/>
                    </a:lnTo>
                    <a:lnTo>
                      <a:pt x="125" y="194"/>
                    </a:lnTo>
                    <a:lnTo>
                      <a:pt x="125" y="748"/>
                    </a:lnTo>
                    <a:lnTo>
                      <a:pt x="125" y="772"/>
                    </a:lnTo>
                    <a:lnTo>
                      <a:pt x="125" y="788"/>
                    </a:lnTo>
                    <a:lnTo>
                      <a:pt x="125" y="782"/>
                    </a:lnTo>
                    <a:lnTo>
                      <a:pt x="125" y="775"/>
                    </a:lnTo>
                    <a:lnTo>
                      <a:pt x="125" y="768"/>
                    </a:lnTo>
                    <a:lnTo>
                      <a:pt x="125" y="762"/>
                    </a:lnTo>
                    <a:lnTo>
                      <a:pt x="126" y="755"/>
                    </a:lnTo>
                    <a:lnTo>
                      <a:pt x="126" y="748"/>
                    </a:lnTo>
                    <a:lnTo>
                      <a:pt x="126" y="741"/>
                    </a:lnTo>
                    <a:lnTo>
                      <a:pt x="126" y="733"/>
                    </a:lnTo>
                    <a:lnTo>
                      <a:pt x="126" y="179"/>
                    </a:lnTo>
                    <a:lnTo>
                      <a:pt x="126" y="158"/>
                    </a:lnTo>
                    <a:lnTo>
                      <a:pt x="125" y="139"/>
                    </a:lnTo>
                    <a:lnTo>
                      <a:pt x="124" y="123"/>
                    </a:lnTo>
                    <a:lnTo>
                      <a:pt x="122" y="107"/>
                    </a:lnTo>
                    <a:lnTo>
                      <a:pt x="120" y="94"/>
                    </a:lnTo>
                    <a:lnTo>
                      <a:pt x="116" y="82"/>
                    </a:lnTo>
                    <a:lnTo>
                      <a:pt x="112" y="71"/>
                    </a:lnTo>
                    <a:lnTo>
                      <a:pt x="106" y="63"/>
                    </a:lnTo>
                    <a:lnTo>
                      <a:pt x="99" y="54"/>
                    </a:lnTo>
                    <a:lnTo>
                      <a:pt x="91" y="48"/>
                    </a:lnTo>
                    <a:lnTo>
                      <a:pt x="81" y="43"/>
                    </a:lnTo>
                    <a:lnTo>
                      <a:pt x="68" y="39"/>
                    </a:lnTo>
                    <a:lnTo>
                      <a:pt x="55" y="36"/>
                    </a:lnTo>
                    <a:lnTo>
                      <a:pt x="39" y="34"/>
                    </a:lnTo>
                    <a:lnTo>
                      <a:pt x="20" y="32"/>
                    </a:lnTo>
                    <a:lnTo>
                      <a:pt x="1" y="32"/>
                    </a:lnTo>
                    <a:lnTo>
                      <a:pt x="1" y="0"/>
                    </a:lnTo>
                    <a:close/>
                    <a:moveTo>
                      <a:pt x="462" y="0"/>
                    </a:moveTo>
                    <a:lnTo>
                      <a:pt x="462" y="60"/>
                    </a:lnTo>
                    <a:lnTo>
                      <a:pt x="494" y="60"/>
                    </a:lnTo>
                    <a:lnTo>
                      <a:pt x="512" y="62"/>
                    </a:lnTo>
                    <a:lnTo>
                      <a:pt x="527" y="64"/>
                    </a:lnTo>
                    <a:lnTo>
                      <a:pt x="540" y="68"/>
                    </a:lnTo>
                    <a:lnTo>
                      <a:pt x="550" y="72"/>
                    </a:lnTo>
                    <a:lnTo>
                      <a:pt x="559" y="77"/>
                    </a:lnTo>
                    <a:lnTo>
                      <a:pt x="566" y="82"/>
                    </a:lnTo>
                    <a:lnTo>
                      <a:pt x="571" y="90"/>
                    </a:lnTo>
                    <a:lnTo>
                      <a:pt x="575" y="97"/>
                    </a:lnTo>
                    <a:lnTo>
                      <a:pt x="579" y="106"/>
                    </a:lnTo>
                    <a:lnTo>
                      <a:pt x="583" y="117"/>
                    </a:lnTo>
                    <a:lnTo>
                      <a:pt x="585" y="128"/>
                    </a:lnTo>
                    <a:lnTo>
                      <a:pt x="586" y="140"/>
                    </a:lnTo>
                    <a:lnTo>
                      <a:pt x="587" y="155"/>
                    </a:lnTo>
                    <a:lnTo>
                      <a:pt x="587" y="171"/>
                    </a:lnTo>
                    <a:lnTo>
                      <a:pt x="587" y="187"/>
                    </a:lnTo>
                    <a:lnTo>
                      <a:pt x="587" y="777"/>
                    </a:lnTo>
                    <a:lnTo>
                      <a:pt x="587" y="797"/>
                    </a:lnTo>
                    <a:lnTo>
                      <a:pt x="587" y="793"/>
                    </a:lnTo>
                    <a:lnTo>
                      <a:pt x="587" y="789"/>
                    </a:lnTo>
                    <a:lnTo>
                      <a:pt x="588" y="785"/>
                    </a:lnTo>
                    <a:lnTo>
                      <a:pt x="588" y="781"/>
                    </a:lnTo>
                    <a:lnTo>
                      <a:pt x="588" y="776"/>
                    </a:lnTo>
                    <a:lnTo>
                      <a:pt x="588" y="771"/>
                    </a:lnTo>
                    <a:lnTo>
                      <a:pt x="588" y="767"/>
                    </a:lnTo>
                    <a:lnTo>
                      <a:pt x="588" y="762"/>
                    </a:lnTo>
                    <a:lnTo>
                      <a:pt x="588" y="172"/>
                    </a:lnTo>
                    <a:lnTo>
                      <a:pt x="587" y="138"/>
                    </a:lnTo>
                    <a:lnTo>
                      <a:pt x="585" y="110"/>
                    </a:lnTo>
                    <a:lnTo>
                      <a:pt x="583" y="98"/>
                    </a:lnTo>
                    <a:lnTo>
                      <a:pt x="579" y="87"/>
                    </a:lnTo>
                    <a:lnTo>
                      <a:pt x="575" y="76"/>
                    </a:lnTo>
                    <a:lnTo>
                      <a:pt x="569" y="67"/>
                    </a:lnTo>
                    <a:lnTo>
                      <a:pt x="563" y="59"/>
                    </a:lnTo>
                    <a:lnTo>
                      <a:pt x="554" y="51"/>
                    </a:lnTo>
                    <a:lnTo>
                      <a:pt x="544" y="45"/>
                    </a:lnTo>
                    <a:lnTo>
                      <a:pt x="532" y="40"/>
                    </a:lnTo>
                    <a:lnTo>
                      <a:pt x="518" y="37"/>
                    </a:lnTo>
                    <a:lnTo>
                      <a:pt x="502" y="34"/>
                    </a:lnTo>
                    <a:lnTo>
                      <a:pt x="483" y="33"/>
                    </a:lnTo>
                    <a:lnTo>
                      <a:pt x="462" y="32"/>
                    </a:lnTo>
                    <a:lnTo>
                      <a:pt x="462" y="0"/>
                    </a:lnTo>
                    <a:close/>
                    <a:moveTo>
                      <a:pt x="462" y="910"/>
                    </a:moveTo>
                    <a:lnTo>
                      <a:pt x="462" y="910"/>
                    </a:lnTo>
                    <a:lnTo>
                      <a:pt x="462" y="968"/>
                    </a:lnTo>
                    <a:lnTo>
                      <a:pt x="881" y="968"/>
                    </a:lnTo>
                    <a:lnTo>
                      <a:pt x="881" y="910"/>
                    </a:lnTo>
                    <a:lnTo>
                      <a:pt x="857" y="909"/>
                    </a:lnTo>
                    <a:lnTo>
                      <a:pt x="857" y="940"/>
                    </a:lnTo>
                    <a:lnTo>
                      <a:pt x="462" y="940"/>
                    </a:lnTo>
                    <a:lnTo>
                      <a:pt x="462" y="910"/>
                    </a:lnTo>
                    <a:close/>
                    <a:moveTo>
                      <a:pt x="816" y="904"/>
                    </a:moveTo>
                    <a:lnTo>
                      <a:pt x="806" y="901"/>
                    </a:lnTo>
                    <a:lnTo>
                      <a:pt x="787" y="891"/>
                    </a:lnTo>
                    <a:lnTo>
                      <a:pt x="774" y="879"/>
                    </a:lnTo>
                    <a:lnTo>
                      <a:pt x="766" y="865"/>
                    </a:lnTo>
                    <a:lnTo>
                      <a:pt x="761" y="845"/>
                    </a:lnTo>
                    <a:lnTo>
                      <a:pt x="759" y="822"/>
                    </a:lnTo>
                    <a:lnTo>
                      <a:pt x="759" y="796"/>
                    </a:lnTo>
                    <a:lnTo>
                      <a:pt x="759" y="512"/>
                    </a:lnTo>
                    <a:lnTo>
                      <a:pt x="1143" y="512"/>
                    </a:lnTo>
                    <a:lnTo>
                      <a:pt x="1143" y="777"/>
                    </a:lnTo>
                    <a:lnTo>
                      <a:pt x="1143" y="796"/>
                    </a:lnTo>
                    <a:lnTo>
                      <a:pt x="1143" y="792"/>
                    </a:lnTo>
                    <a:lnTo>
                      <a:pt x="1143" y="788"/>
                    </a:lnTo>
                    <a:lnTo>
                      <a:pt x="1143" y="784"/>
                    </a:lnTo>
                    <a:lnTo>
                      <a:pt x="1144" y="779"/>
                    </a:lnTo>
                    <a:lnTo>
                      <a:pt x="1144" y="775"/>
                    </a:lnTo>
                    <a:lnTo>
                      <a:pt x="1144" y="771"/>
                    </a:lnTo>
                    <a:lnTo>
                      <a:pt x="1144" y="766"/>
                    </a:lnTo>
                    <a:lnTo>
                      <a:pt x="1144" y="762"/>
                    </a:lnTo>
                    <a:lnTo>
                      <a:pt x="1144" y="484"/>
                    </a:lnTo>
                    <a:lnTo>
                      <a:pt x="735" y="484"/>
                    </a:lnTo>
                    <a:lnTo>
                      <a:pt x="735" y="781"/>
                    </a:lnTo>
                    <a:lnTo>
                      <a:pt x="735" y="804"/>
                    </a:lnTo>
                    <a:lnTo>
                      <a:pt x="737" y="825"/>
                    </a:lnTo>
                    <a:lnTo>
                      <a:pt x="738" y="835"/>
                    </a:lnTo>
                    <a:lnTo>
                      <a:pt x="740" y="845"/>
                    </a:lnTo>
                    <a:lnTo>
                      <a:pt x="743" y="853"/>
                    </a:lnTo>
                    <a:lnTo>
                      <a:pt x="746" y="861"/>
                    </a:lnTo>
                    <a:lnTo>
                      <a:pt x="752" y="870"/>
                    </a:lnTo>
                    <a:lnTo>
                      <a:pt x="757" y="876"/>
                    </a:lnTo>
                    <a:lnTo>
                      <a:pt x="763" y="882"/>
                    </a:lnTo>
                    <a:lnTo>
                      <a:pt x="771" y="888"/>
                    </a:lnTo>
                    <a:lnTo>
                      <a:pt x="780" y="894"/>
                    </a:lnTo>
                    <a:lnTo>
                      <a:pt x="791" y="898"/>
                    </a:lnTo>
                    <a:lnTo>
                      <a:pt x="802" y="901"/>
                    </a:lnTo>
                    <a:lnTo>
                      <a:pt x="816" y="904"/>
                    </a:lnTo>
                    <a:close/>
                    <a:moveTo>
                      <a:pt x="1019" y="910"/>
                    </a:moveTo>
                    <a:lnTo>
                      <a:pt x="1019" y="910"/>
                    </a:lnTo>
                    <a:lnTo>
                      <a:pt x="1019" y="968"/>
                    </a:lnTo>
                    <a:lnTo>
                      <a:pt x="1438" y="968"/>
                    </a:lnTo>
                    <a:lnTo>
                      <a:pt x="1438" y="910"/>
                    </a:lnTo>
                    <a:lnTo>
                      <a:pt x="1414" y="909"/>
                    </a:lnTo>
                    <a:lnTo>
                      <a:pt x="1414" y="940"/>
                    </a:lnTo>
                    <a:lnTo>
                      <a:pt x="1019" y="940"/>
                    </a:lnTo>
                    <a:lnTo>
                      <a:pt x="1019" y="910"/>
                    </a:lnTo>
                    <a:close/>
                    <a:moveTo>
                      <a:pt x="1364" y="903"/>
                    </a:moveTo>
                    <a:lnTo>
                      <a:pt x="1356" y="900"/>
                    </a:lnTo>
                    <a:lnTo>
                      <a:pt x="1348" y="896"/>
                    </a:lnTo>
                    <a:lnTo>
                      <a:pt x="1341" y="891"/>
                    </a:lnTo>
                    <a:lnTo>
                      <a:pt x="1336" y="885"/>
                    </a:lnTo>
                    <a:lnTo>
                      <a:pt x="1330" y="878"/>
                    </a:lnTo>
                    <a:lnTo>
                      <a:pt x="1326" y="870"/>
                    </a:lnTo>
                    <a:lnTo>
                      <a:pt x="1322" y="858"/>
                    </a:lnTo>
                    <a:lnTo>
                      <a:pt x="1319" y="847"/>
                    </a:lnTo>
                    <a:lnTo>
                      <a:pt x="1317" y="832"/>
                    </a:lnTo>
                    <a:lnTo>
                      <a:pt x="1316" y="816"/>
                    </a:lnTo>
                    <a:lnTo>
                      <a:pt x="1315" y="798"/>
                    </a:lnTo>
                    <a:lnTo>
                      <a:pt x="1315" y="777"/>
                    </a:lnTo>
                    <a:lnTo>
                      <a:pt x="1315" y="185"/>
                    </a:lnTo>
                    <a:lnTo>
                      <a:pt x="1315" y="170"/>
                    </a:lnTo>
                    <a:lnTo>
                      <a:pt x="1315" y="155"/>
                    </a:lnTo>
                    <a:lnTo>
                      <a:pt x="1316" y="142"/>
                    </a:lnTo>
                    <a:lnTo>
                      <a:pt x="1317" y="129"/>
                    </a:lnTo>
                    <a:lnTo>
                      <a:pt x="1319" y="118"/>
                    </a:lnTo>
                    <a:lnTo>
                      <a:pt x="1322" y="108"/>
                    </a:lnTo>
                    <a:lnTo>
                      <a:pt x="1325" y="99"/>
                    </a:lnTo>
                    <a:lnTo>
                      <a:pt x="1330" y="92"/>
                    </a:lnTo>
                    <a:lnTo>
                      <a:pt x="1336" y="84"/>
                    </a:lnTo>
                    <a:lnTo>
                      <a:pt x="1342" y="78"/>
                    </a:lnTo>
                    <a:lnTo>
                      <a:pt x="1351" y="73"/>
                    </a:lnTo>
                    <a:lnTo>
                      <a:pt x="1362" y="68"/>
                    </a:lnTo>
                    <a:lnTo>
                      <a:pt x="1374" y="65"/>
                    </a:lnTo>
                    <a:lnTo>
                      <a:pt x="1389" y="62"/>
                    </a:lnTo>
                    <a:lnTo>
                      <a:pt x="1406" y="60"/>
                    </a:lnTo>
                    <a:lnTo>
                      <a:pt x="1438" y="60"/>
                    </a:lnTo>
                    <a:lnTo>
                      <a:pt x="1438" y="0"/>
                    </a:lnTo>
                    <a:lnTo>
                      <a:pt x="1414" y="0"/>
                    </a:lnTo>
                    <a:lnTo>
                      <a:pt x="1414" y="32"/>
                    </a:lnTo>
                    <a:lnTo>
                      <a:pt x="1394" y="33"/>
                    </a:lnTo>
                    <a:lnTo>
                      <a:pt x="1375" y="34"/>
                    </a:lnTo>
                    <a:lnTo>
                      <a:pt x="1359" y="37"/>
                    </a:lnTo>
                    <a:lnTo>
                      <a:pt x="1345" y="41"/>
                    </a:lnTo>
                    <a:lnTo>
                      <a:pt x="1334" y="46"/>
                    </a:lnTo>
                    <a:lnTo>
                      <a:pt x="1323" y="53"/>
                    </a:lnTo>
                    <a:lnTo>
                      <a:pt x="1315" y="61"/>
                    </a:lnTo>
                    <a:lnTo>
                      <a:pt x="1308" y="69"/>
                    </a:lnTo>
                    <a:lnTo>
                      <a:pt x="1302" y="78"/>
                    </a:lnTo>
                    <a:lnTo>
                      <a:pt x="1298" y="89"/>
                    </a:lnTo>
                    <a:lnTo>
                      <a:pt x="1295" y="100"/>
                    </a:lnTo>
                    <a:lnTo>
                      <a:pt x="1293" y="112"/>
                    </a:lnTo>
                    <a:lnTo>
                      <a:pt x="1291" y="139"/>
                    </a:lnTo>
                    <a:lnTo>
                      <a:pt x="1291" y="170"/>
                    </a:lnTo>
                    <a:lnTo>
                      <a:pt x="1291" y="762"/>
                    </a:lnTo>
                    <a:lnTo>
                      <a:pt x="1291" y="794"/>
                    </a:lnTo>
                    <a:lnTo>
                      <a:pt x="1294" y="822"/>
                    </a:lnTo>
                    <a:lnTo>
                      <a:pt x="1295" y="833"/>
                    </a:lnTo>
                    <a:lnTo>
                      <a:pt x="1298" y="845"/>
                    </a:lnTo>
                    <a:lnTo>
                      <a:pt x="1301" y="854"/>
                    </a:lnTo>
                    <a:lnTo>
                      <a:pt x="1305" y="863"/>
                    </a:lnTo>
                    <a:lnTo>
                      <a:pt x="1310" y="871"/>
                    </a:lnTo>
                    <a:lnTo>
                      <a:pt x="1315" y="878"/>
                    </a:lnTo>
                    <a:lnTo>
                      <a:pt x="1320" y="884"/>
                    </a:lnTo>
                    <a:lnTo>
                      <a:pt x="1327" y="889"/>
                    </a:lnTo>
                    <a:lnTo>
                      <a:pt x="1335" y="894"/>
                    </a:lnTo>
                    <a:lnTo>
                      <a:pt x="1344" y="898"/>
                    </a:lnTo>
                    <a:lnTo>
                      <a:pt x="1353" y="900"/>
                    </a:lnTo>
                    <a:lnTo>
                      <a:pt x="1364" y="903"/>
                    </a:lnTo>
                    <a:close/>
                    <a:moveTo>
                      <a:pt x="1019" y="0"/>
                    </a:moveTo>
                    <a:lnTo>
                      <a:pt x="1019" y="0"/>
                    </a:lnTo>
                    <a:lnTo>
                      <a:pt x="1019" y="59"/>
                    </a:lnTo>
                    <a:lnTo>
                      <a:pt x="1044" y="60"/>
                    </a:lnTo>
                    <a:lnTo>
                      <a:pt x="1057" y="62"/>
                    </a:lnTo>
                    <a:lnTo>
                      <a:pt x="1069" y="64"/>
                    </a:lnTo>
                    <a:lnTo>
                      <a:pt x="1081" y="66"/>
                    </a:lnTo>
                    <a:lnTo>
                      <a:pt x="1093" y="69"/>
                    </a:lnTo>
                    <a:lnTo>
                      <a:pt x="1102" y="72"/>
                    </a:lnTo>
                    <a:lnTo>
                      <a:pt x="1109" y="75"/>
                    </a:lnTo>
                    <a:lnTo>
                      <a:pt x="1114" y="77"/>
                    </a:lnTo>
                    <a:lnTo>
                      <a:pt x="1122" y="84"/>
                    </a:lnTo>
                    <a:lnTo>
                      <a:pt x="1128" y="94"/>
                    </a:lnTo>
                    <a:lnTo>
                      <a:pt x="1133" y="104"/>
                    </a:lnTo>
                    <a:lnTo>
                      <a:pt x="1136" y="117"/>
                    </a:lnTo>
                    <a:lnTo>
                      <a:pt x="1140" y="131"/>
                    </a:lnTo>
                    <a:lnTo>
                      <a:pt x="1142" y="148"/>
                    </a:lnTo>
                    <a:lnTo>
                      <a:pt x="1143" y="166"/>
                    </a:lnTo>
                    <a:lnTo>
                      <a:pt x="1143" y="187"/>
                    </a:lnTo>
                    <a:lnTo>
                      <a:pt x="1143" y="424"/>
                    </a:lnTo>
                    <a:lnTo>
                      <a:pt x="1144" y="424"/>
                    </a:lnTo>
                    <a:lnTo>
                      <a:pt x="1144" y="172"/>
                    </a:lnTo>
                    <a:lnTo>
                      <a:pt x="1143" y="151"/>
                    </a:lnTo>
                    <a:lnTo>
                      <a:pt x="1142" y="131"/>
                    </a:lnTo>
                    <a:lnTo>
                      <a:pt x="1141" y="114"/>
                    </a:lnTo>
                    <a:lnTo>
                      <a:pt x="1138" y="98"/>
                    </a:lnTo>
                    <a:lnTo>
                      <a:pt x="1132" y="84"/>
                    </a:lnTo>
                    <a:lnTo>
                      <a:pt x="1127" y="72"/>
                    </a:lnTo>
                    <a:lnTo>
                      <a:pt x="1123" y="66"/>
                    </a:lnTo>
                    <a:lnTo>
                      <a:pt x="1119" y="61"/>
                    </a:lnTo>
                    <a:lnTo>
                      <a:pt x="1115" y="56"/>
                    </a:lnTo>
                    <a:lnTo>
                      <a:pt x="1109" y="52"/>
                    </a:lnTo>
                    <a:lnTo>
                      <a:pt x="1103" y="48"/>
                    </a:lnTo>
                    <a:lnTo>
                      <a:pt x="1095" y="45"/>
                    </a:lnTo>
                    <a:lnTo>
                      <a:pt x="1085" y="41"/>
                    </a:lnTo>
                    <a:lnTo>
                      <a:pt x="1072" y="38"/>
                    </a:lnTo>
                    <a:lnTo>
                      <a:pt x="1060" y="36"/>
                    </a:lnTo>
                    <a:lnTo>
                      <a:pt x="1046" y="34"/>
                    </a:lnTo>
                    <a:lnTo>
                      <a:pt x="1033" y="33"/>
                    </a:lnTo>
                    <a:lnTo>
                      <a:pt x="1019" y="32"/>
                    </a:lnTo>
                    <a:lnTo>
                      <a:pt x="1019" y="0"/>
                    </a:lnTo>
                    <a:close/>
                    <a:moveTo>
                      <a:pt x="759" y="424"/>
                    </a:moveTo>
                    <a:lnTo>
                      <a:pt x="759" y="176"/>
                    </a:lnTo>
                    <a:lnTo>
                      <a:pt x="760" y="147"/>
                    </a:lnTo>
                    <a:lnTo>
                      <a:pt x="762" y="123"/>
                    </a:lnTo>
                    <a:lnTo>
                      <a:pt x="768" y="103"/>
                    </a:lnTo>
                    <a:lnTo>
                      <a:pt x="777" y="88"/>
                    </a:lnTo>
                    <a:lnTo>
                      <a:pt x="789" y="76"/>
                    </a:lnTo>
                    <a:lnTo>
                      <a:pt x="808" y="67"/>
                    </a:lnTo>
                    <a:lnTo>
                      <a:pt x="835" y="62"/>
                    </a:lnTo>
                    <a:lnTo>
                      <a:pt x="881" y="59"/>
                    </a:lnTo>
                    <a:lnTo>
                      <a:pt x="881" y="0"/>
                    </a:lnTo>
                    <a:lnTo>
                      <a:pt x="857" y="0"/>
                    </a:lnTo>
                    <a:lnTo>
                      <a:pt x="857" y="32"/>
                    </a:lnTo>
                    <a:lnTo>
                      <a:pt x="838" y="33"/>
                    </a:lnTo>
                    <a:lnTo>
                      <a:pt x="821" y="34"/>
                    </a:lnTo>
                    <a:lnTo>
                      <a:pt x="806" y="37"/>
                    </a:lnTo>
                    <a:lnTo>
                      <a:pt x="792" y="40"/>
                    </a:lnTo>
                    <a:lnTo>
                      <a:pt x="781" y="45"/>
                    </a:lnTo>
                    <a:lnTo>
                      <a:pt x="770" y="50"/>
                    </a:lnTo>
                    <a:lnTo>
                      <a:pt x="762" y="56"/>
                    </a:lnTo>
                    <a:lnTo>
                      <a:pt x="755" y="65"/>
                    </a:lnTo>
                    <a:lnTo>
                      <a:pt x="750" y="73"/>
                    </a:lnTo>
                    <a:lnTo>
                      <a:pt x="744" y="82"/>
                    </a:lnTo>
                    <a:lnTo>
                      <a:pt x="741" y="93"/>
                    </a:lnTo>
                    <a:lnTo>
                      <a:pt x="738" y="104"/>
                    </a:lnTo>
                    <a:lnTo>
                      <a:pt x="737" y="117"/>
                    </a:lnTo>
                    <a:lnTo>
                      <a:pt x="735" y="130"/>
                    </a:lnTo>
                    <a:lnTo>
                      <a:pt x="735" y="145"/>
                    </a:lnTo>
                    <a:lnTo>
                      <a:pt x="735" y="160"/>
                    </a:lnTo>
                    <a:lnTo>
                      <a:pt x="735" y="424"/>
                    </a:lnTo>
                    <a:lnTo>
                      <a:pt x="759" y="424"/>
                    </a:lnTo>
                    <a:close/>
                    <a:moveTo>
                      <a:pt x="1463" y="968"/>
                    </a:moveTo>
                    <a:lnTo>
                      <a:pt x="2233" y="968"/>
                    </a:lnTo>
                    <a:lnTo>
                      <a:pt x="2308" y="704"/>
                    </a:lnTo>
                    <a:lnTo>
                      <a:pt x="2278" y="704"/>
                    </a:lnTo>
                    <a:lnTo>
                      <a:pt x="2211" y="940"/>
                    </a:lnTo>
                    <a:lnTo>
                      <a:pt x="1463" y="940"/>
                    </a:lnTo>
                    <a:lnTo>
                      <a:pt x="1463" y="910"/>
                    </a:lnTo>
                    <a:lnTo>
                      <a:pt x="1463" y="968"/>
                    </a:lnTo>
                    <a:close/>
                    <a:moveTo>
                      <a:pt x="1777" y="878"/>
                    </a:moveTo>
                    <a:lnTo>
                      <a:pt x="1771" y="875"/>
                    </a:lnTo>
                    <a:lnTo>
                      <a:pt x="1766" y="869"/>
                    </a:lnTo>
                    <a:lnTo>
                      <a:pt x="1763" y="859"/>
                    </a:lnTo>
                    <a:lnTo>
                      <a:pt x="1761" y="843"/>
                    </a:lnTo>
                    <a:lnTo>
                      <a:pt x="1760" y="821"/>
                    </a:lnTo>
                    <a:lnTo>
                      <a:pt x="1760" y="512"/>
                    </a:lnTo>
                    <a:lnTo>
                      <a:pt x="1933" y="512"/>
                    </a:lnTo>
                    <a:lnTo>
                      <a:pt x="1953" y="512"/>
                    </a:lnTo>
                    <a:lnTo>
                      <a:pt x="1971" y="513"/>
                    </a:lnTo>
                    <a:lnTo>
                      <a:pt x="1987" y="514"/>
                    </a:lnTo>
                    <a:lnTo>
                      <a:pt x="2002" y="516"/>
                    </a:lnTo>
                    <a:lnTo>
                      <a:pt x="2013" y="519"/>
                    </a:lnTo>
                    <a:lnTo>
                      <a:pt x="2023" y="523"/>
                    </a:lnTo>
                    <a:lnTo>
                      <a:pt x="2033" y="527"/>
                    </a:lnTo>
                    <a:lnTo>
                      <a:pt x="2040" y="533"/>
                    </a:lnTo>
                    <a:lnTo>
                      <a:pt x="2046" y="539"/>
                    </a:lnTo>
                    <a:lnTo>
                      <a:pt x="2052" y="546"/>
                    </a:lnTo>
                    <a:lnTo>
                      <a:pt x="2058" y="555"/>
                    </a:lnTo>
                    <a:lnTo>
                      <a:pt x="2062" y="567"/>
                    </a:lnTo>
                    <a:lnTo>
                      <a:pt x="2066" y="580"/>
                    </a:lnTo>
                    <a:lnTo>
                      <a:pt x="2069" y="595"/>
                    </a:lnTo>
                    <a:lnTo>
                      <a:pt x="2072" y="612"/>
                    </a:lnTo>
                    <a:lnTo>
                      <a:pt x="2076" y="643"/>
                    </a:lnTo>
                    <a:lnTo>
                      <a:pt x="2133" y="643"/>
                    </a:lnTo>
                    <a:lnTo>
                      <a:pt x="2133" y="296"/>
                    </a:lnTo>
                    <a:lnTo>
                      <a:pt x="2109" y="296"/>
                    </a:lnTo>
                    <a:lnTo>
                      <a:pt x="2109" y="615"/>
                    </a:lnTo>
                    <a:lnTo>
                      <a:pt x="2075" y="615"/>
                    </a:lnTo>
                    <a:lnTo>
                      <a:pt x="2072" y="595"/>
                    </a:lnTo>
                    <a:lnTo>
                      <a:pt x="2069" y="577"/>
                    </a:lnTo>
                    <a:lnTo>
                      <a:pt x="2066" y="562"/>
                    </a:lnTo>
                    <a:lnTo>
                      <a:pt x="2062" y="547"/>
                    </a:lnTo>
                    <a:lnTo>
                      <a:pt x="2057" y="535"/>
                    </a:lnTo>
                    <a:lnTo>
                      <a:pt x="2050" y="524"/>
                    </a:lnTo>
                    <a:lnTo>
                      <a:pt x="2044" y="515"/>
                    </a:lnTo>
                    <a:lnTo>
                      <a:pt x="2036" y="508"/>
                    </a:lnTo>
                    <a:lnTo>
                      <a:pt x="2027" y="501"/>
                    </a:lnTo>
                    <a:lnTo>
                      <a:pt x="2017" y="496"/>
                    </a:lnTo>
                    <a:lnTo>
                      <a:pt x="2005" y="492"/>
                    </a:lnTo>
                    <a:lnTo>
                      <a:pt x="1992" y="489"/>
                    </a:lnTo>
                    <a:lnTo>
                      <a:pt x="1977" y="486"/>
                    </a:lnTo>
                    <a:lnTo>
                      <a:pt x="1960" y="485"/>
                    </a:lnTo>
                    <a:lnTo>
                      <a:pt x="1941" y="484"/>
                    </a:lnTo>
                    <a:lnTo>
                      <a:pt x="1922" y="484"/>
                    </a:lnTo>
                    <a:lnTo>
                      <a:pt x="1736" y="484"/>
                    </a:lnTo>
                    <a:lnTo>
                      <a:pt x="1736" y="805"/>
                    </a:lnTo>
                    <a:lnTo>
                      <a:pt x="1736" y="823"/>
                    </a:lnTo>
                    <a:lnTo>
                      <a:pt x="1737" y="838"/>
                    </a:lnTo>
                    <a:lnTo>
                      <a:pt x="1740" y="850"/>
                    </a:lnTo>
                    <a:lnTo>
                      <a:pt x="1743" y="859"/>
                    </a:lnTo>
                    <a:lnTo>
                      <a:pt x="1746" y="863"/>
                    </a:lnTo>
                    <a:lnTo>
                      <a:pt x="1748" y="867"/>
                    </a:lnTo>
                    <a:lnTo>
                      <a:pt x="1753" y="870"/>
                    </a:lnTo>
                    <a:lnTo>
                      <a:pt x="1756" y="872"/>
                    </a:lnTo>
                    <a:lnTo>
                      <a:pt x="1765" y="876"/>
                    </a:lnTo>
                    <a:lnTo>
                      <a:pt x="1777" y="878"/>
                    </a:lnTo>
                    <a:close/>
                    <a:moveTo>
                      <a:pt x="2075" y="296"/>
                    </a:moveTo>
                    <a:lnTo>
                      <a:pt x="2075" y="296"/>
                    </a:lnTo>
                    <a:lnTo>
                      <a:pt x="2074" y="314"/>
                    </a:lnTo>
                    <a:lnTo>
                      <a:pt x="2075" y="312"/>
                    </a:lnTo>
                    <a:lnTo>
                      <a:pt x="2075" y="310"/>
                    </a:lnTo>
                    <a:lnTo>
                      <a:pt x="2075" y="308"/>
                    </a:lnTo>
                    <a:lnTo>
                      <a:pt x="2075" y="305"/>
                    </a:lnTo>
                    <a:lnTo>
                      <a:pt x="2075" y="303"/>
                    </a:lnTo>
                    <a:lnTo>
                      <a:pt x="2075" y="301"/>
                    </a:lnTo>
                    <a:lnTo>
                      <a:pt x="2075" y="299"/>
                    </a:lnTo>
                    <a:lnTo>
                      <a:pt x="2075" y="296"/>
                    </a:lnTo>
                    <a:close/>
                    <a:moveTo>
                      <a:pt x="1760" y="424"/>
                    </a:moveTo>
                    <a:lnTo>
                      <a:pt x="1760" y="130"/>
                    </a:lnTo>
                    <a:lnTo>
                      <a:pt x="1761" y="115"/>
                    </a:lnTo>
                    <a:lnTo>
                      <a:pt x="1762" y="103"/>
                    </a:lnTo>
                    <a:lnTo>
                      <a:pt x="1765" y="97"/>
                    </a:lnTo>
                    <a:lnTo>
                      <a:pt x="1768" y="93"/>
                    </a:lnTo>
                    <a:lnTo>
                      <a:pt x="1775" y="90"/>
                    </a:lnTo>
                    <a:lnTo>
                      <a:pt x="1787" y="88"/>
                    </a:lnTo>
                    <a:lnTo>
                      <a:pt x="1804" y="86"/>
                    </a:lnTo>
                    <a:lnTo>
                      <a:pt x="1827" y="86"/>
                    </a:lnTo>
                    <a:lnTo>
                      <a:pt x="2007" y="86"/>
                    </a:lnTo>
                    <a:lnTo>
                      <a:pt x="2027" y="86"/>
                    </a:lnTo>
                    <a:lnTo>
                      <a:pt x="2047" y="87"/>
                    </a:lnTo>
                    <a:lnTo>
                      <a:pt x="2065" y="89"/>
                    </a:lnTo>
                    <a:lnTo>
                      <a:pt x="2080" y="91"/>
                    </a:lnTo>
                    <a:lnTo>
                      <a:pt x="2094" y="94"/>
                    </a:lnTo>
                    <a:lnTo>
                      <a:pt x="2106" y="98"/>
                    </a:lnTo>
                    <a:lnTo>
                      <a:pt x="2117" y="103"/>
                    </a:lnTo>
                    <a:lnTo>
                      <a:pt x="2127" y="110"/>
                    </a:lnTo>
                    <a:lnTo>
                      <a:pt x="2135" y="118"/>
                    </a:lnTo>
                    <a:lnTo>
                      <a:pt x="2143" y="127"/>
                    </a:lnTo>
                    <a:lnTo>
                      <a:pt x="2150" y="137"/>
                    </a:lnTo>
                    <a:lnTo>
                      <a:pt x="2156" y="150"/>
                    </a:lnTo>
                    <a:lnTo>
                      <a:pt x="2162" y="164"/>
                    </a:lnTo>
                    <a:lnTo>
                      <a:pt x="2167" y="182"/>
                    </a:lnTo>
                    <a:lnTo>
                      <a:pt x="2173" y="201"/>
                    </a:lnTo>
                    <a:lnTo>
                      <a:pt x="2179" y="233"/>
                    </a:lnTo>
                    <a:lnTo>
                      <a:pt x="2236" y="233"/>
                    </a:lnTo>
                    <a:lnTo>
                      <a:pt x="2226" y="0"/>
                    </a:lnTo>
                    <a:lnTo>
                      <a:pt x="2202" y="0"/>
                    </a:lnTo>
                    <a:lnTo>
                      <a:pt x="2211" y="205"/>
                    </a:lnTo>
                    <a:lnTo>
                      <a:pt x="2178" y="205"/>
                    </a:lnTo>
                    <a:lnTo>
                      <a:pt x="2173" y="183"/>
                    </a:lnTo>
                    <a:lnTo>
                      <a:pt x="2167" y="162"/>
                    </a:lnTo>
                    <a:lnTo>
                      <a:pt x="2162" y="145"/>
                    </a:lnTo>
                    <a:lnTo>
                      <a:pt x="2156" y="129"/>
                    </a:lnTo>
                    <a:lnTo>
                      <a:pt x="2149" y="116"/>
                    </a:lnTo>
                    <a:lnTo>
                      <a:pt x="2142" y="103"/>
                    </a:lnTo>
                    <a:lnTo>
                      <a:pt x="2132" y="94"/>
                    </a:lnTo>
                    <a:lnTo>
                      <a:pt x="2123" y="84"/>
                    </a:lnTo>
                    <a:lnTo>
                      <a:pt x="2111" y="77"/>
                    </a:lnTo>
                    <a:lnTo>
                      <a:pt x="2099" y="71"/>
                    </a:lnTo>
                    <a:lnTo>
                      <a:pt x="2086" y="67"/>
                    </a:lnTo>
                    <a:lnTo>
                      <a:pt x="2071" y="63"/>
                    </a:lnTo>
                    <a:lnTo>
                      <a:pt x="2054" y="61"/>
                    </a:lnTo>
                    <a:lnTo>
                      <a:pt x="2036" y="59"/>
                    </a:lnTo>
                    <a:lnTo>
                      <a:pt x="2016" y="58"/>
                    </a:lnTo>
                    <a:lnTo>
                      <a:pt x="1995" y="58"/>
                    </a:lnTo>
                    <a:lnTo>
                      <a:pt x="1815" y="58"/>
                    </a:lnTo>
                    <a:lnTo>
                      <a:pt x="1792" y="58"/>
                    </a:lnTo>
                    <a:lnTo>
                      <a:pt x="1773" y="60"/>
                    </a:lnTo>
                    <a:lnTo>
                      <a:pt x="1766" y="61"/>
                    </a:lnTo>
                    <a:lnTo>
                      <a:pt x="1760" y="63"/>
                    </a:lnTo>
                    <a:lnTo>
                      <a:pt x="1754" y="65"/>
                    </a:lnTo>
                    <a:lnTo>
                      <a:pt x="1749" y="67"/>
                    </a:lnTo>
                    <a:lnTo>
                      <a:pt x="1745" y="71"/>
                    </a:lnTo>
                    <a:lnTo>
                      <a:pt x="1742" y="74"/>
                    </a:lnTo>
                    <a:lnTo>
                      <a:pt x="1740" y="79"/>
                    </a:lnTo>
                    <a:lnTo>
                      <a:pt x="1739" y="84"/>
                    </a:lnTo>
                    <a:lnTo>
                      <a:pt x="1737" y="98"/>
                    </a:lnTo>
                    <a:lnTo>
                      <a:pt x="1736" y="115"/>
                    </a:lnTo>
                    <a:lnTo>
                      <a:pt x="1736" y="424"/>
                    </a:lnTo>
                    <a:lnTo>
                      <a:pt x="1760" y="424"/>
                    </a:lnTo>
                    <a:close/>
                    <a:moveTo>
                      <a:pt x="1463" y="0"/>
                    </a:moveTo>
                    <a:lnTo>
                      <a:pt x="1463" y="0"/>
                    </a:lnTo>
                    <a:lnTo>
                      <a:pt x="1463" y="59"/>
                    </a:lnTo>
                    <a:lnTo>
                      <a:pt x="1495" y="62"/>
                    </a:lnTo>
                    <a:lnTo>
                      <a:pt x="1513" y="64"/>
                    </a:lnTo>
                    <a:lnTo>
                      <a:pt x="1529" y="66"/>
                    </a:lnTo>
                    <a:lnTo>
                      <a:pt x="1542" y="69"/>
                    </a:lnTo>
                    <a:lnTo>
                      <a:pt x="1552" y="72"/>
                    </a:lnTo>
                    <a:lnTo>
                      <a:pt x="1561" y="76"/>
                    </a:lnTo>
                    <a:lnTo>
                      <a:pt x="1568" y="80"/>
                    </a:lnTo>
                    <a:lnTo>
                      <a:pt x="1573" y="86"/>
                    </a:lnTo>
                    <a:lnTo>
                      <a:pt x="1577" y="92"/>
                    </a:lnTo>
                    <a:lnTo>
                      <a:pt x="1580" y="100"/>
                    </a:lnTo>
                    <a:lnTo>
                      <a:pt x="1584" y="110"/>
                    </a:lnTo>
                    <a:lnTo>
                      <a:pt x="1586" y="123"/>
                    </a:lnTo>
                    <a:lnTo>
                      <a:pt x="1587" y="138"/>
                    </a:lnTo>
                    <a:lnTo>
                      <a:pt x="1588" y="156"/>
                    </a:lnTo>
                    <a:lnTo>
                      <a:pt x="1589" y="177"/>
                    </a:lnTo>
                    <a:lnTo>
                      <a:pt x="1589" y="200"/>
                    </a:lnTo>
                    <a:lnTo>
                      <a:pt x="1589" y="774"/>
                    </a:lnTo>
                    <a:lnTo>
                      <a:pt x="1588" y="795"/>
                    </a:lnTo>
                    <a:lnTo>
                      <a:pt x="1588" y="799"/>
                    </a:lnTo>
                    <a:lnTo>
                      <a:pt x="1589" y="795"/>
                    </a:lnTo>
                    <a:lnTo>
                      <a:pt x="1589" y="790"/>
                    </a:lnTo>
                    <a:lnTo>
                      <a:pt x="1589" y="785"/>
                    </a:lnTo>
                    <a:lnTo>
                      <a:pt x="1589" y="781"/>
                    </a:lnTo>
                    <a:lnTo>
                      <a:pt x="1589" y="775"/>
                    </a:lnTo>
                    <a:lnTo>
                      <a:pt x="1589" y="770"/>
                    </a:lnTo>
                    <a:lnTo>
                      <a:pt x="1589" y="765"/>
                    </a:lnTo>
                    <a:lnTo>
                      <a:pt x="1589" y="759"/>
                    </a:lnTo>
                    <a:lnTo>
                      <a:pt x="1589" y="184"/>
                    </a:lnTo>
                    <a:lnTo>
                      <a:pt x="1589" y="161"/>
                    </a:lnTo>
                    <a:lnTo>
                      <a:pt x="1589" y="140"/>
                    </a:lnTo>
                    <a:lnTo>
                      <a:pt x="1588" y="122"/>
                    </a:lnTo>
                    <a:lnTo>
                      <a:pt x="1586" y="106"/>
                    </a:lnTo>
                    <a:lnTo>
                      <a:pt x="1584" y="93"/>
                    </a:lnTo>
                    <a:lnTo>
                      <a:pt x="1580" y="80"/>
                    </a:lnTo>
                    <a:lnTo>
                      <a:pt x="1576" y="71"/>
                    </a:lnTo>
                    <a:lnTo>
                      <a:pt x="1571" y="63"/>
                    </a:lnTo>
                    <a:lnTo>
                      <a:pt x="1564" y="55"/>
                    </a:lnTo>
                    <a:lnTo>
                      <a:pt x="1556" y="50"/>
                    </a:lnTo>
                    <a:lnTo>
                      <a:pt x="1545" y="45"/>
                    </a:lnTo>
                    <a:lnTo>
                      <a:pt x="1533" y="42"/>
                    </a:lnTo>
                    <a:lnTo>
                      <a:pt x="1519" y="39"/>
                    </a:lnTo>
                    <a:lnTo>
                      <a:pt x="1503" y="36"/>
                    </a:lnTo>
                    <a:lnTo>
                      <a:pt x="1485" y="34"/>
                    </a:lnTo>
                    <a:lnTo>
                      <a:pt x="1463" y="32"/>
                    </a:lnTo>
                    <a:lnTo>
                      <a:pt x="1463" y="0"/>
                    </a:lnTo>
                    <a:close/>
                    <a:moveTo>
                      <a:pt x="2309" y="59"/>
                    </a:moveTo>
                    <a:lnTo>
                      <a:pt x="2341" y="62"/>
                    </a:lnTo>
                    <a:lnTo>
                      <a:pt x="2359" y="64"/>
                    </a:lnTo>
                    <a:lnTo>
                      <a:pt x="2375" y="66"/>
                    </a:lnTo>
                    <a:lnTo>
                      <a:pt x="2387" y="69"/>
                    </a:lnTo>
                    <a:lnTo>
                      <a:pt x="2399" y="73"/>
                    </a:lnTo>
                    <a:lnTo>
                      <a:pt x="2407" y="78"/>
                    </a:lnTo>
                    <a:lnTo>
                      <a:pt x="2413" y="83"/>
                    </a:lnTo>
                    <a:lnTo>
                      <a:pt x="2419" y="90"/>
                    </a:lnTo>
                    <a:lnTo>
                      <a:pt x="2424" y="97"/>
                    </a:lnTo>
                    <a:lnTo>
                      <a:pt x="2427" y="106"/>
                    </a:lnTo>
                    <a:lnTo>
                      <a:pt x="2430" y="119"/>
                    </a:lnTo>
                    <a:lnTo>
                      <a:pt x="2432" y="132"/>
                    </a:lnTo>
                    <a:lnTo>
                      <a:pt x="2433" y="149"/>
                    </a:lnTo>
                    <a:lnTo>
                      <a:pt x="2434" y="167"/>
                    </a:lnTo>
                    <a:lnTo>
                      <a:pt x="2434" y="189"/>
                    </a:lnTo>
                    <a:lnTo>
                      <a:pt x="2434" y="213"/>
                    </a:lnTo>
                    <a:lnTo>
                      <a:pt x="2434" y="751"/>
                    </a:lnTo>
                    <a:lnTo>
                      <a:pt x="2434" y="777"/>
                    </a:lnTo>
                    <a:lnTo>
                      <a:pt x="2434" y="792"/>
                    </a:lnTo>
                    <a:lnTo>
                      <a:pt x="2434" y="786"/>
                    </a:lnTo>
                    <a:lnTo>
                      <a:pt x="2434" y="779"/>
                    </a:lnTo>
                    <a:lnTo>
                      <a:pt x="2434" y="772"/>
                    </a:lnTo>
                    <a:lnTo>
                      <a:pt x="2435" y="766"/>
                    </a:lnTo>
                    <a:lnTo>
                      <a:pt x="2435" y="759"/>
                    </a:lnTo>
                    <a:lnTo>
                      <a:pt x="2435" y="751"/>
                    </a:lnTo>
                    <a:lnTo>
                      <a:pt x="2435" y="744"/>
                    </a:lnTo>
                    <a:lnTo>
                      <a:pt x="2435" y="736"/>
                    </a:lnTo>
                    <a:lnTo>
                      <a:pt x="2435" y="198"/>
                    </a:lnTo>
                    <a:lnTo>
                      <a:pt x="2435" y="174"/>
                    </a:lnTo>
                    <a:lnTo>
                      <a:pt x="2434" y="152"/>
                    </a:lnTo>
                    <a:lnTo>
                      <a:pt x="2434" y="132"/>
                    </a:lnTo>
                    <a:lnTo>
                      <a:pt x="2432" y="116"/>
                    </a:lnTo>
                    <a:lnTo>
                      <a:pt x="2430" y="101"/>
                    </a:lnTo>
                    <a:lnTo>
                      <a:pt x="2427" y="88"/>
                    </a:lnTo>
                    <a:lnTo>
                      <a:pt x="2423" y="76"/>
                    </a:lnTo>
                    <a:lnTo>
                      <a:pt x="2417" y="67"/>
                    </a:lnTo>
                    <a:lnTo>
                      <a:pt x="2410" y="59"/>
                    </a:lnTo>
                    <a:lnTo>
                      <a:pt x="2402" y="52"/>
                    </a:lnTo>
                    <a:lnTo>
                      <a:pt x="2392" y="46"/>
                    </a:lnTo>
                    <a:lnTo>
                      <a:pt x="2380" y="42"/>
                    </a:lnTo>
                    <a:lnTo>
                      <a:pt x="2366" y="39"/>
                    </a:lnTo>
                    <a:lnTo>
                      <a:pt x="2349" y="36"/>
                    </a:lnTo>
                    <a:lnTo>
                      <a:pt x="2330" y="34"/>
                    </a:lnTo>
                    <a:lnTo>
                      <a:pt x="2310" y="32"/>
                    </a:lnTo>
                    <a:lnTo>
                      <a:pt x="2310" y="0"/>
                    </a:lnTo>
                    <a:lnTo>
                      <a:pt x="2309" y="0"/>
                    </a:lnTo>
                    <a:lnTo>
                      <a:pt x="2309" y="59"/>
                    </a:lnTo>
                    <a:close/>
                    <a:moveTo>
                      <a:pt x="2310" y="911"/>
                    </a:moveTo>
                    <a:lnTo>
                      <a:pt x="2309" y="911"/>
                    </a:lnTo>
                    <a:lnTo>
                      <a:pt x="2309" y="968"/>
                    </a:lnTo>
                    <a:lnTo>
                      <a:pt x="2644" y="968"/>
                    </a:lnTo>
                    <a:lnTo>
                      <a:pt x="2664" y="968"/>
                    </a:lnTo>
                    <a:lnTo>
                      <a:pt x="2684" y="968"/>
                    </a:lnTo>
                    <a:lnTo>
                      <a:pt x="2704" y="967"/>
                    </a:lnTo>
                    <a:lnTo>
                      <a:pt x="2723" y="967"/>
                    </a:lnTo>
                    <a:lnTo>
                      <a:pt x="2742" y="967"/>
                    </a:lnTo>
                    <a:lnTo>
                      <a:pt x="2760" y="966"/>
                    </a:lnTo>
                    <a:lnTo>
                      <a:pt x="2777" y="965"/>
                    </a:lnTo>
                    <a:lnTo>
                      <a:pt x="2795" y="964"/>
                    </a:lnTo>
                    <a:lnTo>
                      <a:pt x="2812" y="963"/>
                    </a:lnTo>
                    <a:lnTo>
                      <a:pt x="2828" y="962"/>
                    </a:lnTo>
                    <a:lnTo>
                      <a:pt x="2845" y="960"/>
                    </a:lnTo>
                    <a:lnTo>
                      <a:pt x="2860" y="958"/>
                    </a:lnTo>
                    <a:lnTo>
                      <a:pt x="2876" y="956"/>
                    </a:lnTo>
                    <a:lnTo>
                      <a:pt x="2891" y="953"/>
                    </a:lnTo>
                    <a:lnTo>
                      <a:pt x="2907" y="950"/>
                    </a:lnTo>
                    <a:lnTo>
                      <a:pt x="2922" y="946"/>
                    </a:lnTo>
                    <a:lnTo>
                      <a:pt x="2936" y="942"/>
                    </a:lnTo>
                    <a:lnTo>
                      <a:pt x="2951" y="938"/>
                    </a:lnTo>
                    <a:lnTo>
                      <a:pt x="2964" y="934"/>
                    </a:lnTo>
                    <a:lnTo>
                      <a:pt x="2979" y="929"/>
                    </a:lnTo>
                    <a:lnTo>
                      <a:pt x="2992" y="923"/>
                    </a:lnTo>
                    <a:lnTo>
                      <a:pt x="3006" y="916"/>
                    </a:lnTo>
                    <a:lnTo>
                      <a:pt x="3019" y="910"/>
                    </a:lnTo>
                    <a:lnTo>
                      <a:pt x="3033" y="903"/>
                    </a:lnTo>
                    <a:lnTo>
                      <a:pt x="3045" y="895"/>
                    </a:lnTo>
                    <a:lnTo>
                      <a:pt x="3058" y="886"/>
                    </a:lnTo>
                    <a:lnTo>
                      <a:pt x="3071" y="877"/>
                    </a:lnTo>
                    <a:lnTo>
                      <a:pt x="3084" y="868"/>
                    </a:lnTo>
                    <a:lnTo>
                      <a:pt x="3097" y="857"/>
                    </a:lnTo>
                    <a:lnTo>
                      <a:pt x="3109" y="846"/>
                    </a:lnTo>
                    <a:lnTo>
                      <a:pt x="3123" y="834"/>
                    </a:lnTo>
                    <a:lnTo>
                      <a:pt x="3139" y="817"/>
                    </a:lnTo>
                    <a:lnTo>
                      <a:pt x="3156" y="799"/>
                    </a:lnTo>
                    <a:lnTo>
                      <a:pt x="3172" y="781"/>
                    </a:lnTo>
                    <a:lnTo>
                      <a:pt x="3185" y="761"/>
                    </a:lnTo>
                    <a:lnTo>
                      <a:pt x="3197" y="741"/>
                    </a:lnTo>
                    <a:lnTo>
                      <a:pt x="3210" y="721"/>
                    </a:lnTo>
                    <a:lnTo>
                      <a:pt x="3220" y="700"/>
                    </a:lnTo>
                    <a:lnTo>
                      <a:pt x="3230" y="679"/>
                    </a:lnTo>
                    <a:lnTo>
                      <a:pt x="3238" y="656"/>
                    </a:lnTo>
                    <a:lnTo>
                      <a:pt x="3245" y="634"/>
                    </a:lnTo>
                    <a:lnTo>
                      <a:pt x="3251" y="610"/>
                    </a:lnTo>
                    <a:lnTo>
                      <a:pt x="3257" y="587"/>
                    </a:lnTo>
                    <a:lnTo>
                      <a:pt x="3261" y="563"/>
                    </a:lnTo>
                    <a:lnTo>
                      <a:pt x="3263" y="538"/>
                    </a:lnTo>
                    <a:lnTo>
                      <a:pt x="3265" y="512"/>
                    </a:lnTo>
                    <a:lnTo>
                      <a:pt x="3265" y="486"/>
                    </a:lnTo>
                    <a:lnTo>
                      <a:pt x="3265" y="451"/>
                    </a:lnTo>
                    <a:lnTo>
                      <a:pt x="3262" y="417"/>
                    </a:lnTo>
                    <a:lnTo>
                      <a:pt x="3258" y="385"/>
                    </a:lnTo>
                    <a:lnTo>
                      <a:pt x="3251" y="355"/>
                    </a:lnTo>
                    <a:lnTo>
                      <a:pt x="3244" y="326"/>
                    </a:lnTo>
                    <a:lnTo>
                      <a:pt x="3236" y="299"/>
                    </a:lnTo>
                    <a:lnTo>
                      <a:pt x="3225" y="273"/>
                    </a:lnTo>
                    <a:lnTo>
                      <a:pt x="3213" y="248"/>
                    </a:lnTo>
                    <a:lnTo>
                      <a:pt x="3200" y="225"/>
                    </a:lnTo>
                    <a:lnTo>
                      <a:pt x="3185" y="203"/>
                    </a:lnTo>
                    <a:lnTo>
                      <a:pt x="3169" y="182"/>
                    </a:lnTo>
                    <a:lnTo>
                      <a:pt x="3152" y="163"/>
                    </a:lnTo>
                    <a:lnTo>
                      <a:pt x="3134" y="146"/>
                    </a:lnTo>
                    <a:lnTo>
                      <a:pt x="3115" y="128"/>
                    </a:lnTo>
                    <a:lnTo>
                      <a:pt x="3094" y="112"/>
                    </a:lnTo>
                    <a:lnTo>
                      <a:pt x="3072" y="99"/>
                    </a:lnTo>
                    <a:lnTo>
                      <a:pt x="3049" y="86"/>
                    </a:lnTo>
                    <a:lnTo>
                      <a:pt x="3025" y="73"/>
                    </a:lnTo>
                    <a:lnTo>
                      <a:pt x="3001" y="63"/>
                    </a:lnTo>
                    <a:lnTo>
                      <a:pt x="2976" y="52"/>
                    </a:lnTo>
                    <a:lnTo>
                      <a:pt x="2950" y="44"/>
                    </a:lnTo>
                    <a:lnTo>
                      <a:pt x="2923" y="36"/>
                    </a:lnTo>
                    <a:lnTo>
                      <a:pt x="2902" y="31"/>
                    </a:lnTo>
                    <a:lnTo>
                      <a:pt x="2921" y="36"/>
                    </a:lnTo>
                    <a:lnTo>
                      <a:pt x="2939" y="41"/>
                    </a:lnTo>
                    <a:lnTo>
                      <a:pt x="2957" y="47"/>
                    </a:lnTo>
                    <a:lnTo>
                      <a:pt x="2973" y="53"/>
                    </a:lnTo>
                    <a:lnTo>
                      <a:pt x="2991" y="61"/>
                    </a:lnTo>
                    <a:lnTo>
                      <a:pt x="3008" y="68"/>
                    </a:lnTo>
                    <a:lnTo>
                      <a:pt x="3023" y="76"/>
                    </a:lnTo>
                    <a:lnTo>
                      <a:pt x="3039" y="84"/>
                    </a:lnTo>
                    <a:lnTo>
                      <a:pt x="3054" y="94"/>
                    </a:lnTo>
                    <a:lnTo>
                      <a:pt x="3069" y="103"/>
                    </a:lnTo>
                    <a:lnTo>
                      <a:pt x="3083" y="114"/>
                    </a:lnTo>
                    <a:lnTo>
                      <a:pt x="3097" y="124"/>
                    </a:lnTo>
                    <a:lnTo>
                      <a:pt x="3110" y="135"/>
                    </a:lnTo>
                    <a:lnTo>
                      <a:pt x="3123" y="148"/>
                    </a:lnTo>
                    <a:lnTo>
                      <a:pt x="3135" y="160"/>
                    </a:lnTo>
                    <a:lnTo>
                      <a:pt x="3147" y="173"/>
                    </a:lnTo>
                    <a:lnTo>
                      <a:pt x="3157" y="186"/>
                    </a:lnTo>
                    <a:lnTo>
                      <a:pt x="3167" y="201"/>
                    </a:lnTo>
                    <a:lnTo>
                      <a:pt x="3178" y="215"/>
                    </a:lnTo>
                    <a:lnTo>
                      <a:pt x="3187" y="231"/>
                    </a:lnTo>
                    <a:lnTo>
                      <a:pt x="3195" y="247"/>
                    </a:lnTo>
                    <a:lnTo>
                      <a:pt x="3203" y="264"/>
                    </a:lnTo>
                    <a:lnTo>
                      <a:pt x="3210" y="282"/>
                    </a:lnTo>
                    <a:lnTo>
                      <a:pt x="3216" y="299"/>
                    </a:lnTo>
                    <a:lnTo>
                      <a:pt x="3222" y="318"/>
                    </a:lnTo>
                    <a:lnTo>
                      <a:pt x="3228" y="338"/>
                    </a:lnTo>
                    <a:lnTo>
                      <a:pt x="3232" y="358"/>
                    </a:lnTo>
                    <a:lnTo>
                      <a:pt x="3235" y="379"/>
                    </a:lnTo>
                    <a:lnTo>
                      <a:pt x="3238" y="401"/>
                    </a:lnTo>
                    <a:lnTo>
                      <a:pt x="3240" y="423"/>
                    </a:lnTo>
                    <a:lnTo>
                      <a:pt x="3241" y="446"/>
                    </a:lnTo>
                    <a:lnTo>
                      <a:pt x="3241" y="470"/>
                    </a:lnTo>
                    <a:lnTo>
                      <a:pt x="3241" y="496"/>
                    </a:lnTo>
                    <a:lnTo>
                      <a:pt x="3239" y="521"/>
                    </a:lnTo>
                    <a:lnTo>
                      <a:pt x="3237" y="545"/>
                    </a:lnTo>
                    <a:lnTo>
                      <a:pt x="3233" y="569"/>
                    </a:lnTo>
                    <a:lnTo>
                      <a:pt x="3228" y="592"/>
                    </a:lnTo>
                    <a:lnTo>
                      <a:pt x="3221" y="615"/>
                    </a:lnTo>
                    <a:lnTo>
                      <a:pt x="3215" y="636"/>
                    </a:lnTo>
                    <a:lnTo>
                      <a:pt x="3207" y="658"/>
                    </a:lnTo>
                    <a:lnTo>
                      <a:pt x="3197" y="679"/>
                    </a:lnTo>
                    <a:lnTo>
                      <a:pt x="3187" y="700"/>
                    </a:lnTo>
                    <a:lnTo>
                      <a:pt x="3176" y="719"/>
                    </a:lnTo>
                    <a:lnTo>
                      <a:pt x="3163" y="739"/>
                    </a:lnTo>
                    <a:lnTo>
                      <a:pt x="3150" y="757"/>
                    </a:lnTo>
                    <a:lnTo>
                      <a:pt x="3135" y="775"/>
                    </a:lnTo>
                    <a:lnTo>
                      <a:pt x="3120" y="793"/>
                    </a:lnTo>
                    <a:lnTo>
                      <a:pt x="3102" y="810"/>
                    </a:lnTo>
                    <a:lnTo>
                      <a:pt x="3090" y="821"/>
                    </a:lnTo>
                    <a:lnTo>
                      <a:pt x="3077" y="832"/>
                    </a:lnTo>
                    <a:lnTo>
                      <a:pt x="3065" y="842"/>
                    </a:lnTo>
                    <a:lnTo>
                      <a:pt x="3052" y="851"/>
                    </a:lnTo>
                    <a:lnTo>
                      <a:pt x="3040" y="860"/>
                    </a:lnTo>
                    <a:lnTo>
                      <a:pt x="3027" y="869"/>
                    </a:lnTo>
                    <a:lnTo>
                      <a:pt x="3014" y="876"/>
                    </a:lnTo>
                    <a:lnTo>
                      <a:pt x="3001" y="883"/>
                    </a:lnTo>
                    <a:lnTo>
                      <a:pt x="2988" y="890"/>
                    </a:lnTo>
                    <a:lnTo>
                      <a:pt x="2976" y="896"/>
                    </a:lnTo>
                    <a:lnTo>
                      <a:pt x="2962" y="902"/>
                    </a:lnTo>
                    <a:lnTo>
                      <a:pt x="2949" y="907"/>
                    </a:lnTo>
                    <a:lnTo>
                      <a:pt x="2921" y="915"/>
                    </a:lnTo>
                    <a:lnTo>
                      <a:pt x="2893" y="923"/>
                    </a:lnTo>
                    <a:lnTo>
                      <a:pt x="2862" y="928"/>
                    </a:lnTo>
                    <a:lnTo>
                      <a:pt x="2831" y="932"/>
                    </a:lnTo>
                    <a:lnTo>
                      <a:pt x="2799" y="935"/>
                    </a:lnTo>
                    <a:lnTo>
                      <a:pt x="2765" y="938"/>
                    </a:lnTo>
                    <a:lnTo>
                      <a:pt x="2692" y="940"/>
                    </a:lnTo>
                    <a:lnTo>
                      <a:pt x="2610" y="940"/>
                    </a:lnTo>
                    <a:lnTo>
                      <a:pt x="2310" y="940"/>
                    </a:lnTo>
                    <a:lnTo>
                      <a:pt x="2310" y="911"/>
                    </a:lnTo>
                    <a:close/>
                    <a:moveTo>
                      <a:pt x="2606" y="133"/>
                    </a:moveTo>
                    <a:lnTo>
                      <a:pt x="2607" y="117"/>
                    </a:lnTo>
                    <a:lnTo>
                      <a:pt x="2609" y="105"/>
                    </a:lnTo>
                    <a:lnTo>
                      <a:pt x="2612" y="98"/>
                    </a:lnTo>
                    <a:lnTo>
                      <a:pt x="2618" y="93"/>
                    </a:lnTo>
                    <a:lnTo>
                      <a:pt x="2626" y="90"/>
                    </a:lnTo>
                    <a:lnTo>
                      <a:pt x="2638" y="87"/>
                    </a:lnTo>
                    <a:lnTo>
                      <a:pt x="2656" y="86"/>
                    </a:lnTo>
                    <a:lnTo>
                      <a:pt x="2678" y="86"/>
                    </a:lnTo>
                    <a:lnTo>
                      <a:pt x="2702" y="86"/>
                    </a:lnTo>
                    <a:lnTo>
                      <a:pt x="2724" y="88"/>
                    </a:lnTo>
                    <a:lnTo>
                      <a:pt x="2747" y="90"/>
                    </a:lnTo>
                    <a:lnTo>
                      <a:pt x="2768" y="93"/>
                    </a:lnTo>
                    <a:lnTo>
                      <a:pt x="2789" y="97"/>
                    </a:lnTo>
                    <a:lnTo>
                      <a:pt x="2810" y="102"/>
                    </a:lnTo>
                    <a:lnTo>
                      <a:pt x="2828" y="108"/>
                    </a:lnTo>
                    <a:lnTo>
                      <a:pt x="2847" y="115"/>
                    </a:lnTo>
                    <a:lnTo>
                      <a:pt x="2866" y="122"/>
                    </a:lnTo>
                    <a:lnTo>
                      <a:pt x="2882" y="130"/>
                    </a:lnTo>
                    <a:lnTo>
                      <a:pt x="2899" y="139"/>
                    </a:lnTo>
                    <a:lnTo>
                      <a:pt x="2915" y="150"/>
                    </a:lnTo>
                    <a:lnTo>
                      <a:pt x="2930" y="160"/>
                    </a:lnTo>
                    <a:lnTo>
                      <a:pt x="2944" y="172"/>
                    </a:lnTo>
                    <a:lnTo>
                      <a:pt x="2958" y="184"/>
                    </a:lnTo>
                    <a:lnTo>
                      <a:pt x="2971" y="197"/>
                    </a:lnTo>
                    <a:lnTo>
                      <a:pt x="2984" y="210"/>
                    </a:lnTo>
                    <a:lnTo>
                      <a:pt x="2995" y="225"/>
                    </a:lnTo>
                    <a:lnTo>
                      <a:pt x="3006" y="240"/>
                    </a:lnTo>
                    <a:lnTo>
                      <a:pt x="3016" y="256"/>
                    </a:lnTo>
                    <a:lnTo>
                      <a:pt x="3025" y="272"/>
                    </a:lnTo>
                    <a:lnTo>
                      <a:pt x="3034" y="289"/>
                    </a:lnTo>
                    <a:lnTo>
                      <a:pt x="3041" y="306"/>
                    </a:lnTo>
                    <a:lnTo>
                      <a:pt x="3048" y="325"/>
                    </a:lnTo>
                    <a:lnTo>
                      <a:pt x="3054" y="345"/>
                    </a:lnTo>
                    <a:lnTo>
                      <a:pt x="3060" y="365"/>
                    </a:lnTo>
                    <a:lnTo>
                      <a:pt x="3064" y="384"/>
                    </a:lnTo>
                    <a:lnTo>
                      <a:pt x="3068" y="406"/>
                    </a:lnTo>
                    <a:lnTo>
                      <a:pt x="3071" y="427"/>
                    </a:lnTo>
                    <a:lnTo>
                      <a:pt x="3073" y="450"/>
                    </a:lnTo>
                    <a:lnTo>
                      <a:pt x="3074" y="472"/>
                    </a:lnTo>
                    <a:lnTo>
                      <a:pt x="3075" y="495"/>
                    </a:lnTo>
                    <a:lnTo>
                      <a:pt x="3074" y="512"/>
                    </a:lnTo>
                    <a:lnTo>
                      <a:pt x="3074" y="508"/>
                    </a:lnTo>
                    <a:lnTo>
                      <a:pt x="3075" y="505"/>
                    </a:lnTo>
                    <a:lnTo>
                      <a:pt x="3075" y="500"/>
                    </a:lnTo>
                    <a:lnTo>
                      <a:pt x="3075" y="496"/>
                    </a:lnTo>
                    <a:lnTo>
                      <a:pt x="3075" y="492"/>
                    </a:lnTo>
                    <a:lnTo>
                      <a:pt x="3075" y="488"/>
                    </a:lnTo>
                    <a:lnTo>
                      <a:pt x="3075" y="484"/>
                    </a:lnTo>
                    <a:lnTo>
                      <a:pt x="3075" y="480"/>
                    </a:lnTo>
                    <a:lnTo>
                      <a:pt x="3075" y="456"/>
                    </a:lnTo>
                    <a:lnTo>
                      <a:pt x="3073" y="433"/>
                    </a:lnTo>
                    <a:lnTo>
                      <a:pt x="3071" y="410"/>
                    </a:lnTo>
                    <a:lnTo>
                      <a:pt x="3068" y="388"/>
                    </a:lnTo>
                    <a:lnTo>
                      <a:pt x="3065" y="367"/>
                    </a:lnTo>
                    <a:lnTo>
                      <a:pt x="3060" y="346"/>
                    </a:lnTo>
                    <a:lnTo>
                      <a:pt x="3054" y="325"/>
                    </a:lnTo>
                    <a:lnTo>
                      <a:pt x="3048" y="305"/>
                    </a:lnTo>
                    <a:lnTo>
                      <a:pt x="3041" y="287"/>
                    </a:lnTo>
                    <a:lnTo>
                      <a:pt x="3033" y="268"/>
                    </a:lnTo>
                    <a:lnTo>
                      <a:pt x="3024" y="250"/>
                    </a:lnTo>
                    <a:lnTo>
                      <a:pt x="3015" y="234"/>
                    </a:lnTo>
                    <a:lnTo>
                      <a:pt x="3005" y="217"/>
                    </a:lnTo>
                    <a:lnTo>
                      <a:pt x="2993" y="202"/>
                    </a:lnTo>
                    <a:lnTo>
                      <a:pt x="2981" y="187"/>
                    </a:lnTo>
                    <a:lnTo>
                      <a:pt x="2968" y="173"/>
                    </a:lnTo>
                    <a:lnTo>
                      <a:pt x="2955" y="159"/>
                    </a:lnTo>
                    <a:lnTo>
                      <a:pt x="2940" y="147"/>
                    </a:lnTo>
                    <a:lnTo>
                      <a:pt x="2926" y="134"/>
                    </a:lnTo>
                    <a:lnTo>
                      <a:pt x="2910" y="124"/>
                    </a:lnTo>
                    <a:lnTo>
                      <a:pt x="2894" y="114"/>
                    </a:lnTo>
                    <a:lnTo>
                      <a:pt x="2877" y="104"/>
                    </a:lnTo>
                    <a:lnTo>
                      <a:pt x="2858" y="95"/>
                    </a:lnTo>
                    <a:lnTo>
                      <a:pt x="2840" y="88"/>
                    </a:lnTo>
                    <a:lnTo>
                      <a:pt x="2821" y="80"/>
                    </a:lnTo>
                    <a:lnTo>
                      <a:pt x="2801" y="74"/>
                    </a:lnTo>
                    <a:lnTo>
                      <a:pt x="2781" y="69"/>
                    </a:lnTo>
                    <a:lnTo>
                      <a:pt x="2759" y="65"/>
                    </a:lnTo>
                    <a:lnTo>
                      <a:pt x="2737" y="62"/>
                    </a:lnTo>
                    <a:lnTo>
                      <a:pt x="2714" y="60"/>
                    </a:lnTo>
                    <a:lnTo>
                      <a:pt x="2690" y="58"/>
                    </a:lnTo>
                    <a:lnTo>
                      <a:pt x="2666" y="58"/>
                    </a:lnTo>
                    <a:lnTo>
                      <a:pt x="2644" y="58"/>
                    </a:lnTo>
                    <a:lnTo>
                      <a:pt x="2625" y="60"/>
                    </a:lnTo>
                    <a:lnTo>
                      <a:pt x="2618" y="61"/>
                    </a:lnTo>
                    <a:lnTo>
                      <a:pt x="2610" y="62"/>
                    </a:lnTo>
                    <a:lnTo>
                      <a:pt x="2604" y="65"/>
                    </a:lnTo>
                    <a:lnTo>
                      <a:pt x="2599" y="67"/>
                    </a:lnTo>
                    <a:lnTo>
                      <a:pt x="2595" y="70"/>
                    </a:lnTo>
                    <a:lnTo>
                      <a:pt x="2591" y="74"/>
                    </a:lnTo>
                    <a:lnTo>
                      <a:pt x="2589" y="79"/>
                    </a:lnTo>
                    <a:lnTo>
                      <a:pt x="2586" y="86"/>
                    </a:lnTo>
                    <a:lnTo>
                      <a:pt x="2584" y="92"/>
                    </a:lnTo>
                    <a:lnTo>
                      <a:pt x="2583" y="99"/>
                    </a:lnTo>
                    <a:lnTo>
                      <a:pt x="2582" y="107"/>
                    </a:lnTo>
                    <a:lnTo>
                      <a:pt x="2582" y="118"/>
                    </a:lnTo>
                    <a:lnTo>
                      <a:pt x="2582" y="824"/>
                    </a:lnTo>
                    <a:lnTo>
                      <a:pt x="2582" y="838"/>
                    </a:lnTo>
                    <a:lnTo>
                      <a:pt x="2584" y="849"/>
                    </a:lnTo>
                    <a:lnTo>
                      <a:pt x="2587" y="858"/>
                    </a:lnTo>
                    <a:lnTo>
                      <a:pt x="2591" y="866"/>
                    </a:lnTo>
                    <a:lnTo>
                      <a:pt x="2596" y="871"/>
                    </a:lnTo>
                    <a:lnTo>
                      <a:pt x="2602" y="875"/>
                    </a:lnTo>
                    <a:lnTo>
                      <a:pt x="2610" y="878"/>
                    </a:lnTo>
                    <a:lnTo>
                      <a:pt x="2620" y="879"/>
                    </a:lnTo>
                    <a:lnTo>
                      <a:pt x="2615" y="877"/>
                    </a:lnTo>
                    <a:lnTo>
                      <a:pt x="2611" y="872"/>
                    </a:lnTo>
                    <a:lnTo>
                      <a:pt x="2608" y="866"/>
                    </a:lnTo>
                    <a:lnTo>
                      <a:pt x="2606" y="855"/>
                    </a:lnTo>
                    <a:lnTo>
                      <a:pt x="2606" y="840"/>
                    </a:lnTo>
                    <a:lnTo>
                      <a:pt x="2606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79916" name="Freeform 12"/>
              <p:cNvSpPr>
                <a:spLocks noChangeAspect="1" noEditPoints="1"/>
              </p:cNvSpPr>
              <p:nvPr/>
            </p:nvSpPr>
            <p:spPr bwMode="auto">
              <a:xfrm>
                <a:off x="2552" y="2229"/>
                <a:ext cx="1272" cy="352"/>
              </a:xfrm>
              <a:custGeom>
                <a:avLst/>
                <a:gdLst/>
                <a:ahLst/>
                <a:cxnLst>
                  <a:cxn ang="0">
                    <a:pos x="307" y="890"/>
                  </a:cxn>
                  <a:cxn ang="0">
                    <a:pos x="273" y="762"/>
                  </a:cxn>
                  <a:cxn ang="0">
                    <a:pos x="286" y="77"/>
                  </a:cxn>
                  <a:cxn ang="0">
                    <a:pos x="395" y="34"/>
                  </a:cxn>
                  <a:cxn ang="0">
                    <a:pos x="90" y="50"/>
                  </a:cxn>
                  <a:cxn ang="0">
                    <a:pos x="125" y="160"/>
                  </a:cxn>
                  <a:cxn ang="0">
                    <a:pos x="112" y="860"/>
                  </a:cxn>
                  <a:cxn ang="0">
                    <a:pos x="38" y="906"/>
                  </a:cxn>
                  <a:cxn ang="0">
                    <a:pos x="531" y="43"/>
                  </a:cxn>
                  <a:cxn ang="0">
                    <a:pos x="587" y="142"/>
                  </a:cxn>
                  <a:cxn ang="0">
                    <a:pos x="570" y="871"/>
                  </a:cxn>
                  <a:cxn ang="0">
                    <a:pos x="462" y="908"/>
                  </a:cxn>
                  <a:cxn ang="0">
                    <a:pos x="768" y="889"/>
                  </a:cxn>
                  <a:cxn ang="0">
                    <a:pos x="734" y="486"/>
                  </a:cxn>
                  <a:cxn ang="0">
                    <a:pos x="1126" y="869"/>
                  </a:cxn>
                  <a:cxn ang="0">
                    <a:pos x="1019" y="908"/>
                  </a:cxn>
                  <a:cxn ang="0">
                    <a:pos x="1330" y="894"/>
                  </a:cxn>
                  <a:cxn ang="0">
                    <a:pos x="1290" y="785"/>
                  </a:cxn>
                  <a:cxn ang="0">
                    <a:pos x="1314" y="63"/>
                  </a:cxn>
                  <a:cxn ang="0">
                    <a:pos x="1019" y="0"/>
                  </a:cxn>
                  <a:cxn ang="0">
                    <a:pos x="1109" y="55"/>
                  </a:cxn>
                  <a:cxn ang="0">
                    <a:pos x="1143" y="153"/>
                  </a:cxn>
                  <a:cxn ang="0">
                    <a:pos x="741" y="96"/>
                  </a:cxn>
                  <a:cxn ang="0">
                    <a:pos x="820" y="36"/>
                  </a:cxn>
                  <a:cxn ang="0">
                    <a:pos x="2230" y="730"/>
                  </a:cxn>
                  <a:cxn ang="0">
                    <a:pos x="2090" y="866"/>
                  </a:cxn>
                  <a:cxn ang="0">
                    <a:pos x="1778" y="881"/>
                  </a:cxn>
                  <a:cxn ang="0">
                    <a:pos x="1736" y="832"/>
                  </a:cxn>
                  <a:cxn ang="0">
                    <a:pos x="2016" y="499"/>
                  </a:cxn>
                  <a:cxn ang="0">
                    <a:pos x="2072" y="597"/>
                  </a:cxn>
                  <a:cxn ang="0">
                    <a:pos x="2065" y="363"/>
                  </a:cxn>
                  <a:cxn ang="0">
                    <a:pos x="1967" y="424"/>
                  </a:cxn>
                  <a:cxn ang="0">
                    <a:pos x="1746" y="73"/>
                  </a:cxn>
                  <a:cxn ang="0">
                    <a:pos x="2016" y="60"/>
                  </a:cxn>
                  <a:cxn ang="0">
                    <a:pos x="2141" y="106"/>
                  </a:cxn>
                  <a:cxn ang="0">
                    <a:pos x="1464" y="0"/>
                  </a:cxn>
                  <a:cxn ang="0">
                    <a:pos x="1570" y="65"/>
                  </a:cxn>
                  <a:cxn ang="0">
                    <a:pos x="1588" y="761"/>
                  </a:cxn>
                  <a:cxn ang="0">
                    <a:pos x="1560" y="882"/>
                  </a:cxn>
                  <a:cxn ang="0">
                    <a:pos x="2309" y="34"/>
                  </a:cxn>
                  <a:cxn ang="0">
                    <a:pos x="2422" y="78"/>
                  </a:cxn>
                  <a:cxn ang="0">
                    <a:pos x="2434" y="765"/>
                  </a:cxn>
                  <a:cxn ang="0">
                    <a:pos x="2397" y="889"/>
                  </a:cxn>
                  <a:cxn ang="0">
                    <a:pos x="2692" y="943"/>
                  </a:cxn>
                  <a:cxn ang="0">
                    <a:pos x="2975" y="898"/>
                  </a:cxn>
                  <a:cxn ang="0">
                    <a:pos x="3089" y="823"/>
                  </a:cxn>
                  <a:cxn ang="0">
                    <a:pos x="3206" y="660"/>
                  </a:cxn>
                  <a:cxn ang="0">
                    <a:pos x="3240" y="438"/>
                  </a:cxn>
                  <a:cxn ang="0">
                    <a:pos x="3164" y="197"/>
                  </a:cxn>
                  <a:cxn ang="0">
                    <a:pos x="2984" y="61"/>
                  </a:cxn>
                  <a:cxn ang="0">
                    <a:pos x="2735" y="5"/>
                  </a:cxn>
                  <a:cxn ang="0">
                    <a:pos x="2583" y="101"/>
                  </a:cxn>
                  <a:cxn ang="0">
                    <a:pos x="2617" y="63"/>
                  </a:cxn>
                  <a:cxn ang="0">
                    <a:pos x="2801" y="77"/>
                  </a:cxn>
                  <a:cxn ang="0">
                    <a:pos x="2954" y="161"/>
                  </a:cxn>
                  <a:cxn ang="0">
                    <a:pos x="3047" y="309"/>
                  </a:cxn>
                  <a:cxn ang="0">
                    <a:pos x="3074" y="505"/>
                  </a:cxn>
                  <a:cxn ang="0">
                    <a:pos x="3033" y="684"/>
                  </a:cxn>
                  <a:cxn ang="0">
                    <a:pos x="2929" y="811"/>
                  </a:cxn>
                  <a:cxn ang="0">
                    <a:pos x="2765" y="876"/>
                  </a:cxn>
                  <a:cxn ang="0">
                    <a:pos x="2602" y="877"/>
                  </a:cxn>
                  <a:cxn ang="0">
                    <a:pos x="2582" y="120"/>
                  </a:cxn>
                </a:cxnLst>
                <a:rect l="0" t="0" r="r" b="b"/>
                <a:pathLst>
                  <a:path w="3240" h="943">
                    <a:moveTo>
                      <a:pt x="0" y="943"/>
                    </a:moveTo>
                    <a:lnTo>
                      <a:pt x="395" y="943"/>
                    </a:lnTo>
                    <a:lnTo>
                      <a:pt x="395" y="908"/>
                    </a:lnTo>
                    <a:lnTo>
                      <a:pt x="375" y="908"/>
                    </a:lnTo>
                    <a:lnTo>
                      <a:pt x="358" y="907"/>
                    </a:lnTo>
                    <a:lnTo>
                      <a:pt x="342" y="904"/>
                    </a:lnTo>
                    <a:lnTo>
                      <a:pt x="329" y="901"/>
                    </a:lnTo>
                    <a:lnTo>
                      <a:pt x="317" y="896"/>
                    </a:lnTo>
                    <a:lnTo>
                      <a:pt x="307" y="890"/>
                    </a:lnTo>
                    <a:lnTo>
                      <a:pt x="299" y="882"/>
                    </a:lnTo>
                    <a:lnTo>
                      <a:pt x="291" y="874"/>
                    </a:lnTo>
                    <a:lnTo>
                      <a:pt x="286" y="863"/>
                    </a:lnTo>
                    <a:lnTo>
                      <a:pt x="282" y="851"/>
                    </a:lnTo>
                    <a:lnTo>
                      <a:pt x="278" y="837"/>
                    </a:lnTo>
                    <a:lnTo>
                      <a:pt x="276" y="821"/>
                    </a:lnTo>
                    <a:lnTo>
                      <a:pt x="274" y="804"/>
                    </a:lnTo>
                    <a:lnTo>
                      <a:pt x="273" y="784"/>
                    </a:lnTo>
                    <a:lnTo>
                      <a:pt x="273" y="762"/>
                    </a:lnTo>
                    <a:lnTo>
                      <a:pt x="273" y="738"/>
                    </a:lnTo>
                    <a:lnTo>
                      <a:pt x="273" y="191"/>
                    </a:lnTo>
                    <a:lnTo>
                      <a:pt x="273" y="169"/>
                    </a:lnTo>
                    <a:lnTo>
                      <a:pt x="273" y="150"/>
                    </a:lnTo>
                    <a:lnTo>
                      <a:pt x="274" y="131"/>
                    </a:lnTo>
                    <a:lnTo>
                      <a:pt x="276" y="116"/>
                    </a:lnTo>
                    <a:lnTo>
                      <a:pt x="278" y="101"/>
                    </a:lnTo>
                    <a:lnTo>
                      <a:pt x="281" y="89"/>
                    </a:lnTo>
                    <a:lnTo>
                      <a:pt x="286" y="77"/>
                    </a:lnTo>
                    <a:lnTo>
                      <a:pt x="291" y="67"/>
                    </a:lnTo>
                    <a:lnTo>
                      <a:pt x="299" y="59"/>
                    </a:lnTo>
                    <a:lnTo>
                      <a:pt x="307" y="53"/>
                    </a:lnTo>
                    <a:lnTo>
                      <a:pt x="316" y="46"/>
                    </a:lnTo>
                    <a:lnTo>
                      <a:pt x="328" y="42"/>
                    </a:lnTo>
                    <a:lnTo>
                      <a:pt x="341" y="38"/>
                    </a:lnTo>
                    <a:lnTo>
                      <a:pt x="358" y="36"/>
                    </a:lnTo>
                    <a:lnTo>
                      <a:pt x="375" y="35"/>
                    </a:lnTo>
                    <a:lnTo>
                      <a:pt x="395" y="34"/>
                    </a:lnTo>
                    <a:lnTo>
                      <a:pt x="395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21" y="35"/>
                    </a:lnTo>
                    <a:lnTo>
                      <a:pt x="38" y="36"/>
                    </a:lnTo>
                    <a:lnTo>
                      <a:pt x="54" y="38"/>
                    </a:lnTo>
                    <a:lnTo>
                      <a:pt x="67" y="41"/>
                    </a:lnTo>
                    <a:lnTo>
                      <a:pt x="80" y="45"/>
                    </a:lnTo>
                    <a:lnTo>
                      <a:pt x="90" y="50"/>
                    </a:lnTo>
                    <a:lnTo>
                      <a:pt x="99" y="57"/>
                    </a:lnTo>
                    <a:lnTo>
                      <a:pt x="106" y="65"/>
                    </a:lnTo>
                    <a:lnTo>
                      <a:pt x="111" y="74"/>
                    </a:lnTo>
                    <a:lnTo>
                      <a:pt x="116" y="85"/>
                    </a:lnTo>
                    <a:lnTo>
                      <a:pt x="119" y="96"/>
                    </a:lnTo>
                    <a:lnTo>
                      <a:pt x="121" y="110"/>
                    </a:lnTo>
                    <a:lnTo>
                      <a:pt x="123" y="125"/>
                    </a:lnTo>
                    <a:lnTo>
                      <a:pt x="124" y="142"/>
                    </a:lnTo>
                    <a:lnTo>
                      <a:pt x="125" y="160"/>
                    </a:lnTo>
                    <a:lnTo>
                      <a:pt x="125" y="181"/>
                    </a:lnTo>
                    <a:lnTo>
                      <a:pt x="125" y="736"/>
                    </a:lnTo>
                    <a:lnTo>
                      <a:pt x="125" y="759"/>
                    </a:lnTo>
                    <a:lnTo>
                      <a:pt x="124" y="781"/>
                    </a:lnTo>
                    <a:lnTo>
                      <a:pt x="123" y="799"/>
                    </a:lnTo>
                    <a:lnTo>
                      <a:pt x="122" y="817"/>
                    </a:lnTo>
                    <a:lnTo>
                      <a:pt x="119" y="834"/>
                    </a:lnTo>
                    <a:lnTo>
                      <a:pt x="116" y="847"/>
                    </a:lnTo>
                    <a:lnTo>
                      <a:pt x="112" y="860"/>
                    </a:lnTo>
                    <a:lnTo>
                      <a:pt x="106" y="871"/>
                    </a:lnTo>
                    <a:lnTo>
                      <a:pt x="103" y="875"/>
                    </a:lnTo>
                    <a:lnTo>
                      <a:pt x="100" y="880"/>
                    </a:lnTo>
                    <a:lnTo>
                      <a:pt x="95" y="884"/>
                    </a:lnTo>
                    <a:lnTo>
                      <a:pt x="90" y="888"/>
                    </a:lnTo>
                    <a:lnTo>
                      <a:pt x="80" y="895"/>
                    </a:lnTo>
                    <a:lnTo>
                      <a:pt x="68" y="900"/>
                    </a:lnTo>
                    <a:lnTo>
                      <a:pt x="55" y="904"/>
                    </a:lnTo>
                    <a:lnTo>
                      <a:pt x="38" y="906"/>
                    </a:lnTo>
                    <a:lnTo>
                      <a:pt x="21" y="908"/>
                    </a:lnTo>
                    <a:lnTo>
                      <a:pt x="0" y="908"/>
                    </a:lnTo>
                    <a:lnTo>
                      <a:pt x="0" y="943"/>
                    </a:lnTo>
                    <a:close/>
                    <a:moveTo>
                      <a:pt x="462" y="0"/>
                    </a:moveTo>
                    <a:lnTo>
                      <a:pt x="462" y="34"/>
                    </a:lnTo>
                    <a:lnTo>
                      <a:pt x="482" y="35"/>
                    </a:lnTo>
                    <a:lnTo>
                      <a:pt x="501" y="36"/>
                    </a:lnTo>
                    <a:lnTo>
                      <a:pt x="518" y="39"/>
                    </a:lnTo>
                    <a:lnTo>
                      <a:pt x="531" y="43"/>
                    </a:lnTo>
                    <a:lnTo>
                      <a:pt x="543" y="47"/>
                    </a:lnTo>
                    <a:lnTo>
                      <a:pt x="554" y="54"/>
                    </a:lnTo>
                    <a:lnTo>
                      <a:pt x="562" y="61"/>
                    </a:lnTo>
                    <a:lnTo>
                      <a:pt x="568" y="69"/>
                    </a:lnTo>
                    <a:lnTo>
                      <a:pt x="575" y="78"/>
                    </a:lnTo>
                    <a:lnTo>
                      <a:pt x="579" y="89"/>
                    </a:lnTo>
                    <a:lnTo>
                      <a:pt x="582" y="100"/>
                    </a:lnTo>
                    <a:lnTo>
                      <a:pt x="584" y="113"/>
                    </a:lnTo>
                    <a:lnTo>
                      <a:pt x="587" y="142"/>
                    </a:lnTo>
                    <a:lnTo>
                      <a:pt x="587" y="174"/>
                    </a:lnTo>
                    <a:lnTo>
                      <a:pt x="587" y="764"/>
                    </a:lnTo>
                    <a:lnTo>
                      <a:pt x="587" y="785"/>
                    </a:lnTo>
                    <a:lnTo>
                      <a:pt x="586" y="804"/>
                    </a:lnTo>
                    <a:lnTo>
                      <a:pt x="585" y="820"/>
                    </a:lnTo>
                    <a:lnTo>
                      <a:pt x="583" y="835"/>
                    </a:lnTo>
                    <a:lnTo>
                      <a:pt x="580" y="848"/>
                    </a:lnTo>
                    <a:lnTo>
                      <a:pt x="576" y="861"/>
                    </a:lnTo>
                    <a:lnTo>
                      <a:pt x="570" y="871"/>
                    </a:lnTo>
                    <a:lnTo>
                      <a:pt x="565" y="879"/>
                    </a:lnTo>
                    <a:lnTo>
                      <a:pt x="557" y="887"/>
                    </a:lnTo>
                    <a:lnTo>
                      <a:pt x="549" y="893"/>
                    </a:lnTo>
                    <a:lnTo>
                      <a:pt x="538" y="898"/>
                    </a:lnTo>
                    <a:lnTo>
                      <a:pt x="527" y="902"/>
                    </a:lnTo>
                    <a:lnTo>
                      <a:pt x="513" y="905"/>
                    </a:lnTo>
                    <a:lnTo>
                      <a:pt x="498" y="907"/>
                    </a:lnTo>
                    <a:lnTo>
                      <a:pt x="481" y="908"/>
                    </a:lnTo>
                    <a:lnTo>
                      <a:pt x="462" y="908"/>
                    </a:lnTo>
                    <a:lnTo>
                      <a:pt x="462" y="943"/>
                    </a:lnTo>
                    <a:lnTo>
                      <a:pt x="857" y="943"/>
                    </a:lnTo>
                    <a:lnTo>
                      <a:pt x="857" y="908"/>
                    </a:lnTo>
                    <a:lnTo>
                      <a:pt x="836" y="908"/>
                    </a:lnTo>
                    <a:lnTo>
                      <a:pt x="818" y="906"/>
                    </a:lnTo>
                    <a:lnTo>
                      <a:pt x="803" y="903"/>
                    </a:lnTo>
                    <a:lnTo>
                      <a:pt x="789" y="899"/>
                    </a:lnTo>
                    <a:lnTo>
                      <a:pt x="777" y="895"/>
                    </a:lnTo>
                    <a:lnTo>
                      <a:pt x="768" y="889"/>
                    </a:lnTo>
                    <a:lnTo>
                      <a:pt x="759" y="881"/>
                    </a:lnTo>
                    <a:lnTo>
                      <a:pt x="752" y="874"/>
                    </a:lnTo>
                    <a:lnTo>
                      <a:pt x="747" y="865"/>
                    </a:lnTo>
                    <a:lnTo>
                      <a:pt x="743" y="855"/>
                    </a:lnTo>
                    <a:lnTo>
                      <a:pt x="740" y="845"/>
                    </a:lnTo>
                    <a:lnTo>
                      <a:pt x="737" y="834"/>
                    </a:lnTo>
                    <a:lnTo>
                      <a:pt x="734" y="810"/>
                    </a:lnTo>
                    <a:lnTo>
                      <a:pt x="734" y="784"/>
                    </a:lnTo>
                    <a:lnTo>
                      <a:pt x="734" y="486"/>
                    </a:lnTo>
                    <a:lnTo>
                      <a:pt x="1143" y="486"/>
                    </a:lnTo>
                    <a:lnTo>
                      <a:pt x="1143" y="764"/>
                    </a:lnTo>
                    <a:lnTo>
                      <a:pt x="1143" y="784"/>
                    </a:lnTo>
                    <a:lnTo>
                      <a:pt x="1142" y="803"/>
                    </a:lnTo>
                    <a:lnTo>
                      <a:pt x="1141" y="819"/>
                    </a:lnTo>
                    <a:lnTo>
                      <a:pt x="1139" y="834"/>
                    </a:lnTo>
                    <a:lnTo>
                      <a:pt x="1136" y="847"/>
                    </a:lnTo>
                    <a:lnTo>
                      <a:pt x="1132" y="859"/>
                    </a:lnTo>
                    <a:lnTo>
                      <a:pt x="1126" y="869"/>
                    </a:lnTo>
                    <a:lnTo>
                      <a:pt x="1121" y="878"/>
                    </a:lnTo>
                    <a:lnTo>
                      <a:pt x="1114" y="885"/>
                    </a:lnTo>
                    <a:lnTo>
                      <a:pt x="1105" y="892"/>
                    </a:lnTo>
                    <a:lnTo>
                      <a:pt x="1094" y="897"/>
                    </a:lnTo>
                    <a:lnTo>
                      <a:pt x="1083" y="902"/>
                    </a:lnTo>
                    <a:lnTo>
                      <a:pt x="1069" y="905"/>
                    </a:lnTo>
                    <a:lnTo>
                      <a:pt x="1055" y="907"/>
                    </a:lnTo>
                    <a:lnTo>
                      <a:pt x="1038" y="908"/>
                    </a:lnTo>
                    <a:lnTo>
                      <a:pt x="1019" y="908"/>
                    </a:lnTo>
                    <a:lnTo>
                      <a:pt x="1019" y="943"/>
                    </a:lnTo>
                    <a:lnTo>
                      <a:pt x="1414" y="943"/>
                    </a:lnTo>
                    <a:lnTo>
                      <a:pt x="1414" y="908"/>
                    </a:lnTo>
                    <a:lnTo>
                      <a:pt x="1396" y="908"/>
                    </a:lnTo>
                    <a:lnTo>
                      <a:pt x="1380" y="907"/>
                    </a:lnTo>
                    <a:lnTo>
                      <a:pt x="1365" y="905"/>
                    </a:lnTo>
                    <a:lnTo>
                      <a:pt x="1352" y="902"/>
                    </a:lnTo>
                    <a:lnTo>
                      <a:pt x="1340" y="899"/>
                    </a:lnTo>
                    <a:lnTo>
                      <a:pt x="1330" y="894"/>
                    </a:lnTo>
                    <a:lnTo>
                      <a:pt x="1321" y="888"/>
                    </a:lnTo>
                    <a:lnTo>
                      <a:pt x="1314" y="880"/>
                    </a:lnTo>
                    <a:lnTo>
                      <a:pt x="1308" y="871"/>
                    </a:lnTo>
                    <a:lnTo>
                      <a:pt x="1303" y="861"/>
                    </a:lnTo>
                    <a:lnTo>
                      <a:pt x="1299" y="849"/>
                    </a:lnTo>
                    <a:lnTo>
                      <a:pt x="1295" y="836"/>
                    </a:lnTo>
                    <a:lnTo>
                      <a:pt x="1292" y="820"/>
                    </a:lnTo>
                    <a:lnTo>
                      <a:pt x="1291" y="804"/>
                    </a:lnTo>
                    <a:lnTo>
                      <a:pt x="1290" y="785"/>
                    </a:lnTo>
                    <a:lnTo>
                      <a:pt x="1290" y="764"/>
                    </a:lnTo>
                    <a:lnTo>
                      <a:pt x="1290" y="172"/>
                    </a:lnTo>
                    <a:lnTo>
                      <a:pt x="1290" y="142"/>
                    </a:lnTo>
                    <a:lnTo>
                      <a:pt x="1292" y="115"/>
                    </a:lnTo>
                    <a:lnTo>
                      <a:pt x="1294" y="102"/>
                    </a:lnTo>
                    <a:lnTo>
                      <a:pt x="1298" y="91"/>
                    </a:lnTo>
                    <a:lnTo>
                      <a:pt x="1302" y="81"/>
                    </a:lnTo>
                    <a:lnTo>
                      <a:pt x="1308" y="71"/>
                    </a:lnTo>
                    <a:lnTo>
                      <a:pt x="1314" y="63"/>
                    </a:lnTo>
                    <a:lnTo>
                      <a:pt x="1322" y="56"/>
                    </a:lnTo>
                    <a:lnTo>
                      <a:pt x="1333" y="49"/>
                    </a:lnTo>
                    <a:lnTo>
                      <a:pt x="1344" y="43"/>
                    </a:lnTo>
                    <a:lnTo>
                      <a:pt x="1359" y="39"/>
                    </a:lnTo>
                    <a:lnTo>
                      <a:pt x="1374" y="37"/>
                    </a:lnTo>
                    <a:lnTo>
                      <a:pt x="1393" y="35"/>
                    </a:lnTo>
                    <a:lnTo>
                      <a:pt x="1414" y="34"/>
                    </a:lnTo>
                    <a:lnTo>
                      <a:pt x="1414" y="0"/>
                    </a:lnTo>
                    <a:lnTo>
                      <a:pt x="1019" y="0"/>
                    </a:lnTo>
                    <a:lnTo>
                      <a:pt x="1019" y="34"/>
                    </a:lnTo>
                    <a:lnTo>
                      <a:pt x="1032" y="35"/>
                    </a:lnTo>
                    <a:lnTo>
                      <a:pt x="1046" y="36"/>
                    </a:lnTo>
                    <a:lnTo>
                      <a:pt x="1059" y="38"/>
                    </a:lnTo>
                    <a:lnTo>
                      <a:pt x="1072" y="41"/>
                    </a:lnTo>
                    <a:lnTo>
                      <a:pt x="1084" y="44"/>
                    </a:lnTo>
                    <a:lnTo>
                      <a:pt x="1094" y="47"/>
                    </a:lnTo>
                    <a:lnTo>
                      <a:pt x="1103" y="50"/>
                    </a:lnTo>
                    <a:lnTo>
                      <a:pt x="1109" y="55"/>
                    </a:lnTo>
                    <a:lnTo>
                      <a:pt x="1114" y="59"/>
                    </a:lnTo>
                    <a:lnTo>
                      <a:pt x="1118" y="64"/>
                    </a:lnTo>
                    <a:lnTo>
                      <a:pt x="1122" y="69"/>
                    </a:lnTo>
                    <a:lnTo>
                      <a:pt x="1126" y="74"/>
                    </a:lnTo>
                    <a:lnTo>
                      <a:pt x="1133" y="87"/>
                    </a:lnTo>
                    <a:lnTo>
                      <a:pt x="1137" y="100"/>
                    </a:lnTo>
                    <a:lnTo>
                      <a:pt x="1140" y="117"/>
                    </a:lnTo>
                    <a:lnTo>
                      <a:pt x="1142" y="134"/>
                    </a:lnTo>
                    <a:lnTo>
                      <a:pt x="1143" y="153"/>
                    </a:lnTo>
                    <a:lnTo>
                      <a:pt x="1143" y="174"/>
                    </a:lnTo>
                    <a:lnTo>
                      <a:pt x="1143" y="426"/>
                    </a:lnTo>
                    <a:lnTo>
                      <a:pt x="734" y="426"/>
                    </a:lnTo>
                    <a:lnTo>
                      <a:pt x="734" y="162"/>
                    </a:lnTo>
                    <a:lnTo>
                      <a:pt x="734" y="147"/>
                    </a:lnTo>
                    <a:lnTo>
                      <a:pt x="735" y="132"/>
                    </a:lnTo>
                    <a:lnTo>
                      <a:pt x="736" y="120"/>
                    </a:lnTo>
                    <a:lnTo>
                      <a:pt x="738" y="108"/>
                    </a:lnTo>
                    <a:lnTo>
                      <a:pt x="741" y="96"/>
                    </a:lnTo>
                    <a:lnTo>
                      <a:pt x="745" y="85"/>
                    </a:lnTo>
                    <a:lnTo>
                      <a:pt x="749" y="75"/>
                    </a:lnTo>
                    <a:lnTo>
                      <a:pt x="755" y="67"/>
                    </a:lnTo>
                    <a:lnTo>
                      <a:pt x="761" y="60"/>
                    </a:lnTo>
                    <a:lnTo>
                      <a:pt x="771" y="53"/>
                    </a:lnTo>
                    <a:lnTo>
                      <a:pt x="780" y="47"/>
                    </a:lnTo>
                    <a:lnTo>
                      <a:pt x="791" y="42"/>
                    </a:lnTo>
                    <a:lnTo>
                      <a:pt x="805" y="39"/>
                    </a:lnTo>
                    <a:lnTo>
                      <a:pt x="820" y="36"/>
                    </a:lnTo>
                    <a:lnTo>
                      <a:pt x="837" y="35"/>
                    </a:lnTo>
                    <a:lnTo>
                      <a:pt x="857" y="34"/>
                    </a:lnTo>
                    <a:lnTo>
                      <a:pt x="857" y="0"/>
                    </a:lnTo>
                    <a:lnTo>
                      <a:pt x="462" y="0"/>
                    </a:lnTo>
                    <a:close/>
                    <a:moveTo>
                      <a:pt x="1464" y="943"/>
                    </a:moveTo>
                    <a:lnTo>
                      <a:pt x="2211" y="943"/>
                    </a:lnTo>
                    <a:lnTo>
                      <a:pt x="2279" y="703"/>
                    </a:lnTo>
                    <a:lnTo>
                      <a:pt x="2245" y="703"/>
                    </a:lnTo>
                    <a:lnTo>
                      <a:pt x="2230" y="730"/>
                    </a:lnTo>
                    <a:lnTo>
                      <a:pt x="2216" y="754"/>
                    </a:lnTo>
                    <a:lnTo>
                      <a:pt x="2201" y="776"/>
                    </a:lnTo>
                    <a:lnTo>
                      <a:pt x="2186" y="795"/>
                    </a:lnTo>
                    <a:lnTo>
                      <a:pt x="2172" y="812"/>
                    </a:lnTo>
                    <a:lnTo>
                      <a:pt x="2157" y="826"/>
                    </a:lnTo>
                    <a:lnTo>
                      <a:pt x="2142" y="839"/>
                    </a:lnTo>
                    <a:lnTo>
                      <a:pt x="2125" y="849"/>
                    </a:lnTo>
                    <a:lnTo>
                      <a:pt x="2109" y="859"/>
                    </a:lnTo>
                    <a:lnTo>
                      <a:pt x="2090" y="866"/>
                    </a:lnTo>
                    <a:lnTo>
                      <a:pt x="2070" y="872"/>
                    </a:lnTo>
                    <a:lnTo>
                      <a:pt x="2050" y="876"/>
                    </a:lnTo>
                    <a:lnTo>
                      <a:pt x="2027" y="879"/>
                    </a:lnTo>
                    <a:lnTo>
                      <a:pt x="2001" y="881"/>
                    </a:lnTo>
                    <a:lnTo>
                      <a:pt x="1974" y="882"/>
                    </a:lnTo>
                    <a:lnTo>
                      <a:pt x="1944" y="882"/>
                    </a:lnTo>
                    <a:lnTo>
                      <a:pt x="1826" y="882"/>
                    </a:lnTo>
                    <a:lnTo>
                      <a:pt x="1799" y="882"/>
                    </a:lnTo>
                    <a:lnTo>
                      <a:pt x="1778" y="881"/>
                    </a:lnTo>
                    <a:lnTo>
                      <a:pt x="1770" y="879"/>
                    </a:lnTo>
                    <a:lnTo>
                      <a:pt x="1762" y="877"/>
                    </a:lnTo>
                    <a:lnTo>
                      <a:pt x="1756" y="875"/>
                    </a:lnTo>
                    <a:lnTo>
                      <a:pt x="1751" y="871"/>
                    </a:lnTo>
                    <a:lnTo>
                      <a:pt x="1747" y="867"/>
                    </a:lnTo>
                    <a:lnTo>
                      <a:pt x="1744" y="862"/>
                    </a:lnTo>
                    <a:lnTo>
                      <a:pt x="1740" y="856"/>
                    </a:lnTo>
                    <a:lnTo>
                      <a:pt x="1738" y="849"/>
                    </a:lnTo>
                    <a:lnTo>
                      <a:pt x="1736" y="832"/>
                    </a:lnTo>
                    <a:lnTo>
                      <a:pt x="1735" y="808"/>
                    </a:lnTo>
                    <a:lnTo>
                      <a:pt x="1735" y="486"/>
                    </a:lnTo>
                    <a:lnTo>
                      <a:pt x="1921" y="486"/>
                    </a:lnTo>
                    <a:lnTo>
                      <a:pt x="1942" y="486"/>
                    </a:lnTo>
                    <a:lnTo>
                      <a:pt x="1959" y="487"/>
                    </a:lnTo>
                    <a:lnTo>
                      <a:pt x="1976" y="489"/>
                    </a:lnTo>
                    <a:lnTo>
                      <a:pt x="1991" y="491"/>
                    </a:lnTo>
                    <a:lnTo>
                      <a:pt x="2004" y="494"/>
                    </a:lnTo>
                    <a:lnTo>
                      <a:pt x="2016" y="499"/>
                    </a:lnTo>
                    <a:lnTo>
                      <a:pt x="2027" y="504"/>
                    </a:lnTo>
                    <a:lnTo>
                      <a:pt x="2035" y="510"/>
                    </a:lnTo>
                    <a:lnTo>
                      <a:pt x="2043" y="517"/>
                    </a:lnTo>
                    <a:lnTo>
                      <a:pt x="2051" y="527"/>
                    </a:lnTo>
                    <a:lnTo>
                      <a:pt x="2056" y="537"/>
                    </a:lnTo>
                    <a:lnTo>
                      <a:pt x="2061" y="549"/>
                    </a:lnTo>
                    <a:lnTo>
                      <a:pt x="2065" y="564"/>
                    </a:lnTo>
                    <a:lnTo>
                      <a:pt x="2069" y="579"/>
                    </a:lnTo>
                    <a:lnTo>
                      <a:pt x="2072" y="597"/>
                    </a:lnTo>
                    <a:lnTo>
                      <a:pt x="2074" y="617"/>
                    </a:lnTo>
                    <a:lnTo>
                      <a:pt x="2109" y="617"/>
                    </a:lnTo>
                    <a:lnTo>
                      <a:pt x="2109" y="295"/>
                    </a:lnTo>
                    <a:lnTo>
                      <a:pt x="2074" y="295"/>
                    </a:lnTo>
                    <a:lnTo>
                      <a:pt x="2074" y="311"/>
                    </a:lnTo>
                    <a:lnTo>
                      <a:pt x="2073" y="324"/>
                    </a:lnTo>
                    <a:lnTo>
                      <a:pt x="2071" y="338"/>
                    </a:lnTo>
                    <a:lnTo>
                      <a:pt x="2068" y="350"/>
                    </a:lnTo>
                    <a:lnTo>
                      <a:pt x="2065" y="363"/>
                    </a:lnTo>
                    <a:lnTo>
                      <a:pt x="2060" y="373"/>
                    </a:lnTo>
                    <a:lnTo>
                      <a:pt x="2054" y="382"/>
                    </a:lnTo>
                    <a:lnTo>
                      <a:pt x="2045" y="392"/>
                    </a:lnTo>
                    <a:lnTo>
                      <a:pt x="2037" y="400"/>
                    </a:lnTo>
                    <a:lnTo>
                      <a:pt x="2026" y="406"/>
                    </a:lnTo>
                    <a:lnTo>
                      <a:pt x="2014" y="412"/>
                    </a:lnTo>
                    <a:lnTo>
                      <a:pt x="2000" y="418"/>
                    </a:lnTo>
                    <a:lnTo>
                      <a:pt x="1984" y="422"/>
                    </a:lnTo>
                    <a:lnTo>
                      <a:pt x="1967" y="424"/>
                    </a:lnTo>
                    <a:lnTo>
                      <a:pt x="1947" y="426"/>
                    </a:lnTo>
                    <a:lnTo>
                      <a:pt x="1925" y="426"/>
                    </a:lnTo>
                    <a:lnTo>
                      <a:pt x="1735" y="426"/>
                    </a:lnTo>
                    <a:lnTo>
                      <a:pt x="1735" y="117"/>
                    </a:lnTo>
                    <a:lnTo>
                      <a:pt x="1736" y="100"/>
                    </a:lnTo>
                    <a:lnTo>
                      <a:pt x="1738" y="87"/>
                    </a:lnTo>
                    <a:lnTo>
                      <a:pt x="1739" y="82"/>
                    </a:lnTo>
                    <a:lnTo>
                      <a:pt x="1743" y="77"/>
                    </a:lnTo>
                    <a:lnTo>
                      <a:pt x="1746" y="73"/>
                    </a:lnTo>
                    <a:lnTo>
                      <a:pt x="1749" y="70"/>
                    </a:lnTo>
                    <a:lnTo>
                      <a:pt x="1754" y="67"/>
                    </a:lnTo>
                    <a:lnTo>
                      <a:pt x="1759" y="65"/>
                    </a:lnTo>
                    <a:lnTo>
                      <a:pt x="1765" y="63"/>
                    </a:lnTo>
                    <a:lnTo>
                      <a:pt x="1773" y="62"/>
                    </a:lnTo>
                    <a:lnTo>
                      <a:pt x="1791" y="61"/>
                    </a:lnTo>
                    <a:lnTo>
                      <a:pt x="1814" y="60"/>
                    </a:lnTo>
                    <a:lnTo>
                      <a:pt x="1995" y="60"/>
                    </a:lnTo>
                    <a:lnTo>
                      <a:pt x="2016" y="60"/>
                    </a:lnTo>
                    <a:lnTo>
                      <a:pt x="2036" y="61"/>
                    </a:lnTo>
                    <a:lnTo>
                      <a:pt x="2054" y="63"/>
                    </a:lnTo>
                    <a:lnTo>
                      <a:pt x="2070" y="66"/>
                    </a:lnTo>
                    <a:lnTo>
                      <a:pt x="2085" y="69"/>
                    </a:lnTo>
                    <a:lnTo>
                      <a:pt x="2098" y="74"/>
                    </a:lnTo>
                    <a:lnTo>
                      <a:pt x="2111" y="80"/>
                    </a:lnTo>
                    <a:lnTo>
                      <a:pt x="2122" y="87"/>
                    </a:lnTo>
                    <a:lnTo>
                      <a:pt x="2132" y="96"/>
                    </a:lnTo>
                    <a:lnTo>
                      <a:pt x="2141" y="106"/>
                    </a:lnTo>
                    <a:lnTo>
                      <a:pt x="2148" y="118"/>
                    </a:lnTo>
                    <a:lnTo>
                      <a:pt x="2155" y="131"/>
                    </a:lnTo>
                    <a:lnTo>
                      <a:pt x="2162" y="148"/>
                    </a:lnTo>
                    <a:lnTo>
                      <a:pt x="2168" y="166"/>
                    </a:lnTo>
                    <a:lnTo>
                      <a:pt x="2172" y="185"/>
                    </a:lnTo>
                    <a:lnTo>
                      <a:pt x="2177" y="207"/>
                    </a:lnTo>
                    <a:lnTo>
                      <a:pt x="2211" y="207"/>
                    </a:lnTo>
                    <a:lnTo>
                      <a:pt x="2201" y="0"/>
                    </a:lnTo>
                    <a:lnTo>
                      <a:pt x="1464" y="0"/>
                    </a:lnTo>
                    <a:lnTo>
                      <a:pt x="1464" y="34"/>
                    </a:lnTo>
                    <a:lnTo>
                      <a:pt x="1484" y="36"/>
                    </a:lnTo>
                    <a:lnTo>
                      <a:pt x="1503" y="38"/>
                    </a:lnTo>
                    <a:lnTo>
                      <a:pt x="1519" y="41"/>
                    </a:lnTo>
                    <a:lnTo>
                      <a:pt x="1533" y="44"/>
                    </a:lnTo>
                    <a:lnTo>
                      <a:pt x="1544" y="47"/>
                    </a:lnTo>
                    <a:lnTo>
                      <a:pt x="1555" y="53"/>
                    </a:lnTo>
                    <a:lnTo>
                      <a:pt x="1563" y="58"/>
                    </a:lnTo>
                    <a:lnTo>
                      <a:pt x="1570" y="65"/>
                    </a:lnTo>
                    <a:lnTo>
                      <a:pt x="1576" y="73"/>
                    </a:lnTo>
                    <a:lnTo>
                      <a:pt x="1580" y="84"/>
                    </a:lnTo>
                    <a:lnTo>
                      <a:pt x="1583" y="95"/>
                    </a:lnTo>
                    <a:lnTo>
                      <a:pt x="1586" y="109"/>
                    </a:lnTo>
                    <a:lnTo>
                      <a:pt x="1587" y="124"/>
                    </a:lnTo>
                    <a:lnTo>
                      <a:pt x="1588" y="143"/>
                    </a:lnTo>
                    <a:lnTo>
                      <a:pt x="1588" y="164"/>
                    </a:lnTo>
                    <a:lnTo>
                      <a:pt x="1588" y="186"/>
                    </a:lnTo>
                    <a:lnTo>
                      <a:pt x="1588" y="761"/>
                    </a:lnTo>
                    <a:lnTo>
                      <a:pt x="1588" y="782"/>
                    </a:lnTo>
                    <a:lnTo>
                      <a:pt x="1588" y="800"/>
                    </a:lnTo>
                    <a:lnTo>
                      <a:pt x="1586" y="817"/>
                    </a:lnTo>
                    <a:lnTo>
                      <a:pt x="1584" y="833"/>
                    </a:lnTo>
                    <a:lnTo>
                      <a:pt x="1582" y="845"/>
                    </a:lnTo>
                    <a:lnTo>
                      <a:pt x="1578" y="856"/>
                    </a:lnTo>
                    <a:lnTo>
                      <a:pt x="1573" y="867"/>
                    </a:lnTo>
                    <a:lnTo>
                      <a:pt x="1567" y="875"/>
                    </a:lnTo>
                    <a:lnTo>
                      <a:pt x="1560" y="882"/>
                    </a:lnTo>
                    <a:lnTo>
                      <a:pt x="1552" y="889"/>
                    </a:lnTo>
                    <a:lnTo>
                      <a:pt x="1541" y="894"/>
                    </a:lnTo>
                    <a:lnTo>
                      <a:pt x="1529" y="899"/>
                    </a:lnTo>
                    <a:lnTo>
                      <a:pt x="1515" y="902"/>
                    </a:lnTo>
                    <a:lnTo>
                      <a:pt x="1500" y="905"/>
                    </a:lnTo>
                    <a:lnTo>
                      <a:pt x="1482" y="907"/>
                    </a:lnTo>
                    <a:lnTo>
                      <a:pt x="1464" y="908"/>
                    </a:lnTo>
                    <a:lnTo>
                      <a:pt x="1464" y="943"/>
                    </a:lnTo>
                    <a:close/>
                    <a:moveTo>
                      <a:pt x="2309" y="34"/>
                    </a:moveTo>
                    <a:lnTo>
                      <a:pt x="2331" y="36"/>
                    </a:lnTo>
                    <a:lnTo>
                      <a:pt x="2349" y="38"/>
                    </a:lnTo>
                    <a:lnTo>
                      <a:pt x="2365" y="41"/>
                    </a:lnTo>
                    <a:lnTo>
                      <a:pt x="2379" y="44"/>
                    </a:lnTo>
                    <a:lnTo>
                      <a:pt x="2391" y="48"/>
                    </a:lnTo>
                    <a:lnTo>
                      <a:pt x="2401" y="55"/>
                    </a:lnTo>
                    <a:lnTo>
                      <a:pt x="2410" y="61"/>
                    </a:lnTo>
                    <a:lnTo>
                      <a:pt x="2417" y="69"/>
                    </a:lnTo>
                    <a:lnTo>
                      <a:pt x="2422" y="78"/>
                    </a:lnTo>
                    <a:lnTo>
                      <a:pt x="2426" y="90"/>
                    </a:lnTo>
                    <a:lnTo>
                      <a:pt x="2429" y="103"/>
                    </a:lnTo>
                    <a:lnTo>
                      <a:pt x="2431" y="118"/>
                    </a:lnTo>
                    <a:lnTo>
                      <a:pt x="2433" y="136"/>
                    </a:lnTo>
                    <a:lnTo>
                      <a:pt x="2434" y="154"/>
                    </a:lnTo>
                    <a:lnTo>
                      <a:pt x="2434" y="176"/>
                    </a:lnTo>
                    <a:lnTo>
                      <a:pt x="2434" y="200"/>
                    </a:lnTo>
                    <a:lnTo>
                      <a:pt x="2434" y="738"/>
                    </a:lnTo>
                    <a:lnTo>
                      <a:pt x="2434" y="765"/>
                    </a:lnTo>
                    <a:lnTo>
                      <a:pt x="2433" y="788"/>
                    </a:lnTo>
                    <a:lnTo>
                      <a:pt x="2432" y="809"/>
                    </a:lnTo>
                    <a:lnTo>
                      <a:pt x="2430" y="826"/>
                    </a:lnTo>
                    <a:lnTo>
                      <a:pt x="2427" y="842"/>
                    </a:lnTo>
                    <a:lnTo>
                      <a:pt x="2424" y="854"/>
                    </a:lnTo>
                    <a:lnTo>
                      <a:pt x="2419" y="866"/>
                    </a:lnTo>
                    <a:lnTo>
                      <a:pt x="2413" y="875"/>
                    </a:lnTo>
                    <a:lnTo>
                      <a:pt x="2405" y="882"/>
                    </a:lnTo>
                    <a:lnTo>
                      <a:pt x="2397" y="889"/>
                    </a:lnTo>
                    <a:lnTo>
                      <a:pt x="2387" y="894"/>
                    </a:lnTo>
                    <a:lnTo>
                      <a:pt x="2375" y="897"/>
                    </a:lnTo>
                    <a:lnTo>
                      <a:pt x="2362" y="901"/>
                    </a:lnTo>
                    <a:lnTo>
                      <a:pt x="2346" y="903"/>
                    </a:lnTo>
                    <a:lnTo>
                      <a:pt x="2329" y="906"/>
                    </a:lnTo>
                    <a:lnTo>
                      <a:pt x="2309" y="908"/>
                    </a:lnTo>
                    <a:lnTo>
                      <a:pt x="2309" y="943"/>
                    </a:lnTo>
                    <a:lnTo>
                      <a:pt x="2610" y="943"/>
                    </a:lnTo>
                    <a:lnTo>
                      <a:pt x="2692" y="943"/>
                    </a:lnTo>
                    <a:lnTo>
                      <a:pt x="2764" y="940"/>
                    </a:lnTo>
                    <a:lnTo>
                      <a:pt x="2798" y="938"/>
                    </a:lnTo>
                    <a:lnTo>
                      <a:pt x="2831" y="935"/>
                    </a:lnTo>
                    <a:lnTo>
                      <a:pt x="2862" y="930"/>
                    </a:lnTo>
                    <a:lnTo>
                      <a:pt x="2892" y="925"/>
                    </a:lnTo>
                    <a:lnTo>
                      <a:pt x="2920" y="918"/>
                    </a:lnTo>
                    <a:lnTo>
                      <a:pt x="2948" y="909"/>
                    </a:lnTo>
                    <a:lnTo>
                      <a:pt x="2961" y="904"/>
                    </a:lnTo>
                    <a:lnTo>
                      <a:pt x="2975" y="898"/>
                    </a:lnTo>
                    <a:lnTo>
                      <a:pt x="2988" y="893"/>
                    </a:lnTo>
                    <a:lnTo>
                      <a:pt x="3001" y="885"/>
                    </a:lnTo>
                    <a:lnTo>
                      <a:pt x="3014" y="878"/>
                    </a:lnTo>
                    <a:lnTo>
                      <a:pt x="3027" y="871"/>
                    </a:lnTo>
                    <a:lnTo>
                      <a:pt x="3039" y="863"/>
                    </a:lnTo>
                    <a:lnTo>
                      <a:pt x="3052" y="854"/>
                    </a:lnTo>
                    <a:lnTo>
                      <a:pt x="3064" y="844"/>
                    </a:lnTo>
                    <a:lnTo>
                      <a:pt x="3076" y="835"/>
                    </a:lnTo>
                    <a:lnTo>
                      <a:pt x="3089" y="823"/>
                    </a:lnTo>
                    <a:lnTo>
                      <a:pt x="3102" y="812"/>
                    </a:lnTo>
                    <a:lnTo>
                      <a:pt x="3119" y="795"/>
                    </a:lnTo>
                    <a:lnTo>
                      <a:pt x="3135" y="778"/>
                    </a:lnTo>
                    <a:lnTo>
                      <a:pt x="3149" y="760"/>
                    </a:lnTo>
                    <a:lnTo>
                      <a:pt x="3163" y="741"/>
                    </a:lnTo>
                    <a:lnTo>
                      <a:pt x="3175" y="722"/>
                    </a:lnTo>
                    <a:lnTo>
                      <a:pt x="3186" y="702"/>
                    </a:lnTo>
                    <a:lnTo>
                      <a:pt x="3197" y="681"/>
                    </a:lnTo>
                    <a:lnTo>
                      <a:pt x="3206" y="660"/>
                    </a:lnTo>
                    <a:lnTo>
                      <a:pt x="3214" y="640"/>
                    </a:lnTo>
                    <a:lnTo>
                      <a:pt x="3222" y="617"/>
                    </a:lnTo>
                    <a:lnTo>
                      <a:pt x="3227" y="595"/>
                    </a:lnTo>
                    <a:lnTo>
                      <a:pt x="3232" y="571"/>
                    </a:lnTo>
                    <a:lnTo>
                      <a:pt x="3236" y="547"/>
                    </a:lnTo>
                    <a:lnTo>
                      <a:pt x="3238" y="523"/>
                    </a:lnTo>
                    <a:lnTo>
                      <a:pt x="3240" y="499"/>
                    </a:lnTo>
                    <a:lnTo>
                      <a:pt x="3240" y="473"/>
                    </a:lnTo>
                    <a:lnTo>
                      <a:pt x="3240" y="438"/>
                    </a:lnTo>
                    <a:lnTo>
                      <a:pt x="3237" y="405"/>
                    </a:lnTo>
                    <a:lnTo>
                      <a:pt x="3233" y="374"/>
                    </a:lnTo>
                    <a:lnTo>
                      <a:pt x="3228" y="345"/>
                    </a:lnTo>
                    <a:lnTo>
                      <a:pt x="3221" y="317"/>
                    </a:lnTo>
                    <a:lnTo>
                      <a:pt x="3211" y="290"/>
                    </a:lnTo>
                    <a:lnTo>
                      <a:pt x="3202" y="265"/>
                    </a:lnTo>
                    <a:lnTo>
                      <a:pt x="3191" y="241"/>
                    </a:lnTo>
                    <a:lnTo>
                      <a:pt x="3177" y="219"/>
                    </a:lnTo>
                    <a:lnTo>
                      <a:pt x="3164" y="197"/>
                    </a:lnTo>
                    <a:lnTo>
                      <a:pt x="3148" y="177"/>
                    </a:lnTo>
                    <a:lnTo>
                      <a:pt x="3131" y="158"/>
                    </a:lnTo>
                    <a:lnTo>
                      <a:pt x="3113" y="141"/>
                    </a:lnTo>
                    <a:lnTo>
                      <a:pt x="3094" y="125"/>
                    </a:lnTo>
                    <a:lnTo>
                      <a:pt x="3074" y="110"/>
                    </a:lnTo>
                    <a:lnTo>
                      <a:pt x="3054" y="96"/>
                    </a:lnTo>
                    <a:lnTo>
                      <a:pt x="3031" y="83"/>
                    </a:lnTo>
                    <a:lnTo>
                      <a:pt x="3008" y="71"/>
                    </a:lnTo>
                    <a:lnTo>
                      <a:pt x="2984" y="61"/>
                    </a:lnTo>
                    <a:lnTo>
                      <a:pt x="2959" y="50"/>
                    </a:lnTo>
                    <a:lnTo>
                      <a:pt x="2933" y="42"/>
                    </a:lnTo>
                    <a:lnTo>
                      <a:pt x="2907" y="34"/>
                    </a:lnTo>
                    <a:lnTo>
                      <a:pt x="2880" y="28"/>
                    </a:lnTo>
                    <a:lnTo>
                      <a:pt x="2852" y="21"/>
                    </a:lnTo>
                    <a:lnTo>
                      <a:pt x="2823" y="16"/>
                    </a:lnTo>
                    <a:lnTo>
                      <a:pt x="2794" y="11"/>
                    </a:lnTo>
                    <a:lnTo>
                      <a:pt x="2765" y="8"/>
                    </a:lnTo>
                    <a:lnTo>
                      <a:pt x="2735" y="5"/>
                    </a:lnTo>
                    <a:lnTo>
                      <a:pt x="2704" y="3"/>
                    </a:lnTo>
                    <a:lnTo>
                      <a:pt x="2673" y="2"/>
                    </a:lnTo>
                    <a:lnTo>
                      <a:pt x="2642" y="1"/>
                    </a:lnTo>
                    <a:lnTo>
                      <a:pt x="2610" y="0"/>
                    </a:lnTo>
                    <a:lnTo>
                      <a:pt x="2309" y="0"/>
                    </a:lnTo>
                    <a:lnTo>
                      <a:pt x="2309" y="34"/>
                    </a:lnTo>
                    <a:close/>
                    <a:moveTo>
                      <a:pt x="2582" y="120"/>
                    </a:moveTo>
                    <a:lnTo>
                      <a:pt x="2582" y="111"/>
                    </a:lnTo>
                    <a:lnTo>
                      <a:pt x="2583" y="101"/>
                    </a:lnTo>
                    <a:lnTo>
                      <a:pt x="2584" y="94"/>
                    </a:lnTo>
                    <a:lnTo>
                      <a:pt x="2585" y="88"/>
                    </a:lnTo>
                    <a:lnTo>
                      <a:pt x="2588" y="82"/>
                    </a:lnTo>
                    <a:lnTo>
                      <a:pt x="2591" y="77"/>
                    </a:lnTo>
                    <a:lnTo>
                      <a:pt x="2594" y="73"/>
                    </a:lnTo>
                    <a:lnTo>
                      <a:pt x="2598" y="69"/>
                    </a:lnTo>
                    <a:lnTo>
                      <a:pt x="2603" y="67"/>
                    </a:lnTo>
                    <a:lnTo>
                      <a:pt x="2610" y="65"/>
                    </a:lnTo>
                    <a:lnTo>
                      <a:pt x="2617" y="63"/>
                    </a:lnTo>
                    <a:lnTo>
                      <a:pt x="2624" y="62"/>
                    </a:lnTo>
                    <a:lnTo>
                      <a:pt x="2643" y="60"/>
                    </a:lnTo>
                    <a:lnTo>
                      <a:pt x="2666" y="60"/>
                    </a:lnTo>
                    <a:lnTo>
                      <a:pt x="2690" y="61"/>
                    </a:lnTo>
                    <a:lnTo>
                      <a:pt x="2713" y="62"/>
                    </a:lnTo>
                    <a:lnTo>
                      <a:pt x="2736" y="64"/>
                    </a:lnTo>
                    <a:lnTo>
                      <a:pt x="2758" y="68"/>
                    </a:lnTo>
                    <a:lnTo>
                      <a:pt x="2780" y="72"/>
                    </a:lnTo>
                    <a:lnTo>
                      <a:pt x="2801" y="77"/>
                    </a:lnTo>
                    <a:lnTo>
                      <a:pt x="2820" y="83"/>
                    </a:lnTo>
                    <a:lnTo>
                      <a:pt x="2840" y="90"/>
                    </a:lnTo>
                    <a:lnTo>
                      <a:pt x="2859" y="98"/>
                    </a:lnTo>
                    <a:lnTo>
                      <a:pt x="2876" y="106"/>
                    </a:lnTo>
                    <a:lnTo>
                      <a:pt x="2893" y="116"/>
                    </a:lnTo>
                    <a:lnTo>
                      <a:pt x="2909" y="126"/>
                    </a:lnTo>
                    <a:lnTo>
                      <a:pt x="2925" y="138"/>
                    </a:lnTo>
                    <a:lnTo>
                      <a:pt x="2941" y="149"/>
                    </a:lnTo>
                    <a:lnTo>
                      <a:pt x="2954" y="161"/>
                    </a:lnTo>
                    <a:lnTo>
                      <a:pt x="2968" y="175"/>
                    </a:lnTo>
                    <a:lnTo>
                      <a:pt x="2981" y="189"/>
                    </a:lnTo>
                    <a:lnTo>
                      <a:pt x="2992" y="204"/>
                    </a:lnTo>
                    <a:lnTo>
                      <a:pt x="3004" y="220"/>
                    </a:lnTo>
                    <a:lnTo>
                      <a:pt x="3014" y="236"/>
                    </a:lnTo>
                    <a:lnTo>
                      <a:pt x="3024" y="253"/>
                    </a:lnTo>
                    <a:lnTo>
                      <a:pt x="3032" y="270"/>
                    </a:lnTo>
                    <a:lnTo>
                      <a:pt x="3040" y="289"/>
                    </a:lnTo>
                    <a:lnTo>
                      <a:pt x="3047" y="309"/>
                    </a:lnTo>
                    <a:lnTo>
                      <a:pt x="3054" y="327"/>
                    </a:lnTo>
                    <a:lnTo>
                      <a:pt x="3059" y="348"/>
                    </a:lnTo>
                    <a:lnTo>
                      <a:pt x="3064" y="369"/>
                    </a:lnTo>
                    <a:lnTo>
                      <a:pt x="3068" y="391"/>
                    </a:lnTo>
                    <a:lnTo>
                      <a:pt x="3070" y="412"/>
                    </a:lnTo>
                    <a:lnTo>
                      <a:pt x="3073" y="435"/>
                    </a:lnTo>
                    <a:lnTo>
                      <a:pt x="3074" y="458"/>
                    </a:lnTo>
                    <a:lnTo>
                      <a:pt x="3074" y="482"/>
                    </a:lnTo>
                    <a:lnTo>
                      <a:pt x="3074" y="505"/>
                    </a:lnTo>
                    <a:lnTo>
                      <a:pt x="3073" y="528"/>
                    </a:lnTo>
                    <a:lnTo>
                      <a:pt x="3071" y="548"/>
                    </a:lnTo>
                    <a:lnTo>
                      <a:pt x="3068" y="570"/>
                    </a:lnTo>
                    <a:lnTo>
                      <a:pt x="3064" y="591"/>
                    </a:lnTo>
                    <a:lnTo>
                      <a:pt x="3060" y="611"/>
                    </a:lnTo>
                    <a:lnTo>
                      <a:pt x="3055" y="629"/>
                    </a:lnTo>
                    <a:lnTo>
                      <a:pt x="3048" y="648"/>
                    </a:lnTo>
                    <a:lnTo>
                      <a:pt x="3041" y="667"/>
                    </a:lnTo>
                    <a:lnTo>
                      <a:pt x="3033" y="684"/>
                    </a:lnTo>
                    <a:lnTo>
                      <a:pt x="3025" y="701"/>
                    </a:lnTo>
                    <a:lnTo>
                      <a:pt x="3015" y="716"/>
                    </a:lnTo>
                    <a:lnTo>
                      <a:pt x="3005" y="732"/>
                    </a:lnTo>
                    <a:lnTo>
                      <a:pt x="2995" y="748"/>
                    </a:lnTo>
                    <a:lnTo>
                      <a:pt x="2983" y="761"/>
                    </a:lnTo>
                    <a:lnTo>
                      <a:pt x="2971" y="774"/>
                    </a:lnTo>
                    <a:lnTo>
                      <a:pt x="2957" y="787"/>
                    </a:lnTo>
                    <a:lnTo>
                      <a:pt x="2944" y="799"/>
                    </a:lnTo>
                    <a:lnTo>
                      <a:pt x="2929" y="811"/>
                    </a:lnTo>
                    <a:lnTo>
                      <a:pt x="2914" y="821"/>
                    </a:lnTo>
                    <a:lnTo>
                      <a:pt x="2897" y="831"/>
                    </a:lnTo>
                    <a:lnTo>
                      <a:pt x="2880" y="839"/>
                    </a:lnTo>
                    <a:lnTo>
                      <a:pt x="2863" y="847"/>
                    </a:lnTo>
                    <a:lnTo>
                      <a:pt x="2845" y="854"/>
                    </a:lnTo>
                    <a:lnTo>
                      <a:pt x="2825" y="862"/>
                    </a:lnTo>
                    <a:lnTo>
                      <a:pt x="2806" y="867"/>
                    </a:lnTo>
                    <a:lnTo>
                      <a:pt x="2786" y="872"/>
                    </a:lnTo>
                    <a:lnTo>
                      <a:pt x="2765" y="876"/>
                    </a:lnTo>
                    <a:lnTo>
                      <a:pt x="2743" y="879"/>
                    </a:lnTo>
                    <a:lnTo>
                      <a:pt x="2721" y="881"/>
                    </a:lnTo>
                    <a:lnTo>
                      <a:pt x="2698" y="882"/>
                    </a:lnTo>
                    <a:lnTo>
                      <a:pt x="2674" y="882"/>
                    </a:lnTo>
                    <a:lnTo>
                      <a:pt x="2642" y="882"/>
                    </a:lnTo>
                    <a:lnTo>
                      <a:pt x="2626" y="882"/>
                    </a:lnTo>
                    <a:lnTo>
                      <a:pt x="2613" y="880"/>
                    </a:lnTo>
                    <a:lnTo>
                      <a:pt x="2608" y="879"/>
                    </a:lnTo>
                    <a:lnTo>
                      <a:pt x="2602" y="877"/>
                    </a:lnTo>
                    <a:lnTo>
                      <a:pt x="2598" y="875"/>
                    </a:lnTo>
                    <a:lnTo>
                      <a:pt x="2594" y="873"/>
                    </a:lnTo>
                    <a:lnTo>
                      <a:pt x="2591" y="870"/>
                    </a:lnTo>
                    <a:lnTo>
                      <a:pt x="2589" y="866"/>
                    </a:lnTo>
                    <a:lnTo>
                      <a:pt x="2586" y="861"/>
                    </a:lnTo>
                    <a:lnTo>
                      <a:pt x="2585" y="855"/>
                    </a:lnTo>
                    <a:lnTo>
                      <a:pt x="2583" y="843"/>
                    </a:lnTo>
                    <a:lnTo>
                      <a:pt x="2582" y="827"/>
                    </a:lnTo>
                    <a:lnTo>
                      <a:pt x="2582" y="120"/>
                    </a:ln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rgbClr val="9933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pic>
        <p:nvPicPr>
          <p:cNvPr id="37991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5" y="26194"/>
            <a:ext cx="1399456" cy="488156"/>
          </a:xfrm>
          <a:prstGeom prst="rect">
            <a:avLst/>
          </a:prstGeom>
          <a:noFill/>
        </p:spPr>
      </p:pic>
      <p:pic>
        <p:nvPicPr>
          <p:cNvPr id="379920" name="Picture 16" descr="LogoJI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57700"/>
            <a:ext cx="590550" cy="628650"/>
          </a:xfrm>
          <a:prstGeom prst="rect">
            <a:avLst/>
          </a:prstGeom>
          <a:noFill/>
        </p:spPr>
      </p:pic>
      <p:pic>
        <p:nvPicPr>
          <p:cNvPr id="379921" name="Picture 17" descr="fai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439" y="4558910"/>
            <a:ext cx="1071562" cy="52744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30385"/>
            <a:ext cx="8115300" cy="62324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en-US" dirty="0">
                <a:solidFill>
                  <a:srgbClr val="000099"/>
                </a:solidFill>
                <a:latin typeface="CMBX12"/>
              </a:rPr>
              <a:t>Plot of the maximum charge of the electron beams produced by laser-plasma accelerators at </a:t>
            </a:r>
            <a:r>
              <a:rPr lang="en-US" dirty="0" smtClean="0">
                <a:solidFill>
                  <a:srgbClr val="000099"/>
                </a:solidFill>
                <a:latin typeface="CMBX12"/>
              </a:rPr>
              <a:t>different facilities</a:t>
            </a:r>
            <a:endParaRPr lang="en-US" dirty="0">
              <a:solidFill>
                <a:srgbClr val="000099"/>
              </a:solidFill>
              <a:latin typeface="CMBX12"/>
            </a:endParaRPr>
          </a:p>
        </p:txBody>
      </p:sp>
      <p:grpSp>
        <p:nvGrpSpPr>
          <p:cNvPr id="2" name="Gruppieren 39"/>
          <p:cNvGrpSpPr/>
          <p:nvPr/>
        </p:nvGrpSpPr>
        <p:grpSpPr>
          <a:xfrm>
            <a:off x="860408" y="578985"/>
            <a:ext cx="6688945" cy="4340447"/>
            <a:chOff x="1147208" y="607087"/>
            <a:chExt cx="8918593" cy="5787262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17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47208" y="1810954"/>
              <a:ext cx="8918593" cy="4583395"/>
            </a:xfrm>
            <a:prstGeom prst="rect">
              <a:avLst/>
            </a:prstGeom>
          </p:spPr>
        </p:pic>
        <p:sp>
          <p:nvSpPr>
            <p:cNvPr id="8" name="Stern mit 5 Zacken 7"/>
            <p:cNvSpPr/>
            <p:nvPr/>
          </p:nvSpPr>
          <p:spPr>
            <a:xfrm>
              <a:off x="7008443" y="2925241"/>
              <a:ext cx="551543" cy="464458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334609" y="2804407"/>
              <a:ext cx="1440993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66"/>
              <a:r>
                <a:rPr lang="en-US" sz="1400" dirty="0" smtClean="0">
                  <a:solidFill>
                    <a:srgbClr val="5B9BD5">
                      <a:lumMod val="75000"/>
                    </a:srgbClr>
                  </a:solidFill>
                </a:rPr>
                <a:t>PHELIX (20J)</a:t>
              </a:r>
              <a:endParaRPr lang="en-US" sz="1400" dirty="0">
                <a:solidFill>
                  <a:srgbClr val="5B9BD5">
                    <a:lumMod val="75000"/>
                  </a:srgbClr>
                </a:solidFill>
              </a:endParaRPr>
            </a:p>
          </p:txBody>
        </p:sp>
        <p:sp>
          <p:nvSpPr>
            <p:cNvPr id="10" name="Stern mit 5 Zacken 9"/>
            <p:cNvSpPr/>
            <p:nvPr/>
          </p:nvSpPr>
          <p:spPr>
            <a:xfrm>
              <a:off x="7421037" y="2244792"/>
              <a:ext cx="551543" cy="464458"/>
            </a:xfrm>
            <a:prstGeom prst="star5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238081" y="1881540"/>
              <a:ext cx="149442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66"/>
              <a:r>
                <a:rPr lang="en-US" sz="1400" dirty="0" smtClean="0">
                  <a:solidFill>
                    <a:srgbClr val="5B9BD5">
                      <a:lumMod val="75000"/>
                    </a:srgbClr>
                  </a:solidFill>
                </a:rPr>
                <a:t>PHELIX (20 J)</a:t>
              </a:r>
              <a:endParaRPr lang="en-US" sz="1400" dirty="0">
                <a:solidFill>
                  <a:srgbClr val="5B9BD5">
                    <a:lumMod val="75000"/>
                  </a:srgbClr>
                </a:solidFill>
              </a:endParaRPr>
            </a:p>
          </p:txBody>
        </p:sp>
        <p:sp>
          <p:nvSpPr>
            <p:cNvPr id="12" name="Stern mit 5 Zacken 11"/>
            <p:cNvSpPr/>
            <p:nvPr/>
          </p:nvSpPr>
          <p:spPr>
            <a:xfrm>
              <a:off x="8610600" y="607087"/>
              <a:ext cx="1001443" cy="821865"/>
            </a:xfrm>
            <a:prstGeom prst="star5">
              <a:avLst/>
            </a:prstGeom>
            <a:solidFill>
              <a:srgbClr val="5B9B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 dirty="0">
                <a:solidFill>
                  <a:prstClr val="white"/>
                </a:solidFill>
              </a:endParaRPr>
            </a:p>
          </p:txBody>
        </p:sp>
        <p:cxnSp>
          <p:nvCxnSpPr>
            <p:cNvPr id="14" name="Gerader Verbinder 13"/>
            <p:cNvCxnSpPr/>
            <p:nvPr/>
          </p:nvCxnSpPr>
          <p:spPr>
            <a:xfrm flipV="1">
              <a:off x="2608798" y="981207"/>
              <a:ext cx="290" cy="1251078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2633450" y="991066"/>
              <a:ext cx="7200703" cy="28905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 flipV="1">
              <a:off x="9834153" y="1075894"/>
              <a:ext cx="0" cy="1185641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8490913" y="1387803"/>
              <a:ext cx="1562821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66"/>
              <a:r>
                <a:rPr lang="en-US" sz="1400" dirty="0" smtClean="0">
                  <a:solidFill>
                    <a:srgbClr val="5B9BD5">
                      <a:lumMod val="75000"/>
                    </a:srgbClr>
                  </a:solidFill>
                </a:rPr>
                <a:t>PHELIX (200J)</a:t>
              </a:r>
              <a:endParaRPr lang="en-US" sz="1400" dirty="0">
                <a:solidFill>
                  <a:srgbClr val="5B9BD5">
                    <a:lumMod val="75000"/>
                  </a:srgbClr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482053" y="991066"/>
              <a:ext cx="2371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66"/>
              <a:r>
                <a:rPr lang="en-US" sz="1200" dirty="0" smtClean="0">
                  <a:solidFill>
                    <a:prstClr val="black"/>
                  </a:solidFill>
                </a:rPr>
                <a:t>(DLA, &gt; 2 MeV, produced)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166796" y="2256951"/>
              <a:ext cx="2423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66"/>
              <a:r>
                <a:rPr lang="en-US" sz="1200" dirty="0" smtClean="0">
                  <a:solidFill>
                    <a:prstClr val="black"/>
                  </a:solidFill>
                </a:rPr>
                <a:t>(DLA, &gt; 2 MeV, propagate)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40037" y="3101485"/>
              <a:ext cx="2545141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66"/>
              <a:r>
                <a:rPr lang="en-US" sz="1400" dirty="0" smtClean="0">
                  <a:solidFill>
                    <a:prstClr val="black"/>
                  </a:solidFill>
                </a:rPr>
                <a:t>(</a:t>
              </a:r>
              <a:r>
                <a:rPr lang="en-US" sz="1200" dirty="0" smtClean="0">
                  <a:solidFill>
                    <a:prstClr val="black"/>
                  </a:solidFill>
                </a:rPr>
                <a:t>DLA, &gt; 3 MeV, experiment)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7548662" y="1897890"/>
              <a:ext cx="863912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66"/>
              <a:r>
                <a:rPr lang="en-US" sz="1400" dirty="0" smtClean="0">
                  <a:solidFill>
                    <a:prstClr val="black"/>
                  </a:solidFill>
                </a:rPr>
                <a:t>0.7 µC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6755670" y="2663829"/>
              <a:ext cx="863912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66"/>
              <a:r>
                <a:rPr lang="en-US" sz="1400" dirty="0" smtClean="0">
                  <a:solidFill>
                    <a:prstClr val="black"/>
                  </a:solidFill>
                </a:rPr>
                <a:t>0.1 µC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4079320" y="4659377"/>
            <a:ext cx="907028" cy="346249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dirty="0" smtClean="0">
                <a:solidFill>
                  <a:prstClr val="black"/>
                </a:solidFill>
              </a:rPr>
              <a:t>facilities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7650065" y="2505407"/>
            <a:ext cx="1395312" cy="500135"/>
          </a:xfrm>
          <a:prstGeom prst="rect">
            <a:avLst/>
          </a:prstGeom>
          <a:noFill/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sz="1400" dirty="0" smtClean="0">
                <a:solidFill>
                  <a:prstClr val="black"/>
                </a:solidFill>
              </a:rPr>
              <a:t>J. Shaw </a:t>
            </a:r>
            <a:r>
              <a:rPr lang="en-US" sz="1400" i="1" dirty="0" smtClean="0">
                <a:solidFill>
                  <a:prstClr val="black"/>
                </a:solidFill>
              </a:rPr>
              <a:t>et al</a:t>
            </a:r>
            <a:r>
              <a:rPr lang="en-US" sz="1400" dirty="0" smtClean="0">
                <a:solidFill>
                  <a:prstClr val="black"/>
                </a:solidFill>
              </a:rPr>
              <a:t>, </a:t>
            </a:r>
          </a:p>
          <a:p>
            <a:pPr defTabSz="685766"/>
            <a:r>
              <a:rPr lang="en-US" sz="1400" dirty="0" smtClean="0">
                <a:solidFill>
                  <a:prstClr val="black"/>
                </a:solidFill>
              </a:rPr>
              <a:t>Sci. Reports 2021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7354928" y="2053218"/>
            <a:ext cx="329873" cy="1805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7702820" y="1666060"/>
            <a:ext cx="1122737" cy="715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sz="1400" dirty="0" smtClean="0">
                <a:solidFill>
                  <a:prstClr val="black"/>
                </a:solidFill>
              </a:rPr>
              <a:t>700 </a:t>
            </a:r>
            <a:r>
              <a:rPr lang="en-US" sz="1400" dirty="0" err="1" smtClean="0">
                <a:solidFill>
                  <a:prstClr val="black"/>
                </a:solidFill>
              </a:rPr>
              <a:t>nC</a:t>
            </a:r>
            <a:endParaRPr lang="en-US" sz="1400" dirty="0" smtClean="0">
              <a:solidFill>
                <a:prstClr val="black"/>
              </a:solidFill>
            </a:endParaRPr>
          </a:p>
          <a:p>
            <a:pPr defTabSz="685766"/>
            <a:r>
              <a:rPr lang="en-US" sz="1400" dirty="0" smtClean="0">
                <a:solidFill>
                  <a:prstClr val="black"/>
                </a:solidFill>
              </a:rPr>
              <a:t>E=1-200 MeV</a:t>
            </a:r>
          </a:p>
          <a:p>
            <a:pPr defTabSz="685766"/>
            <a:r>
              <a:rPr lang="en-US" sz="1400" dirty="0" smtClean="0">
                <a:solidFill>
                  <a:prstClr val="black"/>
                </a:solidFill>
              </a:rPr>
              <a:t>11%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662673" y="584339"/>
            <a:ext cx="1122737" cy="715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en-US" sz="1400" dirty="0">
                <a:solidFill>
                  <a:prstClr val="black"/>
                </a:solidFill>
              </a:rPr>
              <a:t>10 µC</a:t>
            </a:r>
          </a:p>
          <a:p>
            <a:pPr defTabSz="685766"/>
            <a:r>
              <a:rPr lang="en-US" sz="1400" dirty="0" smtClean="0">
                <a:solidFill>
                  <a:prstClr val="black"/>
                </a:solidFill>
              </a:rPr>
              <a:t>E=2-120 MeV</a:t>
            </a:r>
          </a:p>
          <a:p>
            <a:pPr defTabSz="685766"/>
            <a:r>
              <a:rPr lang="en-US" sz="1400" dirty="0" smtClean="0">
                <a:solidFill>
                  <a:prstClr val="black"/>
                </a:solidFill>
              </a:rPr>
              <a:t>30%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37" name="Gerade Verbindung mit Pfeil 36"/>
          <p:cNvCxnSpPr/>
          <p:nvPr/>
        </p:nvCxnSpPr>
        <p:spPr>
          <a:xfrm flipH="1">
            <a:off x="7111378" y="799994"/>
            <a:ext cx="551297" cy="2804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1551655" y="716986"/>
            <a:ext cx="423434" cy="346249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en-US" dirty="0">
                <a:solidFill>
                  <a:prstClr val="black"/>
                </a:solidFill>
              </a:rPr>
              <a:t>10 </a:t>
            </a: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" y="160332"/>
            <a:ext cx="8756165" cy="386756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="" xmlns:p14="http://schemas.microsoft.com/office/powerpoint/2010/main" val="31373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3573" y="2695421"/>
            <a:ext cx="3069303" cy="1679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835108" y="4299943"/>
            <a:ext cx="22155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945242" y="2695422"/>
            <a:ext cx="1531805" cy="30776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sh. 26 TAC 325 </a:t>
            </a:r>
            <a:r>
              <a:rPr lang="en-US" sz="140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1400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12" name="Rechteck 11"/>
          <p:cNvSpPr/>
          <p:nvPr/>
        </p:nvSpPr>
        <p:spPr>
          <a:xfrm>
            <a:off x="3692316" y="1244803"/>
            <a:ext cx="694405" cy="369324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15° H</a:t>
            </a:r>
          </a:p>
        </p:txBody>
      </p:sp>
      <p:sp>
        <p:nvSpPr>
          <p:cNvPr id="14" name="Rechteck 13"/>
          <p:cNvSpPr/>
          <p:nvPr/>
        </p:nvSpPr>
        <p:spPr>
          <a:xfrm>
            <a:off x="3756348" y="1810567"/>
            <a:ext cx="694405" cy="369324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45° H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635499" y="717424"/>
            <a:ext cx="936104" cy="36932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15°V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97" y="771430"/>
            <a:ext cx="4455269" cy="358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3571" y="997989"/>
            <a:ext cx="3017560" cy="16346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877658" y="991560"/>
            <a:ext cx="1531805" cy="30776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sh. 28 TAC 350 </a:t>
            </a:r>
            <a:r>
              <a:rPr lang="en-US" sz="140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1400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3" name="Rechteck 2"/>
          <p:cNvSpPr/>
          <p:nvPr/>
        </p:nvSpPr>
        <p:spPr>
          <a:xfrm>
            <a:off x="4448954" y="786319"/>
            <a:ext cx="4476085" cy="64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B2D7-3CA6-4B28-96CF-842CCFAEBE7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uppieren 20"/>
          <p:cNvGrpSpPr/>
          <p:nvPr/>
        </p:nvGrpSpPr>
        <p:grpSpPr>
          <a:xfrm>
            <a:off x="284515" y="80948"/>
            <a:ext cx="8496944" cy="625571"/>
            <a:chOff x="284514" y="107921"/>
            <a:chExt cx="8496944" cy="834094"/>
          </a:xfrm>
          <a:solidFill>
            <a:schemeClr val="accent1">
              <a:lumMod val="75000"/>
            </a:schemeClr>
          </a:solidFill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051" y="548680"/>
              <a:ext cx="1961407" cy="3933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3"/>
            <p:cNvSpPr txBox="1"/>
            <p:nvPr/>
          </p:nvSpPr>
          <p:spPr>
            <a:xfrm>
              <a:off x="284514" y="107921"/>
              <a:ext cx="8496944" cy="533480"/>
            </a:xfrm>
            <a:prstGeom prst="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white"/>
                  </a:solidFill>
                </a:rPr>
                <a:t>FILAMENTATION OF THE ELECTRON CURRENT</a:t>
              </a: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323130" y="440425"/>
            <a:ext cx="5321184" cy="36932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Observed </a:t>
            </a:r>
            <a:r>
              <a:rPr lang="en-US" dirty="0" err="1">
                <a:solidFill>
                  <a:prstClr val="black"/>
                </a:solidFill>
              </a:rPr>
              <a:t>filamentation</a:t>
            </a:r>
            <a:r>
              <a:rPr lang="en-US" dirty="0">
                <a:solidFill>
                  <a:prstClr val="black"/>
                </a:solidFill>
              </a:rPr>
              <a:t> is predicted by PIC-simulations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860033" y="4443963"/>
            <a:ext cx="4283968" cy="43087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11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L. P. </a:t>
            </a:r>
            <a:r>
              <a:rPr lang="en-US" sz="11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Pugachev</a:t>
            </a:r>
            <a:r>
              <a:rPr lang="en-US" sz="11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N. E. Andreev, P. R. </a:t>
            </a:r>
            <a:r>
              <a:rPr lang="en-US" sz="11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Levashov</a:t>
            </a:r>
            <a:r>
              <a:rPr lang="en-US" sz="11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O.N. </a:t>
            </a:r>
            <a:r>
              <a:rPr lang="en-US" sz="11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Rosmej</a:t>
            </a:r>
            <a:r>
              <a:rPr lang="en-US" sz="11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11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NIM A 829 (2016) 88–93.</a:t>
            </a:r>
            <a:endParaRPr lang="en-US" sz="11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378459" y="1995690"/>
            <a:ext cx="1858626" cy="276987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electron current density </a:t>
            </a:r>
            <a:r>
              <a:rPr lang="en-US" sz="1200" dirty="0" err="1">
                <a:solidFill>
                  <a:prstClr val="black"/>
                </a:solidFill>
              </a:rPr>
              <a:t>jx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888344" y="1347618"/>
            <a:ext cx="1192041" cy="276991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electron density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6804249" y="2571754"/>
            <a:ext cx="1141442" cy="276987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</a:t>
            </a:r>
            <a:r>
              <a:rPr lang="en-US" sz="1200" dirty="0">
                <a:solidFill>
                  <a:prstClr val="black"/>
                </a:solidFill>
                <a:sym typeface="Symbol"/>
              </a:rPr>
              <a:t></a:t>
            </a:r>
            <a:r>
              <a:rPr lang="en-US" sz="1200" dirty="0">
                <a:solidFill>
                  <a:prstClr val="black"/>
                </a:solidFill>
              </a:rPr>
              <a:t>  quasi-static</a:t>
            </a:r>
          </a:p>
        </p:txBody>
      </p:sp>
    </p:spTree>
    <p:extLst>
      <p:ext uri="{BB962C8B-B14F-4D97-AF65-F5344CB8AC3E}">
        <p14:creationId xmlns="" xmlns:p14="http://schemas.microsoft.com/office/powerpoint/2010/main" val="25048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449312" y="4767264"/>
            <a:ext cx="2057400" cy="273844"/>
          </a:xfrm>
        </p:spPr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73712" y="141886"/>
            <a:ext cx="3489155" cy="380870"/>
          </a:xfrm>
          <a:prstGeom prst="rect">
            <a:avLst/>
          </a:prstGeom>
          <a:noFill/>
        </p:spPr>
        <p:txBody>
          <a:bodyPr wrap="none" lIns="68570" tIns="34289" rIns="68570" bIns="34289" rtlCol="0">
            <a:spAutoFit/>
          </a:bodyPr>
          <a:lstStyle/>
          <a:p>
            <a:pPr defTabSz="685681"/>
            <a:r>
              <a:rPr lang="en-US" sz="2000" b="1" u="sng" dirty="0" smtClean="0">
                <a:solidFill>
                  <a:prstClr val="black"/>
                </a:solidFill>
              </a:rPr>
              <a:t>Experiment P176, PHELIX 2019 </a:t>
            </a:r>
            <a:endParaRPr lang="en-US" sz="2000" b="1" u="sng" dirty="0">
              <a:solidFill>
                <a:prstClr val="black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64862" y="2493091"/>
            <a:ext cx="3080051" cy="125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58"/>
          <p:cNvGrpSpPr/>
          <p:nvPr/>
        </p:nvGrpSpPr>
        <p:grpSpPr>
          <a:xfrm>
            <a:off x="441744" y="1847086"/>
            <a:ext cx="5801203" cy="2884904"/>
            <a:chOff x="1180478" y="2547042"/>
            <a:chExt cx="7734937" cy="3846539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478" y="2547042"/>
              <a:ext cx="7734937" cy="3846539"/>
            </a:xfrm>
            <a:prstGeom prst="rect">
              <a:avLst/>
            </a:prstGeom>
          </p:spPr>
        </p:pic>
        <p:sp>
          <p:nvSpPr>
            <p:cNvPr id="26" name="Textfeld 25"/>
            <p:cNvSpPr txBox="1"/>
            <p:nvPr/>
          </p:nvSpPr>
          <p:spPr>
            <a:xfrm>
              <a:off x="1181170" y="3230315"/>
              <a:ext cx="2730577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681"/>
              <a:r>
                <a:rPr lang="de-DE" sz="1400" dirty="0" smtClean="0">
                  <a:solidFill>
                    <a:prstClr val="white"/>
                  </a:solidFill>
                </a:rPr>
                <a:t>150 cm </a:t>
              </a:r>
              <a:r>
                <a:rPr lang="en-US" sz="1400" dirty="0">
                  <a:solidFill>
                    <a:prstClr val="white"/>
                  </a:solidFill>
                </a:rPr>
                <a:t>focusing </a:t>
              </a:r>
              <a:r>
                <a:rPr lang="en-US" sz="1400" dirty="0" smtClean="0">
                  <a:solidFill>
                    <a:prstClr val="white"/>
                  </a:solidFill>
                </a:rPr>
                <a:t>parabola</a:t>
              </a:r>
            </a:p>
            <a:p>
              <a:pPr defTabSz="685681"/>
              <a:r>
                <a:rPr lang="en-US" sz="1400" dirty="0" smtClean="0">
                  <a:solidFill>
                    <a:prstClr val="white"/>
                  </a:solidFill>
                </a:rPr>
                <a:t> </a:t>
              </a:r>
              <a:r>
                <a:rPr lang="de-DE" sz="1400" b="1" dirty="0" smtClean="0">
                  <a:solidFill>
                    <a:prstClr val="white"/>
                  </a:solidFill>
                </a:rPr>
                <a:t>1-2.5×10 </a:t>
              </a:r>
              <a:r>
                <a:rPr lang="de-DE" sz="1400" b="1" baseline="30000" dirty="0">
                  <a:solidFill>
                    <a:prstClr val="white"/>
                  </a:solidFill>
                </a:rPr>
                <a:t>19</a:t>
              </a:r>
              <a:r>
                <a:rPr lang="de-DE" sz="1400" b="1" dirty="0">
                  <a:solidFill>
                    <a:prstClr val="white"/>
                  </a:solidFill>
                </a:rPr>
                <a:t> W/cm</a:t>
              </a:r>
              <a:r>
                <a:rPr lang="de-DE" sz="1400" b="1" baseline="30000" dirty="0">
                  <a:solidFill>
                    <a:prstClr val="white"/>
                  </a:solidFill>
                </a:rPr>
                <a:t>2</a:t>
              </a:r>
            </a:p>
            <a:p>
              <a:pPr defTabSz="685681"/>
              <a:r>
                <a:rPr lang="en-US" sz="1400" dirty="0">
                  <a:solidFill>
                    <a:prstClr val="black"/>
                  </a:solidFill>
                </a:rPr>
                <a:t> </a:t>
              </a:r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0879" y="3433311"/>
              <a:ext cx="131791" cy="135200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3102" y="3505804"/>
              <a:ext cx="123940" cy="127145"/>
            </a:xfrm>
            <a:prstGeom prst="rect">
              <a:avLst/>
            </a:prstGeom>
          </p:spPr>
        </p:pic>
        <p:cxnSp>
          <p:nvCxnSpPr>
            <p:cNvPr id="34" name="Gerader Verbinder 33"/>
            <p:cNvCxnSpPr/>
            <p:nvPr/>
          </p:nvCxnSpPr>
          <p:spPr>
            <a:xfrm flipV="1">
              <a:off x="4095199" y="4089325"/>
              <a:ext cx="1056117" cy="28803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/>
            <p:cNvCxnSpPr/>
            <p:nvPr/>
          </p:nvCxnSpPr>
          <p:spPr>
            <a:xfrm flipV="1">
              <a:off x="4095199" y="4089325"/>
              <a:ext cx="466531" cy="26328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/>
            <p:cNvCxnSpPr/>
            <p:nvPr/>
          </p:nvCxnSpPr>
          <p:spPr>
            <a:xfrm flipV="1">
              <a:off x="4095199" y="4281346"/>
              <a:ext cx="1248139" cy="9601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/>
            <p:nvPr/>
          </p:nvCxnSpPr>
          <p:spPr>
            <a:xfrm flipV="1">
              <a:off x="4671263" y="3897303"/>
              <a:ext cx="354508" cy="144605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/>
          </p:nvCxnSpPr>
          <p:spPr>
            <a:xfrm flipV="1">
              <a:off x="4191210" y="3897305"/>
              <a:ext cx="104516" cy="192020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/>
          </p:nvCxnSpPr>
          <p:spPr>
            <a:xfrm flipV="1">
              <a:off x="4383231" y="3705282"/>
              <a:ext cx="257357" cy="288032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/>
          </p:nvCxnSpPr>
          <p:spPr>
            <a:xfrm flipV="1">
              <a:off x="4095199" y="3801293"/>
              <a:ext cx="1248139" cy="672075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fik 2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6589" y="1579912"/>
            <a:ext cx="2028825" cy="1135856"/>
          </a:xfrm>
          <a:prstGeom prst="rect">
            <a:avLst/>
          </a:prstGeom>
        </p:spPr>
      </p:pic>
      <p:sp>
        <p:nvSpPr>
          <p:cNvPr id="60" name="Textfeld 59"/>
          <p:cNvSpPr txBox="1"/>
          <p:nvPr/>
        </p:nvSpPr>
        <p:spPr>
          <a:xfrm>
            <a:off x="667064" y="1491126"/>
            <a:ext cx="3355661" cy="288538"/>
          </a:xfrm>
          <a:prstGeom prst="rect">
            <a:avLst/>
          </a:prstGeom>
          <a:noFill/>
        </p:spPr>
        <p:txBody>
          <a:bodyPr wrap="none" lIns="68570" tIns="34289" rIns="68570" bIns="34289" rtlCol="0">
            <a:spAutoFit/>
          </a:bodyPr>
          <a:lstStyle/>
          <a:p>
            <a:pPr defTabSz="685681"/>
            <a:r>
              <a:rPr lang="en-US" sz="1400" dirty="0" smtClean="0">
                <a:solidFill>
                  <a:prstClr val="black"/>
                </a:solidFill>
              </a:rPr>
              <a:t>Set-up at the PHELIX laser-bay (P176, 2019)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20" y="3221058"/>
            <a:ext cx="2736303" cy="158294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51520" y="627535"/>
            <a:ext cx="8568952" cy="64633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</a:rPr>
              <a:t>Interaction of relativistic laser pulses with </a:t>
            </a:r>
            <a:r>
              <a:rPr lang="en-GB" b="1" dirty="0" smtClean="0">
                <a:solidFill>
                  <a:srgbClr val="0033CC"/>
                </a:solidFill>
              </a:rPr>
              <a:t>long scale near critical density (NCD) plasma </a:t>
            </a:r>
          </a:p>
          <a:p>
            <a:pPr algn="ctr"/>
            <a:r>
              <a:rPr lang="en-GB" b="1" dirty="0" smtClean="0">
                <a:solidFill>
                  <a:prstClr val="black"/>
                </a:solidFill>
              </a:rPr>
              <a:t>for optimisation of the laser based sources of photons and particles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652121" y="3147814"/>
            <a:ext cx="936104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52121" y="2859785"/>
            <a:ext cx="936104" cy="2769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500 </a:t>
            </a:r>
            <a:r>
              <a:rPr lang="en-US" sz="1200" dirty="0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prstClr val="black"/>
                </a:solidFill>
              </a:rPr>
              <a:t>m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3" name="Группа 32"/>
          <p:cNvGrpSpPr/>
          <p:nvPr/>
        </p:nvGrpSpPr>
        <p:grpSpPr>
          <a:xfrm>
            <a:off x="740676" y="1491631"/>
            <a:ext cx="3183252" cy="3312368"/>
            <a:chOff x="395536" y="1419622"/>
            <a:chExt cx="3183252" cy="3312366"/>
          </a:xfrm>
        </p:grpSpPr>
        <p:sp>
          <p:nvSpPr>
            <p:cNvPr id="24" name="Textfeld 21"/>
            <p:cNvSpPr txBox="1"/>
            <p:nvPr/>
          </p:nvSpPr>
          <p:spPr>
            <a:xfrm>
              <a:off x="395536" y="1419622"/>
              <a:ext cx="3168352" cy="15081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</a:rPr>
                <a:t>        </a:t>
              </a:r>
              <a:r>
                <a:rPr lang="en-US" sz="1200" b="1" dirty="0">
                  <a:solidFill>
                    <a:prstClr val="black"/>
                  </a:solidFill>
                </a:rPr>
                <a:t>PHELIX </a:t>
              </a:r>
              <a:r>
                <a:rPr lang="en-US" sz="1200" b="1" dirty="0" smtClean="0">
                  <a:solidFill>
                    <a:prstClr val="black"/>
                  </a:solidFill>
                </a:rPr>
                <a:t>system</a:t>
              </a:r>
              <a:r>
                <a:rPr lang="en-US" sz="1200" b="1" dirty="0">
                  <a:solidFill>
                    <a:prstClr val="black"/>
                  </a:solidFill>
                </a:rPr>
                <a:t>: </a:t>
              </a:r>
            </a:p>
            <a:p>
              <a:endParaRPr lang="en-US" sz="800" dirty="0">
                <a:solidFill>
                  <a:prstClr val="black"/>
                </a:solidFill>
              </a:endParaRPr>
            </a:p>
            <a:p>
              <a:r>
                <a:rPr lang="en-US" sz="1200" dirty="0" err="1" smtClean="0">
                  <a:solidFill>
                    <a:prstClr val="black"/>
                  </a:solidFill>
                </a:rPr>
                <a:t>Nd:glass</a:t>
              </a:r>
              <a:r>
                <a:rPr lang="en-US" sz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dirty="0" smtClean="0">
                  <a:solidFill>
                    <a:prstClr val="black"/>
                  </a:solidFill>
                  <a:latin typeface="Symbol" panose="05050102010706020507" pitchFamily="18" charset="2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Symbol" panose="05050102010706020507" pitchFamily="18" charset="2"/>
                </a:rPr>
                <a:t>l</a:t>
              </a:r>
              <a:r>
                <a:rPr lang="en-US" sz="1200" dirty="0">
                  <a:solidFill>
                    <a:prstClr val="black"/>
                  </a:solidFill>
                </a:rPr>
                <a:t>=1.053</a:t>
              </a:r>
              <a:r>
                <a:rPr lang="en-GB" sz="1200" dirty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en-US" sz="1200" dirty="0" smtClean="0">
                  <a:solidFill>
                    <a:prstClr val="black"/>
                  </a:solidFill>
                </a:rPr>
                <a:t>m, s-polarized</a:t>
              </a:r>
            </a:p>
            <a:p>
              <a:r>
                <a:rPr lang="en-US" sz="1200" dirty="0" smtClean="0">
                  <a:solidFill>
                    <a:prstClr val="black"/>
                  </a:solidFill>
                </a:rPr>
                <a:t>main pulse: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marL="285736" indent="-28573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prstClr val="black"/>
                  </a:solidFill>
                  <a:latin typeface="Symbol" panose="05050102010706020507" pitchFamily="18" charset="2"/>
                </a:rPr>
                <a:t>  </a:t>
              </a:r>
              <a:r>
                <a:rPr lang="en-US" sz="1200" dirty="0">
                  <a:solidFill>
                    <a:prstClr val="black"/>
                  </a:solidFill>
                  <a:latin typeface="Symbol" panose="05050102010706020507" pitchFamily="18" charset="2"/>
                </a:rPr>
                <a:t>t</a:t>
              </a:r>
              <a:r>
                <a:rPr lang="en-US" sz="1200" dirty="0">
                  <a:solidFill>
                    <a:prstClr val="black"/>
                  </a:solidFill>
                </a:rPr>
                <a:t>=700 fs </a:t>
              </a:r>
            </a:p>
            <a:p>
              <a:pPr marL="285736" indent="-285736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</a:rPr>
                <a:t>10</a:t>
              </a:r>
              <a:r>
                <a:rPr lang="en-US" sz="1200" baseline="30000" dirty="0" smtClean="0">
                  <a:solidFill>
                    <a:prstClr val="black"/>
                  </a:solidFill>
                </a:rPr>
                <a:t>19</a:t>
              </a:r>
              <a:r>
                <a:rPr lang="en-US" sz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</a:rPr>
                <a:t>W/cm</a:t>
              </a:r>
              <a:r>
                <a:rPr lang="en-US" sz="1200" baseline="30000" dirty="0">
                  <a:solidFill>
                    <a:prstClr val="black"/>
                  </a:solidFill>
                </a:rPr>
                <a:t>2</a:t>
              </a:r>
              <a:r>
                <a:rPr lang="en-US" sz="1200" dirty="0">
                  <a:solidFill>
                    <a:prstClr val="black"/>
                  </a:solidFill>
                </a:rPr>
                <a:t> </a:t>
              </a:r>
              <a:r>
                <a:rPr lang="en-US" sz="1200" dirty="0" smtClean="0">
                  <a:solidFill>
                    <a:prstClr val="black"/>
                  </a:solidFill>
                </a:rPr>
                <a:t>(20J </a:t>
              </a:r>
              <a:r>
                <a:rPr lang="en-US" sz="1200" dirty="0">
                  <a:solidFill>
                    <a:prstClr val="black"/>
                  </a:solidFill>
                </a:rPr>
                <a:t>, </a:t>
              </a:r>
              <a:r>
                <a:rPr lang="en-US" sz="1200" dirty="0" smtClean="0">
                  <a:solidFill>
                    <a:prstClr val="black"/>
                  </a:solidFill>
                </a:rPr>
                <a:t>15 </a:t>
              </a:r>
              <a:r>
                <a:rPr lang="en-US" sz="1200" dirty="0">
                  <a:solidFill>
                    <a:prstClr val="black"/>
                  </a:solidFill>
                </a:rPr>
                <a:t>µm)</a:t>
              </a:r>
            </a:p>
            <a:p>
              <a:pPr marL="285736" indent="-285736">
                <a:buFont typeface="Arial" panose="020B0604020202020204" pitchFamily="34" charset="0"/>
                <a:buChar char="•"/>
              </a:pPr>
              <a:r>
                <a:rPr lang="en-US" sz="1200" dirty="0" smtClean="0">
                  <a:solidFill>
                    <a:prstClr val="black"/>
                  </a:solidFill>
                </a:rPr>
                <a:t>10</a:t>
              </a:r>
              <a:r>
                <a:rPr lang="en-US" sz="1200" baseline="30000" dirty="0" smtClean="0">
                  <a:solidFill>
                    <a:prstClr val="black"/>
                  </a:solidFill>
                </a:rPr>
                <a:t>21</a:t>
              </a:r>
              <a:r>
                <a:rPr lang="en-US" sz="1200" dirty="0" smtClean="0">
                  <a:solidFill>
                    <a:prstClr val="black"/>
                  </a:solidFill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</a:rPr>
                <a:t>W/cm</a:t>
              </a:r>
              <a:r>
                <a:rPr lang="en-US" sz="1200" baseline="30000" dirty="0">
                  <a:solidFill>
                    <a:prstClr val="black"/>
                  </a:solidFill>
                </a:rPr>
                <a:t>2</a:t>
              </a:r>
              <a:r>
                <a:rPr lang="en-US" sz="1200" dirty="0">
                  <a:solidFill>
                    <a:prstClr val="black"/>
                  </a:solidFill>
                </a:rPr>
                <a:t> </a:t>
              </a:r>
              <a:r>
                <a:rPr lang="en-US" sz="1200" dirty="0" smtClean="0">
                  <a:solidFill>
                    <a:prstClr val="black"/>
                  </a:solidFill>
                </a:rPr>
                <a:t>(40J , 3 µm)</a:t>
              </a:r>
              <a:endParaRPr lang="en-US" sz="1200" dirty="0">
                <a:solidFill>
                  <a:prstClr val="black"/>
                </a:solidFill>
              </a:endParaRPr>
            </a:p>
            <a:p>
              <a:pPr marL="285736" indent="-285736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</a:rPr>
                <a:t>ns contrast better than </a:t>
              </a:r>
              <a:r>
                <a:rPr lang="en-GB" sz="1200" dirty="0">
                  <a:solidFill>
                    <a:prstClr val="black"/>
                  </a:solidFill>
                </a:rPr>
                <a:t>10</a:t>
              </a:r>
              <a:r>
                <a:rPr lang="en-GB" sz="1200" baseline="30000" dirty="0">
                  <a:solidFill>
                    <a:prstClr val="black"/>
                  </a:solidFill>
                </a:rPr>
                <a:t>-11 </a:t>
              </a:r>
            </a:p>
          </p:txBody>
        </p:sp>
        <p:sp>
          <p:nvSpPr>
            <p:cNvPr id="31" name="Textfeld 23"/>
            <p:cNvSpPr txBox="1"/>
            <p:nvPr/>
          </p:nvSpPr>
          <p:spPr>
            <a:xfrm>
              <a:off x="395536" y="2984053"/>
              <a:ext cx="3183252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prstClr val="white"/>
                  </a:solidFill>
                </a:rPr>
                <a:t>  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ns </a:t>
              </a:r>
              <a:r>
                <a:rPr lang="en-US" sz="1400" b="1" dirty="0">
                  <a:solidFill>
                    <a:prstClr val="black"/>
                  </a:solidFill>
                </a:rPr>
                <a:t>pulse: 1-3 J, 1.5 ns , </a:t>
              </a:r>
              <a:r>
                <a:rPr lang="en-US" sz="1400" b="1" dirty="0" smtClean="0">
                  <a:solidFill>
                    <a:prstClr val="black"/>
                  </a:solidFill>
                  <a:latin typeface="Symbol" panose="05050102010706020507" pitchFamily="18" charset="2"/>
                </a:rPr>
                <a:t>D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t=2-3 </a:t>
              </a:r>
              <a:r>
                <a:rPr lang="en-US" sz="1400" b="1" dirty="0">
                  <a:solidFill>
                    <a:prstClr val="black"/>
                  </a:solidFill>
                </a:rPr>
                <a:t>ns</a:t>
              </a:r>
            </a:p>
          </p:txBody>
        </p:sp>
        <p:sp>
          <p:nvSpPr>
            <p:cNvPr id="32" name="Textfeld 22"/>
            <p:cNvSpPr txBox="1"/>
            <p:nvPr/>
          </p:nvSpPr>
          <p:spPr>
            <a:xfrm>
              <a:off x="395536" y="3346994"/>
              <a:ext cx="3169181" cy="13849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</a:rPr>
                <a:t>                     </a:t>
              </a:r>
              <a:r>
                <a:rPr lang="en-US" sz="1400" b="1" dirty="0">
                  <a:solidFill>
                    <a:prstClr val="black"/>
                  </a:solidFill>
                </a:rPr>
                <a:t>Targets: </a:t>
              </a:r>
            </a:p>
            <a:p>
              <a:endParaRPr lang="en-US" sz="800" b="1" dirty="0">
                <a:solidFill>
                  <a:prstClr val="black"/>
                </a:solidFill>
              </a:endParaRPr>
            </a:p>
            <a:p>
              <a:pPr marL="285736" indent="-285736"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prstClr val="black"/>
                  </a:solidFill>
                </a:rPr>
                <a:t>10 mm </a:t>
              </a:r>
              <a:r>
                <a:rPr lang="de-DE" sz="1200" dirty="0" err="1">
                  <a:solidFill>
                    <a:prstClr val="black"/>
                  </a:solidFill>
                </a:rPr>
                <a:t>thin</a:t>
              </a:r>
              <a:r>
                <a:rPr lang="de-DE" sz="1200" dirty="0">
                  <a:solidFill>
                    <a:prstClr val="black"/>
                  </a:solidFill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</a:rPr>
                <a:t>Ti</a:t>
              </a:r>
              <a:r>
                <a:rPr lang="de-DE" sz="1200" dirty="0">
                  <a:solidFill>
                    <a:prstClr val="black"/>
                  </a:solidFill>
                </a:rPr>
                <a:t>, Au-</a:t>
              </a:r>
              <a:r>
                <a:rPr lang="de-DE" sz="1200" dirty="0" err="1">
                  <a:solidFill>
                    <a:prstClr val="black"/>
                  </a:solidFill>
                </a:rPr>
                <a:t>foils</a:t>
              </a:r>
              <a:endParaRPr lang="de-DE" sz="1200" dirty="0">
                <a:solidFill>
                  <a:prstClr val="black"/>
                </a:solidFill>
              </a:endParaRPr>
            </a:p>
            <a:p>
              <a:pPr marL="285736" indent="-285736">
                <a:buFont typeface="Arial" panose="020B0604020202020204" pitchFamily="34" charset="0"/>
                <a:buChar char="•"/>
              </a:pPr>
              <a:r>
                <a:rPr lang="de-DE" sz="1200" dirty="0" smtClean="0">
                  <a:solidFill>
                    <a:prstClr val="black"/>
                  </a:solidFill>
                </a:rPr>
                <a:t>mm-</a:t>
              </a:r>
              <a:r>
                <a:rPr lang="de-DE" sz="1200" dirty="0" err="1" smtClean="0">
                  <a:solidFill>
                    <a:prstClr val="black"/>
                  </a:solidFill>
                </a:rPr>
                <a:t>thick</a:t>
              </a:r>
              <a:r>
                <a:rPr lang="de-DE" sz="1200" dirty="0" smtClean="0">
                  <a:solidFill>
                    <a:prstClr val="black"/>
                  </a:solidFill>
                </a:rPr>
                <a:t> Au  </a:t>
              </a:r>
              <a:r>
                <a:rPr lang="de-DE" sz="1200" dirty="0" err="1" smtClean="0">
                  <a:solidFill>
                    <a:prstClr val="black"/>
                  </a:solidFill>
                </a:rPr>
                <a:t>convertor</a:t>
              </a:r>
              <a:endParaRPr lang="de-DE" sz="1200" dirty="0">
                <a:solidFill>
                  <a:prstClr val="black"/>
                </a:solidFill>
              </a:endParaRPr>
            </a:p>
            <a:p>
              <a:pPr marL="285736" indent="-285736">
                <a:buFont typeface="Arial" panose="020B0604020202020204" pitchFamily="34" charset="0"/>
                <a:buChar char="•"/>
              </a:pPr>
              <a:r>
                <a:rPr lang="de-DE" sz="1200" dirty="0" err="1" smtClean="0">
                  <a:solidFill>
                    <a:prstClr val="black"/>
                  </a:solidFill>
                </a:rPr>
                <a:t>low</a:t>
              </a:r>
              <a:r>
                <a:rPr lang="de-DE" sz="1200" dirty="0" smtClean="0">
                  <a:solidFill>
                    <a:prstClr val="black"/>
                  </a:solidFill>
                </a:rPr>
                <a:t> </a:t>
              </a:r>
              <a:r>
                <a:rPr lang="de-DE" sz="1200" dirty="0" err="1">
                  <a:solidFill>
                    <a:prstClr val="black"/>
                  </a:solidFill>
                </a:rPr>
                <a:t>density</a:t>
              </a:r>
              <a:r>
                <a:rPr lang="de-DE" sz="1200" dirty="0">
                  <a:solidFill>
                    <a:prstClr val="black"/>
                  </a:solidFill>
                </a:rPr>
                <a:t> polymer </a:t>
              </a:r>
              <a:r>
                <a:rPr lang="de-DE" sz="1200" dirty="0" err="1">
                  <a:solidFill>
                    <a:prstClr val="black"/>
                  </a:solidFill>
                </a:rPr>
                <a:t>foams</a:t>
              </a:r>
              <a:endParaRPr lang="de-DE" sz="1200" dirty="0">
                <a:solidFill>
                  <a:prstClr val="black"/>
                </a:solidFill>
              </a:endParaRPr>
            </a:p>
            <a:p>
              <a:pPr marL="285736" indent="-285736">
                <a:buFont typeface="Symbol" pitchFamily="18" charset="2"/>
                <a:buChar char=" "/>
              </a:pPr>
              <a:r>
                <a:rPr lang="de-DE" sz="1200" dirty="0">
                  <a:solidFill>
                    <a:prstClr val="black"/>
                  </a:solidFill>
                </a:rPr>
                <a:t>r=2 mg/cc (1.7 × 10</a:t>
              </a:r>
              <a:r>
                <a:rPr lang="de-DE" sz="1200" baseline="30000" dirty="0">
                  <a:solidFill>
                    <a:prstClr val="black"/>
                  </a:solidFill>
                </a:rPr>
                <a:t>20</a:t>
              </a:r>
              <a:r>
                <a:rPr lang="de-DE" sz="1200" dirty="0">
                  <a:solidFill>
                    <a:prstClr val="black"/>
                  </a:solidFill>
                </a:rPr>
                <a:t> </a:t>
              </a:r>
              <a:r>
                <a:rPr lang="de-DE" sz="1200" dirty="0" smtClean="0">
                  <a:solidFill>
                    <a:prstClr val="black"/>
                  </a:solidFill>
                </a:rPr>
                <a:t>at/cm</a:t>
              </a:r>
              <a:r>
                <a:rPr lang="de-DE" sz="1200" baseline="30000" dirty="0" smtClean="0">
                  <a:solidFill>
                    <a:prstClr val="black"/>
                  </a:solidFill>
                </a:rPr>
                <a:t>3</a:t>
              </a:r>
              <a:r>
                <a:rPr lang="de-DE" sz="1200" dirty="0" smtClean="0">
                  <a:solidFill>
                    <a:prstClr val="black"/>
                  </a:solidFill>
                </a:rPr>
                <a:t>)</a:t>
              </a:r>
            </a:p>
            <a:p>
              <a:pPr marL="285736" indent="-285736">
                <a:buFont typeface="Arial" panose="020B0604020202020204" pitchFamily="34" charset="0"/>
                <a:buChar char="•"/>
              </a:pPr>
              <a:r>
                <a:rPr lang="de-DE" sz="1200" dirty="0" err="1" smtClean="0">
                  <a:solidFill>
                    <a:prstClr val="black"/>
                  </a:solidFill>
                </a:rPr>
                <a:t>combination</a:t>
              </a:r>
              <a:r>
                <a:rPr lang="de-DE" sz="1200" dirty="0" smtClean="0">
                  <a:solidFill>
                    <a:prstClr val="black"/>
                  </a:solidFill>
                </a:rPr>
                <a:t> </a:t>
              </a:r>
              <a:r>
                <a:rPr lang="de-DE" sz="1200" dirty="0" err="1" smtClean="0">
                  <a:solidFill>
                    <a:prstClr val="black"/>
                  </a:solidFill>
                </a:rPr>
                <a:t>foam+foil</a:t>
              </a:r>
              <a:endParaRPr lang="de-DE" sz="1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3595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805" y="333899"/>
            <a:ext cx="8094011" cy="432521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40664" y="457200"/>
            <a:ext cx="7580376" cy="621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9" rIns="68543" bIns="34289" rtlCol="0" anchor="ctr"/>
          <a:lstStyle/>
          <a:p>
            <a:pPr algn="ctr" defTabSz="68537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664" y="3608223"/>
            <a:ext cx="3669316" cy="105176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0" y="-8258"/>
            <a:ext cx="9144000" cy="917359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de-DE" sz="21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de-DE" sz="21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46806" y="165823"/>
            <a:ext cx="8716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693" marR="187053" defTabSz="685375"/>
            <a:r>
              <a:rPr lang="en-US" dirty="0">
                <a:solidFill>
                  <a:prstClr val="white"/>
                </a:solidFill>
                <a:ea typeface="Times New Roman" panose="02020603050405020304" pitchFamily="18" charset="0"/>
              </a:rPr>
              <a:t>Development of a Self-Modulated Laser Wakefield Accelerator Platform with a 10 </a:t>
            </a:r>
            <a:r>
              <a:rPr lang="en-US" dirty="0" err="1">
                <a:solidFill>
                  <a:prstClr val="white"/>
                </a:solidFill>
                <a:ea typeface="Times New Roman" panose="02020603050405020304" pitchFamily="18" charset="0"/>
              </a:rPr>
              <a:t>keV</a:t>
            </a:r>
            <a:r>
              <a:rPr lang="en-US" dirty="0">
                <a:solidFill>
                  <a:prstClr val="white"/>
                </a:solidFill>
                <a:ea typeface="Times New Roman" panose="02020603050405020304" pitchFamily="18" charset="0"/>
              </a:rPr>
              <a:t> to 1 MeV Hyper Spectral Photon Source for HEDS</a:t>
            </a:r>
            <a:r>
              <a:rPr lang="de-DE" dirty="0">
                <a:solidFill>
                  <a:prstClr val="white"/>
                </a:solidFill>
                <a:ea typeface="Times New Roman" panose="02020603050405020304" pitchFamily="18" charset="0"/>
              </a:rPr>
              <a:t>      </a:t>
            </a:r>
            <a:r>
              <a:rPr lang="en-US" b="1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PI: </a:t>
            </a:r>
            <a:r>
              <a:rPr lang="en-US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C. Joshi, NIF</a:t>
            </a:r>
            <a:endParaRPr lang="de-DE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47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457949" y="4797486"/>
            <a:ext cx="2057400" cy="273844"/>
          </a:xfrm>
        </p:spPr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21" y="818009"/>
            <a:ext cx="6270893" cy="402921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820479" y="2455108"/>
            <a:ext cx="2805465" cy="163890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 lIns="68543" tIns="34289" rIns="68543" bIns="34289">
            <a:spAutoFit/>
          </a:bodyPr>
          <a:lstStyle/>
          <a:p>
            <a:pPr defTabSz="685375"/>
            <a:r>
              <a:rPr lang="en-US" sz="1400" b="1" dirty="0" smtClean="0">
                <a:solidFill>
                  <a:srgbClr val="000000"/>
                </a:solidFill>
              </a:rPr>
              <a:t>Results for a</a:t>
            </a:r>
            <a:r>
              <a:rPr lang="en-US" sz="1400" b="1" baseline="-25000" dirty="0" smtClean="0">
                <a:solidFill>
                  <a:srgbClr val="000000"/>
                </a:solidFill>
              </a:rPr>
              <a:t>o</a:t>
            </a:r>
            <a:r>
              <a:rPr lang="en-US" sz="1400" b="1" dirty="0" smtClean="0">
                <a:solidFill>
                  <a:srgbClr val="000000"/>
                </a:solidFill>
              </a:rPr>
              <a:t>= 6.6 </a:t>
            </a:r>
          </a:p>
          <a:p>
            <a:pPr defTabSz="685375"/>
            <a:endParaRPr lang="en-US" sz="600" b="1" dirty="0" smtClean="0">
              <a:solidFill>
                <a:srgbClr val="000000"/>
              </a:solidFill>
            </a:endParaRPr>
          </a:p>
          <a:p>
            <a:pPr defTabSz="685375"/>
            <a:r>
              <a:rPr lang="en-US" sz="1400" b="1" dirty="0" smtClean="0">
                <a:solidFill>
                  <a:srgbClr val="000000"/>
                </a:solidFill>
              </a:rPr>
              <a:t>n</a:t>
            </a:r>
            <a:r>
              <a:rPr lang="en-US" sz="1400" b="1" baseline="-25000" dirty="0" smtClean="0">
                <a:solidFill>
                  <a:srgbClr val="000000"/>
                </a:solidFill>
              </a:rPr>
              <a:t>e</a:t>
            </a:r>
            <a:r>
              <a:rPr lang="en-US" sz="1400" b="1" dirty="0" smtClean="0">
                <a:solidFill>
                  <a:srgbClr val="000000"/>
                </a:solidFill>
              </a:rPr>
              <a:t>=8x10</a:t>
            </a:r>
            <a:r>
              <a:rPr lang="en-US" sz="1400" b="1" baseline="30000" dirty="0" smtClean="0">
                <a:solidFill>
                  <a:srgbClr val="000000"/>
                </a:solidFill>
              </a:rPr>
              <a:t>18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000000"/>
                </a:solidFill>
              </a:rPr>
              <a:t>cm</a:t>
            </a:r>
            <a:r>
              <a:rPr lang="en-US" sz="1400" b="1" baseline="30000" dirty="0">
                <a:solidFill>
                  <a:srgbClr val="000000"/>
                </a:solidFill>
              </a:rPr>
              <a:t>-3</a:t>
            </a:r>
            <a:r>
              <a:rPr lang="en-US" sz="1400" b="1" dirty="0">
                <a:solidFill>
                  <a:srgbClr val="000000"/>
                </a:solidFill>
              </a:rPr>
              <a:t>, </a:t>
            </a:r>
            <a:r>
              <a:rPr lang="el-GR" sz="1400" b="1" dirty="0" smtClean="0">
                <a:solidFill>
                  <a:prstClr val="black"/>
                </a:solidFill>
              </a:rPr>
              <a:t>Φ</a:t>
            </a:r>
            <a:r>
              <a:rPr lang="en-US" sz="1400" b="1" baseline="-25000" dirty="0">
                <a:solidFill>
                  <a:prstClr val="black"/>
                </a:solidFill>
              </a:rPr>
              <a:t>nozzle</a:t>
            </a:r>
            <a:r>
              <a:rPr lang="en-US" sz="1400" b="1" dirty="0">
                <a:solidFill>
                  <a:prstClr val="black"/>
                </a:solidFill>
              </a:rPr>
              <a:t>= 6 </a:t>
            </a:r>
            <a:r>
              <a:rPr lang="en-US" sz="1400" b="1" dirty="0" smtClean="0">
                <a:solidFill>
                  <a:prstClr val="black"/>
                </a:solidFill>
              </a:rPr>
              <a:t>mm</a:t>
            </a:r>
          </a:p>
          <a:p>
            <a:pPr defTabSz="685375"/>
            <a:endParaRPr lang="en-US" sz="600" b="1" dirty="0" smtClean="0">
              <a:solidFill>
                <a:srgbClr val="000000"/>
              </a:solidFill>
            </a:endParaRPr>
          </a:p>
          <a:p>
            <a:pPr defTabSz="685375"/>
            <a:r>
              <a:rPr lang="en-US" sz="1400" b="1" dirty="0" smtClean="0">
                <a:solidFill>
                  <a:srgbClr val="000000"/>
                </a:solidFill>
              </a:rPr>
              <a:t>P/P</a:t>
            </a:r>
            <a:r>
              <a:rPr lang="en-US" sz="1400" b="1" baseline="-25000" dirty="0" smtClean="0">
                <a:solidFill>
                  <a:srgbClr val="000000"/>
                </a:solidFill>
              </a:rPr>
              <a:t>c</a:t>
            </a:r>
            <a:r>
              <a:rPr lang="en-US" sz="1400" b="1" dirty="0">
                <a:solidFill>
                  <a:srgbClr val="000000"/>
                </a:solidFill>
              </a:rPr>
              <a:t>= </a:t>
            </a:r>
            <a:r>
              <a:rPr lang="en-US" sz="1400" b="1" dirty="0" smtClean="0">
                <a:solidFill>
                  <a:srgbClr val="000000"/>
                </a:solidFill>
              </a:rPr>
              <a:t>3-4</a:t>
            </a:r>
            <a:endParaRPr lang="en-US" sz="1400" b="1" dirty="0">
              <a:solidFill>
                <a:srgbClr val="000000"/>
              </a:solidFill>
            </a:endParaRPr>
          </a:p>
          <a:p>
            <a:pPr defTabSz="685375"/>
            <a:endParaRPr lang="en-US" sz="600" dirty="0">
              <a:solidFill>
                <a:prstClr val="black"/>
              </a:solidFill>
            </a:endParaRPr>
          </a:p>
          <a:p>
            <a:pPr defTabSz="685375"/>
            <a:r>
              <a:rPr lang="en-US" sz="1400" b="1" dirty="0" smtClean="0">
                <a:solidFill>
                  <a:srgbClr val="000000"/>
                </a:solidFill>
              </a:rPr>
              <a:t>Charge 700±420 </a:t>
            </a:r>
            <a:r>
              <a:rPr lang="en-US" sz="1400" b="1" dirty="0" err="1" smtClean="0">
                <a:solidFill>
                  <a:srgbClr val="000000"/>
                </a:solidFill>
              </a:rPr>
              <a:t>nC</a:t>
            </a:r>
            <a:r>
              <a:rPr lang="en-US" sz="1400" b="1" dirty="0" smtClean="0">
                <a:solidFill>
                  <a:srgbClr val="000000"/>
                </a:solidFill>
              </a:rPr>
              <a:t>  (1-200 MeV)</a:t>
            </a:r>
          </a:p>
          <a:p>
            <a:pPr defTabSz="685375"/>
            <a:r>
              <a:rPr lang="en-US" sz="1400" b="1" dirty="0" smtClean="0">
                <a:solidFill>
                  <a:srgbClr val="000000"/>
                </a:solidFill>
              </a:rPr>
              <a:t>conversion </a:t>
            </a:r>
            <a:r>
              <a:rPr lang="en-US" sz="1400" b="1" dirty="0">
                <a:solidFill>
                  <a:srgbClr val="000000"/>
                </a:solidFill>
              </a:rPr>
              <a:t>efficiency </a:t>
            </a:r>
            <a:r>
              <a:rPr lang="en-US" sz="1400" b="1" dirty="0" smtClean="0">
                <a:solidFill>
                  <a:srgbClr val="000000"/>
                </a:solidFill>
              </a:rPr>
              <a:t>(18 MeV) ~ </a:t>
            </a:r>
            <a:r>
              <a:rPr lang="en-US" sz="1400" b="1" dirty="0">
                <a:solidFill>
                  <a:srgbClr val="000000"/>
                </a:solidFill>
              </a:rPr>
              <a:t>11</a:t>
            </a:r>
            <a:r>
              <a:rPr lang="en-US" sz="1400" b="1" dirty="0" smtClean="0">
                <a:solidFill>
                  <a:srgbClr val="000000"/>
                </a:solidFill>
              </a:rPr>
              <a:t>%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94591" y="3487120"/>
            <a:ext cx="1006475" cy="1280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9" rIns="68543" bIns="34289" rtlCol="0" anchor="ctr"/>
          <a:lstStyle/>
          <a:p>
            <a:pPr algn="ctr" defTabSz="685375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405" y="57277"/>
            <a:ext cx="6764286" cy="73571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486650" y="296891"/>
            <a:ext cx="1161328" cy="346249"/>
          </a:xfrm>
          <a:prstGeom prst="rect">
            <a:avLst/>
          </a:prstGeom>
          <a:noFill/>
        </p:spPr>
        <p:txBody>
          <a:bodyPr wrap="none" lIns="68543" tIns="34289" rIns="68543" bIns="34289" rtlCol="0">
            <a:spAutoFit/>
          </a:bodyPr>
          <a:lstStyle/>
          <a:p>
            <a:pPr defTabSz="685375"/>
            <a:r>
              <a:rPr lang="en-US" dirty="0" smtClean="0">
                <a:solidFill>
                  <a:prstClr val="black"/>
                </a:solidFill>
              </a:rPr>
              <a:t>OMEGA EP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948264" y="3884820"/>
            <a:ext cx="1728192" cy="223136"/>
          </a:xfrm>
          <a:prstGeom prst="rect">
            <a:avLst/>
          </a:prstGeom>
          <a:noFill/>
        </p:spPr>
        <p:txBody>
          <a:bodyPr wrap="square" lIns="68543" tIns="34289" rIns="68543" bIns="34289" rtlCol="0">
            <a:spAutoFit/>
          </a:bodyPr>
          <a:lstStyle/>
          <a:p>
            <a:pPr defTabSz="685375"/>
            <a:r>
              <a:rPr lang="en-US" sz="1000" dirty="0" smtClean="0">
                <a:solidFill>
                  <a:prstClr val="black"/>
                </a:solidFill>
              </a:rPr>
              <a:t>J. Shaw </a:t>
            </a:r>
            <a:r>
              <a:rPr lang="en-US" sz="1000" i="1" dirty="0" smtClean="0">
                <a:solidFill>
                  <a:prstClr val="black"/>
                </a:solidFill>
              </a:rPr>
              <a:t>et al</a:t>
            </a:r>
            <a:r>
              <a:rPr lang="en-US" sz="1000" dirty="0" smtClean="0">
                <a:solidFill>
                  <a:prstClr val="black"/>
                </a:solidFill>
              </a:rPr>
              <a:t>, Sci. Reports 2021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67153" y="3282721"/>
            <a:ext cx="760061" cy="288539"/>
          </a:xfrm>
          <a:prstGeom prst="rect">
            <a:avLst/>
          </a:prstGeom>
          <a:noFill/>
        </p:spPr>
        <p:txBody>
          <a:bodyPr wrap="none" lIns="68543" tIns="34289" rIns="68543" bIns="34289" rtlCol="0">
            <a:spAutoFit/>
          </a:bodyPr>
          <a:lstStyle/>
          <a:p>
            <a:pPr defTabSz="685375"/>
            <a:r>
              <a:rPr lang="en-US" sz="1400" dirty="0" smtClean="0">
                <a:solidFill>
                  <a:prstClr val="black"/>
                </a:solidFill>
              </a:rPr>
              <a:t> ~ 50 cm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745736" y="2905594"/>
            <a:ext cx="459498" cy="288539"/>
          </a:xfrm>
          <a:prstGeom prst="rect">
            <a:avLst/>
          </a:prstGeom>
          <a:noFill/>
        </p:spPr>
        <p:txBody>
          <a:bodyPr wrap="none" lIns="68543" tIns="34289" rIns="68543" bIns="34289" rtlCol="0">
            <a:spAutoFit/>
          </a:bodyPr>
          <a:lstStyle/>
          <a:p>
            <a:pPr defTabSz="685375"/>
            <a:r>
              <a:rPr lang="en-US" sz="1400" b="1" dirty="0" smtClean="0">
                <a:solidFill>
                  <a:prstClr val="black"/>
                </a:solidFill>
              </a:rPr>
              <a:t>(He)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303587" y="667019"/>
            <a:ext cx="1865179" cy="284691"/>
          </a:xfrm>
          <a:prstGeom prst="rect">
            <a:avLst/>
          </a:prstGeom>
        </p:spPr>
        <p:txBody>
          <a:bodyPr wrap="none" lIns="68543" tIns="34289" rIns="68543" bIns="34289">
            <a:spAutoFit/>
          </a:bodyPr>
          <a:lstStyle/>
          <a:p>
            <a:pPr defTabSz="685375"/>
            <a:r>
              <a:rPr lang="en-US" sz="1400" dirty="0" smtClean="0">
                <a:solidFill>
                  <a:prstClr val="black"/>
                </a:solidFill>
                <a:latin typeface="MinionPro-Regular"/>
              </a:rPr>
              <a:t>SM-LWFA-based </a:t>
            </a:r>
            <a:r>
              <a:rPr lang="en-US" sz="1400" dirty="0">
                <a:solidFill>
                  <a:prstClr val="black"/>
                </a:solidFill>
                <a:latin typeface="MinionPro-Regular"/>
              </a:rPr>
              <a:t>LPA</a:t>
            </a:r>
            <a:endParaRPr lang="en-US" sz="1400" dirty="0">
              <a:solidFill>
                <a:prstClr val="black"/>
              </a:solidFill>
            </a:endParaRPr>
          </a:p>
        </p:txBody>
      </p:sp>
      <p:grpSp>
        <p:nvGrpSpPr>
          <p:cNvPr id="4" name="Gruppieren 16"/>
          <p:cNvGrpSpPr/>
          <p:nvPr/>
        </p:nvGrpSpPr>
        <p:grpSpPr>
          <a:xfrm>
            <a:off x="5403417" y="754821"/>
            <a:ext cx="3161295" cy="1493867"/>
            <a:chOff x="7204538" y="1006418"/>
            <a:chExt cx="4215054" cy="1991823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4538" y="1006418"/>
              <a:ext cx="2533717" cy="1991823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7415060" y="1181126"/>
              <a:ext cx="193685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375"/>
              <a:r>
                <a:rPr lang="en-US" sz="1100" dirty="0" smtClean="0">
                  <a:solidFill>
                    <a:prstClr val="black"/>
                  </a:solidFill>
                </a:rPr>
                <a:t>50% charge in</a:t>
              </a:r>
              <a:r>
                <a:rPr lang="en-US" sz="1100" dirty="0">
                  <a:solidFill>
                    <a:prstClr val="black"/>
                  </a:solidFill>
                </a:rPr>
                <a:t> 0.1 rad 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466426" y="2372036"/>
              <a:ext cx="1222984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375"/>
              <a:r>
                <a:rPr lang="en-US" sz="1100" dirty="0" smtClean="0">
                  <a:solidFill>
                    <a:prstClr val="black"/>
                  </a:solidFill>
                </a:rPr>
                <a:t>E</a:t>
              </a:r>
              <a:r>
                <a:rPr lang="en-US" sz="1100" baseline="-25000" dirty="0" smtClean="0">
                  <a:solidFill>
                    <a:prstClr val="black"/>
                  </a:solidFill>
                </a:rPr>
                <a:t>e</a:t>
              </a:r>
              <a:r>
                <a:rPr lang="en-US" sz="1100" dirty="0" smtClean="0">
                  <a:solidFill>
                    <a:prstClr val="black"/>
                  </a:solidFill>
                </a:rPr>
                <a:t> &gt; 0.9 MeV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9454100" y="2487149"/>
              <a:ext cx="196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375"/>
              <a:r>
                <a:rPr lang="en-US" sz="1200" dirty="0" smtClean="0">
                  <a:solidFill>
                    <a:prstClr val="black"/>
                  </a:solidFill>
                </a:rPr>
                <a:t>MS IP after 37 </a:t>
              </a:r>
              <a:r>
                <a:rPr lang="en-US" sz="1200" dirty="0" smtClean="0">
                  <a:solidFill>
                    <a:prstClr val="black"/>
                  </a:solidFill>
                  <a:latin typeface="Symbol" panose="05050102010706020507" pitchFamily="18" charset="2"/>
                </a:rPr>
                <a:t>m</a:t>
              </a:r>
              <a:r>
                <a:rPr lang="en-US" sz="1200" dirty="0" smtClean="0">
                  <a:solidFill>
                    <a:prstClr val="black"/>
                  </a:solidFill>
                </a:rPr>
                <a:t>m Al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0113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2364" y="1640680"/>
            <a:ext cx="7886700" cy="3263504"/>
          </a:xfrm>
        </p:spPr>
        <p:txBody>
          <a:bodyPr>
            <a:noAutofit/>
          </a:bodyPr>
          <a:lstStyle/>
          <a:p>
            <a:r>
              <a:rPr lang="en-US" sz="1400" dirty="0"/>
              <a:t>The nature of SMLWFA means that there is variation in the reproducibility of the electron beam quality. </a:t>
            </a:r>
            <a:endParaRPr lang="en-US" sz="1400" dirty="0" smtClean="0"/>
          </a:p>
          <a:p>
            <a:r>
              <a:rPr lang="en-US" sz="1400" dirty="0" smtClean="0"/>
              <a:t>The</a:t>
            </a:r>
            <a:r>
              <a:rPr lang="en-US" sz="1400" dirty="0"/>
              <a:t> </a:t>
            </a:r>
            <a:r>
              <a:rPr lang="en-US" sz="1400" dirty="0" smtClean="0"/>
              <a:t>divergence </a:t>
            </a:r>
            <a:r>
              <a:rPr lang="en-US" sz="1400" dirty="0"/>
              <a:t>of the electron beams will be affected by the plasma density profile and uniformity, the laser focal </a:t>
            </a:r>
            <a:r>
              <a:rPr lang="en-US" sz="1400" dirty="0" smtClean="0"/>
              <a:t>spot quality </a:t>
            </a:r>
            <a:r>
              <a:rPr lang="en-US" sz="1400" dirty="0"/>
              <a:t>and size, the phase front of the laser, and the interaction between the laser and the plasma, including </a:t>
            </a:r>
            <a:r>
              <a:rPr lang="en-US" sz="1400" dirty="0" smtClean="0"/>
              <a:t>the coupling </a:t>
            </a:r>
            <a:r>
              <a:rPr lang="en-US" sz="1400" dirty="0"/>
              <a:t>of the laser into the plasma and the subsequent laser evolution (modulation and self-focusing). </a:t>
            </a:r>
            <a:endParaRPr lang="en-US" sz="1400" dirty="0" smtClean="0"/>
          </a:p>
          <a:p>
            <a:r>
              <a:rPr lang="en-US" sz="1400" b="1" dirty="0" smtClean="0">
                <a:solidFill>
                  <a:srgbClr val="FF0000"/>
                </a:solidFill>
              </a:rPr>
              <a:t>For all but </a:t>
            </a:r>
            <a:r>
              <a:rPr lang="en-US" sz="1400" b="1" dirty="0">
                <a:solidFill>
                  <a:srgbClr val="FF0000"/>
                </a:solidFill>
              </a:rPr>
              <a:t>three of the 23 </a:t>
            </a:r>
            <a:r>
              <a:rPr lang="en-US" sz="1400" b="1" dirty="0"/>
              <a:t>high-plasma-density </a:t>
            </a:r>
            <a:r>
              <a:rPr lang="en-US" sz="1400" dirty="0" smtClean="0"/>
              <a:t>(n</a:t>
            </a:r>
            <a:r>
              <a:rPr lang="en-US" sz="1400" baseline="-25000" dirty="0" smtClean="0"/>
              <a:t>e</a:t>
            </a:r>
            <a:r>
              <a:rPr lang="en-US" sz="1400" dirty="0" smtClean="0"/>
              <a:t> </a:t>
            </a:r>
            <a:r>
              <a:rPr lang="en-US" sz="1400" dirty="0"/>
              <a:t>&gt; 1.9 × </a:t>
            </a:r>
            <a:r>
              <a:rPr lang="en-US" sz="1400" dirty="0" smtClean="0"/>
              <a:t>10</a:t>
            </a:r>
            <a:r>
              <a:rPr lang="en-US" sz="1400" baseline="30000" dirty="0" smtClean="0"/>
              <a:t>19</a:t>
            </a:r>
            <a:r>
              <a:rPr lang="en-US" sz="1400" dirty="0" smtClean="0"/>
              <a:t> cm</a:t>
            </a:r>
            <a:r>
              <a:rPr lang="en-US" sz="1400" baseline="30000" dirty="0" smtClean="0"/>
              <a:t>−3</a:t>
            </a:r>
            <a:r>
              <a:rPr lang="en-US" sz="1400" dirty="0"/>
              <a:t>) shots in this experiment, the </a:t>
            </a:r>
            <a:r>
              <a:rPr lang="en-US" sz="1400" b="1" dirty="0"/>
              <a:t>produced </a:t>
            </a:r>
            <a:r>
              <a:rPr lang="en-US" sz="1400" b="1" dirty="0" smtClean="0"/>
              <a:t>electrons did </a:t>
            </a:r>
            <a:r>
              <a:rPr lang="en-US" sz="1400" b="1" dirty="0"/>
              <a:t>not form a defined beam</a:t>
            </a:r>
            <a:r>
              <a:rPr lang="en-US" sz="1400" dirty="0"/>
              <a:t>, and instead, the transverse charge profile was distributed across the entire </a:t>
            </a:r>
            <a:r>
              <a:rPr lang="en-US" sz="1400" dirty="0" smtClean="0"/>
              <a:t>solid angle </a:t>
            </a:r>
            <a:r>
              <a:rPr lang="en-US" sz="1400" dirty="0"/>
              <a:t>collected by the EPPS. </a:t>
            </a:r>
            <a:endParaRPr lang="en-US" sz="1400" dirty="0" smtClean="0"/>
          </a:p>
          <a:p>
            <a:r>
              <a:rPr lang="en-US" sz="1400" b="1" dirty="0" smtClean="0">
                <a:solidFill>
                  <a:srgbClr val="FF0000"/>
                </a:solidFill>
              </a:rPr>
              <a:t>For </a:t>
            </a:r>
            <a:r>
              <a:rPr lang="en-US" sz="1400" b="1" dirty="0">
                <a:solidFill>
                  <a:srgbClr val="FF0000"/>
                </a:solidFill>
              </a:rPr>
              <a:t>those three shots</a:t>
            </a:r>
            <a:r>
              <a:rPr lang="en-US" sz="1400" b="1" dirty="0"/>
              <a:t>, all were produced in 10-mm nozzles</a:t>
            </a:r>
            <a:r>
              <a:rPr lang="en-US" sz="1400" dirty="0"/>
              <a:t>, which suggests </a:t>
            </a:r>
            <a:r>
              <a:rPr lang="en-US" sz="1400" dirty="0" smtClean="0"/>
              <a:t>that having </a:t>
            </a:r>
            <a:r>
              <a:rPr lang="en-US" sz="1600" b="1" dirty="0">
                <a:solidFill>
                  <a:srgbClr val="FF0000"/>
                </a:solidFill>
              </a:rPr>
              <a:t>longer plasmas</a:t>
            </a:r>
            <a:r>
              <a:rPr lang="en-US" sz="1600" b="1" dirty="0"/>
              <a:t>, </a:t>
            </a:r>
            <a:r>
              <a:rPr lang="en-US" sz="1600" b="1" dirty="0">
                <a:solidFill>
                  <a:srgbClr val="FF0000"/>
                </a:solidFill>
              </a:rPr>
              <a:t>and therefore longer distances for laser evolution, may help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maintain the transverse </a:t>
            </a:r>
            <a:r>
              <a:rPr lang="en-US" sz="1400" dirty="0" smtClean="0"/>
              <a:t>beam profile</a:t>
            </a:r>
            <a:r>
              <a:rPr lang="en-US" sz="1400" dirty="0"/>
              <a:t>. </a:t>
            </a:r>
            <a:endParaRPr lang="en-US" sz="1400" dirty="0" smtClean="0"/>
          </a:p>
          <a:p>
            <a:r>
              <a:rPr lang="en-US" sz="1400" dirty="0" smtClean="0"/>
              <a:t>For </a:t>
            </a:r>
            <a:r>
              <a:rPr lang="en-US" sz="1400" dirty="0"/>
              <a:t>the remainder of the </a:t>
            </a:r>
            <a:r>
              <a:rPr lang="en-US" sz="1400" b="1" dirty="0"/>
              <a:t>49 shots </a:t>
            </a:r>
            <a:r>
              <a:rPr lang="en-US" sz="1400" b="1" dirty="0">
                <a:solidFill>
                  <a:srgbClr val="FF0000"/>
                </a:solidFill>
              </a:rPr>
              <a:t>with charge ≥ 50 </a:t>
            </a:r>
            <a:r>
              <a:rPr lang="en-US" sz="1400" b="1" dirty="0" err="1">
                <a:solidFill>
                  <a:srgbClr val="FF0000"/>
                </a:solidFill>
              </a:rPr>
              <a:t>nC</a:t>
            </a:r>
            <a:r>
              <a:rPr lang="en-US" sz="1400" dirty="0"/>
              <a:t>, the shots were either single-peaked </a:t>
            </a:r>
            <a:r>
              <a:rPr lang="en-US" sz="1400" b="1" dirty="0">
                <a:solidFill>
                  <a:srgbClr val="FF0000"/>
                </a:solidFill>
              </a:rPr>
              <a:t>with higher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 divergence</a:t>
            </a:r>
            <a:r>
              <a:rPr lang="en-US" sz="1400" dirty="0" smtClean="0"/>
              <a:t> or </a:t>
            </a:r>
            <a:r>
              <a:rPr lang="en-US" sz="1400" b="1" dirty="0"/>
              <a:t>had multiple peaks</a:t>
            </a:r>
            <a:r>
              <a:rPr lang="en-US" sz="1400" dirty="0"/>
              <a:t>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3D52-8DC4-4EEA-8D8F-C8D8F96976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2364" y="304165"/>
            <a:ext cx="6764286" cy="735714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79512" y="801326"/>
            <a:ext cx="2880320" cy="6096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endParaRPr lang="de-DE" sz="2100" dirty="0">
              <a:solidFill>
                <a:prstClr val="white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76482" y="940242"/>
            <a:ext cx="2686380" cy="346247"/>
          </a:xfrm>
          <a:prstGeom prst="rect">
            <a:avLst/>
          </a:prstGeom>
          <a:noFill/>
        </p:spPr>
        <p:txBody>
          <a:bodyPr wrap="none" lIns="68550" tIns="34289" rIns="68550" bIns="34289" rtlCol="0">
            <a:spAutoFit/>
          </a:bodyPr>
          <a:lstStyle/>
          <a:p>
            <a:pPr defTabSz="685460"/>
            <a:r>
              <a:rPr lang="en-US" dirty="0" smtClean="0">
                <a:solidFill>
                  <a:schemeClr val="bg1"/>
                </a:solidFill>
              </a:rPr>
              <a:t>Problems of reproducibility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81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79511" y="699542"/>
            <a:ext cx="4333751" cy="4248694"/>
            <a:chOff x="54" y="691"/>
            <a:chExt cx="2837" cy="3242"/>
          </a:xfrm>
        </p:grpSpPr>
        <p:sp>
          <p:nvSpPr>
            <p:cNvPr id="471047" name="Rectangle 7"/>
            <p:cNvSpPr>
              <a:spLocks noChangeArrowheads="1"/>
            </p:cNvSpPr>
            <p:nvPr/>
          </p:nvSpPr>
          <p:spPr bwMode="auto">
            <a:xfrm>
              <a:off x="54" y="691"/>
              <a:ext cx="2837" cy="1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de-DE" sz="2000" b="1" dirty="0">
                  <a:solidFill>
                    <a:srgbClr val="333399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At 10</a:t>
              </a:r>
              <a:r>
                <a:rPr lang="en-US" altLang="de-DE" sz="2000" b="1" baseline="30000" dirty="0">
                  <a:solidFill>
                    <a:srgbClr val="333399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23</a:t>
              </a:r>
              <a:r>
                <a:rPr lang="en-US" altLang="de-DE" sz="2000" b="1" dirty="0">
                  <a:solidFill>
                    <a:srgbClr val="333399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 W/cm</a:t>
              </a:r>
              <a:r>
                <a:rPr lang="en-US" altLang="de-DE" sz="2000" b="1" baseline="30000" dirty="0">
                  <a:solidFill>
                    <a:srgbClr val="333399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2</a:t>
              </a:r>
              <a:r>
                <a:rPr lang="en-US" altLang="de-DE" sz="2000" b="1" dirty="0">
                  <a:solidFill>
                    <a:srgbClr val="333399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 , E = 0.6 PV/m</a:t>
              </a:r>
              <a:r>
                <a:rPr lang="en-US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, </a:t>
              </a:r>
              <a:endParaRPr lang="ru-RU" altLang="de-DE" sz="2000" dirty="0">
                <a:solidFill>
                  <a:srgbClr val="000000"/>
                </a:solidFill>
                <a:ea typeface="MS Mincho" pitchFamily="49" charset="-128"/>
                <a:cs typeface="Times New Roman" pitchFamily="18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it is SLAC (</a:t>
              </a:r>
              <a:r>
                <a:rPr lang="en-US" altLang="de-DE" sz="2000" b="1" dirty="0">
                  <a:solidFill>
                    <a:srgbClr val="333399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50GeV</a:t>
              </a:r>
              <a:r>
                <a:rPr lang="en-US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, 3km long) on </a:t>
              </a:r>
              <a:r>
                <a:rPr lang="en-US" altLang="de-DE" sz="2000" b="1" dirty="0">
                  <a:solidFill>
                    <a:srgbClr val="333399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10 </a:t>
              </a:r>
              <a:r>
                <a:rPr lang="ru-RU" altLang="de-DE" sz="2000" b="1" dirty="0" err="1">
                  <a:solidFill>
                    <a:srgbClr val="333399"/>
                  </a:solidFill>
                  <a:latin typeface="Symbol" pitchFamily="18" charset="2"/>
                  <a:ea typeface="MS Mincho" pitchFamily="49" charset="-128"/>
                  <a:cs typeface="Times New Roman" pitchFamily="18" charset="0"/>
                </a:rPr>
                <a:t>m</a:t>
              </a:r>
              <a:r>
                <a:rPr lang="en-US" altLang="de-DE" sz="2000" b="1" dirty="0">
                  <a:solidFill>
                    <a:srgbClr val="333399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m</a:t>
              </a:r>
              <a:r>
                <a:rPr lang="en-US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 </a:t>
              </a:r>
              <a:endParaRPr lang="ru-RU" altLang="de-DE" sz="2000" dirty="0">
                <a:solidFill>
                  <a:srgbClr val="000000"/>
                </a:solidFill>
                <a:ea typeface="MS Mincho" pitchFamily="49" charset="-128"/>
                <a:cs typeface="Times New Roman" pitchFamily="18" charset="0"/>
              </a:endParaRPr>
            </a:p>
            <a:p>
              <a:pPr algn="ctr" defTabSz="914400" eaLnBrk="0" fontAlgn="base" hangingPunct="0">
                <a:spcBef>
                  <a:spcPct val="35000"/>
                </a:spcBef>
                <a:spcAft>
                  <a:spcPct val="0"/>
                </a:spcAft>
                <a:defRPr/>
              </a:pPr>
              <a:r>
                <a:rPr lang="en-US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The size of the Fermi </a:t>
              </a:r>
              <a:r>
                <a:rPr lang="en-US" altLang="de-DE" sz="2000" b="1" dirty="0" err="1">
                  <a:solidFill>
                    <a:srgbClr val="333399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PeV</a:t>
              </a:r>
              <a:r>
                <a:rPr lang="en-US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 accelerator </a:t>
              </a:r>
              <a:endParaRPr lang="ru-RU" altLang="de-DE" sz="2000" dirty="0">
                <a:solidFill>
                  <a:srgbClr val="000000"/>
                </a:solidFill>
                <a:ea typeface="MS Mincho" pitchFamily="49" charset="-128"/>
                <a:cs typeface="Times New Roman" pitchFamily="18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will only be </a:t>
              </a:r>
              <a:r>
                <a:rPr lang="en-US" altLang="de-DE" sz="2000" b="1" dirty="0">
                  <a:solidFill>
                    <a:srgbClr val="333399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one meter</a:t>
              </a:r>
              <a:endParaRPr lang="ru-RU" altLang="de-DE" sz="2000" dirty="0">
                <a:solidFill>
                  <a:srgbClr val="000000"/>
                </a:solidFill>
                <a:ea typeface="MS Mincho" pitchFamily="49" charset="-128"/>
                <a:cs typeface="Times New Roman" pitchFamily="18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(accelerator will go around the globe, </a:t>
              </a:r>
              <a:endParaRPr lang="ru-RU" altLang="de-DE" sz="2000" dirty="0">
                <a:solidFill>
                  <a:srgbClr val="000000"/>
                </a:solidFill>
                <a:ea typeface="MS Mincho" pitchFamily="49" charset="-128"/>
                <a:cs typeface="Times New Roman" pitchFamily="18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de-DE" sz="2000" dirty="0" err="1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based</a:t>
              </a:r>
              <a:r>
                <a:rPr lang="ru-RU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 </a:t>
              </a:r>
              <a:r>
                <a:rPr lang="ru-RU" altLang="de-DE" sz="2000" dirty="0" err="1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on</a:t>
              </a:r>
              <a:r>
                <a:rPr lang="ru-RU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 </a:t>
              </a:r>
              <a:r>
                <a:rPr lang="ru-RU" altLang="de-DE" sz="2000" dirty="0" err="1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conventional</a:t>
              </a:r>
              <a:r>
                <a:rPr lang="ru-RU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 </a:t>
              </a:r>
              <a:r>
                <a:rPr lang="ru-RU" altLang="de-DE" sz="2000" dirty="0" err="1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technology</a:t>
              </a:r>
              <a:r>
                <a:rPr lang="ru-RU" altLang="de-DE" sz="2000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).</a:t>
              </a:r>
              <a:r>
                <a:rPr lang="ru-RU" altLang="de-DE" sz="2000" dirty="0">
                  <a:solidFill>
                    <a:srgbClr val="000000"/>
                  </a:solidFill>
                  <a:ea typeface="MS Mincho" pitchFamily="49" charset="-128"/>
                  <a:cs typeface="Times New Roman" pitchFamily="18" charset="0"/>
                </a:rPr>
                <a:t> </a:t>
              </a:r>
            </a:p>
          </p:txBody>
        </p:sp>
        <p:pic>
          <p:nvPicPr>
            <p:cNvPr id="68615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5" y="2355"/>
              <a:ext cx="1586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1050" name="Rectangle 10"/>
          <p:cNvSpPr>
            <a:spLocks noChangeArrowheads="1"/>
          </p:cNvSpPr>
          <p:nvPr/>
        </p:nvSpPr>
        <p:spPr bwMode="auto">
          <a:xfrm>
            <a:off x="1905008" y="226375"/>
            <a:ext cx="4876463" cy="461665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Mincho" pitchFamily="49" charset="-128"/>
                <a:cs typeface="Arial" pitchFamily="34" charset="0"/>
              </a:rPr>
              <a:t>Laser Acceleration of Electrons</a:t>
            </a:r>
            <a:r>
              <a:rPr lang="en-US" altLang="de-DE" sz="2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Mincho" pitchFamily="49" charset="-128"/>
                <a:cs typeface="Arial" pitchFamily="34" charset="0"/>
              </a:rPr>
              <a:t> </a:t>
            </a:r>
          </a:p>
        </p:txBody>
      </p:sp>
      <p:pic>
        <p:nvPicPr>
          <p:cNvPr id="686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1" y="843558"/>
            <a:ext cx="4071938" cy="389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3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6098A66-F3C6-45C9-9F46-1103065FC859}" type="slidenum">
              <a:rPr lang="en-US" altLang="de-DE">
                <a:solidFill>
                  <a:srgbClr val="000000"/>
                </a:solidFill>
              </a:rPr>
              <a:pPr/>
              <a:t>9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1" i="1" u="none" strike="noStrike" cap="none" normalizeH="0" baseline="0" smtClean="0">
            <a:ln>
              <a:noFill/>
            </a:ln>
            <a:solidFill>
              <a:srgbClr val="FF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1" i="1" u="none" strike="noStrike" cap="none" normalizeH="0" baseline="0" smtClean="0">
            <a:ln>
              <a:noFill/>
            </a:ln>
            <a:solidFill>
              <a:srgbClr val="FF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6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7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9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4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1" i="1" u="none" strike="noStrike" cap="none" normalizeH="0" baseline="0" smtClean="0">
            <a:ln>
              <a:noFill/>
            </a:ln>
            <a:solidFill>
              <a:srgbClr val="FF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1" i="1" u="none" strike="noStrike" cap="none" normalizeH="0" baseline="0" smtClean="0">
            <a:ln>
              <a:noFill/>
            </a:ln>
            <a:solidFill>
              <a:srgbClr val="FF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4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7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7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4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6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0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2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25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8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3044</TotalTime>
  <Words>5824</Words>
  <Application>Microsoft Office PowerPoint</Application>
  <PresentationFormat>Экран (16:9)</PresentationFormat>
  <Paragraphs>952</Paragraphs>
  <Slides>56</Slides>
  <Notes>26</Notes>
  <HiddenSlides>0</HiddenSlides>
  <MMClips>0</MMClips>
  <ScaleCrop>false</ScaleCrop>
  <HeadingPairs>
    <vt:vector size="6" baseType="variant">
      <vt:variant>
        <vt:lpstr>Тема</vt:lpstr>
      </vt:variant>
      <vt:variant>
        <vt:i4>33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90" baseType="lpstr">
      <vt:lpstr>Larissa</vt:lpstr>
      <vt:lpstr>Standarddesign</vt:lpstr>
      <vt:lpstr>12_Larissa</vt:lpstr>
      <vt:lpstr>2_Larissa</vt:lpstr>
      <vt:lpstr>1_Larissa</vt:lpstr>
      <vt:lpstr>2_Office</vt:lpstr>
      <vt:lpstr>4_Office</vt:lpstr>
      <vt:lpstr>6_Office</vt:lpstr>
      <vt:lpstr>5_Office</vt:lpstr>
      <vt:lpstr>23_Standarddesign</vt:lpstr>
      <vt:lpstr>13_Office</vt:lpstr>
      <vt:lpstr>16_Office</vt:lpstr>
      <vt:lpstr>11_Office</vt:lpstr>
      <vt:lpstr>15_Office</vt:lpstr>
      <vt:lpstr>17_Office</vt:lpstr>
      <vt:lpstr>18_Office</vt:lpstr>
      <vt:lpstr>1_Office</vt:lpstr>
      <vt:lpstr>9_Office</vt:lpstr>
      <vt:lpstr>4_Larissa</vt:lpstr>
      <vt:lpstr>23_Office</vt:lpstr>
      <vt:lpstr>24_Office</vt:lpstr>
      <vt:lpstr>27_Office</vt:lpstr>
      <vt:lpstr>7_Office</vt:lpstr>
      <vt:lpstr>Office</vt:lpstr>
      <vt:lpstr>14_Office</vt:lpstr>
      <vt:lpstr>26_Office</vt:lpstr>
      <vt:lpstr>1_Standarddesign</vt:lpstr>
      <vt:lpstr>12_Office</vt:lpstr>
      <vt:lpstr>20_Office</vt:lpstr>
      <vt:lpstr>21_Office</vt:lpstr>
      <vt:lpstr>22_Office</vt:lpstr>
      <vt:lpstr>25_Office</vt:lpstr>
      <vt:lpstr>8_Office</vt:lpstr>
      <vt:lpstr>Graph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The number, charge and energy of accelerated electrons  which leaved the target with px &gt; 0 at ct = 550 mm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Nuclear Diagnostics: activation by gamma-rays in GDR and autoradiography</vt:lpstr>
      <vt:lpstr>Слайд 29</vt:lpstr>
      <vt:lpstr>Слайд 30</vt:lpstr>
      <vt:lpstr> Generation of  MeV- bremsstrahlung radiation at different laser facilitates</vt:lpstr>
      <vt:lpstr>Gamma-bremsstralung  XCELS (PIC+GEANT4 ,  QE_2022) </vt:lpstr>
      <vt:lpstr>Production of positron at XCELS (PIC+GEANT4 ,  QE_2022) 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Company>GSI Helmholzzentrum für Schwerionenforschung mbH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Rosmej, Olga Dr.</dc:creator>
  <cp:lastModifiedBy>NEA</cp:lastModifiedBy>
  <cp:revision>377</cp:revision>
  <cp:lastPrinted>2019-11-08T16:41:46Z</cp:lastPrinted>
  <dcterms:created xsi:type="dcterms:W3CDTF">2019-11-06T16:05:48Z</dcterms:created>
  <dcterms:modified xsi:type="dcterms:W3CDTF">2022-11-17T11:29:50Z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6001917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S8.2.3</vt:lpwstr>
  </property>
</Properties>
</file>