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761" r:id="rId3"/>
    <p:sldId id="259" r:id="rId4"/>
    <p:sldId id="260" r:id="rId5"/>
    <p:sldId id="757" r:id="rId6"/>
    <p:sldId id="261" r:id="rId7"/>
    <p:sldId id="760" r:id="rId8"/>
    <p:sldId id="758" r:id="rId9"/>
    <p:sldId id="768" r:id="rId10"/>
    <p:sldId id="767" r:id="rId11"/>
    <p:sldId id="262" r:id="rId12"/>
    <p:sldId id="748" r:id="rId13"/>
    <p:sldId id="755" r:id="rId14"/>
    <p:sldId id="263" r:id="rId15"/>
    <p:sldId id="762" r:id="rId16"/>
    <p:sldId id="764" r:id="rId17"/>
    <p:sldId id="765" r:id="rId18"/>
    <p:sldId id="766" r:id="rId19"/>
    <p:sldId id="756" r:id="rId20"/>
    <p:sldId id="731" r:id="rId21"/>
    <p:sldId id="258" r:id="rId22"/>
    <p:sldId id="7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154"/>
    <a:srgbClr val="00CC00"/>
    <a:srgbClr val="00FF00"/>
    <a:srgbClr val="D84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861F6-1A43-4463-A717-5004D41A95FC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FAE8C-C239-447D-8DD5-A0470FE20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1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007491-2EFD-4199-8D14-3ED830590DD9}" type="slidenum">
              <a:t>1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940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11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08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14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151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15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197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16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273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17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47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18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86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19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631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F08A4A6-6D01-C315-68FD-42C8F78FE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C75BBA5-1FA8-9D54-1BC3-A3EC28767E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AD7EB0-34A5-7A95-12F6-4BDA759ED4E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684C57-CCFA-41C0-AF53-F5FA2198B260}" type="slidenum">
              <a:t>20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21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525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Механизмы, приводящие к генерации ТГц излучения в релятивистском лазерно-плазменном взаимодействии, ещё не исследованы до конца [20]. На данный момент выделяется несколько основных процессов, отвечающих за генерацию ТГц излучения в релятивистской лазерной плазме: линейная конверсия мод, генерация в результате переноса электронов, когерентное переходное излучение. </a:t>
            </a:r>
          </a:p>
          <a:p>
            <a:pPr lvl="0"/>
            <a:r>
              <a:rPr lang="ru-RU"/>
              <a:t>Линейная конверсия мод заключается в преобразовании плазменной волны в электромагнитную - эффект принципиально обратный возбуждению плазменных волн электромагнитным излучением возбуждающего лазера. Частота излучения при этом примерно равна плазменной частоте, что для плазмы плотностью ~10^18 см-3 примерно равно 9 ТГц, поэтому для экспериментов с мишенью - газовой струей этот механизм генерации реализуется автоматически.</a:t>
            </a:r>
          </a:p>
          <a:p>
            <a:pPr lvl="0"/>
            <a:endParaRPr lang="en-US"/>
          </a:p>
          <a:p>
            <a:pPr lvl="0"/>
            <a:r>
              <a:rPr lang="ru-RU"/>
              <a:t>Переходное излучение возникает, когда электрон пересекает границу раздела сред (в данном случае плазма-вакуум) с разрывом в диэлектрической проницаемости. Излучение будет когерентным, если длительность пучка меньше длины волны генерируемого излучения, что для лазерно-плазменного взаимодействия и ТГц излучения обычно выполняется (длина пучка ~единицы-десятки мкм). При этом, такое излучение в основном  используется в качестве диагностики параметров пучка кильватерно ускоренных электронов [25,26]. 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Предложено несколько моделей, объясняющих генерацию ТГц излучения от токов электронов: модель “антенны”[22], и модель “быстрых поверхностных электронов” [23]. Модель “антенны” обычно обсуждается для случая использования тонких фольг в качестве мишени; дипольная антенна создается разделением зарядов при вылете ускоренных электронов с задней поверхности мишени и появляющимся амбиполярным полем. Это поле также приводит к ускорению ионов механизмом TNSA (ускорение приповерхностным слоем нагретых электронов). </a:t>
            </a:r>
            <a:endParaRPr lang="en-US"/>
          </a:p>
          <a:p>
            <a:pPr lvl="0"/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F1EBAF-B4D3-45C5-86F9-0A54839F9C24}" type="slidenum">
              <a:t>22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68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3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17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4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6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5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49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6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898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7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701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8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24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9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150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ru-RU"/>
              <a:t>Электромагнитное излучение с частотой от 10^11 до 10^13 Гц, более часто называемое терагерцовым (ТГц) излучением, оставалось вне внимания ученых вплоть до конца 20 века. Это излучение представляет большой интерес для современной науки из-за широкого ряда применений в физике, химии, изучении материалов и т.д. [10,11,12]. На сегодняшний день существует множество различных способов генерации ТГц излучения, некоторые из которых используют лазеры: оптическое выпрямление в кристаллах [13], филаментация в воздухе [14,15]. Первый подход позволяет получить ТГц импульсы с энергией ~мДж, второй ~мкДж. При этом принципиальное ограничение при использовании нелинейных кристаллов заключается в наличии порога пробоя среды, а при использовании филаментации - в возникающем насыщении при интенсивности ~10^15 Вт/см^2 [16]. Использование релятивистского лазерно-плазменного взаимодействия может позволить избежать этих ограничений [17].</a:t>
            </a:r>
            <a:endParaRPr lang="en-US"/>
          </a:p>
          <a:p>
            <a:pPr lvl="0"/>
            <a:endParaRPr lang="en-US"/>
          </a:p>
          <a:p>
            <a:pPr lvl="0"/>
            <a:r>
              <a:rPr lang="ru-RU"/>
              <a:t>Область исследований, посвященная генерации ТГц излучения при взаимодействии лазерно-плазменного импульса релятивистской интенсивности  на данный момент активно развивается [1] и требует проведения исследований (как экспериментальных, так и теоретических). При этом генерация терагерцового излучения при взаимодействии лазерного излучения релятивистской интенсивности с сильно неоднородной плазмой (L~lambda) на поверхности твердотельной мишени практически не изучена. Также на данный момент есть всего несколько работ, в которых исследуется генерация ТГц излучения в параметрических процессах двухплазмонного распада [2,3], однако они проведены для субрелятивистскиих интенсивностей  и не дают полной картины физических процессов. Использование ТГц излучения в качестве диагностики параметрических процессов обсуждается только в одной из них [2], и была показана явная зависимость между выходом ТГц излучения и выходом излучения 3/2w. </a:t>
            </a:r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3F71D0-8306-4F22-ACC8-2B6DA12B1608}" type="slidenum">
              <a:t>10</a:t>
            </a:fld>
            <a:endParaRPr lang="ru-RU" sz="12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14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1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4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25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1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5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8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78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3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52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6670D-14BA-4110-98D0-2517550DD9A0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F8DD0-396A-4F34-B2ED-99DB788E8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gif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2.jpe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/>
        </p:nvPicPr>
        <p:blipFill>
          <a:blip r:embed="rId3"/>
          <a:srcRect l="1605" r="535" b="44448"/>
          <a:stretch>
            <a:fillRect/>
          </a:stretch>
        </p:blipFill>
        <p:spPr>
          <a:xfrm>
            <a:off x="0" y="-26636"/>
            <a:ext cx="12191996" cy="69245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ctrTitle"/>
          </p:nvPr>
        </p:nvSpPr>
        <p:spPr>
          <a:xfrm>
            <a:off x="565629" y="1614117"/>
            <a:ext cx="11060719" cy="1964058"/>
          </a:xfrm>
          <a:effectLst>
            <a:outerShdw dist="38103" algn="tl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ru-RU" sz="4000" b="1" dirty="0">
                <a:solidFill>
                  <a:srgbClr val="FFFFFF"/>
                </a:solidFill>
                <a:latin typeface="Proxima Nova"/>
              </a:rPr>
              <a:t>Генерация </a:t>
            </a:r>
            <a:r>
              <a:rPr lang="ru-RU" sz="4000" b="1" dirty="0" err="1">
                <a:solidFill>
                  <a:srgbClr val="FFFFFF"/>
                </a:solidFill>
                <a:latin typeface="Proxima Nova"/>
              </a:rPr>
              <a:t>терагерцевого</a:t>
            </a:r>
            <a:r>
              <a:rPr lang="ru-RU" sz="4000" b="1" dirty="0">
                <a:solidFill>
                  <a:srgbClr val="FFFFFF"/>
                </a:solidFill>
                <a:latin typeface="Proxima Nova"/>
              </a:rPr>
              <a:t> излучения с экстремальными параметрами на </a:t>
            </a:r>
            <a:r>
              <a:rPr lang="ru-RU" sz="4000" b="1" dirty="0" err="1">
                <a:solidFill>
                  <a:srgbClr val="FFFFFF"/>
                </a:solidFill>
                <a:latin typeface="Proxima Nova"/>
              </a:rPr>
              <a:t>мультипетаваттном</a:t>
            </a:r>
            <a:r>
              <a:rPr lang="ru-RU" sz="4000" b="1" dirty="0">
                <a:solidFill>
                  <a:srgbClr val="FFFFFF"/>
                </a:solidFill>
                <a:latin typeface="Proxima Nova"/>
              </a:rPr>
              <a:t> лазерном пучке </a:t>
            </a:r>
            <a:endParaRPr lang="ru-RU" sz="4000" b="1" dirty="0">
              <a:solidFill>
                <a:srgbClr val="FFFFFF"/>
              </a:solidFill>
            </a:endParaRPr>
          </a:p>
        </p:txBody>
      </p:sp>
      <p:sp>
        <p:nvSpPr>
          <p:cNvPr id="4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415594" y="3709336"/>
            <a:ext cx="11360798" cy="977996"/>
          </a:xfrm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rgbClr val="FFFFFF"/>
                </a:solidFill>
              </a:rPr>
              <a:t>Д.А. Горлова</a:t>
            </a:r>
            <a:r>
              <a:rPr lang="en-US" sz="2800" b="1" dirty="0">
                <a:solidFill>
                  <a:srgbClr val="FFFFFF"/>
                </a:solidFill>
              </a:rPr>
              <a:t>, </a:t>
            </a:r>
            <a:r>
              <a:rPr lang="ru-RU" sz="2800" b="1" dirty="0">
                <a:solidFill>
                  <a:srgbClr val="FFFFFF"/>
                </a:solidFill>
              </a:rPr>
              <a:t>И.Н. </a:t>
            </a:r>
            <a:r>
              <a:rPr lang="ru-RU" sz="2800" b="1" dirty="0" err="1">
                <a:solidFill>
                  <a:srgbClr val="FFFFFF"/>
                </a:solidFill>
              </a:rPr>
              <a:t>Цымбалов</a:t>
            </a:r>
            <a:r>
              <a:rPr lang="en-US" sz="2800" b="1" dirty="0">
                <a:solidFill>
                  <a:srgbClr val="FFFFFF"/>
                </a:solidFill>
              </a:rPr>
              <a:t>,</a:t>
            </a:r>
            <a:r>
              <a:rPr lang="ru-RU" sz="2800" b="1" dirty="0">
                <a:solidFill>
                  <a:srgbClr val="FFFFFF"/>
                </a:solidFill>
              </a:rPr>
              <a:t> К.А. Иванов,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ru-RU" sz="2800" b="1" dirty="0">
                <a:solidFill>
                  <a:srgbClr val="FFFFFF"/>
                </a:solidFill>
              </a:rPr>
              <a:t>А. Б. Савельев</a:t>
            </a:r>
            <a:endParaRPr lang="en-US" sz="2800" b="1" baseline="30000" dirty="0">
              <a:solidFill>
                <a:srgbClr val="FFFFFF"/>
              </a:solidFill>
            </a:endParaRPr>
          </a:p>
          <a:p>
            <a:pPr lvl="0"/>
            <a:endParaRPr lang="ru-RU" sz="1800" dirty="0">
              <a:solidFill>
                <a:srgbClr val="FFFFFF"/>
              </a:solidFill>
            </a:endParaRPr>
          </a:p>
          <a:p>
            <a:pPr lvl="0"/>
            <a:endParaRPr lang="ru-RU" sz="1800" dirty="0">
              <a:solidFill>
                <a:srgbClr val="FFFFFF"/>
              </a:solidFill>
            </a:endParaRPr>
          </a:p>
          <a:p>
            <a:pPr lvl="0"/>
            <a:endParaRPr lang="ru-RU" sz="1800" dirty="0">
              <a:solidFill>
                <a:srgbClr val="FFFFFF"/>
              </a:solidFill>
            </a:endParaRPr>
          </a:p>
          <a:p>
            <a:pPr lvl="0"/>
            <a:endParaRPr lang="ru-RU" sz="1800" dirty="0">
              <a:solidFill>
                <a:srgbClr val="FFFFFF"/>
              </a:solidFill>
            </a:endParaRPr>
          </a:p>
          <a:p>
            <a:pPr lvl="0"/>
            <a:endParaRPr lang="en-US" sz="1800" dirty="0">
              <a:solidFill>
                <a:srgbClr val="FFFFFF"/>
              </a:solidFill>
            </a:endParaRPr>
          </a:p>
          <a:p>
            <a:pPr lvl="0"/>
            <a:endParaRPr lang="en-US" sz="1800" dirty="0">
              <a:solidFill>
                <a:srgbClr val="FFFFFF"/>
              </a:solidFill>
            </a:endParaRPr>
          </a:p>
          <a:p>
            <a:pPr lvl="0"/>
            <a:r>
              <a:rPr lang="en-US" sz="1600" b="1" dirty="0">
                <a:solidFill>
                  <a:srgbClr val="FFFFFF"/>
                </a:solidFill>
              </a:rPr>
              <a:t>gorlova.da14@physics.msu.ru</a:t>
            </a:r>
            <a:endParaRPr lang="ru-RU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2. Две мишени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3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4836" r="10032"/>
          <a:stretch/>
        </p:blipFill>
        <p:spPr>
          <a:xfrm>
            <a:off x="9818751" y="-10194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30" y="599426"/>
            <a:ext cx="9407769" cy="5781614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808893" y="2206870"/>
            <a:ext cx="378069" cy="116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9489" y="183753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7620" y="1819899"/>
            <a:ext cx="158889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</a:t>
            </a:r>
            <a:r>
              <a:rPr lang="ru-RU" sz="2400" b="1" dirty="0" smtClean="0"/>
              <a:t>=16 МэВ</a:t>
            </a:r>
          </a:p>
          <a:p>
            <a:r>
              <a:rPr lang="en-US" sz="2400" b="1" dirty="0" smtClean="0"/>
              <a:t>Q=340 </a:t>
            </a:r>
            <a:r>
              <a:rPr lang="ru-RU" sz="2400" b="1" dirty="0" smtClean="0"/>
              <a:t>нКл</a:t>
            </a:r>
            <a:endParaRPr lang="ru-RU" sz="2400" b="1" dirty="0"/>
          </a:p>
        </p:txBody>
      </p:sp>
      <p:sp>
        <p:nvSpPr>
          <p:cNvPr id="13" name="Стрелка вправо 12"/>
          <p:cNvSpPr/>
          <p:nvPr/>
        </p:nvSpPr>
        <p:spPr>
          <a:xfrm rot="13234586">
            <a:off x="6349218" y="4419634"/>
            <a:ext cx="2298674" cy="418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194430" y="5333338"/>
            <a:ext cx="3688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Электроны, ускоренные лазерным</a:t>
            </a:r>
          </a:p>
          <a:p>
            <a:r>
              <a:rPr lang="ru-RU" b="1" dirty="0" smtClean="0"/>
              <a:t>Импульсом во вторичной мишени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027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0" y="1328115"/>
            <a:ext cx="5548538" cy="4228622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2. Две мишени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1310532"/>
            <a:ext cx="5314174" cy="45243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709" y="1220233"/>
            <a:ext cx="9895068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4836" r="10032"/>
          <a:stretch/>
        </p:blipFill>
        <p:spPr>
          <a:xfrm>
            <a:off x="9818751" y="-10194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2851" t="6350" r="44419" b="90231"/>
          <a:stretch/>
        </p:blipFill>
        <p:spPr>
          <a:xfrm>
            <a:off x="8838408" y="1634914"/>
            <a:ext cx="888023" cy="1846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7484" y="1125866"/>
            <a:ext cx="354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Зеленым – электроны с </a:t>
            </a:r>
            <a:r>
              <a:rPr lang="en-US" b="1" dirty="0" smtClean="0">
                <a:solidFill>
                  <a:srgbClr val="00CC00"/>
                </a:solidFill>
              </a:rPr>
              <a:t>E&gt;</a:t>
            </a:r>
            <a:r>
              <a:rPr lang="ru-RU" b="1" dirty="0" smtClean="0">
                <a:solidFill>
                  <a:srgbClr val="00CC00"/>
                </a:solidFill>
              </a:rPr>
              <a:t>3</a:t>
            </a:r>
            <a:r>
              <a:rPr lang="en-US" b="1" dirty="0" smtClean="0">
                <a:solidFill>
                  <a:srgbClr val="00CC00"/>
                </a:solidFill>
              </a:rPr>
              <a:t>5 </a:t>
            </a:r>
            <a:r>
              <a:rPr lang="ru-RU" b="1" dirty="0" smtClean="0">
                <a:solidFill>
                  <a:srgbClr val="00CC00"/>
                </a:solidFill>
              </a:rPr>
              <a:t>МэВ</a:t>
            </a:r>
            <a:endParaRPr lang="ru-RU" b="1" dirty="0">
              <a:solidFill>
                <a:srgbClr val="00CC00"/>
              </a:solidFill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488436" y="1049925"/>
            <a:ext cx="4902752" cy="369332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ED7D31"/>
                </a:solidFill>
                <a:uFillTx/>
                <a:latin typeface="Proxima Nova"/>
              </a:rPr>
              <a:t>Распределение электронов угол-энергия</a:t>
            </a:r>
            <a:endParaRPr lang="ru-RU" sz="1800" b="1" i="0" u="none" strike="noStrike" kern="1200" cap="none" spc="0" baseline="0" dirty="0">
              <a:solidFill>
                <a:srgbClr val="ED7D31"/>
              </a:solidFill>
              <a:uFillTx/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1684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7BB40-060B-7BB4-994F-8AE585B53B20}"/>
              </a:ext>
            </a:extLst>
          </p:cNvPr>
          <p:cNvSpPr txBox="1"/>
          <p:nvPr/>
        </p:nvSpPr>
        <p:spPr>
          <a:xfrm>
            <a:off x="0" y="0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 dirty="0">
                <a:solidFill>
                  <a:schemeClr val="bg1"/>
                </a:solidFill>
                <a:uFillTx/>
                <a:latin typeface="Proxima Nova"/>
                <a:ea typeface="Arial"/>
                <a:cs typeface="Arial"/>
              </a:rPr>
              <a:t>CTR </a:t>
            </a:r>
            <a:r>
              <a:rPr lang="ru-RU" sz="3200" b="1" dirty="0">
                <a:solidFill>
                  <a:schemeClr val="bg1"/>
                </a:solidFill>
              </a:rPr>
              <a:t>из </a:t>
            </a:r>
            <a:r>
              <a:rPr lang="en-US" sz="3200" b="1" dirty="0">
                <a:solidFill>
                  <a:schemeClr val="bg1"/>
                </a:solidFill>
              </a:rPr>
              <a:t>dN/</a:t>
            </a:r>
            <a:r>
              <a:rPr lang="en-US" sz="3200" b="1" dirty="0" err="1">
                <a:solidFill>
                  <a:schemeClr val="bg1"/>
                </a:solidFill>
              </a:rPr>
              <a:t>dEdΘ</a:t>
            </a:r>
            <a:endParaRPr lang="ru-RU" sz="3200" b="1" dirty="0">
              <a:solidFill>
                <a:schemeClr val="bg1"/>
              </a:solidFill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0" i="0" u="none" strike="noStrike" kern="0" cap="none" spc="0" baseline="0" dirty="0">
              <a:solidFill>
                <a:schemeClr val="bg1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39E552A9-17F3-5F1E-AD37-7F60403D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" t="22559" b="74448"/>
          <a:stretch>
            <a:fillRect/>
          </a:stretch>
        </p:blipFill>
        <p:spPr>
          <a:xfrm>
            <a:off x="0" y="649494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26">
                <a:extLst>
                  <a:ext uri="{FF2B5EF4-FFF2-40B4-BE49-F238E27FC236}">
                    <a16:creationId xmlns:a16="http://schemas.microsoft.com/office/drawing/2014/main" id="{49A92ABC-CD1E-28C6-10E0-E71650CA4EEE}"/>
                  </a:ext>
                </a:extLst>
              </p:cNvPr>
              <p:cNvSpPr/>
              <p:nvPr/>
            </p:nvSpPr>
            <p:spPr>
              <a:xfrm>
                <a:off x="398363" y="916905"/>
                <a:ext cx="7036774" cy="98404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ru-RU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u-RU" b="0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ru-RU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ru-RU" b="0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ℰ</m:t>
                              </m:r>
                              <m:d>
                                <m:d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ru-RU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ru-RU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func>
                                    <m:funcPr>
                                      <m:ctrlP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ru-RU" b="0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sup>
                              </m:sSup>
                              <m:sSub>
                                <m:sSub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nary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      (1)</m:t>
                          </m:r>
                        </m:e>
                      </m:d>
                    </m:oMath>
                  </m:oMathPara>
                </a14:m>
                <a:endParaRPr lang="ru-RU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1" name="Прямоугольник 26">
                <a:extLst>
                  <a:ext uri="{FF2B5EF4-FFF2-40B4-BE49-F238E27FC236}">
                    <a16:creationId xmlns:a16="http://schemas.microsoft.com/office/drawing/2014/main" id="{49A92ABC-CD1E-28C6-10E0-E71650CA4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63" y="916905"/>
                <a:ext cx="7036774" cy="984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22">
            <a:extLst>
              <a:ext uri="{FF2B5EF4-FFF2-40B4-BE49-F238E27FC236}">
                <a16:creationId xmlns:a16="http://schemas.microsoft.com/office/drawing/2014/main" id="{95D88456-E25C-07B8-9E08-4DC6E9315B3B}"/>
              </a:ext>
            </a:extLst>
          </p:cNvPr>
          <p:cNvSpPr txBox="1"/>
          <p:nvPr/>
        </p:nvSpPr>
        <p:spPr>
          <a:xfrm>
            <a:off x="0" y="243636"/>
            <a:ext cx="36224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From Van </a:t>
            </a:r>
            <a:r>
              <a:rPr lang="en-US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Tilborg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2006, PhD thesis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4">
                <a:extLst>
                  <a:ext uri="{FF2B5EF4-FFF2-40B4-BE49-F238E27FC236}">
                    <a16:creationId xmlns:a16="http://schemas.microsoft.com/office/drawing/2014/main" id="{B70BA298-A9D9-72FF-6113-260A776724B0}"/>
                  </a:ext>
                </a:extLst>
              </p:cNvPr>
              <p:cNvSpPr/>
              <p:nvPr/>
            </p:nvSpPr>
            <p:spPr>
              <a:xfrm>
                <a:off x="329102" y="2120162"/>
                <a:ext cx="7175296" cy="1217385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ω</a:t>
                </a:r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 – частота излучения, </a:t>
                </a:r>
                <a:r>
                  <a:rPr lang="en-US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e</a:t>
                </a:r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 – заряд электрона, </a:t>
                </a:r>
                <a:r>
                  <a:rPr lang="en-US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z </a:t>
                </a:r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– координата электрона вдоль оси распространения, с – скорость света,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ru-RU" i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 поперечная координата электрона, </a:t>
                </a:r>
                <a:r>
                  <a:rPr lang="en-US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k </a:t>
                </a:r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– волновой вектор излучения с частотой </a:t>
                </a:r>
                <a:r>
                  <a:rPr lang="en-US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ω</a:t>
                </a:r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ru-RU" b="0" i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ru-RU" b="0" i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вектор, перпендикулярный направлению наблюдения.</a:t>
                </a:r>
                <a:endParaRPr lang="ru-RU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endParaRPr>
              </a:p>
            </p:txBody>
          </p:sp>
        </mc:Choice>
        <mc:Fallback xmlns="">
          <p:sp>
            <p:nvSpPr>
              <p:cNvPr id="13" name="Прямоугольник 14">
                <a:extLst>
                  <a:ext uri="{FF2B5EF4-FFF2-40B4-BE49-F238E27FC236}">
                    <a16:creationId xmlns:a16="http://schemas.microsoft.com/office/drawing/2014/main" id="{B70BA298-A9D9-72FF-6113-260A776724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02" y="2120162"/>
                <a:ext cx="7175296" cy="1217385"/>
              </a:xfrm>
              <a:prstGeom prst="rect">
                <a:avLst/>
              </a:prstGeom>
              <a:blipFill>
                <a:blip r:embed="rId4"/>
                <a:stretch>
                  <a:fillRect l="-510" t="-1005" r="-425" b="-6030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5">
                <a:extLst>
                  <a:ext uri="{FF2B5EF4-FFF2-40B4-BE49-F238E27FC236}">
                    <a16:creationId xmlns:a16="http://schemas.microsoft.com/office/drawing/2014/main" id="{240E201E-607C-F2ED-257D-1BE80BDB4589}"/>
                  </a:ext>
                </a:extLst>
              </p:cNvPr>
              <p:cNvSpPr/>
              <p:nvPr/>
            </p:nvSpPr>
            <p:spPr>
              <a:xfrm>
                <a:off x="329102" y="3775068"/>
                <a:ext cx="6811717" cy="183396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ru-RU">
                        <a:latin typeface="Cambria Math" panose="02040503050406030204" pitchFamily="18" charset="0"/>
                      </a:rPr>
                      <m:t>ℰ</m:t>
                    </m:r>
                    <m:d>
                      <m:d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ru-RU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ru-RU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𝑢</m:t>
                        </m:r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ru-RU">
                            <a:latin typeface="Cambria Math" panose="020405030504060302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ru-RU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func>
                              <m:func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ru-RU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ru-RU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func>
                              <m:func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func>
                              <m:func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– амплитуда поля одного электрона, имеющего скорость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ru-RU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ru-RU" i="0">
                        <a:latin typeface="Cambria Math" panose="02040503050406030204" pitchFamily="18" charset="0"/>
                      </a:rPr>
                      <m:t>, где </m:t>
                    </m:r>
                    <m:sSub>
                      <m:sSub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ru-RU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ru-RU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ru-RU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r>
                      <a:rPr lang="ru-RU" i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ru-RU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p>
                        <m:r>
                          <a:rPr lang="ru-RU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 соответствует известному коническому распределению интенсивности, с углом раствора конуса </a:t>
                </a:r>
                <a14:m>
                  <m:oMath xmlns:m="http://schemas.openxmlformats.org/officeDocument/2006/math">
                    <m:r>
                      <a:rPr lang="ru-RU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ru-RU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 если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ru-RU" i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ru-RU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.</a:t>
                </a:r>
                <a:endParaRPr lang="ru-RU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endParaRPr>
              </a:p>
            </p:txBody>
          </p:sp>
        </mc:Choice>
        <mc:Fallback xmlns="">
          <p:sp>
            <p:nvSpPr>
              <p:cNvPr id="14" name="Прямоугольник 15">
                <a:extLst>
                  <a:ext uri="{FF2B5EF4-FFF2-40B4-BE49-F238E27FC236}">
                    <a16:creationId xmlns:a16="http://schemas.microsoft.com/office/drawing/2014/main" id="{240E201E-607C-F2ED-257D-1BE80BDB45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02" y="3775068"/>
                <a:ext cx="6811717" cy="1833964"/>
              </a:xfrm>
              <a:prstGeom prst="rect">
                <a:avLst/>
              </a:prstGeom>
              <a:blipFill>
                <a:blip r:embed="rId5"/>
                <a:stretch>
                  <a:fillRect l="-537" r="-448" b="-35216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9">
            <a:extLst>
              <a:ext uri="{FF2B5EF4-FFF2-40B4-BE49-F238E27FC236}">
                <a16:creationId xmlns:a16="http://schemas.microsoft.com/office/drawing/2014/main" id="{6C463982-D088-911F-45C3-9328E0342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015" y="738158"/>
            <a:ext cx="2890464" cy="15977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Рисунок 11">
            <a:extLst>
              <a:ext uri="{FF2B5EF4-FFF2-40B4-BE49-F238E27FC236}">
                <a16:creationId xmlns:a16="http://schemas.microsoft.com/office/drawing/2014/main" id="{7D7E770A-76B8-FB31-9692-4962308281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002"/>
          <a:stretch>
            <a:fillRect/>
          </a:stretch>
        </p:blipFill>
        <p:spPr>
          <a:xfrm rot="16200004">
            <a:off x="8799255" y="3216798"/>
            <a:ext cx="2084338" cy="39747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Рисунок 13">
            <a:extLst>
              <a:ext uri="{FF2B5EF4-FFF2-40B4-BE49-F238E27FC236}">
                <a16:creationId xmlns:a16="http://schemas.microsoft.com/office/drawing/2014/main" id="{148DBA8E-189F-0294-DF53-5E2C7E0392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363"/>
          <a:stretch>
            <a:fillRect/>
          </a:stretch>
        </p:blipFill>
        <p:spPr>
          <a:xfrm rot="16200004">
            <a:off x="8717471" y="1089403"/>
            <a:ext cx="2247906" cy="440410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1" name="Прямая со стрелкой 21">
            <a:extLst>
              <a:ext uri="{FF2B5EF4-FFF2-40B4-BE49-F238E27FC236}">
                <a16:creationId xmlns:a16="http://schemas.microsoft.com/office/drawing/2014/main" id="{83F5D584-222F-053F-A88A-693139BB8B43}"/>
              </a:ext>
            </a:extLst>
          </p:cNvPr>
          <p:cNvCxnSpPr/>
          <p:nvPr/>
        </p:nvCxnSpPr>
        <p:spPr>
          <a:xfrm flipV="1">
            <a:off x="9844006" y="4544340"/>
            <a:ext cx="0" cy="1701991"/>
          </a:xfrm>
          <a:prstGeom prst="straightConnector1">
            <a:avLst/>
          </a:prstGeom>
          <a:noFill/>
          <a:ln w="57150" cap="flat">
            <a:solidFill>
              <a:srgbClr val="5B9BD5"/>
            </a:solidFill>
            <a:prstDash val="solid"/>
            <a:miter/>
            <a:tailEnd type="arrow"/>
          </a:ln>
        </p:spPr>
      </p:cxnSp>
      <p:cxnSp>
        <p:nvCxnSpPr>
          <p:cNvPr id="22" name="Прямая со стрелкой 22">
            <a:extLst>
              <a:ext uri="{FF2B5EF4-FFF2-40B4-BE49-F238E27FC236}">
                <a16:creationId xmlns:a16="http://schemas.microsoft.com/office/drawing/2014/main" id="{B59E7412-639C-2299-09B3-0AE5DDB86D41}"/>
              </a:ext>
            </a:extLst>
          </p:cNvPr>
          <p:cNvCxnSpPr/>
          <p:nvPr/>
        </p:nvCxnSpPr>
        <p:spPr>
          <a:xfrm flipH="1" flipV="1">
            <a:off x="8977508" y="2794080"/>
            <a:ext cx="863916" cy="1621332"/>
          </a:xfrm>
          <a:prstGeom prst="straightConnector1">
            <a:avLst/>
          </a:prstGeom>
          <a:noFill/>
          <a:ln w="57150" cap="flat">
            <a:solidFill>
              <a:srgbClr val="5B9BD5"/>
            </a:solidFill>
            <a:prstDash val="solid"/>
            <a:miter/>
            <a:tailEnd type="arrow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7BB40-060B-7BB4-994F-8AE585B53B20}"/>
              </a:ext>
            </a:extLst>
          </p:cNvPr>
          <p:cNvSpPr txBox="1"/>
          <p:nvPr/>
        </p:nvSpPr>
        <p:spPr>
          <a:xfrm>
            <a:off x="0" y="0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 dirty="0">
                <a:solidFill>
                  <a:schemeClr val="bg1"/>
                </a:solidFill>
                <a:uFillTx/>
                <a:latin typeface="Proxima Nova"/>
                <a:ea typeface="Arial"/>
                <a:cs typeface="Arial"/>
              </a:rPr>
              <a:t>CTR </a:t>
            </a:r>
            <a:r>
              <a:rPr lang="ru-RU" sz="3200" b="1" dirty="0">
                <a:solidFill>
                  <a:schemeClr val="bg1"/>
                </a:solidFill>
              </a:rPr>
              <a:t>из </a:t>
            </a:r>
            <a:r>
              <a:rPr lang="en-US" sz="3200" b="1" dirty="0">
                <a:solidFill>
                  <a:schemeClr val="bg1"/>
                </a:solidFill>
              </a:rPr>
              <a:t>dN/</a:t>
            </a:r>
            <a:r>
              <a:rPr lang="en-US" sz="3200" b="1" dirty="0" err="1">
                <a:solidFill>
                  <a:schemeClr val="bg1"/>
                </a:solidFill>
              </a:rPr>
              <a:t>dEdΘ</a:t>
            </a:r>
            <a:endParaRPr lang="ru-RU" sz="3200" b="1" dirty="0">
              <a:solidFill>
                <a:schemeClr val="bg1"/>
              </a:solidFill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0" i="0" u="none" strike="noStrike" kern="0" cap="none" spc="0" baseline="0" dirty="0">
              <a:solidFill>
                <a:schemeClr val="bg1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39E552A9-17F3-5F1E-AD37-7F60403D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" t="22559" b="74448"/>
          <a:stretch>
            <a:fillRect/>
          </a:stretch>
        </p:blipFill>
        <p:spPr>
          <a:xfrm>
            <a:off x="0" y="649494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26">
                <a:extLst>
                  <a:ext uri="{FF2B5EF4-FFF2-40B4-BE49-F238E27FC236}">
                    <a16:creationId xmlns:a16="http://schemas.microsoft.com/office/drawing/2014/main" id="{49A92ABC-CD1E-28C6-10E0-E71650CA4EEE}"/>
                  </a:ext>
                </a:extLst>
              </p:cNvPr>
              <p:cNvSpPr/>
              <p:nvPr/>
            </p:nvSpPr>
            <p:spPr>
              <a:xfrm>
                <a:off x="398363" y="916905"/>
                <a:ext cx="7036774" cy="98404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ru-RU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u-RU" b="0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ru-RU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ru-RU" b="0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ℰ</m:t>
                              </m:r>
                              <m:d>
                                <m:d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ru-RU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b="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ru-RU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ru-RU" b="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func>
                                    <m:funcPr>
                                      <m:ctrlP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ru-RU" b="0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ru-RU" b="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sup>
                              </m:sSup>
                              <m:sSub>
                                <m:sSubPr>
                                  <m:ctrlPr>
                                    <a:rPr lang="ru-RU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ru-RU" b="0" i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nary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      (1)</m:t>
                          </m:r>
                        </m:e>
                      </m:d>
                    </m:oMath>
                  </m:oMathPara>
                </a14:m>
                <a:endParaRPr lang="ru-RU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1" name="Прямоугольник 26">
                <a:extLst>
                  <a:ext uri="{FF2B5EF4-FFF2-40B4-BE49-F238E27FC236}">
                    <a16:creationId xmlns:a16="http://schemas.microsoft.com/office/drawing/2014/main" id="{49A92ABC-CD1E-28C6-10E0-E71650CA4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63" y="916905"/>
                <a:ext cx="7036774" cy="984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22">
            <a:extLst>
              <a:ext uri="{FF2B5EF4-FFF2-40B4-BE49-F238E27FC236}">
                <a16:creationId xmlns:a16="http://schemas.microsoft.com/office/drawing/2014/main" id="{95D88456-E25C-07B8-9E08-4DC6E9315B3B}"/>
              </a:ext>
            </a:extLst>
          </p:cNvPr>
          <p:cNvSpPr txBox="1"/>
          <p:nvPr/>
        </p:nvSpPr>
        <p:spPr>
          <a:xfrm>
            <a:off x="0" y="243636"/>
            <a:ext cx="36224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From Van </a:t>
            </a:r>
            <a:r>
              <a:rPr lang="en-US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Tilborg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2006, PhD thesis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Рисунок 19">
            <a:extLst>
              <a:ext uri="{FF2B5EF4-FFF2-40B4-BE49-F238E27FC236}">
                <a16:creationId xmlns:a16="http://schemas.microsoft.com/office/drawing/2014/main" id="{6C463982-D088-911F-45C3-9328E0342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015" y="738158"/>
            <a:ext cx="2890464" cy="15977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6AA93D79-67DF-ACB6-F8DD-F7FC4470B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442" y="2392837"/>
            <a:ext cx="2910443" cy="2787228"/>
          </a:xfrm>
          <a:prstGeom prst="rect">
            <a:avLst/>
          </a:prstGeom>
          <a:noFill/>
          <a:ln cap="flat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15">
                <a:extLst>
                  <a:ext uri="{FF2B5EF4-FFF2-40B4-BE49-F238E27FC236}">
                    <a16:creationId xmlns:a16="http://schemas.microsoft.com/office/drawing/2014/main" id="{4267592C-ED54-A94D-A879-021709B8001F}"/>
                  </a:ext>
                </a:extLst>
              </p:cNvPr>
              <p:cNvSpPr/>
              <p:nvPr/>
            </p:nvSpPr>
            <p:spPr>
              <a:xfrm>
                <a:off x="1455923" y="2150571"/>
                <a:ext cx="5478938" cy="98404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ℰ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ℰ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ru-RU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d>
                                            <m:dPr>
                                              <m:begChr m:val=")"/>
                                              <m:endChr m:val=""/>
                                              <m:ctrlPr>
                                                <a:rPr lang="ru-RU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e>
                                          </m:d>
                                        </m:fName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</m:e>
                          </m:nary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   (2)</m:t>
                          </m:r>
                        </m:e>
                      </m:d>
                    </m:oMath>
                  </m:oMathPara>
                </a14:m>
                <a:endParaRPr lang="ru-RU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5" name="Прямоугольник 15">
                <a:extLst>
                  <a:ext uri="{FF2B5EF4-FFF2-40B4-BE49-F238E27FC236}">
                    <a16:creationId xmlns:a16="http://schemas.microsoft.com/office/drawing/2014/main" id="{4267592C-ED54-A94D-A879-021709B80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923" y="2150571"/>
                <a:ext cx="5478938" cy="9840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Стрелка вниз 16">
            <a:extLst>
              <a:ext uri="{FF2B5EF4-FFF2-40B4-BE49-F238E27FC236}">
                <a16:creationId xmlns:a16="http://schemas.microsoft.com/office/drawing/2014/main" id="{304F3940-65A2-1388-0D9D-F1FECD9914BD}"/>
              </a:ext>
            </a:extLst>
          </p:cNvPr>
          <p:cNvSpPr/>
          <p:nvPr/>
        </p:nvSpPr>
        <p:spPr>
          <a:xfrm>
            <a:off x="3152559" y="1733177"/>
            <a:ext cx="550514" cy="471711"/>
          </a:xfrm>
          <a:custGeom>
            <a:avLst>
              <a:gd name="f0" fmla="val 1385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0F98C26-F4BA-91C1-4B01-DF2FF33E9BDC}"/>
              </a:ext>
            </a:extLst>
          </p:cNvPr>
          <p:cNvSpPr txBox="1"/>
          <p:nvPr/>
        </p:nvSpPr>
        <p:spPr>
          <a:xfrm>
            <a:off x="686659" y="3071049"/>
            <a:ext cx="7776023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0" cap="none" spc="0" baseline="0" dirty="0">
                <a:solidFill>
                  <a:srgbClr val="C55A11"/>
                </a:solidFill>
                <a:uFillTx/>
                <a:latin typeface="Calibri"/>
              </a:rPr>
              <a:t>Можно рассчитать частотно-угловое распределение переходного излучения</a:t>
            </a:r>
            <a:endParaRPr lang="ru-RU" sz="2400" b="1" i="0" u="none" strike="noStrike" kern="1200" cap="none" spc="0" baseline="0" dirty="0">
              <a:solidFill>
                <a:srgbClr val="C55A11"/>
              </a:solidFill>
              <a:uFillTx/>
              <a:latin typeface="Calibri"/>
            </a:endParaRP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3505A380-8D74-D9E4-7A5C-EE8ADFA6FFDF}"/>
              </a:ext>
            </a:extLst>
          </p:cNvPr>
          <p:cNvSpPr txBox="1"/>
          <p:nvPr/>
        </p:nvSpPr>
        <p:spPr>
          <a:xfrm>
            <a:off x="9897035" y="5145008"/>
            <a:ext cx="1855694" cy="461665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</a:rPr>
              <a:t>Diffraction!</a:t>
            </a:r>
            <a:endParaRPr lang="ru-RU" sz="2400" b="1" i="0" u="none" strike="noStrike" kern="1200" cap="none" spc="0" baseline="0" dirty="0">
              <a:solidFill>
                <a:srgbClr val="0070C0"/>
              </a:solidFill>
              <a:uFillTx/>
              <a:latin typeface="Calibri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35C0F3BE-6C38-B52B-D0B6-862656ABC88D}"/>
              </a:ext>
            </a:extLst>
          </p:cNvPr>
          <p:cNvSpPr txBox="1"/>
          <p:nvPr/>
        </p:nvSpPr>
        <p:spPr>
          <a:xfrm>
            <a:off x="1653215" y="1922044"/>
            <a:ext cx="162909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scaling ~N^2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24259C-A81E-5A6F-6CF6-0566E2F66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881" y="3986927"/>
            <a:ext cx="3119763" cy="24064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0D7096A-A88A-FAFA-A014-045418687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468" y="3914290"/>
            <a:ext cx="3058221" cy="2406469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E5D3ABF-11C6-FD38-A213-5F0FF14DDE5B}"/>
              </a:ext>
            </a:extLst>
          </p:cNvPr>
          <p:cNvSpPr/>
          <p:nvPr/>
        </p:nvSpPr>
        <p:spPr>
          <a:xfrm>
            <a:off x="6642847" y="2070847"/>
            <a:ext cx="206188" cy="1063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1B48443-AAEF-873A-4740-2C6E512E044C}"/>
              </a:ext>
            </a:extLst>
          </p:cNvPr>
          <p:cNvSpPr/>
          <p:nvPr/>
        </p:nvSpPr>
        <p:spPr>
          <a:xfrm>
            <a:off x="7033472" y="822708"/>
            <a:ext cx="206188" cy="1063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335DE-7ECF-4E75-024C-C550A2E2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2" y="1033456"/>
            <a:ext cx="9369124" cy="5363904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Спектры ТГц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4836" r="10032"/>
          <a:stretch/>
        </p:blipFill>
        <p:spPr>
          <a:xfrm>
            <a:off x="9754606" y="3555072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484E19-39F5-1392-1507-6E4851366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68"/>
          <a:stretch/>
        </p:blipFill>
        <p:spPr>
          <a:xfrm>
            <a:off x="9754606" y="739679"/>
            <a:ext cx="2373244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1174376" y="687913"/>
            <a:ext cx="184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err="1"/>
              <a:t>Bz</a:t>
            </a:r>
            <a:endParaRPr lang="ru-RU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DCF4D-6439-EA8C-1AF9-FC8095AB5635}"/>
              </a:ext>
            </a:extLst>
          </p:cNvPr>
          <p:cNvSpPr txBox="1"/>
          <p:nvPr/>
        </p:nvSpPr>
        <p:spPr>
          <a:xfrm>
            <a:off x="3367602" y="687913"/>
            <a:ext cx="3019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Из </a:t>
            </a:r>
            <a:r>
              <a:rPr lang="en-US" sz="2000" b="1" dirty="0"/>
              <a:t>dN/</a:t>
            </a:r>
            <a:r>
              <a:rPr lang="en-US" sz="2000" b="1" dirty="0" err="1"/>
              <a:t>dEdΘ</a:t>
            </a:r>
            <a:r>
              <a:rPr lang="en-US" sz="2000" b="1" dirty="0"/>
              <a:t> + </a:t>
            </a:r>
            <a:r>
              <a:rPr lang="ru-RU" sz="2000" b="1" dirty="0"/>
              <a:t>дифракция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E1047-4129-99A9-B0E6-0E99E1378319}"/>
              </a:ext>
            </a:extLst>
          </p:cNvPr>
          <p:cNvSpPr txBox="1"/>
          <p:nvPr/>
        </p:nvSpPr>
        <p:spPr>
          <a:xfrm>
            <a:off x="6637304" y="710416"/>
            <a:ext cx="1504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Из </a:t>
            </a:r>
            <a:r>
              <a:rPr lang="en-US" sz="2000" b="1" dirty="0"/>
              <a:t>dN/</a:t>
            </a:r>
            <a:r>
              <a:rPr lang="en-US" sz="2000" b="1" dirty="0" err="1"/>
              <a:t>dEdΘ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636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335DE-7ECF-4E75-024C-C550A2E2F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79"/>
          <a:stretch/>
        </p:blipFill>
        <p:spPr>
          <a:xfrm>
            <a:off x="268942" y="1033456"/>
            <a:ext cx="3028173" cy="5363904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Спектры ТГц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4836" r="10032"/>
          <a:stretch/>
        </p:blipFill>
        <p:spPr>
          <a:xfrm>
            <a:off x="9754606" y="3555072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484E19-39F5-1392-1507-6E4851366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68"/>
          <a:stretch/>
        </p:blipFill>
        <p:spPr>
          <a:xfrm>
            <a:off x="9754606" y="739679"/>
            <a:ext cx="2373244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1174376" y="687913"/>
            <a:ext cx="184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err="1"/>
              <a:t>Bz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1090969"/>
            <a:ext cx="5617781" cy="41675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16922" y="995894"/>
            <a:ext cx="5617781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950069" y="1257300"/>
            <a:ext cx="0" cy="43961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50069" y="5353609"/>
            <a:ext cx="30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Задняя поверхность мишени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8611" y="757975"/>
            <a:ext cx="368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Bz(</a:t>
            </a:r>
            <a:r>
              <a:rPr lang="en-US" sz="2000" b="1" dirty="0" err="1" smtClean="0"/>
              <a:t>x,y,t</a:t>
            </a:r>
            <a:r>
              <a:rPr lang="en-US" sz="2000" b="1" dirty="0" smtClean="0"/>
              <a:t>) -&gt; Bz(</a:t>
            </a:r>
            <a:r>
              <a:rPr lang="en-US" sz="2000" b="1" dirty="0" err="1" smtClean="0"/>
              <a:t>kx,ky,w</a:t>
            </a:r>
            <a:r>
              <a:rPr lang="en-US" sz="2000" b="1" dirty="0" smtClean="0"/>
              <a:t>) -&gt; Bz(</a:t>
            </a:r>
            <a:r>
              <a:rPr lang="el-GR" sz="2000" b="1" dirty="0" smtClean="0"/>
              <a:t>θ</a:t>
            </a:r>
            <a:r>
              <a:rPr lang="en-US" sz="2000" b="1" dirty="0" smtClean="0"/>
              <a:t>,w)</a:t>
            </a:r>
            <a:endParaRPr lang="ru-RU" sz="20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42851" t="6350" r="44419" b="90231"/>
          <a:stretch/>
        </p:blipFill>
        <p:spPr>
          <a:xfrm>
            <a:off x="7774539" y="1415351"/>
            <a:ext cx="888023" cy="1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335DE-7ECF-4E75-024C-C550A2E2F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79"/>
          <a:stretch/>
        </p:blipFill>
        <p:spPr>
          <a:xfrm>
            <a:off x="268942" y="1033456"/>
            <a:ext cx="3028173" cy="5363904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Спектры ТГц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4836" r="10032"/>
          <a:stretch/>
        </p:blipFill>
        <p:spPr>
          <a:xfrm>
            <a:off x="9754606" y="3555072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484E19-39F5-1392-1507-6E4851366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68"/>
          <a:stretch/>
        </p:blipFill>
        <p:spPr>
          <a:xfrm>
            <a:off x="9754606" y="739679"/>
            <a:ext cx="2373244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1174376" y="687913"/>
            <a:ext cx="184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err="1"/>
              <a:t>Bz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1090969"/>
            <a:ext cx="5617781" cy="41675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16922" y="995894"/>
            <a:ext cx="5617781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950069" y="1257300"/>
            <a:ext cx="0" cy="43961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50069" y="5353609"/>
            <a:ext cx="30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Задняя поверхность мишени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85519" y="816800"/>
            <a:ext cx="491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Bz(</a:t>
            </a:r>
            <a:r>
              <a:rPr lang="en-US" sz="2000" b="1" dirty="0" err="1" smtClean="0"/>
              <a:t>x,y,t</a:t>
            </a:r>
            <a:r>
              <a:rPr lang="en-US" sz="2000" b="1" dirty="0" smtClean="0"/>
              <a:t>)</a:t>
            </a:r>
            <a:r>
              <a:rPr lang="ru-RU" sz="2000" b="1" dirty="0" smtClean="0"/>
              <a:t>*</a:t>
            </a:r>
            <a:r>
              <a:rPr lang="en-US" sz="2000" b="1" dirty="0" smtClean="0"/>
              <a:t>MASK(</a:t>
            </a:r>
            <a:r>
              <a:rPr lang="en-US" sz="2000" b="1" dirty="0" err="1" smtClean="0"/>
              <a:t>x,y</a:t>
            </a:r>
            <a:r>
              <a:rPr lang="en-US" sz="2000" b="1" dirty="0" smtClean="0"/>
              <a:t>) -&gt; Bz(</a:t>
            </a:r>
            <a:r>
              <a:rPr lang="en-US" sz="2000" b="1" dirty="0" err="1" smtClean="0"/>
              <a:t>kx,ky,w</a:t>
            </a:r>
            <a:r>
              <a:rPr lang="en-US" sz="2000" b="1" dirty="0" smtClean="0"/>
              <a:t>) -&gt; Bz(</a:t>
            </a:r>
            <a:r>
              <a:rPr lang="el-GR" sz="2000" b="1" dirty="0" smtClean="0"/>
              <a:t>θ</a:t>
            </a:r>
            <a:r>
              <a:rPr lang="en-US" sz="2000" b="1" dirty="0" smtClean="0"/>
              <a:t>,w)</a:t>
            </a:r>
            <a:endParaRPr lang="ru-RU" sz="20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E724"/>
              </a:clrFrom>
              <a:clrTo>
                <a:srgbClr val="FDE72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76"/>
          <a:stretch/>
        </p:blipFill>
        <p:spPr>
          <a:xfrm rot="16200000">
            <a:off x="3578084" y="2157526"/>
            <a:ext cx="5374119" cy="341540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74669" y="1321312"/>
            <a:ext cx="228600" cy="3713138"/>
          </a:xfrm>
          <a:prstGeom prst="rect">
            <a:avLst/>
          </a:prstGeom>
          <a:solidFill>
            <a:srgbClr val="440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/>
          <a:srcRect l="42851" t="6350" r="44419" b="90231"/>
          <a:stretch/>
        </p:blipFill>
        <p:spPr>
          <a:xfrm>
            <a:off x="7774539" y="1415351"/>
            <a:ext cx="888023" cy="1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335DE-7ECF-4E75-024C-C550A2E2F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79"/>
          <a:stretch/>
        </p:blipFill>
        <p:spPr>
          <a:xfrm>
            <a:off x="268942" y="1033456"/>
            <a:ext cx="3028173" cy="5363904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Спектры ТГц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4836" r="10032"/>
          <a:stretch/>
        </p:blipFill>
        <p:spPr>
          <a:xfrm>
            <a:off x="9754606" y="3555072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484E19-39F5-1392-1507-6E4851366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68"/>
          <a:stretch/>
        </p:blipFill>
        <p:spPr>
          <a:xfrm>
            <a:off x="9754606" y="739679"/>
            <a:ext cx="2373244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1174376" y="687913"/>
            <a:ext cx="184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err="1"/>
              <a:t>Bz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16922" y="995894"/>
            <a:ext cx="5617781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1" t="12002" r="23702"/>
          <a:stretch/>
        </p:blipFill>
        <p:spPr>
          <a:xfrm>
            <a:off x="3511059" y="1033456"/>
            <a:ext cx="2584939" cy="27026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8" t="11726" r="23630" b="2331"/>
          <a:stretch/>
        </p:blipFill>
        <p:spPr>
          <a:xfrm>
            <a:off x="3516922" y="3642359"/>
            <a:ext cx="2584940" cy="2631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3495093" y="651229"/>
            <a:ext cx="261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smtClean="0"/>
              <a:t>Bz*MASK</a:t>
            </a:r>
            <a:endParaRPr lang="ru-RU" sz="20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5" t="11311" r="23630"/>
          <a:stretch/>
        </p:blipFill>
        <p:spPr>
          <a:xfrm>
            <a:off x="6107725" y="3603062"/>
            <a:ext cx="2628900" cy="27571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11864" r="24567" b="6752"/>
          <a:stretch/>
        </p:blipFill>
        <p:spPr>
          <a:xfrm>
            <a:off x="6107725" y="1023465"/>
            <a:ext cx="2527047" cy="2493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6107725" y="646068"/>
            <a:ext cx="2746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smtClean="0"/>
              <a:t>Bz*MASK2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614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335DE-7ECF-4E75-024C-C550A2E2F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79"/>
          <a:stretch/>
        </p:blipFill>
        <p:spPr>
          <a:xfrm>
            <a:off x="268942" y="1033456"/>
            <a:ext cx="3028173" cy="5363904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Спектры ТГц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1174376" y="687913"/>
            <a:ext cx="184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err="1"/>
              <a:t>Bz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16922" y="995894"/>
            <a:ext cx="5617781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1" t="12002" r="23702"/>
          <a:stretch/>
        </p:blipFill>
        <p:spPr>
          <a:xfrm>
            <a:off x="3511059" y="1033456"/>
            <a:ext cx="2584939" cy="27026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8" t="11726" r="23630" b="2331"/>
          <a:stretch/>
        </p:blipFill>
        <p:spPr>
          <a:xfrm>
            <a:off x="3516922" y="3642359"/>
            <a:ext cx="2584940" cy="2631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3495093" y="651229"/>
            <a:ext cx="261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smtClean="0"/>
              <a:t>Bz*MASK</a:t>
            </a:r>
            <a:endParaRPr lang="ru-RU" sz="20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5" t="11311" r="23630"/>
          <a:stretch/>
        </p:blipFill>
        <p:spPr>
          <a:xfrm>
            <a:off x="6107725" y="3603062"/>
            <a:ext cx="2628900" cy="27571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11864" r="24567" b="6752"/>
          <a:stretch/>
        </p:blipFill>
        <p:spPr>
          <a:xfrm>
            <a:off x="6107725" y="1023465"/>
            <a:ext cx="2527047" cy="2493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FEDBC6-5A8D-FD3A-CA41-2EEF34C00CC6}"/>
              </a:ext>
            </a:extLst>
          </p:cNvPr>
          <p:cNvSpPr txBox="1"/>
          <p:nvPr/>
        </p:nvSpPr>
        <p:spPr>
          <a:xfrm>
            <a:off x="6107725" y="646068"/>
            <a:ext cx="2746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Спектр поля </a:t>
            </a:r>
            <a:r>
              <a:rPr lang="en-US" sz="2000" b="1" dirty="0" smtClean="0"/>
              <a:t>Bz*MASK2</a:t>
            </a:r>
            <a:endParaRPr lang="ru-RU" sz="20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4335DE-7ECF-4E75-024C-C550A2E2F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3" r="38776" b="5017"/>
          <a:stretch/>
        </p:blipFill>
        <p:spPr>
          <a:xfrm>
            <a:off x="9039077" y="982427"/>
            <a:ext cx="2793749" cy="522214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44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 smtClean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Вывод</a:t>
            </a:r>
            <a:r>
              <a:rPr lang="ru-RU" sz="3200" kern="0" dirty="0" smtClean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ы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3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8679" y="774086"/>
            <a:ext cx="11903317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/>
              <a:t>В </a:t>
            </a:r>
            <a:r>
              <a:rPr lang="en-US" sz="2100" dirty="0" smtClean="0"/>
              <a:t>PIC</a:t>
            </a:r>
            <a:r>
              <a:rPr lang="ru-RU" sz="2100" dirty="0" smtClean="0"/>
              <a:t> </a:t>
            </a:r>
            <a:r>
              <a:rPr lang="ru-RU" sz="2100" dirty="0"/>
              <a:t>моделировании были </a:t>
            </a:r>
            <a:r>
              <a:rPr lang="ru-RU" sz="2100" b="1" dirty="0">
                <a:solidFill>
                  <a:schemeClr val="accent2"/>
                </a:solidFill>
              </a:rPr>
              <a:t>рассмотрены две схемы взаимодействия 15 ПВт лазерного импульса с </a:t>
            </a:r>
            <a:r>
              <a:rPr lang="ru-RU" sz="2100" b="1" dirty="0" smtClean="0">
                <a:solidFill>
                  <a:schemeClr val="accent2"/>
                </a:solidFill>
              </a:rPr>
              <a:t>мишенью</a:t>
            </a:r>
            <a:r>
              <a:rPr lang="ru-RU" sz="2100" dirty="0" smtClean="0"/>
              <a:t>: </a:t>
            </a:r>
            <a:r>
              <a:rPr lang="ru-RU" sz="2100" dirty="0"/>
              <a:t>одноэтапная с одной мишенью-пленкой, в которой происходит ускорение электронов и генерация ТГц, и двухэтапная, где в первой мишени создается пучок ускоренных электронов, который затем генерирует ТГц излучение проходя через вторую мишень-пленку. </a:t>
            </a:r>
            <a:endParaRPr lang="ru-RU" sz="2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 smtClean="0">
                <a:solidFill>
                  <a:schemeClr val="accent2"/>
                </a:solidFill>
              </a:rPr>
              <a:t>В </a:t>
            </a:r>
            <a:r>
              <a:rPr lang="ru-RU" sz="2100" b="1" dirty="0">
                <a:solidFill>
                  <a:schemeClr val="accent2"/>
                </a:solidFill>
              </a:rPr>
              <a:t>двухэтапной схеме продемонстрировано формирование короткого (&lt;λ) сгустка ускоренных электронов с зарядом ~340 нКл и температурой ~16 МэВ</a:t>
            </a:r>
            <a:r>
              <a:rPr lang="ru-RU" sz="2100" b="1" dirty="0" smtClean="0">
                <a:solidFill>
                  <a:schemeClr val="accent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100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100" b="1" dirty="0">
              <a:solidFill>
                <a:schemeClr val="accent2"/>
              </a:solidFill>
            </a:endParaRPr>
          </a:p>
          <a:p>
            <a:r>
              <a:rPr lang="ru-RU" sz="2100" b="1" dirty="0" smtClean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/>
              <a:t>Получены ЧУС излучения </a:t>
            </a:r>
            <a:r>
              <a:rPr lang="ru-RU" sz="2100" dirty="0"/>
              <a:t>в ТГц диапазоне для этих случаев и показано, что различные методы построения данных спектров приводят к различным оценкам на характеристики ТГц </a:t>
            </a:r>
            <a:r>
              <a:rPr lang="ru-RU" sz="2100" dirty="0" smtClean="0"/>
              <a:t>излучения.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/>
              <a:t>Напряженность </a:t>
            </a:r>
            <a:r>
              <a:rPr lang="ru-RU" sz="2100" dirty="0"/>
              <a:t>поля </a:t>
            </a:r>
            <a:r>
              <a:rPr lang="en-US" sz="2100" b="1" dirty="0">
                <a:solidFill>
                  <a:schemeClr val="accent2"/>
                </a:solidFill>
              </a:rPr>
              <a:t>B</a:t>
            </a:r>
            <a:r>
              <a:rPr lang="en-US" sz="2100" b="1" baseline="-25000" dirty="0">
                <a:solidFill>
                  <a:schemeClr val="accent2"/>
                </a:solidFill>
              </a:rPr>
              <a:t>z</a:t>
            </a:r>
            <a:r>
              <a:rPr lang="ru-RU" sz="2100" b="1" dirty="0">
                <a:solidFill>
                  <a:schemeClr val="accent2"/>
                </a:solidFill>
              </a:rPr>
              <a:t> после фильтрации в ТГц области достигает ~0.01</a:t>
            </a:r>
            <a:r>
              <a:rPr lang="en-US" sz="2100" b="1" dirty="0">
                <a:solidFill>
                  <a:schemeClr val="accent2"/>
                </a:solidFill>
              </a:rPr>
              <a:t>a</a:t>
            </a:r>
            <a:r>
              <a:rPr lang="ru-RU" sz="2100" b="1" baseline="-25000" dirty="0">
                <a:solidFill>
                  <a:schemeClr val="accent2"/>
                </a:solidFill>
              </a:rPr>
              <a:t>0</a:t>
            </a:r>
            <a:r>
              <a:rPr lang="ru-RU" sz="2100" dirty="0"/>
              <a:t> на краях области моделирования, в которых влияние статических полей минимально, что соответствует </a:t>
            </a:r>
            <a:r>
              <a:rPr lang="ru-RU" sz="2100" b="1" dirty="0">
                <a:solidFill>
                  <a:schemeClr val="accent2"/>
                </a:solidFill>
              </a:rPr>
              <a:t>~1</a:t>
            </a:r>
            <a:r>
              <a:rPr lang="en-US" sz="2100" b="1" dirty="0">
                <a:solidFill>
                  <a:schemeClr val="accent2"/>
                </a:solidFill>
              </a:rPr>
              <a:t>a</a:t>
            </a:r>
            <a:r>
              <a:rPr lang="ru-RU" sz="2100" b="1" baseline="-25000" dirty="0">
                <a:solidFill>
                  <a:schemeClr val="accent2"/>
                </a:solidFill>
              </a:rPr>
              <a:t>0 </a:t>
            </a:r>
            <a:r>
              <a:rPr lang="ru-RU" sz="2100" b="1" baseline="-25000" dirty="0" smtClean="0">
                <a:solidFill>
                  <a:schemeClr val="accent2"/>
                </a:solidFill>
              </a:rPr>
              <a:t>ТГц</a:t>
            </a:r>
            <a:r>
              <a:rPr lang="ru-RU" sz="2100" b="1" dirty="0" smtClean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/>
              <a:t>Оценить </a:t>
            </a:r>
            <a:r>
              <a:rPr lang="ru-RU" sz="2100" dirty="0"/>
              <a:t>энергию ТГц излучения из моделирования напрямую не представляется возможным. </a:t>
            </a:r>
            <a:r>
              <a:rPr lang="ru-RU" sz="2100" dirty="0"/>
              <a:t> </a:t>
            </a:r>
            <a:r>
              <a:rPr lang="ru-RU" sz="2100" dirty="0" smtClean="0"/>
              <a:t>В экспериментальных </a:t>
            </a:r>
            <a:r>
              <a:rPr lang="ru-RU" sz="2100" dirty="0"/>
              <a:t>исследованиях генерации ТГц излучения на лазерных системах с мощностью ~ПВт характерный коэффициент конверсии энергии лазерного излучения в энергию ТГц составляет до </a:t>
            </a:r>
            <a:r>
              <a:rPr lang="ru-RU" sz="2100" dirty="0" smtClean="0"/>
              <a:t>1%, что </a:t>
            </a:r>
            <a:r>
              <a:rPr lang="ru-RU" sz="2100" dirty="0"/>
              <a:t>говорит </a:t>
            </a:r>
            <a:r>
              <a:rPr lang="ru-RU" sz="2100" dirty="0" smtClean="0"/>
              <a:t>о </a:t>
            </a:r>
            <a:r>
              <a:rPr lang="ru-RU" sz="2100" dirty="0"/>
              <a:t>генерации </a:t>
            </a:r>
            <a:r>
              <a:rPr lang="ru-RU" sz="2100" b="1" dirty="0">
                <a:solidFill>
                  <a:schemeClr val="accent2"/>
                </a:solidFill>
              </a:rPr>
              <a:t>ТГц излучения с энергией в единицы Дж - сотни мДж.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140" t="11987" r="86635" b="10608"/>
          <a:stretch/>
        </p:blipFill>
        <p:spPr>
          <a:xfrm rot="5400000">
            <a:off x="5853475" y="942654"/>
            <a:ext cx="773723" cy="44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0" y="0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0" cap="none" spc="0" baseline="0" dirty="0" smtClean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Ранее – 1 ТВт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" t="22559" b="74448"/>
          <a:stretch>
            <a:fillRect/>
          </a:stretch>
        </p:blipFill>
        <p:spPr>
          <a:xfrm>
            <a:off x="0" y="649494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04" y="3466956"/>
            <a:ext cx="7486220" cy="29383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939" y="701417"/>
            <a:ext cx="3456925" cy="27655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99" t="7443" r="15697" b="3574"/>
          <a:stretch>
            <a:fillRect/>
          </a:stretch>
        </p:blipFill>
        <p:spPr>
          <a:xfrm>
            <a:off x="430133" y="761823"/>
            <a:ext cx="4473555" cy="27051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7"/>
          <p:cNvSpPr txBox="1"/>
          <p:nvPr/>
        </p:nvSpPr>
        <p:spPr>
          <a:xfrm>
            <a:off x="342898" y="690660"/>
            <a:ext cx="4902752" cy="369332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ED7D31"/>
                </a:solidFill>
                <a:uFillTx/>
                <a:latin typeface="Proxima Nova"/>
              </a:rPr>
              <a:t>Распределение электронов угол-энергия</a:t>
            </a:r>
            <a:endParaRPr lang="ru-RU" sz="1800" b="1" i="0" u="none" strike="noStrike" kern="1200" cap="none" spc="0" baseline="0" dirty="0">
              <a:solidFill>
                <a:srgbClr val="ED7D31"/>
              </a:solidFill>
              <a:uFillTx/>
              <a:latin typeface="Proxima Nov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89151" y="701417"/>
            <a:ext cx="4433458" cy="369332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ED7D31"/>
                </a:solidFill>
                <a:uFillTx/>
                <a:latin typeface="Proxima Nova"/>
              </a:rPr>
              <a:t>Спектр электронов                                </a:t>
            </a:r>
            <a:endParaRPr lang="ru-RU" sz="1800" b="1" i="0" u="none" strike="noStrike" kern="1200" cap="none" spc="0" baseline="0" dirty="0">
              <a:solidFill>
                <a:srgbClr val="ED7D31"/>
              </a:solidFill>
              <a:uFillTx/>
              <a:latin typeface="Proxima Nova"/>
            </a:endParaRPr>
          </a:p>
        </p:txBody>
      </p:sp>
      <p:cxnSp>
        <p:nvCxnSpPr>
          <p:cNvPr id="9" name="Соединительная линия уступом 12"/>
          <p:cNvCxnSpPr/>
          <p:nvPr/>
        </p:nvCxnSpPr>
        <p:spPr>
          <a:xfrm>
            <a:off x="8633865" y="1810868"/>
            <a:ext cx="1765194" cy="1489293"/>
          </a:xfrm>
          <a:prstGeom prst="bentConnector3">
            <a:avLst>
              <a:gd name="adj1" fmla="val 99809"/>
            </a:avLst>
          </a:prstGeom>
          <a:noFill/>
          <a:ln w="76196" cap="flat">
            <a:solidFill>
              <a:srgbClr val="ED7D31"/>
            </a:solidFill>
            <a:prstDash val="solid"/>
            <a:miter/>
            <a:tailEnd type="arrow"/>
          </a:ln>
        </p:spPr>
      </p:cxnSp>
      <p:sp>
        <p:nvSpPr>
          <p:cNvPr id="10" name="TextBox 16"/>
          <p:cNvSpPr txBox="1"/>
          <p:nvPr/>
        </p:nvSpPr>
        <p:spPr>
          <a:xfrm>
            <a:off x="8907106" y="3389808"/>
            <a:ext cx="2770092" cy="1200329"/>
          </a:xfrm>
          <a:prstGeom prst="rect">
            <a:avLst/>
          </a:prstGeom>
          <a:solidFill>
            <a:srgbClr val="FBE5D6"/>
          </a:solidFill>
          <a:ln w="38103" cap="flat">
            <a:solidFill>
              <a:srgbClr val="ED7D31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ED7D31"/>
                </a:solidFill>
                <a:uFillTx/>
                <a:latin typeface="Proxima Nova"/>
              </a:rPr>
              <a:t>Можно</a:t>
            </a:r>
            <a:r>
              <a:rPr lang="ru-RU" sz="1800" b="1" i="0" u="none" strike="noStrike" kern="1200" cap="none" spc="0" dirty="0" smtClean="0">
                <a:solidFill>
                  <a:srgbClr val="ED7D31"/>
                </a:solidFill>
                <a:uFillTx/>
                <a:latin typeface="Proxima Nova"/>
              </a:rPr>
              <a:t> напрямую рассчитать переходное излучение</a:t>
            </a:r>
            <a:endParaRPr lang="ru-RU" sz="1800" b="1" i="0" u="none" strike="noStrike" kern="1200" cap="none" spc="0" baseline="0" dirty="0">
              <a:solidFill>
                <a:srgbClr val="ED7D31"/>
              </a:solidFill>
              <a:uFillTx/>
              <a:latin typeface="Proxima Nova"/>
            </a:endParaRPr>
          </a:p>
        </p:txBody>
      </p:sp>
      <p:pic>
        <p:nvPicPr>
          <p:cNvPr id="11" name="Рисунок 1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561" r="26383"/>
          <a:stretch>
            <a:fillRect/>
          </a:stretch>
        </p:blipFill>
        <p:spPr>
          <a:xfrm>
            <a:off x="8075785" y="4768038"/>
            <a:ext cx="4028279" cy="87386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8389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A643C-4EB1-EF2B-1731-60721943AEB5}"/>
              </a:ext>
            </a:extLst>
          </p:cNvPr>
          <p:cNvSpPr txBox="1"/>
          <p:nvPr/>
        </p:nvSpPr>
        <p:spPr>
          <a:xfrm>
            <a:off x="0" y="0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Conclusions</a:t>
            </a:r>
            <a:endParaRPr lang="ru-RU" sz="3200" b="0" i="0" u="none" strike="noStrike" kern="0" cap="none" spc="0" baseline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8FCEB3DC-9594-BE2F-8310-D57C6DE9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" t="22559" b="74448"/>
          <a:stretch>
            <a:fillRect/>
          </a:stretch>
        </p:blipFill>
        <p:spPr>
          <a:xfrm>
            <a:off x="0" y="6493081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3A22C643-F60D-1396-7131-B8D28FC921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05" r="535" b="44448"/>
          <a:stretch>
            <a:fillRect/>
          </a:stretch>
        </p:blipFill>
        <p:spPr>
          <a:xfrm>
            <a:off x="0" y="-26636"/>
            <a:ext cx="12191996" cy="69245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4E0C1A0D-91D2-7E5D-A57B-C63C7C211AAA}"/>
              </a:ext>
            </a:extLst>
          </p:cNvPr>
          <p:cNvSpPr txBox="1"/>
          <p:nvPr/>
        </p:nvSpPr>
        <p:spPr>
          <a:xfrm>
            <a:off x="1305022" y="2707684"/>
            <a:ext cx="9738808" cy="1015660"/>
          </a:xfrm>
          <a:prstGeom prst="rect">
            <a:avLst/>
          </a:prstGeom>
          <a:noFill/>
          <a:ln cap="flat">
            <a:noFill/>
          </a:ln>
          <a:effectLst>
            <a:outerShdw dist="38103" dir="108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6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Спасибо за внимание</a:t>
            </a:r>
            <a:r>
              <a:rPr lang="en-US" sz="6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!</a:t>
            </a:r>
            <a:endParaRPr lang="ru-RU" sz="60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6"/>
    </mc:Choice>
    <mc:Fallback xmlns="">
      <p:transition spd="slow" advTm="876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8"/>
          <p:cNvGraphicFramePr/>
          <p:nvPr/>
        </p:nvGraphicFramePr>
        <p:xfrm>
          <a:off x="6284131" y="3012344"/>
          <a:ext cx="1340272" cy="28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4" imgW="4062001" imgH="6096001" progId="">
                  <p:embed/>
                </p:oleObj>
              </mc:Choice>
              <mc:Fallback>
                <p:oleObj name="Equation" r:id="rId4" imgW="4062001" imgH="6096001" progId="">
                  <p:embed/>
                  <p:pic>
                    <p:nvPicPr>
                      <p:cNvPr id="4" name="Объект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4131" y="3012344"/>
                        <a:ext cx="1340272" cy="285009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0" cap="none" spc="0" baseline="0" dirty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Работы по исследованию</a:t>
            </a:r>
            <a:r>
              <a:rPr lang="ru-RU" sz="3200" b="0" i="0" u="none" strike="noStrike" kern="0" cap="none" spc="0" dirty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 ТГц </a:t>
            </a:r>
            <a:r>
              <a:rPr lang="ru-RU" sz="3200" b="0" i="0" u="none" strike="noStrike" kern="0" cap="none" spc="0" dirty="0" smtClean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излучения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6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13" y="1233155"/>
            <a:ext cx="5656284" cy="4917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4884" y="771490"/>
            <a:ext cx="412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~</a:t>
            </a:r>
            <a:r>
              <a:rPr lang="ru-RU" sz="2400" b="1" dirty="0" smtClean="0"/>
              <a:t>1% эффективности на 10 ТВт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959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533" y="1040834"/>
            <a:ext cx="3097904" cy="15426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Заголовок 1"/>
          <p:cNvSpPr txBox="1"/>
          <p:nvPr/>
        </p:nvSpPr>
        <p:spPr>
          <a:xfrm>
            <a:off x="0" y="0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Generation of THz radiation in laser plasma</a:t>
            </a:r>
            <a:endParaRPr lang="ru-RU" sz="3200" b="0" i="0" u="none" strike="noStrike" kern="0" cap="none" spc="0" baseline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4" name="Рисунок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3"/>
          <p:cNvSpPr txBox="1"/>
          <p:nvPr/>
        </p:nvSpPr>
        <p:spPr>
          <a:xfrm>
            <a:off x="127540" y="5421925"/>
            <a:ext cx="2940152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0.1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 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W</a:t>
            </a: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pl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~</a:t>
            </a:r>
            <a:r>
              <a:rPr lang="ru-RU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00 THz</a:t>
            </a:r>
            <a:endParaRPr lang="ru-RU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82" r="7541" b="40435"/>
          <a:stretch>
            <a:fillRect/>
          </a:stretch>
        </p:blipFill>
        <p:spPr>
          <a:xfrm>
            <a:off x="83128" y="1473107"/>
            <a:ext cx="3066476" cy="20028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5"/>
          <p:cNvSpPr txBox="1"/>
          <p:nvPr/>
        </p:nvSpPr>
        <p:spPr>
          <a:xfrm>
            <a:off x="83128" y="639705"/>
            <a:ext cx="7821494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Linear conversion</a:t>
            </a:r>
            <a:endParaRPr lang="ru-RU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>
                <a:solidFill>
                  <a:srgbClr val="00B050"/>
                </a:solidFill>
                <a:uFillTx/>
                <a:latin typeface="Calibri"/>
              </a:rPr>
              <a:t>p</a:t>
            </a:r>
            <a:r>
              <a:rPr lang="en-US" sz="2000" b="1" i="0" u="none" strike="noStrike" kern="1200" cap="none" spc="0" baseline="0">
                <a:solidFill>
                  <a:srgbClr val="00B050"/>
                </a:solidFill>
                <a:uFillTx/>
                <a:latin typeface="Calibri"/>
              </a:rPr>
              <a:t>lasma wave-&gt; EM radiation</a:t>
            </a:r>
            <a:endParaRPr lang="ru-RU" sz="2000" b="1" i="0" u="none" strike="noStrike" kern="1200" cap="none" spc="0" baseline="0">
              <a:solidFill>
                <a:srgbClr val="00B050"/>
              </a:solidFill>
              <a:uFillTx/>
              <a:latin typeface="Calibri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83128" y="3459422"/>
            <a:ext cx="2715493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w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orks for lower densities </a:t>
            </a:r>
            <a:r>
              <a:rPr lang="ru-RU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(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&lt;0.01n</a:t>
            </a:r>
            <a:r>
              <a:rPr lang="en-US" sz="1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c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) and longer pulses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radiation has the same polarization as the inducing pulse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higher frequencies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9" name="Прямая соединительная линия 14"/>
          <p:cNvCxnSpPr/>
          <p:nvPr/>
        </p:nvCxnSpPr>
        <p:spPr>
          <a:xfrm>
            <a:off x="3251204" y="685891"/>
            <a:ext cx="36941" cy="5677958"/>
          </a:xfrm>
          <a:prstGeom prst="straightConnector1">
            <a:avLst/>
          </a:prstGeom>
          <a:noFill/>
          <a:ln w="38103" cap="flat">
            <a:solidFill>
              <a:srgbClr val="5B9BD5"/>
            </a:solidFill>
            <a:prstDash val="solid"/>
            <a:miter/>
          </a:ln>
        </p:spPr>
      </p:cxnSp>
      <p:sp>
        <p:nvSpPr>
          <p:cNvPr id="10" name="TextBox 5"/>
          <p:cNvSpPr txBox="1"/>
          <p:nvPr/>
        </p:nvSpPr>
        <p:spPr>
          <a:xfrm>
            <a:off x="3314361" y="639705"/>
            <a:ext cx="3926945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Coherent transition radiation </a:t>
            </a:r>
            <a:endParaRPr lang="ru-RU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CTR)</a:t>
            </a:r>
            <a:endParaRPr lang="ru-RU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Рисунок 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364" y="3658871"/>
            <a:ext cx="2178759" cy="219135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2" name="Прямая соединительная линия 20"/>
          <p:cNvCxnSpPr/>
          <p:nvPr/>
        </p:nvCxnSpPr>
        <p:spPr>
          <a:xfrm>
            <a:off x="7139872" y="672742"/>
            <a:ext cx="36942" cy="5677967"/>
          </a:xfrm>
          <a:prstGeom prst="straightConnector1">
            <a:avLst/>
          </a:prstGeom>
          <a:noFill/>
          <a:ln w="38103" cap="flat">
            <a:solidFill>
              <a:srgbClr val="5B9BD5"/>
            </a:solidFill>
            <a:prstDash val="solid"/>
            <a:miter/>
          </a:ln>
        </p:spPr>
      </p:cxnSp>
      <p:sp>
        <p:nvSpPr>
          <p:cNvPr id="13" name="TextBox 16"/>
          <p:cNvSpPr txBox="1"/>
          <p:nvPr/>
        </p:nvSpPr>
        <p:spPr>
          <a:xfrm>
            <a:off x="7267523" y="672742"/>
            <a:ext cx="2903997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Sheath Radiation</a:t>
            </a:r>
            <a:endParaRPr lang="ru-RU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5204" y="725411"/>
            <a:ext cx="1814242" cy="12418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523" y="1155975"/>
            <a:ext cx="2440012" cy="1697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25"/>
          <p:cNvSpPr txBox="1"/>
          <p:nvPr/>
        </p:nvSpPr>
        <p:spPr>
          <a:xfrm>
            <a:off x="3397096" y="5845978"/>
            <a:ext cx="335880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W. J. Ding et al</a:t>
            </a:r>
            <a:endParaRPr lang="en-US" sz="1600" b="1" i="0" u="none" strike="noStrike" kern="1200" cap="none" spc="0" baseline="3000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Appl. Phys. Lett. 103, 204107 (2013)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" name="Рисунок 2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2536" y="2609249"/>
            <a:ext cx="2160288" cy="13133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TextBox 26"/>
          <p:cNvSpPr txBox="1"/>
          <p:nvPr/>
        </p:nvSpPr>
        <p:spPr>
          <a:xfrm>
            <a:off x="9717795" y="2024472"/>
            <a:ext cx="2201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 Herzer 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et al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2018 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New J. Phys.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20 063019</a:t>
            </a:r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9" name="Прямая соединительная линия 20"/>
          <p:cNvCxnSpPr/>
          <p:nvPr/>
        </p:nvCxnSpPr>
        <p:spPr>
          <a:xfrm>
            <a:off x="7241307" y="2928686"/>
            <a:ext cx="4812944" cy="4059"/>
          </a:xfrm>
          <a:prstGeom prst="straightConnector1">
            <a:avLst/>
          </a:prstGeom>
          <a:noFill/>
          <a:ln w="38103" cap="flat">
            <a:solidFill>
              <a:srgbClr val="5B9BD5"/>
            </a:solidFill>
            <a:prstDash val="solid"/>
            <a:miter/>
          </a:ln>
        </p:spPr>
      </p:cxnSp>
      <p:sp>
        <p:nvSpPr>
          <p:cNvPr id="20" name="TextBox 16"/>
          <p:cNvSpPr txBox="1"/>
          <p:nvPr/>
        </p:nvSpPr>
        <p:spPr>
          <a:xfrm>
            <a:off x="7176814" y="2961366"/>
            <a:ext cx="4566952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Lateral currents</a:t>
            </a:r>
            <a:endParaRPr lang="ru-RU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Exist at fs-ps time scales -&gt; THz</a:t>
            </a:r>
            <a:endParaRPr lang="ru-RU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271" t="15714" r="64288" b="30229"/>
          <a:stretch>
            <a:fillRect/>
          </a:stretch>
        </p:blipFill>
        <p:spPr>
          <a:xfrm>
            <a:off x="7215557" y="3839556"/>
            <a:ext cx="2716600" cy="24245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6627" t="15714" r="16970" b="30229"/>
          <a:stretch>
            <a:fillRect/>
          </a:stretch>
        </p:blipFill>
        <p:spPr>
          <a:xfrm>
            <a:off x="9993120" y="3878829"/>
            <a:ext cx="2070850" cy="15009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3" name="TextBox 26"/>
          <p:cNvSpPr txBox="1"/>
          <p:nvPr/>
        </p:nvSpPr>
        <p:spPr>
          <a:xfrm>
            <a:off x="9932157" y="5451323"/>
            <a:ext cx="237978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G.-Q. Liao 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et al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2016 </a:t>
            </a:r>
            <a:r>
              <a:rPr lang="en-US" sz="1600" b="1" i="1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Physics of Plasmas 23, 013104</a:t>
            </a:r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TextBox 26"/>
          <p:cNvSpPr txBox="1"/>
          <p:nvPr/>
        </p:nvSpPr>
        <p:spPr>
          <a:xfrm>
            <a:off x="148553" y="5838517"/>
            <a:ext cx="274626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G.-Q. Liao 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et al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2015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1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Phys. Rev. Lett. 114, 255001</a:t>
            </a:r>
            <a:endParaRPr lang="ru-RU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2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544" y="2724848"/>
            <a:ext cx="7919403" cy="3628849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0" i="0" u="none" strike="noStrike" kern="0" cap="none" spc="0" baseline="0" dirty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Параметры </a:t>
            </a:r>
            <a:r>
              <a:rPr lang="en-US" sz="3200" b="0" i="0" u="none" strike="noStrike" kern="0" cap="none" spc="0" baseline="0" dirty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PIC-</a:t>
            </a:r>
            <a:r>
              <a:rPr lang="ru-RU" sz="3200" b="0" i="0" u="none" strike="noStrike" kern="0" cap="none" spc="0" baseline="0" dirty="0">
                <a:solidFill>
                  <a:srgbClr val="FFFFFF"/>
                </a:solidFill>
                <a:uFillTx/>
                <a:latin typeface="Proxima Nova"/>
                <a:ea typeface="Arial"/>
                <a:cs typeface="Arial"/>
              </a:rPr>
              <a:t>моделирования</a:t>
            </a: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97484" y="2536246"/>
            <a:ext cx="388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Одна толстая мишень (30 мкм)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1000" y="2341300"/>
            <a:ext cx="362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Тонкая мишень (15 мкм) </a:t>
            </a:r>
          </a:p>
          <a:p>
            <a:r>
              <a:rPr lang="ru-RU" sz="2000" b="1" dirty="0"/>
              <a:t>+ вторичная мишень (20 мкм)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8065" y="799656"/>
            <a:ext cx="2945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Одно плечо </a:t>
            </a:r>
            <a:r>
              <a:rPr lang="en-US" sz="2000" b="1" dirty="0" smtClean="0"/>
              <a:t>XCELS:</a:t>
            </a:r>
            <a:endParaRPr lang="ru-RU" sz="2000" b="1" dirty="0" smtClean="0"/>
          </a:p>
          <a:p>
            <a:r>
              <a:rPr lang="en-US" sz="2000" b="1" dirty="0" smtClean="0"/>
              <a:t>E</a:t>
            </a:r>
            <a:r>
              <a:rPr lang="ru-RU" sz="2000" b="1" baseline="-25000" dirty="0"/>
              <a:t>лазер</a:t>
            </a:r>
            <a:r>
              <a:rPr lang="ru-RU" sz="2000" b="1" dirty="0"/>
              <a:t>=400 Дж </a:t>
            </a:r>
            <a:endParaRPr lang="en-US" sz="2000" b="1" dirty="0" smtClean="0"/>
          </a:p>
          <a:p>
            <a:r>
              <a:rPr lang="ru-RU" sz="2000" b="1" dirty="0" smtClean="0"/>
              <a:t>τ</a:t>
            </a:r>
            <a:r>
              <a:rPr lang="en-US" sz="2000" b="1" baseline="-25000" dirty="0"/>
              <a:t>FWHM</a:t>
            </a:r>
            <a:r>
              <a:rPr lang="ru-RU" sz="2000" b="1" dirty="0"/>
              <a:t>=25 фс </a:t>
            </a:r>
            <a:r>
              <a:rPr lang="en-US" sz="2000" b="1" dirty="0" smtClean="0"/>
              <a:t>	a</a:t>
            </a:r>
            <a:r>
              <a:rPr lang="ru-RU" sz="2000" b="1" baseline="-25000" dirty="0" smtClean="0"/>
              <a:t>0</a:t>
            </a:r>
            <a:r>
              <a:rPr lang="ru-RU" sz="2000" b="1" dirty="0" smtClean="0"/>
              <a:t>=2</a:t>
            </a:r>
            <a:r>
              <a:rPr lang="en-US" sz="2000" b="1" dirty="0" smtClean="0"/>
              <a:t>0</a:t>
            </a:r>
          </a:p>
          <a:p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FWHM</a:t>
            </a:r>
            <a:r>
              <a:rPr lang="ru-RU" sz="2000" b="1" dirty="0"/>
              <a:t>=25λ </a:t>
            </a:r>
            <a:endParaRPr lang="en-US" sz="20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43884" y="953545"/>
            <a:ext cx="4327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Фокус</a:t>
            </a:r>
            <a:r>
              <a:rPr lang="en-US" sz="2000" b="1" dirty="0"/>
              <a:t>: x</a:t>
            </a:r>
            <a:r>
              <a:rPr lang="ru-RU" sz="2000" b="1" dirty="0"/>
              <a:t>=</a:t>
            </a:r>
            <a:r>
              <a:rPr lang="en-US" sz="2000" b="1" dirty="0"/>
              <a:t>8</a:t>
            </a:r>
            <a:r>
              <a:rPr lang="ru-RU" sz="2000" b="1" dirty="0"/>
              <a:t>0λ, </a:t>
            </a:r>
            <a:r>
              <a:rPr lang="en-US" sz="2000" b="1" dirty="0"/>
              <a:t>y</a:t>
            </a:r>
            <a:r>
              <a:rPr lang="ru-RU" sz="2000" b="1" dirty="0"/>
              <a:t>=120λ. </a:t>
            </a:r>
            <a:endParaRPr lang="en-US" sz="2000" b="1" dirty="0"/>
          </a:p>
          <a:p>
            <a:r>
              <a:rPr lang="ru-RU" sz="2000" b="1" dirty="0"/>
              <a:t>Шаги сетки</a:t>
            </a:r>
            <a:r>
              <a:rPr lang="en-US" sz="2000" b="1" dirty="0"/>
              <a:t>: </a:t>
            </a:r>
            <a:r>
              <a:rPr lang="ru-RU" sz="2000" b="1" dirty="0"/>
              <a:t>λ/16</a:t>
            </a:r>
            <a:r>
              <a:rPr lang="en-US" sz="2000" b="1" dirty="0"/>
              <a:t>, </a:t>
            </a:r>
            <a:r>
              <a:rPr lang="ru-RU" sz="2000" b="1" dirty="0"/>
              <a:t>τ/32 </a:t>
            </a:r>
            <a:endParaRPr lang="en-US" sz="2000" b="1" dirty="0"/>
          </a:p>
          <a:p>
            <a:r>
              <a:rPr lang="ru-RU" sz="2000" b="1" dirty="0"/>
              <a:t>Для размерных величин: λ=0.91 </a:t>
            </a:r>
            <a:r>
              <a:rPr lang="ru-RU" sz="2000" b="1" dirty="0" smtClean="0"/>
              <a:t>мкм</a:t>
            </a:r>
            <a:endParaRPr lang="ru-RU" sz="20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288548"/>
            <a:ext cx="121919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8119" y="923894"/>
            <a:ext cx="23358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SMILEI 2D3V</a:t>
            </a:r>
          </a:p>
          <a:p>
            <a:r>
              <a:rPr lang="ru-RU" sz="2000" b="1" dirty="0" smtClean="0"/>
              <a:t>Мишень – атомы </a:t>
            </a:r>
            <a:r>
              <a:rPr lang="en-US" sz="2000" b="1" dirty="0" smtClean="0"/>
              <a:t>C</a:t>
            </a:r>
          </a:p>
          <a:p>
            <a:r>
              <a:rPr lang="ru-RU" sz="2000" b="1" dirty="0" smtClean="0"/>
              <a:t>	</a:t>
            </a:r>
            <a:r>
              <a:rPr lang="en-US" sz="2000" b="1" dirty="0" smtClean="0"/>
              <a:t>~</a:t>
            </a:r>
            <a:r>
              <a:rPr lang="ru-RU" sz="2000" b="1" dirty="0" smtClean="0"/>
              <a:t>пластик</a:t>
            </a:r>
          </a:p>
          <a:p>
            <a:r>
              <a:rPr lang="ru-RU" sz="2000" b="1" u="sng" dirty="0" smtClean="0"/>
              <a:t>Ионы неподвижны</a:t>
            </a:r>
            <a:endParaRPr lang="en-US" sz="2000" b="1" u="sng" dirty="0" smtClean="0"/>
          </a:p>
          <a:p>
            <a:endParaRPr lang="ru-RU" sz="2000" b="1" dirty="0"/>
          </a:p>
        </p:txBody>
      </p:sp>
      <p:sp>
        <p:nvSpPr>
          <p:cNvPr id="12" name="TextBox 23"/>
          <p:cNvSpPr txBox="1"/>
          <p:nvPr/>
        </p:nvSpPr>
        <p:spPr>
          <a:xfrm>
            <a:off x="282419" y="2878007"/>
            <a:ext cx="2674570" cy="1477328"/>
          </a:xfrm>
          <a:prstGeom prst="rect">
            <a:avLst/>
          </a:prstGeom>
          <a:solidFill>
            <a:srgbClr val="DEEBF7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2D </a:t>
            </a:r>
            <a:r>
              <a:rPr lang="ru-RU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гидродинамическое моделирование выполнено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И. </a:t>
            </a:r>
            <a:r>
              <a:rPr lang="ru-RU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Цыгвинцевым</a:t>
            </a:r>
            <a:r>
              <a:rPr lang="ru-RU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Ф. Корнеевым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119" y="4481897"/>
            <a:ext cx="346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Невозмущенные области (</a:t>
            </a:r>
            <a:r>
              <a:rPr lang="ru-RU" b="1" dirty="0" smtClean="0"/>
              <a:t>белый): </a:t>
            </a:r>
            <a:endParaRPr lang="en-US" b="1" dirty="0" smtClean="0"/>
          </a:p>
          <a:p>
            <a:r>
              <a:rPr lang="en-US" b="1" dirty="0" err="1" smtClean="0"/>
              <a:t>n</a:t>
            </a:r>
            <a:r>
              <a:rPr lang="en-US" b="1" baseline="-25000" dirty="0" err="1" smtClean="0"/>
              <a:t>i</a:t>
            </a:r>
            <a:r>
              <a:rPr lang="ru-RU" b="1" dirty="0"/>
              <a:t>=4</a:t>
            </a:r>
            <a:r>
              <a:rPr lang="en-US" b="1" dirty="0" smtClean="0"/>
              <a:t>n</a:t>
            </a:r>
            <a:r>
              <a:rPr lang="en-US" b="1" baseline="-25000" dirty="0" smtClean="0"/>
              <a:t>cr</a:t>
            </a:r>
            <a:endParaRPr lang="en-US" b="1" dirty="0"/>
          </a:p>
          <a:p>
            <a:r>
              <a:rPr lang="en-US" b="1" dirty="0" smtClean="0"/>
              <a:t>n</a:t>
            </a:r>
            <a:r>
              <a:rPr lang="en-US" b="1" baseline="-25000" dirty="0" smtClean="0"/>
              <a:t>e</a:t>
            </a:r>
            <a:r>
              <a:rPr lang="ru-RU" b="1" dirty="0" smtClean="0"/>
              <a:t>=24</a:t>
            </a:r>
            <a:r>
              <a:rPr lang="en-US" b="1" dirty="0"/>
              <a:t>n</a:t>
            </a:r>
            <a:r>
              <a:rPr lang="en-US" b="1" baseline="-25000" dirty="0"/>
              <a:t>cr</a:t>
            </a:r>
            <a:r>
              <a:rPr lang="ru-RU" b="1" dirty="0"/>
              <a:t> при полной </a:t>
            </a:r>
            <a:r>
              <a:rPr lang="ru-RU" b="1" dirty="0" smtClean="0"/>
              <a:t>ионизации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067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1. Одна мишень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3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1" y="1669578"/>
            <a:ext cx="5340217" cy="3849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22" y="1613538"/>
            <a:ext cx="5678495" cy="4060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5223" y="1231342"/>
            <a:ext cx="343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Зеленым – электроны с </a:t>
            </a:r>
            <a:r>
              <a:rPr lang="en-US" b="1" dirty="0" smtClean="0">
                <a:solidFill>
                  <a:srgbClr val="00CC00"/>
                </a:solidFill>
              </a:rPr>
              <a:t>E&gt;5 </a:t>
            </a:r>
            <a:r>
              <a:rPr lang="ru-RU" b="1" dirty="0" smtClean="0">
                <a:solidFill>
                  <a:srgbClr val="00CC00"/>
                </a:solidFill>
              </a:rPr>
              <a:t>МэВ</a:t>
            </a:r>
            <a:endParaRPr lang="ru-RU" b="1" dirty="0">
              <a:solidFill>
                <a:srgbClr val="00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8203" y="1226661"/>
            <a:ext cx="354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Зеленым – электроны с </a:t>
            </a:r>
            <a:r>
              <a:rPr lang="en-US" b="1" dirty="0" smtClean="0">
                <a:solidFill>
                  <a:srgbClr val="00CC00"/>
                </a:solidFill>
              </a:rPr>
              <a:t>E&gt;</a:t>
            </a:r>
            <a:r>
              <a:rPr lang="ru-RU" b="1" dirty="0" smtClean="0">
                <a:solidFill>
                  <a:srgbClr val="00CC00"/>
                </a:solidFill>
              </a:rPr>
              <a:t>20</a:t>
            </a:r>
            <a:r>
              <a:rPr lang="en-US" b="1" dirty="0" smtClean="0">
                <a:solidFill>
                  <a:srgbClr val="00CC00"/>
                </a:solidFill>
              </a:rPr>
              <a:t> </a:t>
            </a:r>
            <a:r>
              <a:rPr lang="ru-RU" b="1" dirty="0" smtClean="0">
                <a:solidFill>
                  <a:srgbClr val="00CC00"/>
                </a:solidFill>
              </a:rPr>
              <a:t>МэВ</a:t>
            </a:r>
            <a:endParaRPr lang="ru-RU" b="1" dirty="0">
              <a:solidFill>
                <a:srgbClr val="00CC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5314" y="1538408"/>
            <a:ext cx="5556739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5822" y="1495290"/>
            <a:ext cx="5249008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42851" t="6350" r="44419" b="90231"/>
          <a:stretch/>
        </p:blipFill>
        <p:spPr>
          <a:xfrm>
            <a:off x="5119845" y="1931694"/>
            <a:ext cx="888023" cy="1846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42851" t="6350" r="44419" b="90231"/>
          <a:stretch/>
        </p:blipFill>
        <p:spPr>
          <a:xfrm>
            <a:off x="10802607" y="1929850"/>
            <a:ext cx="888023" cy="1846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51848" y="747151"/>
            <a:ext cx="651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~</a:t>
            </a:r>
            <a:r>
              <a:rPr lang="ru-RU" b="1" dirty="0" smtClean="0"/>
              <a:t>50% энергии отражается –</a:t>
            </a:r>
            <a:r>
              <a:rPr lang="en-US" b="1" dirty="0" smtClean="0"/>
              <a:t>&gt; </a:t>
            </a:r>
            <a:r>
              <a:rPr lang="ru-RU" b="1" dirty="0"/>
              <a:t> </a:t>
            </a:r>
            <a:r>
              <a:rPr lang="ru-RU" b="1" dirty="0" smtClean="0"/>
              <a:t>нужна более длинная преплазма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688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1. Одна мишень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2" y="934992"/>
            <a:ext cx="6710438" cy="5641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00" y="2345070"/>
            <a:ext cx="4952377" cy="4211515"/>
          </a:xfrm>
          <a:prstGeom prst="rect">
            <a:avLst/>
          </a:prstGeom>
        </p:spPr>
      </p:pic>
      <p:pic>
        <p:nvPicPr>
          <p:cNvPr id="7" name="Рисунок 11"/>
          <p:cNvPicPr>
            <a:picLocks noChangeAspect="1"/>
          </p:cNvPicPr>
          <p:nvPr/>
        </p:nvPicPr>
        <p:blipFill>
          <a:blip r:embed="rId5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37974" y="934992"/>
            <a:ext cx="6557418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403387" y="2247179"/>
            <a:ext cx="4587369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54868"/>
          <a:stretch/>
        </p:blipFill>
        <p:spPr>
          <a:xfrm>
            <a:off x="9818752" y="-10194"/>
            <a:ext cx="2373244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sp>
        <p:nvSpPr>
          <p:cNvPr id="11" name="TextBox 7"/>
          <p:cNvSpPr txBox="1"/>
          <p:nvPr/>
        </p:nvSpPr>
        <p:spPr>
          <a:xfrm>
            <a:off x="1218198" y="712832"/>
            <a:ext cx="4902752" cy="369332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ED7D31"/>
                </a:solidFill>
                <a:uFillTx/>
                <a:latin typeface="Proxima Nova"/>
              </a:rPr>
              <a:t>Распределение электронов угол-энергия</a:t>
            </a:r>
            <a:endParaRPr lang="ru-RU" sz="1800" b="1" i="0" u="none" strike="noStrike" kern="1200" cap="none" spc="0" baseline="0" dirty="0">
              <a:solidFill>
                <a:srgbClr val="ED7D31"/>
              </a:solidFill>
              <a:uFillTx/>
              <a:latin typeface="Proxima Nov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648" y="1304324"/>
            <a:ext cx="3924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 задней поверхностью мишени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38770" y="2601377"/>
            <a:ext cx="1820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Все электроны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57578" y="1032934"/>
            <a:ext cx="132600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</a:t>
            </a:r>
            <a:r>
              <a:rPr lang="ru-RU" sz="2400" b="1" dirty="0" smtClean="0"/>
              <a:t>=6 МэВ</a:t>
            </a:r>
          </a:p>
          <a:p>
            <a:r>
              <a:rPr lang="en-US" sz="2400" b="1" dirty="0" smtClean="0"/>
              <a:t>Q~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мкКл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473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94" y="2399339"/>
            <a:ext cx="5064502" cy="3757114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1. Одна мишень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69" y="732014"/>
            <a:ext cx="6976213" cy="5400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426" y="5971787"/>
            <a:ext cx="327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Спектр электронов от времени</a:t>
            </a:r>
            <a:endParaRPr lang="ru-RU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1793631" y="3456276"/>
            <a:ext cx="0" cy="23906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93631" y="3456276"/>
            <a:ext cx="232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Вылет с задней поверхности мишени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39982" y="2275154"/>
            <a:ext cx="4587369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54868"/>
          <a:stretch/>
        </p:blipFill>
        <p:spPr>
          <a:xfrm>
            <a:off x="9818752" y="-10194"/>
            <a:ext cx="2373244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42851" t="6350" r="44419" b="90231"/>
          <a:stretch/>
        </p:blipFill>
        <p:spPr>
          <a:xfrm>
            <a:off x="10671845" y="2652882"/>
            <a:ext cx="888023" cy="184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768" y="3362645"/>
            <a:ext cx="110799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</a:t>
            </a:r>
            <a:r>
              <a:rPr lang="ru-RU" sz="2000" b="1" dirty="0" smtClean="0"/>
              <a:t>=6 МэВ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054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2" y="3100059"/>
            <a:ext cx="9642461" cy="3760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2" y="232996"/>
            <a:ext cx="9612921" cy="3749039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2. Две мишени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5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4836" r="10032"/>
          <a:stretch/>
        </p:blipFill>
        <p:spPr>
          <a:xfrm>
            <a:off x="9818751" y="-10194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516615" y="1017011"/>
            <a:ext cx="6785522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75609" y="3894590"/>
            <a:ext cx="6785522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361289" y="949586"/>
            <a:ext cx="354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CC00"/>
                </a:solidFill>
              </a:rPr>
              <a:t>Зеленым – электроны с </a:t>
            </a:r>
            <a:r>
              <a:rPr lang="en-US" b="1" dirty="0" smtClean="0">
                <a:solidFill>
                  <a:srgbClr val="00CC00"/>
                </a:solidFill>
              </a:rPr>
              <a:t>E&gt;</a:t>
            </a:r>
            <a:r>
              <a:rPr lang="ru-RU" b="1" dirty="0" smtClean="0">
                <a:solidFill>
                  <a:srgbClr val="00CC00"/>
                </a:solidFill>
              </a:rPr>
              <a:t>3</a:t>
            </a:r>
            <a:r>
              <a:rPr lang="en-US" b="1" dirty="0" smtClean="0">
                <a:solidFill>
                  <a:srgbClr val="00CC00"/>
                </a:solidFill>
              </a:rPr>
              <a:t>5 </a:t>
            </a:r>
            <a:r>
              <a:rPr lang="ru-RU" b="1" dirty="0" smtClean="0">
                <a:solidFill>
                  <a:srgbClr val="00CC00"/>
                </a:solidFill>
              </a:rPr>
              <a:t>МэВ</a:t>
            </a:r>
            <a:endParaRPr lang="ru-RU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2" y="519059"/>
            <a:ext cx="9642461" cy="3760560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2. Две мишени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4836" r="10032"/>
          <a:stretch/>
        </p:blipFill>
        <p:spPr>
          <a:xfrm>
            <a:off x="9818751" y="-10194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51" y="3961960"/>
            <a:ext cx="11414139" cy="23034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29822" y="1306225"/>
            <a:ext cx="6785522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42851" t="6350" r="44419" b="90231"/>
          <a:stretch/>
        </p:blipFill>
        <p:spPr>
          <a:xfrm>
            <a:off x="8759277" y="946190"/>
            <a:ext cx="888023" cy="184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4066" y="871406"/>
            <a:ext cx="690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~</a:t>
            </a:r>
            <a:r>
              <a:rPr lang="ru-RU" b="1" dirty="0" smtClean="0"/>
              <a:t>40% энергии отражается –</a:t>
            </a:r>
            <a:r>
              <a:rPr lang="en-US" b="1" dirty="0" smtClean="0"/>
              <a:t>&gt; </a:t>
            </a:r>
            <a:endParaRPr lang="ru-RU" b="1" dirty="0" smtClean="0"/>
          </a:p>
          <a:p>
            <a:r>
              <a:rPr lang="ru-RU" b="1" dirty="0" smtClean="0"/>
              <a:t>можно (и нужно) использовать более толстые пленочные мишени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468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2" y="519059"/>
            <a:ext cx="9642461" cy="3760560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0" y="-3941"/>
            <a:ext cx="12191996" cy="611770"/>
          </a:xfrm>
          <a:prstGeom prst="rect">
            <a:avLst/>
          </a:prstGeom>
          <a:solidFill>
            <a:srgbClr val="D84315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kern="0" dirty="0">
                <a:solidFill>
                  <a:srgbClr val="FFFFFF"/>
                </a:solidFill>
                <a:latin typeface="Proxima Nova"/>
                <a:ea typeface="Arial"/>
                <a:cs typeface="Arial"/>
              </a:rPr>
              <a:t>2. Две мишени</a:t>
            </a:r>
            <a:endParaRPr lang="ru-RU" sz="3200" b="0" i="0" u="none" strike="noStrike" kern="0" cap="none" spc="0" baseline="0" dirty="0">
              <a:solidFill>
                <a:srgbClr val="FFFFFF"/>
              </a:solidFill>
              <a:uFillTx/>
              <a:latin typeface="Proxima Nova"/>
              <a:ea typeface="Arial"/>
              <a:cs typeface="Arial"/>
            </a:endParaRPr>
          </a:p>
        </p:txBody>
      </p:sp>
      <p:pic>
        <p:nvPicPr>
          <p:cNvPr id="7" name="Рисунок 11"/>
          <p:cNvPicPr>
            <a:picLocks noChangeAspect="1"/>
          </p:cNvPicPr>
          <p:nvPr/>
        </p:nvPicPr>
        <p:blipFill>
          <a:blip r:embed="rId4"/>
          <a:srcRect l="275" t="22559" b="74448"/>
          <a:stretch>
            <a:fillRect/>
          </a:stretch>
        </p:blipFill>
        <p:spPr>
          <a:xfrm>
            <a:off x="0" y="6502316"/>
            <a:ext cx="12191996" cy="364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51" y="3961960"/>
            <a:ext cx="11414139" cy="23034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29822" y="1306225"/>
            <a:ext cx="6785522" cy="32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2851" t="6350" r="44419" b="90231"/>
          <a:stretch/>
        </p:blipFill>
        <p:spPr>
          <a:xfrm>
            <a:off x="8759277" y="946190"/>
            <a:ext cx="888023" cy="184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4066" y="871406"/>
            <a:ext cx="690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~</a:t>
            </a:r>
            <a:r>
              <a:rPr lang="ru-RU" b="1" dirty="0" smtClean="0"/>
              <a:t>40% энергии отражается –</a:t>
            </a:r>
            <a:r>
              <a:rPr lang="en-US" b="1" dirty="0" smtClean="0"/>
              <a:t>&gt; </a:t>
            </a:r>
            <a:endParaRPr lang="ru-RU" b="1" dirty="0" smtClean="0"/>
          </a:p>
          <a:p>
            <a:r>
              <a:rPr lang="ru-RU" b="1" dirty="0" smtClean="0"/>
              <a:t>можно (и нужно) использовать более толстые пленочные мишени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928" y="3910052"/>
            <a:ext cx="4216267" cy="21359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01928" y="3588292"/>
            <a:ext cx="423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Snowplow</a:t>
            </a:r>
          </a:p>
          <a:p>
            <a:pPr algn="ctr"/>
            <a:r>
              <a:rPr lang="en-US" sz="1600" b="1" dirty="0"/>
              <a:t>Decker </a:t>
            </a:r>
            <a:r>
              <a:rPr lang="en-US" sz="1600" b="1" dirty="0" smtClean="0"/>
              <a:t>C. et. al. Phys</a:t>
            </a:r>
            <a:r>
              <a:rPr lang="en-US" sz="1600" b="1" dirty="0"/>
              <a:t>. Plasmas,3(5):2047 (1996) </a:t>
            </a:r>
            <a:endParaRPr lang="ru-RU" sz="16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44836" r="10032"/>
          <a:stretch/>
        </p:blipFill>
        <p:spPr>
          <a:xfrm>
            <a:off x="9818751" y="-10194"/>
            <a:ext cx="2373249" cy="2409533"/>
          </a:xfrm>
          <a:prstGeom prst="rect">
            <a:avLst/>
          </a:prstGeom>
          <a:ln w="38100">
            <a:solidFill>
              <a:srgbClr val="D84315"/>
            </a:solidFill>
          </a:ln>
        </p:spPr>
      </p:pic>
    </p:spTree>
    <p:extLst>
      <p:ext uri="{BB962C8B-B14F-4D97-AF65-F5344CB8AC3E}">
        <p14:creationId xmlns:p14="http://schemas.microsoft.com/office/powerpoint/2010/main" val="16992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8"/>
    </mc:Choice>
    <mc:Fallback xmlns="">
      <p:transition spd="slow" advTm="5526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3301</Words>
  <Application>Microsoft Office PowerPoint</Application>
  <PresentationFormat>Широкоэкранный</PresentationFormat>
  <Paragraphs>203</Paragraphs>
  <Slides>22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Proxima Nova</vt:lpstr>
      <vt:lpstr>Times New Roman</vt:lpstr>
      <vt:lpstr>Тема Office</vt:lpstr>
      <vt:lpstr>Equation</vt:lpstr>
      <vt:lpstr>Генерация терагерцевого излучения с экстремальными параметрами на мультипетаваттном лазерном пучке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Генерация терагерцевого излучения с экстремальными параметрами на мультипетаваттном лазерном пучке </dc:title>
  <dc:creator>lab</dc:creator>
  <cp:lastModifiedBy>lab</cp:lastModifiedBy>
  <cp:revision>62</cp:revision>
  <dcterms:created xsi:type="dcterms:W3CDTF">2022-11-29T18:16:15Z</dcterms:created>
  <dcterms:modified xsi:type="dcterms:W3CDTF">2022-12-01T13:39:23Z</dcterms:modified>
</cp:coreProperties>
</file>