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4" r:id="rId4"/>
    <p:sldId id="274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69" r:id="rId13"/>
    <p:sldId id="265" r:id="rId14"/>
    <p:sldId id="266" r:id="rId15"/>
    <p:sldId id="267" r:id="rId16"/>
    <p:sldId id="268" r:id="rId17"/>
    <p:sldId id="261" r:id="rId18"/>
    <p:sldId id="263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2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D4DB2-23F8-4DB8-8DA7-AA29FF0B7F2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84FCF-9F0E-452F-A283-86B0BA66B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3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150-5FE6-4DA1-A5E5-59AE82E6719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9650-F274-4416-8059-2DC6FC9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3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150-5FE6-4DA1-A5E5-59AE82E6719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9650-F274-4416-8059-2DC6FC9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3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150-5FE6-4DA1-A5E5-59AE82E6719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9650-F274-4416-8059-2DC6FC9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0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150-5FE6-4DA1-A5E5-59AE82E6719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9650-F274-4416-8059-2DC6FC9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4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150-5FE6-4DA1-A5E5-59AE82E6719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9650-F274-4416-8059-2DC6FC9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150-5FE6-4DA1-A5E5-59AE82E6719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9650-F274-4416-8059-2DC6FC9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6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150-5FE6-4DA1-A5E5-59AE82E6719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9650-F274-4416-8059-2DC6FC9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150-5FE6-4DA1-A5E5-59AE82E6719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9650-F274-4416-8059-2DC6FC9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8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150-5FE6-4DA1-A5E5-59AE82E6719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9650-F274-4416-8059-2DC6FC9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9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150-5FE6-4DA1-A5E5-59AE82E6719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9650-F274-4416-8059-2DC6FC9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0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150-5FE6-4DA1-A5E5-59AE82E6719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9650-F274-4416-8059-2DC6FC9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5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2150-5FE6-4DA1-A5E5-59AE82E6719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9650-F274-4416-8059-2DC6FC9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0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ademic.oup.com/ptep/article/2022/8/083C01/6651666" TargetMode="External"/><Relationship Id="rId4" Type="http://schemas.openxmlformats.org/officeDocument/2006/relationships/hyperlink" Target="https://pdg.lbl.gov/2022/html/authors_2022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ptep/article/2022/8/083C01/6651666" TargetMode="External"/><Relationship Id="rId2" Type="http://schemas.openxmlformats.org/officeDocument/2006/relationships/hyperlink" Target="https://pdg.lbl.gov/2022/html/authors_202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ptep/article/2022/8/083C01/6651666" TargetMode="External"/><Relationship Id="rId2" Type="http://schemas.openxmlformats.org/officeDocument/2006/relationships/hyperlink" Target="https://pdg.lbl.gov/2022/html/authors_202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ptep/article/2022/8/083C01/6651666" TargetMode="External"/><Relationship Id="rId2" Type="http://schemas.openxmlformats.org/officeDocument/2006/relationships/hyperlink" Target="https://pdg.lbl.gov/2022/html/authors_202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Relationship Id="rId9" Type="http://schemas.openxmlformats.org/officeDocument/2006/relationships/image" Target="../media/image3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Получение </a:t>
            </a:r>
            <a:r>
              <a:rPr lang="ru-RU" sz="4000" dirty="0" err="1"/>
              <a:t>сверхъярких</a:t>
            </a:r>
            <a:r>
              <a:rPr lang="ru-RU" sz="4000" dirty="0"/>
              <a:t> источников гамма излучения и электрон-позитронных </a:t>
            </a:r>
            <a:r>
              <a:rPr lang="ru-RU" sz="4000" dirty="0" err="1"/>
              <a:t>джетов</a:t>
            </a:r>
            <a:r>
              <a:rPr lang="ru-RU" sz="4000" dirty="0"/>
              <a:t> высокой плотности с использованием инфраструктуры XCELS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973" y="5951947"/>
            <a:ext cx="11759381" cy="586504"/>
          </a:xfrm>
        </p:spPr>
        <p:txBody>
          <a:bodyPr>
            <a:normAutofit fontScale="92500"/>
          </a:bodyPr>
          <a:lstStyle/>
          <a:p>
            <a:r>
              <a:rPr lang="ru-RU" sz="2200" dirty="0"/>
              <a:t>М.Г. Лобок онлайн-семинар «Новые методы ускорения частиц и экстремальные состояния материи»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76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809720" y="214291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Источник позитронов </a:t>
            </a:r>
            <a:endParaRPr lang="ru-RU" sz="32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211" y="6512408"/>
            <a:ext cx="5184576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М.Г. Лобок,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В.Ю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Быченков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Квантовая Электроника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(2022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65" y="799066"/>
            <a:ext cx="4235267" cy="5068529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1326" y="5867595"/>
            <a:ext cx="6465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 smtClean="0"/>
              <a:t>Рождения позитронов в мишени 14 мм 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69" y="993057"/>
            <a:ext cx="5175902" cy="417871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993621" y="993057"/>
            <a:ext cx="43233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 smtClean="0"/>
              <a:t>Поток е- и е+ по центру мишени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658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809720" y="214291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Источник позитронов </a:t>
            </a:r>
            <a:endParaRPr lang="ru-RU" sz="32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211" y="6512408"/>
            <a:ext cx="5184576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М.Г. Лобок,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В.Ю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Быченков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Квантовая Электроника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(2022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88305" y="5782102"/>
            <a:ext cx="43233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 smtClean="0"/>
              <a:t>Поток е- и е+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6" y="844621"/>
            <a:ext cx="5662583" cy="4910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0" y="799066"/>
            <a:ext cx="5651680" cy="490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1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809720" y="214291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Результаты ускорения</a:t>
            </a:r>
            <a:endParaRPr lang="ru-RU" sz="3200" dirty="0"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922780"/>
              </p:ext>
            </p:extLst>
          </p:nvPr>
        </p:nvGraphicFramePr>
        <p:xfrm>
          <a:off x="324435" y="799066"/>
          <a:ext cx="11749578" cy="3749040"/>
        </p:xfrm>
        <a:graphic>
          <a:graphicData uri="http://schemas.openxmlformats.org/drawingml/2006/table">
            <a:tbl>
              <a:tblPr/>
              <a:tblGrid>
                <a:gridCol w="1331115">
                  <a:extLst>
                    <a:ext uri="{9D8B030D-6E8A-4147-A177-3AD203B41FA5}">
                      <a16:colId xmlns:a16="http://schemas.microsoft.com/office/drawing/2014/main" val="2335662584"/>
                    </a:ext>
                  </a:extLst>
                </a:gridCol>
                <a:gridCol w="1701359">
                  <a:extLst>
                    <a:ext uri="{9D8B030D-6E8A-4147-A177-3AD203B41FA5}">
                      <a16:colId xmlns:a16="http://schemas.microsoft.com/office/drawing/2014/main" val="2048629756"/>
                    </a:ext>
                  </a:extLst>
                </a:gridCol>
                <a:gridCol w="1529723">
                  <a:extLst>
                    <a:ext uri="{9D8B030D-6E8A-4147-A177-3AD203B41FA5}">
                      <a16:colId xmlns:a16="http://schemas.microsoft.com/office/drawing/2014/main" val="1587577342"/>
                    </a:ext>
                  </a:extLst>
                </a:gridCol>
                <a:gridCol w="1873052">
                  <a:extLst>
                    <a:ext uri="{9D8B030D-6E8A-4147-A177-3AD203B41FA5}">
                      <a16:colId xmlns:a16="http://schemas.microsoft.com/office/drawing/2014/main" val="1447602155"/>
                    </a:ext>
                  </a:extLst>
                </a:gridCol>
                <a:gridCol w="1469916">
                  <a:extLst>
                    <a:ext uri="{9D8B030D-6E8A-4147-A177-3AD203B41FA5}">
                      <a16:colId xmlns:a16="http://schemas.microsoft.com/office/drawing/2014/main" val="3814276795"/>
                    </a:ext>
                  </a:extLst>
                </a:gridCol>
                <a:gridCol w="1842784">
                  <a:extLst>
                    <a:ext uri="{9D8B030D-6E8A-4147-A177-3AD203B41FA5}">
                      <a16:colId xmlns:a16="http://schemas.microsoft.com/office/drawing/2014/main" val="900634571"/>
                    </a:ext>
                  </a:extLst>
                </a:gridCol>
                <a:gridCol w="2001629">
                  <a:extLst>
                    <a:ext uri="{9D8B030D-6E8A-4147-A177-3AD203B41FA5}">
                      <a16:colId xmlns:a16="http://schemas.microsoft.com/office/drawing/2014/main" val="121842219"/>
                    </a:ext>
                  </a:extLst>
                </a:gridCol>
              </a:tblGrid>
              <a:tr h="504829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Liberation Sans"/>
                        </a:rPr>
                        <a:t/>
                      </a:r>
                      <a:br>
                        <a:rPr lang="ru-RU" sz="1800">
                          <a:effectLst/>
                          <a:latin typeface="Liberation Sans"/>
                        </a:rPr>
                      </a:br>
                      <a:endParaRPr lang="ru-RU" sz="1800">
                        <a:effectLst/>
                        <a:latin typeface="Liberation 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  <a:latin typeface="Liberation Sans"/>
                        </a:rPr>
                        <a:t>n_e</a:t>
                      </a:r>
                      <a:r>
                        <a:rPr lang="en-US" sz="1800" dirty="0">
                          <a:effectLst/>
                          <a:latin typeface="Liberation Sans"/>
                        </a:rPr>
                        <a:t> = 0.18 </a:t>
                      </a:r>
                      <a:r>
                        <a:rPr lang="en-US" sz="1800" dirty="0" err="1">
                          <a:effectLst/>
                          <a:latin typeface="Liberation Sans"/>
                        </a:rPr>
                        <a:t>n_c</a:t>
                      </a:r>
                      <a:endParaRPr lang="en-US" sz="1800" dirty="0">
                        <a:effectLst/>
                        <a:latin typeface="Liberation 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Liberation Sans"/>
                        </a:rPr>
                        <a:t>n_e = 0.18 n_c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Liberation Sans"/>
                        </a:rPr>
                        <a:t>n_e = 0.55 n_c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660920"/>
                  </a:ext>
                </a:extLst>
              </a:tr>
              <a:tr h="504829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Liberation Sans"/>
                        </a:rPr>
                        <a:t/>
                      </a:r>
                      <a:br>
                        <a:rPr lang="ru-RU" sz="1800">
                          <a:effectLst/>
                          <a:latin typeface="Liberation Sans"/>
                        </a:rPr>
                      </a:br>
                      <a:endParaRPr lang="ru-RU" sz="1800">
                        <a:effectLst/>
                        <a:latin typeface="Liberation 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Liberation Sans"/>
                        </a:rPr>
                        <a:t>20 </a:t>
                      </a:r>
                      <a:r>
                        <a:rPr lang="ru-RU" sz="1800" dirty="0" err="1">
                          <a:effectLst/>
                          <a:latin typeface="Liberation Sans"/>
                        </a:rPr>
                        <a:t>фс</a:t>
                      </a:r>
                      <a:r>
                        <a:rPr lang="ru-RU" sz="1800" dirty="0">
                          <a:effectLst/>
                          <a:latin typeface="Liberation Sans"/>
                        </a:rPr>
                        <a:t>, 4 мкм (1 мкм),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4.6 Дж </a:t>
                      </a:r>
                      <a:r>
                        <a:rPr lang="ru-RU" sz="1800" dirty="0">
                          <a:effectLst/>
                          <a:latin typeface="Liberation Sans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Liberation Sans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Liberation Sans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Liberation Sans"/>
                        </a:rPr>
                        <a:t> = 30)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Liberation Sans"/>
                        </a:rPr>
                        <a:t>20 </a:t>
                      </a:r>
                      <a:r>
                        <a:rPr lang="ru-RU" sz="1800" dirty="0" err="1">
                          <a:effectLst/>
                          <a:latin typeface="Liberation Sans"/>
                        </a:rPr>
                        <a:t>фс</a:t>
                      </a:r>
                      <a:r>
                        <a:rPr lang="ru-RU" sz="1800" dirty="0">
                          <a:effectLst/>
                          <a:latin typeface="Liberation Sans"/>
                        </a:rPr>
                        <a:t>, 4 мкм (1 мкм),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41.5 Дж </a:t>
                      </a:r>
                      <a:r>
                        <a:rPr lang="ru-RU" sz="1800" dirty="0">
                          <a:effectLst/>
                          <a:latin typeface="Liberation Sans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Liberation Sans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Liberation Sans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Liberation Sans"/>
                        </a:rPr>
                        <a:t> = 88)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Liberation Sans"/>
                        </a:rPr>
                        <a:t>25 </a:t>
                      </a:r>
                      <a:r>
                        <a:rPr lang="ru-RU" sz="1800" dirty="0" err="1">
                          <a:effectLst/>
                          <a:latin typeface="Liberation Sans"/>
                        </a:rPr>
                        <a:t>фс</a:t>
                      </a:r>
                      <a:r>
                        <a:rPr lang="ru-RU" sz="1800" dirty="0">
                          <a:effectLst/>
                          <a:latin typeface="Liberation Sans"/>
                        </a:rPr>
                        <a:t>, 5.9 мкм (0.9 мкм),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400 Дж </a:t>
                      </a:r>
                      <a:r>
                        <a:rPr lang="ru-RU" sz="1800" dirty="0">
                          <a:effectLst/>
                          <a:latin typeface="Liberation Sans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Liberation Sans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Liberation Sans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Liberation Sans"/>
                        </a:rPr>
                        <a:t> = 150)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38137"/>
                  </a:ext>
                </a:extLst>
              </a:tr>
              <a:tr h="50482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энергии частиц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заряд, нКл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Liberation Sans"/>
                        </a:rPr>
                        <a:t>конверсия</a:t>
                      </a:r>
                      <a:endParaRPr lang="ru-RU" sz="1800" dirty="0">
                        <a:effectLst/>
                        <a:latin typeface="Liberation 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заряд, нКл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Liberation Sans"/>
                        </a:rPr>
                        <a:t>конверсия</a:t>
                      </a:r>
                      <a:endParaRPr lang="ru-RU" sz="1800" dirty="0">
                        <a:effectLst/>
                        <a:latin typeface="Liberation 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заряд, нКл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Liberation Sans"/>
                        </a:rPr>
                        <a:t>конверсия</a:t>
                      </a:r>
                      <a:endParaRPr lang="ru-RU" sz="1800" dirty="0">
                        <a:effectLst/>
                        <a:latin typeface="Liberation 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520153"/>
                  </a:ext>
                </a:extLst>
              </a:tr>
              <a:tr h="288474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&gt; 3 МэВ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23%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110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25%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468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Liberation Sans"/>
                        </a:rPr>
                        <a:t>19%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224411"/>
                  </a:ext>
                </a:extLst>
              </a:tr>
              <a:tr h="288474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&gt; 7 МэВ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23%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66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24%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321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19%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122764"/>
                  </a:ext>
                </a:extLst>
              </a:tr>
              <a:tr h="288474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&gt; 30 МэВ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21%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23%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151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Liberation Sans"/>
                        </a:rPr>
                        <a:t>18%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552616"/>
                  </a:ext>
                </a:extLst>
              </a:tr>
              <a:tr h="2884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&gt; 100 МэВ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18%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22%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17%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068342"/>
                  </a:ext>
                </a:extLst>
              </a:tr>
              <a:tr h="2884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&gt; 300 МэВ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19%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61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16%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665899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4151"/>
              </p:ext>
            </p:extLst>
          </p:nvPr>
        </p:nvGraphicFramePr>
        <p:xfrm>
          <a:off x="2490019" y="4817806"/>
          <a:ext cx="6398344" cy="1611774"/>
        </p:xfrm>
        <a:graphic>
          <a:graphicData uri="http://schemas.openxmlformats.org/drawingml/2006/table">
            <a:tbl>
              <a:tblPr/>
              <a:tblGrid>
                <a:gridCol w="1137845">
                  <a:extLst>
                    <a:ext uri="{9D8B030D-6E8A-4147-A177-3AD203B41FA5}">
                      <a16:colId xmlns:a16="http://schemas.microsoft.com/office/drawing/2014/main" val="2930821442"/>
                    </a:ext>
                  </a:extLst>
                </a:gridCol>
                <a:gridCol w="1034404">
                  <a:extLst>
                    <a:ext uri="{9D8B030D-6E8A-4147-A177-3AD203B41FA5}">
                      <a16:colId xmlns:a16="http://schemas.microsoft.com/office/drawing/2014/main" val="3373795805"/>
                    </a:ext>
                  </a:extLst>
                </a:gridCol>
                <a:gridCol w="1014888">
                  <a:extLst>
                    <a:ext uri="{9D8B030D-6E8A-4147-A177-3AD203B41FA5}">
                      <a16:colId xmlns:a16="http://schemas.microsoft.com/office/drawing/2014/main" val="3578417418"/>
                    </a:ext>
                  </a:extLst>
                </a:gridCol>
                <a:gridCol w="1081896">
                  <a:extLst>
                    <a:ext uri="{9D8B030D-6E8A-4147-A177-3AD203B41FA5}">
                      <a16:colId xmlns:a16="http://schemas.microsoft.com/office/drawing/2014/main" val="3933436069"/>
                    </a:ext>
                  </a:extLst>
                </a:gridCol>
                <a:gridCol w="1081896">
                  <a:extLst>
                    <a:ext uri="{9D8B030D-6E8A-4147-A177-3AD203B41FA5}">
                      <a16:colId xmlns:a16="http://schemas.microsoft.com/office/drawing/2014/main" val="1858806447"/>
                    </a:ext>
                  </a:extLst>
                </a:gridCol>
                <a:gridCol w="1047415">
                  <a:extLst>
                    <a:ext uri="{9D8B030D-6E8A-4147-A177-3AD203B41FA5}">
                      <a16:colId xmlns:a16="http://schemas.microsoft.com/office/drawing/2014/main" val="2887818622"/>
                    </a:ext>
                  </a:extLst>
                </a:gridCol>
              </a:tblGrid>
              <a:tr h="585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Parameters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Energy range of accelerated electrons (MeV)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PHELIX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(17.5 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000" baseline="-250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= 0.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65 </a:t>
                      </a:r>
                      <a:r>
                        <a:rPr lang="en-US" sz="1000" i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000" baseline="-25000">
                          <a:latin typeface="Calibri"/>
                          <a:ea typeface="Calibri"/>
                          <a:cs typeface="Times New Roman"/>
                        </a:rPr>
                        <a:t>cr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PEARL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(7.5 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000" baseline="-250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= 2.0 </a:t>
                      </a:r>
                      <a:r>
                        <a:rPr lang="en-US" sz="1000" i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000" baseline="-25000">
                          <a:latin typeface="Calibri"/>
                          <a:ea typeface="Calibri"/>
                          <a:cs typeface="Times New Roman"/>
                        </a:rPr>
                        <a:t>cr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PEARL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(7.5 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000" baseline="-250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= 1.0 </a:t>
                      </a:r>
                      <a:r>
                        <a:rPr lang="en-US" sz="1000" i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000" baseline="-25000">
                          <a:latin typeface="Calibri"/>
                          <a:ea typeface="Calibri"/>
                          <a:cs typeface="Times New Roman"/>
                        </a:rPr>
                        <a:t>cr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XCELS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(150 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000" baseline="-250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= 1.0 </a:t>
                      </a:r>
                      <a:r>
                        <a:rPr lang="en-US" sz="1000" i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000" baseline="-25000">
                          <a:latin typeface="Calibri"/>
                          <a:ea typeface="Calibri"/>
                          <a:cs typeface="Times New Roman"/>
                        </a:rPr>
                        <a:t>cr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977517"/>
                  </a:ext>
                </a:extLst>
              </a:tr>
              <a:tr h="21207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Conversion efficiency of laser energy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&gt;3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27%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57%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56%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68%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380275"/>
                  </a:ext>
                </a:extLst>
              </a:tr>
              <a:tr h="212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&gt;7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17%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r>
                        <a:rPr lang="ru-RU" sz="1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56.5%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418237"/>
                  </a:ext>
                </a:extLst>
              </a:tr>
              <a:tr h="212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E&gt;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3.6%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13.5%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689477"/>
                  </a:ext>
                </a:extLst>
              </a:tr>
              <a:tr h="195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E&gt;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0.43%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1.6%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15.6%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852950"/>
                  </a:ext>
                </a:extLst>
              </a:tr>
              <a:tr h="195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3.9%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90737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0211" y="6512408"/>
            <a:ext cx="7462744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ru-RU" sz="1200" dirty="0" smtClean="0">
                <a:solidFill>
                  <a:srgbClr val="0033CC"/>
                </a:solidFill>
              </a:rPr>
              <a:t>Н.Е. Андреев онлайн-семинар </a:t>
            </a:r>
            <a:r>
              <a:rPr lang="ru-RU" sz="1200" dirty="0">
                <a:solidFill>
                  <a:srgbClr val="0033CC"/>
                </a:solidFill>
              </a:rPr>
              <a:t>«Новые методы ускорения </a:t>
            </a:r>
            <a:r>
              <a:rPr lang="ru-RU" sz="1200" dirty="0" smtClean="0">
                <a:solidFill>
                  <a:srgbClr val="0033CC"/>
                </a:solidFill>
              </a:rPr>
              <a:t>частиц и </a:t>
            </a:r>
            <a:r>
              <a:rPr lang="ru-RU" sz="1200" dirty="0">
                <a:solidFill>
                  <a:srgbClr val="0033CC"/>
                </a:solidFill>
              </a:rPr>
              <a:t>экстремальные состояния материи»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6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04" y="1553799"/>
            <a:ext cx="5344160" cy="40500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6" y="1553799"/>
            <a:ext cx="5232561" cy="42335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85104" y="5344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Критическая энергия электронов</a:t>
            </a:r>
            <a:endParaRPr lang="ru-RU" sz="32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10800000" flipV="1">
            <a:off x="927240" y="6034978"/>
            <a:ext cx="93163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R.L.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Workman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et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al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Particle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Data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Group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),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Prog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Theor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Exp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Phys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.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2022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, 083C01 (2022)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8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85104" y="5344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smtClean="0"/>
              <a:t>Потери электронов/позитронов </a:t>
            </a:r>
            <a:r>
              <a:rPr lang="ru-RU" sz="3200" dirty="0" smtClean="0"/>
              <a:t>в веществе</a:t>
            </a:r>
            <a:endParaRPr lang="ru-RU" sz="32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10800000" flipV="1">
            <a:off x="927240" y="6034978"/>
            <a:ext cx="93163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R.L.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Workman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et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al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Particle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Data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Group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),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Prog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Theor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Exp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Phys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2022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, 083C01 (2022)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76" y="1401656"/>
            <a:ext cx="6141777" cy="42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7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85104" y="5344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Потери фотонов в веществе</a:t>
            </a:r>
            <a:endParaRPr lang="ru-RU" sz="32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10800000" flipV="1">
            <a:off x="927240" y="6034978"/>
            <a:ext cx="93163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R.L.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Workman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et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al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Particle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Data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Group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),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Prog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Theor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Exp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Phys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2022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, 083C01 (2022)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66" y="1452809"/>
            <a:ext cx="4666667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4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85104" y="5344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Распространение ливня веществе</a:t>
            </a:r>
            <a:endParaRPr lang="ru-RU" sz="32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10800000" flipV="1">
            <a:off x="927240" y="6034978"/>
            <a:ext cx="93163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R.L.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Workman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et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al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Particle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Data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Group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),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Prog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Theor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Exp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Phys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2022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, 083C01 (2022)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66" y="1452809"/>
            <a:ext cx="4666667" cy="395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76" y="1209952"/>
            <a:ext cx="6419048" cy="4438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66" y="1452809"/>
            <a:ext cx="4666667" cy="3952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71" y="1286143"/>
            <a:ext cx="6542857" cy="42857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6457" y="1582298"/>
            <a:ext cx="2215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max </a:t>
            </a:r>
            <a:r>
              <a:rPr lang="en-US" i="1" dirty="0" smtClean="0"/>
              <a:t>- (ln(E</a:t>
            </a:r>
            <a:r>
              <a:rPr lang="en-US" i="1" baseline="-25000" dirty="0" smtClean="0"/>
              <a:t>0</a:t>
            </a:r>
            <a:r>
              <a:rPr lang="en-US" i="1" dirty="0" smtClean="0"/>
              <a:t>/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cr</a:t>
            </a:r>
            <a:r>
              <a:rPr lang="en-US" i="1" dirty="0"/>
              <a:t>)-1)</a:t>
            </a:r>
            <a:r>
              <a:rPr lang="en-US" i="1" dirty="0" err="1"/>
              <a:t>l</a:t>
            </a:r>
            <a:r>
              <a:rPr lang="en-US" i="1" baseline="-25000" dirty="0" err="1"/>
              <a:t>rad</a:t>
            </a:r>
            <a:endParaRPr lang="ru-RU" i="1" baseline="-25000" dirty="0"/>
          </a:p>
        </p:txBody>
      </p:sp>
    </p:spTree>
    <p:extLst>
      <p:ext uri="{BB962C8B-B14F-4D97-AF65-F5344CB8AC3E}">
        <p14:creationId xmlns:p14="http://schemas.microsoft.com/office/powerpoint/2010/main" val="359597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14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matched cavern spot size condition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81884" y="928670"/>
            <a:ext cx="218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– laser pulse power</a:t>
            </a:r>
            <a:endParaRPr lang="ru-RU" dirty="0"/>
          </a:p>
        </p:txBody>
      </p:sp>
      <p:grpSp>
        <p:nvGrpSpPr>
          <p:cNvPr id="9" name="Группа 11"/>
          <p:cNvGrpSpPr/>
          <p:nvPr/>
        </p:nvGrpSpPr>
        <p:grpSpPr>
          <a:xfrm>
            <a:off x="1881159" y="3500439"/>
            <a:ext cx="8553245" cy="2959091"/>
            <a:chOff x="704528" y="1556792"/>
            <a:chExt cx="9001000" cy="26377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28" y="1556792"/>
              <a:ext cx="3147631" cy="2241903"/>
            </a:xfrm>
            <a:prstGeom prst="rect">
              <a:avLst/>
            </a:prstGeom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933" y="1628800"/>
              <a:ext cx="10763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761" y="1609749"/>
              <a:ext cx="13144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637" y="1988840"/>
              <a:ext cx="18288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904" y="2363418"/>
              <a:ext cx="50387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904" y="3037642"/>
              <a:ext cx="311467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957" y="3102492"/>
              <a:ext cx="2431571" cy="484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 стрелкой 7"/>
            <p:cNvCxnSpPr/>
            <p:nvPr/>
          </p:nvCxnSpPr>
          <p:spPr>
            <a:xfrm>
              <a:off x="6160048" y="2627298"/>
              <a:ext cx="0" cy="4103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7091014" y="3727012"/>
                  <a:ext cx="1579159" cy="467548"/>
                </a:xfrm>
                <a:prstGeom prst="rect">
                  <a:avLst/>
                </a:prstGeom>
                <a:solidFill>
                  <a:srgbClr val="F5F4D8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R </a:t>
                  </a:r>
                  <a:r>
                    <a:rPr lang="en-US" dirty="0">
                      <a:sym typeface="Symbol"/>
                    </a:rPr>
                    <a:t>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ru-RU" dirty="0">
                      <a:sym typeface="Symbol"/>
                    </a:rPr>
                    <a:t>2</a:t>
                  </a:r>
                  <a:r>
                    <a:rPr lang="ru-RU" baseline="30000" dirty="0">
                      <a:sym typeface="Symbol"/>
                    </a:rPr>
                    <a:t>3/4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>
                              <a:latin typeface="Cambria Math"/>
                            </a:rPr>
                            <m:t>𝑎</m:t>
                          </m:r>
                          <m:r>
                            <a:rPr lang="en-US" i="1" baseline="-25000" dirty="0">
                              <a:latin typeface="Cambria Math"/>
                            </a:rPr>
                            <m:t>0</m:t>
                          </m:r>
                        </m:e>
                      </m:rad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014" y="3727012"/>
                  <a:ext cx="1579159" cy="467548"/>
                </a:xfrm>
                <a:prstGeom prst="rect">
                  <a:avLst/>
                </a:prstGeom>
                <a:blipFill>
                  <a:blip r:embed="rId9"/>
                  <a:stretch>
                    <a:fillRect l="-3252" t="-2326"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Стрелка углом вверх 10"/>
            <p:cNvSpPr/>
            <p:nvPr/>
          </p:nvSpPr>
          <p:spPr>
            <a:xfrm rot="5400000">
              <a:off x="6382358" y="3515480"/>
              <a:ext cx="288032" cy="732652"/>
            </a:xfrm>
            <a:prstGeom prst="bent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739886" y="1571612"/>
            <a:ext cx="8123857" cy="1485914"/>
            <a:chOff x="215885" y="1734153"/>
            <a:chExt cx="8123857" cy="148591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50" y="1772816"/>
              <a:ext cx="512591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50" y="2543792"/>
              <a:ext cx="7781192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15885" y="17728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5941" y="21437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619" y="25125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75068" y="1734153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ym typeface="Symbol"/>
                </a:rPr>
                <a:t>  1.12</a:t>
              </a:r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26572" y="2109882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ym typeface="Symbol"/>
                </a:rPr>
                <a:t>  2</a:t>
              </a: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98833" y="2831132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ym typeface="Symbol"/>
                </a:rPr>
                <a:t>  1.22</a:t>
              </a:r>
              <a:endParaRPr lang="ru-RU" dirty="0"/>
            </a:p>
          </p:txBody>
        </p:sp>
      </p:grp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5538" y="857233"/>
            <a:ext cx="1500198" cy="60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67240" y="785794"/>
            <a:ext cx="2276478" cy="66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951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Прямоугольник 3"/>
          <p:cNvSpPr txBox="1"/>
          <p:nvPr/>
        </p:nvSpPr>
        <p:spPr>
          <a:xfrm>
            <a:off x="1931805" y="2"/>
            <a:ext cx="8665821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b="0" dirty="0" err="1">
                <a:solidFill>
                  <a:schemeClr val="tx1"/>
                </a:solidFill>
                <a:effectLst/>
                <a:latin typeface="+mj-lt"/>
              </a:rPr>
              <a:t>Релятивистский</a:t>
            </a:r>
            <a:r>
              <a:rPr b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b="0" dirty="0" err="1">
                <a:solidFill>
                  <a:schemeClr val="tx1"/>
                </a:solidFill>
                <a:effectLst/>
                <a:latin typeface="+mj-lt"/>
              </a:rPr>
              <a:t>самозахват</a:t>
            </a:r>
            <a:r>
              <a:rPr b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b="0" dirty="0" err="1">
                <a:solidFill>
                  <a:schemeClr val="tx1"/>
                </a:solidFill>
                <a:effectLst/>
                <a:latin typeface="+mj-lt"/>
              </a:rPr>
              <a:t>экстремального</a:t>
            </a:r>
            <a:r>
              <a:rPr b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b="0" dirty="0" err="1">
                <a:solidFill>
                  <a:schemeClr val="tx1"/>
                </a:solidFill>
                <a:effectLst/>
                <a:latin typeface="+mj-lt"/>
              </a:rPr>
              <a:t>лазерного</a:t>
            </a:r>
            <a:r>
              <a:rPr b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b="0" dirty="0" err="1">
                <a:solidFill>
                  <a:schemeClr val="tx1"/>
                </a:solidFill>
                <a:effectLst/>
                <a:latin typeface="+mj-lt"/>
              </a:rPr>
              <a:t>света</a:t>
            </a:r>
            <a:r>
              <a:rPr b="0" dirty="0">
                <a:solidFill>
                  <a:schemeClr val="tx1"/>
                </a:solidFill>
                <a:effectLst/>
                <a:latin typeface="+mj-lt"/>
              </a:rPr>
              <a:t> в </a:t>
            </a:r>
            <a:r>
              <a:rPr b="0" dirty="0" err="1">
                <a:solidFill>
                  <a:schemeClr val="tx1"/>
                </a:solidFill>
                <a:effectLst/>
                <a:latin typeface="+mj-lt"/>
              </a:rPr>
              <a:t>неоднородной</a:t>
            </a:r>
            <a:r>
              <a:rPr b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b="0" dirty="0" err="1">
                <a:solidFill>
                  <a:schemeClr val="tx1"/>
                </a:solidFill>
                <a:effectLst/>
                <a:latin typeface="+mj-lt"/>
              </a:rPr>
              <a:t>плазме</a:t>
            </a:r>
            <a:endParaRPr b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84" name="Прямоугольник 4"/>
          <p:cNvSpPr txBox="1"/>
          <p:nvPr/>
        </p:nvSpPr>
        <p:spPr>
          <a:xfrm>
            <a:off x="1791567" y="6308815"/>
            <a:ext cx="86414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>
                <a:latin typeface="+mn-lt"/>
              </a:rPr>
              <a:t>БЫЧЕНКОВ В. Ю., ЛОБОК М. Г. РЕЛЯТИВИСТСКИЙ САМОЗАХВАТ ЭКСТРЕМАЛЬНОГО ЛАЗЕРНОГО СВЕТА В НЕОДНОРОДНОЙ ПЛАЗМЕ //ПИСЬМА В ЖУРНАЛ ЭКСПЕРИМЕНТАЛЬНОЙ И ТЕОРЕТИЧЕСКОЙ ФИЗИКИ. – 2021. – Т. 114. – №. 9-10. – С. 650-656.</a:t>
            </a:r>
          </a:p>
        </p:txBody>
      </p:sp>
      <p:pic>
        <p:nvPicPr>
          <p:cNvPr id="985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rcRect l="502" t="8727" r="9157" b="45533"/>
          <a:stretch>
            <a:fillRect/>
          </a:stretch>
        </p:blipFill>
        <p:spPr>
          <a:xfrm>
            <a:off x="7213339" y="1348471"/>
            <a:ext cx="3175404" cy="1205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6" name="Рисунок 9" descr="Рисунок 9"/>
          <p:cNvPicPr>
            <a:picLocks noChangeAspect="1"/>
          </p:cNvPicPr>
          <p:nvPr/>
        </p:nvPicPr>
        <p:blipFill>
          <a:blip r:embed="rId3">
            <a:extLst/>
          </a:blip>
          <a:srcRect l="500" t="9259" r="9416" b="45920"/>
          <a:stretch>
            <a:fillRect/>
          </a:stretch>
        </p:blipFill>
        <p:spPr>
          <a:xfrm>
            <a:off x="7213459" y="2744960"/>
            <a:ext cx="3175313" cy="1184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7" name="Рисунок 10" descr="Рисунок 10"/>
          <p:cNvPicPr>
            <a:picLocks noChangeAspect="1"/>
          </p:cNvPicPr>
          <p:nvPr/>
        </p:nvPicPr>
        <p:blipFill>
          <a:blip r:embed="rId4">
            <a:extLst/>
          </a:blip>
          <a:srcRect l="583" t="9259" r="9500" b="40962"/>
          <a:stretch>
            <a:fillRect/>
          </a:stretch>
        </p:blipFill>
        <p:spPr>
          <a:xfrm>
            <a:off x="7213339" y="4217273"/>
            <a:ext cx="3175404" cy="1318427"/>
          </a:xfrm>
          <a:prstGeom prst="rect">
            <a:avLst/>
          </a:prstGeom>
          <a:ln w="12700">
            <a:miter lim="400000"/>
          </a:ln>
        </p:spPr>
      </p:pic>
      <p:sp>
        <p:nvSpPr>
          <p:cNvPr id="988" name="Прямоугольник 14"/>
          <p:cNvSpPr txBox="1"/>
          <p:nvPr/>
        </p:nvSpPr>
        <p:spPr>
          <a:xfrm>
            <a:off x="1893255" y="5501643"/>
            <a:ext cx="8621527" cy="73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400" dirty="0" err="1">
                <a:cs typeface="FrankRuehl" panose="020E0503060101010101" pitchFamily="34" charset="-79"/>
              </a:rPr>
              <a:t>Подтверждена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возможность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релятивистского</a:t>
            </a:r>
            <a:r>
              <a:rPr sz="1400" dirty="0">
                <a:cs typeface="FrankRuehl" panose="020E0503060101010101" pitchFamily="34" charset="-79"/>
              </a:rPr>
              <a:t> самозахвата </a:t>
            </a:r>
            <a:r>
              <a:rPr sz="1400" dirty="0" err="1">
                <a:cs typeface="FrankRuehl" panose="020E0503060101010101" pitchFamily="34" charset="-79"/>
              </a:rPr>
              <a:t>лазерного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импульса</a:t>
            </a:r>
            <a:r>
              <a:rPr sz="1400" dirty="0">
                <a:cs typeface="FrankRuehl" panose="020E0503060101010101" pitchFamily="34" charset="-79"/>
              </a:rPr>
              <a:t> в </a:t>
            </a:r>
            <a:r>
              <a:rPr sz="1400" dirty="0" err="1">
                <a:cs typeface="FrankRuehl" panose="020E0503060101010101" pitchFamily="34" charset="-79"/>
              </a:rPr>
              <a:t>неоднородной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плазме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без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потери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эффективности</a:t>
            </a:r>
            <a:r>
              <a:rPr sz="1400" dirty="0">
                <a:cs typeface="FrankRuehl" panose="020E0503060101010101" pitchFamily="34" charset="-79"/>
              </a:rPr>
              <a:t>, </a:t>
            </a:r>
            <a:r>
              <a:rPr sz="1400" dirty="0" err="1">
                <a:cs typeface="FrankRuehl" panose="020E0503060101010101" pitchFamily="34" charset="-79"/>
              </a:rPr>
              <a:t>причем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коэффициент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конверсии</a:t>
            </a:r>
            <a:r>
              <a:rPr sz="1400" dirty="0">
                <a:cs typeface="FrankRuehl" panose="020E0503060101010101" pitchFamily="34" charset="-79"/>
              </a:rPr>
              <a:t> в </a:t>
            </a:r>
            <a:r>
              <a:rPr sz="1400" dirty="0" err="1">
                <a:cs typeface="FrankRuehl" panose="020E0503060101010101" pitchFamily="34" charset="-79"/>
              </a:rPr>
              <a:t>высокоэнергетичные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электроны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может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быть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даже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несколько</a:t>
            </a:r>
            <a:r>
              <a:rPr sz="1400" dirty="0">
                <a:cs typeface="FrankRuehl" panose="020E0503060101010101" pitchFamily="34" charset="-79"/>
              </a:rPr>
              <a:t> </a:t>
            </a:r>
            <a:r>
              <a:rPr sz="1400" dirty="0" err="1">
                <a:cs typeface="FrankRuehl" panose="020E0503060101010101" pitchFamily="34" charset="-79"/>
              </a:rPr>
              <a:t>увеличен</a:t>
            </a:r>
            <a:r>
              <a:rPr sz="1400" dirty="0">
                <a:cs typeface="FrankRuehl" panose="020E0503060101010101" pitchFamily="34" charset="-79"/>
              </a:rPr>
              <a:t> (~ 20%) !</a:t>
            </a:r>
          </a:p>
        </p:txBody>
      </p:sp>
      <p:sp>
        <p:nvSpPr>
          <p:cNvPr id="989" name="Прямоугольник 1"/>
          <p:cNvSpPr/>
          <p:nvPr/>
        </p:nvSpPr>
        <p:spPr>
          <a:xfrm>
            <a:off x="7680179" y="1678553"/>
            <a:ext cx="2448273" cy="457201"/>
          </a:xfrm>
          <a:prstGeom prst="rect">
            <a:avLst/>
          </a:prstGeom>
          <a:ln w="15875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990" name="TextBox 2"/>
          <p:cNvSpPr txBox="1"/>
          <p:nvPr/>
        </p:nvSpPr>
        <p:spPr>
          <a:xfrm>
            <a:off x="9121001" y="1348470"/>
            <a:ext cx="95974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оптимум</a:t>
            </a:r>
          </a:p>
        </p:txBody>
      </p:sp>
      <p:grpSp>
        <p:nvGrpSpPr>
          <p:cNvPr id="1004" name="Группа 1024"/>
          <p:cNvGrpSpPr/>
          <p:nvPr/>
        </p:nvGrpSpPr>
        <p:grpSpPr>
          <a:xfrm>
            <a:off x="1827600" y="1119602"/>
            <a:ext cx="5492716" cy="4416084"/>
            <a:chOff x="-2" y="-2"/>
            <a:chExt cx="5492714" cy="4416082"/>
          </a:xfrm>
        </p:grpSpPr>
        <p:grpSp>
          <p:nvGrpSpPr>
            <p:cNvPr id="1002" name="Группа 30"/>
            <p:cNvGrpSpPr/>
            <p:nvPr/>
          </p:nvGrpSpPr>
          <p:grpSpPr>
            <a:xfrm>
              <a:off x="-2" y="-2"/>
              <a:ext cx="5492714" cy="4416082"/>
              <a:chOff x="-1" y="-1"/>
              <a:chExt cx="5492712" cy="4416079"/>
            </a:xfrm>
          </p:grpSpPr>
          <p:pic>
            <p:nvPicPr>
              <p:cNvPr id="991" name="Рисунок 5" descr="Рисунок 5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303897" y="43948"/>
                <a:ext cx="2048217" cy="18534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2" name="Рисунок 13" descr="Рисунок 13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1375" t="15976" r="24999" b="6095"/>
              <a:stretch>
                <a:fillRect/>
              </a:stretch>
            </p:blipFill>
            <p:spPr>
              <a:xfrm>
                <a:off x="1061091" y="1897356"/>
                <a:ext cx="3172811" cy="25187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3" name="Picture 2" descr="Picture 2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1191764"/>
                <a:ext cx="1295401" cy="4857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997" name="Группа 11"/>
              <p:cNvGrpSpPr/>
              <p:nvPr/>
            </p:nvGrpSpPr>
            <p:grpSpPr>
              <a:xfrm>
                <a:off x="3076680" y="-1"/>
                <a:ext cx="2416031" cy="1625354"/>
                <a:chOff x="0" y="0"/>
                <a:chExt cx="2416030" cy="1625351"/>
              </a:xfrm>
            </p:grpSpPr>
            <p:pic>
              <p:nvPicPr>
                <p:cNvPr id="994" name="Picture 3" descr="Picture 3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0" y="228864"/>
                  <a:ext cx="2416030" cy="121660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995" name="TextBox 6"/>
                <p:cNvSpPr txBox="1"/>
                <p:nvPr/>
              </p:nvSpPr>
              <p:spPr>
                <a:xfrm>
                  <a:off x="1172473" y="0"/>
                  <a:ext cx="465830" cy="2769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/>
                <a:p>
                  <a:pPr>
                    <a:defRPr sz="12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rPr sz="1200"/>
                    <a:t>n/n</a:t>
                  </a:r>
                  <a:r>
                    <a:rPr sz="1200" baseline="-25000"/>
                    <a:t>max</a:t>
                  </a:r>
                </a:p>
              </p:txBody>
            </p:sp>
            <p:sp>
              <p:nvSpPr>
                <p:cNvPr id="996" name="TextBox 7"/>
                <p:cNvSpPr txBox="1"/>
                <p:nvPr/>
              </p:nvSpPr>
              <p:spPr>
                <a:xfrm>
                  <a:off x="1182125" y="1348355"/>
                  <a:ext cx="300721" cy="2769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/>
                <a:p>
                  <a:pPr>
                    <a:defRPr sz="12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rPr sz="1200">
                      <a:latin typeface="Symbol"/>
                      <a:ea typeface="Symbol"/>
                      <a:cs typeface="Symbol"/>
                      <a:sym typeface="Symbol"/>
                    </a:rPr>
                    <a:t>m</a:t>
                  </a:r>
                  <a:r>
                    <a:rPr sz="1200"/>
                    <a:t>m</a:t>
                  </a:r>
                </a:p>
              </p:txBody>
            </p:sp>
          </p:grpSp>
          <p:sp>
            <p:nvSpPr>
              <p:cNvPr id="998" name="Прямая со стрелкой 15"/>
              <p:cNvSpPr/>
              <p:nvPr/>
            </p:nvSpPr>
            <p:spPr>
              <a:xfrm flipH="1">
                <a:off x="2095395" y="2737626"/>
                <a:ext cx="288032" cy="360041"/>
              </a:xfrm>
              <a:prstGeom prst="line">
                <a:avLst/>
              </a:prstGeom>
              <a:noFill/>
              <a:ln w="9525" cap="flat">
                <a:solidFill>
                  <a:srgbClr val="00C795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9" name="TextBox 20"/>
              <p:cNvSpPr txBox="1"/>
              <p:nvPr/>
            </p:nvSpPr>
            <p:spPr>
              <a:xfrm>
                <a:off x="2373725" y="2597426"/>
                <a:ext cx="1585949" cy="2754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Неоднородная мишень</a:t>
                </a:r>
              </a:p>
            </p:txBody>
          </p:sp>
          <p:sp>
            <p:nvSpPr>
              <p:cNvPr id="1000" name="TextBox 23"/>
              <p:cNvSpPr txBox="1"/>
              <p:nvPr/>
            </p:nvSpPr>
            <p:spPr>
              <a:xfrm>
                <a:off x="1341119" y="3640121"/>
                <a:ext cx="1444487" cy="2754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Однородная мишень</a:t>
                </a:r>
              </a:p>
            </p:txBody>
          </p:sp>
          <p:sp>
            <p:nvSpPr>
              <p:cNvPr id="1001" name="Прямая со стрелкой 24"/>
              <p:cNvSpPr/>
              <p:nvPr/>
            </p:nvSpPr>
            <p:spPr>
              <a:xfrm flipV="1">
                <a:off x="1859895" y="3375331"/>
                <a:ext cx="297792" cy="368311"/>
              </a:xfrm>
              <a:prstGeom prst="line">
                <a:avLst/>
              </a:prstGeom>
              <a:noFill/>
              <a:ln w="9525" cap="flat">
                <a:solidFill>
                  <a:srgbClr val="00C795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03" name="TextBox 1023"/>
            <p:cNvSpPr txBox="1"/>
            <p:nvPr/>
          </p:nvSpPr>
          <p:spPr>
            <a:xfrm>
              <a:off x="3866105" y="1535799"/>
              <a:ext cx="1584832" cy="6564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200" dirty="0" err="1"/>
                <a:t>типичный</a:t>
              </a:r>
              <a:r>
                <a:rPr sz="1200" dirty="0"/>
                <a:t> </a:t>
              </a:r>
              <a:r>
                <a:rPr sz="1200" dirty="0" err="1"/>
                <a:t>поперечный</a:t>
              </a:r>
              <a:endParaRPr sz="1200" dirty="0"/>
            </a:p>
            <a:p>
              <a:pPr algn="ctr">
                <a:defRPr sz="1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200" dirty="0" err="1"/>
                <a:t>профиль</a:t>
              </a:r>
              <a:r>
                <a:rPr sz="1200" dirty="0"/>
                <a:t> </a:t>
              </a:r>
              <a:r>
                <a:rPr sz="1200" dirty="0" err="1"/>
                <a:t>плотной</a:t>
              </a:r>
              <a:r>
                <a:rPr sz="1200" dirty="0"/>
                <a:t> </a:t>
              </a:r>
            </a:p>
            <a:p>
              <a:pPr algn="ctr">
                <a:defRPr sz="1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200" dirty="0" err="1"/>
                <a:t>газовой</a:t>
              </a:r>
              <a:r>
                <a:rPr sz="1200" dirty="0"/>
                <a:t> </a:t>
              </a:r>
              <a:r>
                <a:rPr sz="1200" dirty="0" err="1"/>
                <a:t>струи</a:t>
              </a:r>
              <a:endParaRPr sz="1200" dirty="0"/>
            </a:p>
          </p:txBody>
        </p:sp>
      </p:grpSp>
      <p:sp>
        <p:nvSpPr>
          <p:cNvPr id="1005" name="TextBox 1027"/>
          <p:cNvSpPr txBox="1"/>
          <p:nvPr/>
        </p:nvSpPr>
        <p:spPr>
          <a:xfrm>
            <a:off x="1612168" y="954107"/>
            <a:ext cx="26790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Работает</a:t>
            </a:r>
            <a:r>
              <a:rPr dirty="0"/>
              <a:t> </a:t>
            </a:r>
            <a:r>
              <a:rPr dirty="0" err="1"/>
              <a:t>ли</a:t>
            </a:r>
            <a:r>
              <a:rPr dirty="0"/>
              <a:t> </a:t>
            </a:r>
            <a:r>
              <a:rPr dirty="0" err="1"/>
              <a:t>самозахват</a:t>
            </a:r>
            <a:endParaRPr dirty="0"/>
          </a:p>
          <a:p>
            <a:pPr algn="ctr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в </a:t>
            </a:r>
            <a:r>
              <a:rPr dirty="0" err="1"/>
              <a:t>неоднородной</a:t>
            </a:r>
            <a:r>
              <a:rPr dirty="0"/>
              <a:t> </a:t>
            </a:r>
            <a:r>
              <a:rPr dirty="0" err="1"/>
              <a:t>плазме</a:t>
            </a:r>
            <a:r>
              <a:rPr dirty="0"/>
              <a:t> ?</a:t>
            </a:r>
          </a:p>
        </p:txBody>
      </p:sp>
      <p:sp>
        <p:nvSpPr>
          <p:cNvPr id="1006" name="5-конечная звезда 12"/>
          <p:cNvSpPr/>
          <p:nvPr/>
        </p:nvSpPr>
        <p:spPr>
          <a:xfrm>
            <a:off x="3920028" y="2284767"/>
            <a:ext cx="195727" cy="19753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>
            <a:solidFill>
              <a:srgbClr val="00957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7" name="TextBox 16"/>
              <p:cNvSpPr txBox="1"/>
              <p:nvPr/>
            </p:nvSpPr>
            <p:spPr>
              <a:xfrm>
                <a:off x="1830681" y="2797145"/>
                <a:ext cx="876199" cy="13783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 algn="ctr"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Symbol"/>
                    <a:ea typeface="Symbol"/>
                    <a:cs typeface="Symbol"/>
                    <a:sym typeface="Symbol"/>
                  </a:rPr>
                  <a:t>¯</a:t>
                </a:r>
              </a:p>
              <a:p>
                <a:pPr algn="ctr">
                  <a:defRPr i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P=const</a:t>
                </a:r>
              </a:p>
              <a:p>
                <a:pPr algn="ctr"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Symbol"/>
                    <a:ea typeface="Symbol"/>
                    <a:cs typeface="Symbol"/>
                    <a:sym typeface="Symbol"/>
                  </a:rPr>
                  <a:t>¯</a:t>
                </a:r>
              </a:p>
              <a:p>
                <a:pPr algn="ctr">
                  <a:defRPr i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R</a:t>
                </a:r>
                <a:r>
                  <a:rPr>
                    <a:latin typeface="Symbol"/>
                    <a:ea typeface="Symbol"/>
                    <a:cs typeface="Symbol"/>
                    <a:sym typeface="Symbol"/>
                  </a:rPr>
                  <a:t>µ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sz="19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sz="19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sz="19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𝑛𝑒</m:t>
                            </m:r>
                          </m:e>
                        </m:rad>
                      </m:den>
                    </m:f>
                  </m:oMath>
                </a14:m>
                <a:endParaRPr>
                  <a:latin typeface="Symbol"/>
                  <a:ea typeface="Symbol"/>
                  <a:cs typeface="Symbol"/>
                  <a:sym typeface="Symbol"/>
                </a:endParaRPr>
              </a:p>
            </p:txBody>
          </p:sp>
        </mc:Choice>
        <mc:Fallback xmlns="">
          <p:sp>
            <p:nvSpPr>
              <p:cNvPr id="100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2797145"/>
                <a:ext cx="876199" cy="1378326"/>
              </a:xfrm>
              <a:prstGeom prst="rect">
                <a:avLst/>
              </a:prstGeom>
              <a:blipFill>
                <a:blip r:embed="rId9"/>
                <a:stretch>
                  <a:fillRect l="-11111" t="-2655" r="-1111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6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809720" y="214291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Источник позитронов </a:t>
            </a:r>
            <a:endParaRPr lang="ru-RU" sz="32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211" y="6512408"/>
            <a:ext cx="5184576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М.Г. Лобок,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В.Ю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Быченков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Квантовая Электроника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(2022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20" y="1092601"/>
            <a:ext cx="8281667" cy="4909491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16200000">
            <a:off x="-329862" y="3171846"/>
            <a:ext cx="3755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 smtClean="0"/>
              <a:t>Доля в общей энергии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867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81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Ускорение в режиме релятивистского самозахвата</a:t>
            </a:r>
            <a:endParaRPr lang="ru-RU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5343" y="6319864"/>
            <a:ext cx="184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(n, I) - matching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070149" y="513961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1423" y="3059668"/>
            <a:ext cx="451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Распространяется на </a:t>
            </a:r>
            <a:r>
              <a:rPr lang="en-US" dirty="0" smtClean="0">
                <a:sym typeface="Symbol"/>
              </a:rPr>
              <a:t> </a:t>
            </a:r>
            <a:r>
              <a:rPr lang="en-US" dirty="0">
                <a:sym typeface="Symbol"/>
              </a:rPr>
              <a:t>10 </a:t>
            </a:r>
            <a:r>
              <a:rPr lang="ru-RU" dirty="0" err="1" smtClean="0"/>
              <a:t>Рэлеевских</a:t>
            </a:r>
            <a:r>
              <a:rPr lang="ru-RU" dirty="0" smtClean="0"/>
              <a:t> </a:t>
            </a:r>
            <a:r>
              <a:rPr lang="ru-RU" dirty="0" smtClean="0"/>
              <a:t>длин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24563" y="3714753"/>
            <a:ext cx="205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Symbol"/>
              </a:rPr>
              <a:t> - </a:t>
            </a:r>
            <a:r>
              <a:rPr lang="en-US" sz="1400" dirty="0"/>
              <a:t>numeric factor ~ (1-2) </a:t>
            </a:r>
            <a:endParaRPr lang="ru-RU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86" y="857233"/>
            <a:ext cx="2100263" cy="198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81059"/>
            <a:ext cx="2216944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8944" y="857234"/>
            <a:ext cx="2102644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68" y="857233"/>
            <a:ext cx="2128838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Прямая со стрелкой 19"/>
          <p:cNvCxnSpPr/>
          <p:nvPr/>
        </p:nvCxnSpPr>
        <p:spPr bwMode="auto">
          <a:xfrm>
            <a:off x="2095472" y="3000372"/>
            <a:ext cx="778674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20" y="4361524"/>
            <a:ext cx="7181856" cy="228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5538" y="4432962"/>
            <a:ext cx="79709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5802" y="4459940"/>
            <a:ext cx="1000132" cy="2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6068" y="4487308"/>
            <a:ext cx="1143007" cy="23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09720" y="3214686"/>
            <a:ext cx="785818" cy="2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0628" y="3571876"/>
            <a:ext cx="83634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52926" y="3643314"/>
            <a:ext cx="1357322" cy="5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8674722" y="3157366"/>
            <a:ext cx="192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Стабильное распространение</a:t>
            </a:r>
            <a:endParaRPr lang="ru-RU" dirty="0"/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38282" y="3857628"/>
            <a:ext cx="2214579" cy="38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501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9" y="1620456"/>
            <a:ext cx="10828848" cy="2419108"/>
          </a:xfr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09720" y="214291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Постановка задачи</a:t>
            </a:r>
            <a:endParaRPr lang="ru-RU" sz="3200" dirty="0">
              <a:latin typeface="+mj-lt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42938" y="6071146"/>
            <a:ext cx="32766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dirty="0">
                <a:solidFill>
                  <a:srgbClr val="000000"/>
                </a:solidFill>
              </a:rPr>
              <a:t>x </a:t>
            </a:r>
            <a:r>
              <a:rPr lang="en-US" altLang="ru-RU" dirty="0">
                <a:solidFill>
                  <a:srgbClr val="000000"/>
                </a:solidFill>
                <a:latin typeface="Symbol" pitchFamily="18" charset="2"/>
              </a:rPr>
              <a:t></a:t>
            </a:r>
            <a:r>
              <a:rPr lang="en-US" altLang="ru-RU" dirty="0">
                <a:solidFill>
                  <a:srgbClr val="000000"/>
                </a:solidFill>
              </a:rPr>
              <a:t>y </a:t>
            </a:r>
            <a:r>
              <a:rPr lang="en-US" altLang="ru-RU" dirty="0">
                <a:solidFill>
                  <a:srgbClr val="000000"/>
                </a:solidFill>
                <a:latin typeface="Symbol" pitchFamily="18" charset="2"/>
              </a:rPr>
              <a:t></a:t>
            </a:r>
            <a:r>
              <a:rPr lang="en-US" altLang="ru-RU" dirty="0">
                <a:solidFill>
                  <a:srgbClr val="000000"/>
                </a:solidFill>
              </a:rPr>
              <a:t>z = 58 </a:t>
            </a:r>
            <a:r>
              <a:rPr lang="en-US" altLang="ru-RU" dirty="0">
                <a:solidFill>
                  <a:srgbClr val="000000"/>
                </a:solidFill>
                <a:latin typeface="Symbol" pitchFamily="18" charset="2"/>
              </a:rPr>
              <a:t>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Symbol" pitchFamily="18" charset="2"/>
              </a:rPr>
              <a:t>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5</a:t>
            </a:r>
            <a:r>
              <a:rPr lang="ru-RU" altLang="ru-RU" dirty="0" smtClean="0">
                <a:solidFill>
                  <a:srgbClr val="000000"/>
                </a:solidFill>
              </a:rPr>
              <a:t>8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Symbol" pitchFamily="18" charset="2"/>
              </a:rPr>
              <a:t>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Symbol" pitchFamily="18" charset="2"/>
              </a:rPr>
              <a:t>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</a:rPr>
              <a:t>58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Symbol" pitchFamily="18" charset="2"/>
              </a:rPr>
              <a:t>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90538" y="6371184"/>
            <a:ext cx="353695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sz="1600" dirty="0">
                <a:solidFill>
                  <a:srgbClr val="000000"/>
                </a:solidFill>
                <a:latin typeface="Symbol" pitchFamily="18" charset="2"/>
              </a:rPr>
              <a:t></a:t>
            </a:r>
            <a:r>
              <a:rPr lang="en-US" altLang="ru-RU" sz="1600" dirty="0">
                <a:solidFill>
                  <a:srgbClr val="000000"/>
                </a:solidFill>
              </a:rPr>
              <a:t>x </a:t>
            </a:r>
            <a:r>
              <a:rPr lang="en-US" altLang="ru-RU" sz="1600" dirty="0">
                <a:solidFill>
                  <a:srgbClr val="000000"/>
                </a:solidFill>
                <a:latin typeface="Symbol" pitchFamily="18" charset="2"/>
              </a:rPr>
              <a:t></a:t>
            </a:r>
            <a:r>
              <a:rPr lang="en-US" altLang="ru-RU" sz="1600" dirty="0">
                <a:solidFill>
                  <a:srgbClr val="000000"/>
                </a:solidFill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Symbol" pitchFamily="18" charset="2"/>
              </a:rPr>
              <a:t></a:t>
            </a:r>
            <a:r>
              <a:rPr lang="en-US" altLang="ru-RU" sz="1600" dirty="0">
                <a:solidFill>
                  <a:srgbClr val="000000"/>
                </a:solidFill>
              </a:rPr>
              <a:t>y </a:t>
            </a:r>
            <a:r>
              <a:rPr lang="en-US" altLang="ru-RU" sz="1600" dirty="0">
                <a:solidFill>
                  <a:srgbClr val="000000"/>
                </a:solidFill>
                <a:latin typeface="Symbol" pitchFamily="18" charset="2"/>
              </a:rPr>
              <a:t></a:t>
            </a:r>
            <a:r>
              <a:rPr lang="en-US" altLang="ru-RU" sz="1600" dirty="0">
                <a:solidFill>
                  <a:srgbClr val="000000"/>
                </a:solidFill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Symbol" pitchFamily="18" charset="2"/>
              </a:rPr>
              <a:t></a:t>
            </a:r>
            <a:r>
              <a:rPr lang="en-US" altLang="ru-RU" sz="1600" dirty="0">
                <a:solidFill>
                  <a:srgbClr val="000000"/>
                </a:solidFill>
              </a:rPr>
              <a:t>z = </a:t>
            </a:r>
            <a:r>
              <a:rPr lang="en-US" altLang="ru-RU" sz="1600" dirty="0">
                <a:solidFill>
                  <a:srgbClr val="000000"/>
                </a:solidFill>
                <a:latin typeface="Symbol" pitchFamily="18" charset="2"/>
              </a:rPr>
              <a:t></a:t>
            </a:r>
            <a:r>
              <a:rPr lang="en-US" altLang="ru-RU" sz="1600" dirty="0">
                <a:solidFill>
                  <a:srgbClr val="000000"/>
                </a:solidFill>
              </a:rPr>
              <a:t>/5</a:t>
            </a:r>
            <a:r>
              <a:rPr lang="ru-RU" altLang="ru-RU" sz="1600" dirty="0">
                <a:solidFill>
                  <a:srgbClr val="000000"/>
                </a:solidFill>
              </a:rPr>
              <a:t>0</a:t>
            </a:r>
            <a:r>
              <a:rPr lang="en-US" altLang="ru-RU" sz="1600" dirty="0">
                <a:solidFill>
                  <a:srgbClr val="000000"/>
                </a:solidFill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Symbol" pitchFamily="18" charset="2"/>
              </a:rPr>
              <a:t></a:t>
            </a:r>
            <a:r>
              <a:rPr lang="en-US" altLang="ru-RU" sz="1600" dirty="0">
                <a:solidFill>
                  <a:srgbClr val="000000"/>
                </a:solidFill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Symbol" pitchFamily="18" charset="2"/>
              </a:rPr>
              <a:t></a:t>
            </a:r>
            <a:r>
              <a:rPr lang="en-US" altLang="ru-RU" sz="1600" dirty="0">
                <a:solidFill>
                  <a:srgbClr val="000000"/>
                </a:solidFill>
              </a:rPr>
              <a:t>/</a:t>
            </a:r>
            <a:r>
              <a:rPr lang="en-CA" altLang="ru-RU" sz="1600" dirty="0" smtClean="0">
                <a:solidFill>
                  <a:srgbClr val="000000"/>
                </a:solidFill>
              </a:rPr>
              <a:t>1</a:t>
            </a:r>
            <a:r>
              <a:rPr lang="ru-RU" altLang="ru-RU" sz="1600" dirty="0" smtClean="0">
                <a:solidFill>
                  <a:srgbClr val="000000"/>
                </a:solidFill>
              </a:rPr>
              <a:t>5</a:t>
            </a:r>
            <a:r>
              <a:rPr lang="en-US" altLang="ru-RU" sz="1600" dirty="0" smtClean="0">
                <a:solidFill>
                  <a:srgbClr val="000000"/>
                </a:solidFill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Symbol" pitchFamily="18" charset="2"/>
              </a:rPr>
              <a:t></a:t>
            </a:r>
            <a:r>
              <a:rPr lang="en-US" altLang="ru-RU" sz="1600" dirty="0">
                <a:solidFill>
                  <a:srgbClr val="000000"/>
                </a:solidFill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Symbol" pitchFamily="18" charset="2"/>
              </a:rPr>
              <a:t></a:t>
            </a:r>
            <a:r>
              <a:rPr lang="en-US" altLang="ru-RU" sz="1600" dirty="0">
                <a:solidFill>
                  <a:srgbClr val="000000"/>
                </a:solidFill>
              </a:rPr>
              <a:t>/</a:t>
            </a:r>
            <a:r>
              <a:rPr lang="en-CA" altLang="ru-RU" sz="1600" dirty="0" smtClean="0">
                <a:solidFill>
                  <a:srgbClr val="000000"/>
                </a:solidFill>
              </a:rPr>
              <a:t>1</a:t>
            </a:r>
            <a:r>
              <a:rPr lang="ru-RU" altLang="ru-RU" sz="1600" dirty="0" smtClean="0">
                <a:solidFill>
                  <a:srgbClr val="000000"/>
                </a:solidFill>
              </a:rPr>
              <a:t>5</a:t>
            </a:r>
            <a:r>
              <a:rPr lang="en-US" altLang="ru-RU" sz="1600" dirty="0" smtClean="0">
                <a:solidFill>
                  <a:srgbClr val="000000"/>
                </a:solidFill>
              </a:rPr>
              <a:t> </a:t>
            </a:r>
            <a:endParaRPr lang="en-US" altLang="ru-RU" sz="1600" dirty="0">
              <a:solidFill>
                <a:srgbClr val="000000"/>
              </a:solidFill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59480" y="4355383"/>
            <a:ext cx="32766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dirty="0" smtClean="0">
                <a:solidFill>
                  <a:srgbClr val="000000"/>
                </a:solidFill>
              </a:rPr>
              <a:t>Энергия 400 Дж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dirty="0" smtClean="0">
                <a:solidFill>
                  <a:srgbClr val="000000"/>
                </a:solidFill>
                <a:latin typeface="Symbol" pitchFamily="18" charset="2"/>
              </a:rPr>
              <a:t></a:t>
            </a:r>
            <a:r>
              <a:rPr lang="ru-RU" altLang="ru-RU" dirty="0" smtClean="0">
                <a:solidFill>
                  <a:srgbClr val="000000"/>
                </a:solidFill>
                <a:latin typeface="Symbol" pitchFamily="18" charset="2"/>
              </a:rPr>
              <a:t>=0.91 </a:t>
            </a:r>
            <a:r>
              <a:rPr lang="ru-RU" altLang="ru-RU" dirty="0" smtClean="0">
                <a:solidFill>
                  <a:srgbClr val="000000"/>
                </a:solidFill>
              </a:rPr>
              <a:t>мкм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42938" y="4901643"/>
            <a:ext cx="1387424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dirty="0" smtClean="0">
                <a:solidFill>
                  <a:srgbClr val="000000"/>
                </a:solidFill>
              </a:rPr>
              <a:t>a</a:t>
            </a:r>
            <a:r>
              <a:rPr lang="en-US" altLang="ru-RU" baseline="-25000" dirty="0" smtClean="0">
                <a:solidFill>
                  <a:srgbClr val="000000"/>
                </a:solidFill>
              </a:rPr>
              <a:t>0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=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150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dirty="0" smtClean="0">
                <a:solidFill>
                  <a:srgbClr val="000000"/>
                </a:solidFill>
              </a:rPr>
              <a:t>n</a:t>
            </a:r>
            <a:r>
              <a:rPr lang="en-US" altLang="ru-RU" baseline="-25000" dirty="0" smtClean="0">
                <a:solidFill>
                  <a:srgbClr val="000000"/>
                </a:solidFill>
              </a:rPr>
              <a:t>e</a:t>
            </a:r>
            <a:r>
              <a:rPr lang="en-US" altLang="ru-RU" dirty="0" smtClean="0">
                <a:solidFill>
                  <a:srgbClr val="000000"/>
                </a:solidFill>
              </a:rPr>
              <a:t> =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0.55n</a:t>
            </a:r>
            <a:r>
              <a:rPr lang="en-US" altLang="ru-RU" baseline="-25000" dirty="0" smtClean="0">
                <a:solidFill>
                  <a:srgbClr val="000000"/>
                </a:solidFill>
              </a:rPr>
              <a:t>cr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dirty="0" smtClean="0">
                <a:solidFill>
                  <a:srgbClr val="000000"/>
                </a:solidFill>
              </a:rPr>
              <a:t>D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=</a:t>
            </a:r>
            <a:r>
              <a:rPr lang="ru-RU" altLang="ru-RU" dirty="0" smtClean="0">
                <a:solidFill>
                  <a:srgbClr val="000000"/>
                </a:solidFill>
              </a:rPr>
              <a:t> 5.9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</a:rPr>
              <a:t>мкм</a:t>
            </a:r>
            <a:endParaRPr lang="en-US" altLang="ru-RU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dirty="0" smtClean="0">
                <a:solidFill>
                  <a:srgbClr val="000000"/>
                </a:solidFill>
                <a:sym typeface="Symbol" panose="05050102010706020507" pitchFamily="18" charset="2"/>
              </a:rPr>
              <a:t> </a:t>
            </a:r>
            <a:r>
              <a:rPr lang="en-US" altLang="ru-RU" dirty="0" smtClean="0">
                <a:solidFill>
                  <a:srgbClr val="000000"/>
                </a:solidFill>
                <a:sym typeface="Symbol" panose="05050102010706020507" pitchFamily="18" charset="2"/>
              </a:rPr>
              <a:t>=</a:t>
            </a:r>
            <a:r>
              <a:rPr lang="ru-RU" altLang="ru-RU" dirty="0" smtClean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  <a:sym typeface="Symbol" panose="05050102010706020507" pitchFamily="18" charset="2"/>
              </a:rPr>
              <a:t>25 </a:t>
            </a:r>
            <a:r>
              <a:rPr lang="ru-RU" altLang="ru-RU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фс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281238" y="4901643"/>
            <a:ext cx="1543510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dirty="0" smtClean="0">
                <a:solidFill>
                  <a:srgbClr val="000000"/>
                </a:solidFill>
              </a:rPr>
              <a:t>a</a:t>
            </a:r>
            <a:r>
              <a:rPr lang="en-US" altLang="ru-RU" baseline="-25000" dirty="0" smtClean="0">
                <a:solidFill>
                  <a:srgbClr val="000000"/>
                </a:solidFill>
              </a:rPr>
              <a:t>0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=</a:t>
            </a:r>
            <a:r>
              <a:rPr lang="ru-RU" altLang="ru-RU" dirty="0" smtClean="0">
                <a:solidFill>
                  <a:srgbClr val="000000"/>
                </a:solidFill>
              </a:rPr>
              <a:t> 89</a:t>
            </a:r>
            <a:endParaRPr lang="en-US" altLang="ru-RU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dirty="0" smtClean="0">
                <a:solidFill>
                  <a:srgbClr val="000000"/>
                </a:solidFill>
              </a:rPr>
              <a:t>n</a:t>
            </a:r>
            <a:r>
              <a:rPr lang="en-US" altLang="ru-RU" baseline="-25000" dirty="0" smtClean="0">
                <a:solidFill>
                  <a:srgbClr val="000000"/>
                </a:solidFill>
              </a:rPr>
              <a:t>e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=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0.</a:t>
            </a:r>
            <a:r>
              <a:rPr lang="ru-RU" altLang="ru-RU" dirty="0" smtClean="0">
                <a:solidFill>
                  <a:srgbClr val="000000"/>
                </a:solidFill>
              </a:rPr>
              <a:t>11</a:t>
            </a:r>
            <a:r>
              <a:rPr lang="en-US" altLang="ru-RU" dirty="0" smtClean="0">
                <a:solidFill>
                  <a:srgbClr val="000000"/>
                </a:solidFill>
              </a:rPr>
              <a:t>5n</a:t>
            </a:r>
            <a:r>
              <a:rPr lang="en-US" altLang="ru-RU" baseline="-25000" dirty="0" smtClean="0">
                <a:solidFill>
                  <a:srgbClr val="000000"/>
                </a:solidFill>
              </a:rPr>
              <a:t>cr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dirty="0" smtClean="0">
                <a:solidFill>
                  <a:srgbClr val="000000"/>
                </a:solidFill>
              </a:rPr>
              <a:t>D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=</a:t>
            </a:r>
            <a:r>
              <a:rPr lang="ru-RU" altLang="ru-RU" dirty="0" smtClean="0">
                <a:solidFill>
                  <a:srgbClr val="000000"/>
                </a:solidFill>
              </a:rPr>
              <a:t> 10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</a:rPr>
              <a:t>мкм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 </a:t>
            </a:r>
            <a:r>
              <a:rPr lang="en-US" altLang="ru-RU" dirty="0">
                <a:solidFill>
                  <a:srgbClr val="000000"/>
                </a:solidFill>
                <a:sym typeface="Symbol" panose="05050102010706020507" pitchFamily="18" charset="2"/>
              </a:rPr>
              <a:t>=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000000"/>
                </a:solidFill>
                <a:sym typeface="Symbol" panose="05050102010706020507" pitchFamily="18" charset="2"/>
              </a:rPr>
              <a:t>25 </a:t>
            </a:r>
            <a:r>
              <a:rPr lang="ru-RU" altLang="ru-RU" dirty="0" err="1">
                <a:solidFill>
                  <a:srgbClr val="000000"/>
                </a:solidFill>
                <a:sym typeface="Symbol" panose="05050102010706020507" pitchFamily="18" charset="2"/>
              </a:rPr>
              <a:t>фс</a:t>
            </a:r>
            <a:endParaRPr lang="en-US" altLang="ru-RU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27488" y="4901336"/>
            <a:ext cx="3276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sz="4000" dirty="0" smtClean="0">
                <a:solidFill>
                  <a:srgbClr val="000000"/>
                </a:solidFill>
              </a:rPr>
              <a:t>3D PIC (</a:t>
            </a:r>
            <a:r>
              <a:rPr lang="en-US" altLang="ru-RU" sz="4000" dirty="0" err="1" smtClean="0">
                <a:solidFill>
                  <a:srgbClr val="000000"/>
                </a:solidFill>
              </a:rPr>
              <a:t>VSim</a:t>
            </a:r>
            <a:r>
              <a:rPr lang="en-US" altLang="ru-RU" sz="4000" dirty="0" smtClean="0">
                <a:solidFill>
                  <a:srgbClr val="000000"/>
                </a:solidFill>
              </a:rPr>
              <a:t>)</a:t>
            </a:r>
            <a:endParaRPr lang="en-US" altLang="ru-RU" sz="4000" dirty="0">
              <a:solidFill>
                <a:srgbClr val="000000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795496" y="4860954"/>
            <a:ext cx="3276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sz="4000" dirty="0" smtClean="0">
                <a:solidFill>
                  <a:srgbClr val="000000"/>
                </a:solidFill>
              </a:rPr>
              <a:t>GEANT4</a:t>
            </a:r>
            <a:endParaRPr lang="en-US" altLang="ru-RU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4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809720" y="214291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Результаты ускорения</a:t>
            </a:r>
            <a:endParaRPr lang="ru-RU" sz="32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22" y="961012"/>
            <a:ext cx="3591798" cy="5609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2" y="4360605"/>
            <a:ext cx="4068799" cy="2018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2" y="1228954"/>
            <a:ext cx="4160347" cy="2064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26" y="913326"/>
            <a:ext cx="3543402" cy="5704855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05176" y="855731"/>
            <a:ext cx="4424003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dirty="0" smtClean="0">
                <a:solidFill>
                  <a:srgbClr val="000000"/>
                </a:solidFill>
              </a:rPr>
              <a:t>a</a:t>
            </a:r>
            <a:r>
              <a:rPr lang="en-US" altLang="ru-RU" baseline="-25000" dirty="0" smtClean="0">
                <a:solidFill>
                  <a:srgbClr val="000000"/>
                </a:solidFill>
              </a:rPr>
              <a:t>0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=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150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n</a:t>
            </a:r>
            <a:r>
              <a:rPr lang="en-US" altLang="ru-RU" baseline="-25000" dirty="0" smtClean="0">
                <a:solidFill>
                  <a:srgbClr val="000000"/>
                </a:solidFill>
              </a:rPr>
              <a:t>e</a:t>
            </a:r>
            <a:r>
              <a:rPr lang="en-US" altLang="ru-RU" dirty="0" smtClean="0">
                <a:solidFill>
                  <a:srgbClr val="000000"/>
                </a:solidFill>
              </a:rPr>
              <a:t> =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0.55n</a:t>
            </a:r>
            <a:r>
              <a:rPr lang="en-US" altLang="ru-RU" baseline="-25000" dirty="0" smtClean="0">
                <a:solidFill>
                  <a:srgbClr val="000000"/>
                </a:solidFill>
              </a:rPr>
              <a:t>cr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D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=</a:t>
            </a:r>
            <a:r>
              <a:rPr lang="ru-RU" altLang="ru-RU" dirty="0" smtClean="0">
                <a:solidFill>
                  <a:srgbClr val="000000"/>
                </a:solidFill>
              </a:rPr>
              <a:t> 5.9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</a:rPr>
              <a:t>мкм </a:t>
            </a:r>
            <a:r>
              <a:rPr lang="ru-RU" altLang="ru-RU" dirty="0" smtClean="0">
                <a:solidFill>
                  <a:srgbClr val="000000"/>
                </a:solidFill>
                <a:sym typeface="Symbol" panose="05050102010706020507" pitchFamily="18" charset="2"/>
              </a:rPr>
              <a:t> </a:t>
            </a:r>
            <a:r>
              <a:rPr lang="en-US" altLang="ru-RU" dirty="0" smtClean="0">
                <a:solidFill>
                  <a:srgbClr val="000000"/>
                </a:solidFill>
                <a:sym typeface="Symbol" panose="05050102010706020507" pitchFamily="18" charset="2"/>
              </a:rPr>
              <a:t>=</a:t>
            </a:r>
            <a:r>
              <a:rPr lang="ru-RU" altLang="ru-RU" dirty="0" smtClean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  <a:sym typeface="Symbol" panose="05050102010706020507" pitchFamily="18" charset="2"/>
              </a:rPr>
              <a:t>25 </a:t>
            </a:r>
            <a:r>
              <a:rPr lang="ru-RU" altLang="ru-RU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фс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05176" y="3912762"/>
            <a:ext cx="442400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dirty="0" smtClean="0">
                <a:solidFill>
                  <a:srgbClr val="000000"/>
                </a:solidFill>
              </a:rPr>
              <a:t>a</a:t>
            </a:r>
            <a:r>
              <a:rPr lang="en-US" altLang="ru-RU" baseline="-25000" dirty="0" smtClean="0">
                <a:solidFill>
                  <a:srgbClr val="000000"/>
                </a:solidFill>
              </a:rPr>
              <a:t>0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=</a:t>
            </a:r>
            <a:r>
              <a:rPr lang="ru-RU" altLang="ru-RU" dirty="0" smtClean="0">
                <a:solidFill>
                  <a:srgbClr val="000000"/>
                </a:solidFill>
              </a:rPr>
              <a:t> 89 </a:t>
            </a:r>
            <a:r>
              <a:rPr lang="en-US" altLang="ru-RU" dirty="0" smtClean="0">
                <a:solidFill>
                  <a:srgbClr val="000000"/>
                </a:solidFill>
              </a:rPr>
              <a:t>n</a:t>
            </a:r>
            <a:r>
              <a:rPr lang="en-US" altLang="ru-RU" baseline="-25000" dirty="0" smtClean="0">
                <a:solidFill>
                  <a:srgbClr val="000000"/>
                </a:solidFill>
              </a:rPr>
              <a:t>e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=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0.</a:t>
            </a:r>
            <a:r>
              <a:rPr lang="ru-RU" altLang="ru-RU" dirty="0" smtClean="0">
                <a:solidFill>
                  <a:srgbClr val="000000"/>
                </a:solidFill>
              </a:rPr>
              <a:t>11</a:t>
            </a:r>
            <a:r>
              <a:rPr lang="en-US" altLang="ru-RU" dirty="0" smtClean="0">
                <a:solidFill>
                  <a:srgbClr val="000000"/>
                </a:solidFill>
              </a:rPr>
              <a:t>5n</a:t>
            </a:r>
            <a:r>
              <a:rPr lang="en-US" altLang="ru-RU" baseline="-25000" dirty="0" smtClean="0">
                <a:solidFill>
                  <a:srgbClr val="000000"/>
                </a:solidFill>
              </a:rPr>
              <a:t>cr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D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</a:rPr>
              <a:t>=</a:t>
            </a:r>
            <a:r>
              <a:rPr lang="ru-RU" altLang="ru-RU" dirty="0" smtClean="0">
                <a:solidFill>
                  <a:srgbClr val="000000"/>
                </a:solidFill>
              </a:rPr>
              <a:t> 10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</a:rPr>
              <a:t>мкм </a:t>
            </a:r>
            <a:r>
              <a:rPr lang="ru-RU" altLang="ru-RU" dirty="0" smtClean="0">
                <a:solidFill>
                  <a:srgbClr val="000000"/>
                </a:solidFill>
                <a:sym typeface="Symbol" panose="05050102010706020507" pitchFamily="18" charset="2"/>
              </a:rPr>
              <a:t> </a:t>
            </a:r>
            <a:r>
              <a:rPr lang="en-US" altLang="ru-RU" dirty="0">
                <a:solidFill>
                  <a:srgbClr val="000000"/>
                </a:solidFill>
                <a:sym typeface="Symbol" panose="05050102010706020507" pitchFamily="18" charset="2"/>
              </a:rPr>
              <a:t>=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000000"/>
                </a:solidFill>
                <a:sym typeface="Symbol" panose="05050102010706020507" pitchFamily="18" charset="2"/>
              </a:rPr>
              <a:t>25 </a:t>
            </a:r>
            <a:r>
              <a:rPr lang="ru-RU" altLang="ru-RU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фс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0211" y="6512408"/>
            <a:ext cx="5184576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В.Ю. Быченков, М.Г. Лобок Квантовая Электроника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(2022)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2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809720" y="214291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Результаты ускорения</a:t>
            </a:r>
            <a:endParaRPr lang="ru-RU" sz="3200" dirty="0"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04" y="1599556"/>
            <a:ext cx="5171183" cy="33095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799066"/>
            <a:ext cx="6638638" cy="465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809720" y="214291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Генерация гамма излучения</a:t>
            </a:r>
            <a:endParaRPr lang="ru-RU" sz="32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7" y="1682936"/>
            <a:ext cx="4849435" cy="2977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9" y="1611819"/>
            <a:ext cx="4574460" cy="2911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65586" y="4522839"/>
            <a:ext cx="393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Танталовый конвертер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6 мм</a:t>
            </a:r>
          </a:p>
          <a:p>
            <a:pPr algn="ctr"/>
            <a:r>
              <a:rPr lang="ru-RU" dirty="0" smtClean="0">
                <a:solidFill>
                  <a:schemeClr val="accent5"/>
                </a:solidFill>
              </a:rPr>
              <a:t>8 мм</a:t>
            </a:r>
          </a:p>
          <a:p>
            <a:pPr algn="ctr"/>
            <a:r>
              <a:rPr lang="ru-RU" dirty="0" smtClean="0"/>
              <a:t>16 мм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3603" y="4938337"/>
            <a:ext cx="60665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Яркость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для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10 МэВ ~ 10</a:t>
            </a:r>
            <a:r>
              <a:rPr kumimoji="0" lang="ru-RU" alt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19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фотонов/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c/мм</a:t>
            </a:r>
            <a:r>
              <a:rPr kumimoji="0" lang="en-US" alt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2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/мрад</a:t>
            </a:r>
            <a:r>
              <a:rPr kumimoji="0" lang="en-US" alt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2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/0.1%BW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3603" y="5733396"/>
            <a:ext cx="6587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Средняя энергия 20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МэВ для 6-10 мм падает до 7 МэВ при 18 мм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0211" y="6512408"/>
            <a:ext cx="5184576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М.Г. Лобок, А.В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</a:rPr>
              <a:t>Брантов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В.Ю.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Быченков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Квантовая Электроника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(2022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7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809720" y="214291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Генерация гамма излучения</a:t>
            </a:r>
            <a:endParaRPr lang="ru-RU" sz="32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9" y="910124"/>
            <a:ext cx="10252530" cy="20505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7" y="3032361"/>
            <a:ext cx="3494890" cy="3564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17283" b="14144"/>
          <a:stretch/>
        </p:blipFill>
        <p:spPr>
          <a:xfrm>
            <a:off x="4237703" y="3133141"/>
            <a:ext cx="7063170" cy="322498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99853" y="6451215"/>
            <a:ext cx="7212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20 см железа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( 0.13% электронов)	40 см железа (2 % электронов)     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9294" y="6517273"/>
            <a:ext cx="3660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0.5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мм - 25.5 мм Вольфрам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639674" y="6134887"/>
            <a:ext cx="14245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Пиксель</a:t>
            </a:r>
            <a:r>
              <a:rPr kumimoji="0" lang="ru-RU" alt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3×3 мм</a:t>
            </a:r>
            <a:r>
              <a:rPr kumimoji="0" lang="ru-RU" altLang="ru-RU" sz="1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2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727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809720" y="214291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Источник позитронов </a:t>
            </a:r>
            <a:endParaRPr lang="ru-RU" sz="3200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56" y="799066"/>
            <a:ext cx="7239244" cy="41714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0211" y="6512408"/>
            <a:ext cx="5184576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М.Г. Лобок,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В.Ю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Быченков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Квантовая Электроника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(2022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1" y="934519"/>
            <a:ext cx="2863381" cy="1961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5465"/>
            <a:ext cx="4580267" cy="2635673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633861" y="5107121"/>
            <a:ext cx="36182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solidFill>
                  <a:srgbClr val="000000"/>
                </a:solidFill>
              </a:rPr>
              <a:t>Общее число позитронов 1.1х10</a:t>
            </a:r>
            <a:r>
              <a:rPr lang="ru-RU" altLang="ru-RU" baseline="30000" dirty="0" smtClean="0">
                <a:solidFill>
                  <a:srgbClr val="000000"/>
                </a:solidFill>
              </a:rPr>
              <a:t>12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561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809720" y="214291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Источник позитронов </a:t>
            </a:r>
            <a:endParaRPr lang="ru-RU" sz="32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211" y="6512408"/>
            <a:ext cx="5184576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М.Г. Лобок,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В.Ю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Быченков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Квантовая Электроника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(2022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093088" y="5763648"/>
            <a:ext cx="5102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 smtClean="0"/>
              <a:t>Конверсия в позитроны 1.75% 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89" y="1073165"/>
            <a:ext cx="7728761" cy="44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3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900</Words>
  <Application>Microsoft Office PowerPoint</Application>
  <PresentationFormat>Широкоэкранный</PresentationFormat>
  <Paragraphs>179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FrankRuehl</vt:lpstr>
      <vt:lpstr>Helvetica Neue Light</vt:lpstr>
      <vt:lpstr>Liberation Sans</vt:lpstr>
      <vt:lpstr>Symbol</vt:lpstr>
      <vt:lpstr>Times New Roman</vt:lpstr>
      <vt:lpstr>Тема Office</vt:lpstr>
      <vt:lpstr>Получение сверхъярких источников гамма излучения и электрон-позитронных джетов высокой плотности с использованием инфраструктуры XCELS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Лобок Максим Геннадьевич</dc:creator>
  <cp:lastModifiedBy>Лобок Максим Геннадьевич</cp:lastModifiedBy>
  <cp:revision>34</cp:revision>
  <dcterms:created xsi:type="dcterms:W3CDTF">2022-12-06T10:36:30Z</dcterms:created>
  <dcterms:modified xsi:type="dcterms:W3CDTF">2022-12-08T13:48:03Z</dcterms:modified>
</cp:coreProperties>
</file>