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2" r:id="rId3"/>
    <p:sldId id="262" r:id="rId4"/>
    <p:sldId id="263" r:id="rId5"/>
    <p:sldId id="264" r:id="rId6"/>
    <p:sldId id="265" r:id="rId7"/>
    <p:sldId id="266" r:id="rId8"/>
    <p:sldId id="268" r:id="rId9"/>
    <p:sldId id="270" r:id="rId10"/>
    <p:sldId id="273" r:id="rId11"/>
    <p:sldId id="276" r:id="rId12"/>
    <p:sldId id="275" r:id="rId13"/>
    <p:sldId id="277" r:id="rId14"/>
    <p:sldId id="278" r:id="rId15"/>
    <p:sldId id="283" r:id="rId16"/>
    <p:sldId id="279" r:id="rId17"/>
    <p:sldId id="280" r:id="rId18"/>
    <p:sldId id="281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49EC1-A6F7-4463-B6D9-E0F17D81871E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C85DF-F233-4474-BAD6-2CB5484B5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7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7"/>
          <p:cNvSpPr/>
          <p:nvPr/>
        </p:nvSpPr>
        <p:spPr>
          <a:xfrm>
            <a:off x="3848040" y="9433080"/>
            <a:ext cx="294300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F5969A09-B117-48BD-A55F-A6AB1B7FA123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Arial"/>
              </a:rPr>
              <a:t>3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1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ln w="0">
            <a:noFill/>
          </a:ln>
        </p:spPr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79320" y="4718160"/>
            <a:ext cx="5435280" cy="45622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/>
          <a:p>
            <a:r>
              <a:rPr lang="ru-RU" sz="2000" b="0" strike="noStrike" spc="-1" dirty="0">
                <a:latin typeface="Arial"/>
              </a:rPr>
              <a:t>Напомню, что при умеренно релятивистских </a:t>
            </a:r>
            <a:r>
              <a:rPr lang="ru-RU" sz="2000" b="0" strike="noStrike" spc="-1" dirty="0" err="1">
                <a:latin typeface="Arial"/>
              </a:rPr>
              <a:t>интенсивоностях</a:t>
            </a:r>
            <a:r>
              <a:rPr lang="ru-RU" sz="2000" b="0" strike="noStrike" spc="-1" dirty="0">
                <a:latin typeface="Arial"/>
              </a:rPr>
              <a:t> ускорение ионов при </a:t>
            </a:r>
            <a:r>
              <a:rPr lang="ru-RU" sz="2000" b="0" strike="noStrike" spc="-1" dirty="0" err="1">
                <a:latin typeface="Arial"/>
              </a:rPr>
              <a:t>взаимодейсвтии</a:t>
            </a:r>
            <a:r>
              <a:rPr lang="ru-RU" sz="2000" b="0" strike="noStrike" spc="-1" dirty="0">
                <a:latin typeface="Arial"/>
              </a:rPr>
              <a:t> лазера с мишенью </a:t>
            </a:r>
            <a:r>
              <a:rPr lang="ru-RU" sz="2000" b="0" strike="noStrike" spc="-1" dirty="0" err="1">
                <a:latin typeface="Arial"/>
              </a:rPr>
              <a:t>происзодит</a:t>
            </a:r>
            <a:r>
              <a:rPr lang="ru-RU" sz="2000" b="0" strike="noStrike" spc="-1" dirty="0">
                <a:latin typeface="Arial"/>
              </a:rPr>
              <a:t> в режиме TNSA. </a:t>
            </a:r>
            <a:endParaRPr lang="en-US" sz="2000" b="0" strike="noStrike" spc="-1" dirty="0">
              <a:latin typeface="Arial"/>
            </a:endParaRPr>
          </a:p>
          <a:p>
            <a:r>
              <a:rPr lang="ru-RU" sz="2000" b="0" strike="noStrike" spc="-1" dirty="0">
                <a:latin typeface="Arial"/>
              </a:rPr>
              <a:t>В таком случае лазер нагревает электроны и некоторые из них способны вылететь за заднюю поверхность мишени. </a:t>
            </a:r>
            <a:endParaRPr lang="en-US" sz="2000" b="0" strike="noStrike" spc="-1" dirty="0">
              <a:latin typeface="Arial"/>
            </a:endParaRPr>
          </a:p>
          <a:p>
            <a:r>
              <a:rPr lang="ru-RU" sz="2000" b="0" strike="noStrike" spc="-1" dirty="0">
                <a:latin typeface="Arial"/>
              </a:rPr>
              <a:t>Из-за этого создаётся электростатическое поле разделения зарядов, которое уже ускоряет ионы. </a:t>
            </a:r>
            <a:endParaRPr lang="en-US" sz="2000" b="0" strike="noStrike" spc="-1" dirty="0">
              <a:latin typeface="Arial"/>
            </a:endParaRPr>
          </a:p>
          <a:p>
            <a:r>
              <a:rPr lang="ru-RU" sz="2000" b="0" strike="noStrike" spc="-1" dirty="0">
                <a:latin typeface="Arial"/>
              </a:rPr>
              <a:t>При превышении интенсивности излучения порога в примерно 10 в 23 ватт на квадратный сантиметр, доминирующим режимом ускорения становится ускорения за счёт силы радиационного давления. </a:t>
            </a:r>
          </a:p>
          <a:p>
            <a:r>
              <a:rPr lang="ru-RU" sz="2000" b="0" strike="noStrike" spc="-1" dirty="0">
                <a:latin typeface="Arial"/>
              </a:rPr>
              <a:t>А это как раз интенсивности, которые мы ожидаем на установке </a:t>
            </a:r>
            <a:r>
              <a:rPr lang="ru-RU" sz="2000" b="0" strike="noStrike" spc="-1" dirty="0" err="1">
                <a:latin typeface="Arial"/>
              </a:rPr>
              <a:t>ксэлс</a:t>
            </a:r>
            <a:r>
              <a:rPr lang="ru-RU" sz="2000" b="0" strike="noStrike" spc="-1" dirty="0">
                <a:latin typeface="Arial"/>
              </a:rPr>
              <a:t>. В таком случае вылет электронов из мишени гораздо более направленный, а ионы ускоряются также за счёт возникающего поля разделения зарядов.</a:t>
            </a:r>
          </a:p>
          <a:p>
            <a:r>
              <a:rPr lang="ru-RU" sz="2000" b="0" strike="noStrike" spc="-1" dirty="0">
                <a:latin typeface="Arial"/>
              </a:rPr>
              <a:t>Теоретические исследования показывают, что такой режим обладает линейным </a:t>
            </a:r>
            <a:r>
              <a:rPr lang="ru-RU" sz="2000" b="0" strike="noStrike" spc="-1" dirty="0" err="1">
                <a:latin typeface="Arial"/>
              </a:rPr>
              <a:t>скейлингом</a:t>
            </a:r>
            <a:r>
              <a:rPr lang="ru-RU" sz="2000" b="0" strike="noStrike" spc="-1" dirty="0">
                <a:latin typeface="Arial"/>
              </a:rPr>
              <a:t> максимальной энергии ионов от интенсивности.</a:t>
            </a: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503EE71-AF51-4487-8A45-210E43ED8DE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6898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503EE71-AF51-4487-8A45-210E43ED8DE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9049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503EE71-AF51-4487-8A45-210E43ED8DE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2395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503EE71-AF51-4487-8A45-210E43ED8DE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7741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503EE71-AF51-4487-8A45-210E43ED8DE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9645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503EE71-AF51-4487-8A45-210E43ED8DE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3396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5000" lnSpcReduction="10000"/>
          </a:bodyPr>
          <a:lstStyle/>
          <a:p>
            <a:r>
              <a:rPr lang="ru-RU" sz="2000" b="0" strike="noStrike" spc="-1" dirty="0">
                <a:latin typeface="Arial"/>
              </a:rPr>
              <a:t>В режиме ускорения силой радиационного давления обычно выделяют две разновидности в зависимости от толщины мишени. </a:t>
            </a:r>
          </a:p>
          <a:p>
            <a:r>
              <a:rPr lang="ru-RU" sz="2000" b="0" strike="noStrike" spc="-1" dirty="0">
                <a:latin typeface="Arial"/>
              </a:rPr>
              <a:t>Если мишень тонкая – порядка глубины скин слоя, то мишень ускоряется как целое и такой режим называется световым парусом. </a:t>
            </a:r>
          </a:p>
          <a:p>
            <a:r>
              <a:rPr lang="ru-RU" sz="2000" b="0" strike="noStrike" spc="-1" dirty="0">
                <a:latin typeface="Arial"/>
              </a:rPr>
              <a:t>В случае, если мишень толстая, то лазер как снежный плуг сгребает частицы из разных частей мишени. </a:t>
            </a:r>
          </a:p>
          <a:p>
            <a:r>
              <a:rPr lang="ru-RU" sz="2000" b="0" strike="noStrike" spc="-1" dirty="0">
                <a:latin typeface="Arial"/>
              </a:rPr>
              <a:t>Поэтому в таком режиме время ускорения меньше, однако больше полный заряд. </a:t>
            </a:r>
          </a:p>
          <a:p>
            <a:r>
              <a:rPr lang="ru-RU" sz="2000" b="0" strike="noStrike" spc="-1" dirty="0">
                <a:latin typeface="Arial"/>
              </a:rPr>
              <a:t>Здесь вот на слайде можно видеть характерные спектры ускоренных ионов, и ссылки на публикации, в которых можно подробнее это всё посмотреть.</a:t>
            </a:r>
          </a:p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503EE71-AF51-4487-8A45-210E43ED8DE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503EE71-AF51-4487-8A45-210E43ED8DE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5935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503EE71-AF51-4487-8A45-210E43ED8DE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9079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503EE71-AF51-4487-8A45-210E43ED8DE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5545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503EE71-AF51-4487-8A45-210E43ED8DE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6060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503EE71-AF51-4487-8A45-210E43ED8DE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3675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503EE71-AF51-4487-8A45-210E43ED8DE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9989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503EE71-AF51-4487-8A45-210E43ED8DE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959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DD575-7401-40CE-A3CE-67D1A1C0F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5C8772-6FD2-4D83-9B24-93666D2A8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F9264-0CD0-47E0-8506-3C19918B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C44C1-7306-4C6F-A25F-6C08760542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3E6B7-3F5F-4AFF-BF39-BFA0773E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C914D-C564-49BD-A8A7-9F30221F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80E8-AB15-4D26-89D2-4615D6C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8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335AE-B50C-445C-9A80-6E2E204CD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BF8AAF-8242-48B1-BCB9-442B5E952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B1B6D-9C98-4F45-B233-64B29414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C44C1-7306-4C6F-A25F-6C08760542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F3100-A83D-4A84-8D5A-6A5FCAF4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21D82-F581-4610-B7BA-A80E07164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80E8-AB15-4D26-89D2-4615D6C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06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34C50E-0608-4E65-B5DE-7FBF71BFEB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028F6-FCBA-489E-9947-4BDD9B74B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0F81A-8BF2-4351-BE83-AA7953B5F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C44C1-7306-4C6F-A25F-6C08760542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D6B35-5EE4-4D85-A856-41A9C8B0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F2BCF-C07D-453C-ADC9-FEF8B5771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80E8-AB15-4D26-89D2-4615D6C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4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CE58-6D2E-4273-AF84-09330479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8C59F-94C2-4E9D-8F09-E49EB3E0D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20423-7D50-4CBC-A2C0-08359E632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C44C1-7306-4C6F-A25F-6C08760542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B4810-753F-473E-990E-77175E08F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6FCFC-74CA-46F7-ABA8-CBCF2C18D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80E8-AB15-4D26-89D2-4615D6C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97A75-B364-46F7-9112-D00375CEE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7081C-BC96-4D78-8B04-040C3FCE9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CF520-AB76-4B64-BD88-F669D159E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C44C1-7306-4C6F-A25F-6C08760542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28C13-2B4C-4A55-A99F-74E8D9D8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B5D3D-BFF1-4C47-AB86-674B0819F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80E8-AB15-4D26-89D2-4615D6C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7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B355B-9137-4D16-9F9A-6AD8D4A48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28046-5F22-452A-868C-E390D563CF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30AA5-32B3-4897-97E3-C82542B0D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B07812-773C-4AC5-96AF-BCAAACF36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C44C1-7306-4C6F-A25F-6C08760542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B83CE-2D65-4E96-BB77-2CF6C15CC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A5735-0044-493C-843A-AAF15AF12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80E8-AB15-4D26-89D2-4615D6C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52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D3BE7-59CB-4F2A-84C9-0CF30667F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0EFB5-C15B-4491-88CA-A2463A37C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5D507-B6D2-4DA8-BCA2-3D7F8C92E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5225E-164F-46B2-AB42-05AA243166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343910-C2FE-457C-B975-673893483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9F2BDD-9D4E-44BB-8CB4-2666AAA99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C44C1-7306-4C6F-A25F-6C08760542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6923C4-E0D8-45B5-9C8C-85AFB031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99859C-A8B1-4312-BD19-5D3455B1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80E8-AB15-4D26-89D2-4615D6C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0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35A64-ADE4-4CC1-AB48-641C630A5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5DCFF-BAB8-4A25-A330-242BDF3D2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C44C1-7306-4C6F-A25F-6C08760542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50EF32-1A3D-40FD-9A04-EDB71625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7A3E5-DCCA-4A02-BBA9-708EC1CA1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80E8-AB15-4D26-89D2-4615D6C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30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701ACA-876C-4B0B-968C-444917281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C44C1-7306-4C6F-A25F-6C08760542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4AE371-BEBA-4017-B99D-284F2A0D0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21FA8-62C5-411F-B06B-53EB4E75B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80E8-AB15-4D26-89D2-4615D6C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98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C1ADD-65C4-43DD-9BCB-3829FE839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C683C-21B3-4682-94E7-68D000D07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FD03F-5364-4489-9CF2-B94294A8B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78657-A62A-48C7-B1A6-D35CC0A35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C44C1-7306-4C6F-A25F-6C08760542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1B362-9A3C-412C-B78F-1C5D7B8A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EC374-F3DF-4DC7-B298-0F7989A5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80E8-AB15-4D26-89D2-4615D6C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72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3E216-E92B-4C6B-B194-C0BE0A793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D44A2B-E1BC-4774-81BB-2E24303D43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E42AD8-012A-4D9E-BA4F-34330AF94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D5F983-89C3-44E4-9AC2-B815A807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C44C1-7306-4C6F-A25F-6C08760542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9015A-A901-47F6-AE78-6B09CE6C1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BAE7A-BF72-47BC-9F59-37C9EB44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080E8-AB15-4D26-89D2-4615D6C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8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B7D897-C47F-4921-BB67-1B6BE9075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EBCE4-6CA2-4D6C-A690-AB4246315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8CED9-DE33-46DC-928F-68A2109AF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C44C1-7306-4C6F-A25F-6C087605428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DABA7-2BDF-4A68-A8AA-1CD1CE9FD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E6588-7104-4877-8952-4F90EBFAE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080E8-AB15-4D26-89D2-4615D6C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8CDB-E2B4-448F-BBDE-A94016BF1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43" y="1710191"/>
            <a:ext cx="11901714" cy="2387600"/>
          </a:xfrm>
        </p:spPr>
        <p:txBody>
          <a:bodyPr anchor="ctr">
            <a:noAutofit/>
          </a:bodyPr>
          <a:lstStyle/>
          <a:p>
            <a:r>
              <a:rPr lang="ru-RU" sz="4400" dirty="0"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Взаимодействие лазерного излучения с твердотельными мишенями на установке XCELS:</a:t>
            </a:r>
            <a:br>
              <a:rPr lang="ru-RU" sz="4400" dirty="0"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</a:br>
            <a:r>
              <a:rPr lang="ru-RU" sz="4400" dirty="0"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ускорение ионов, генерация электрон-позитронной плазмы</a:t>
            </a:r>
            <a:endParaRPr lang="en-US" sz="4400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C03C0F-398D-40D8-A915-D2CD3EBEA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4228" y="5067981"/>
            <a:ext cx="9144000" cy="1655762"/>
          </a:xfrm>
        </p:spPr>
        <p:txBody>
          <a:bodyPr/>
          <a:lstStyle/>
          <a:p>
            <a:pPr algn="r"/>
            <a:r>
              <a:rPr lang="ru-RU" dirty="0"/>
              <a:t>А. С. Самсонов</a:t>
            </a:r>
          </a:p>
          <a:p>
            <a:pPr algn="r"/>
            <a:r>
              <a:rPr lang="ru-RU" i="1" dirty="0"/>
              <a:t>Институт прикладной физики РАН, Нижний Новгород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30501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8CDB-E2B4-448F-BBDE-A94016BF1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943" y="1113971"/>
            <a:ext cx="10784114" cy="2387600"/>
          </a:xfrm>
        </p:spPr>
        <p:txBody>
          <a:bodyPr anchor="ctr">
            <a:noAutofit/>
          </a:bodyPr>
          <a:lstStyle/>
          <a:p>
            <a:r>
              <a:rPr lang="ru-RU" sz="4400" dirty="0"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Генерация электрон-позитронных пар при скользящем падении</a:t>
            </a:r>
            <a:br>
              <a:rPr lang="ru-RU" sz="4400" dirty="0"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</a:br>
            <a:r>
              <a:rPr lang="ru-RU" sz="4400" dirty="0"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лазерного импульса на фольгу</a:t>
            </a:r>
            <a:endParaRPr lang="en-US" sz="4400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C03C0F-398D-40D8-A915-D2CD3EBEA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550229"/>
            <a:ext cx="11408228" cy="2173514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А. С. Самсонов, И. Ю. Костюков</a:t>
            </a:r>
          </a:p>
          <a:p>
            <a:pPr algn="r"/>
            <a:r>
              <a:rPr lang="ru-RU" i="1" dirty="0"/>
              <a:t>Институт прикладной физики РАН, Нижний Новгород</a:t>
            </a:r>
          </a:p>
          <a:p>
            <a:pPr algn="r"/>
            <a:endParaRPr lang="ru-RU" sz="800" dirty="0"/>
          </a:p>
          <a:p>
            <a:pPr algn="r"/>
            <a:r>
              <a:rPr lang="ru-RU" dirty="0"/>
              <a:t>М. Филипович, А. Пухов</a:t>
            </a:r>
          </a:p>
          <a:p>
            <a:pPr algn="r"/>
            <a:r>
              <a:rPr lang="ru-RU" i="1" dirty="0"/>
              <a:t>Институт теоретической физики, Университет им. Генриха Гейне, Дюссельдорф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92912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Заголовок 1"/>
          <p:cNvSpPr/>
          <p:nvPr/>
        </p:nvSpPr>
        <p:spPr>
          <a:xfrm>
            <a:off x="716040" y="-1440"/>
            <a:ext cx="10760040" cy="78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000" b="1" strike="noStrike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Наклонное падение лазерного импульса на твердотельную мишень</a:t>
            </a:r>
            <a:endParaRPr lang="en-US" sz="4000" b="0" strike="noStrike" spc="-1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970257-2137-4A82-9439-AD9384735EB0}"/>
              </a:ext>
            </a:extLst>
          </p:cNvPr>
          <p:cNvSpPr txBox="1"/>
          <p:nvPr/>
        </p:nvSpPr>
        <p:spPr>
          <a:xfrm>
            <a:off x="0" y="6211669"/>
            <a:ext cx="852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[1] </a:t>
            </a:r>
            <a:r>
              <a:rPr lang="en-US" dirty="0" err="1"/>
              <a:t>Serebryakov</a:t>
            </a:r>
            <a:r>
              <a:rPr lang="en-US" dirty="0"/>
              <a:t> D. A., </a:t>
            </a:r>
            <a:r>
              <a:rPr lang="en-US" dirty="0" err="1"/>
              <a:t>Nerush</a:t>
            </a:r>
            <a:r>
              <a:rPr lang="en-US" dirty="0"/>
              <a:t> E. N., </a:t>
            </a:r>
            <a:r>
              <a:rPr lang="en-US" dirty="0" err="1"/>
              <a:t>Kostyukov</a:t>
            </a:r>
            <a:r>
              <a:rPr lang="en-US" dirty="0"/>
              <a:t> I. Yu. </a:t>
            </a:r>
            <a:r>
              <a:rPr lang="en-US" i="1" dirty="0"/>
              <a:t>Phys. Plasmas </a:t>
            </a:r>
            <a:r>
              <a:rPr lang="en-US" b="1" dirty="0"/>
              <a:t>24</a:t>
            </a:r>
            <a:r>
              <a:rPr lang="en-US" dirty="0"/>
              <a:t> (12), 123115 (2017)</a:t>
            </a:r>
            <a:endParaRPr lang="ru-RU" dirty="0"/>
          </a:p>
          <a:p>
            <a:r>
              <a:rPr lang="en-US" dirty="0"/>
              <a:t>[2] </a:t>
            </a:r>
            <a:r>
              <a:rPr lang="en-US" dirty="0" err="1"/>
              <a:t>Filipovic</a:t>
            </a:r>
            <a:r>
              <a:rPr lang="en-US" dirty="0"/>
              <a:t>, M., </a:t>
            </a:r>
            <a:r>
              <a:rPr lang="en-US" dirty="0" err="1"/>
              <a:t>Pukhov</a:t>
            </a:r>
            <a:r>
              <a:rPr lang="en-US" dirty="0"/>
              <a:t>, A. </a:t>
            </a:r>
            <a:r>
              <a:rPr lang="en-US" i="1" dirty="0"/>
              <a:t>The European Physical Journal D</a:t>
            </a:r>
            <a:r>
              <a:rPr lang="en-US" dirty="0"/>
              <a:t>, </a:t>
            </a:r>
            <a:r>
              <a:rPr lang="en-US" b="1" dirty="0"/>
              <a:t>76</a:t>
            </a:r>
            <a:r>
              <a:rPr lang="ru-RU" b="1" dirty="0"/>
              <a:t> </a:t>
            </a:r>
            <a:r>
              <a:rPr lang="en-US" dirty="0"/>
              <a:t>(10), 1-8 (2022)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DA9CB4-D981-4575-830D-492ACC8E9DA1}"/>
              </a:ext>
            </a:extLst>
          </p:cNvPr>
          <p:cNvSpPr txBox="1"/>
          <p:nvPr/>
        </p:nvSpPr>
        <p:spPr>
          <a:xfrm>
            <a:off x="1648697" y="1282344"/>
            <a:ext cx="2984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Ускорение электронов </a:t>
            </a:r>
            <a:r>
              <a:rPr lang="en-US" sz="2000" dirty="0"/>
              <a:t>[1]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7E8B5-FFA7-4F67-BDFB-8D223D2CABC3}"/>
              </a:ext>
            </a:extLst>
          </p:cNvPr>
          <p:cNvSpPr txBox="1"/>
          <p:nvPr/>
        </p:nvSpPr>
        <p:spPr>
          <a:xfrm>
            <a:off x="7558576" y="1282344"/>
            <a:ext cx="1925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КЭД каскады</a:t>
            </a:r>
            <a:r>
              <a:rPr lang="en-US" sz="2000" dirty="0"/>
              <a:t> [2]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34DDE-F71B-401F-98D8-3AA1BD71D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40" y="1783288"/>
            <a:ext cx="4452857" cy="1313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D14CCA-7A1A-4FE8-80B7-7573136A8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717" y="1778795"/>
            <a:ext cx="6257196" cy="43365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7EEBDF-F843-4080-BFCA-361D1DC36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621" y="3298499"/>
            <a:ext cx="3507694" cy="291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37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Заголовок 1"/>
          <p:cNvSpPr/>
          <p:nvPr/>
        </p:nvSpPr>
        <p:spPr>
          <a:xfrm>
            <a:off x="716040" y="-1440"/>
            <a:ext cx="10760040" cy="78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000" b="1" strike="noStrike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Схемы эксперимента дл</a:t>
            </a:r>
            <a:r>
              <a:rPr lang="ru-RU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я </a:t>
            </a:r>
            <a:r>
              <a:rPr lang="en-US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XCELS</a:t>
            </a:r>
            <a:endParaRPr lang="en-US" sz="4000" b="0" strike="noStrike" spc="-1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58A3A-08CD-4F69-A04A-A53256F8A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4" y="1480458"/>
            <a:ext cx="11289452" cy="38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93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Заголовок 1"/>
          <p:cNvSpPr/>
          <p:nvPr/>
        </p:nvSpPr>
        <p:spPr>
          <a:xfrm>
            <a:off x="716040" y="-1440"/>
            <a:ext cx="10760040" cy="78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QED-PIC </a:t>
            </a:r>
            <a:r>
              <a:rPr lang="ru-RU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моделирование</a:t>
            </a:r>
            <a:endParaRPr lang="en-US" sz="4000" b="0" strike="noStrike" spc="-1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FC0FE-C7A0-4ECE-A852-B4BBDCA9AA1C}"/>
              </a:ext>
            </a:extLst>
          </p:cNvPr>
          <p:cNvSpPr txBox="1"/>
          <p:nvPr/>
        </p:nvSpPr>
        <p:spPr>
          <a:xfrm>
            <a:off x="326145" y="1576752"/>
            <a:ext cx="1957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Конфигурация (а)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49F23-DB4E-4CD3-AC50-6A083517FA49}"/>
              </a:ext>
            </a:extLst>
          </p:cNvPr>
          <p:cNvSpPr txBox="1"/>
          <p:nvPr/>
        </p:nvSpPr>
        <p:spPr>
          <a:xfrm>
            <a:off x="3172296" y="935051"/>
            <a:ext cx="15092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Излучение:</a:t>
            </a:r>
          </a:p>
          <a:p>
            <a:pPr algn="ctr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 =  910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нм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τ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= 25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фс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 =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350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Дж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λ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A3FA17-CC23-4DDF-B996-999A5A7DDE61}"/>
              </a:ext>
            </a:extLst>
          </p:cNvPr>
          <p:cNvSpPr txBox="1"/>
          <p:nvPr/>
        </p:nvSpPr>
        <p:spPr>
          <a:xfrm>
            <a:off x="4916354" y="935051"/>
            <a:ext cx="2166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Мишень:</a:t>
            </a:r>
          </a:p>
          <a:p>
            <a:pPr algn="ctr"/>
            <a:r>
              <a:rPr 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1.3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x10</a:t>
            </a:r>
            <a:r>
              <a:rPr lang="en-US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23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ru-RU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—3</a:t>
            </a:r>
            <a:endParaRPr lang="en-US" baseline="30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evolution_a">
            <a:hlinkClick r:id="" action="ppaction://media"/>
            <a:extLst>
              <a:ext uri="{FF2B5EF4-FFF2-40B4-BE49-F238E27FC236}">
                <a16:creationId xmlns:a16="http://schemas.microsoft.com/office/drawing/2014/main" id="{9CCE7998-7E39-4BB9-B3F4-C42687D994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453915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Заголовок 1"/>
          <p:cNvSpPr/>
          <p:nvPr/>
        </p:nvSpPr>
        <p:spPr>
          <a:xfrm>
            <a:off x="716040" y="-1440"/>
            <a:ext cx="10760040" cy="78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QED-PIC </a:t>
            </a:r>
            <a:r>
              <a:rPr lang="ru-RU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моделирование</a:t>
            </a:r>
            <a:endParaRPr lang="en-US" sz="4000" b="0" strike="noStrike" spc="-1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BB71E-B054-4CD3-B82F-177E7F786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2" y="685794"/>
            <a:ext cx="8229617" cy="2743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F69A88-4B9B-444A-A43E-FBBF49442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949" y="3428993"/>
            <a:ext cx="5715012" cy="3429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0A21CE-D450-42B3-9888-6B7C1395BADF}"/>
              </a:ext>
            </a:extLst>
          </p:cNvPr>
          <p:cNvSpPr txBox="1"/>
          <p:nvPr/>
        </p:nvSpPr>
        <p:spPr>
          <a:xfrm>
            <a:off x="483701" y="3872314"/>
            <a:ext cx="4747646" cy="2542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/>
              <a:t>Полное число позитронов</a:t>
            </a:r>
            <a:r>
              <a:rPr lang="en-US" dirty="0"/>
              <a:t>:</a:t>
            </a:r>
            <a:endParaRPr lang="ru-RU" dirty="0"/>
          </a:p>
          <a:p>
            <a:pPr algn="ctr">
              <a:lnSpc>
                <a:spcPct val="150000"/>
              </a:lnSpc>
            </a:pPr>
            <a:r>
              <a:rPr lang="ru-RU" dirty="0"/>
              <a:t>1.2</a:t>
            </a:r>
            <a:r>
              <a:rPr lang="en-US" dirty="0"/>
              <a:t>x</a:t>
            </a:r>
            <a:r>
              <a:rPr lang="ru-RU" dirty="0"/>
              <a:t>10</a:t>
            </a:r>
            <a:r>
              <a:rPr lang="ru-RU" baseline="30000" dirty="0"/>
              <a:t>11</a:t>
            </a:r>
          </a:p>
          <a:p>
            <a:pPr algn="ctr">
              <a:lnSpc>
                <a:spcPct val="150000"/>
              </a:lnSpc>
            </a:pPr>
            <a:r>
              <a:rPr lang="ru-RU" dirty="0"/>
              <a:t>Среднеквадратичное отклонение от нормали:</a:t>
            </a:r>
          </a:p>
          <a:p>
            <a:pPr algn="ctr">
              <a:lnSpc>
                <a:spcPct val="150000"/>
              </a:lnSpc>
            </a:pPr>
            <a:r>
              <a:rPr lang="ru-RU" dirty="0"/>
              <a:t>25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Число позитронов с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1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мрад:</a:t>
            </a:r>
          </a:p>
          <a:p>
            <a:pPr algn="ctr">
              <a:lnSpc>
                <a:spcPct val="150000"/>
              </a:lnSpc>
            </a:pPr>
            <a:r>
              <a:rPr lang="ru-RU" dirty="0"/>
              <a:t>2</a:t>
            </a:r>
            <a:r>
              <a:rPr lang="en-US" dirty="0"/>
              <a:t>x</a:t>
            </a:r>
            <a:r>
              <a:rPr lang="ru-RU" dirty="0"/>
              <a:t>10</a:t>
            </a:r>
            <a:r>
              <a:rPr lang="ru-RU" baseline="30000" dirty="0"/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D1B19A-B3DE-43A1-A7BA-BA31D71E5722}"/>
              </a:ext>
            </a:extLst>
          </p:cNvPr>
          <p:cNvSpPr txBox="1"/>
          <p:nvPr/>
        </p:nvSpPr>
        <p:spPr>
          <a:xfrm>
            <a:off x="152401" y="714107"/>
            <a:ext cx="1957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Конфигурация (а)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1051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Заголовок 1"/>
          <p:cNvSpPr/>
          <p:nvPr/>
        </p:nvSpPr>
        <p:spPr>
          <a:xfrm>
            <a:off x="716040" y="-1440"/>
            <a:ext cx="10760040" cy="78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QED-PIC </a:t>
            </a:r>
            <a:r>
              <a:rPr lang="ru-RU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моделирование</a:t>
            </a:r>
            <a:endParaRPr lang="en-US" sz="4000" b="0" strike="noStrike" spc="-1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FC0FE-C7A0-4ECE-A852-B4BBDCA9AA1C}"/>
              </a:ext>
            </a:extLst>
          </p:cNvPr>
          <p:cNvSpPr txBox="1"/>
          <p:nvPr/>
        </p:nvSpPr>
        <p:spPr>
          <a:xfrm>
            <a:off x="326145" y="1576752"/>
            <a:ext cx="1957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Конфигурация (</a:t>
            </a:r>
            <a:r>
              <a:rPr lang="en-US" b="1" dirty="0"/>
              <a:t>b</a:t>
            </a:r>
            <a:r>
              <a:rPr lang="ru-RU" b="1" dirty="0"/>
              <a:t>)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49F23-DB4E-4CD3-AC50-6A083517FA49}"/>
              </a:ext>
            </a:extLst>
          </p:cNvPr>
          <p:cNvSpPr txBox="1"/>
          <p:nvPr/>
        </p:nvSpPr>
        <p:spPr>
          <a:xfrm>
            <a:off x="3172296" y="935051"/>
            <a:ext cx="15092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Излучение:</a:t>
            </a:r>
          </a:p>
          <a:p>
            <a:pPr algn="ctr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 =  910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нм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τ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= 25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фс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 =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350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Дж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λ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A3FA17-CC23-4DDF-B996-999A5A7DDE61}"/>
              </a:ext>
            </a:extLst>
          </p:cNvPr>
          <p:cNvSpPr txBox="1"/>
          <p:nvPr/>
        </p:nvSpPr>
        <p:spPr>
          <a:xfrm>
            <a:off x="4916354" y="935051"/>
            <a:ext cx="2166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Мишень:</a:t>
            </a:r>
          </a:p>
          <a:p>
            <a:pPr algn="ctr"/>
            <a:r>
              <a:rPr 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1.3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x10</a:t>
            </a:r>
            <a:r>
              <a:rPr lang="en-US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23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ru-RU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—3</a:t>
            </a:r>
            <a:endParaRPr lang="en-US" baseline="30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evolution_b">
            <a:hlinkClick r:id="" action="ppaction://media"/>
            <a:extLst>
              <a:ext uri="{FF2B5EF4-FFF2-40B4-BE49-F238E27FC236}">
                <a16:creationId xmlns:a16="http://schemas.microsoft.com/office/drawing/2014/main" id="{B5C6DF8A-3A4A-4F9F-8FC4-3E346C2603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471333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9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Заголовок 1"/>
          <p:cNvSpPr/>
          <p:nvPr/>
        </p:nvSpPr>
        <p:spPr>
          <a:xfrm>
            <a:off x="716040" y="-1440"/>
            <a:ext cx="10760040" cy="78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QED-PIC </a:t>
            </a:r>
            <a:r>
              <a:rPr lang="ru-RU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моделирование</a:t>
            </a:r>
            <a:endParaRPr lang="en-US" sz="4000" b="0" strike="noStrike" spc="-1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4BB71E-B054-4CD3-B82F-177E7F786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192" y="685794"/>
            <a:ext cx="8229617" cy="2743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F69A88-4B9B-444A-A43E-FBBF49442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949" y="3428993"/>
            <a:ext cx="5715012" cy="34290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16468-2A16-44D5-B8EE-E9D74B3B0668}"/>
              </a:ext>
            </a:extLst>
          </p:cNvPr>
          <p:cNvSpPr txBox="1"/>
          <p:nvPr/>
        </p:nvSpPr>
        <p:spPr>
          <a:xfrm>
            <a:off x="483701" y="3872314"/>
            <a:ext cx="4747646" cy="2542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/>
              <a:t>Полное число позитронов</a:t>
            </a:r>
            <a:r>
              <a:rPr lang="en-US" dirty="0"/>
              <a:t>:</a:t>
            </a:r>
            <a:endParaRPr lang="ru-RU" dirty="0"/>
          </a:p>
          <a:p>
            <a:pPr algn="ctr">
              <a:lnSpc>
                <a:spcPct val="150000"/>
              </a:lnSpc>
            </a:pPr>
            <a:r>
              <a:rPr lang="ru-RU" dirty="0"/>
              <a:t>4</a:t>
            </a:r>
            <a:r>
              <a:rPr lang="en-US" dirty="0"/>
              <a:t>x</a:t>
            </a:r>
            <a:r>
              <a:rPr lang="ru-RU" dirty="0"/>
              <a:t>10</a:t>
            </a:r>
            <a:r>
              <a:rPr lang="ru-RU" baseline="30000" dirty="0"/>
              <a:t>9</a:t>
            </a:r>
          </a:p>
          <a:p>
            <a:pPr algn="ctr">
              <a:lnSpc>
                <a:spcPct val="150000"/>
              </a:lnSpc>
            </a:pPr>
            <a:r>
              <a:rPr lang="ru-RU" dirty="0"/>
              <a:t>Среднеквадратичное отклонение от нормали:</a:t>
            </a:r>
          </a:p>
          <a:p>
            <a:pPr algn="ctr">
              <a:lnSpc>
                <a:spcPct val="150000"/>
              </a:lnSpc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8.5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Число позитронов с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&lt; 1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мрад:</a:t>
            </a:r>
          </a:p>
          <a:p>
            <a:pPr algn="ctr">
              <a:lnSpc>
                <a:spcPct val="150000"/>
              </a:lnSpc>
            </a:pPr>
            <a:r>
              <a:rPr lang="ru-RU" dirty="0"/>
              <a:t>4</a:t>
            </a:r>
            <a:r>
              <a:rPr lang="en-US" dirty="0"/>
              <a:t>x</a:t>
            </a:r>
            <a:r>
              <a:rPr lang="ru-RU" dirty="0"/>
              <a:t>10</a:t>
            </a:r>
            <a:r>
              <a:rPr lang="ru-RU" baseline="30000" dirty="0"/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B641B4-455D-419A-9C12-B414B7539CE8}"/>
              </a:ext>
            </a:extLst>
          </p:cNvPr>
          <p:cNvSpPr txBox="1"/>
          <p:nvPr/>
        </p:nvSpPr>
        <p:spPr>
          <a:xfrm>
            <a:off x="152401" y="714107"/>
            <a:ext cx="196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Конфигурация (</a:t>
            </a:r>
            <a:r>
              <a:rPr lang="en-US" b="1" dirty="0"/>
              <a:t>b</a:t>
            </a:r>
            <a:r>
              <a:rPr lang="ru-RU" b="1" dirty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3104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Заголовок 1"/>
          <p:cNvSpPr/>
          <p:nvPr/>
        </p:nvSpPr>
        <p:spPr>
          <a:xfrm>
            <a:off x="716040" y="-1440"/>
            <a:ext cx="10760040" cy="78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Оценка важности </a:t>
            </a:r>
            <a:r>
              <a:rPr lang="ru-RU" sz="4000" b="1" spc="-1" dirty="0" err="1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фазировки</a:t>
            </a:r>
            <a:r>
              <a:rPr lang="ru-RU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 импульсов</a:t>
            </a:r>
            <a:endParaRPr lang="en-US" sz="4000" b="0" strike="noStrike" spc="-1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12F6D06-B1BC-4934-9DB0-3526B5BB13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562539"/>
              </p:ext>
            </p:extLst>
          </p:nvPr>
        </p:nvGraphicFramePr>
        <p:xfrm>
          <a:off x="850478" y="1430553"/>
          <a:ext cx="10491045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045">
                  <a:extLst>
                    <a:ext uri="{9D8B030D-6E8A-4147-A177-3AD203B41FA5}">
                      <a16:colId xmlns:a16="http://schemas.microsoft.com/office/drawing/2014/main" val="3744029814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435066695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69128521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416770719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788220181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Конфигурация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err="1"/>
                        <a:t>N</a:t>
                      </a:r>
                      <a:r>
                        <a:rPr lang="en-US" sz="2400" i="1" baseline="-25000" dirty="0" err="1"/>
                        <a:t>ph</a:t>
                      </a:r>
                      <a:endParaRPr lang="en-US" sz="2400" i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&lt;|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Δθ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|</a:t>
                      </a:r>
                      <a:r>
                        <a:rPr lang="en-US" sz="2400" dirty="0"/>
                        <a:t>&gt;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 err="1"/>
                        <a:t>N</a:t>
                      </a:r>
                      <a:r>
                        <a:rPr lang="en-US" sz="2400" i="1" baseline="-25000" dirty="0" err="1"/>
                        <a:t>ph</a:t>
                      </a:r>
                      <a:r>
                        <a:rPr lang="en-US" sz="2400" baseline="-25000" dirty="0"/>
                        <a:t>, </a:t>
                      </a:r>
                      <a:r>
                        <a:rPr lang="en-US" sz="2400" baseline="-25000" dirty="0" err="1"/>
                        <a:t>mrad</a:t>
                      </a:r>
                      <a:endParaRPr lang="en-US" sz="24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&lt;n</a:t>
                      </a:r>
                      <a:r>
                        <a:rPr lang="en-US" sz="2400" i="1" baseline="-25000" dirty="0"/>
                        <a:t>ep</a:t>
                      </a:r>
                      <a:r>
                        <a:rPr lang="en-US" sz="2400" i="1" baseline="0" dirty="0"/>
                        <a:t>&gt;, </a:t>
                      </a:r>
                      <a:r>
                        <a:rPr lang="ru-RU" sz="2400" i="1" baseline="0" dirty="0"/>
                        <a:t>см</a:t>
                      </a:r>
                      <a:r>
                        <a:rPr lang="ru-RU" sz="2400" i="1" baseline="30000" dirty="0"/>
                        <a:t>—3</a:t>
                      </a:r>
                      <a:r>
                        <a:rPr lang="ru-RU" sz="2400" i="1" baseline="-25000" dirty="0"/>
                        <a:t> </a:t>
                      </a:r>
                      <a:endParaRPr lang="en-US" sz="2400" i="1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933759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(a) –</a:t>
                      </a:r>
                      <a:r>
                        <a:rPr lang="ru-RU" sz="2400" dirty="0"/>
                        <a:t> «</a:t>
                      </a:r>
                      <a:r>
                        <a:rPr lang="ru-RU" sz="2400" dirty="0" err="1"/>
                        <a:t>сфазированная</a:t>
                      </a:r>
                      <a:r>
                        <a:rPr lang="ru-RU" sz="2400" dirty="0"/>
                        <a:t>»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1.2</a:t>
                      </a:r>
                      <a:r>
                        <a:rPr lang="en-US" sz="2400" dirty="0"/>
                        <a:t>x</a:t>
                      </a:r>
                      <a:r>
                        <a:rPr lang="ru-RU" sz="2400" dirty="0"/>
                        <a:t>10</a:t>
                      </a:r>
                      <a:r>
                        <a:rPr lang="ru-RU" sz="2400" baseline="30000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25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2</a:t>
                      </a:r>
                      <a:r>
                        <a:rPr lang="en-US" sz="2400" dirty="0"/>
                        <a:t>x</a:t>
                      </a:r>
                      <a:r>
                        <a:rPr lang="ru-RU" sz="2400" dirty="0"/>
                        <a:t>10</a:t>
                      </a:r>
                      <a:r>
                        <a:rPr lang="ru-RU" sz="2400" baseline="30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2</a:t>
                      </a:r>
                      <a:r>
                        <a:rPr lang="en-US" sz="2400" dirty="0"/>
                        <a:t>x</a:t>
                      </a:r>
                      <a:r>
                        <a:rPr lang="ru-RU" sz="2400" dirty="0"/>
                        <a:t>10</a:t>
                      </a:r>
                      <a:r>
                        <a:rPr lang="ru-RU" sz="2400" baseline="30000" dirty="0"/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3320574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(а) – «случайная»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6</a:t>
                      </a:r>
                      <a:r>
                        <a:rPr lang="en-US" sz="2400" dirty="0"/>
                        <a:t>x</a:t>
                      </a:r>
                      <a:r>
                        <a:rPr lang="ru-RU" sz="2400" dirty="0"/>
                        <a:t>10</a:t>
                      </a:r>
                      <a:r>
                        <a:rPr lang="ru-RU" sz="2400" baseline="300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25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2</a:t>
                      </a:r>
                      <a:r>
                        <a:rPr lang="en-US" sz="2400" dirty="0"/>
                        <a:t>x</a:t>
                      </a:r>
                      <a:r>
                        <a:rPr lang="ru-RU" sz="2400" dirty="0"/>
                        <a:t>10</a:t>
                      </a:r>
                      <a:r>
                        <a:rPr lang="ru-RU" sz="2400" baseline="30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1</a:t>
                      </a:r>
                      <a:r>
                        <a:rPr lang="en-US" sz="2400" dirty="0"/>
                        <a:t>x</a:t>
                      </a:r>
                      <a:r>
                        <a:rPr lang="ru-RU" sz="2400" dirty="0"/>
                        <a:t>10</a:t>
                      </a:r>
                      <a:r>
                        <a:rPr lang="ru-RU" sz="2400" baseline="30000" dirty="0"/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9136524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(b) –</a:t>
                      </a:r>
                      <a:r>
                        <a:rPr lang="ru-RU" sz="2400" dirty="0"/>
                        <a:t> «</a:t>
                      </a:r>
                      <a:r>
                        <a:rPr lang="ru-RU" sz="2400" dirty="0" err="1"/>
                        <a:t>сфазированная</a:t>
                      </a:r>
                      <a:r>
                        <a:rPr lang="ru-RU" sz="2400" dirty="0"/>
                        <a:t>»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4</a:t>
                      </a:r>
                      <a:r>
                        <a:rPr lang="en-US" sz="2400" dirty="0"/>
                        <a:t>x</a:t>
                      </a:r>
                      <a:r>
                        <a:rPr lang="ru-RU" sz="2400" dirty="0"/>
                        <a:t>10</a:t>
                      </a:r>
                      <a:r>
                        <a:rPr lang="ru-RU" sz="2400" baseline="300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8.5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4</a:t>
                      </a:r>
                      <a:r>
                        <a:rPr lang="en-US" sz="2400" dirty="0"/>
                        <a:t>x</a:t>
                      </a:r>
                      <a:r>
                        <a:rPr lang="ru-RU" sz="2400" dirty="0"/>
                        <a:t>10</a:t>
                      </a:r>
                      <a:r>
                        <a:rPr lang="ru-RU" sz="2400" baseline="300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-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335805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(</a:t>
                      </a:r>
                      <a:r>
                        <a:rPr lang="en-US" sz="2400" dirty="0"/>
                        <a:t>b</a:t>
                      </a:r>
                      <a:r>
                        <a:rPr lang="ru-RU" sz="2400" dirty="0"/>
                        <a:t>) – «случайная»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3</a:t>
                      </a:r>
                      <a:r>
                        <a:rPr lang="en-US" sz="2400" dirty="0"/>
                        <a:t>x</a:t>
                      </a:r>
                      <a:r>
                        <a:rPr lang="ru-RU" sz="2400" dirty="0"/>
                        <a:t>10</a:t>
                      </a:r>
                      <a:r>
                        <a:rPr lang="ru-RU" sz="2400" baseline="300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8.5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2</a:t>
                      </a:r>
                      <a:r>
                        <a:rPr lang="en-US" sz="2400" dirty="0"/>
                        <a:t>x</a:t>
                      </a:r>
                      <a:r>
                        <a:rPr lang="ru-RU" sz="2400" dirty="0"/>
                        <a:t>10</a:t>
                      </a:r>
                      <a:r>
                        <a:rPr lang="ru-RU" sz="2400" baseline="300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-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1137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737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Заголовок 1"/>
          <p:cNvSpPr/>
          <p:nvPr/>
        </p:nvSpPr>
        <p:spPr>
          <a:xfrm>
            <a:off x="716040" y="-1440"/>
            <a:ext cx="10760040" cy="78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000" b="1" strike="noStrike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Заключение</a:t>
            </a:r>
            <a:endParaRPr lang="en-US" sz="4000" b="0" strike="noStrike" spc="-1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4A530-A3F5-4AC4-BC81-370766B56BF8}"/>
              </a:ext>
            </a:extLst>
          </p:cNvPr>
          <p:cNvSpPr txBox="1"/>
          <p:nvPr/>
        </p:nvSpPr>
        <p:spPr>
          <a:xfrm>
            <a:off x="331893" y="788400"/>
            <a:ext cx="1152821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Рассмотрены различные конфигурации взаимодействия лазерного излучения с твердотельной мишенью на установке </a:t>
            </a:r>
            <a:r>
              <a:rPr lang="en-US" sz="2200" dirty="0"/>
              <a:t>XCELS:</a:t>
            </a:r>
          </a:p>
          <a:p>
            <a:endParaRPr lang="en-US" sz="2200" dirty="0"/>
          </a:p>
          <a:p>
            <a:pPr algn="ctr"/>
            <a:r>
              <a:rPr lang="ru-RU" sz="2200" u="sng" dirty="0"/>
              <a:t>Ускорение ионов силой радиационного давления: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Необходимо циркулярно-поляризованные, неостро сфокусированные импульсы</a:t>
            </a:r>
          </a:p>
          <a:p>
            <a:endParaRPr lang="ru-RU" sz="2200" dirty="0"/>
          </a:p>
          <a:p>
            <a:r>
              <a:rPr lang="ru-RU" sz="2200" dirty="0"/>
              <a:t>Параметры ускоренных ионов: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В режиме «лазерного бурения»: энергия отсечки ~750 МэВ/нуклон, заряд ~70 </a:t>
            </a:r>
            <a:r>
              <a:rPr lang="ru-RU" sz="2200" dirty="0" err="1"/>
              <a:t>нКл</a:t>
            </a: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В режиме «светового паруса»: энергия отсечки ~1500 МэВ/нуклон, зарядом ~50 </a:t>
            </a:r>
            <a:r>
              <a:rPr lang="ru-RU" sz="2200" dirty="0" err="1"/>
              <a:t>нКл</a:t>
            </a: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Эффективность конверсии достигает 30%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algn="ctr"/>
            <a:r>
              <a:rPr lang="ru-RU" sz="2200" u="sng" dirty="0"/>
              <a:t>Генерация электрон-позитронной плазмы:</a:t>
            </a:r>
          </a:p>
          <a:p>
            <a:r>
              <a:rPr lang="ru-RU" sz="2200" dirty="0"/>
              <a:t>Параметры позитронов при использовании конфигурации (а):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/>
              <a:t>Энергия </a:t>
            </a:r>
            <a:r>
              <a:rPr lang="en-US" sz="2200" dirty="0"/>
              <a:t>~</a:t>
            </a:r>
            <a:r>
              <a:rPr lang="ru-RU" sz="2200" dirty="0"/>
              <a:t> </a:t>
            </a:r>
            <a:r>
              <a:rPr lang="en-US" sz="2200" dirty="0"/>
              <a:t>1 </a:t>
            </a:r>
            <a:r>
              <a:rPr lang="ru-RU" sz="2200" dirty="0"/>
              <a:t>ГэВ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/>
              <a:t>Числом частиц 10</a:t>
            </a:r>
            <a:r>
              <a:rPr lang="ru-RU" sz="2200" baseline="30000" dirty="0"/>
              <a:t>11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/>
              <a:t>Средней концентрацией 2×10</a:t>
            </a:r>
            <a:r>
              <a:rPr lang="ru-RU" sz="2200" baseline="30000" dirty="0"/>
              <a:t>20</a:t>
            </a:r>
            <a:r>
              <a:rPr lang="ru-RU" sz="2200" dirty="0"/>
              <a:t> см</a:t>
            </a:r>
            <a:r>
              <a:rPr lang="ru-RU" sz="2200" baseline="30000" dirty="0"/>
              <a:t>—3</a:t>
            </a:r>
            <a:r>
              <a:rPr lang="ru-RU" sz="22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/>
              <a:t>Угловой разброс </a:t>
            </a:r>
            <a:r>
              <a:rPr lang="en-US" sz="2200" dirty="0"/>
              <a:t>~</a:t>
            </a:r>
            <a:r>
              <a:rPr lang="ru-RU" sz="2200" dirty="0"/>
              <a:t>25°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84956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0E090-0E28-4C1F-81A9-83C7CDAC2CDC}"/>
              </a:ext>
            </a:extLst>
          </p:cNvPr>
          <p:cNvSpPr/>
          <p:nvPr/>
        </p:nvSpPr>
        <p:spPr>
          <a:xfrm>
            <a:off x="716040" y="2917867"/>
            <a:ext cx="10760040" cy="78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800" b="0" strike="noStrike" spc="-1" dirty="0"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Спасибо за внимание!</a:t>
            </a:r>
            <a:endParaRPr lang="en-US" sz="4800" b="0" strike="noStrike" spc="-1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389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8CDB-E2B4-448F-BBDE-A94016BF1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943" y="1710191"/>
            <a:ext cx="10784114" cy="2387600"/>
          </a:xfrm>
        </p:spPr>
        <p:txBody>
          <a:bodyPr anchor="ctr">
            <a:noAutofit/>
          </a:bodyPr>
          <a:lstStyle/>
          <a:p>
            <a:r>
              <a:rPr lang="ru-RU" sz="4400" dirty="0"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Ускорение ионов силой радиационного давления</a:t>
            </a:r>
            <a:endParaRPr lang="en-US" sz="4400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C03C0F-398D-40D8-A915-D2CD3EBEA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4228" y="5067981"/>
            <a:ext cx="9144000" cy="1655762"/>
          </a:xfrm>
        </p:spPr>
        <p:txBody>
          <a:bodyPr/>
          <a:lstStyle/>
          <a:p>
            <a:pPr algn="r"/>
            <a:r>
              <a:rPr lang="ru-RU" dirty="0"/>
              <a:t>А. С. Самсонов, И. Ю. Костюков</a:t>
            </a:r>
          </a:p>
          <a:p>
            <a:pPr algn="r"/>
            <a:r>
              <a:rPr lang="ru-RU" i="1" dirty="0"/>
              <a:t>Институт прикладной физики РАН, Нижний Новгород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18643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 Box 46"/>
          <p:cNvSpPr/>
          <p:nvPr/>
        </p:nvSpPr>
        <p:spPr>
          <a:xfrm>
            <a:off x="9388440" y="552600"/>
            <a:ext cx="6220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11" name="Text Box 1"/>
          <p:cNvSpPr/>
          <p:nvPr/>
        </p:nvSpPr>
        <p:spPr>
          <a:xfrm>
            <a:off x="1739520" y="44640"/>
            <a:ext cx="8928360" cy="56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b="1" strike="noStrike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Режимы ускорения ионов</a:t>
            </a:r>
            <a:endParaRPr lang="en-US" sz="4000" b="0" strike="noStrike" spc="-1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pic>
        <p:nvPicPr>
          <p:cNvPr id="112" name="Рисунок 1"/>
          <p:cNvPicPr/>
          <p:nvPr/>
        </p:nvPicPr>
        <p:blipFill>
          <a:blip r:embed="rId3"/>
          <a:stretch/>
        </p:blipFill>
        <p:spPr>
          <a:xfrm>
            <a:off x="951924" y="1178280"/>
            <a:ext cx="3660480" cy="3528000"/>
          </a:xfrm>
          <a:prstGeom prst="rect">
            <a:avLst/>
          </a:prstGeom>
          <a:ln w="0">
            <a:noFill/>
          </a:ln>
        </p:spPr>
      </p:pic>
      <p:sp>
        <p:nvSpPr>
          <p:cNvPr id="113" name="TextBox 3"/>
          <p:cNvSpPr/>
          <p:nvPr/>
        </p:nvSpPr>
        <p:spPr>
          <a:xfrm>
            <a:off x="1468968" y="5149440"/>
            <a:ext cx="3816000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Режим ускорения протонов приповерхностным слоем нагретых электронов 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 (TNSA – target normal sheath acceleration)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114" name="Прямоугольник 4"/>
          <p:cNvSpPr/>
          <p:nvPr/>
        </p:nvSpPr>
        <p:spPr>
          <a:xfrm>
            <a:off x="6632801" y="5151600"/>
            <a:ext cx="4588574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Режим ускорения световым давлением (RPA –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radiation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pressure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acceleration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)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115" name="Picture 2"/>
          <p:cNvPicPr/>
          <p:nvPr/>
        </p:nvPicPr>
        <p:blipFill>
          <a:blip r:embed="rId4"/>
          <a:stretch/>
        </p:blipFill>
        <p:spPr>
          <a:xfrm>
            <a:off x="6601128" y="929160"/>
            <a:ext cx="4418280" cy="4100040"/>
          </a:xfrm>
          <a:prstGeom prst="rect">
            <a:avLst/>
          </a:prstGeom>
          <a:ln w="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F9E470-A98F-4139-B520-485946D66BC4}"/>
                  </a:ext>
                </a:extLst>
              </p:cNvPr>
              <p:cNvSpPr txBox="1"/>
              <p:nvPr/>
            </p:nvSpPr>
            <p:spPr>
              <a:xfrm>
                <a:off x="7673225" y="6031080"/>
                <a:ext cx="2468880" cy="548640"/>
              </a:xfrm>
              <a:prstGeom prst="roundRect">
                <a:avLst>
                  <a:gd name="adj" fmla="val 30617"/>
                </a:avLst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 anchor="ctr" anchorCtr="1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Вт/с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b="0" i="1" smtClean="0">
                              <a:latin typeface="Cambria Math" panose="02040503050406030204" pitchFamily="18" charset="0"/>
                            </a:rPr>
                            <m:t>м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F9E470-A98F-4139-B520-485946D66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225" y="6031080"/>
                <a:ext cx="2468880" cy="548640"/>
              </a:xfrm>
              <a:prstGeom prst="roundRect">
                <a:avLst>
                  <a:gd name="adj" fmla="val 30617"/>
                </a:avLst>
              </a:prstGeom>
              <a:blipFill>
                <a:blip r:embed="rId5"/>
                <a:stretch>
                  <a:fillRect b="-7527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Заголовок 1"/>
          <p:cNvSpPr/>
          <p:nvPr/>
        </p:nvSpPr>
        <p:spPr>
          <a:xfrm>
            <a:off x="716040" y="-1440"/>
            <a:ext cx="10760040" cy="78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4000" b="1" strike="noStrike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Ускорение ионов силой радиационного давления</a:t>
            </a:r>
            <a:endParaRPr lang="en-US" sz="4000" b="0" strike="noStrike" spc="-1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sp>
        <p:nvSpPr>
          <p:cNvPr id="118" name="TextBox 1"/>
          <p:cNvSpPr/>
          <p:nvPr/>
        </p:nvSpPr>
        <p:spPr>
          <a:xfrm>
            <a:off x="2773085" y="5828477"/>
            <a:ext cx="7390334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A.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Machi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</a:rPr>
              <a:t>et al.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Rev. Mod. Phys. 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85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, 751 (2013)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T.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Esirkepov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</a:rPr>
              <a:t>et al.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Phys. Rev. Lett. 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92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, 175003 (2004)</a:t>
            </a:r>
            <a:endParaRPr lang="ru-RU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E. N. </a:t>
            </a:r>
            <a:r>
              <a:rPr lang="en-US" sz="1800" b="0" strike="noStrike" spc="-1" dirty="0" err="1">
                <a:latin typeface="Calibri" panose="020F0502020204030204" pitchFamily="34" charset="0"/>
                <a:cs typeface="Calibri" panose="020F0502020204030204" pitchFamily="34" charset="0"/>
              </a:rPr>
              <a:t>Nerush</a:t>
            </a:r>
            <a:r>
              <a:rPr lang="en-US" sz="18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, I. Yu. </a:t>
            </a:r>
            <a:r>
              <a:rPr lang="en-US" sz="1800" b="0" strike="noStrike" spc="-1" dirty="0" err="1">
                <a:latin typeface="Calibri" panose="020F0502020204030204" pitchFamily="34" charset="0"/>
                <a:cs typeface="Calibri" panose="020F0502020204030204" pitchFamily="34" charset="0"/>
              </a:rPr>
              <a:t>Kostyukov</a:t>
            </a:r>
            <a:r>
              <a:rPr lang="en-US" sz="18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 Plasma Phys. Control. Fusion, </a:t>
            </a:r>
            <a:r>
              <a:rPr lang="en-US" sz="1800" b="1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57</a:t>
            </a:r>
            <a:r>
              <a:rPr lang="en-US" sz="1800" b="0" strike="noStrike" spc="-1" dirty="0">
                <a:latin typeface="Calibri" panose="020F0502020204030204" pitchFamily="34" charset="0"/>
                <a:cs typeface="Calibri" panose="020F0502020204030204" pitchFamily="34" charset="0"/>
              </a:rPr>
              <a:t>, 035007 (2015)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F99A0E-E197-40A3-8D35-FCE9F60619E8}"/>
              </a:ext>
            </a:extLst>
          </p:cNvPr>
          <p:cNvGrpSpPr/>
          <p:nvPr/>
        </p:nvGrpSpPr>
        <p:grpSpPr>
          <a:xfrm>
            <a:off x="345974" y="1059732"/>
            <a:ext cx="5610943" cy="4328245"/>
            <a:chOff x="345974" y="1687154"/>
            <a:chExt cx="5610943" cy="4328245"/>
          </a:xfrm>
        </p:grpSpPr>
        <p:pic>
          <p:nvPicPr>
            <p:cNvPr id="119" name="Рисунок 2"/>
            <p:cNvPicPr/>
            <p:nvPr/>
          </p:nvPicPr>
          <p:blipFill>
            <a:blip r:embed="rId3"/>
            <a:stretch/>
          </p:blipFill>
          <p:spPr>
            <a:xfrm>
              <a:off x="345974" y="1687154"/>
              <a:ext cx="5610943" cy="3242569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45CCA26-BF1B-45E0-98E4-CE97B8A200B4}"/>
                </a:ext>
              </a:extLst>
            </p:cNvPr>
            <p:cNvSpPr txBox="1"/>
            <p:nvPr/>
          </p:nvSpPr>
          <p:spPr>
            <a:xfrm>
              <a:off x="1621122" y="5369068"/>
              <a:ext cx="30606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/>
                <a:t>Режим «светового паруса»</a:t>
              </a:r>
            </a:p>
            <a:p>
              <a:pPr algn="ctr"/>
              <a:r>
                <a:rPr lang="ru-RU" dirty="0"/>
                <a:t>(тонкие мишени)</a:t>
              </a:r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B66DF11-657D-401E-AC64-C0C4F1050BAC}"/>
              </a:ext>
            </a:extLst>
          </p:cNvPr>
          <p:cNvGrpSpPr/>
          <p:nvPr/>
        </p:nvGrpSpPr>
        <p:grpSpPr>
          <a:xfrm>
            <a:off x="6235085" y="930904"/>
            <a:ext cx="5610943" cy="4308811"/>
            <a:chOff x="6169981" y="1558180"/>
            <a:chExt cx="5610943" cy="43088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4A78C8-23C8-4876-8D48-D3E7BA932EC2}"/>
                </a:ext>
              </a:extLst>
            </p:cNvPr>
            <p:cNvSpPr txBox="1"/>
            <p:nvPr/>
          </p:nvSpPr>
          <p:spPr>
            <a:xfrm>
              <a:off x="7354688" y="5220660"/>
              <a:ext cx="32415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/>
                <a:t>Режим «лазерного бурения»</a:t>
              </a:r>
            </a:p>
            <a:p>
              <a:pPr algn="ctr"/>
              <a:r>
                <a:rPr lang="ru-RU" dirty="0"/>
                <a:t>(толстые мишени)</a:t>
              </a:r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23F6784-0D43-4D5C-BF2D-DEEA8CBFE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981" y="1558180"/>
              <a:ext cx="5610943" cy="35652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Заголовок 1"/>
          <p:cNvSpPr/>
          <p:nvPr/>
        </p:nvSpPr>
        <p:spPr>
          <a:xfrm>
            <a:off x="716040" y="-1440"/>
            <a:ext cx="10760040" cy="78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PIC </a:t>
            </a:r>
            <a:r>
              <a:rPr lang="ru-RU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моделирование</a:t>
            </a:r>
            <a:endParaRPr lang="en-US" sz="4000" b="0" strike="noStrike" spc="-1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938C35-F1D7-49E6-A510-485193F1AB6A}"/>
              </a:ext>
            </a:extLst>
          </p:cNvPr>
          <p:cNvSpPr txBox="1"/>
          <p:nvPr/>
        </p:nvSpPr>
        <p:spPr>
          <a:xfrm>
            <a:off x="39767" y="989116"/>
            <a:ext cx="304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PIC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моделирование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QUILL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85F8B4-75FA-40C0-8F60-095379D62DE3}"/>
              </a:ext>
            </a:extLst>
          </p:cNvPr>
          <p:cNvSpPr txBox="1"/>
          <p:nvPr/>
        </p:nvSpPr>
        <p:spPr>
          <a:xfrm>
            <a:off x="808403" y="1818803"/>
            <a:ext cx="15092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Импульс:</a:t>
            </a:r>
          </a:p>
          <a:p>
            <a:pPr algn="ctr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 =  910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нм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τ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= 25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фс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 =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350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Дж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4 λ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623EA7-8053-417A-934F-56AE19D41C3C}"/>
              </a:ext>
            </a:extLst>
          </p:cNvPr>
          <p:cNvSpPr txBox="1"/>
          <p:nvPr/>
        </p:nvSpPr>
        <p:spPr>
          <a:xfrm>
            <a:off x="39767" y="6519446"/>
            <a:ext cx="3931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QUILL – https://github.com/QUILL-PIC/Quill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1876FF-FB75-4412-91A1-6B34EA675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70" y="800094"/>
            <a:ext cx="8952029" cy="57193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8AE5C1-8CE5-408B-A3FF-DE67774D1700}"/>
              </a:ext>
            </a:extLst>
          </p:cNvPr>
          <p:cNvSpPr txBox="1"/>
          <p:nvPr/>
        </p:nvSpPr>
        <p:spPr>
          <a:xfrm>
            <a:off x="479821" y="3953681"/>
            <a:ext cx="21663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Мишень:</a:t>
            </a:r>
          </a:p>
          <a:p>
            <a:pPr algn="ctr"/>
            <a:r>
              <a:rPr 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23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ru-RU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—3</a:t>
            </a:r>
            <a:endParaRPr lang="en-US" baseline="30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= 1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мкм 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57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Заголовок 1"/>
          <p:cNvSpPr/>
          <p:nvPr/>
        </p:nvSpPr>
        <p:spPr>
          <a:xfrm>
            <a:off x="716040" y="-1440"/>
            <a:ext cx="10760040" cy="78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PIC </a:t>
            </a:r>
            <a:r>
              <a:rPr lang="ru-RU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моделирование</a:t>
            </a:r>
            <a:endParaRPr lang="en-US" sz="4000" b="0" strike="noStrike" spc="-1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9A7AE-0C9D-437E-8853-CC60E4915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1" y="1494973"/>
            <a:ext cx="11780758" cy="3534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C116DD-11BB-4A12-AA33-3701A0805B24}"/>
              </a:ext>
            </a:extLst>
          </p:cNvPr>
          <p:cNvSpPr txBox="1"/>
          <p:nvPr/>
        </p:nvSpPr>
        <p:spPr>
          <a:xfrm>
            <a:off x="3874078" y="891662"/>
            <a:ext cx="4443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/>
              <a:t>Сканирование по параметрам мишени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57439C-1276-46BE-A574-578FBA0891DA}"/>
                  </a:ext>
                </a:extLst>
              </p:cNvPr>
              <p:cNvSpPr txBox="1"/>
              <p:nvPr/>
            </p:nvSpPr>
            <p:spPr>
              <a:xfrm>
                <a:off x="5232622" y="5558971"/>
                <a:ext cx="172675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=100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𝑐𝑟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57439C-1276-46BE-A574-578FBA089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622" y="5558971"/>
                <a:ext cx="1726755" cy="307777"/>
              </a:xfrm>
              <a:prstGeom prst="rect">
                <a:avLst/>
              </a:prstGeom>
              <a:blipFill>
                <a:blip r:embed="rId4"/>
                <a:stretch>
                  <a:fillRect l="-1408" r="-281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5EE664-26A6-49CE-B7AF-345741AA3436}"/>
              </a:ext>
            </a:extLst>
          </p:cNvPr>
          <p:cNvCxnSpPr/>
          <p:nvPr/>
        </p:nvCxnSpPr>
        <p:spPr>
          <a:xfrm flipV="1">
            <a:off x="6640286" y="3570514"/>
            <a:ext cx="0" cy="198845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648CD2C-850B-4EB7-AE33-4AA0CC18D60A}"/>
              </a:ext>
            </a:extLst>
          </p:cNvPr>
          <p:cNvSpPr txBox="1"/>
          <p:nvPr/>
        </p:nvSpPr>
        <p:spPr>
          <a:xfrm>
            <a:off x="3562773" y="5996410"/>
            <a:ext cx="5557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Условие ускорения в режиме «светового паруса»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2087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Заголовок 1"/>
          <p:cNvSpPr/>
          <p:nvPr/>
        </p:nvSpPr>
        <p:spPr>
          <a:xfrm>
            <a:off x="716040" y="-1440"/>
            <a:ext cx="10760040" cy="78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PIC </a:t>
            </a:r>
            <a:r>
              <a:rPr lang="ru-RU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моделирование</a:t>
            </a:r>
            <a:r>
              <a:rPr lang="en-US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 (</a:t>
            </a:r>
            <a:r>
              <a:rPr lang="ru-RU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острая фокусировка</a:t>
            </a:r>
            <a:r>
              <a:rPr lang="en-US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)</a:t>
            </a:r>
            <a:endParaRPr lang="en-US" sz="4000" b="0" strike="noStrike" spc="-1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85F8B4-75FA-40C0-8F60-095379D62DE3}"/>
              </a:ext>
            </a:extLst>
          </p:cNvPr>
          <p:cNvSpPr txBox="1"/>
          <p:nvPr/>
        </p:nvSpPr>
        <p:spPr>
          <a:xfrm>
            <a:off x="4486646" y="886372"/>
            <a:ext cx="15092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Импульс:</a:t>
            </a:r>
          </a:p>
          <a:p>
            <a:pPr algn="ctr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 =  910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нм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τ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= 25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фс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 =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350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Дж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1.5 λ</a:t>
            </a:r>
            <a:endParaRPr lang="ru-RU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8AE5C1-8CE5-408B-A3FF-DE67774D1700}"/>
              </a:ext>
            </a:extLst>
          </p:cNvPr>
          <p:cNvSpPr txBox="1"/>
          <p:nvPr/>
        </p:nvSpPr>
        <p:spPr>
          <a:xfrm>
            <a:off x="6437085" y="886372"/>
            <a:ext cx="21663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Мишень:</a:t>
            </a:r>
          </a:p>
          <a:p>
            <a:pPr algn="ctr"/>
            <a:r>
              <a:rPr 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23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ru-RU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—3</a:t>
            </a:r>
            <a:endParaRPr lang="en-US" baseline="30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= 4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мкм 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03BF4D-05BF-41F2-AD88-74F122CA9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0598"/>
            <a:ext cx="11991700" cy="333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19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Заголовок 1"/>
          <p:cNvSpPr/>
          <p:nvPr/>
        </p:nvSpPr>
        <p:spPr>
          <a:xfrm>
            <a:off x="716040" y="-1440"/>
            <a:ext cx="10760040" cy="78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PIC </a:t>
            </a:r>
            <a:r>
              <a:rPr lang="ru-RU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моделирование (линейная поляризация)</a:t>
            </a:r>
            <a:endParaRPr lang="en-US" sz="4000" b="0" strike="noStrike" spc="-1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938C35-F1D7-49E6-A510-485193F1AB6A}"/>
              </a:ext>
            </a:extLst>
          </p:cNvPr>
          <p:cNvSpPr txBox="1"/>
          <p:nvPr/>
        </p:nvSpPr>
        <p:spPr>
          <a:xfrm>
            <a:off x="98277" y="989116"/>
            <a:ext cx="292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PIC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моделирование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QUILL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85F8B4-75FA-40C0-8F60-095379D62DE3}"/>
              </a:ext>
            </a:extLst>
          </p:cNvPr>
          <p:cNvSpPr txBox="1"/>
          <p:nvPr/>
        </p:nvSpPr>
        <p:spPr>
          <a:xfrm>
            <a:off x="808403" y="1818803"/>
            <a:ext cx="15092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Импульс:</a:t>
            </a:r>
          </a:p>
          <a:p>
            <a:pPr algn="ctr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 =  910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нм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τ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= 25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фс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 =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350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Дж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4 λ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1876FF-FB75-4412-91A1-6B34EA675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7870" y="800094"/>
            <a:ext cx="8952028" cy="57193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8AE5C1-8CE5-408B-A3FF-DE67774D1700}"/>
              </a:ext>
            </a:extLst>
          </p:cNvPr>
          <p:cNvSpPr txBox="1"/>
          <p:nvPr/>
        </p:nvSpPr>
        <p:spPr>
          <a:xfrm>
            <a:off x="479821" y="3953681"/>
            <a:ext cx="21663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Мишень:</a:t>
            </a:r>
          </a:p>
          <a:p>
            <a:pPr algn="ctr"/>
            <a:r>
              <a:rPr 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23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ru-RU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—3</a:t>
            </a:r>
            <a:endParaRPr lang="en-US" baseline="30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мкм 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436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Заголовок 1"/>
          <p:cNvSpPr/>
          <p:nvPr/>
        </p:nvSpPr>
        <p:spPr>
          <a:xfrm>
            <a:off x="716040" y="-1440"/>
            <a:ext cx="10760040" cy="78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PIC </a:t>
            </a:r>
            <a:r>
              <a:rPr lang="ru-RU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моделирование</a:t>
            </a:r>
            <a:r>
              <a:rPr lang="en-US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 (</a:t>
            </a:r>
            <a:r>
              <a:rPr lang="ru-RU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350 Дж</a:t>
            </a:r>
            <a:r>
              <a:rPr lang="en-US" sz="4000" b="1" spc="-1" dirty="0">
                <a:solidFill>
                  <a:srgbClr val="000000"/>
                </a:solidFill>
                <a:latin typeface="CMU Sans Serif Demi Condensed" panose="02000706000000000000" pitchFamily="2" charset="0"/>
                <a:ea typeface="CMU Sans Serif Demi Condensed" panose="02000706000000000000" pitchFamily="2" charset="0"/>
                <a:cs typeface="CMU Sans Serif Demi Condensed" panose="02000706000000000000" pitchFamily="2" charset="0"/>
              </a:rPr>
              <a:t>)</a:t>
            </a:r>
            <a:endParaRPr lang="en-US" sz="4000" b="0" strike="noStrike" spc="-1" dirty="0">
              <a:latin typeface="CMU Sans Serif Demi Condensed" panose="02000706000000000000" pitchFamily="2" charset="0"/>
              <a:ea typeface="CMU Sans Serif Demi Condensed" panose="02000706000000000000" pitchFamily="2" charset="0"/>
              <a:cs typeface="CMU Sans Serif Demi Condensed" panose="02000706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85F8B4-75FA-40C0-8F60-095379D62DE3}"/>
              </a:ext>
            </a:extLst>
          </p:cNvPr>
          <p:cNvSpPr txBox="1"/>
          <p:nvPr/>
        </p:nvSpPr>
        <p:spPr>
          <a:xfrm>
            <a:off x="4486646" y="886372"/>
            <a:ext cx="15092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Импульс:</a:t>
            </a:r>
          </a:p>
          <a:p>
            <a:pPr algn="ctr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 =  910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нм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τ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= 25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фс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E = </a:t>
            </a:r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350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Дж</a:t>
            </a: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λ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8AE5C1-8CE5-408B-A3FF-DE67774D1700}"/>
              </a:ext>
            </a:extLst>
          </p:cNvPr>
          <p:cNvSpPr txBox="1"/>
          <p:nvPr/>
        </p:nvSpPr>
        <p:spPr>
          <a:xfrm>
            <a:off x="6437085" y="886372"/>
            <a:ext cx="21663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Мишень:</a:t>
            </a:r>
          </a:p>
          <a:p>
            <a:pPr algn="ctr"/>
            <a:r>
              <a:rPr 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= 10</a:t>
            </a:r>
            <a:r>
              <a:rPr lang="en-US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23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см</a:t>
            </a:r>
            <a:r>
              <a:rPr lang="ru-RU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—3</a:t>
            </a:r>
            <a:endParaRPr lang="en-US" baseline="30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i="1" dirty="0">
                <a:latin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0.6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мкм 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03BF4D-05BF-41F2-AD88-74F122CA9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73" y="2640598"/>
            <a:ext cx="10901553" cy="333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57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1038</Words>
  <Application>Microsoft Office PowerPoint</Application>
  <PresentationFormat>Widescreen</PresentationFormat>
  <Paragraphs>178</Paragraphs>
  <Slides>19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CMU Sans Serif Demi Condensed</vt:lpstr>
      <vt:lpstr>Times New Roman</vt:lpstr>
      <vt:lpstr>Office Theme</vt:lpstr>
      <vt:lpstr>Взаимодействие лазерного излучения с твердотельными мишенями на установке XCELS: ускорение ионов, генерация электрон-позитронной плазмы</vt:lpstr>
      <vt:lpstr>Ускорение ионов силой радиационного давления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Генерация электрон-позитронных пар при скользящем падении лазерного импульса на фольгу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Взаимодействие лазерного излучения с твердотельными мишенями на установке XCELS: ускорение ионов, генерация электрон-позитронной плазмы</dc:title>
  <dc:creator>Alexander Samsonov</dc:creator>
  <cp:lastModifiedBy>Alexander Samsonov</cp:lastModifiedBy>
  <cp:revision>10</cp:revision>
  <dcterms:created xsi:type="dcterms:W3CDTF">2022-12-12T09:34:47Z</dcterms:created>
  <dcterms:modified xsi:type="dcterms:W3CDTF">2022-12-13T11:53:18Z</dcterms:modified>
</cp:coreProperties>
</file>