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8" r:id="rId7"/>
    <p:sldId id="274" r:id="rId8"/>
    <p:sldId id="273" r:id="rId9"/>
    <p:sldId id="269" r:id="rId10"/>
    <p:sldId id="279" r:id="rId11"/>
    <p:sldId id="270" r:id="rId12"/>
    <p:sldId id="272" r:id="rId13"/>
    <p:sldId id="271" r:id="rId14"/>
    <p:sldId id="257" r:id="rId15"/>
    <p:sldId id="258" r:id="rId16"/>
    <p:sldId id="275" r:id="rId17"/>
    <p:sldId id="276" r:id="rId18"/>
    <p:sldId id="277" r:id="rId19"/>
    <p:sldId id="280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8EF22-8167-43E8-A98C-C505F2904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35AC98-BB31-4CB4-9AA5-6799D59EA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C69C3-61D8-403A-AF3F-1DFA88DE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61E3D-FAA9-4283-BD76-D07BF55F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B1E1C-F985-417F-892F-3C32483C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9526D-7014-4B0F-B685-AB883D53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6E19C4-A7F9-4B80-AC78-B1F813ECD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06ADC-D590-472C-94A0-60A9C1C1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AAE15A-7E66-48E4-9C95-AF896DA4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D45B9-9290-44CE-A18F-467B1DBD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4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9FF9B3-6CDF-4CBF-A97D-4AF139CE2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4F848A-D2A9-4282-811E-00903114E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88F83-7CDA-4415-BB94-D1292BF1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B09B9-FBF4-483B-8AAA-F76E845B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0E171-BB7B-4292-AC9C-0A818F7F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C3C23-DF59-4843-BCC9-984A541B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2E8D1-2452-40D2-816E-D4746AD1A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686D2-0B4D-4D02-8ED1-B9BAC1F4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BE637-A554-49F6-9A14-437C84BC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D8E7C-8294-45A9-BEC9-853826E3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281CE-7BB9-4213-8E1C-E7C58B55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964AD5-8951-4C84-8C32-C0CF0E81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0FD32-8498-4B48-B24B-C45361B0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2DCCF-EA45-43A5-BF8B-2EF2C858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8C2F0-43B9-45BE-96F2-7A4A834C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B1CAD-EFBD-432A-A3CE-C5EFB5AA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08EAB-9A1C-4D0B-A8A6-946E327FC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ECAAD-C5E4-461A-B71F-7639F70E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401B8F-64DD-4ACA-8FE1-CA168574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9B8C7-B0BD-4DD5-B065-68A9CB87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A7000-EE60-4798-ADB1-4B952FEA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9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4884-DBF6-4F8B-9743-DC9197C2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113AC-C2D4-497B-A78B-57FB3946D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89A2E6-75D7-419F-8965-1208F934C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FD23F2-E6FC-46F4-958A-BAD9B5A2A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5D29C4-2206-4C98-9BC2-BB975A030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935A68-102E-4D21-B4F4-6F8CA934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284259-6380-4983-B3AF-94F6232E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A0BBC1-4F29-4BA6-A072-241DF989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2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2289E-2E6D-4404-84A0-EA64CBE8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A4021E-A5D9-4F44-9647-BE7D8D3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02D2E-620B-4595-823A-71732055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CC09D3-893F-4022-B6EF-302E3B51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1DB1A5-FCAD-4169-B67B-AB6230E3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D69C99-B0E8-40C1-B41C-31FB0900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D5CFCB-F057-4E1C-8D2E-E1405C48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5440-D559-47DB-8F58-E869776C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54063-C617-4111-A59F-E0E666443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64C9AA-8A00-4261-AF45-5EF761224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153A34-8100-455E-A9E5-C53C9EE7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382C3B-537C-4082-926A-4E35D0A5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AC6D43-5811-455E-8017-F1DD15AE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CB427-D0DE-4E40-8C6F-950DF810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02A44A-7EEF-4A50-8614-0446D1C04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824B9E-C95B-4A1D-8778-E0A60307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C0603B-2BDA-4C92-A8BE-04C89B3C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D580C-04CC-4C04-A278-7602D4AC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C1E6E-C62B-448A-BC56-3E19F079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8472A-72D7-4889-8682-DF15B579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DF096-B68C-42FE-87F8-B66151A0C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AE15C-C9D9-40F8-B96E-C1546DCDF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555E-2275-440D-A034-3114E6A85CE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1FB65-4AA5-4D68-83EF-AD9609D3A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779FC-BEF3-4849-866A-2F7A3C70D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ED03-83DB-4F28-B21B-85C06CFFD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1.png"/><Relationship Id="rId7" Type="http://schemas.openxmlformats.org/officeDocument/2006/relationships/image" Target="../media/image4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0AC58-8FF1-4CF8-BEF8-46C9CB95E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37" y="0"/>
            <a:ext cx="11156325" cy="2373607"/>
          </a:xfrm>
        </p:spPr>
        <p:txBody>
          <a:bodyPr>
            <a:no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Лазерное ускорение ионов с использованием мишеней низкой плотности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6EAD32-C031-4577-B399-B3FF2D979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556593"/>
            <a:ext cx="9144000" cy="480864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Брантов А. В., Быченков В. Ю., Глазырин С. И., Ракитина М. А.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0E14C74-7BB7-4BA2-8070-1FE06C5D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0" y="3516641"/>
            <a:ext cx="4692142" cy="17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:\vniia_b.jpg">
            <a:extLst>
              <a:ext uri="{FF2B5EF4-FFF2-40B4-BE49-F238E27FC236}">
                <a16:creationId xmlns:a16="http://schemas.microsoft.com/office/drawing/2014/main" id="{EF0142E2-584D-4EB3-A024-37FD58C5F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27598"/>
            <a:ext cx="4302643" cy="172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070EA-BD99-479A-B738-9BD37B22A4EE}"/>
              </a:ext>
            </a:extLst>
          </p:cNvPr>
          <p:cNvSpPr txBox="1"/>
          <p:nvPr/>
        </p:nvSpPr>
        <p:spPr>
          <a:xfrm>
            <a:off x="2424224" y="5705582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02CAB-E5E3-4244-845E-05651DE817B7}"/>
              </a:ext>
            </a:extLst>
          </p:cNvPr>
          <p:cNvSpPr txBox="1"/>
          <p:nvPr/>
        </p:nvSpPr>
        <p:spPr>
          <a:xfrm>
            <a:off x="7467601" y="5581536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ВНИИА</a:t>
            </a:r>
          </a:p>
        </p:txBody>
      </p:sp>
    </p:spTree>
    <p:extLst>
      <p:ext uri="{BB962C8B-B14F-4D97-AF65-F5344CB8AC3E}">
        <p14:creationId xmlns:p14="http://schemas.microsoft.com/office/powerpoint/2010/main" val="414219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8D4E-A309-4236-B810-EE2AA7E392C1}"/>
              </a:ext>
            </a:extLst>
          </p:cNvPr>
          <p:cNvSpPr txBox="1">
            <a:spLocks/>
          </p:cNvSpPr>
          <p:nvPr/>
        </p:nvSpPr>
        <p:spPr>
          <a:xfrm>
            <a:off x="434897" y="88427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D03C24-E14B-40E9-A59D-E1A126F24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" y="1424138"/>
            <a:ext cx="2975135" cy="22849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2E2A05-7D5B-4118-93DE-28737864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1319938"/>
            <a:ext cx="3110813" cy="23891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4039D3-966C-4810-A3FC-E28679D25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51" y="1390808"/>
            <a:ext cx="2926255" cy="22473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62478F-B02B-46A5-B7D5-31EBF431D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45" y="1424138"/>
            <a:ext cx="2926255" cy="22473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3BFEB0-050A-4C7F-90AE-57A0E4DA7A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3" y="3993266"/>
            <a:ext cx="2418240" cy="27326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BDF317-5E06-48F8-91AA-C920C5D42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56" y="4070665"/>
            <a:ext cx="2349744" cy="26552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948C811-5CD0-4467-933A-2262D9F14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14" y="4071368"/>
            <a:ext cx="2387792" cy="26982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AAF2B0-8407-4AB0-9160-4C3B4456EB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68" y="4084759"/>
            <a:ext cx="2387792" cy="26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FEE98-9188-434B-B7D6-2992933ECE0F}"/>
              </a:ext>
            </a:extLst>
          </p:cNvPr>
          <p:cNvSpPr txBox="1">
            <a:spLocks/>
          </p:cNvSpPr>
          <p:nvPr/>
        </p:nvSpPr>
        <p:spPr>
          <a:xfrm>
            <a:off x="434897" y="88427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- effect of pulse duration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9A3E6D-07B3-4AB3-91F0-5C4589980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54" y="1319938"/>
            <a:ext cx="7080548" cy="4944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4C14F-3783-4972-B9D5-640B202A3137}"/>
              </a:ext>
            </a:extLst>
          </p:cNvPr>
          <p:cNvSpPr txBox="1"/>
          <p:nvPr/>
        </p:nvSpPr>
        <p:spPr>
          <a:xfrm>
            <a:off x="247723" y="2245880"/>
            <a:ext cx="17551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fs – too short to increase acceleration time.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EBD83-0773-4497-8779-0C319F6FDEC3}"/>
              </a:ext>
            </a:extLst>
          </p:cNvPr>
          <p:cNvSpPr txBox="1"/>
          <p:nvPr/>
        </p:nvSpPr>
        <p:spPr>
          <a:xfrm>
            <a:off x="9732741" y="2245880"/>
            <a:ext cx="1977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 fs – intensity decreases + ponderomotive potential drops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612B111-95C4-45E6-A43D-B41C08BC773F}"/>
              </a:ext>
            </a:extLst>
          </p:cNvPr>
          <p:cNvCxnSpPr>
            <a:cxnSpLocks/>
          </p:cNvCxnSpPr>
          <p:nvPr/>
        </p:nvCxnSpPr>
        <p:spPr>
          <a:xfrm flipV="1">
            <a:off x="6063990" y="2442117"/>
            <a:ext cx="737118" cy="1468293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5F46767-911B-4435-9E77-CE701768F867}"/>
              </a:ext>
            </a:extLst>
          </p:cNvPr>
          <p:cNvCxnSpPr/>
          <p:nvPr/>
        </p:nvCxnSpPr>
        <p:spPr>
          <a:xfrm flipH="1" flipV="1">
            <a:off x="5122849" y="2335506"/>
            <a:ext cx="657922" cy="153534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16174B-51E9-4399-89E4-CA4C546DAEE6}"/>
              </a:ext>
            </a:extLst>
          </p:cNvPr>
          <p:cNvSpPr txBox="1"/>
          <p:nvPr/>
        </p:nvSpPr>
        <p:spPr>
          <a:xfrm>
            <a:off x="4033576" y="4059044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duration from 20 fs to 40 fs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877AB76-A0B9-4DD3-AA97-7D6163D1A3B8}"/>
              </a:ext>
            </a:extLst>
          </p:cNvPr>
          <p:cNvSpPr/>
          <p:nvPr/>
        </p:nvSpPr>
        <p:spPr>
          <a:xfrm>
            <a:off x="434897" y="6400241"/>
            <a:ext cx="737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V.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Brantov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V. Yu.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Bychenkov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Plasma Phys. Rep. 2022. V. 48 P. 585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4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5">
            <a:extLst>
              <a:ext uri="{FF2B5EF4-FFF2-40B4-BE49-F238E27FC236}">
                <a16:creationId xmlns:a16="http://schemas.microsoft.com/office/drawing/2014/main" id="{13AC3107-DFA6-469E-87DB-BE32820FF0BA}"/>
              </a:ext>
            </a:extLst>
          </p:cNvPr>
          <p:cNvSpPr/>
          <p:nvPr/>
        </p:nvSpPr>
        <p:spPr>
          <a:xfrm>
            <a:off x="7756247" y="1849749"/>
            <a:ext cx="3809524" cy="18917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  <a:ea typeface="WenQuanYi Micro Hei"/>
              </a:rPr>
              <a:t>I = 2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×10</a:t>
            </a:r>
            <a:r>
              <a:rPr lang="ru-RU" sz="24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22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W/cm</a:t>
            </a:r>
            <a:r>
              <a:rPr lang="ru-RU" sz="24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(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a</a:t>
            </a:r>
            <a:r>
              <a:rPr lang="en-US" sz="2400" b="0" i="1" strike="noStrike" spc="-1" baseline="-25000" dirty="0">
                <a:solidFill>
                  <a:srgbClr val="000000"/>
                </a:solidFill>
                <a:latin typeface="Times New Roman"/>
                <a:ea typeface="WenQuanYi Micro Hei"/>
              </a:rPr>
              <a:t>0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=120)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τ =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25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fs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 </a:t>
            </a:r>
            <a:r>
              <a:rPr lang="en-US" sz="2400" spc="-1" dirty="0">
                <a:latin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ρ = </a:t>
            </a:r>
            <a:r>
              <a:rPr lang="en-CA" sz="2400" spc="-1" dirty="0">
                <a:solidFill>
                  <a:srgbClr val="000000"/>
                </a:solidFill>
                <a:latin typeface="Times New Roman"/>
                <a:ea typeface="WenQuanYi Micro Hei"/>
              </a:rPr>
              <a:t>8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μm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  <a:ea typeface="WenQuanYi Micro Hei"/>
            </a:endParaRP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P ~ 14 PW </a:t>
            </a: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E ~ 370 J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35F1FD-CF5F-4F90-8BBC-C2C93AF44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49" y="3836790"/>
            <a:ext cx="4071322" cy="2632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E3411F-FA96-42C4-BDD8-B69718225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6" y="1756151"/>
            <a:ext cx="6708715" cy="4629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81C940-0270-4619-B63D-4BDCA09C7538}"/>
              </a:ext>
            </a:extLst>
          </p:cNvPr>
          <p:cNvSpPr txBox="1"/>
          <p:nvPr/>
        </p:nvSpPr>
        <p:spPr>
          <a:xfrm>
            <a:off x="2613105" y="431261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=32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CFEB9-C272-4FE0-AD5F-AACEEB745AF0}"/>
              </a:ext>
            </a:extLst>
          </p:cNvPr>
          <p:cNvSpPr txBox="1"/>
          <p:nvPr/>
        </p:nvSpPr>
        <p:spPr>
          <a:xfrm>
            <a:off x="4099806" y="337220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=24 </a:t>
            </a:r>
            <a:r>
              <a:rPr lang="en-US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baseline="-25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i="1" baseline="-25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EB5C5-C5D1-4FB7-B943-07AAE53053F8}"/>
              </a:ext>
            </a:extLst>
          </p:cNvPr>
          <p:cNvSpPr txBox="1"/>
          <p:nvPr/>
        </p:nvSpPr>
        <p:spPr>
          <a:xfrm>
            <a:off x="2952294" y="254538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=28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099179E-D9BE-418F-B78D-32E366347A65}"/>
              </a:ext>
            </a:extLst>
          </p:cNvPr>
          <p:cNvSpPr txBox="1">
            <a:spLocks/>
          </p:cNvSpPr>
          <p:nvPr/>
        </p:nvSpPr>
        <p:spPr>
          <a:xfrm>
            <a:off x="434897" y="170195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– powerful XCELS laser pulse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9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10B31-D5C0-4BE7-87B0-3452AF7EEFB5}"/>
              </a:ext>
            </a:extLst>
          </p:cNvPr>
          <p:cNvSpPr txBox="1">
            <a:spLocks/>
          </p:cNvSpPr>
          <p:nvPr/>
        </p:nvSpPr>
        <p:spPr>
          <a:xfrm>
            <a:off x="434897" y="170195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– powerful XCELS laser pulse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9BE39C-0749-4C51-AB97-B46C10AF3A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67" y="1817650"/>
            <a:ext cx="8140739" cy="4694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91B6A-DFB3-4907-B4CD-2A9CAC133DA4}"/>
              </a:ext>
            </a:extLst>
          </p:cNvPr>
          <p:cNvSpPr txBox="1"/>
          <p:nvPr/>
        </p:nvSpPr>
        <p:spPr>
          <a:xfrm>
            <a:off x="4771131" y="2798955"/>
            <a:ext cx="165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= 105 MeV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850B7-F0E0-47DD-8E49-23F9DBC7A6E9}"/>
              </a:ext>
            </a:extLst>
          </p:cNvPr>
          <p:cNvSpPr txBox="1"/>
          <p:nvPr/>
        </p:nvSpPr>
        <p:spPr>
          <a:xfrm>
            <a:off x="7789394" y="3964927"/>
            <a:ext cx="151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~ 50 MeV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37A19-EE3B-402E-A67E-8EADD40DD20E}"/>
              </a:ext>
            </a:extLst>
          </p:cNvPr>
          <p:cNvSpPr txBox="1"/>
          <p:nvPr/>
        </p:nvSpPr>
        <p:spPr>
          <a:xfrm>
            <a:off x="3079862" y="2188166"/>
            <a:ext cx="151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~ 30 MeV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70BF5-08AC-4767-B7C9-D3232CC45CEA}"/>
              </a:ext>
            </a:extLst>
          </p:cNvPr>
          <p:cNvSpPr txBox="1"/>
          <p:nvPr/>
        </p:nvSpPr>
        <p:spPr>
          <a:xfrm>
            <a:off x="3317299" y="449906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=32 J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8195F-6644-4B37-99E2-55F5B2EA50BF}"/>
              </a:ext>
            </a:extLst>
          </p:cNvPr>
          <p:cNvSpPr txBox="1"/>
          <p:nvPr/>
        </p:nvSpPr>
        <p:spPr>
          <a:xfrm>
            <a:off x="3385275" y="4946232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9%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2B240-6FDE-47D5-9D42-B8C43424AE3E}"/>
              </a:ext>
            </a:extLst>
          </p:cNvPr>
          <p:cNvSpPr txBox="1"/>
          <p:nvPr/>
        </p:nvSpPr>
        <p:spPr>
          <a:xfrm>
            <a:off x="3213205" y="3921761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protons (&gt; 100 MeV)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1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57312-13C8-48F7-92C7-FBE0A4B6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" y="127012"/>
            <a:ext cx="12100762" cy="1359362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Preplasma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effect on ion acceleration (experiment)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34BCB2-111D-4D60-89A4-44E3E0FE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8" y="1586262"/>
            <a:ext cx="3019952" cy="3458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EE4BD-FFB5-48F4-85FC-C69ED84887E8}"/>
              </a:ext>
            </a:extLst>
          </p:cNvPr>
          <p:cNvSpPr txBox="1"/>
          <p:nvPr/>
        </p:nvSpPr>
        <p:spPr>
          <a:xfrm>
            <a:off x="367681" y="5181984"/>
            <a:ext cx="3870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Mckenna P. et al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(2008), 26, 591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355406-69E2-4623-B034-BA41C6F9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64" y="1491556"/>
            <a:ext cx="4012703" cy="3187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65E3C-5C30-43AB-B281-E6F63BD74BF4}"/>
              </a:ext>
            </a:extLst>
          </p:cNvPr>
          <p:cNvSpPr txBox="1"/>
          <p:nvPr/>
        </p:nvSpPr>
        <p:spPr>
          <a:xfrm>
            <a:off x="4887920" y="5181984"/>
            <a:ext cx="2894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L.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Gizzi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21) 11:13728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2D9846-97F6-49AD-B7E6-7E1BE6E8E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05"/>
          <a:stretch/>
        </p:blipFill>
        <p:spPr>
          <a:xfrm>
            <a:off x="7982159" y="1737690"/>
            <a:ext cx="4118603" cy="2854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C70ABD-A571-4773-99DA-5FA37797843A}"/>
              </a:ext>
            </a:extLst>
          </p:cNvPr>
          <p:cNvSpPr txBox="1"/>
          <p:nvPr/>
        </p:nvSpPr>
        <p:spPr>
          <a:xfrm>
            <a:off x="8659357" y="5181984"/>
            <a:ext cx="3441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 Levy et al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New J.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22 (2020) 103068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3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CEF156-2A65-4002-8AD4-8E04C60A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4" y="2043254"/>
            <a:ext cx="4550584" cy="31348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9390CF-D62E-46A3-88BB-E9D06B65F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8" y="1861166"/>
            <a:ext cx="6984127" cy="458412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83D259-E492-4583-B66D-A8A14A26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8" y="226901"/>
            <a:ext cx="12100762" cy="1441848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Preplasma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effect on ion acceleration for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XCELS laser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 simulations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04392B-4B7B-4E16-A6DA-9610E7902574}"/>
                  </a:ext>
                </a:extLst>
              </p:cNvPr>
              <p:cNvSpPr txBox="1"/>
              <p:nvPr/>
            </p:nvSpPr>
            <p:spPr>
              <a:xfrm>
                <a:off x="905801" y="5349792"/>
                <a:ext cx="1796801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e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04392B-4B7B-4E16-A6DA-9610E7902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01" y="5349792"/>
                <a:ext cx="1796801" cy="411651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1BD740-0F3C-43D1-B867-5D603C71E9FD}"/>
                  </a:ext>
                </a:extLst>
              </p:cNvPr>
              <p:cNvSpPr txBox="1"/>
              <p:nvPr/>
            </p:nvSpPr>
            <p:spPr>
              <a:xfrm>
                <a:off x="9064220" y="4507297"/>
                <a:ext cx="179680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=120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sz="1800" b="0" i="1" dirty="0">
                  <a:effectLst/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25 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𝑓𝑠</m:t>
                      </m:r>
                    </m:oMath>
                  </m:oMathPara>
                </a14:m>
                <a:endParaRPr lang="en-US" sz="1800" b="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Focusing in 8 </a:t>
                </a:r>
                <a:r>
                  <a:rPr lang="el-GR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λ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1BD740-0F3C-43D1-B867-5D603C71E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20" y="4507297"/>
                <a:ext cx="1796801" cy="923330"/>
              </a:xfrm>
              <a:prstGeom prst="rect">
                <a:avLst/>
              </a:prstGeom>
              <a:blipFill>
                <a:blip r:embed="rId5"/>
                <a:stretch>
                  <a:fillRect l="-3051" b="-8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BD93C6-B634-4BB4-9D9F-788EAEBC4107}"/>
                  </a:ext>
                </a:extLst>
              </p:cNvPr>
              <p:cNvSpPr txBox="1"/>
              <p:nvPr/>
            </p:nvSpPr>
            <p:spPr>
              <a:xfrm>
                <a:off x="7584375" y="3528509"/>
                <a:ext cx="1539063" cy="409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min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BD93C6-B634-4BB4-9D9F-788EAEBC4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375" y="3528509"/>
                <a:ext cx="1539063" cy="409664"/>
              </a:xfrm>
              <a:prstGeom prst="rect">
                <a:avLst/>
              </a:prstGeom>
              <a:blipFill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786C6-61B2-41DF-BD9B-49AF7B666F14}"/>
                  </a:ext>
                </a:extLst>
              </p:cNvPr>
              <p:cNvSpPr txBox="1"/>
              <p:nvPr/>
            </p:nvSpPr>
            <p:spPr>
              <a:xfrm>
                <a:off x="7225280" y="2549721"/>
                <a:ext cx="1838940" cy="409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min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=0.05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786C6-61B2-41DF-BD9B-49AF7B666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280" y="2549721"/>
                <a:ext cx="1838940" cy="409664"/>
              </a:xfrm>
              <a:prstGeom prst="rect">
                <a:avLst/>
              </a:prstGeom>
              <a:blipFill>
                <a:blip r:embed="rId7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4C33614-D51B-4EC0-987D-42BA11E9AE21}"/>
              </a:ext>
            </a:extLst>
          </p:cNvPr>
          <p:cNvSpPr txBox="1"/>
          <p:nvPr/>
        </p:nvSpPr>
        <p:spPr>
          <a:xfrm>
            <a:off x="909084" y="5810471"/>
            <a:ext cx="197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 ~ 10 - 30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824E2AD-3C8D-4313-8731-02E66C090ED9}"/>
              </a:ext>
            </a:extLst>
          </p:cNvPr>
          <p:cNvSpPr/>
          <p:nvPr/>
        </p:nvSpPr>
        <p:spPr>
          <a:xfrm rot="1038273">
            <a:off x="4028362" y="3162414"/>
            <a:ext cx="364722" cy="319074"/>
          </a:xfrm>
          <a:prstGeom prst="rightArrow">
            <a:avLst>
              <a:gd name="adj1" fmla="val 41815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D0FA86F2-97A4-48AA-B6F8-0C20919E220F}"/>
              </a:ext>
            </a:extLst>
          </p:cNvPr>
          <p:cNvSpPr/>
          <p:nvPr/>
        </p:nvSpPr>
        <p:spPr>
          <a:xfrm rot="1408244">
            <a:off x="1053169" y="4126735"/>
            <a:ext cx="375048" cy="319074"/>
          </a:xfrm>
          <a:prstGeom prst="rightArrow">
            <a:avLst>
              <a:gd name="adj1" fmla="val 41815"/>
              <a:gd name="adj2" fmla="val 573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D223B-551C-44EE-843B-BD6D885FB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9" y="2028714"/>
            <a:ext cx="7294847" cy="4602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CB307-908C-4635-8700-B5E01CA9BE52}"/>
              </a:ext>
            </a:extLst>
          </p:cNvPr>
          <p:cNvSpPr txBox="1">
            <a:spLocks/>
          </p:cNvSpPr>
          <p:nvPr/>
        </p:nvSpPr>
        <p:spPr>
          <a:xfrm>
            <a:off x="91239" y="226901"/>
            <a:ext cx="12100762" cy="921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Preplasma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effect on ion acceleration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9D1A5-43F7-43E7-874F-7F3DB65F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32" y="1148316"/>
            <a:ext cx="5324580" cy="3504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20ECA0-5031-48AD-840E-5C7D2D91B6E8}"/>
                  </a:ext>
                </a:extLst>
              </p:cNvPr>
              <p:cNvSpPr txBox="1"/>
              <p:nvPr/>
            </p:nvSpPr>
            <p:spPr>
              <a:xfrm>
                <a:off x="7870590" y="1412994"/>
                <a:ext cx="34428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=10,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=500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20ECA0-5031-48AD-840E-5C7D2D91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0" y="1412994"/>
                <a:ext cx="3442877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658B9-2545-4EDB-BEBF-0C99F58A9ACC}"/>
                  </a:ext>
                </a:extLst>
              </p:cNvPr>
              <p:cNvSpPr txBox="1"/>
              <p:nvPr/>
            </p:nvSpPr>
            <p:spPr>
              <a:xfrm>
                <a:off x="7217692" y="3566044"/>
                <a:ext cx="31223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=5,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=300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658B9-2545-4EDB-BEBF-0C99F58A9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692" y="3566044"/>
                <a:ext cx="312234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AE65A-E232-4911-A432-21F57A088FED}"/>
                  </a:ext>
                </a:extLst>
              </p:cNvPr>
              <p:cNvSpPr txBox="1"/>
              <p:nvPr/>
            </p:nvSpPr>
            <p:spPr>
              <a:xfrm>
                <a:off x="7870590" y="1877727"/>
                <a:ext cx="35817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=20,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=320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7AE65A-E232-4911-A432-21F57A08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0" y="1877727"/>
                <a:ext cx="358171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518EB0-7D09-4E09-95C1-8D8AC12F450D}"/>
                  </a:ext>
                </a:extLst>
              </p:cNvPr>
              <p:cNvSpPr txBox="1"/>
              <p:nvPr/>
            </p:nvSpPr>
            <p:spPr>
              <a:xfrm>
                <a:off x="5006703" y="4452803"/>
                <a:ext cx="25203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=10,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518EB0-7D09-4E09-95C1-8D8AC12F4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703" y="4452803"/>
                <a:ext cx="252037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F8E8F7-8717-437A-859F-C20BD95ACA8F}"/>
                  </a:ext>
                </a:extLst>
              </p:cNvPr>
              <p:cNvSpPr txBox="1"/>
              <p:nvPr/>
            </p:nvSpPr>
            <p:spPr>
              <a:xfrm>
                <a:off x="1613818" y="4862079"/>
                <a:ext cx="27797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=5,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≈17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F8E8F7-8717-437A-859F-C20BD95AC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818" y="4862079"/>
                <a:ext cx="2779762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ACC718-2312-45D8-8271-52C80D52ABFF}"/>
                  </a:ext>
                </a:extLst>
              </p:cNvPr>
              <p:cNvSpPr txBox="1"/>
              <p:nvPr/>
            </p:nvSpPr>
            <p:spPr>
              <a:xfrm>
                <a:off x="3621135" y="4023587"/>
                <a:ext cx="2924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=20 ,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≈13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endParaRPr lang="ru-RU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ACC718-2312-45D8-8271-52C80D52A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35" y="4023587"/>
                <a:ext cx="29246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72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DCFCC-3FD5-4E51-92D2-BA219CC6FE90}"/>
              </a:ext>
            </a:extLst>
          </p:cNvPr>
          <p:cNvSpPr txBox="1">
            <a:spLocks/>
          </p:cNvSpPr>
          <p:nvPr/>
        </p:nvSpPr>
        <p:spPr>
          <a:xfrm>
            <a:off x="91239" y="226901"/>
            <a:ext cx="12100762" cy="921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Hydrodynamic simulation of target expansion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722CBD-0D2D-42BD-BF0E-2D27FDA6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0" y="1619910"/>
            <a:ext cx="5871115" cy="43348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A09C1-7E1C-4C7B-BA3A-3165D29DC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176" y="1562399"/>
            <a:ext cx="2534511" cy="6229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EEC475-52D0-4D3E-874A-D17ADB732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400" y="2202550"/>
            <a:ext cx="3399227" cy="7937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D76B63-40FD-4A20-8651-FACF0F96F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400" y="2996298"/>
            <a:ext cx="5476532" cy="7636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B03D69-09EA-43F3-9319-F11366EC4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473" y="3759904"/>
            <a:ext cx="3916068" cy="7033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284937-50D3-4B39-98F1-BFAA5DA94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473" y="4553652"/>
            <a:ext cx="3028378" cy="707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9BC3EF-6C8F-4B31-9FB1-9B8D97EFD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8627" y="4641332"/>
            <a:ext cx="1997791" cy="5325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1B4398-FAB1-4681-8ED1-E28F131434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558" y="5557876"/>
            <a:ext cx="1451132" cy="7937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D4A94F-1BD9-4429-B487-ED8F687D98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3507" y="5814136"/>
            <a:ext cx="1391496" cy="4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2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DCFCC-3FD5-4E51-92D2-BA219CC6FE90}"/>
              </a:ext>
            </a:extLst>
          </p:cNvPr>
          <p:cNvSpPr txBox="1">
            <a:spLocks/>
          </p:cNvSpPr>
          <p:nvPr/>
        </p:nvSpPr>
        <p:spPr>
          <a:xfrm>
            <a:off x="91239" y="226901"/>
            <a:ext cx="12100762" cy="921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Hydrodynamic simulation of target expansion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62E0D6-F824-46FF-A4D2-EC595C1B6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9404" y="1371601"/>
            <a:ext cx="6239391" cy="4237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1F7E66-ACE8-4A5F-93AC-4C3A3847AA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63083" y="1371601"/>
            <a:ext cx="46395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59757-6565-4508-A086-BB0188889530}"/>
              </a:ext>
            </a:extLst>
          </p:cNvPr>
          <p:cNvSpPr txBox="1">
            <a:spLocks/>
          </p:cNvSpPr>
          <p:nvPr/>
        </p:nvSpPr>
        <p:spPr>
          <a:xfrm>
            <a:off x="45619" y="0"/>
            <a:ext cx="12100762" cy="921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Hydrodynamic simulation of target expansion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7E804C-6FB2-445C-83E2-3DC65E7A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30" y="861237"/>
            <a:ext cx="6454630" cy="5996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D03500-E666-444C-90CE-7EB6990927AD}"/>
              </a:ext>
            </a:extLst>
          </p:cNvPr>
          <p:cNvSpPr txBox="1"/>
          <p:nvPr/>
        </p:nvSpPr>
        <p:spPr>
          <a:xfrm>
            <a:off x="231827" y="159798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D7A90-64E4-4F59-BF86-8521E48079D4}"/>
              </a:ext>
            </a:extLst>
          </p:cNvPr>
          <p:cNvSpPr txBox="1"/>
          <p:nvPr/>
        </p:nvSpPr>
        <p:spPr>
          <a:xfrm>
            <a:off x="107595" y="43394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29797-D88B-40AE-B287-B9D90DAF2B74}"/>
              </a:ext>
            </a:extLst>
          </p:cNvPr>
          <p:cNvSpPr txBox="1"/>
          <p:nvPr/>
        </p:nvSpPr>
        <p:spPr>
          <a:xfrm>
            <a:off x="2191762" y="67657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572F0-A7D9-410F-A36C-98EB2F4FC9C5}"/>
              </a:ext>
            </a:extLst>
          </p:cNvPr>
          <p:cNvSpPr txBox="1"/>
          <p:nvPr/>
        </p:nvSpPr>
        <p:spPr>
          <a:xfrm>
            <a:off x="4930540" y="67657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32B14E-3F4E-4AF3-9E82-23C65F7FB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688" y="1489609"/>
            <a:ext cx="3862265" cy="27337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2C49A6-E58F-4FDE-90C3-BACAEEC1F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787" y="4223392"/>
            <a:ext cx="3752522" cy="2581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65AF19-C2C5-4C1B-B046-80FFB4469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323" y="922358"/>
            <a:ext cx="5743060" cy="5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8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E260F-C48C-42B5-A4F4-FA51D73D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107" y="1725917"/>
            <a:ext cx="3418724" cy="26861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C84CC-4D0A-42CC-98C9-1C02A0831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73" y="1618720"/>
            <a:ext cx="3279133" cy="279333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4C0DECC-B6E5-49CC-AE1B-46AB08FA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9" y="99578"/>
            <a:ext cx="12100762" cy="9214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717A0-EEA3-441E-BC7F-6BD7658482FC}"/>
              </a:ext>
            </a:extLst>
          </p:cNvPr>
          <p:cNvSpPr txBox="1"/>
          <p:nvPr/>
        </p:nvSpPr>
        <p:spPr>
          <a:xfrm>
            <a:off x="552876" y="4784778"/>
            <a:ext cx="3870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Passoni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Plasma Phys. Control. Fusion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014022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1">
            <a:extLst>
              <a:ext uri="{FF2B5EF4-FFF2-40B4-BE49-F238E27FC236}">
                <a16:creationId xmlns:a16="http://schemas.microsoft.com/office/drawing/2014/main" id="{37CB15E8-9CEB-4965-898E-2ED7A817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29" y="1348478"/>
            <a:ext cx="4812898" cy="416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8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BBF87010-9494-4A96-9E89-79ED98B06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475" y="1935125"/>
                <a:ext cx="11993525" cy="456136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≳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plasma density profile is independent of the target material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plasma density profile can be approximated by exponential functions with several characteristic gradients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plasma density profile is define by fluence for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≳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characteristic value of the gradient describing the profile of the low-density plasma plume tail (with a density below 0.1-0.2 critical densities) saturates (about 2 mm) at the values ​​of the energy flux density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≳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BBF87010-9494-4A96-9E89-79ED98B06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475" y="1935125"/>
                <a:ext cx="11993525" cy="4561368"/>
              </a:xfrm>
              <a:blipFill>
                <a:blip r:embed="rId2"/>
                <a:stretch>
                  <a:fillRect l="-1169" t="-2804" r="-763" b="-1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4E3C37F-6D45-4A95-99F7-15111A4846EE}"/>
              </a:ext>
            </a:extLst>
          </p:cNvPr>
          <p:cNvSpPr txBox="1">
            <a:spLocks/>
          </p:cNvSpPr>
          <p:nvPr/>
        </p:nvSpPr>
        <p:spPr>
          <a:xfrm>
            <a:off x="91238" y="361507"/>
            <a:ext cx="12100762" cy="9214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Hydrodynamic simulation of target expansion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8A6DECE-1024-404B-9540-F393C744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5" y="27139"/>
            <a:ext cx="12084650" cy="12315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of pulse duration on proton acceleration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9A1AB-B180-4BB6-B978-0266C838B5E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785902"/>
            <a:ext cx="7786742" cy="5072098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E6C82A-366B-4B54-A40D-DFEA4AB146A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996680" y="3813424"/>
            <a:ext cx="1455840" cy="44316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5B646-FCE4-41A9-BEA8-2A0795890D3B}"/>
              </a:ext>
            </a:extLst>
          </p:cNvPr>
          <p:cNvSpPr txBox="1"/>
          <p:nvPr/>
        </p:nvSpPr>
        <p:spPr>
          <a:xfrm>
            <a:off x="1643074" y="30003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2CD1B-002B-46FF-BAED-9640A4318FA8}"/>
              </a:ext>
            </a:extLst>
          </p:cNvPr>
          <p:cNvSpPr txBox="1"/>
          <p:nvPr/>
        </p:nvSpPr>
        <p:spPr>
          <a:xfrm>
            <a:off x="3714776" y="24288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6E875-5D9A-47E1-815D-1C1C07419D9B}"/>
              </a:ext>
            </a:extLst>
          </p:cNvPr>
          <p:cNvSpPr txBox="1"/>
          <p:nvPr/>
        </p:nvSpPr>
        <p:spPr>
          <a:xfrm>
            <a:off x="6215106" y="2857472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4 µm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6E2EF-7318-44A9-871A-A22CDD9A3E0A}"/>
              </a:ext>
            </a:extLst>
          </p:cNvPr>
          <p:cNvSpPr txBox="1"/>
          <p:nvPr/>
        </p:nvSpPr>
        <p:spPr>
          <a:xfrm>
            <a:off x="3429024" y="378616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µm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A18EA-43D1-4164-A9C9-AAA13DB424BA}"/>
              </a:ext>
            </a:extLst>
          </p:cNvPr>
          <p:cNvSpPr txBox="1"/>
          <p:nvPr/>
        </p:nvSpPr>
        <p:spPr>
          <a:xfrm>
            <a:off x="1714512" y="407191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µm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59C66-4BBB-4A5A-8D58-C513CFF57D5C}"/>
              </a:ext>
            </a:extLst>
          </p:cNvPr>
          <p:cNvSpPr txBox="1"/>
          <p:nvPr/>
        </p:nvSpPr>
        <p:spPr>
          <a:xfrm>
            <a:off x="2428892" y="27145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A4865-A4ED-4D20-BB38-3F731748CAED}"/>
              </a:ext>
            </a:extLst>
          </p:cNvPr>
          <p:cNvSpPr txBox="1"/>
          <p:nvPr/>
        </p:nvSpPr>
        <p:spPr>
          <a:xfrm>
            <a:off x="478219" y="1188199"/>
            <a:ext cx="8759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Proton acceleration by 30 J laser pulse from thin foils with optimal thickness.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3">
            <a:extLst>
              <a:ext uri="{FF2B5EF4-FFF2-40B4-BE49-F238E27FC236}">
                <a16:creationId xmlns:a16="http://schemas.microsoft.com/office/drawing/2014/main" id="{EC0066C2-2C66-4AE9-B259-7610B5D0679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747837" y="4811366"/>
            <a:ext cx="1466463" cy="604947"/>
          </a:xfrm>
          <a:prstGeom prst="rect">
            <a:avLst/>
          </a:prstGeom>
          <a:ln w="9360"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7BBC2E-E427-4A82-B0AB-5874958B543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812302" y="4682750"/>
            <a:ext cx="2402804" cy="733563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995C8C-C422-4043-8FB5-59905135AFB9}"/>
              </a:ext>
            </a:extLst>
          </p:cNvPr>
          <p:cNvSpPr txBox="1"/>
          <p:nvPr/>
        </p:nvSpPr>
        <p:spPr>
          <a:xfrm>
            <a:off x="8165912" y="2259567"/>
            <a:ext cx="358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Proton energy increases with pulse duration decrease.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A6EFE-9379-424B-809D-99D3A2993655}"/>
              </a:ext>
            </a:extLst>
          </p:cNvPr>
          <p:cNvSpPr txBox="1"/>
          <p:nvPr/>
        </p:nvSpPr>
        <p:spPr>
          <a:xfrm>
            <a:off x="8232867" y="4831697"/>
            <a:ext cx="358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it the same for near-critical target?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C63E7-D9B9-41FB-AE32-2C05C1B63282}"/>
              </a:ext>
            </a:extLst>
          </p:cNvPr>
          <p:cNvSpPr txBox="1"/>
          <p:nvPr/>
        </p:nvSpPr>
        <p:spPr>
          <a:xfrm>
            <a:off x="8165912" y="3185014"/>
            <a:ext cx="3449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Brantov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Bychenkov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Phys. Plasmas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063106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2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33">
            <a:extLst>
              <a:ext uri="{FF2B5EF4-FFF2-40B4-BE49-F238E27FC236}">
                <a16:creationId xmlns:a16="http://schemas.microsoft.com/office/drawing/2014/main" id="{536642D7-9868-4217-BB8C-2D16581AC2BD}"/>
              </a:ext>
            </a:extLst>
          </p:cNvPr>
          <p:cNvSpPr/>
          <p:nvPr/>
        </p:nvSpPr>
        <p:spPr>
          <a:xfrm>
            <a:off x="6429175" y="1713099"/>
            <a:ext cx="2181980" cy="2056680"/>
          </a:xfrm>
          <a:prstGeom prst="cube">
            <a:avLst>
              <a:gd name="adj" fmla="val 24469"/>
            </a:avLst>
          </a:prstGeom>
          <a:solidFill>
            <a:schemeClr val="accent1">
              <a:alpha val="57000"/>
            </a:schemeClr>
          </a:solidFill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DB2237-94FA-49A0-9610-5B119540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97" y="77528"/>
            <a:ext cx="10685805" cy="123151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– problem setup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">
            <a:extLst>
              <a:ext uri="{FF2B5EF4-FFF2-40B4-BE49-F238E27FC236}">
                <a16:creationId xmlns:a16="http://schemas.microsoft.com/office/drawing/2014/main" id="{F45018D6-D83E-4016-A99D-F2C56F629570}"/>
              </a:ext>
            </a:extLst>
          </p:cNvPr>
          <p:cNvSpPr/>
          <p:nvPr/>
        </p:nvSpPr>
        <p:spPr>
          <a:xfrm>
            <a:off x="6174281" y="3239543"/>
            <a:ext cx="3505320" cy="180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740B9B5A-0F86-438A-BBF5-989C405D32D6}"/>
              </a:ext>
            </a:extLst>
          </p:cNvPr>
          <p:cNvSpPr/>
          <p:nvPr/>
        </p:nvSpPr>
        <p:spPr>
          <a:xfrm>
            <a:off x="5641121" y="1716023"/>
            <a:ext cx="4037760" cy="2056680"/>
          </a:xfrm>
          <a:prstGeom prst="cube">
            <a:avLst>
              <a:gd name="adj" fmla="val 25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6CCB4E22-C40F-407A-A3A8-783849E18292}"/>
              </a:ext>
            </a:extLst>
          </p:cNvPr>
          <p:cNvSpPr/>
          <p:nvPr/>
        </p:nvSpPr>
        <p:spPr>
          <a:xfrm flipH="1">
            <a:off x="9679601" y="3239543"/>
            <a:ext cx="144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4B292D11-917E-4572-93A0-1CCDA1ADD31E}"/>
              </a:ext>
            </a:extLst>
          </p:cNvPr>
          <p:cNvSpPr/>
          <p:nvPr/>
        </p:nvSpPr>
        <p:spPr>
          <a:xfrm flipH="1">
            <a:off x="9146081" y="3773063"/>
            <a:ext cx="180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6D0BC630-6B29-4B9A-B1A6-5AD31D311D1C}"/>
              </a:ext>
            </a:extLst>
          </p:cNvPr>
          <p:cNvSpPr/>
          <p:nvPr/>
        </p:nvSpPr>
        <p:spPr>
          <a:xfrm flipH="1">
            <a:off x="5641121" y="3773063"/>
            <a:ext cx="144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7">
            <a:extLst>
              <a:ext uri="{FF2B5EF4-FFF2-40B4-BE49-F238E27FC236}">
                <a16:creationId xmlns:a16="http://schemas.microsoft.com/office/drawing/2014/main" id="{7665C3F4-13B4-4464-ACA5-477F06874B87}"/>
              </a:ext>
            </a:extLst>
          </p:cNvPr>
          <p:cNvSpPr/>
          <p:nvPr/>
        </p:nvSpPr>
        <p:spPr>
          <a:xfrm>
            <a:off x="5641121" y="4230623"/>
            <a:ext cx="35046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8">
            <a:extLst>
              <a:ext uri="{FF2B5EF4-FFF2-40B4-BE49-F238E27FC236}">
                <a16:creationId xmlns:a16="http://schemas.microsoft.com/office/drawing/2014/main" id="{9F245859-8AD8-40AC-92EB-6EC7D38223EB}"/>
              </a:ext>
            </a:extLst>
          </p:cNvPr>
          <p:cNvSpPr/>
          <p:nvPr/>
        </p:nvSpPr>
        <p:spPr>
          <a:xfrm flipV="1">
            <a:off x="9146441" y="3772703"/>
            <a:ext cx="532800" cy="45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E7DC3966-EEED-4804-B13C-66915BEA44DA}"/>
              </a:ext>
            </a:extLst>
          </p:cNvPr>
          <p:cNvSpPr/>
          <p:nvPr/>
        </p:nvSpPr>
        <p:spPr>
          <a:xfrm>
            <a:off x="9679601" y="1715663"/>
            <a:ext cx="531720" cy="1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43829170-52DF-495C-B13B-3F58384F33EE}"/>
              </a:ext>
            </a:extLst>
          </p:cNvPr>
          <p:cNvSpPr/>
          <p:nvPr/>
        </p:nvSpPr>
        <p:spPr>
          <a:xfrm>
            <a:off x="9679601" y="3239543"/>
            <a:ext cx="531720" cy="1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1">
            <a:extLst>
              <a:ext uri="{FF2B5EF4-FFF2-40B4-BE49-F238E27FC236}">
                <a16:creationId xmlns:a16="http://schemas.microsoft.com/office/drawing/2014/main" id="{FE43B33E-787F-49FF-9547-853B9E8AB6AB}"/>
              </a:ext>
            </a:extLst>
          </p:cNvPr>
          <p:cNvSpPr/>
          <p:nvPr/>
        </p:nvSpPr>
        <p:spPr>
          <a:xfrm rot="5400000" flipH="1" flipV="1">
            <a:off x="9375041" y="2477063"/>
            <a:ext cx="1523160" cy="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2">
            <a:extLst>
              <a:ext uri="{FF2B5EF4-FFF2-40B4-BE49-F238E27FC236}">
                <a16:creationId xmlns:a16="http://schemas.microsoft.com/office/drawing/2014/main" id="{3F94FE6F-6356-4920-9AA5-9B93560101B1}"/>
              </a:ext>
            </a:extLst>
          </p:cNvPr>
          <p:cNvSpPr/>
          <p:nvPr/>
        </p:nvSpPr>
        <p:spPr>
          <a:xfrm>
            <a:off x="7394681" y="3849383"/>
            <a:ext cx="2829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x</a:t>
            </a:r>
            <a:endParaRPr lang="ru-RU" b="0" strike="noStrike" spc="-1">
              <a:latin typeface="Arial"/>
            </a:endParaRPr>
          </a:p>
        </p:txBody>
      </p:sp>
      <p:sp>
        <p:nvSpPr>
          <p:cNvPr id="20" name="CustomShape 13">
            <a:extLst>
              <a:ext uri="{FF2B5EF4-FFF2-40B4-BE49-F238E27FC236}">
                <a16:creationId xmlns:a16="http://schemas.microsoft.com/office/drawing/2014/main" id="{4D902FFA-A30C-4B9C-B235-5C10B221376A}"/>
              </a:ext>
            </a:extLst>
          </p:cNvPr>
          <p:cNvSpPr/>
          <p:nvPr/>
        </p:nvSpPr>
        <p:spPr>
          <a:xfrm>
            <a:off x="9304481" y="3544823"/>
            <a:ext cx="2829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y</a:t>
            </a:r>
            <a:endParaRPr lang="ru-RU" b="0" strike="noStrike" spc="-1">
              <a:latin typeface="Arial"/>
            </a:endParaRPr>
          </a:p>
        </p:txBody>
      </p:sp>
      <p:sp>
        <p:nvSpPr>
          <p:cNvPr id="21" name="CustomShape 14">
            <a:extLst>
              <a:ext uri="{FF2B5EF4-FFF2-40B4-BE49-F238E27FC236}">
                <a16:creationId xmlns:a16="http://schemas.microsoft.com/office/drawing/2014/main" id="{A420AA66-BC60-4DB7-AAF6-BE9F89B81324}"/>
              </a:ext>
            </a:extLst>
          </p:cNvPr>
          <p:cNvSpPr/>
          <p:nvPr/>
        </p:nvSpPr>
        <p:spPr>
          <a:xfrm>
            <a:off x="9838361" y="2412623"/>
            <a:ext cx="27072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z</a:t>
            </a:r>
            <a:endParaRPr lang="ru-RU" b="0" strike="noStrike" spc="-1">
              <a:latin typeface="Arial"/>
            </a:endParaRPr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20AF39F6-58D7-4808-A88B-9C49A7E74CFF}"/>
              </a:ext>
            </a:extLst>
          </p:cNvPr>
          <p:cNvSpPr/>
          <p:nvPr/>
        </p:nvSpPr>
        <p:spPr>
          <a:xfrm flipH="1">
            <a:off x="6424407" y="3315143"/>
            <a:ext cx="1440" cy="137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072DC06-AFE1-44F7-B34B-ACE8FF37DDAB}"/>
              </a:ext>
            </a:extLst>
          </p:cNvPr>
          <p:cNvSpPr/>
          <p:nvPr/>
        </p:nvSpPr>
        <p:spPr>
          <a:xfrm flipH="1">
            <a:off x="8097720" y="3240246"/>
            <a:ext cx="1800" cy="137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7">
            <a:extLst>
              <a:ext uri="{FF2B5EF4-FFF2-40B4-BE49-F238E27FC236}">
                <a16:creationId xmlns:a16="http://schemas.microsoft.com/office/drawing/2014/main" id="{6F9DF84F-F9C2-4B86-A223-5044E729372C}"/>
              </a:ext>
            </a:extLst>
          </p:cNvPr>
          <p:cNvSpPr/>
          <p:nvPr/>
        </p:nvSpPr>
        <p:spPr>
          <a:xfrm>
            <a:off x="6444240" y="4415348"/>
            <a:ext cx="16560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8">
            <a:extLst>
              <a:ext uri="{FF2B5EF4-FFF2-40B4-BE49-F238E27FC236}">
                <a16:creationId xmlns:a16="http://schemas.microsoft.com/office/drawing/2014/main" id="{4ADFFD5E-C1AB-4D68-BEEC-AC1107A91085}"/>
              </a:ext>
            </a:extLst>
          </p:cNvPr>
          <p:cNvSpPr/>
          <p:nvPr/>
        </p:nvSpPr>
        <p:spPr>
          <a:xfrm>
            <a:off x="6462240" y="5332312"/>
            <a:ext cx="3276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x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y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z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= </a:t>
            </a:r>
            <a:r>
              <a:rPr lang="en-CA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20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20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20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26" name="CustomShape 19">
            <a:extLst>
              <a:ext uri="{FF2B5EF4-FFF2-40B4-BE49-F238E27FC236}">
                <a16:creationId xmlns:a16="http://schemas.microsoft.com/office/drawing/2014/main" id="{1B38A498-A9EA-4A79-A1B3-8A0DA279420E}"/>
              </a:ext>
            </a:extLst>
          </p:cNvPr>
          <p:cNvSpPr/>
          <p:nvPr/>
        </p:nvSpPr>
        <p:spPr>
          <a:xfrm>
            <a:off x="6385920" y="5703832"/>
            <a:ext cx="38091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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x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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y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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z =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/</a:t>
            </a:r>
            <a:r>
              <a:rPr lang="en-CA" spc="-1" dirty="0">
                <a:solidFill>
                  <a:srgbClr val="000000"/>
                </a:solidFill>
                <a:latin typeface="Times New Roman"/>
                <a:ea typeface="WenQuanYi Micro Hei"/>
              </a:rPr>
              <a:t>1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00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/20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/20 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C1791C0F-C51C-4C0D-92FC-77226C98EA52}"/>
              </a:ext>
            </a:extLst>
          </p:cNvPr>
          <p:cNvSpPr/>
          <p:nvPr/>
        </p:nvSpPr>
        <p:spPr>
          <a:xfrm flipH="1">
            <a:off x="6174281" y="1715663"/>
            <a:ext cx="1800" cy="152388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A601FE24-1E83-4418-BD7D-4E518B9502C1}"/>
              </a:ext>
            </a:extLst>
          </p:cNvPr>
          <p:cNvSpPr/>
          <p:nvPr/>
        </p:nvSpPr>
        <p:spPr>
          <a:xfrm flipV="1">
            <a:off x="5641121" y="3239543"/>
            <a:ext cx="533160" cy="53352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2">
            <a:extLst>
              <a:ext uri="{FF2B5EF4-FFF2-40B4-BE49-F238E27FC236}">
                <a16:creationId xmlns:a16="http://schemas.microsoft.com/office/drawing/2014/main" id="{9FEAF401-54FE-44F6-94BA-703B85CD31DA}"/>
              </a:ext>
            </a:extLst>
          </p:cNvPr>
          <p:cNvSpPr/>
          <p:nvPr/>
        </p:nvSpPr>
        <p:spPr>
          <a:xfrm>
            <a:off x="2975840" y="1807103"/>
            <a:ext cx="135864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Laser pulse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" name="CustomShape 23">
            <a:extLst>
              <a:ext uri="{FF2B5EF4-FFF2-40B4-BE49-F238E27FC236}">
                <a16:creationId xmlns:a16="http://schemas.microsoft.com/office/drawing/2014/main" id="{8F31A378-12E7-4AAC-9C18-DF9573AE6ECF}"/>
              </a:ext>
            </a:extLst>
          </p:cNvPr>
          <p:cNvSpPr/>
          <p:nvPr/>
        </p:nvSpPr>
        <p:spPr>
          <a:xfrm>
            <a:off x="6898008" y="2446563"/>
            <a:ext cx="69876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2060"/>
                </a:solidFill>
                <a:latin typeface="Times New Roman"/>
                <a:ea typeface="WenQuanYi Micro Hei"/>
              </a:rPr>
              <a:t>target</a:t>
            </a:r>
            <a:endParaRPr lang="ru-RU" sz="18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1" name="CustomShape 24">
            <a:extLst>
              <a:ext uri="{FF2B5EF4-FFF2-40B4-BE49-F238E27FC236}">
                <a16:creationId xmlns:a16="http://schemas.microsoft.com/office/drawing/2014/main" id="{CB362257-A35A-4225-8792-F10CF1869ED3}"/>
              </a:ext>
            </a:extLst>
          </p:cNvPr>
          <p:cNvSpPr/>
          <p:nvPr/>
        </p:nvSpPr>
        <p:spPr>
          <a:xfrm>
            <a:off x="3881087" y="5332312"/>
            <a:ext cx="1739880" cy="82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electrons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heavy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ions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light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ions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(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protons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2" name="CustomShape 25">
            <a:extLst>
              <a:ext uri="{FF2B5EF4-FFF2-40B4-BE49-F238E27FC236}">
                <a16:creationId xmlns:a16="http://schemas.microsoft.com/office/drawing/2014/main" id="{E263BBDA-FEFE-42BD-919B-2AC6844DA783}"/>
              </a:ext>
            </a:extLst>
          </p:cNvPr>
          <p:cNvSpPr/>
          <p:nvPr/>
        </p:nvSpPr>
        <p:spPr>
          <a:xfrm>
            <a:off x="1464400" y="5332312"/>
            <a:ext cx="1889799" cy="88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Target</a:t>
            </a:r>
            <a:r>
              <a:rPr lang="en-US" sz="2000" spc="-1" dirty="0"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CH</a:t>
            </a:r>
            <a:r>
              <a:rPr lang="ru-RU" sz="2000" b="0" strike="noStrike" spc="-1" baseline="-25000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n</a:t>
            </a:r>
            <a:r>
              <a:rPr lang="ru-RU" sz="2000" b="0" strike="noStrike" spc="-1" baseline="-25000" dirty="0" err="1">
                <a:solidFill>
                  <a:srgbClr val="000000"/>
                </a:solidFill>
                <a:latin typeface="Times New Roman"/>
                <a:ea typeface="WenQuanYi Micro Hei"/>
              </a:rPr>
              <a:t>e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=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1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- 28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n</a:t>
            </a:r>
            <a:r>
              <a:rPr lang="ru-RU" sz="2000" b="0" strike="noStrike" spc="-1" baseline="-25000" dirty="0" err="1">
                <a:solidFill>
                  <a:srgbClr val="000000"/>
                </a:solidFill>
                <a:latin typeface="Times New Roman"/>
                <a:ea typeface="WenQuanYi Micro Hei"/>
              </a:rPr>
              <a:t>c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)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33" name="Рисунок 3">
            <a:extLst>
              <a:ext uri="{FF2B5EF4-FFF2-40B4-BE49-F238E27FC236}">
                <a16:creationId xmlns:a16="http://schemas.microsoft.com/office/drawing/2014/main" id="{EB094757-9132-4D94-9293-FEB9039D32B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354200" y="2207434"/>
            <a:ext cx="1702094" cy="1337389"/>
          </a:xfrm>
          <a:prstGeom prst="rect">
            <a:avLst/>
          </a:prstGeom>
          <a:ln w="9360">
            <a:noFill/>
          </a:ln>
        </p:spPr>
      </p:pic>
      <p:sp>
        <p:nvSpPr>
          <p:cNvPr id="34" name="Line 26">
            <a:extLst>
              <a:ext uri="{FF2B5EF4-FFF2-40B4-BE49-F238E27FC236}">
                <a16:creationId xmlns:a16="http://schemas.microsoft.com/office/drawing/2014/main" id="{A198FF7A-A6B2-4864-A9C8-B45A13FB86DC}"/>
              </a:ext>
            </a:extLst>
          </p:cNvPr>
          <p:cNvSpPr/>
          <p:nvPr/>
        </p:nvSpPr>
        <p:spPr>
          <a:xfrm flipH="1">
            <a:off x="4807873" y="2659029"/>
            <a:ext cx="180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Line 27">
            <a:extLst>
              <a:ext uri="{FF2B5EF4-FFF2-40B4-BE49-F238E27FC236}">
                <a16:creationId xmlns:a16="http://schemas.microsoft.com/office/drawing/2014/main" id="{B008EB5A-252E-48DA-8A2E-B8F6F2D15825}"/>
              </a:ext>
            </a:extLst>
          </p:cNvPr>
          <p:cNvSpPr/>
          <p:nvPr/>
        </p:nvSpPr>
        <p:spPr>
          <a:xfrm flipH="1">
            <a:off x="3506120" y="2797463"/>
            <a:ext cx="180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Line 28">
            <a:extLst>
              <a:ext uri="{FF2B5EF4-FFF2-40B4-BE49-F238E27FC236}">
                <a16:creationId xmlns:a16="http://schemas.microsoft.com/office/drawing/2014/main" id="{C34461EF-458B-479A-83A3-62917D7B7EF7}"/>
              </a:ext>
            </a:extLst>
          </p:cNvPr>
          <p:cNvSpPr/>
          <p:nvPr/>
        </p:nvSpPr>
        <p:spPr>
          <a:xfrm>
            <a:off x="2439440" y="3254663"/>
            <a:ext cx="1751040" cy="1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Line 29">
            <a:extLst>
              <a:ext uri="{FF2B5EF4-FFF2-40B4-BE49-F238E27FC236}">
                <a16:creationId xmlns:a16="http://schemas.microsoft.com/office/drawing/2014/main" id="{12FD16F7-4D86-455D-98DE-DD0C42FEF108}"/>
              </a:ext>
            </a:extLst>
          </p:cNvPr>
          <p:cNvSpPr/>
          <p:nvPr/>
        </p:nvSpPr>
        <p:spPr>
          <a:xfrm>
            <a:off x="2514338" y="2379964"/>
            <a:ext cx="1751040" cy="1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0">
            <a:extLst>
              <a:ext uri="{FF2B5EF4-FFF2-40B4-BE49-F238E27FC236}">
                <a16:creationId xmlns:a16="http://schemas.microsoft.com/office/drawing/2014/main" id="{844ABDF5-056D-4704-AAE7-9BFB3BDF3489}"/>
              </a:ext>
            </a:extLst>
          </p:cNvPr>
          <p:cNvSpPr/>
          <p:nvPr/>
        </p:nvSpPr>
        <p:spPr>
          <a:xfrm flipV="1">
            <a:off x="2620520" y="2416223"/>
            <a:ext cx="720" cy="83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31">
            <a:extLst>
              <a:ext uri="{FF2B5EF4-FFF2-40B4-BE49-F238E27FC236}">
                <a16:creationId xmlns:a16="http://schemas.microsoft.com/office/drawing/2014/main" id="{51825FBB-3693-47B1-98E8-3A3BAEF28C30}"/>
              </a:ext>
            </a:extLst>
          </p:cNvPr>
          <p:cNvSpPr/>
          <p:nvPr/>
        </p:nvSpPr>
        <p:spPr>
          <a:xfrm>
            <a:off x="3963680" y="3407303"/>
            <a:ext cx="4564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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0" name="CustomShape 32">
            <a:extLst>
              <a:ext uri="{FF2B5EF4-FFF2-40B4-BE49-F238E27FC236}">
                <a16:creationId xmlns:a16="http://schemas.microsoft.com/office/drawing/2014/main" id="{D26E789B-60C1-489D-9B5E-FD570E62ECED}"/>
              </a:ext>
            </a:extLst>
          </p:cNvPr>
          <p:cNvSpPr/>
          <p:nvPr/>
        </p:nvSpPr>
        <p:spPr>
          <a:xfrm>
            <a:off x="2601080" y="2645543"/>
            <a:ext cx="4338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ρ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" name="CustomShape 34">
            <a:extLst>
              <a:ext uri="{FF2B5EF4-FFF2-40B4-BE49-F238E27FC236}">
                <a16:creationId xmlns:a16="http://schemas.microsoft.com/office/drawing/2014/main" id="{3A7C11A4-7787-49A3-85A8-38CE72174AE6}"/>
              </a:ext>
            </a:extLst>
          </p:cNvPr>
          <p:cNvSpPr/>
          <p:nvPr/>
        </p:nvSpPr>
        <p:spPr>
          <a:xfrm>
            <a:off x="6517646" y="4449908"/>
            <a:ext cx="1580074" cy="33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l ~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4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– </a:t>
            </a:r>
            <a:r>
              <a:rPr lang="en-CA" sz="2000" spc="-1" dirty="0">
                <a:solidFill>
                  <a:srgbClr val="000000"/>
                </a:solidFill>
                <a:latin typeface="Times New Roman"/>
                <a:ea typeface="WenQuanYi Micro Hei"/>
              </a:rPr>
              <a:t>10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μm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" name="CustomShape 35">
            <a:extLst>
              <a:ext uri="{FF2B5EF4-FFF2-40B4-BE49-F238E27FC236}">
                <a16:creationId xmlns:a16="http://schemas.microsoft.com/office/drawing/2014/main" id="{882B6A35-E28D-43DE-94EE-98DF5F6F59B3}"/>
              </a:ext>
            </a:extLst>
          </p:cNvPr>
          <p:cNvSpPr/>
          <p:nvPr/>
        </p:nvSpPr>
        <p:spPr>
          <a:xfrm>
            <a:off x="559452" y="3326979"/>
            <a:ext cx="4025803" cy="159900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30 J,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2000" spc="-1" dirty="0">
                <a:solidFill>
                  <a:srgbClr val="000000"/>
                </a:solidFill>
                <a:latin typeface="Times New Roman"/>
                <a:ea typeface="WenQuanYi Micro Hei"/>
              </a:rPr>
              <a:t>4.1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×10</a:t>
            </a:r>
            <a:r>
              <a:rPr lang="ru-RU" sz="20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en-CA" sz="20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1</a:t>
            </a:r>
            <a:r>
              <a:rPr lang="ru-RU" sz="20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-1.</a:t>
            </a:r>
            <a:r>
              <a:rPr lang="en-CA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7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×10</a:t>
            </a:r>
            <a:r>
              <a:rPr lang="ru-RU" sz="20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22 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W/cm</a:t>
            </a:r>
            <a:r>
              <a:rPr lang="ru-RU" sz="20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τ = 10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fs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- 40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fs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ρ = </a:t>
            </a:r>
            <a:r>
              <a:rPr lang="en-CA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4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μm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Linear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polarization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" name="CustomShape 36">
            <a:extLst>
              <a:ext uri="{FF2B5EF4-FFF2-40B4-BE49-F238E27FC236}">
                <a16:creationId xmlns:a16="http://schemas.microsoft.com/office/drawing/2014/main" id="{D5FA057C-06B9-465D-B713-AA7899C4CF04}"/>
              </a:ext>
            </a:extLst>
          </p:cNvPr>
          <p:cNvSpPr/>
          <p:nvPr/>
        </p:nvSpPr>
        <p:spPr>
          <a:xfrm>
            <a:off x="3444679" y="5371560"/>
            <a:ext cx="227880" cy="837360"/>
          </a:xfrm>
          <a:prstGeom prst="leftBrace">
            <a:avLst>
              <a:gd name="adj1" fmla="val 30556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Line 37">
            <a:extLst>
              <a:ext uri="{FF2B5EF4-FFF2-40B4-BE49-F238E27FC236}">
                <a16:creationId xmlns:a16="http://schemas.microsoft.com/office/drawing/2014/main" id="{1284C5B3-F58E-4BAF-B914-46926FA9BBDB}"/>
              </a:ext>
            </a:extLst>
          </p:cNvPr>
          <p:cNvSpPr/>
          <p:nvPr/>
        </p:nvSpPr>
        <p:spPr>
          <a:xfrm>
            <a:off x="3548236" y="3407303"/>
            <a:ext cx="1219320" cy="36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2011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41C8E-AA09-4FFD-A3B2-30502762E542}"/>
              </a:ext>
            </a:extLst>
          </p:cNvPr>
          <p:cNvSpPr txBox="1">
            <a:spLocks/>
          </p:cNvSpPr>
          <p:nvPr/>
        </p:nvSpPr>
        <p:spPr>
          <a:xfrm>
            <a:off x="434897" y="88427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- effect of pulse duration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F87C2A-28B8-4FD3-A2F7-9072C6C8F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06"/>
            <a:ext cx="6858000" cy="4583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C1287B-E21F-4067-9D6C-3C529656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68252"/>
            <a:ext cx="4977090" cy="3351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2FFB88-9E92-4C30-AE19-F9C1DCB8B3C1}"/>
              </a:ext>
            </a:extLst>
          </p:cNvPr>
          <p:cNvSpPr txBox="1"/>
          <p:nvPr/>
        </p:nvSpPr>
        <p:spPr>
          <a:xfrm>
            <a:off x="9077093" y="408329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 foil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CC1B2-3B8D-41B2-9D12-3CC35EA1821F}"/>
              </a:ext>
            </a:extLst>
          </p:cNvPr>
          <p:cNvSpPr txBox="1"/>
          <p:nvPr/>
        </p:nvSpPr>
        <p:spPr>
          <a:xfrm>
            <a:off x="9803765" y="29981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near-critical target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7AD0AD8-AAE7-4921-A4CB-5801A29D993E}"/>
              </a:ext>
            </a:extLst>
          </p:cNvPr>
          <p:cNvCxnSpPr>
            <a:cxnSpLocks/>
          </p:cNvCxnSpPr>
          <p:nvPr/>
        </p:nvCxnSpPr>
        <p:spPr>
          <a:xfrm>
            <a:off x="9992728" y="4297340"/>
            <a:ext cx="63438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AA70B41-BE2A-4BBE-88D7-63CD3984936F}"/>
              </a:ext>
            </a:extLst>
          </p:cNvPr>
          <p:cNvCxnSpPr>
            <a:cxnSpLocks/>
          </p:cNvCxnSpPr>
          <p:nvPr/>
        </p:nvCxnSpPr>
        <p:spPr>
          <a:xfrm>
            <a:off x="10807789" y="3367462"/>
            <a:ext cx="283470" cy="604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6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90842-8897-4175-BF6A-3FFC0BDC78B6}"/>
              </a:ext>
            </a:extLst>
          </p:cNvPr>
          <p:cNvSpPr txBox="1">
            <a:spLocks/>
          </p:cNvSpPr>
          <p:nvPr/>
        </p:nvSpPr>
        <p:spPr>
          <a:xfrm>
            <a:off x="434897" y="88427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B4560F-80D0-415D-82CB-909E4A08D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00" y="1000775"/>
            <a:ext cx="3174603" cy="24380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66A866-EBB2-4C31-B7D7-F02C1D17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08" y="853500"/>
            <a:ext cx="3569784" cy="27415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374DC5-C7C2-44FD-BDF7-346DCDEFE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8" y="888555"/>
            <a:ext cx="3569785" cy="27415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9E00D0-0A52-4056-A559-230F9BE82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1" y="3619141"/>
            <a:ext cx="2737799" cy="30937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399EC0-E928-478E-9E60-F75BB6346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11" y="3595094"/>
            <a:ext cx="2752989" cy="31177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2B952CE-E716-4A4A-8375-4CC7B77BD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72" y="3595094"/>
            <a:ext cx="2752987" cy="31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AA8F4F-2E5A-4B2B-A3A2-754A544A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5" y="1495461"/>
            <a:ext cx="2676516" cy="25373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47CF75-0187-4667-8FC7-1D1E407F3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53" y="1496079"/>
            <a:ext cx="2676516" cy="25373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83151B-BB13-4F48-B015-95FE5A3A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11" y="1495461"/>
            <a:ext cx="2676516" cy="25373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BFD2D4-E497-4ACD-A0B6-E028941D6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16" y="1495461"/>
            <a:ext cx="2676516" cy="25373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F0D784A-E598-4890-BAC1-3F246DE33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4" y="4208321"/>
            <a:ext cx="2676517" cy="253733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FF4C2EB-4C26-4C26-AC01-1AB0EBCBF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53" y="4232235"/>
            <a:ext cx="2676517" cy="25373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EDDA6F-D236-4AA0-BDFB-7FEB650E0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23" y="4219050"/>
            <a:ext cx="2676516" cy="25373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6A30BAD-45E5-40E8-BB7E-316702B024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4" y="4208321"/>
            <a:ext cx="2751848" cy="2608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5068E-BA33-4E6D-B3CB-DFFCD32C006C}"/>
              </a:ext>
            </a:extLst>
          </p:cNvPr>
          <p:cNvSpPr txBox="1">
            <a:spLocks/>
          </p:cNvSpPr>
          <p:nvPr/>
        </p:nvSpPr>
        <p:spPr>
          <a:xfrm>
            <a:off x="434897" y="88427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–phase space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6B3EF-DB18-4E40-9BA0-885FEAB46714}"/>
              </a:ext>
            </a:extLst>
          </p:cNvPr>
          <p:cNvSpPr txBox="1"/>
          <p:nvPr/>
        </p:nvSpPr>
        <p:spPr>
          <a:xfrm>
            <a:off x="4450846" y="1595149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t=60 fs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BC341-7C42-4ED9-9CE8-B881D7C058C1}"/>
              </a:ext>
            </a:extLst>
          </p:cNvPr>
          <p:cNvSpPr txBox="1"/>
          <p:nvPr/>
        </p:nvSpPr>
        <p:spPr>
          <a:xfrm>
            <a:off x="10433486" y="1595149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t=91 fs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34F87-0A19-4EBC-A611-6ACB3D12B9A2}"/>
              </a:ext>
            </a:extLst>
          </p:cNvPr>
          <p:cNvSpPr txBox="1"/>
          <p:nvPr/>
        </p:nvSpPr>
        <p:spPr>
          <a:xfrm>
            <a:off x="4552508" y="4370815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t=121 fs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C89E8-EDE3-42D5-BFFF-6D53F8D4C485}"/>
              </a:ext>
            </a:extLst>
          </p:cNvPr>
          <p:cNvSpPr txBox="1"/>
          <p:nvPr/>
        </p:nvSpPr>
        <p:spPr>
          <a:xfrm>
            <a:off x="10483217" y="5328031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t=152 fs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2F411-19A7-4F1E-9354-45BBC1B6F7FA}"/>
              </a:ext>
            </a:extLst>
          </p:cNvPr>
          <p:cNvSpPr txBox="1"/>
          <p:nvPr/>
        </p:nvSpPr>
        <p:spPr>
          <a:xfrm>
            <a:off x="7441747" y="1600442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t=76 fs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D8095F-3463-440D-B49E-4426936D31F8}"/>
              </a:ext>
            </a:extLst>
          </p:cNvPr>
          <p:cNvSpPr txBox="1"/>
          <p:nvPr/>
        </p:nvSpPr>
        <p:spPr>
          <a:xfrm>
            <a:off x="1758514" y="1609727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t=45 fs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E77B54-A958-4CD8-B99A-A6E31744C08C}"/>
              </a:ext>
            </a:extLst>
          </p:cNvPr>
          <p:cNvSpPr txBox="1"/>
          <p:nvPr/>
        </p:nvSpPr>
        <p:spPr>
          <a:xfrm>
            <a:off x="7583527" y="4370815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t=137 fs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1DE707-736F-4034-812A-EB810E81F59D}"/>
              </a:ext>
            </a:extLst>
          </p:cNvPr>
          <p:cNvSpPr txBox="1"/>
          <p:nvPr/>
        </p:nvSpPr>
        <p:spPr>
          <a:xfrm>
            <a:off x="1724038" y="4366225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t=106 fs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88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5068E-BA33-4E6D-B3CB-DFFCD32C006C}"/>
              </a:ext>
            </a:extLst>
          </p:cNvPr>
          <p:cNvSpPr txBox="1">
            <a:spLocks/>
          </p:cNvSpPr>
          <p:nvPr/>
        </p:nvSpPr>
        <p:spPr>
          <a:xfrm>
            <a:off x="434897" y="88427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–phase space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EB30F-18FC-485C-8EC8-89951B13A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7" y="1478159"/>
            <a:ext cx="2698247" cy="2557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1BA83A-7074-47E1-82E4-7B280BF6F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61" y="1478159"/>
            <a:ext cx="2698247" cy="2557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5E9B2B-AAC7-42D2-B39D-657ED8C7A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81" y="1478160"/>
            <a:ext cx="2698247" cy="25579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3E021B-B154-4170-B868-091E15B7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38" y="4162871"/>
            <a:ext cx="2698246" cy="25579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9F3F30-8CA5-47F8-BC47-4A14F0673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97" y="4148019"/>
            <a:ext cx="2828565" cy="26814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D6B3EF-DB18-4E40-9BA0-885FEAB46714}"/>
              </a:ext>
            </a:extLst>
          </p:cNvPr>
          <p:cNvSpPr txBox="1"/>
          <p:nvPr/>
        </p:nvSpPr>
        <p:spPr>
          <a:xfrm>
            <a:off x="1999088" y="1616927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t=60 fs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BC341-7C42-4ED9-9CE8-B881D7C058C1}"/>
              </a:ext>
            </a:extLst>
          </p:cNvPr>
          <p:cNvSpPr txBox="1"/>
          <p:nvPr/>
        </p:nvSpPr>
        <p:spPr>
          <a:xfrm>
            <a:off x="5931752" y="1607118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t=91 fs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34F87-0A19-4EBC-A611-6ACB3D12B9A2}"/>
              </a:ext>
            </a:extLst>
          </p:cNvPr>
          <p:cNvSpPr txBox="1"/>
          <p:nvPr/>
        </p:nvSpPr>
        <p:spPr>
          <a:xfrm>
            <a:off x="9477840" y="1588262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t=121 fs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C89E8-EDE3-42D5-BFFF-6D53F8D4C485}"/>
              </a:ext>
            </a:extLst>
          </p:cNvPr>
          <p:cNvSpPr txBox="1"/>
          <p:nvPr/>
        </p:nvSpPr>
        <p:spPr>
          <a:xfrm>
            <a:off x="4580314" y="4929911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t=152 fs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2F411-19A7-4F1E-9354-45BBC1B6F7FA}"/>
              </a:ext>
            </a:extLst>
          </p:cNvPr>
          <p:cNvSpPr txBox="1"/>
          <p:nvPr/>
        </p:nvSpPr>
        <p:spPr>
          <a:xfrm>
            <a:off x="8303245" y="5488759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t=182 fs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86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AA694-E0A7-4014-9BF3-0B4487A538D8}"/>
              </a:ext>
            </a:extLst>
          </p:cNvPr>
          <p:cNvSpPr txBox="1">
            <a:spLocks/>
          </p:cNvSpPr>
          <p:nvPr/>
        </p:nvSpPr>
        <p:spPr>
          <a:xfrm>
            <a:off x="434897" y="88427"/>
            <a:ext cx="11530362" cy="1231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acceleration from near-critical target - effect of pulse duration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B57F04-9039-4A89-8CE3-9FDEF859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1" y="1638448"/>
            <a:ext cx="8028879" cy="5178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D7DD7-4A03-4A1E-8B3F-EFE64FED5F96}"/>
              </a:ext>
            </a:extLst>
          </p:cNvPr>
          <p:cNvSpPr txBox="1"/>
          <p:nvPr/>
        </p:nvSpPr>
        <p:spPr>
          <a:xfrm>
            <a:off x="10136459" y="2206606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fs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9B2887C-AB67-4939-80E9-D4E7313C7AEF}"/>
              </a:ext>
            </a:extLst>
          </p:cNvPr>
          <p:cNvCxnSpPr/>
          <p:nvPr/>
        </p:nvCxnSpPr>
        <p:spPr>
          <a:xfrm>
            <a:off x="9300117" y="2406661"/>
            <a:ext cx="490654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3C0E69-3C45-41E7-8D6D-BDC28F55AF05}"/>
              </a:ext>
            </a:extLst>
          </p:cNvPr>
          <p:cNvSpPr txBox="1"/>
          <p:nvPr/>
        </p:nvSpPr>
        <p:spPr>
          <a:xfrm>
            <a:off x="10126970" y="1723387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fs</a:t>
            </a:r>
            <a:endParaRPr lang="ru-RU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F52434A-930F-460C-867A-6447EE4DEC6C}"/>
              </a:ext>
            </a:extLst>
          </p:cNvPr>
          <p:cNvCxnSpPr/>
          <p:nvPr/>
        </p:nvCxnSpPr>
        <p:spPr>
          <a:xfrm>
            <a:off x="9290628" y="1923442"/>
            <a:ext cx="490654" cy="0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04A243-564E-48F6-A897-9AC3801D0168}"/>
              </a:ext>
            </a:extLst>
          </p:cNvPr>
          <p:cNvSpPr txBox="1"/>
          <p:nvPr/>
        </p:nvSpPr>
        <p:spPr>
          <a:xfrm>
            <a:off x="10136459" y="2701646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fs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8A2412-71CE-4FD1-9C18-D13A304CBF8F}"/>
              </a:ext>
            </a:extLst>
          </p:cNvPr>
          <p:cNvCxnSpPr/>
          <p:nvPr/>
        </p:nvCxnSpPr>
        <p:spPr>
          <a:xfrm>
            <a:off x="9300117" y="2901701"/>
            <a:ext cx="49065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A337B9-B78D-4E8A-A9E4-B4AC2489B493}"/>
              </a:ext>
            </a:extLst>
          </p:cNvPr>
          <p:cNvSpPr txBox="1"/>
          <p:nvPr/>
        </p:nvSpPr>
        <p:spPr>
          <a:xfrm>
            <a:off x="10155047" y="3284561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fs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59706C0-7035-43E5-AEFB-4B439B60606A}"/>
              </a:ext>
            </a:extLst>
          </p:cNvPr>
          <p:cNvCxnSpPr/>
          <p:nvPr/>
        </p:nvCxnSpPr>
        <p:spPr>
          <a:xfrm>
            <a:off x="9318705" y="3484616"/>
            <a:ext cx="49065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40222C-E954-4BE7-803D-907D96518FEB}"/>
              </a:ext>
            </a:extLst>
          </p:cNvPr>
          <p:cNvSpPr txBox="1"/>
          <p:nvPr/>
        </p:nvSpPr>
        <p:spPr>
          <a:xfrm>
            <a:off x="8924582" y="4466215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fs is not optimal 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15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751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Лазерное ускорение ионов с использованием мишеней низкой плотности </vt:lpstr>
      <vt:lpstr>Ion acceleration from near-critical target</vt:lpstr>
      <vt:lpstr>Effect of pulse duration on proton acceleration</vt:lpstr>
      <vt:lpstr>Ion acceleration from near-critical target – problem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Preplasma effect on ion acceleration (experiment)</vt:lpstr>
      <vt:lpstr>Preplasma effect on ion acceleration for  XCELS laser (2D simulations)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Hydrodynamic simulation of target expansion to obtain optimum preplasma for laser triggered ion acceleration</dc:title>
  <dc:creator>Admin</dc:creator>
  <cp:lastModifiedBy>andrey brantov</cp:lastModifiedBy>
  <cp:revision>39</cp:revision>
  <dcterms:created xsi:type="dcterms:W3CDTF">2022-10-03T07:50:33Z</dcterms:created>
  <dcterms:modified xsi:type="dcterms:W3CDTF">2023-01-24T13:58:50Z</dcterms:modified>
</cp:coreProperties>
</file>