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9"/>
  </p:notesMasterIdLst>
  <p:sldIdLst>
    <p:sldId id="256" r:id="rId2"/>
    <p:sldId id="348" r:id="rId3"/>
    <p:sldId id="366" r:id="rId4"/>
    <p:sldId id="375" r:id="rId5"/>
    <p:sldId id="378" r:id="rId6"/>
    <p:sldId id="379" r:id="rId7"/>
    <p:sldId id="380" r:id="rId8"/>
    <p:sldId id="373" r:id="rId9"/>
    <p:sldId id="374" r:id="rId10"/>
    <p:sldId id="381" r:id="rId11"/>
    <p:sldId id="382" r:id="rId12"/>
    <p:sldId id="383" r:id="rId13"/>
    <p:sldId id="384" r:id="rId14"/>
    <p:sldId id="385" r:id="rId15"/>
    <p:sldId id="386" r:id="rId16"/>
    <p:sldId id="391" r:id="rId17"/>
    <p:sldId id="387" r:id="rId18"/>
    <p:sldId id="388" r:id="rId19"/>
    <p:sldId id="389" r:id="rId20"/>
    <p:sldId id="390" r:id="rId21"/>
    <p:sldId id="392" r:id="rId22"/>
    <p:sldId id="393" r:id="rId23"/>
    <p:sldId id="394" r:id="rId24"/>
    <p:sldId id="395" r:id="rId25"/>
    <p:sldId id="396" r:id="rId26"/>
    <p:sldId id="397" r:id="rId27"/>
    <p:sldId id="398" r:id="rId28"/>
    <p:sldId id="399" r:id="rId29"/>
    <p:sldId id="400" r:id="rId30"/>
    <p:sldId id="401" r:id="rId31"/>
    <p:sldId id="402" r:id="rId32"/>
    <p:sldId id="403" r:id="rId33"/>
    <p:sldId id="404" r:id="rId34"/>
    <p:sldId id="405" r:id="rId35"/>
    <p:sldId id="406" r:id="rId36"/>
    <p:sldId id="321" r:id="rId37"/>
    <p:sldId id="40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0"/>
    <p:restoredTop sz="95352" autoAdjust="0"/>
  </p:normalViewPr>
  <p:slideViewPr>
    <p:cSldViewPr snapToObjects="1">
      <p:cViewPr>
        <p:scale>
          <a:sx n="100" d="100"/>
          <a:sy n="100" d="100"/>
        </p:scale>
        <p:origin x="144" y="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E7B5E-14A3-9543-9559-B17319497D58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C0FF8-4046-E043-840D-C1ED385560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0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0FF8-4046-E043-840D-C1ED3855608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93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0FF8-4046-E043-840D-C1ED3855608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93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0FF8-4046-E043-840D-C1ED3855608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90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0FF8-4046-E043-840D-C1ED3855608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3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F2307C1-E247-E640-9AF1-09BD04CE4E29}" type="datetimeFigureOut">
              <a:rPr lang="en-US" smtClean="0"/>
              <a:pPr/>
              <a:t>10/12/23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8BC4BD0-ABC7-E940-B165-6F93B51F9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95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5.emf"/><Relationship Id="rId7" Type="http://schemas.openxmlformats.org/officeDocument/2006/relationships/image" Target="../media/image100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103.emf"/><Relationship Id="rId7" Type="http://schemas.openxmlformats.org/officeDocument/2006/relationships/image" Target="../media/image106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0.emf"/><Relationship Id="rId9" Type="http://schemas.openxmlformats.org/officeDocument/2006/relationships/image" Target="../media/image10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7" Type="http://schemas.openxmlformats.org/officeDocument/2006/relationships/image" Target="../media/image98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97.emf"/><Relationship Id="rId7" Type="http://schemas.openxmlformats.org/officeDocument/2006/relationships/image" Target="../media/image116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9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120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emf"/><Relationship Id="rId5" Type="http://schemas.openxmlformats.org/officeDocument/2006/relationships/image" Target="../media/image118.emf"/><Relationship Id="rId4" Type="http://schemas.openxmlformats.org/officeDocument/2006/relationships/image" Target="../media/image9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120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emf"/><Relationship Id="rId5" Type="http://schemas.openxmlformats.org/officeDocument/2006/relationships/image" Target="../media/image118.emf"/><Relationship Id="rId4" Type="http://schemas.openxmlformats.org/officeDocument/2006/relationships/image" Target="../media/image9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490" y="1854221"/>
            <a:ext cx="11277600" cy="147002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/>
            </a:br>
            <a:r>
              <a:rPr lang="ru-RU" sz="4000" dirty="0"/>
              <a:t>Эффекты градиента поперечной плотности плазмы в режиме пузыря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8870" y="4659432"/>
            <a:ext cx="6604000" cy="2117155"/>
          </a:xfrm>
        </p:spPr>
        <p:txBody>
          <a:bodyPr>
            <a:normAutofit/>
          </a:bodyPr>
          <a:lstStyle/>
          <a:p>
            <a:r>
              <a:rPr lang="ru-RU" dirty="0"/>
              <a:t>Станислав Батурин</a:t>
            </a:r>
            <a:endParaRPr lang="en-US" dirty="0"/>
          </a:p>
          <a:p>
            <a:endParaRPr lang="en-US" dirty="0"/>
          </a:p>
          <a:p>
            <a:r>
              <a:rPr lang="ru-RU" dirty="0"/>
              <a:t>Новый </a:t>
            </a:r>
            <a:r>
              <a:rPr lang="ru-RU" dirty="0" err="1"/>
              <a:t>ФизТех</a:t>
            </a:r>
            <a:endParaRPr lang="en-US" dirty="0"/>
          </a:p>
          <a:p>
            <a:r>
              <a:rPr lang="ru-RU" dirty="0"/>
              <a:t>Университет ИТМО</a:t>
            </a:r>
          </a:p>
          <a:p>
            <a:r>
              <a:rPr lang="ru-RU" dirty="0"/>
              <a:t>12 октября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67C995-9AA8-C9BB-9893-AB3443C42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499" y="5386070"/>
            <a:ext cx="1479440" cy="1479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20BC2C-7D8C-427A-8360-FBF08BF38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25" y="168217"/>
            <a:ext cx="3062005" cy="891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88778D-C39A-B3F8-B221-C0FE2E78D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6767" y="422013"/>
            <a:ext cx="5679862" cy="201509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2E0F34B-54CA-55EE-3F01-BFB97E13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340" y="4389125"/>
            <a:ext cx="2803565" cy="996945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76281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Основные уравнения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A86415-D454-5363-680F-9CA475E9A293}"/>
              </a:ext>
            </a:extLst>
          </p:cNvPr>
          <p:cNvSpPr/>
          <p:nvPr/>
        </p:nvSpPr>
        <p:spPr>
          <a:xfrm>
            <a:off x="181630" y="1547156"/>
            <a:ext cx="9370820" cy="10668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45102F-36C8-3096-7C68-158471416726}"/>
              </a:ext>
            </a:extLst>
          </p:cNvPr>
          <p:cNvSpPr/>
          <p:nvPr/>
        </p:nvSpPr>
        <p:spPr>
          <a:xfrm>
            <a:off x="176147" y="3274677"/>
            <a:ext cx="4144853" cy="111808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128B348-39BF-9B72-22C4-D33F95FB8995}"/>
              </a:ext>
            </a:extLst>
          </p:cNvPr>
          <p:cNvSpPr/>
          <p:nvPr/>
        </p:nvSpPr>
        <p:spPr>
          <a:xfrm>
            <a:off x="176147" y="4860647"/>
            <a:ext cx="4819244" cy="86914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D775DA-8FF2-09E0-744E-BD936585F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33" y="1624975"/>
            <a:ext cx="5170877" cy="871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532D99-E84E-9334-A8B8-2E4F7F6E8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46" y="3736240"/>
            <a:ext cx="3227490" cy="5710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91B9BF-39C8-2402-E7A3-0EFCA5288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178" y="3758675"/>
            <a:ext cx="2641600" cy="685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C43539-4C02-D3A6-D404-6AB06A9A9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711" y="3146890"/>
            <a:ext cx="2527300" cy="736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8377EF-09B7-88D6-B4AB-9790EDBF3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9152" y="845998"/>
            <a:ext cx="1600200" cy="495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68E84A-59E0-8259-415F-B31EAC72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391" y="3259319"/>
            <a:ext cx="3273342" cy="1066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71449B-9011-E308-2921-C079DDF877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438" y="4893963"/>
            <a:ext cx="4446197" cy="80093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C90CB3-2177-BE52-3B67-880D9FE33BB8}"/>
              </a:ext>
            </a:extLst>
          </p:cNvPr>
          <p:cNvSpPr txBox="1"/>
          <p:nvPr/>
        </p:nvSpPr>
        <p:spPr>
          <a:xfrm>
            <a:off x="583316" y="2749837"/>
            <a:ext cx="469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Уравнение движения электронов плазмы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AC303C-A115-DDE2-8743-CC863F28E77B}"/>
              </a:ext>
            </a:extLst>
          </p:cNvPr>
          <p:cNvSpPr txBox="1"/>
          <p:nvPr/>
        </p:nvSpPr>
        <p:spPr>
          <a:xfrm>
            <a:off x="376368" y="4420403"/>
            <a:ext cx="366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Уравнение на псевдо потенциал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462346-5081-FFB1-873C-E82CCE222A0C}"/>
              </a:ext>
            </a:extLst>
          </p:cNvPr>
          <p:cNvSpPr txBox="1"/>
          <p:nvPr/>
        </p:nvSpPr>
        <p:spPr>
          <a:xfrm>
            <a:off x="413776" y="5748964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Уравнение непрерывности</a:t>
            </a:r>
            <a:endParaRPr lang="en-US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BE350D0-8F9E-8271-0DC5-DBDD88B6397F}"/>
              </a:ext>
            </a:extLst>
          </p:cNvPr>
          <p:cNvSpPr/>
          <p:nvPr/>
        </p:nvSpPr>
        <p:spPr>
          <a:xfrm>
            <a:off x="8843711" y="3144294"/>
            <a:ext cx="2765160" cy="138116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9558AAD-CA9A-BEE5-E903-34B2AE9B5FB5}"/>
              </a:ext>
            </a:extLst>
          </p:cNvPr>
          <p:cNvSpPr/>
          <p:nvPr/>
        </p:nvSpPr>
        <p:spPr>
          <a:xfrm>
            <a:off x="5077507" y="3274677"/>
            <a:ext cx="3273342" cy="104890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2ACB5E8-AF65-FFF5-4F20-FE7FEC8AF9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925" y="1662370"/>
            <a:ext cx="990600" cy="9017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EF6F9B-FEE2-A077-A491-98E0C432DC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1980" y="1754717"/>
            <a:ext cx="1803400" cy="533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9A71A2-FA60-42D5-BD81-F7A8EA0B85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5797" y="3418486"/>
            <a:ext cx="1143915" cy="3177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06C6AE3-AB47-0823-9781-2F48460908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5779" y="5170819"/>
            <a:ext cx="5569766" cy="1044948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6EC7276-0FA4-DF10-19D4-B05D923713B4}"/>
              </a:ext>
            </a:extLst>
          </p:cNvPr>
          <p:cNvSpPr/>
          <p:nvPr/>
        </p:nvSpPr>
        <p:spPr>
          <a:xfrm>
            <a:off x="6095999" y="5222914"/>
            <a:ext cx="5569765" cy="101489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4B039D-57D3-0F81-D588-5F415E433551}"/>
              </a:ext>
            </a:extLst>
          </p:cNvPr>
          <p:cNvSpPr txBox="1"/>
          <p:nvPr/>
        </p:nvSpPr>
        <p:spPr>
          <a:xfrm>
            <a:off x="7014848" y="6259418"/>
            <a:ext cx="345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Уравнения на магнитное поле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48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Баллистическое приближение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A86415-D454-5363-680F-9CA475E9A293}"/>
              </a:ext>
            </a:extLst>
          </p:cNvPr>
          <p:cNvSpPr/>
          <p:nvPr/>
        </p:nvSpPr>
        <p:spPr>
          <a:xfrm>
            <a:off x="6470335" y="4575824"/>
            <a:ext cx="5031056" cy="12142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45102F-36C8-3096-7C68-158471416726}"/>
              </a:ext>
            </a:extLst>
          </p:cNvPr>
          <p:cNvSpPr/>
          <p:nvPr/>
        </p:nvSpPr>
        <p:spPr>
          <a:xfrm>
            <a:off x="685406" y="4548809"/>
            <a:ext cx="4570195" cy="12142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74AC37-ED6C-9172-D7BE-AC830A03F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825" y="3179154"/>
            <a:ext cx="1981200" cy="95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7960E-FC17-6DD1-B315-7AA22DA11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2" y="2154493"/>
            <a:ext cx="1066800" cy="419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D6DC34-E67E-2D8B-403D-5DF14FEEE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489" y="2167193"/>
            <a:ext cx="1244600" cy="393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1E4755-9228-E24D-5DD1-E14C2175C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590" y="4894455"/>
            <a:ext cx="3009900" cy="431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4D6A9B-19BA-4551-CF38-862053F7B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790" y="4959885"/>
            <a:ext cx="4292600" cy="46990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A71F55E-5430-4EEF-ADBB-A6EC9F8705AC}"/>
              </a:ext>
            </a:extLst>
          </p:cNvPr>
          <p:cNvSpPr/>
          <p:nvPr/>
        </p:nvSpPr>
        <p:spPr>
          <a:xfrm>
            <a:off x="2459890" y="1702046"/>
            <a:ext cx="7272219" cy="12142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6F42940-D340-4A3D-D6EF-10AE61F67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128" y="2118180"/>
            <a:ext cx="2260600" cy="3810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442E9EB-B443-99C3-6D3C-3270CD6519B7}"/>
              </a:ext>
            </a:extLst>
          </p:cNvPr>
          <p:cNvSpPr/>
          <p:nvPr/>
        </p:nvSpPr>
        <p:spPr>
          <a:xfrm>
            <a:off x="4214155" y="3038740"/>
            <a:ext cx="3110805" cy="12142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16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Ударная волна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A71F55E-5430-4EEF-ADBB-A6EC9F8705AC}"/>
              </a:ext>
            </a:extLst>
          </p:cNvPr>
          <p:cNvSpPr/>
          <p:nvPr/>
        </p:nvSpPr>
        <p:spPr>
          <a:xfrm>
            <a:off x="3542237" y="5302229"/>
            <a:ext cx="3822172" cy="7767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442E9EB-B443-99C3-6D3C-3270CD6519B7}"/>
              </a:ext>
            </a:extLst>
          </p:cNvPr>
          <p:cNvSpPr/>
          <p:nvPr/>
        </p:nvSpPr>
        <p:spPr>
          <a:xfrm>
            <a:off x="3503832" y="2584085"/>
            <a:ext cx="3896108" cy="13840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D8149-10C0-9C4E-6681-1AAD1B9A8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80" y="1849253"/>
            <a:ext cx="877817" cy="1611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8EFDF-7B90-EAD9-6E64-1441E4563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15" y="4016850"/>
            <a:ext cx="723723" cy="2147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9E288A-D9BA-5B34-20B6-F82C3D722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496" y="2697913"/>
            <a:ext cx="3225800" cy="1155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8D5D02-DF79-1768-B29A-0ADE84A5D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496" y="5397755"/>
            <a:ext cx="2832100" cy="546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F07B1-8CFE-758A-FE82-E84580BFD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770" y="793286"/>
            <a:ext cx="4473080" cy="12874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476DEE-8543-408C-41E3-A824CD859991}"/>
              </a:ext>
            </a:extLst>
          </p:cNvPr>
          <p:cNvSpPr txBox="1"/>
          <p:nvPr/>
        </p:nvSpPr>
        <p:spPr>
          <a:xfrm>
            <a:off x="8553920" y="4000490"/>
            <a:ext cx="3033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Проходя ударную волну электрон приобретает</a:t>
            </a:r>
          </a:p>
          <a:p>
            <a:r>
              <a:rPr lang="ru-RU" dirty="0"/>
              <a:t> импульс равный </a:t>
            </a:r>
            <a:r>
              <a:rPr lang="en-US" b="1" dirty="0"/>
              <a:t>D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14C400-AC27-AAE2-35FA-A4489ACB8E02}"/>
              </a:ext>
            </a:extLst>
          </p:cNvPr>
          <p:cNvSpPr/>
          <p:nvPr/>
        </p:nvSpPr>
        <p:spPr>
          <a:xfrm>
            <a:off x="8016250" y="3697835"/>
            <a:ext cx="3763690" cy="149779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10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Плоский пузырь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139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Ударная волна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92718-7D7B-A0E8-F224-763A1C2BB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565" y="1566261"/>
            <a:ext cx="2362200" cy="87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E1B685-E7F8-B8B9-2A7B-8035152E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087" y="1481523"/>
            <a:ext cx="3441700" cy="1409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C66C4A-80CD-B97C-DB70-D35A325AA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215" y="3276051"/>
            <a:ext cx="3993238" cy="1208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F55E3C-3208-6C3D-9544-998E5508C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00" y="3027320"/>
            <a:ext cx="4432073" cy="170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2D87F7-9645-99D3-8DFE-BD57C6133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9638" y="5386989"/>
            <a:ext cx="5516098" cy="1177691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B73E47B-CD9E-8B1A-5952-E5E85A0CC43B}"/>
              </a:ext>
            </a:extLst>
          </p:cNvPr>
          <p:cNvSpPr/>
          <p:nvPr/>
        </p:nvSpPr>
        <p:spPr>
          <a:xfrm>
            <a:off x="1026540" y="1566261"/>
            <a:ext cx="3110805" cy="9348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1C785C1-253B-DD3E-3358-166D9D78C4B5}"/>
              </a:ext>
            </a:extLst>
          </p:cNvPr>
          <p:cNvSpPr/>
          <p:nvPr/>
        </p:nvSpPr>
        <p:spPr>
          <a:xfrm>
            <a:off x="6460087" y="1601438"/>
            <a:ext cx="3668438" cy="12142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C6DB381-EB79-5E28-68DC-8230C586DB64}"/>
              </a:ext>
            </a:extLst>
          </p:cNvPr>
          <p:cNvSpPr/>
          <p:nvPr/>
        </p:nvSpPr>
        <p:spPr>
          <a:xfrm>
            <a:off x="707600" y="3032450"/>
            <a:ext cx="4432072" cy="170607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E4CA9AB-4634-2696-A796-E0F8BF08039B}"/>
              </a:ext>
            </a:extLst>
          </p:cNvPr>
          <p:cNvSpPr/>
          <p:nvPr/>
        </p:nvSpPr>
        <p:spPr>
          <a:xfrm>
            <a:off x="6278887" y="3351547"/>
            <a:ext cx="3993238" cy="12142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DB4DACB-5445-3F8E-8012-37A025AF9C2E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8180937" y="2891223"/>
            <a:ext cx="26897" cy="384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50A0CCE-50F6-490A-0FAC-F1C525A456EB}"/>
              </a:ext>
            </a:extLst>
          </p:cNvPr>
          <p:cNvCxnSpPr>
            <a:stCxn id="12" idx="1"/>
            <a:endCxn id="25" idx="3"/>
          </p:cNvCxnSpPr>
          <p:nvPr/>
        </p:nvCxnSpPr>
        <p:spPr>
          <a:xfrm flipH="1">
            <a:off x="5139672" y="3880355"/>
            <a:ext cx="1071543" cy="5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E8DBC61-76BC-009A-DE5E-8791B7DEAC7B}"/>
              </a:ext>
            </a:extLst>
          </p:cNvPr>
          <p:cNvSpPr/>
          <p:nvPr/>
        </p:nvSpPr>
        <p:spPr>
          <a:xfrm>
            <a:off x="3356187" y="5332563"/>
            <a:ext cx="5516098" cy="12449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D83D1BF-2914-F050-C5B2-66FCAE24BDC8}"/>
              </a:ext>
            </a:extLst>
          </p:cNvPr>
          <p:cNvCxnSpPr>
            <a:stCxn id="25" idx="2"/>
            <a:endCxn id="34" idx="0"/>
          </p:cNvCxnSpPr>
          <p:nvPr/>
        </p:nvCxnSpPr>
        <p:spPr>
          <a:xfrm>
            <a:off x="2923636" y="4738520"/>
            <a:ext cx="3190600" cy="594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625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Баллистические траектории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B73E47B-CD9E-8B1A-5952-E5E85A0CC43B}"/>
              </a:ext>
            </a:extLst>
          </p:cNvPr>
          <p:cNvSpPr/>
          <p:nvPr/>
        </p:nvSpPr>
        <p:spPr>
          <a:xfrm>
            <a:off x="1026540" y="1566261"/>
            <a:ext cx="1805035" cy="9348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50A0CCE-50F6-490A-0FAC-F1C525A456EB}"/>
              </a:ext>
            </a:extLst>
          </p:cNvPr>
          <p:cNvCxnSpPr>
            <a:cxnSpLocks/>
          </p:cNvCxnSpPr>
          <p:nvPr/>
        </p:nvCxnSpPr>
        <p:spPr>
          <a:xfrm flipH="1">
            <a:off x="5139672" y="3880355"/>
            <a:ext cx="1071543" cy="5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E8DBC61-76BC-009A-DE5E-8791B7DEAC7B}"/>
              </a:ext>
            </a:extLst>
          </p:cNvPr>
          <p:cNvSpPr/>
          <p:nvPr/>
        </p:nvSpPr>
        <p:spPr>
          <a:xfrm>
            <a:off x="220034" y="3111913"/>
            <a:ext cx="5991181" cy="124493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9D2B3-95CE-52C4-C39B-2C8200D7D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13" y="1706365"/>
            <a:ext cx="1174532" cy="708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EE1BD-F41F-AB52-2509-D799A77AB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79" y="3326629"/>
            <a:ext cx="5799155" cy="815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A3014-188D-76E9-63CC-DC71AACD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087" y="1520243"/>
            <a:ext cx="5510390" cy="3612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28CD3F-138E-C567-FC7E-DA0282CA0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966" y="5059254"/>
            <a:ext cx="1850380" cy="1066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EFECA7-7C95-B8AF-FC79-5E618F8FC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644" y="4950498"/>
            <a:ext cx="3730306" cy="935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F994E1-EB6B-D2B1-0886-64DE3BC99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644" y="5670826"/>
            <a:ext cx="4957239" cy="945789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AAC60D-B524-1856-970C-8129C5C2D9FB}"/>
              </a:ext>
            </a:extLst>
          </p:cNvPr>
          <p:cNvSpPr/>
          <p:nvPr/>
        </p:nvSpPr>
        <p:spPr>
          <a:xfrm>
            <a:off x="6749644" y="4967614"/>
            <a:ext cx="4976429" cy="15340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DD837C8-4341-D95F-EACC-87845AE72DE5}"/>
              </a:ext>
            </a:extLst>
          </p:cNvPr>
          <p:cNvSpPr/>
          <p:nvPr/>
        </p:nvSpPr>
        <p:spPr>
          <a:xfrm>
            <a:off x="1679425" y="5059254"/>
            <a:ext cx="3110805" cy="1066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90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Закон сохранения заряда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D9932F-976B-24F3-E5DA-2B58919A8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72" y="1665781"/>
            <a:ext cx="5334000" cy="146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D1ED7B-EB94-2286-CF30-FE87D05DB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590" y="2985055"/>
            <a:ext cx="3556000" cy="153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AA0891-2707-CAA1-B624-55C8E6FF0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130" y="5571139"/>
            <a:ext cx="3848100" cy="4699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9FD677F-8456-6302-BD1A-FF991ABAD99F}"/>
              </a:ext>
            </a:extLst>
          </p:cNvPr>
          <p:cNvSpPr/>
          <p:nvPr/>
        </p:nvSpPr>
        <p:spPr>
          <a:xfrm>
            <a:off x="433412" y="1812655"/>
            <a:ext cx="5819118" cy="12449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80A32F-2D15-FBD1-0525-8004EA4870E1}"/>
              </a:ext>
            </a:extLst>
          </p:cNvPr>
          <p:cNvSpPr/>
          <p:nvPr/>
        </p:nvSpPr>
        <p:spPr>
          <a:xfrm>
            <a:off x="6834288" y="2777870"/>
            <a:ext cx="4416575" cy="193789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CC914F-7477-5168-68EC-2244C69A2665}"/>
              </a:ext>
            </a:extLst>
          </p:cNvPr>
          <p:cNvSpPr/>
          <p:nvPr/>
        </p:nvSpPr>
        <p:spPr>
          <a:xfrm>
            <a:off x="3138815" y="5379058"/>
            <a:ext cx="5819118" cy="8151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25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Режим малого заряда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B73E47B-CD9E-8B1A-5952-E5E85A0CC43B}"/>
              </a:ext>
            </a:extLst>
          </p:cNvPr>
          <p:cNvSpPr/>
          <p:nvPr/>
        </p:nvSpPr>
        <p:spPr>
          <a:xfrm>
            <a:off x="647830" y="1566261"/>
            <a:ext cx="3877578" cy="12449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E8DBC61-76BC-009A-DE5E-8791B7DEAC7B}"/>
              </a:ext>
            </a:extLst>
          </p:cNvPr>
          <p:cNvSpPr/>
          <p:nvPr/>
        </p:nvSpPr>
        <p:spPr>
          <a:xfrm>
            <a:off x="796109" y="3111913"/>
            <a:ext cx="4224551" cy="124493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AAC60D-B524-1856-970C-8129C5C2D9FB}"/>
              </a:ext>
            </a:extLst>
          </p:cNvPr>
          <p:cNvSpPr/>
          <p:nvPr/>
        </p:nvSpPr>
        <p:spPr>
          <a:xfrm>
            <a:off x="6749644" y="4967614"/>
            <a:ext cx="4976429" cy="15340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B183F-A253-CE26-1E8B-F1ED445A3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16" y="1584775"/>
            <a:ext cx="3141480" cy="1071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B3DCF8-8567-7810-93D2-EE80F2C85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16" y="3157728"/>
            <a:ext cx="3978384" cy="1040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5F8E35-98A7-C498-308C-D2B6DA8ED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30" y="4707539"/>
            <a:ext cx="3898900" cy="172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18CF36-F260-5357-6C1C-BB0D4C7FA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529" y="5141664"/>
            <a:ext cx="4577506" cy="118958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FD0276E-4683-7E6F-0194-2F67941AEAE9}"/>
              </a:ext>
            </a:extLst>
          </p:cNvPr>
          <p:cNvSpPr/>
          <p:nvPr/>
        </p:nvSpPr>
        <p:spPr>
          <a:xfrm>
            <a:off x="647831" y="5008253"/>
            <a:ext cx="3898900" cy="124493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0D32D5-D000-4C32-BC84-B9A7908D8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165" y="1475464"/>
            <a:ext cx="5331385" cy="322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3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Траектории электронов плазмы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B73E47B-CD9E-8B1A-5952-E5E85A0CC43B}"/>
              </a:ext>
            </a:extLst>
          </p:cNvPr>
          <p:cNvSpPr/>
          <p:nvPr/>
        </p:nvSpPr>
        <p:spPr>
          <a:xfrm>
            <a:off x="220035" y="1566261"/>
            <a:ext cx="3187615" cy="12449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E8DBC61-76BC-009A-DE5E-8791B7DEAC7B}"/>
              </a:ext>
            </a:extLst>
          </p:cNvPr>
          <p:cNvSpPr/>
          <p:nvPr/>
        </p:nvSpPr>
        <p:spPr>
          <a:xfrm>
            <a:off x="796108" y="3111913"/>
            <a:ext cx="5453512" cy="124493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AAC60D-B524-1856-970C-8129C5C2D9FB}"/>
              </a:ext>
            </a:extLst>
          </p:cNvPr>
          <p:cNvSpPr/>
          <p:nvPr/>
        </p:nvSpPr>
        <p:spPr>
          <a:xfrm>
            <a:off x="4093462" y="5118789"/>
            <a:ext cx="5860503" cy="15340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FD0276E-4683-7E6F-0194-2F67941AEAE9}"/>
              </a:ext>
            </a:extLst>
          </p:cNvPr>
          <p:cNvSpPr/>
          <p:nvPr/>
        </p:nvSpPr>
        <p:spPr>
          <a:xfrm>
            <a:off x="647831" y="5125889"/>
            <a:ext cx="2145339" cy="96336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0D32D5-D000-4C32-BC84-B9A7908D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165" y="1475464"/>
            <a:ext cx="5522094" cy="3336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DA3F12-5503-616F-D6AA-BE808B87D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40" y="1623965"/>
            <a:ext cx="2958095" cy="1084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BE0A9-2FBA-23D5-2E7B-18626DCE0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00" y="1700775"/>
            <a:ext cx="2985468" cy="974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36E971-0EE0-4DAD-6CF4-5FD95A8DA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53" y="3200840"/>
            <a:ext cx="4995932" cy="1039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0AB272-D89C-5F3A-F65D-47D3185E1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420" y="5277064"/>
            <a:ext cx="4620585" cy="129954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73D090-6C7A-AF5E-38AE-87FFFBE214D8}"/>
              </a:ext>
            </a:extLst>
          </p:cNvPr>
          <p:cNvSpPr/>
          <p:nvPr/>
        </p:nvSpPr>
        <p:spPr>
          <a:xfrm>
            <a:off x="3906005" y="1566261"/>
            <a:ext cx="2958095" cy="12449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420780-E6F6-ABC4-0059-F90B6CA2D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743" y="5125889"/>
            <a:ext cx="1804125" cy="9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69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Плотность плазмы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B73E47B-CD9E-8B1A-5952-E5E85A0CC43B}"/>
              </a:ext>
            </a:extLst>
          </p:cNvPr>
          <p:cNvSpPr/>
          <p:nvPr/>
        </p:nvSpPr>
        <p:spPr>
          <a:xfrm>
            <a:off x="335704" y="1457099"/>
            <a:ext cx="3187615" cy="12449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AAC60D-B524-1856-970C-8129C5C2D9FB}"/>
              </a:ext>
            </a:extLst>
          </p:cNvPr>
          <p:cNvSpPr/>
          <p:nvPr/>
        </p:nvSpPr>
        <p:spPr>
          <a:xfrm>
            <a:off x="46452" y="2945520"/>
            <a:ext cx="4620585" cy="15340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A3F12-5503-616F-D6AA-BE808B87D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65" y="1585560"/>
            <a:ext cx="2958095" cy="1084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0AB272-D89C-5F3A-F65D-47D3185E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69" y="3101200"/>
            <a:ext cx="4289116" cy="1249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F1689-C4C7-92FE-DBDB-2E759369B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054" y="1844988"/>
            <a:ext cx="7359685" cy="44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23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Мотивация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10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50D9-125B-D6C8-99EA-95AB77CC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Резюме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C6C65-167D-E9BE-3CF3-60E7C53DF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Есть два режима течения плазмы и их можно оценить</a:t>
            </a:r>
          </a:p>
          <a:p>
            <a:endParaRPr lang="ru-RU" dirty="0"/>
          </a:p>
          <a:p>
            <a:r>
              <a:rPr lang="ru-RU" dirty="0"/>
              <a:t>Как и ожидалось поперечный </a:t>
            </a:r>
            <a:r>
              <a:rPr lang="ru-RU" dirty="0" err="1"/>
              <a:t>вэйк</a:t>
            </a:r>
            <a:r>
              <a:rPr lang="ru-RU" dirty="0"/>
              <a:t> отсутствует в такой конфигурации (однако только при условии </a:t>
            </a:r>
            <a:r>
              <a:rPr lang="ru-RU" dirty="0" err="1"/>
              <a:t>нерелятиситского</a:t>
            </a:r>
            <a:r>
              <a:rPr lang="ru-RU" dirty="0"/>
              <a:t> течения) Возможно обобщение на релятивизм?</a:t>
            </a:r>
          </a:p>
          <a:p>
            <a:endParaRPr lang="ru-RU" dirty="0"/>
          </a:p>
          <a:p>
            <a:r>
              <a:rPr lang="ru-RU" dirty="0"/>
              <a:t>Можно грубо предсказать деформацию пузыря. Виден изгиб в сторону меньшей плотности.</a:t>
            </a:r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936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Круглый пузырь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89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Ударная волна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B73E47B-CD9E-8B1A-5952-E5E85A0CC43B}"/>
              </a:ext>
            </a:extLst>
          </p:cNvPr>
          <p:cNvSpPr/>
          <p:nvPr/>
        </p:nvSpPr>
        <p:spPr>
          <a:xfrm>
            <a:off x="1026540" y="1566261"/>
            <a:ext cx="3110805" cy="9348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1C785C1-253B-DD3E-3358-166D9D78C4B5}"/>
              </a:ext>
            </a:extLst>
          </p:cNvPr>
          <p:cNvSpPr/>
          <p:nvPr/>
        </p:nvSpPr>
        <p:spPr>
          <a:xfrm>
            <a:off x="6460087" y="1408742"/>
            <a:ext cx="3745248" cy="167461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C6DB381-EB79-5E28-68DC-8230C586DB64}"/>
              </a:ext>
            </a:extLst>
          </p:cNvPr>
          <p:cNvSpPr/>
          <p:nvPr/>
        </p:nvSpPr>
        <p:spPr>
          <a:xfrm>
            <a:off x="707599" y="3032450"/>
            <a:ext cx="4593403" cy="170607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E4CA9AB-4634-2696-A796-E0F8BF08039B}"/>
              </a:ext>
            </a:extLst>
          </p:cNvPr>
          <p:cNvSpPr/>
          <p:nvPr/>
        </p:nvSpPr>
        <p:spPr>
          <a:xfrm>
            <a:off x="6278886" y="3351547"/>
            <a:ext cx="4364401" cy="117769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DB4DACB-5445-3F8E-8012-37A025AF9C2E}"/>
              </a:ext>
            </a:extLst>
          </p:cNvPr>
          <p:cNvCxnSpPr>
            <a:cxnSpLocks/>
          </p:cNvCxnSpPr>
          <p:nvPr/>
        </p:nvCxnSpPr>
        <p:spPr>
          <a:xfrm>
            <a:off x="8180937" y="2891223"/>
            <a:ext cx="26897" cy="384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50A0CCE-50F6-490A-0FAC-F1C525A456EB}"/>
              </a:ext>
            </a:extLst>
          </p:cNvPr>
          <p:cNvCxnSpPr>
            <a:cxnSpLocks/>
            <a:endCxn id="25" idx="3"/>
          </p:cNvCxnSpPr>
          <p:nvPr/>
        </p:nvCxnSpPr>
        <p:spPr>
          <a:xfrm flipH="1">
            <a:off x="5301002" y="3880355"/>
            <a:ext cx="910213" cy="5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E8DBC61-76BC-009A-DE5E-8791B7DEAC7B}"/>
              </a:ext>
            </a:extLst>
          </p:cNvPr>
          <p:cNvSpPr/>
          <p:nvPr/>
        </p:nvSpPr>
        <p:spPr>
          <a:xfrm>
            <a:off x="3539637" y="5332563"/>
            <a:ext cx="5052687" cy="12449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D83D1BF-2914-F050-C5B2-66FCAE24BDC8}"/>
              </a:ext>
            </a:extLst>
          </p:cNvPr>
          <p:cNvCxnSpPr>
            <a:cxnSpLocks/>
            <a:stCxn id="25" idx="2"/>
            <a:endCxn id="34" idx="0"/>
          </p:cNvCxnSpPr>
          <p:nvPr/>
        </p:nvCxnSpPr>
        <p:spPr>
          <a:xfrm>
            <a:off x="3004301" y="4738520"/>
            <a:ext cx="3061680" cy="594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7AA4EEF-F48E-99BD-E3A8-AC5788AB9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740" y="1505420"/>
            <a:ext cx="3428253" cy="1462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87F0F-DCA3-6975-A7A7-F4F1DBD2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120" y="3734196"/>
            <a:ext cx="3909835" cy="532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9A8D4B-353F-6129-D46A-9C9A82495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85" y="3333785"/>
            <a:ext cx="4250287" cy="10466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58DD49-6FD7-23FD-79B9-045DC09AE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438" y="1620955"/>
            <a:ext cx="2362200" cy="825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AB8332-4ED0-3DBC-C0BE-950A3E465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6151" y="5387655"/>
            <a:ext cx="4457339" cy="109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44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Баллистические траектории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B73E47B-CD9E-8B1A-5952-E5E85A0CC43B}"/>
              </a:ext>
            </a:extLst>
          </p:cNvPr>
          <p:cNvSpPr/>
          <p:nvPr/>
        </p:nvSpPr>
        <p:spPr>
          <a:xfrm>
            <a:off x="1026540" y="1566261"/>
            <a:ext cx="1892168" cy="10668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E8DBC61-76BC-009A-DE5E-8791B7DEAC7B}"/>
              </a:ext>
            </a:extLst>
          </p:cNvPr>
          <p:cNvSpPr/>
          <p:nvPr/>
        </p:nvSpPr>
        <p:spPr>
          <a:xfrm>
            <a:off x="220034" y="3111913"/>
            <a:ext cx="4608601" cy="235255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AAC60D-B524-1856-970C-8129C5C2D9FB}"/>
              </a:ext>
            </a:extLst>
          </p:cNvPr>
          <p:cNvSpPr/>
          <p:nvPr/>
        </p:nvSpPr>
        <p:spPr>
          <a:xfrm>
            <a:off x="5903975" y="3428999"/>
            <a:ext cx="5683939" cy="2035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D2EB0-139F-83D5-5E97-D7CD1E99E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631" y="1745940"/>
            <a:ext cx="1143000" cy="35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CB3A5F-51BF-3354-AD11-0ACAF589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125" y="1745940"/>
            <a:ext cx="1892168" cy="341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696264-EE32-6B5F-BB5D-32DAB58DB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17" y="3467512"/>
            <a:ext cx="3592683" cy="1781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CF6C4-29CD-E6F2-3BA9-F20804EAC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539" y="1680280"/>
            <a:ext cx="1503035" cy="861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584144-5822-A880-24C4-160A667D3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592" y="3561518"/>
            <a:ext cx="5211893" cy="18261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CAF610-DC13-9A4D-A179-37C39A4D7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0087" y="5733300"/>
            <a:ext cx="3778226" cy="920337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28E9B29-241E-400F-49DB-39228F8EA1C1}"/>
              </a:ext>
            </a:extLst>
          </p:cNvPr>
          <p:cNvSpPr/>
          <p:nvPr/>
        </p:nvSpPr>
        <p:spPr>
          <a:xfrm>
            <a:off x="5903975" y="5596983"/>
            <a:ext cx="4570195" cy="11540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31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Баллистические траектории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B73E47B-CD9E-8B1A-5952-E5E85A0CC43B}"/>
              </a:ext>
            </a:extLst>
          </p:cNvPr>
          <p:cNvSpPr/>
          <p:nvPr/>
        </p:nvSpPr>
        <p:spPr>
          <a:xfrm>
            <a:off x="196661" y="1454599"/>
            <a:ext cx="3418045" cy="10668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E8DBC61-76BC-009A-DE5E-8791B7DEAC7B}"/>
              </a:ext>
            </a:extLst>
          </p:cNvPr>
          <p:cNvSpPr/>
          <p:nvPr/>
        </p:nvSpPr>
        <p:spPr>
          <a:xfrm>
            <a:off x="220034" y="3111913"/>
            <a:ext cx="4608601" cy="323586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AAC60D-B524-1856-970C-8129C5C2D9FB}"/>
              </a:ext>
            </a:extLst>
          </p:cNvPr>
          <p:cNvSpPr/>
          <p:nvPr/>
        </p:nvSpPr>
        <p:spPr>
          <a:xfrm>
            <a:off x="7056126" y="5731798"/>
            <a:ext cx="4339764" cy="9305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234DB0-BA89-8354-C3F8-0AA09BAFC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745" y="5770246"/>
            <a:ext cx="4091899" cy="883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0EF5E-3AE6-2D26-9D47-1C44B4953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77" y="1622853"/>
            <a:ext cx="3149210" cy="767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F7B6AD-DF6D-18A5-240D-9AAA2E5AD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94" y="3492397"/>
            <a:ext cx="2018638" cy="334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FC43D-2C8D-67A3-0AD5-BE73CF193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067" y="3549847"/>
            <a:ext cx="711253" cy="2709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9BCFC8-BE5E-4356-8790-738174869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375" y="5696700"/>
            <a:ext cx="1736739" cy="382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9FD8BE-4DD1-C0F6-80FE-53CEC4F36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80" y="4542745"/>
            <a:ext cx="3877217" cy="754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3CDBF6-F717-77AD-A187-BE933CAD2E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1698" y="646117"/>
            <a:ext cx="4751432" cy="4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64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Плотность плазмы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B73E47B-CD9E-8B1A-5952-E5E85A0CC43B}"/>
              </a:ext>
            </a:extLst>
          </p:cNvPr>
          <p:cNvSpPr/>
          <p:nvPr/>
        </p:nvSpPr>
        <p:spPr>
          <a:xfrm>
            <a:off x="335704" y="1678841"/>
            <a:ext cx="3571211" cy="8450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EAAC60D-B524-1856-970C-8129C5C2D9FB}"/>
              </a:ext>
            </a:extLst>
          </p:cNvPr>
          <p:cNvSpPr/>
          <p:nvPr/>
        </p:nvSpPr>
        <p:spPr>
          <a:xfrm>
            <a:off x="7644258" y="3055753"/>
            <a:ext cx="3903564" cy="175582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30592-24B3-4B6B-1535-93B8E546F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593" y="1944904"/>
            <a:ext cx="3843427" cy="697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43E200-6C7C-BD6E-3720-E167F74A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70" y="1802961"/>
            <a:ext cx="3286165" cy="627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B629E1-216F-0F4F-2430-F9DBA9502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061" y="898541"/>
            <a:ext cx="3585761" cy="697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ACB2D3-9FA3-E0C9-1705-0B5307BF7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020" y="4040213"/>
            <a:ext cx="2667499" cy="62553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CC20BA0-C464-065F-A48F-668703217C15}"/>
              </a:ext>
            </a:extLst>
          </p:cNvPr>
          <p:cNvSpPr/>
          <p:nvPr/>
        </p:nvSpPr>
        <p:spPr>
          <a:xfrm>
            <a:off x="4521618" y="1824210"/>
            <a:ext cx="4070707" cy="9762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90ABB4A-80FE-809A-7D46-4C5AA767C89B}"/>
              </a:ext>
            </a:extLst>
          </p:cNvPr>
          <p:cNvSpPr/>
          <p:nvPr/>
        </p:nvSpPr>
        <p:spPr>
          <a:xfrm>
            <a:off x="7593795" y="784856"/>
            <a:ext cx="4263196" cy="8450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948398-0CD8-D5BC-916D-A077DEA38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435" y="3182452"/>
            <a:ext cx="3597455" cy="64034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9015B2-2F34-1357-4099-3AAB7E7E74B4}"/>
              </a:ext>
            </a:extLst>
          </p:cNvPr>
          <p:cNvCxnSpPr>
            <a:stCxn id="21" idx="3"/>
            <a:endCxn id="9" idx="1"/>
          </p:cNvCxnSpPr>
          <p:nvPr/>
        </p:nvCxnSpPr>
        <p:spPr>
          <a:xfrm>
            <a:off x="3906915" y="2101370"/>
            <a:ext cx="614703" cy="210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11C1CA-3A0A-39F5-ED8E-EB228C03979D}"/>
              </a:ext>
            </a:extLst>
          </p:cNvPr>
          <p:cNvCxnSpPr>
            <a:cxnSpLocks/>
          </p:cNvCxnSpPr>
          <p:nvPr/>
        </p:nvCxnSpPr>
        <p:spPr>
          <a:xfrm>
            <a:off x="8661025" y="2304937"/>
            <a:ext cx="853020" cy="660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D9B6EB-D980-7519-4C6A-4A5F37A2EAEE}"/>
              </a:ext>
            </a:extLst>
          </p:cNvPr>
          <p:cNvCxnSpPr>
            <a:cxnSpLocks/>
          </p:cNvCxnSpPr>
          <p:nvPr/>
        </p:nvCxnSpPr>
        <p:spPr>
          <a:xfrm flipH="1">
            <a:off x="9596040" y="1623965"/>
            <a:ext cx="27688" cy="1376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B328245-E801-F483-53D5-358977D58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34" y="3553304"/>
            <a:ext cx="4807920" cy="693801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FA56025-6C05-0974-0945-E28CF32DE42B}"/>
              </a:ext>
            </a:extLst>
          </p:cNvPr>
          <p:cNvSpPr/>
          <p:nvPr/>
        </p:nvSpPr>
        <p:spPr>
          <a:xfrm>
            <a:off x="354700" y="3429434"/>
            <a:ext cx="5341056" cy="109630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5C7F60-6452-FEFE-0395-F1508C728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604" y="3664814"/>
            <a:ext cx="795996" cy="528891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1B7841A-70BA-2B33-86E4-257017CADAE0}"/>
              </a:ext>
            </a:extLst>
          </p:cNvPr>
          <p:cNvSpPr/>
          <p:nvPr/>
        </p:nvSpPr>
        <p:spPr>
          <a:xfrm>
            <a:off x="6057595" y="3390595"/>
            <a:ext cx="1190555" cy="109673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1D92AA-0C34-0249-1E35-1A17DAF81C43}"/>
              </a:ext>
            </a:extLst>
          </p:cNvPr>
          <p:cNvCxnSpPr>
            <a:cxnSpLocks/>
            <a:stCxn id="19" idx="1"/>
            <a:endCxn id="27" idx="6"/>
          </p:cNvCxnSpPr>
          <p:nvPr/>
        </p:nvCxnSpPr>
        <p:spPr>
          <a:xfrm flipH="1">
            <a:off x="7248150" y="3933667"/>
            <a:ext cx="396108" cy="5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F23203-9750-DF36-F12A-F258896EE1D0}"/>
              </a:ext>
            </a:extLst>
          </p:cNvPr>
          <p:cNvCxnSpPr>
            <a:cxnSpLocks/>
          </p:cNvCxnSpPr>
          <p:nvPr/>
        </p:nvCxnSpPr>
        <p:spPr>
          <a:xfrm flipH="1" flipV="1">
            <a:off x="5750355" y="3933667"/>
            <a:ext cx="230430" cy="5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2AFEF0B-B92D-7854-8132-081132D7726B}"/>
              </a:ext>
            </a:extLst>
          </p:cNvPr>
          <p:cNvSpPr/>
          <p:nvPr/>
        </p:nvSpPr>
        <p:spPr>
          <a:xfrm>
            <a:off x="3138815" y="5571138"/>
            <a:ext cx="5522210" cy="9309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0F3B7B-BC42-D28D-F5BA-2B8A64BC3D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1797" y="5901205"/>
            <a:ext cx="4276943" cy="336213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A8F64D8-47F2-E02B-522D-FEF190668899}"/>
              </a:ext>
            </a:extLst>
          </p:cNvPr>
          <p:cNvCxnSpPr>
            <a:cxnSpLocks/>
          </p:cNvCxnSpPr>
          <p:nvPr/>
        </p:nvCxnSpPr>
        <p:spPr>
          <a:xfrm>
            <a:off x="1794640" y="4665745"/>
            <a:ext cx="1228960" cy="1235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977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Плотность плазмы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2AFEF0B-B92D-7854-8132-081132D7726B}"/>
              </a:ext>
            </a:extLst>
          </p:cNvPr>
          <p:cNvSpPr/>
          <p:nvPr/>
        </p:nvSpPr>
        <p:spPr>
          <a:xfrm>
            <a:off x="1948259" y="2498019"/>
            <a:ext cx="8641125" cy="26976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C6E0B-72F7-F49A-759C-D98C149FE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360" y="2699304"/>
            <a:ext cx="7255604" cy="203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5C17AF-1BD7-4F12-C848-685F9326C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92" y="5875285"/>
            <a:ext cx="1536201" cy="36967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CC8A153-2726-6185-A379-F5FA7E08963E}"/>
              </a:ext>
            </a:extLst>
          </p:cNvPr>
          <p:cNvSpPr/>
          <p:nvPr/>
        </p:nvSpPr>
        <p:spPr>
          <a:xfrm>
            <a:off x="9014780" y="5473726"/>
            <a:ext cx="2726755" cy="12196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17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Псевдопотенциал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C17AF-1BD7-4F12-C848-685F9326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579" y="2026062"/>
            <a:ext cx="1536201" cy="36967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CC8A153-2726-6185-A379-F5FA7E08963E}"/>
              </a:ext>
            </a:extLst>
          </p:cNvPr>
          <p:cNvSpPr/>
          <p:nvPr/>
        </p:nvSpPr>
        <p:spPr>
          <a:xfrm>
            <a:off x="6448217" y="1694409"/>
            <a:ext cx="4781423" cy="12196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82E706-6A4C-2C6C-9342-8D454DB8F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25" y="1921861"/>
            <a:ext cx="30099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FA76F3-C8F1-01BE-F3C5-8F0E07005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755" y="2982933"/>
            <a:ext cx="28956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C2F8C5-E32A-86D7-C0B4-58CC44F18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887" y="4319836"/>
            <a:ext cx="7772400" cy="213495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7C0C315-24AF-D260-9995-A6FCE2CCEA8B}"/>
              </a:ext>
            </a:extLst>
          </p:cNvPr>
          <p:cNvSpPr/>
          <p:nvPr/>
        </p:nvSpPr>
        <p:spPr>
          <a:xfrm>
            <a:off x="373655" y="1694409"/>
            <a:ext cx="4032525" cy="1965021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D542D8-ED7C-D36D-AC86-B2C0BB0C72F3}"/>
              </a:ext>
            </a:extLst>
          </p:cNvPr>
          <p:cNvSpPr/>
          <p:nvPr/>
        </p:nvSpPr>
        <p:spPr>
          <a:xfrm>
            <a:off x="2255500" y="3958163"/>
            <a:ext cx="8641125" cy="26976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52D3EB-6052-B45E-E607-448A66A24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065" y="2033547"/>
            <a:ext cx="2018638" cy="3349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5DEAA7-0EF9-C7B2-905F-611C9DE89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757" y="2405238"/>
            <a:ext cx="711253" cy="27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03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Псевдопотенциал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C17AF-1BD7-4F12-C848-685F9326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284" y="1284978"/>
            <a:ext cx="1536201" cy="36967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CC8A153-2726-6185-A379-F5FA7E08963E}"/>
              </a:ext>
            </a:extLst>
          </p:cNvPr>
          <p:cNvSpPr/>
          <p:nvPr/>
        </p:nvSpPr>
        <p:spPr>
          <a:xfrm>
            <a:off x="7036922" y="953325"/>
            <a:ext cx="4781423" cy="12196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7C0C315-24AF-D260-9995-A6FCE2CCEA8B}"/>
              </a:ext>
            </a:extLst>
          </p:cNvPr>
          <p:cNvSpPr/>
          <p:nvPr/>
        </p:nvSpPr>
        <p:spPr>
          <a:xfrm>
            <a:off x="373655" y="2173024"/>
            <a:ext cx="8038544" cy="148640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D542D8-ED7C-D36D-AC86-B2C0BB0C72F3}"/>
              </a:ext>
            </a:extLst>
          </p:cNvPr>
          <p:cNvSpPr/>
          <p:nvPr/>
        </p:nvSpPr>
        <p:spPr>
          <a:xfrm>
            <a:off x="5942380" y="5594068"/>
            <a:ext cx="5875965" cy="106170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52D3EB-6052-B45E-E607-448A66A24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770" y="1292463"/>
            <a:ext cx="2018638" cy="3349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5DEAA7-0EF9-C7B2-905F-611C9DE89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565" y="1719847"/>
            <a:ext cx="711253" cy="270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928F81-D4D7-435C-1272-3DE86E5C1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99" y="2339413"/>
            <a:ext cx="7772400" cy="951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75C219-0AD0-9F7B-1926-B82835121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99" y="4191860"/>
            <a:ext cx="7772400" cy="806115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93C8952-A106-5CAF-0FE0-C04EB22B9586}"/>
              </a:ext>
            </a:extLst>
          </p:cNvPr>
          <p:cNvSpPr/>
          <p:nvPr/>
        </p:nvSpPr>
        <p:spPr>
          <a:xfrm>
            <a:off x="373655" y="3883546"/>
            <a:ext cx="8038544" cy="148640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F752CC-F68B-F5D1-F5DF-F5838A77C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356" y="5749224"/>
            <a:ext cx="2183843" cy="7436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594018-5393-91F5-A008-556C8DC96D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5191" y="5729659"/>
            <a:ext cx="2241300" cy="7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25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Псевдопотенциал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C17AF-1BD7-4F12-C848-685F9326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284" y="1284978"/>
            <a:ext cx="1536201" cy="36967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CC8A153-2726-6185-A379-F5FA7E08963E}"/>
              </a:ext>
            </a:extLst>
          </p:cNvPr>
          <p:cNvSpPr/>
          <p:nvPr/>
        </p:nvSpPr>
        <p:spPr>
          <a:xfrm>
            <a:off x="7036922" y="953325"/>
            <a:ext cx="4781423" cy="12196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7C0C315-24AF-D260-9995-A6FCE2CCEA8B}"/>
              </a:ext>
            </a:extLst>
          </p:cNvPr>
          <p:cNvSpPr/>
          <p:nvPr/>
        </p:nvSpPr>
        <p:spPr>
          <a:xfrm>
            <a:off x="239577" y="1502064"/>
            <a:ext cx="2208637" cy="76691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D542D8-ED7C-D36D-AC86-B2C0BB0C72F3}"/>
              </a:ext>
            </a:extLst>
          </p:cNvPr>
          <p:cNvSpPr/>
          <p:nvPr/>
        </p:nvSpPr>
        <p:spPr>
          <a:xfrm>
            <a:off x="4482990" y="5247728"/>
            <a:ext cx="7335355" cy="14080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52D3EB-6052-B45E-E607-448A66A24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770" y="1292463"/>
            <a:ext cx="2018638" cy="3349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5DEAA7-0EF9-C7B2-905F-611C9DE89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565" y="1719847"/>
            <a:ext cx="711253" cy="270953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93C8952-A106-5CAF-0FE0-C04EB22B9586}"/>
              </a:ext>
            </a:extLst>
          </p:cNvPr>
          <p:cNvSpPr/>
          <p:nvPr/>
        </p:nvSpPr>
        <p:spPr>
          <a:xfrm>
            <a:off x="298257" y="2567768"/>
            <a:ext cx="8370878" cy="228521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77366B-69D4-68F1-E26B-1B2DD2CB4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17" y="1719847"/>
            <a:ext cx="1282700" cy="39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603D3-2EC2-38B8-78FD-ADA255B60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87" y="2765482"/>
            <a:ext cx="7772400" cy="18141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483285-70C5-5A24-09C9-137E9F3CB362}"/>
              </a:ext>
            </a:extLst>
          </p:cNvPr>
          <p:cNvSpPr txBox="1"/>
          <p:nvPr/>
        </p:nvSpPr>
        <p:spPr>
          <a:xfrm>
            <a:off x="559662" y="5171270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Зануляем</a:t>
            </a:r>
            <a:r>
              <a:rPr lang="ru-RU" dirty="0"/>
              <a:t> при </a:t>
            </a:r>
            <a:r>
              <a:rPr lang="en-US" dirty="0"/>
              <a:t>r=1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AFEB02-AC53-732D-C39D-63350FF2AF80}"/>
              </a:ext>
            </a:extLst>
          </p:cNvPr>
          <p:cNvSpPr/>
          <p:nvPr/>
        </p:nvSpPr>
        <p:spPr>
          <a:xfrm>
            <a:off x="450465" y="4965200"/>
            <a:ext cx="2381110" cy="883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2164B75-3908-3F7D-2103-BE46693D2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383" y="5512094"/>
            <a:ext cx="6459792" cy="95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6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10C2F42-F4D3-6A48-986D-B073B51B7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85046108-AEC9-8A49-9D73-9B7F2B28B8CE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Прямая соединительная линия 7">
            <a:extLst>
              <a:ext uri="{FF2B5EF4-FFF2-40B4-BE49-F238E27FC236}">
                <a16:creationId xmlns:a16="http://schemas.microsoft.com/office/drawing/2014/main" id="{DA9333FC-36FA-9C4C-652C-B342D52851A6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3570F907-0DE9-9053-B095-C801886E0125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Ускорение в плазменном пузыре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1A809-94F6-1C9C-9DE6-E9B3AE83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" y="5526264"/>
            <a:ext cx="3737154" cy="1331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A5A844-611B-B797-9B28-55BF03651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610" y="1535949"/>
            <a:ext cx="6981387" cy="5139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2AC6B-B396-6D79-9912-558F5F5E0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1" y="1413734"/>
            <a:ext cx="3244185" cy="8933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A87246-772F-F6BE-7AD2-4F811095B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" y="2307132"/>
            <a:ext cx="2746718" cy="10265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E7C921-87DA-795B-0BD9-692CCBDF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0" y="3352190"/>
            <a:ext cx="3703053" cy="9632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0966EF-B77C-2335-C399-8E174584D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1" y="4432027"/>
            <a:ext cx="3646470" cy="11391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4A75BC3-ED75-F5EC-1524-C0FA38364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5845" y="5810110"/>
            <a:ext cx="1599154" cy="942137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AE3A6B6-F4E9-D1A4-ECED-AEE0085895A3}"/>
              </a:ext>
            </a:extLst>
          </p:cNvPr>
          <p:cNvSpPr/>
          <p:nvPr/>
        </p:nvSpPr>
        <p:spPr>
          <a:xfrm>
            <a:off x="10128525" y="5733300"/>
            <a:ext cx="1920250" cy="10464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8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Псевдопотенциал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C17AF-1BD7-4F12-C848-685F9326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284" y="1284978"/>
            <a:ext cx="1536201" cy="36967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CC8A153-2726-6185-A379-F5FA7E08963E}"/>
              </a:ext>
            </a:extLst>
          </p:cNvPr>
          <p:cNvSpPr/>
          <p:nvPr/>
        </p:nvSpPr>
        <p:spPr>
          <a:xfrm>
            <a:off x="7036922" y="953325"/>
            <a:ext cx="4781423" cy="12196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7C0C315-24AF-D260-9995-A6FCE2CCEA8B}"/>
              </a:ext>
            </a:extLst>
          </p:cNvPr>
          <p:cNvSpPr/>
          <p:nvPr/>
        </p:nvSpPr>
        <p:spPr>
          <a:xfrm>
            <a:off x="239577" y="1502064"/>
            <a:ext cx="2208637" cy="76691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D542D8-ED7C-D36D-AC86-B2C0BB0C72F3}"/>
              </a:ext>
            </a:extLst>
          </p:cNvPr>
          <p:cNvSpPr/>
          <p:nvPr/>
        </p:nvSpPr>
        <p:spPr>
          <a:xfrm>
            <a:off x="4482990" y="5247728"/>
            <a:ext cx="7335355" cy="14080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52D3EB-6052-B45E-E607-448A66A24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770" y="1292463"/>
            <a:ext cx="2018638" cy="3349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5DEAA7-0EF9-C7B2-905F-611C9DE89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565" y="1719847"/>
            <a:ext cx="711253" cy="270953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93C8952-A106-5CAF-0FE0-C04EB22B9586}"/>
              </a:ext>
            </a:extLst>
          </p:cNvPr>
          <p:cNvSpPr/>
          <p:nvPr/>
        </p:nvSpPr>
        <p:spPr>
          <a:xfrm>
            <a:off x="298257" y="2567768"/>
            <a:ext cx="8370878" cy="228521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77366B-69D4-68F1-E26B-1B2DD2CB4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17" y="1719847"/>
            <a:ext cx="1282700" cy="39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603D3-2EC2-38B8-78FD-ADA255B60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87" y="2765482"/>
            <a:ext cx="7772400" cy="18141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483285-70C5-5A24-09C9-137E9F3CB362}"/>
              </a:ext>
            </a:extLst>
          </p:cNvPr>
          <p:cNvSpPr txBox="1"/>
          <p:nvPr/>
        </p:nvSpPr>
        <p:spPr>
          <a:xfrm>
            <a:off x="559662" y="5171270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Зануляем</a:t>
            </a:r>
            <a:r>
              <a:rPr lang="ru-RU" dirty="0"/>
              <a:t> при </a:t>
            </a:r>
            <a:r>
              <a:rPr lang="en-US" dirty="0"/>
              <a:t>r=1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AFEB02-AC53-732D-C39D-63350FF2AF80}"/>
              </a:ext>
            </a:extLst>
          </p:cNvPr>
          <p:cNvSpPr/>
          <p:nvPr/>
        </p:nvSpPr>
        <p:spPr>
          <a:xfrm>
            <a:off x="450465" y="4965200"/>
            <a:ext cx="2381110" cy="883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2164B75-3908-3F7D-2103-BE46693D2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383" y="5512094"/>
            <a:ext cx="6459792" cy="95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4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Псевдопотенциал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D542D8-ED7C-D36D-AC86-B2C0BB0C72F3}"/>
              </a:ext>
            </a:extLst>
          </p:cNvPr>
          <p:cNvSpPr/>
          <p:nvPr/>
        </p:nvSpPr>
        <p:spPr>
          <a:xfrm>
            <a:off x="2178690" y="2930040"/>
            <a:ext cx="8257075" cy="26499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97F72-FB7C-E796-9BC9-609FE7E3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715" y="3237279"/>
            <a:ext cx="7772400" cy="2027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CAED33-C250-889F-1545-7C6FA1F31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532" y="1206711"/>
            <a:ext cx="1536201" cy="3696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B7A616-549B-D047-93D1-D57E6110A203}"/>
              </a:ext>
            </a:extLst>
          </p:cNvPr>
          <p:cNvSpPr/>
          <p:nvPr/>
        </p:nvSpPr>
        <p:spPr>
          <a:xfrm>
            <a:off x="8246679" y="1047890"/>
            <a:ext cx="2534731" cy="69128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9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Псевдопотенциал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D542D8-ED7C-D36D-AC86-B2C0BB0C72F3}"/>
              </a:ext>
            </a:extLst>
          </p:cNvPr>
          <p:cNvSpPr/>
          <p:nvPr/>
        </p:nvSpPr>
        <p:spPr>
          <a:xfrm>
            <a:off x="1278254" y="4241128"/>
            <a:ext cx="4683033" cy="2112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AED33-C250-889F-1545-7C6FA1F31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413" y="1716759"/>
            <a:ext cx="1536201" cy="3696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B7A616-549B-D047-93D1-D57E6110A203}"/>
              </a:ext>
            </a:extLst>
          </p:cNvPr>
          <p:cNvSpPr/>
          <p:nvPr/>
        </p:nvSpPr>
        <p:spPr>
          <a:xfrm>
            <a:off x="4930908" y="1551682"/>
            <a:ext cx="2534731" cy="69128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6D6F8-5215-3DB7-2256-D12CB5B6D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927" y="4456580"/>
            <a:ext cx="4155035" cy="1625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9BFC8-4946-ADD6-AD10-B06D922E5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37" y="1801396"/>
            <a:ext cx="3994120" cy="1185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26188E-9F71-0644-D71C-569B675A7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869" y="696569"/>
            <a:ext cx="4044702" cy="6161431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782E86-EC24-437C-4042-550AD1CC50F7}"/>
              </a:ext>
            </a:extLst>
          </p:cNvPr>
          <p:cNvSpPr/>
          <p:nvPr/>
        </p:nvSpPr>
        <p:spPr>
          <a:xfrm>
            <a:off x="220035" y="1716759"/>
            <a:ext cx="4420767" cy="1456191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46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Следствия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0BD74-6292-1AF5-7809-EDC788554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49424"/>
            <a:ext cx="10972800" cy="4325112"/>
          </a:xfrm>
        </p:spPr>
        <p:txBody>
          <a:bodyPr/>
          <a:lstStyle/>
          <a:p>
            <a:r>
              <a:rPr lang="ru-RU" dirty="0"/>
              <a:t>Градиент смещает электромагнитный центр –</a:t>
            </a:r>
            <a:r>
              <a:rPr lang="en-US" dirty="0"/>
              <a:t>&gt; </a:t>
            </a:r>
            <a:r>
              <a:rPr lang="ru-RU" dirty="0"/>
              <a:t>случайные флуктуации градиента ведут к росту </a:t>
            </a:r>
            <a:r>
              <a:rPr lang="ru-RU" dirty="0" err="1"/>
              <a:t>эмиттанса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солучае</a:t>
            </a:r>
            <a:r>
              <a:rPr lang="ru-RU" dirty="0"/>
              <a:t> постоянного градиента нестабильное поведение маловероятно. Стабильная точка всегда остаётся внутри пузыря. 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BA25B-50B3-57E9-D661-DB3E9B98F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20" y="3621025"/>
            <a:ext cx="2895600" cy="102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C83DAE-B03D-4810-AE82-6A11A7779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087" y="3878580"/>
            <a:ext cx="4711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15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Следствия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0BD74-6292-1AF5-7809-EDC788554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49424"/>
            <a:ext cx="10972800" cy="4325112"/>
          </a:xfrm>
        </p:spPr>
        <p:txBody>
          <a:bodyPr/>
          <a:lstStyle/>
          <a:p>
            <a:r>
              <a:rPr lang="ru-RU" dirty="0"/>
              <a:t>Градиент смещает электромагнитный центр –</a:t>
            </a:r>
            <a:r>
              <a:rPr lang="en-US" dirty="0"/>
              <a:t>&gt; </a:t>
            </a:r>
            <a:r>
              <a:rPr lang="ru-RU" dirty="0"/>
              <a:t>случайные флуктуации градиента ведут к росту </a:t>
            </a:r>
            <a:r>
              <a:rPr lang="ru-RU" dirty="0" err="1"/>
              <a:t>эмиттанса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солучае</a:t>
            </a:r>
            <a:r>
              <a:rPr lang="ru-RU" dirty="0"/>
              <a:t> постоянного градиента нестабильное поведение маловероятно. Стабильная точка всегда остаётся внутри пузыря. 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BA25B-50B3-57E9-D661-DB3E9B98F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20" y="3621025"/>
            <a:ext cx="2895600" cy="102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C83DAE-B03D-4810-AE82-6A11A7779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087" y="3878580"/>
            <a:ext cx="4711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51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A32E0F-16F0-A400-5677-536272BC9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2573" y="2353660"/>
            <a:ext cx="6906854" cy="432435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F35F3-FF4C-ECD4-7541-0CD672CFF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5" y="663840"/>
            <a:ext cx="6097764" cy="16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63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350" y="932675"/>
            <a:ext cx="10363200" cy="136207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D1E00-BC6D-4ABA-B2D0-B25D4C01783F}"/>
              </a:ext>
            </a:extLst>
          </p:cNvPr>
          <p:cNvSpPr txBox="1"/>
          <p:nvPr/>
        </p:nvSpPr>
        <p:spPr>
          <a:xfrm>
            <a:off x="3778699" y="3160165"/>
            <a:ext cx="4634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</a:rPr>
              <a:t>Работа поддержана фондом </a:t>
            </a:r>
            <a:r>
              <a:rPr lang="en-US" sz="1800" dirty="0">
                <a:latin typeface="Verdana" panose="020B0604030504040204" pitchFamily="34" charset="0"/>
              </a:rPr>
              <a:t>“</a:t>
            </a:r>
            <a:r>
              <a:rPr lang="ru-RU" sz="1800" dirty="0">
                <a:latin typeface="Verdana" panose="020B0604030504040204" pitchFamily="34" charset="0"/>
              </a:rPr>
              <a:t>БАЗИС</a:t>
            </a:r>
            <a:r>
              <a:rPr lang="en-US" sz="1800" dirty="0">
                <a:latin typeface="Verdana" panose="020B0604030504040204" pitchFamily="34" charset="0"/>
              </a:rPr>
              <a:t>”</a:t>
            </a:r>
          </a:p>
          <a:p>
            <a:r>
              <a:rPr lang="en-US" sz="1800" dirty="0">
                <a:latin typeface="Verdana" panose="020B0604030504040204" pitchFamily="34" charset="0"/>
              </a:rPr>
              <a:t>#22-1-2-47-17 </a:t>
            </a:r>
          </a:p>
          <a:p>
            <a:endParaRPr lang="en-US" sz="1800" dirty="0">
              <a:latin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084D7-9E77-3414-6553-9DA7BF769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285" y="2890598"/>
            <a:ext cx="1645265" cy="16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88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7EFB9D-13FE-4321-F0D3-D8F2725F2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165" y="3582620"/>
            <a:ext cx="5596735" cy="234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680ED-CE15-1C92-284E-5CD2B682B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5" y="625435"/>
            <a:ext cx="6096002" cy="212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03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0DEC12-582F-F271-B56F-464D0F6D5E5E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Мотивация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Прямая соединительная линия 7">
            <a:extLst>
              <a:ext uri="{FF2B5EF4-FFF2-40B4-BE49-F238E27FC236}">
                <a16:creationId xmlns:a16="http://schemas.microsoft.com/office/drawing/2014/main" id="{6A454A7F-11FD-2354-9F38-C29645CD096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6CDF71C-99E8-3E8C-972D-9387C895A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" y="1438298"/>
            <a:ext cx="5791200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40AEB1-2F53-1B00-3160-288EF0C8A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4" y="4811580"/>
            <a:ext cx="6622770" cy="1835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B9161-CB8F-CFDB-3236-8D6F57F96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505" y="4811580"/>
            <a:ext cx="5105400" cy="1943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283D4B-F156-375D-14F8-B89BD556A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720" y="1422884"/>
            <a:ext cx="4306325" cy="315019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C6EAB0-FFC8-326F-2680-41FD4138C1B4}"/>
              </a:ext>
            </a:extLst>
          </p:cNvPr>
          <p:cNvCxnSpPr>
            <a:cxnSpLocks/>
          </p:cNvCxnSpPr>
          <p:nvPr/>
        </p:nvCxnSpPr>
        <p:spPr>
          <a:xfrm>
            <a:off x="7017720" y="5925325"/>
            <a:ext cx="45317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CCB145-1540-B423-EE74-0DE31D5920E5}"/>
              </a:ext>
            </a:extLst>
          </p:cNvPr>
          <p:cNvCxnSpPr>
            <a:cxnSpLocks/>
          </p:cNvCxnSpPr>
          <p:nvPr/>
        </p:nvCxnSpPr>
        <p:spPr>
          <a:xfrm>
            <a:off x="10627790" y="5771705"/>
            <a:ext cx="10357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89AA55-4BA1-9C68-8C55-964E40221E1A}"/>
              </a:ext>
            </a:extLst>
          </p:cNvPr>
          <p:cNvCxnSpPr>
            <a:cxnSpLocks/>
          </p:cNvCxnSpPr>
          <p:nvPr/>
        </p:nvCxnSpPr>
        <p:spPr>
          <a:xfrm>
            <a:off x="7056125" y="6117350"/>
            <a:ext cx="39631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586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0DEC12-582F-F271-B56F-464D0F6D5E5E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Мотивация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Прямая соединительная линия 7">
            <a:extLst>
              <a:ext uri="{FF2B5EF4-FFF2-40B4-BE49-F238E27FC236}">
                <a16:creationId xmlns:a16="http://schemas.microsoft.com/office/drawing/2014/main" id="{6A454A7F-11FD-2354-9F38-C29645CD096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8A7F16C-911D-FD60-4730-D4CB7F83A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096" y="898540"/>
            <a:ext cx="5327946" cy="2621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DCCB2-4B94-5C6A-5875-33FA8EC8C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887" y="4840767"/>
            <a:ext cx="4623190" cy="1037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472D60-B1B9-41F4-F727-F20419C1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96" y="5950705"/>
            <a:ext cx="10249256" cy="776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DF226-2054-7BF1-9451-3B5716156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58" y="1855775"/>
            <a:ext cx="6360879" cy="29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77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0DEC12-582F-F271-B56F-464D0F6D5E5E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Мотивация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Прямая соединительная линия 7">
            <a:extLst>
              <a:ext uri="{FF2B5EF4-FFF2-40B4-BE49-F238E27FC236}">
                <a16:creationId xmlns:a16="http://schemas.microsoft.com/office/drawing/2014/main" id="{6A454A7F-11FD-2354-9F38-C29645CD096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0CB4235-4A4D-4DE3-AB97-CB6CA63CB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087" y="1513367"/>
            <a:ext cx="5677493" cy="1680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C711B-EE7A-55D1-EBAA-43535D782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965" y="3439540"/>
            <a:ext cx="4094601" cy="3261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9F6EEB-C15F-944E-F2AA-0B10D5C7B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832" y="3439540"/>
            <a:ext cx="2705100" cy="320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97BF4F-368F-F2D1-EE1B-E0680B614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25" y="1532447"/>
            <a:ext cx="4090040" cy="19684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D69157-26AD-41F4-5584-FDC423DCA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25" y="3901057"/>
            <a:ext cx="2475102" cy="1420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6CF12C-1153-8AAD-DD1B-1C342850E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861" y="5445999"/>
            <a:ext cx="2475103" cy="13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9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Упрощенная модель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42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2D8EF1-C6D1-DD43-8391-9E895A4E26CF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Упрощенная модель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Прямая соединительная линия 7">
            <a:extLst>
              <a:ext uri="{FF2B5EF4-FFF2-40B4-BE49-F238E27FC236}">
                <a16:creationId xmlns:a16="http://schemas.microsoft.com/office/drawing/2014/main" id="{8724441D-8CB3-1C48-9C6D-F8D63A7750DF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2C56C04-91B5-A449-E5C8-2BCC938B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199" y="1502145"/>
            <a:ext cx="5860811" cy="1803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6961C6-2878-99CB-0C52-D6DBA3E7E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6" y="3429000"/>
            <a:ext cx="4830855" cy="2381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9F67D6-719B-645C-CDAE-2C6CACCF7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852" y="3320369"/>
            <a:ext cx="6068911" cy="32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0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7">
            <a:extLst>
              <a:ext uri="{FF2B5EF4-FFF2-40B4-BE49-F238E27FC236}">
                <a16:creationId xmlns:a16="http://schemas.microsoft.com/office/drawing/2014/main" id="{A8085C1C-A55C-B44D-B4E0-B4253A7DBB74}"/>
              </a:ext>
            </a:extLst>
          </p:cNvPr>
          <p:cNvCxnSpPr>
            <a:cxnSpLocks/>
          </p:cNvCxnSpPr>
          <p:nvPr/>
        </p:nvCxnSpPr>
        <p:spPr>
          <a:xfrm>
            <a:off x="8047" y="1286861"/>
            <a:ext cx="645204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4DB981-7295-97DD-F137-3816A16A6DD7}"/>
              </a:ext>
            </a:extLst>
          </p:cNvPr>
          <p:cNvSpPr txBox="1">
            <a:spLocks/>
          </p:cNvSpPr>
          <p:nvPr/>
        </p:nvSpPr>
        <p:spPr>
          <a:xfrm>
            <a:off x="46452" y="36514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Система единиц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84A9E-8E04-2387-6AF5-8FF9B497E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10" y="2338004"/>
            <a:ext cx="1155700" cy="58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F21937-2B9C-81E5-4E99-3A5B1E4E8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040" y="2318244"/>
            <a:ext cx="1066800" cy="58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BF67D-B040-58EB-665E-CD3F76B95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145" y="2433948"/>
            <a:ext cx="749300" cy="46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4B0A65-4896-E719-D962-43A84CA3E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410" y="3756243"/>
            <a:ext cx="20955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6A4DD-04A4-BEA7-8025-3D801935A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290" y="3807214"/>
            <a:ext cx="16383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7C922-C7F7-5E1E-9226-F3777F7AC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035" y="3824149"/>
            <a:ext cx="1752600" cy="520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DB2C2D-98E9-3641-EDB1-C6AA54CB5F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2965" y="5283443"/>
            <a:ext cx="11303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1C2457-DC9D-F99A-F001-3B52C28D8B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8257" y="5248045"/>
            <a:ext cx="11557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9D3E6A-661D-20DB-B27C-321D35614D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9645" y="5306070"/>
            <a:ext cx="1130300" cy="4699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A86415-D454-5363-680F-9CA475E9A293}"/>
              </a:ext>
            </a:extLst>
          </p:cNvPr>
          <p:cNvSpPr/>
          <p:nvPr/>
        </p:nvSpPr>
        <p:spPr>
          <a:xfrm>
            <a:off x="1525805" y="1854395"/>
            <a:ext cx="9639655" cy="142098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45102F-36C8-3096-7C68-158471416726}"/>
              </a:ext>
            </a:extLst>
          </p:cNvPr>
          <p:cNvSpPr/>
          <p:nvPr/>
        </p:nvSpPr>
        <p:spPr>
          <a:xfrm>
            <a:off x="1525805" y="3429000"/>
            <a:ext cx="9639655" cy="142098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128B348-39BF-9B72-22C4-D33F95FB8995}"/>
              </a:ext>
            </a:extLst>
          </p:cNvPr>
          <p:cNvSpPr/>
          <p:nvPr/>
        </p:nvSpPr>
        <p:spPr>
          <a:xfrm>
            <a:off x="1525805" y="5003605"/>
            <a:ext cx="9639655" cy="142098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0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12176</TotalTime>
  <Words>226</Words>
  <Application>Microsoft Macintosh PowerPoint</Application>
  <PresentationFormat>Widescreen</PresentationFormat>
  <Paragraphs>72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Georgia</vt:lpstr>
      <vt:lpstr>Trebuchet MS</vt:lpstr>
      <vt:lpstr>Verdana</vt:lpstr>
      <vt:lpstr>Wingdings 2</vt:lpstr>
      <vt:lpstr>Городская</vt:lpstr>
      <vt:lpstr> Эффекты градиента поперечной плотности плазмы в режиме пузыря</vt:lpstr>
      <vt:lpstr>Мотивация</vt:lpstr>
      <vt:lpstr>PowerPoint Presentation</vt:lpstr>
      <vt:lpstr>PowerPoint Presentation</vt:lpstr>
      <vt:lpstr>PowerPoint Presentation</vt:lpstr>
      <vt:lpstr>PowerPoint Presentation</vt:lpstr>
      <vt:lpstr>Упрощенная модель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Плоский пузырь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Резюме</vt:lpstr>
      <vt:lpstr>Круглый пузырь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 за внимание!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Wakefield-based Accelerator Devices.</dc:title>
  <dc:creator>Stanislav Baturin</dc:creator>
  <cp:lastModifiedBy>Батурин Станислав Сергеевич</cp:lastModifiedBy>
  <cp:revision>246</cp:revision>
  <dcterms:created xsi:type="dcterms:W3CDTF">2016-10-07T01:59:26Z</dcterms:created>
  <dcterms:modified xsi:type="dcterms:W3CDTF">2023-10-12T13:24:09Z</dcterms:modified>
</cp:coreProperties>
</file>