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72" r:id="rId2"/>
    <p:sldId id="340" r:id="rId3"/>
    <p:sldId id="579" r:id="rId4"/>
    <p:sldId id="312" r:id="rId5"/>
    <p:sldId id="339" r:id="rId6"/>
    <p:sldId id="572" r:id="rId7"/>
    <p:sldId id="573" r:id="rId8"/>
    <p:sldId id="576" r:id="rId9"/>
    <p:sldId id="577" r:id="rId10"/>
    <p:sldId id="338" r:id="rId11"/>
    <p:sldId id="570" r:id="rId12"/>
    <p:sldId id="274" r:id="rId13"/>
    <p:sldId id="314" r:id="rId14"/>
    <p:sldId id="277" r:id="rId15"/>
    <p:sldId id="278" r:id="rId16"/>
    <p:sldId id="297" r:id="rId17"/>
    <p:sldId id="288" r:id="rId18"/>
    <p:sldId id="298" r:id="rId19"/>
    <p:sldId id="293" r:id="rId20"/>
    <p:sldId id="336" r:id="rId21"/>
    <p:sldId id="310" r:id="rId22"/>
    <p:sldId id="580" r:id="rId23"/>
    <p:sldId id="581" r:id="rId24"/>
    <p:sldId id="334" r:id="rId25"/>
    <p:sldId id="306" r:id="rId26"/>
    <p:sldId id="569" r:id="rId27"/>
    <p:sldId id="304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6197"/>
  </p:normalViewPr>
  <p:slideViewPr>
    <p:cSldViewPr snapToGrid="0">
      <p:cViewPr varScale="1">
        <p:scale>
          <a:sx n="121" d="100"/>
          <a:sy n="121" d="100"/>
        </p:scale>
        <p:origin x="200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C17618-8BDD-E546-AD80-FA27B4905FBB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78E54B-8928-A241-AF0F-C0F6178B56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088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FEEBC-216C-499F-A287-03ECB770A815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359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F8C695-1F6E-9CD5-DF7C-A7B6DE0A2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27D1F8-83B7-7118-94BF-F9D239D2C1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784643-5D3E-AA2C-E4CF-3C3A4BE4A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8494C-2379-3847-B31C-A22C9D0A2D98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BAF3A7-61F2-DCDC-3065-CD381D5B0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D6B318-95D4-A2A2-5DA2-C3238B3CB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A33A3-9D5C-6241-9A09-6A3ED741A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124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26D8D3-7724-4059-CCF6-1A8F3A2D2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C196C6A-0023-3EC0-E406-20401BDD4E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FDB316-0DED-8518-8E93-971B6AFD9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8494C-2379-3847-B31C-A22C9D0A2D98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A379C8-D90C-EDD9-C653-394584DC9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FD024D-6FF6-E417-85BD-BB9C86F6B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A33A3-9D5C-6241-9A09-6A3ED741A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852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A282B48-58AE-6FB4-A2B3-02D8DC80D8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E990EB7-1B0A-3CE4-F8A4-E59FDC584F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DC3860-0CF2-6717-C9D5-E56DB431E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8494C-2379-3847-B31C-A22C9D0A2D98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EFFAE2-019D-A9E1-68C7-23362498F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BD0D33-C05E-746A-F231-E4F495B46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A33A3-9D5C-6241-9A09-6A3ED741A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217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B299E5-8508-F066-168B-C7DF1E6EE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D19B9C-F597-61A9-27BA-5DED50FB7D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1A22DE-87AE-CE75-A47D-6497781B3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8494C-2379-3847-B31C-A22C9D0A2D98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A8476D-4904-DD25-6E2D-2618EEE83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397590-F103-D1E1-E57B-02AF145A4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A33A3-9D5C-6241-9A09-6A3ED741A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076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4F10A5-ED76-04EB-0161-26519005E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ED6052F-EB2F-69C3-066C-0E28C1C2B0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F36FCC-2BB3-4A8C-3B7D-9C3A56F1C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8494C-2379-3847-B31C-A22C9D0A2D98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FFD84D-5456-4BED-87F9-B6F13F41D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DD262A-CEE9-1D88-E76F-E78D7DB46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A33A3-9D5C-6241-9A09-6A3ED741A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105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B48F5C-8A84-3573-1AF0-92099BA49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487B35-EF56-8A19-A927-FC8D52D964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BF0B1D-5797-ED4B-2727-5F2C65C414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27BAEC-42FD-B26C-9D72-9B0C514AD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8494C-2379-3847-B31C-A22C9D0A2D98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AAC3C14-A670-69EF-CE42-F7924A4F8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1678380-01EC-42AB-CB14-467A8BD95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A33A3-9D5C-6241-9A09-6A3ED741A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800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F9CACA-BFAD-8F92-B589-BBC760735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EC1C4D-A411-B458-8CDF-0283B8332D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5E7B6E3-963F-2984-2F6C-AA7758E3E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2082884-D74C-4759-D3F4-3D166E7A66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C9B5BE7-5DE6-8629-580A-B9FA5DC2B0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2F28573-3238-C4EB-9464-42866CC8E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8494C-2379-3847-B31C-A22C9D0A2D98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FB6AC3E-0649-BF39-C46D-96FBFE2D2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CAF71EC-D265-1D89-0712-11457C5AB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A33A3-9D5C-6241-9A09-6A3ED741A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353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3FAF94-E289-B175-54CD-40B35D6BA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F0A4070-F1D9-5226-B12A-3A81FDA18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8494C-2379-3847-B31C-A22C9D0A2D98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F98A191-30FF-41A3-87C4-0752A6729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96E774A-49D1-758B-7775-DBE313B95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A33A3-9D5C-6241-9A09-6A3ED741A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226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8E78338-B47F-F24E-8334-7C27FF1E8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8494C-2379-3847-B31C-A22C9D0A2D98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FEC3C8C-6849-116A-8FA3-7584CCC2A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8E1DC7-B115-DDBE-C260-0010F0A27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A33A3-9D5C-6241-9A09-6A3ED741A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501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9A4C90-ACD6-0DD5-7635-8F3C1FE1B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BA1476-0F95-EAA7-CE0D-77148708D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0282D65-EFAE-50E1-7B8F-3C1F63099C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61A8AD-0536-F78E-16A1-22D85BE28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8494C-2379-3847-B31C-A22C9D0A2D98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1E4D18-4759-CF93-E8C4-2A93617E5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C6142B2-5D02-8FAF-CD5F-5DED3E75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A33A3-9D5C-6241-9A09-6A3ED741A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753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6AAF79-673B-E0E6-EF04-60676E3E8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789C88E-CCF8-44F3-84A1-5CBD05E5A2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E4A4A1C-FB9C-6562-C831-EF452536E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8FC4FDA-9B14-F7BA-A3D1-C7D3C98AA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8494C-2379-3847-B31C-A22C9D0A2D98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AE0B9D-3140-2346-23A5-F15FAEEE2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724CAB-7A29-5E56-96A3-005A7C32D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A33A3-9D5C-6241-9A09-6A3ED741A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12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0A731B-EB5E-6512-0E2E-E1A720D67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26B71E-96D6-4FEA-505F-A96C5A2C3A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A96662-585B-7B6D-51B5-3970E6060D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8494C-2379-3847-B31C-A22C9D0A2D98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E02822-3BB9-2E90-FE0F-EF418D51A9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8319B5-EACA-32AC-0E04-F06B2644A9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A33A3-9D5C-6241-9A09-6A3ED741A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735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6" Type="http://schemas.openxmlformats.org/officeDocument/2006/relationships/image" Target="../media/image34.emf"/><Relationship Id="rId1" Type="http://schemas.openxmlformats.org/officeDocument/2006/relationships/slideLayout" Target="../slideLayouts/slideLayout1.xml"/><Relationship Id="rId15" Type="http://schemas.openxmlformats.org/officeDocument/2006/relationships/image" Target="../media/image26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C15900B-5964-90A4-C11C-C68C5F45A24A}"/>
              </a:ext>
            </a:extLst>
          </p:cNvPr>
          <p:cNvSpPr txBox="1"/>
          <p:nvPr/>
        </p:nvSpPr>
        <p:spPr>
          <a:xfrm>
            <a:off x="1030014" y="744885"/>
            <a:ext cx="1084667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effectLst/>
                <a:latin typeface="TimesQE"/>
              </a:rPr>
              <a:t>XCELS</a:t>
            </a:r>
            <a:endParaRPr lang="ru-RU" sz="3600" b="1" dirty="0">
              <a:effectLst/>
              <a:latin typeface="TimesQE"/>
            </a:endParaRPr>
          </a:p>
          <a:p>
            <a:pPr algn="ctr"/>
            <a:r>
              <a:rPr lang="en-US" sz="3600" b="1" dirty="0">
                <a:effectLst/>
                <a:latin typeface="TimesQE"/>
              </a:rPr>
              <a:t> </a:t>
            </a:r>
            <a:endParaRPr lang="ru-RU" sz="3600" b="1" dirty="0">
              <a:effectLst/>
              <a:latin typeface="TimesQE"/>
            </a:endParaRPr>
          </a:p>
          <a:p>
            <a:pPr algn="ctr"/>
            <a:r>
              <a:rPr lang="en-US" sz="3600" b="1" dirty="0" err="1">
                <a:effectLst/>
                <a:latin typeface="TimesQE"/>
              </a:rPr>
              <a:t>e</a:t>
            </a:r>
            <a:r>
              <a:rPr lang="en-US" sz="3600" b="1" dirty="0" err="1">
                <a:latin typeface="TimesQE"/>
              </a:rPr>
              <a:t>X</a:t>
            </a:r>
            <a:r>
              <a:rPr lang="en-US" sz="3600" b="1" dirty="0" err="1">
                <a:effectLst/>
                <a:latin typeface="TimesQE"/>
              </a:rPr>
              <a:t>awatt</a:t>
            </a:r>
            <a:r>
              <a:rPr lang="en-US" sz="3600" b="1" dirty="0">
                <a:effectLst/>
                <a:latin typeface="TimesQE"/>
              </a:rPr>
              <a:t> Center for Extreme Light Studies</a:t>
            </a:r>
            <a:endParaRPr lang="ru-RU" sz="3600" b="1" dirty="0">
              <a:effectLst/>
              <a:latin typeface="TimesQE"/>
            </a:endParaRPr>
          </a:p>
          <a:p>
            <a:pPr algn="ctr"/>
            <a:endParaRPr lang="ru-RU" sz="3600" b="1" dirty="0">
              <a:effectLst/>
              <a:latin typeface="TimesQE"/>
            </a:endParaRPr>
          </a:p>
          <a:p>
            <a:pPr algn="ctr"/>
            <a:r>
              <a:rPr lang="ru-RU" sz="3600" b="1" dirty="0" err="1">
                <a:effectLst/>
                <a:latin typeface="TimesQE"/>
              </a:rPr>
              <a:t>Международныи</a:t>
            </a:r>
            <a:r>
              <a:rPr lang="ru-RU" sz="3600" b="1" dirty="0">
                <a:effectLst/>
                <a:latin typeface="TimesQE"/>
              </a:rPr>
              <a:t>̆ центр исследований экстремальных световых </a:t>
            </a:r>
            <a:r>
              <a:rPr lang="ru-RU" sz="3600" b="1" dirty="0" err="1">
                <a:effectLst/>
                <a:latin typeface="TimesQE"/>
              </a:rPr>
              <a:t>полеи</a:t>
            </a:r>
            <a:r>
              <a:rPr lang="ru-RU" sz="3600" b="1" dirty="0">
                <a:effectLst/>
                <a:latin typeface="TimesQE"/>
              </a:rPr>
              <a:t>̆</a:t>
            </a:r>
            <a:r>
              <a:rPr lang="ru-RU" sz="3600" b="1" dirty="0">
                <a:latin typeface="TimesQE"/>
              </a:rPr>
              <a:t> </a:t>
            </a:r>
          </a:p>
          <a:p>
            <a:pPr algn="ctr"/>
            <a:endParaRPr lang="ru-RU" sz="3600" b="1" dirty="0">
              <a:latin typeface="TimesQE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F82DDC-4199-A252-7F8A-FFE11F7773C2}"/>
              </a:ext>
            </a:extLst>
          </p:cNvPr>
          <p:cNvSpPr txBox="1"/>
          <p:nvPr/>
        </p:nvSpPr>
        <p:spPr>
          <a:xfrm>
            <a:off x="4840910" y="4644354"/>
            <a:ext cx="4162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err="1"/>
              <a:t>Е.А.Хазанов</a:t>
            </a:r>
            <a:r>
              <a:rPr lang="en-US" sz="2400" i="1" dirty="0"/>
              <a:t>,    </a:t>
            </a:r>
            <a:r>
              <a:rPr lang="ru-RU" sz="2400" i="1" dirty="0"/>
              <a:t>ИПФ РАН</a:t>
            </a:r>
          </a:p>
        </p:txBody>
      </p:sp>
    </p:spTree>
    <p:extLst>
      <p:ext uri="{BB962C8B-B14F-4D97-AF65-F5344CB8AC3E}">
        <p14:creationId xmlns:p14="http://schemas.microsoft.com/office/powerpoint/2010/main" val="3729525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A849D83C-41F1-8335-4E54-D44CA73BB7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3922351"/>
              </p:ext>
            </p:extLst>
          </p:nvPr>
        </p:nvGraphicFramePr>
        <p:xfrm>
          <a:off x="454893" y="1106478"/>
          <a:ext cx="10878209" cy="4572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02621">
                  <a:extLst>
                    <a:ext uri="{9D8B030D-6E8A-4147-A177-3AD203B41FA5}">
                      <a16:colId xmlns:a16="http://schemas.microsoft.com/office/drawing/2014/main" val="1169420813"/>
                    </a:ext>
                  </a:extLst>
                </a:gridCol>
                <a:gridCol w="1352781">
                  <a:extLst>
                    <a:ext uri="{9D8B030D-6E8A-4147-A177-3AD203B41FA5}">
                      <a16:colId xmlns:a16="http://schemas.microsoft.com/office/drawing/2014/main" val="1074769520"/>
                    </a:ext>
                  </a:extLst>
                </a:gridCol>
                <a:gridCol w="1421950">
                  <a:extLst>
                    <a:ext uri="{9D8B030D-6E8A-4147-A177-3AD203B41FA5}">
                      <a16:colId xmlns:a16="http://schemas.microsoft.com/office/drawing/2014/main" val="3926592576"/>
                    </a:ext>
                  </a:extLst>
                </a:gridCol>
                <a:gridCol w="1429407">
                  <a:extLst>
                    <a:ext uri="{9D8B030D-6E8A-4147-A177-3AD203B41FA5}">
                      <a16:colId xmlns:a16="http://schemas.microsoft.com/office/drawing/2014/main" val="2432049317"/>
                    </a:ext>
                  </a:extLst>
                </a:gridCol>
                <a:gridCol w="1471450">
                  <a:extLst>
                    <a:ext uri="{9D8B030D-6E8A-4147-A177-3AD203B41FA5}">
                      <a16:colId xmlns:a16="http://schemas.microsoft.com/office/drawing/2014/main" val="1419758707"/>
                    </a:ext>
                  </a:extLst>
                </a:gridCol>
              </a:tblGrid>
              <a:tr h="431800"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 dirty="0">
                          <a:effectLst/>
                        </a:rPr>
                        <a:t> XCELS</a:t>
                      </a:r>
                      <a:endParaRPr lang="ru-RU" sz="20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en-US" sz="2000" dirty="0">
                          <a:effectLst/>
                        </a:rPr>
                        <a:t>SEL-100PW </a:t>
                      </a:r>
                      <a:r>
                        <a:rPr lang="ru-RU" sz="2000" dirty="0">
                          <a:effectLst/>
                        </a:rPr>
                        <a:t>Китай</a:t>
                      </a:r>
                      <a:endParaRPr lang="ru-RU" sz="20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en-US" sz="2000" dirty="0">
                          <a:effectLst/>
                        </a:rPr>
                        <a:t>EP-OPAL</a:t>
                      </a:r>
                      <a:r>
                        <a:rPr lang="en-US" sz="2000" dirty="0">
                          <a:effectLst/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USA</a:t>
                      </a:r>
                      <a:endParaRPr lang="ru-RU" sz="20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en-US" sz="2000" dirty="0" err="1">
                          <a:effectLst/>
                        </a:rPr>
                        <a:t>Gekko</a:t>
                      </a:r>
                      <a:r>
                        <a:rPr lang="en-US" sz="2000" dirty="0">
                          <a:effectLst/>
                        </a:rPr>
                        <a:t>-EXA </a:t>
                      </a:r>
                      <a:r>
                        <a:rPr lang="ru-RU" sz="2000" dirty="0">
                          <a:effectLst/>
                        </a:rPr>
                        <a:t>Япония</a:t>
                      </a:r>
                      <a:endParaRPr lang="ru-RU" sz="20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3017479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spcBef>
                          <a:spcPts val="720"/>
                        </a:spcBef>
                      </a:pPr>
                      <a:r>
                        <a:rPr lang="ru-RU" sz="2000">
                          <a:effectLst/>
                        </a:rPr>
                        <a:t>Число каналов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>
                          <a:effectLst/>
                        </a:rPr>
                        <a:t>12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>
                          <a:effectLst/>
                        </a:rPr>
                        <a:t>1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>
                          <a:effectLst/>
                        </a:rPr>
                        <a:t>2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>
                          <a:effectLst/>
                        </a:rPr>
                        <a:t>1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2923595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>
                        <a:spcBef>
                          <a:spcPts val="720"/>
                        </a:spcBef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</a:rPr>
                        <a:t>Пиковая мощность, </a:t>
                      </a:r>
                      <a:r>
                        <a:rPr lang="ru-RU" sz="2000" dirty="0" err="1">
                          <a:solidFill>
                            <a:srgbClr val="FF0000"/>
                          </a:solidFill>
                          <a:effectLst/>
                        </a:rPr>
                        <a:t>ПВт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</a:rPr>
                        <a:t>12х50; 12х230*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</a:rPr>
                        <a:t>100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</a:rPr>
                        <a:t>2х25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</a:rPr>
                        <a:t>50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1820145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spcBef>
                          <a:spcPts val="720"/>
                        </a:spcBef>
                      </a:pPr>
                      <a:r>
                        <a:rPr lang="ru-RU" sz="2000">
                          <a:effectLst/>
                        </a:rPr>
                        <a:t>Длительность импульса, фс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 dirty="0">
                          <a:effectLst/>
                        </a:rPr>
                        <a:t>20;    3*</a:t>
                      </a:r>
                      <a:endParaRPr lang="ru-RU" sz="20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>
                          <a:effectLst/>
                        </a:rPr>
                        <a:t>&gt;15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>
                          <a:effectLst/>
                        </a:rPr>
                        <a:t>20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>
                          <a:effectLst/>
                        </a:rPr>
                        <a:t>&lt; 10 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4756693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spcBef>
                          <a:spcPts val="720"/>
                        </a:spcBef>
                      </a:pPr>
                      <a:r>
                        <a:rPr lang="ru-RU" sz="2000">
                          <a:effectLst/>
                        </a:rPr>
                        <a:t>Энергия импульса, Дж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>
                          <a:effectLst/>
                        </a:rPr>
                        <a:t>12х715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>
                          <a:effectLst/>
                        </a:rPr>
                        <a:t>&gt;1500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>
                          <a:effectLst/>
                        </a:rPr>
                        <a:t>2х500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>
                          <a:effectLst/>
                        </a:rPr>
                        <a:t>500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9239727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spcBef>
                          <a:spcPts val="720"/>
                        </a:spcBef>
                      </a:pPr>
                      <a:r>
                        <a:rPr lang="ru-RU" sz="2000">
                          <a:effectLst/>
                        </a:rPr>
                        <a:t>Центральная длина волны, нм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>
                          <a:effectLst/>
                        </a:rPr>
                        <a:t>910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>
                          <a:effectLst/>
                        </a:rPr>
                        <a:t>925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>
                          <a:effectLst/>
                        </a:rPr>
                        <a:t>920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>
                          <a:effectLst/>
                        </a:rPr>
                        <a:t>~ 1000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1864387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spcBef>
                          <a:spcPts val="720"/>
                        </a:spcBef>
                      </a:pPr>
                      <a:r>
                        <a:rPr lang="ru-RU" sz="2000" dirty="0">
                          <a:effectLst/>
                        </a:rPr>
                        <a:t>Ширина спектра, </a:t>
                      </a:r>
                      <a:r>
                        <a:rPr lang="ru-RU" sz="2000" dirty="0" err="1">
                          <a:effectLst/>
                        </a:rPr>
                        <a:t>нм</a:t>
                      </a:r>
                      <a:endParaRPr lang="ru-RU" sz="20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>
                          <a:effectLst/>
                        </a:rPr>
                        <a:t>150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>
                          <a:effectLst/>
                        </a:rPr>
                        <a:t>210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>
                          <a:effectLst/>
                        </a:rPr>
                        <a:t>200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>
                          <a:effectLst/>
                        </a:rPr>
                        <a:t>500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26765898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>
                        <a:spcBef>
                          <a:spcPts val="720"/>
                        </a:spcBef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</a:rPr>
                        <a:t>Нелинейный кристалл OPCPA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</a:rPr>
                        <a:t>DKDP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</a:rPr>
                        <a:t>DKDP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</a:rPr>
                        <a:t>DKDP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</a:rPr>
                        <a:t>DKDP 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1004177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spcBef>
                          <a:spcPts val="720"/>
                        </a:spcBef>
                      </a:pPr>
                      <a:r>
                        <a:rPr lang="ru-RU" sz="2000">
                          <a:effectLst/>
                        </a:rPr>
                        <a:t>Энергия накачки одного канала, Дж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>
                          <a:effectLst/>
                        </a:rPr>
                        <a:t>10000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>
                          <a:effectLst/>
                        </a:rPr>
                        <a:t>6400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868894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spcBef>
                          <a:spcPts val="720"/>
                        </a:spcBef>
                      </a:pPr>
                      <a:r>
                        <a:rPr lang="ru-RU" sz="2000">
                          <a:effectLst/>
                        </a:rPr>
                        <a:t>Длительность чирпированного импульса , нс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>
                          <a:effectLst/>
                        </a:rPr>
                        <a:t>3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>
                          <a:effectLst/>
                        </a:rPr>
                        <a:t>4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>
                          <a:effectLst/>
                        </a:rPr>
                        <a:t>1.5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>
                          <a:effectLst/>
                        </a:rPr>
                        <a:t>&lt;1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3262814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spcBef>
                          <a:spcPts val="720"/>
                        </a:spcBef>
                      </a:pPr>
                      <a:r>
                        <a:rPr lang="ru-RU" sz="2000">
                          <a:effectLst/>
                        </a:rPr>
                        <a:t>Размер пучка на входе в компрессор, см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>
                          <a:effectLst/>
                        </a:rPr>
                        <a:t>66х66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>
                          <a:effectLst/>
                        </a:rPr>
                        <a:t>64х64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>
                          <a:effectLst/>
                        </a:rPr>
                        <a:t>80х80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>
                          <a:effectLst/>
                        </a:rPr>
                        <a:t>80х80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7305337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spcBef>
                          <a:spcPts val="720"/>
                        </a:spcBef>
                      </a:pPr>
                      <a:r>
                        <a:rPr lang="ru-RU" sz="2000">
                          <a:effectLst/>
                        </a:rPr>
                        <a:t>Размер дифракционных решеток, см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>
                          <a:effectLst/>
                        </a:rPr>
                        <a:t>70х145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>
                          <a:effectLst/>
                        </a:rPr>
                        <a:t>70х145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055393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spcBef>
                          <a:spcPts val="720"/>
                        </a:spcBef>
                      </a:pPr>
                      <a:r>
                        <a:rPr lang="ru-RU" sz="2000">
                          <a:effectLst/>
                        </a:rPr>
                        <a:t>Эффективность компрессора, %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>
                          <a:effectLst/>
                        </a:rPr>
                        <a:t>66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>
                          <a:effectLst/>
                        </a:rPr>
                        <a:t>67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8871433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35A1DF1-3F23-F779-AD35-5F760FC5E4E8}"/>
              </a:ext>
            </a:extLst>
          </p:cNvPr>
          <p:cNvSpPr txBox="1"/>
          <p:nvPr/>
        </p:nvSpPr>
        <p:spPr>
          <a:xfrm>
            <a:off x="325821" y="251192"/>
            <a:ext cx="114772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Параметры 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XCELS</a:t>
            </a:r>
            <a:r>
              <a:rPr lang="ru-RU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и других проектов лазеров 100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ПВт-ного</a:t>
            </a:r>
            <a:r>
              <a:rPr lang="ru-RU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уровня</a:t>
            </a:r>
            <a:r>
              <a:rPr lang="ru-RU" sz="2800" dirty="0">
                <a:effectLst/>
              </a:rPr>
              <a:t> </a:t>
            </a:r>
            <a:endParaRPr lang="ru-RU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5BAC3F-83B5-B213-69DB-43B8E058921D}"/>
              </a:ext>
            </a:extLst>
          </p:cNvPr>
          <p:cNvSpPr txBox="1"/>
          <p:nvPr/>
        </p:nvSpPr>
        <p:spPr>
          <a:xfrm>
            <a:off x="454893" y="6010544"/>
            <a:ext cx="60997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*) после пост-компрессии</a:t>
            </a:r>
            <a:r>
              <a:rPr lang="ru-RU" sz="2000" dirty="0">
                <a:effectLst/>
              </a:rPr>
              <a:t>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086205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6CD58-E3C5-44D4-ADFB-5A658DA79313}" type="slidenum">
              <a:rPr lang="ru-RU" altLang="ru-RU" smtClean="0"/>
              <a:pPr/>
              <a:t>11</a:t>
            </a:fld>
            <a:endParaRPr lang="ru-RU" alt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663630" y="279351"/>
            <a:ext cx="8013797" cy="40011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ru-RU" sz="2000" b="1" dirty="0" err="1">
                <a:solidFill>
                  <a:schemeClr val="tx2"/>
                </a:solidFill>
                <a:latin typeface="Arial"/>
                <a:cs typeface="Arial"/>
              </a:rPr>
              <a:t>Петаваттный</a:t>
            </a:r>
            <a:r>
              <a:rPr lang="ru-RU" sz="2000" b="1" dirty="0">
                <a:solidFill>
                  <a:schemeClr val="tx2"/>
                </a:solidFill>
                <a:latin typeface="Arial"/>
                <a:cs typeface="Arial"/>
              </a:rPr>
              <a:t> лазерный комплекс PEARL (ИПФ РАН)   1.5ПВт  </a:t>
            </a:r>
          </a:p>
        </p:txBody>
      </p:sp>
      <p:pic>
        <p:nvPicPr>
          <p:cNvPr id="8" name="Picture 2" descr="Федеральный исследовательский центр Институт прикладной физики Российской  академии наук (ИПФ РАН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5520" y="44625"/>
            <a:ext cx="936104" cy="815317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213462" y="4581129"/>
            <a:ext cx="33993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>
                <a:solidFill>
                  <a:schemeClr val="tx2"/>
                </a:solidFill>
              </a:rPr>
              <a:t>Комплекс МВт уровня мощности для УТС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516287" y="5491443"/>
            <a:ext cx="6768905" cy="7386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 algn="ctr">
              <a:buFont typeface="Arial"/>
              <a:buChar char="•"/>
            </a:pPr>
            <a:r>
              <a:rPr lang="ru-RU" sz="1400" dirty="0">
                <a:solidFill>
                  <a:srgbClr val="003274"/>
                </a:solidFill>
                <a:latin typeface="Arial"/>
                <a:cs typeface="Arial"/>
              </a:rPr>
              <a:t>сверхмощное лазерное излучение: 910 </a:t>
            </a:r>
            <a:r>
              <a:rPr lang="ru-RU" sz="1400" dirty="0" err="1">
                <a:solidFill>
                  <a:srgbClr val="003274"/>
                </a:solidFill>
                <a:latin typeface="Arial"/>
                <a:cs typeface="Arial"/>
              </a:rPr>
              <a:t>нм</a:t>
            </a:r>
            <a:r>
              <a:rPr lang="ru-RU" sz="1400" dirty="0">
                <a:solidFill>
                  <a:srgbClr val="003274"/>
                </a:solidFill>
                <a:latin typeface="Arial"/>
                <a:cs typeface="Arial"/>
              </a:rPr>
              <a:t>, 24 Дж, &lt;20 </a:t>
            </a:r>
            <a:r>
              <a:rPr lang="ru-RU" sz="1400" dirty="0" err="1">
                <a:solidFill>
                  <a:srgbClr val="003274"/>
                </a:solidFill>
                <a:latin typeface="Arial"/>
                <a:cs typeface="Arial"/>
              </a:rPr>
              <a:t>фс</a:t>
            </a:r>
            <a:r>
              <a:rPr lang="ru-RU" sz="1400" dirty="0">
                <a:solidFill>
                  <a:srgbClr val="003274"/>
                </a:solidFill>
                <a:latin typeface="Arial"/>
                <a:cs typeface="Arial"/>
              </a:rPr>
              <a:t> (&gt; 1 </a:t>
            </a:r>
            <a:r>
              <a:rPr lang="ru-RU" sz="1400" dirty="0" err="1">
                <a:solidFill>
                  <a:srgbClr val="003274"/>
                </a:solidFill>
                <a:latin typeface="Arial"/>
                <a:cs typeface="Arial"/>
              </a:rPr>
              <a:t>ПВт</a:t>
            </a:r>
            <a:r>
              <a:rPr lang="ru-RU" sz="1400" dirty="0">
                <a:solidFill>
                  <a:srgbClr val="003274"/>
                </a:solidFill>
                <a:latin typeface="Arial"/>
                <a:cs typeface="Arial"/>
              </a:rPr>
              <a:t>);</a:t>
            </a:r>
            <a:endParaRPr lang="en-US" sz="1400" dirty="0">
              <a:solidFill>
                <a:srgbClr val="003274"/>
              </a:solidFill>
              <a:latin typeface="Arial"/>
              <a:cs typeface="Arial"/>
            </a:endParaRPr>
          </a:p>
          <a:p>
            <a:pPr marL="285750" indent="-285750" algn="ctr">
              <a:buFont typeface="Arial"/>
              <a:buChar char="•"/>
            </a:pPr>
            <a:r>
              <a:rPr lang="ru-RU" sz="1400" dirty="0">
                <a:solidFill>
                  <a:srgbClr val="003274"/>
                </a:solidFill>
                <a:latin typeface="Arial"/>
                <a:cs typeface="Arial"/>
              </a:rPr>
              <a:t>интенсивность лазерного излучения на мишени: 10</a:t>
            </a:r>
            <a:r>
              <a:rPr lang="ru-RU" sz="1400" baseline="30000" dirty="0">
                <a:solidFill>
                  <a:srgbClr val="003274"/>
                </a:solidFill>
                <a:latin typeface="Arial"/>
                <a:cs typeface="Arial"/>
              </a:rPr>
              <a:t>21</a:t>
            </a:r>
            <a:r>
              <a:rPr lang="ru-RU" sz="1400" dirty="0">
                <a:solidFill>
                  <a:srgbClr val="003274"/>
                </a:solidFill>
                <a:latin typeface="Arial"/>
                <a:cs typeface="Arial"/>
              </a:rPr>
              <a:t> Вт/см</a:t>
            </a:r>
            <a:r>
              <a:rPr lang="ru-RU" sz="1400" baseline="30000" dirty="0">
                <a:solidFill>
                  <a:srgbClr val="003274"/>
                </a:solidFill>
                <a:latin typeface="Arial"/>
                <a:cs typeface="Arial"/>
              </a:rPr>
              <a:t>2</a:t>
            </a:r>
            <a:endParaRPr lang="ru-RU" sz="1400" baseline="30000" dirty="0">
              <a:solidFill>
                <a:srgbClr val="003274"/>
              </a:solidFill>
            </a:endParaRPr>
          </a:p>
          <a:p>
            <a:pPr marL="285750" indent="-285750" algn="ctr">
              <a:buFont typeface="Arial"/>
              <a:buChar char="•"/>
            </a:pPr>
            <a:endParaRPr lang="ru-RU" sz="1400" dirty="0">
              <a:solidFill>
                <a:srgbClr val="003274"/>
              </a:solidFill>
              <a:latin typeface="Arial"/>
              <a:cs typeface="Arial"/>
            </a:endParaRPr>
          </a:p>
        </p:txBody>
      </p:sp>
      <p:pic>
        <p:nvPicPr>
          <p:cNvPr id="9" name="Picture 1" descr="IMG_2208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1525" y="980729"/>
            <a:ext cx="8460940" cy="5640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43657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E2201E92-D656-A5AA-19E2-727B6FBD3553}"/>
              </a:ext>
            </a:extLst>
          </p:cNvPr>
          <p:cNvSpPr/>
          <p:nvPr/>
        </p:nvSpPr>
        <p:spPr>
          <a:xfrm rot="5400000">
            <a:off x="8508974" y="1878231"/>
            <a:ext cx="1119581" cy="215726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90000" rtlCol="0" anchor="t" anchorCtr="0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  <a:p>
            <a:pPr algn="ctr"/>
            <a:r>
              <a:rPr lang="ru-RU" sz="1200" b="1" dirty="0">
                <a:solidFill>
                  <a:schemeClr val="tx1"/>
                </a:solidFill>
              </a:rPr>
              <a:t>Экспериментальные лаборатории</a:t>
            </a:r>
          </a:p>
        </p:txBody>
      </p:sp>
      <p:sp>
        <p:nvSpPr>
          <p:cNvPr id="136" name="Прямоугольник 135">
            <a:extLst>
              <a:ext uri="{FF2B5EF4-FFF2-40B4-BE49-F238E27FC236}">
                <a16:creationId xmlns:a16="http://schemas.microsoft.com/office/drawing/2014/main" id="{23160765-444A-6E0F-4EC7-7E64C905BCCA}"/>
              </a:ext>
            </a:extLst>
          </p:cNvPr>
          <p:cNvSpPr/>
          <p:nvPr/>
        </p:nvSpPr>
        <p:spPr>
          <a:xfrm rot="5400000">
            <a:off x="4320641" y="3617225"/>
            <a:ext cx="2484000" cy="2931974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t" anchorCtr="0"/>
          <a:lstStyle/>
          <a:p>
            <a:endParaRPr lang="ru-RU" sz="1200" b="1" dirty="0">
              <a:solidFill>
                <a:schemeClr val="tx1"/>
              </a:solidFill>
            </a:endParaRPr>
          </a:p>
          <a:p>
            <a:endParaRPr lang="ru-RU" sz="1200" b="1" dirty="0">
              <a:solidFill>
                <a:schemeClr val="tx1"/>
              </a:solidFill>
            </a:endParaRPr>
          </a:p>
          <a:p>
            <a:endParaRPr lang="ru-RU" sz="1200" b="1" dirty="0">
              <a:solidFill>
                <a:schemeClr val="tx1"/>
              </a:solidFill>
            </a:endParaRPr>
          </a:p>
          <a:p>
            <a:endParaRPr lang="ru-RU" sz="1200" b="1" dirty="0">
              <a:solidFill>
                <a:schemeClr val="tx1"/>
              </a:solidFill>
            </a:endParaRPr>
          </a:p>
          <a:p>
            <a:r>
              <a:rPr lang="ru-RU" b="1" dirty="0">
                <a:solidFill>
                  <a:schemeClr val="tx1"/>
                </a:solidFill>
              </a:rPr>
              <a:t>      </a:t>
            </a:r>
            <a:r>
              <a:rPr lang="ru-RU" sz="1600" b="1" dirty="0">
                <a:solidFill>
                  <a:schemeClr val="tx1"/>
                </a:solidFill>
              </a:rPr>
              <a:t>….</a:t>
            </a:r>
          </a:p>
          <a:p>
            <a:endParaRPr lang="ru-RU" sz="1600" b="1" dirty="0">
              <a:solidFill>
                <a:schemeClr val="tx1"/>
              </a:solidFill>
            </a:endParaRPr>
          </a:p>
          <a:p>
            <a:endParaRPr lang="ru-RU" sz="1600" b="1" dirty="0">
              <a:solidFill>
                <a:schemeClr val="tx1"/>
              </a:solidFill>
            </a:endParaRPr>
          </a:p>
          <a:p>
            <a:r>
              <a:rPr lang="ru-RU" sz="1600" b="1" dirty="0">
                <a:solidFill>
                  <a:schemeClr val="tx1"/>
                </a:solidFill>
              </a:rPr>
              <a:t>       ….</a:t>
            </a:r>
          </a:p>
          <a:p>
            <a:endParaRPr lang="ru-RU" sz="1200" b="1" dirty="0">
              <a:solidFill>
                <a:schemeClr val="tx1"/>
              </a:solidFill>
            </a:endParaRPr>
          </a:p>
          <a:p>
            <a:endParaRPr lang="ru-RU" sz="1200" b="1" dirty="0">
              <a:solidFill>
                <a:schemeClr val="tx1"/>
              </a:solidFill>
            </a:endParaRPr>
          </a:p>
          <a:p>
            <a:r>
              <a:rPr lang="en-US" sz="1200" b="1" dirty="0">
                <a:solidFill>
                  <a:schemeClr val="tx1"/>
                </a:solidFill>
              </a:rPr>
              <a:t>5</a:t>
            </a:r>
            <a:r>
              <a:rPr lang="ru-RU" sz="1200" b="1" dirty="0">
                <a:solidFill>
                  <a:schemeClr val="tx1"/>
                </a:solidFill>
              </a:rPr>
              <a:t>.</a:t>
            </a:r>
            <a:r>
              <a:rPr lang="en-US" sz="1200" b="1" dirty="0">
                <a:solidFill>
                  <a:schemeClr val="tx1"/>
                </a:solidFill>
              </a:rPr>
              <a:t> 12 </a:t>
            </a:r>
            <a:r>
              <a:rPr lang="ru-RU" sz="1200" b="1" dirty="0">
                <a:solidFill>
                  <a:schemeClr val="tx1"/>
                </a:solidFill>
              </a:rPr>
              <a:t>финальных </a:t>
            </a:r>
            <a:r>
              <a:rPr lang="en-US" sz="1200" b="1" dirty="0">
                <a:solidFill>
                  <a:schemeClr val="tx1"/>
                </a:solidFill>
              </a:rPr>
              <a:t>OPCPA</a:t>
            </a:r>
            <a:endParaRPr lang="ru-RU" sz="1200" b="1" dirty="0">
              <a:solidFill>
                <a:schemeClr val="tx1"/>
              </a:solidFill>
            </a:endParaRP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B4353A1D-4D4E-54E8-D04E-68850B206368}"/>
              </a:ext>
            </a:extLst>
          </p:cNvPr>
          <p:cNvCxnSpPr>
            <a:cxnSpLocks/>
          </p:cNvCxnSpPr>
          <p:nvPr/>
        </p:nvCxnSpPr>
        <p:spPr>
          <a:xfrm flipV="1">
            <a:off x="3594137" y="1100132"/>
            <a:ext cx="0" cy="441481"/>
          </a:xfrm>
          <a:prstGeom prst="straightConnector1">
            <a:avLst/>
          </a:prstGeom>
          <a:ln w="25400"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2" name="Прямоугольник 301">
            <a:extLst>
              <a:ext uri="{FF2B5EF4-FFF2-40B4-BE49-F238E27FC236}">
                <a16:creationId xmlns:a16="http://schemas.microsoft.com/office/drawing/2014/main" id="{5432AF73-9AC3-FD9C-A74E-E8B7FDC6EA41}"/>
              </a:ext>
            </a:extLst>
          </p:cNvPr>
          <p:cNvSpPr/>
          <p:nvPr/>
        </p:nvSpPr>
        <p:spPr>
          <a:xfrm>
            <a:off x="2753852" y="6494389"/>
            <a:ext cx="5236279" cy="32960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rgbClr val="FF0000"/>
                </a:solidFill>
              </a:rPr>
              <a:t>            910нм                           </a:t>
            </a:r>
            <a:r>
              <a:rPr lang="ru-RU" sz="1200" dirty="0">
                <a:solidFill>
                  <a:schemeClr val="tx1"/>
                </a:solidFill>
              </a:rPr>
              <a:t>1064</a:t>
            </a:r>
            <a:r>
              <a:rPr lang="en-US" sz="1200" dirty="0">
                <a:solidFill>
                  <a:schemeClr val="tx1"/>
                </a:solidFill>
              </a:rPr>
              <a:t>/1030</a:t>
            </a:r>
            <a:r>
              <a:rPr lang="ru-RU" sz="1200" dirty="0" err="1">
                <a:solidFill>
                  <a:schemeClr val="tx1"/>
                </a:solidFill>
              </a:rPr>
              <a:t>нм</a:t>
            </a:r>
            <a:r>
              <a:rPr lang="ru-RU" sz="1200" dirty="0">
                <a:solidFill>
                  <a:schemeClr val="tx1"/>
                </a:solidFill>
              </a:rPr>
              <a:t>    </a:t>
            </a:r>
            <a:r>
              <a:rPr lang="en-US" sz="1200" dirty="0">
                <a:solidFill>
                  <a:schemeClr val="tx1"/>
                </a:solidFill>
              </a:rPr>
              <a:t>      </a:t>
            </a:r>
            <a:r>
              <a:rPr lang="ru-RU" sz="1200" dirty="0">
                <a:solidFill>
                  <a:schemeClr val="tx1"/>
                </a:solidFill>
              </a:rPr>
              <a:t>                   </a:t>
            </a:r>
            <a:r>
              <a:rPr lang="ru-RU" sz="1200" dirty="0">
                <a:solidFill>
                  <a:srgbClr val="92D050"/>
                </a:solidFill>
              </a:rPr>
              <a:t>527</a:t>
            </a:r>
            <a:r>
              <a:rPr lang="en-US" sz="1200" dirty="0">
                <a:solidFill>
                  <a:srgbClr val="92D050"/>
                </a:solidFill>
              </a:rPr>
              <a:t>/515</a:t>
            </a:r>
            <a:r>
              <a:rPr lang="ru-RU" sz="1200" dirty="0" err="1">
                <a:solidFill>
                  <a:srgbClr val="92D050"/>
                </a:solidFill>
              </a:rPr>
              <a:t>нм</a:t>
            </a:r>
            <a:endParaRPr lang="ru-RU" sz="1200" dirty="0">
              <a:solidFill>
                <a:srgbClr val="92D050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B4FAD19-B35A-4D69-AE28-A6EAF569DF78}"/>
              </a:ext>
            </a:extLst>
          </p:cNvPr>
          <p:cNvSpPr/>
          <p:nvPr/>
        </p:nvSpPr>
        <p:spPr>
          <a:xfrm rot="5400000">
            <a:off x="6903758" y="-1423142"/>
            <a:ext cx="1299698" cy="5263187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90000" rtlCol="0" anchor="t" anchorCtr="0"/>
          <a:lstStyle/>
          <a:p>
            <a:pPr algn="r"/>
            <a:r>
              <a:rPr lang="ru-RU" sz="1200" b="1" dirty="0">
                <a:solidFill>
                  <a:schemeClr val="tx1"/>
                </a:solidFill>
              </a:rPr>
              <a:t>1. Стартовая система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5700FB-18D5-3B0B-6949-CE3BBB13883D}"/>
              </a:ext>
            </a:extLst>
          </p:cNvPr>
          <p:cNvSpPr/>
          <p:nvPr/>
        </p:nvSpPr>
        <p:spPr>
          <a:xfrm>
            <a:off x="8778963" y="1076410"/>
            <a:ext cx="1068294" cy="601575"/>
          </a:xfrm>
          <a:prstGeom prst="rect">
            <a:avLst/>
          </a:prstGeom>
          <a:solidFill>
            <a:srgbClr val="FF8AD8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Волоконная часть</a:t>
            </a: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58DCC9D5-41B6-D808-4BE6-F23A911AB49E}"/>
              </a:ext>
            </a:extLst>
          </p:cNvPr>
          <p:cNvCxnSpPr>
            <a:cxnSpLocks/>
          </p:cNvCxnSpPr>
          <p:nvPr/>
        </p:nvCxnSpPr>
        <p:spPr>
          <a:xfrm>
            <a:off x="6940211" y="1616117"/>
            <a:ext cx="18817" cy="968571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B90EB0C1-6E4F-D134-C156-7029421CE254}"/>
              </a:ext>
            </a:extLst>
          </p:cNvPr>
          <p:cNvCxnSpPr>
            <a:cxnSpLocks/>
          </p:cNvCxnSpPr>
          <p:nvPr/>
        </p:nvCxnSpPr>
        <p:spPr>
          <a:xfrm flipH="1">
            <a:off x="4327736" y="1593458"/>
            <a:ext cx="2539646" cy="13383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43D72874-9F69-B45D-1AE0-FE324BCBA125}"/>
              </a:ext>
            </a:extLst>
          </p:cNvPr>
          <p:cNvCxnSpPr>
            <a:cxnSpLocks/>
          </p:cNvCxnSpPr>
          <p:nvPr/>
        </p:nvCxnSpPr>
        <p:spPr>
          <a:xfrm flipH="1" flipV="1">
            <a:off x="4298354" y="1028488"/>
            <a:ext cx="764138" cy="3036"/>
          </a:xfrm>
          <a:prstGeom prst="straightConnector1">
            <a:avLst/>
          </a:prstGeom>
          <a:ln w="28575"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F7CC409-9FF1-6FED-7D5E-8B1C763E855D}"/>
              </a:ext>
            </a:extLst>
          </p:cNvPr>
          <p:cNvSpPr/>
          <p:nvPr/>
        </p:nvSpPr>
        <p:spPr>
          <a:xfrm rot="5400000">
            <a:off x="5262908" y="1585025"/>
            <a:ext cx="1328438" cy="2508122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t" anchorCtr="0"/>
          <a:lstStyle/>
          <a:p>
            <a:r>
              <a:rPr lang="ru-RU" sz="1200" b="1" dirty="0">
                <a:solidFill>
                  <a:schemeClr val="tx1"/>
                </a:solidFill>
              </a:rPr>
              <a:t>3. Накачка </a:t>
            </a:r>
            <a:r>
              <a:rPr lang="ru-RU" sz="1200" b="1" dirty="0" err="1">
                <a:solidFill>
                  <a:schemeClr val="tx1"/>
                </a:solidFill>
              </a:rPr>
              <a:t>широкоапертурных</a:t>
            </a:r>
            <a:r>
              <a:rPr lang="ru-RU" sz="1200" b="1" dirty="0">
                <a:solidFill>
                  <a:schemeClr val="tx1"/>
                </a:solidFill>
              </a:rPr>
              <a:t> </a:t>
            </a:r>
            <a:r>
              <a:rPr lang="en-US" sz="1200" b="1" dirty="0">
                <a:solidFill>
                  <a:schemeClr val="tx1"/>
                </a:solidFill>
              </a:rPr>
              <a:t>OPCPA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F0F6D39B-3698-D240-3BC4-D9B596BC8C5E}"/>
              </a:ext>
            </a:extLst>
          </p:cNvPr>
          <p:cNvSpPr/>
          <p:nvPr/>
        </p:nvSpPr>
        <p:spPr>
          <a:xfrm rot="5400000">
            <a:off x="2474734" y="296699"/>
            <a:ext cx="1815049" cy="2338860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t" anchorCtr="0"/>
          <a:lstStyle/>
          <a:p>
            <a:r>
              <a:rPr lang="ru-RU" sz="1200" b="1" dirty="0">
                <a:solidFill>
                  <a:schemeClr val="tx1"/>
                </a:solidFill>
              </a:rPr>
              <a:t>2.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ru-RU" sz="1200" b="1" dirty="0">
                <a:solidFill>
                  <a:schemeClr val="tx1"/>
                </a:solidFill>
              </a:rPr>
              <a:t>Промежуточный </a:t>
            </a:r>
            <a:r>
              <a:rPr lang="en-US" sz="1200" b="1" dirty="0">
                <a:solidFill>
                  <a:schemeClr val="tx1"/>
                </a:solidFill>
              </a:rPr>
              <a:t>OPCPA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AF4106DB-130B-2599-42A7-D9F2708ECC9F}"/>
              </a:ext>
            </a:extLst>
          </p:cNvPr>
          <p:cNvSpPr/>
          <p:nvPr/>
        </p:nvSpPr>
        <p:spPr>
          <a:xfrm rot="5400000">
            <a:off x="3585407" y="1210678"/>
            <a:ext cx="495293" cy="1013848"/>
          </a:xfrm>
          <a:prstGeom prst="rect">
            <a:avLst/>
          </a:prstGeom>
          <a:solidFill>
            <a:srgbClr val="FF8AD8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Усилитель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ru-RU" sz="1200" dirty="0">
                <a:solidFill>
                  <a:schemeClr val="tx1"/>
                </a:solidFill>
              </a:rPr>
              <a:t>на </a:t>
            </a:r>
            <a:endParaRPr lang="en-US" sz="1200" dirty="0">
              <a:solidFill>
                <a:schemeClr val="tx1"/>
              </a:solidFill>
            </a:endParaRP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 Nd/</a:t>
            </a:r>
            <a:r>
              <a:rPr lang="ru-RU" sz="1200" dirty="0">
                <a:solidFill>
                  <a:schemeClr val="tx1"/>
                </a:solidFill>
              </a:rPr>
              <a:t> </a:t>
            </a:r>
            <a:r>
              <a:rPr lang="en-US" sz="1200" dirty="0">
                <a:solidFill>
                  <a:schemeClr val="tx1"/>
                </a:solidFill>
              </a:rPr>
              <a:t>Yb </a:t>
            </a:r>
            <a:r>
              <a:rPr lang="ru-RU" sz="1200" dirty="0">
                <a:solidFill>
                  <a:schemeClr val="tx1"/>
                </a:solidFill>
              </a:rPr>
              <a:t> +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ru-RU" sz="1200" dirty="0">
                <a:solidFill>
                  <a:schemeClr val="tx1"/>
                </a:solidFill>
              </a:rPr>
              <a:t>2𝛚</a:t>
            </a:r>
          </a:p>
        </p:txBody>
      </p: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3909463A-0E97-8C55-056F-59D4ACCAEE88}"/>
              </a:ext>
            </a:extLst>
          </p:cNvPr>
          <p:cNvCxnSpPr>
            <a:cxnSpLocks/>
          </p:cNvCxnSpPr>
          <p:nvPr/>
        </p:nvCxnSpPr>
        <p:spPr>
          <a:xfrm flipH="1">
            <a:off x="2552331" y="1038321"/>
            <a:ext cx="9414" cy="2052451"/>
          </a:xfrm>
          <a:prstGeom prst="straightConnector1">
            <a:avLst/>
          </a:prstGeom>
          <a:ln w="28575"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Треугольник 58">
            <a:extLst>
              <a:ext uri="{FF2B5EF4-FFF2-40B4-BE49-F238E27FC236}">
                <a16:creationId xmlns:a16="http://schemas.microsoft.com/office/drawing/2014/main" id="{176F09E6-5D98-DB55-655E-85D61C06D89A}"/>
              </a:ext>
            </a:extLst>
          </p:cNvPr>
          <p:cNvSpPr>
            <a:spLocks/>
          </p:cNvSpPr>
          <p:nvPr/>
        </p:nvSpPr>
        <p:spPr>
          <a:xfrm rot="16200000" flipH="1">
            <a:off x="3427850" y="481182"/>
            <a:ext cx="648000" cy="1152000"/>
          </a:xfrm>
          <a:prstGeom prst="triangle">
            <a:avLst>
              <a:gd name="adj" fmla="val 51641"/>
            </a:avLst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DKDP</a:t>
            </a:r>
            <a:r>
              <a:rPr lang="ru-RU" sz="1200" dirty="0">
                <a:solidFill>
                  <a:schemeClr val="tx1"/>
                </a:solidFill>
              </a:rPr>
              <a:t>_</a:t>
            </a:r>
            <a:r>
              <a:rPr lang="en-US" sz="1200" dirty="0">
                <a:solidFill>
                  <a:schemeClr val="tx1"/>
                </a:solidFill>
              </a:rPr>
              <a:t>s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08DBFC1C-7456-B0E2-B772-CE2A8BCCBD81}"/>
              </a:ext>
            </a:extLst>
          </p:cNvPr>
          <p:cNvSpPr/>
          <p:nvPr/>
        </p:nvSpPr>
        <p:spPr>
          <a:xfrm rot="5400000">
            <a:off x="1131200" y="3875068"/>
            <a:ext cx="3534735" cy="1391140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b" anchorCtr="0"/>
          <a:lstStyle/>
          <a:p>
            <a:pPr algn="r"/>
            <a:endParaRPr lang="ru-RU" sz="1200" b="1" dirty="0">
              <a:solidFill>
                <a:schemeClr val="tx1"/>
              </a:solidFill>
            </a:endParaRPr>
          </a:p>
          <a:p>
            <a:pPr algn="r"/>
            <a:endParaRPr lang="ru-RU" sz="1200" b="1" dirty="0">
              <a:solidFill>
                <a:schemeClr val="tx1"/>
              </a:solidFill>
            </a:endParaRPr>
          </a:p>
          <a:p>
            <a:pPr algn="r"/>
            <a:endParaRPr lang="ru-RU" sz="1200" b="1" dirty="0">
              <a:solidFill>
                <a:schemeClr val="tx1"/>
              </a:solidFill>
            </a:endParaRPr>
          </a:p>
          <a:p>
            <a:pPr algn="r"/>
            <a:endParaRPr lang="ru-RU" sz="1200" b="1" dirty="0">
              <a:solidFill>
                <a:schemeClr val="tx1"/>
              </a:solidFill>
            </a:endParaRPr>
          </a:p>
          <a:p>
            <a:pPr algn="r"/>
            <a:endParaRPr lang="ru-RU" sz="1200" b="1" dirty="0">
              <a:solidFill>
                <a:schemeClr val="tx1"/>
              </a:solidFill>
            </a:endParaRPr>
          </a:p>
          <a:p>
            <a:r>
              <a:rPr lang="ru-RU" sz="1200" b="1" dirty="0">
                <a:solidFill>
                  <a:schemeClr val="tx1"/>
                </a:solidFill>
              </a:rPr>
              <a:t>4. Силовой </a:t>
            </a:r>
            <a:r>
              <a:rPr lang="en-US" sz="1200" b="1" dirty="0">
                <a:solidFill>
                  <a:schemeClr val="tx1"/>
                </a:solidFill>
              </a:rPr>
              <a:t>OPCPA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943E6C69-FA32-ECE6-56CE-2008E9136D1C}"/>
              </a:ext>
            </a:extLst>
          </p:cNvPr>
          <p:cNvSpPr/>
          <p:nvPr/>
        </p:nvSpPr>
        <p:spPr>
          <a:xfrm rot="16200000">
            <a:off x="2140077" y="4653331"/>
            <a:ext cx="2150907" cy="59467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Делитель</a:t>
            </a:r>
            <a:r>
              <a:rPr lang="en-US" sz="1200" dirty="0">
                <a:solidFill>
                  <a:schemeClr val="tx1"/>
                </a:solidFill>
              </a:rPr>
              <a:t>  </a:t>
            </a:r>
            <a:r>
              <a:rPr lang="ru-RU" sz="1200" dirty="0">
                <a:solidFill>
                  <a:schemeClr val="tx1"/>
                </a:solidFill>
              </a:rPr>
              <a:t>пучка на 12 пучков квадратного сечения</a:t>
            </a:r>
          </a:p>
        </p:txBody>
      </p:sp>
      <p:sp>
        <p:nvSpPr>
          <p:cNvPr id="90" name="Треугольник 89">
            <a:extLst>
              <a:ext uri="{FF2B5EF4-FFF2-40B4-BE49-F238E27FC236}">
                <a16:creationId xmlns:a16="http://schemas.microsoft.com/office/drawing/2014/main" id="{13E15133-FC18-2EA4-5254-73CB7388C007}"/>
              </a:ext>
            </a:extLst>
          </p:cNvPr>
          <p:cNvSpPr>
            <a:spLocks/>
          </p:cNvSpPr>
          <p:nvPr/>
        </p:nvSpPr>
        <p:spPr>
          <a:xfrm rot="10800000">
            <a:off x="2297551" y="3051443"/>
            <a:ext cx="648000" cy="1188000"/>
          </a:xfrm>
          <a:prstGeom prst="triangle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r"/>
            <a:r>
              <a:rPr lang="en-US" sz="1200" dirty="0">
                <a:solidFill>
                  <a:schemeClr val="tx1"/>
                </a:solidFill>
              </a:rPr>
              <a:t>DKDP_0</a:t>
            </a:r>
            <a:endParaRPr lang="ru-RU" sz="1200" dirty="0">
              <a:solidFill>
                <a:schemeClr val="tx1"/>
              </a:solidFill>
            </a:endParaRPr>
          </a:p>
        </p:txBody>
      </p:sp>
      <p:cxnSp>
        <p:nvCxnSpPr>
          <p:cNvPr id="97" name="Прямая со стрелкой 96">
            <a:extLst>
              <a:ext uri="{FF2B5EF4-FFF2-40B4-BE49-F238E27FC236}">
                <a16:creationId xmlns:a16="http://schemas.microsoft.com/office/drawing/2014/main" id="{41A290D3-02EC-4FE2-4AF9-257B1F04F279}"/>
              </a:ext>
            </a:extLst>
          </p:cNvPr>
          <p:cNvCxnSpPr>
            <a:cxnSpLocks/>
            <a:stCxn id="90" idx="0"/>
          </p:cNvCxnSpPr>
          <p:nvPr/>
        </p:nvCxnSpPr>
        <p:spPr>
          <a:xfrm>
            <a:off x="2621551" y="4239443"/>
            <a:ext cx="7484" cy="72832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Треугольник 99">
            <a:extLst>
              <a:ext uri="{FF2B5EF4-FFF2-40B4-BE49-F238E27FC236}">
                <a16:creationId xmlns:a16="http://schemas.microsoft.com/office/drawing/2014/main" id="{DCABE83B-B02B-F098-7CCB-37529F3683CA}"/>
              </a:ext>
            </a:extLst>
          </p:cNvPr>
          <p:cNvSpPr>
            <a:spLocks/>
          </p:cNvSpPr>
          <p:nvPr/>
        </p:nvSpPr>
        <p:spPr>
          <a:xfrm rot="5400000">
            <a:off x="4726650" y="3616304"/>
            <a:ext cx="648000" cy="1368000"/>
          </a:xfrm>
          <a:prstGeom prst="triangle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DKDP_1</a:t>
            </a:r>
            <a:endParaRPr lang="ru-RU" sz="1200" dirty="0">
              <a:solidFill>
                <a:schemeClr val="tx1"/>
              </a:solidFill>
            </a:endParaRPr>
          </a:p>
        </p:txBody>
      </p:sp>
      <p:cxnSp>
        <p:nvCxnSpPr>
          <p:cNvPr id="110" name="Прямая со стрелкой 109">
            <a:extLst>
              <a:ext uri="{FF2B5EF4-FFF2-40B4-BE49-F238E27FC236}">
                <a16:creationId xmlns:a16="http://schemas.microsoft.com/office/drawing/2014/main" id="{A06D9CC5-E5F9-4235-BC76-6170635DF203}"/>
              </a:ext>
            </a:extLst>
          </p:cNvPr>
          <p:cNvCxnSpPr>
            <a:cxnSpLocks/>
          </p:cNvCxnSpPr>
          <p:nvPr/>
        </p:nvCxnSpPr>
        <p:spPr>
          <a:xfrm rot="5400000" flipV="1">
            <a:off x="5557778" y="4389860"/>
            <a:ext cx="2593451" cy="9740"/>
          </a:xfrm>
          <a:prstGeom prst="straightConnector1">
            <a:avLst/>
          </a:prstGeom>
          <a:ln w="25400">
            <a:solidFill>
              <a:srgbClr val="92D05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 стрелкой 110">
            <a:extLst>
              <a:ext uri="{FF2B5EF4-FFF2-40B4-BE49-F238E27FC236}">
                <a16:creationId xmlns:a16="http://schemas.microsoft.com/office/drawing/2014/main" id="{A566643E-EFF0-DE88-B58E-B31622E5E5EC}"/>
              </a:ext>
            </a:extLst>
          </p:cNvPr>
          <p:cNvCxnSpPr>
            <a:cxnSpLocks/>
            <a:endCxn id="113" idx="1"/>
          </p:cNvCxnSpPr>
          <p:nvPr/>
        </p:nvCxnSpPr>
        <p:spPr>
          <a:xfrm>
            <a:off x="5905412" y="3234746"/>
            <a:ext cx="0" cy="1659276"/>
          </a:xfrm>
          <a:prstGeom prst="straightConnector1">
            <a:avLst/>
          </a:prstGeom>
          <a:ln w="25400">
            <a:solidFill>
              <a:srgbClr val="92D050"/>
            </a:solidFill>
            <a:prstDash val="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Прямая со стрелкой 111">
            <a:extLst>
              <a:ext uri="{FF2B5EF4-FFF2-40B4-BE49-F238E27FC236}">
                <a16:creationId xmlns:a16="http://schemas.microsoft.com/office/drawing/2014/main" id="{9E04577E-21D4-4909-3743-59814F7F294F}"/>
              </a:ext>
            </a:extLst>
          </p:cNvPr>
          <p:cNvCxnSpPr>
            <a:cxnSpLocks/>
          </p:cNvCxnSpPr>
          <p:nvPr/>
        </p:nvCxnSpPr>
        <p:spPr>
          <a:xfrm rot="5400000">
            <a:off x="4586216" y="3663786"/>
            <a:ext cx="974625" cy="7525"/>
          </a:xfrm>
          <a:prstGeom prst="straightConnector1">
            <a:avLst/>
          </a:prstGeom>
          <a:ln w="25400">
            <a:solidFill>
              <a:srgbClr val="92D05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Треугольник 112">
            <a:extLst>
              <a:ext uri="{FF2B5EF4-FFF2-40B4-BE49-F238E27FC236}">
                <a16:creationId xmlns:a16="http://schemas.microsoft.com/office/drawing/2014/main" id="{E18FF26F-2034-54E8-88FB-1BCFE3960CAD}"/>
              </a:ext>
            </a:extLst>
          </p:cNvPr>
          <p:cNvSpPr>
            <a:spLocks/>
          </p:cNvSpPr>
          <p:nvPr/>
        </p:nvSpPr>
        <p:spPr>
          <a:xfrm rot="5400000">
            <a:off x="5581412" y="4372022"/>
            <a:ext cx="648000" cy="1368000"/>
          </a:xfrm>
          <a:prstGeom prst="triangle">
            <a:avLst/>
          </a:prstGeom>
          <a:solidFill>
            <a:srgbClr val="92D050"/>
          </a:solidFill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DKDP_</a:t>
            </a:r>
            <a:r>
              <a:rPr lang="ru-RU" sz="1000" dirty="0">
                <a:solidFill>
                  <a:schemeClr val="tx1"/>
                </a:solidFill>
              </a:rPr>
              <a:t>2-11</a:t>
            </a:r>
          </a:p>
        </p:txBody>
      </p:sp>
      <p:sp>
        <p:nvSpPr>
          <p:cNvPr id="115" name="Треугольник 114">
            <a:extLst>
              <a:ext uri="{FF2B5EF4-FFF2-40B4-BE49-F238E27FC236}">
                <a16:creationId xmlns:a16="http://schemas.microsoft.com/office/drawing/2014/main" id="{79A14A49-38ED-AC63-B20F-05330837F9E6}"/>
              </a:ext>
            </a:extLst>
          </p:cNvPr>
          <p:cNvSpPr>
            <a:spLocks/>
          </p:cNvSpPr>
          <p:nvPr/>
        </p:nvSpPr>
        <p:spPr>
          <a:xfrm rot="5400000">
            <a:off x="6020628" y="5084984"/>
            <a:ext cx="648000" cy="1368000"/>
          </a:xfrm>
          <a:prstGeom prst="triangle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DKDP_12</a:t>
            </a:r>
            <a:endParaRPr lang="ru-RU" sz="1200" dirty="0">
              <a:solidFill>
                <a:schemeClr val="tx1"/>
              </a:solidFill>
            </a:endParaRPr>
          </a:p>
        </p:txBody>
      </p:sp>
      <p:cxnSp>
        <p:nvCxnSpPr>
          <p:cNvPr id="122" name="Прямая со стрелкой 121">
            <a:extLst>
              <a:ext uri="{FF2B5EF4-FFF2-40B4-BE49-F238E27FC236}">
                <a16:creationId xmlns:a16="http://schemas.microsoft.com/office/drawing/2014/main" id="{E8FA71C5-50E2-2F0A-3BDD-142D35924A30}"/>
              </a:ext>
            </a:extLst>
          </p:cNvPr>
          <p:cNvCxnSpPr>
            <a:cxnSpLocks/>
          </p:cNvCxnSpPr>
          <p:nvPr/>
        </p:nvCxnSpPr>
        <p:spPr>
          <a:xfrm>
            <a:off x="3512870" y="4340099"/>
            <a:ext cx="840093" cy="0"/>
          </a:xfrm>
          <a:prstGeom prst="straightConnector1">
            <a:avLst/>
          </a:prstGeom>
          <a:ln w="28575"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Прямая со стрелкой 141">
            <a:extLst>
              <a:ext uri="{FF2B5EF4-FFF2-40B4-BE49-F238E27FC236}">
                <a16:creationId xmlns:a16="http://schemas.microsoft.com/office/drawing/2014/main" id="{DB76B1BC-1739-2ECC-78D4-35E329D9B75F}"/>
              </a:ext>
            </a:extLst>
          </p:cNvPr>
          <p:cNvCxnSpPr>
            <a:cxnSpLocks/>
            <a:endCxn id="115" idx="3"/>
          </p:cNvCxnSpPr>
          <p:nvPr/>
        </p:nvCxnSpPr>
        <p:spPr>
          <a:xfrm flipV="1">
            <a:off x="3421232" y="5768984"/>
            <a:ext cx="2239397" cy="6"/>
          </a:xfrm>
          <a:prstGeom prst="straightConnector1">
            <a:avLst/>
          </a:prstGeom>
          <a:ln w="28575"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44CDB3C1-8B7F-A9F2-C790-C743C7823E5E}"/>
              </a:ext>
            </a:extLst>
          </p:cNvPr>
          <p:cNvCxnSpPr>
            <a:cxnSpLocks/>
          </p:cNvCxnSpPr>
          <p:nvPr/>
        </p:nvCxnSpPr>
        <p:spPr>
          <a:xfrm flipV="1">
            <a:off x="3490356" y="5076996"/>
            <a:ext cx="1764428" cy="1851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8E0B3BF-4825-140B-3CDB-C06E1D985A55}"/>
              </a:ext>
            </a:extLst>
          </p:cNvPr>
          <p:cNvSpPr/>
          <p:nvPr/>
        </p:nvSpPr>
        <p:spPr>
          <a:xfrm rot="5400000">
            <a:off x="7111965" y="4165048"/>
            <a:ext cx="2545758" cy="1777934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b" anchorCtr="0"/>
          <a:lstStyle/>
          <a:p>
            <a:r>
              <a:rPr lang="ru-RU" sz="1200" b="1" dirty="0">
                <a:solidFill>
                  <a:schemeClr val="tx1"/>
                </a:solidFill>
              </a:rPr>
              <a:t>                            </a:t>
            </a:r>
            <a:r>
              <a:rPr lang="ru-RU" sz="1400" b="1" dirty="0">
                <a:solidFill>
                  <a:schemeClr val="tx1"/>
                </a:solidFill>
              </a:rPr>
              <a:t> ….</a:t>
            </a:r>
            <a:endParaRPr lang="ru-RU" sz="1200" b="1" dirty="0">
              <a:solidFill>
                <a:schemeClr val="tx1"/>
              </a:solidFill>
            </a:endParaRPr>
          </a:p>
          <a:p>
            <a:endParaRPr lang="ru-RU" sz="1200" b="1" dirty="0">
              <a:solidFill>
                <a:schemeClr val="tx1"/>
              </a:solidFill>
            </a:endParaRPr>
          </a:p>
          <a:p>
            <a:endParaRPr lang="ru-RU" sz="1200" b="1" dirty="0">
              <a:solidFill>
                <a:schemeClr val="tx1"/>
              </a:solidFill>
            </a:endParaRPr>
          </a:p>
          <a:p>
            <a:endParaRPr lang="ru-RU" sz="1200" b="1" dirty="0">
              <a:solidFill>
                <a:schemeClr val="tx1"/>
              </a:solidFill>
            </a:endParaRPr>
          </a:p>
          <a:p>
            <a:r>
              <a:rPr lang="ru-RU" sz="1200" b="1" dirty="0">
                <a:solidFill>
                  <a:schemeClr val="tx1"/>
                </a:solidFill>
              </a:rPr>
              <a:t>                               </a:t>
            </a:r>
            <a:r>
              <a:rPr lang="ru-RU" sz="1400" b="1" dirty="0">
                <a:solidFill>
                  <a:schemeClr val="tx1"/>
                </a:solidFill>
              </a:rPr>
              <a:t>….</a:t>
            </a:r>
          </a:p>
          <a:p>
            <a:endParaRPr lang="ru-RU" sz="1200" b="1" dirty="0">
              <a:solidFill>
                <a:schemeClr val="tx1"/>
              </a:solidFill>
            </a:endParaRPr>
          </a:p>
          <a:p>
            <a:endParaRPr lang="ru-RU" sz="1200" b="1" dirty="0">
              <a:solidFill>
                <a:schemeClr val="tx1"/>
              </a:solidFill>
            </a:endParaRPr>
          </a:p>
          <a:p>
            <a:endParaRPr lang="ru-RU" sz="1200" b="1" dirty="0">
              <a:solidFill>
                <a:schemeClr val="tx1"/>
              </a:solidFill>
            </a:endParaRPr>
          </a:p>
          <a:p>
            <a:r>
              <a:rPr lang="ru-RU" sz="1200" b="1" dirty="0">
                <a:solidFill>
                  <a:schemeClr val="tx1"/>
                </a:solidFill>
              </a:rPr>
              <a:t>6.  12 компрессоров</a:t>
            </a: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4FB7AFF8-9BCB-F3B0-7964-D107C0B712A4}"/>
              </a:ext>
            </a:extLst>
          </p:cNvPr>
          <p:cNvCxnSpPr>
            <a:cxnSpLocks/>
          </p:cNvCxnSpPr>
          <p:nvPr/>
        </p:nvCxnSpPr>
        <p:spPr>
          <a:xfrm>
            <a:off x="7094294" y="5768985"/>
            <a:ext cx="576854" cy="9511"/>
          </a:xfrm>
          <a:prstGeom prst="straightConnector1">
            <a:avLst/>
          </a:prstGeom>
          <a:ln w="28575"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EFDD5E5E-0E5E-6966-8AEF-E171AE39C8C8}"/>
              </a:ext>
            </a:extLst>
          </p:cNvPr>
          <p:cNvCxnSpPr>
            <a:cxnSpLocks/>
            <a:stCxn id="100" idx="0"/>
          </p:cNvCxnSpPr>
          <p:nvPr/>
        </p:nvCxnSpPr>
        <p:spPr>
          <a:xfrm>
            <a:off x="5734651" y="4300304"/>
            <a:ext cx="1987987" cy="4360"/>
          </a:xfrm>
          <a:prstGeom prst="straightConnector1">
            <a:avLst/>
          </a:prstGeom>
          <a:ln w="28575"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Параллелограмм 27">
            <a:extLst>
              <a:ext uri="{FF2B5EF4-FFF2-40B4-BE49-F238E27FC236}">
                <a16:creationId xmlns:a16="http://schemas.microsoft.com/office/drawing/2014/main" id="{2285F21B-B164-0C1D-C6DD-CC47569625D6}"/>
              </a:ext>
            </a:extLst>
          </p:cNvPr>
          <p:cNvSpPr/>
          <p:nvPr/>
        </p:nvSpPr>
        <p:spPr>
          <a:xfrm>
            <a:off x="8401146" y="4138977"/>
            <a:ext cx="792000" cy="340427"/>
          </a:xfrm>
          <a:prstGeom prst="parallelogram">
            <a:avLst/>
          </a:prstGeom>
          <a:solidFill>
            <a:srgbClr val="00B0F0"/>
          </a:solidFill>
          <a:ln w="158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РК_1</a:t>
            </a: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6006EE27-3351-D5DD-8031-21683D9D1C34}"/>
              </a:ext>
            </a:extLst>
          </p:cNvPr>
          <p:cNvGrpSpPr/>
          <p:nvPr/>
        </p:nvGrpSpPr>
        <p:grpSpPr>
          <a:xfrm>
            <a:off x="7729312" y="3998355"/>
            <a:ext cx="328655" cy="609600"/>
            <a:chOff x="5299262" y="5305508"/>
            <a:chExt cx="328654" cy="609600"/>
          </a:xfrm>
        </p:grpSpPr>
        <p:cxnSp>
          <p:nvCxnSpPr>
            <p:cNvPr id="30" name="Прямая со стрелкой 29">
              <a:extLst>
                <a:ext uri="{FF2B5EF4-FFF2-40B4-BE49-F238E27FC236}">
                  <a16:creationId xmlns:a16="http://schemas.microsoft.com/office/drawing/2014/main" id="{0C1A9081-03D9-4D9D-7E46-F9A35D0D6A32}"/>
                </a:ext>
              </a:extLst>
            </p:cNvPr>
            <p:cNvCxnSpPr/>
            <p:nvPr/>
          </p:nvCxnSpPr>
          <p:spPr>
            <a:xfrm>
              <a:off x="5301343" y="5354492"/>
              <a:ext cx="0" cy="495300"/>
            </a:xfrm>
            <a:prstGeom prst="straightConnector1">
              <a:avLst/>
            </a:prstGeom>
            <a:ln>
              <a:solidFill>
                <a:srgbClr val="0070C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 стрелкой 30">
              <a:extLst>
                <a:ext uri="{FF2B5EF4-FFF2-40B4-BE49-F238E27FC236}">
                  <a16:creationId xmlns:a16="http://schemas.microsoft.com/office/drawing/2014/main" id="{62B39587-8E99-CC12-6945-C39491B16BF3}"/>
                </a:ext>
              </a:extLst>
            </p:cNvPr>
            <p:cNvCxnSpPr>
              <a:cxnSpLocks/>
            </p:cNvCxnSpPr>
            <p:nvPr/>
          </p:nvCxnSpPr>
          <p:spPr>
            <a:xfrm>
              <a:off x="5627916" y="5305508"/>
              <a:ext cx="0" cy="609600"/>
            </a:xfrm>
            <a:prstGeom prst="straightConnector1">
              <a:avLst/>
            </a:prstGeom>
            <a:ln>
              <a:solidFill>
                <a:srgbClr val="0070C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A4A592EF-02BD-5188-9973-1981A2436067}"/>
                </a:ext>
              </a:extLst>
            </p:cNvPr>
            <p:cNvCxnSpPr>
              <a:cxnSpLocks/>
            </p:cNvCxnSpPr>
            <p:nvPr/>
          </p:nvCxnSpPr>
          <p:spPr>
            <a:xfrm>
              <a:off x="5301343" y="5512335"/>
              <a:ext cx="326573" cy="31568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5D354606-8FBF-4346-11BE-F990CFEB18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99262" y="5438690"/>
              <a:ext cx="326573" cy="24530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F3291E0F-2F7A-4C83-28A5-459D282F32D8}"/>
              </a:ext>
            </a:extLst>
          </p:cNvPr>
          <p:cNvCxnSpPr>
            <a:cxnSpLocks/>
          </p:cNvCxnSpPr>
          <p:nvPr/>
        </p:nvCxnSpPr>
        <p:spPr>
          <a:xfrm>
            <a:off x="7695029" y="4304841"/>
            <a:ext cx="760411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856C6629-C56E-9D80-6D85-0A2EAA35661F}"/>
              </a:ext>
            </a:extLst>
          </p:cNvPr>
          <p:cNvCxnSpPr>
            <a:cxnSpLocks/>
            <a:stCxn id="28" idx="2"/>
          </p:cNvCxnSpPr>
          <p:nvPr/>
        </p:nvCxnSpPr>
        <p:spPr>
          <a:xfrm flipV="1">
            <a:off x="9150594" y="4304842"/>
            <a:ext cx="775755" cy="4349"/>
          </a:xfrm>
          <a:prstGeom prst="straightConnector1">
            <a:avLst/>
          </a:prstGeom>
          <a:ln w="28575"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2F28EF24-AB4B-9CDA-FC6A-604BCA442833}"/>
              </a:ext>
            </a:extLst>
          </p:cNvPr>
          <p:cNvSpPr/>
          <p:nvPr/>
        </p:nvSpPr>
        <p:spPr>
          <a:xfrm rot="16200000">
            <a:off x="8723850" y="4807744"/>
            <a:ext cx="2518263" cy="4650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rtlCol="0" anchor="b" anchorCtr="0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7.  Главная мишенная камера</a:t>
            </a:r>
          </a:p>
        </p:txBody>
      </p:sp>
      <p:sp>
        <p:nvSpPr>
          <p:cNvPr id="43" name="Параллелограмм 42">
            <a:extLst>
              <a:ext uri="{FF2B5EF4-FFF2-40B4-BE49-F238E27FC236}">
                <a16:creationId xmlns:a16="http://schemas.microsoft.com/office/drawing/2014/main" id="{826CB658-5842-6F4A-AA71-8F8F8174D392}"/>
              </a:ext>
            </a:extLst>
          </p:cNvPr>
          <p:cNvSpPr/>
          <p:nvPr/>
        </p:nvSpPr>
        <p:spPr>
          <a:xfrm>
            <a:off x="8403074" y="5611830"/>
            <a:ext cx="792000" cy="340427"/>
          </a:xfrm>
          <a:prstGeom prst="parallelogram">
            <a:avLst/>
          </a:prstGeom>
          <a:solidFill>
            <a:srgbClr val="00B0F0"/>
          </a:solidFill>
          <a:ln w="158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РК_12</a:t>
            </a:r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2112A867-75D4-E824-E708-0AC413A8C868}"/>
              </a:ext>
            </a:extLst>
          </p:cNvPr>
          <p:cNvGrpSpPr/>
          <p:nvPr/>
        </p:nvGrpSpPr>
        <p:grpSpPr>
          <a:xfrm>
            <a:off x="7722078" y="5481841"/>
            <a:ext cx="328655" cy="609600"/>
            <a:chOff x="5299262" y="5305508"/>
            <a:chExt cx="328654" cy="609600"/>
          </a:xfrm>
        </p:grpSpPr>
        <p:cxnSp>
          <p:nvCxnSpPr>
            <p:cNvPr id="45" name="Прямая со стрелкой 44">
              <a:extLst>
                <a:ext uri="{FF2B5EF4-FFF2-40B4-BE49-F238E27FC236}">
                  <a16:creationId xmlns:a16="http://schemas.microsoft.com/office/drawing/2014/main" id="{FE60652E-F24B-8021-8D89-B7F7326CC228}"/>
                </a:ext>
              </a:extLst>
            </p:cNvPr>
            <p:cNvCxnSpPr/>
            <p:nvPr/>
          </p:nvCxnSpPr>
          <p:spPr>
            <a:xfrm>
              <a:off x="5301343" y="5354492"/>
              <a:ext cx="0" cy="495300"/>
            </a:xfrm>
            <a:prstGeom prst="straightConnector1">
              <a:avLst/>
            </a:prstGeom>
            <a:ln>
              <a:solidFill>
                <a:srgbClr val="0070C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 стрелкой 45">
              <a:extLst>
                <a:ext uri="{FF2B5EF4-FFF2-40B4-BE49-F238E27FC236}">
                  <a16:creationId xmlns:a16="http://schemas.microsoft.com/office/drawing/2014/main" id="{0A618E31-DC35-B766-1B5C-269DF050E960}"/>
                </a:ext>
              </a:extLst>
            </p:cNvPr>
            <p:cNvCxnSpPr>
              <a:cxnSpLocks/>
            </p:cNvCxnSpPr>
            <p:nvPr/>
          </p:nvCxnSpPr>
          <p:spPr>
            <a:xfrm>
              <a:off x="5627916" y="5305508"/>
              <a:ext cx="0" cy="609600"/>
            </a:xfrm>
            <a:prstGeom prst="straightConnector1">
              <a:avLst/>
            </a:prstGeom>
            <a:ln>
              <a:solidFill>
                <a:srgbClr val="0070C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>
              <a:extLst>
                <a:ext uri="{FF2B5EF4-FFF2-40B4-BE49-F238E27FC236}">
                  <a16:creationId xmlns:a16="http://schemas.microsoft.com/office/drawing/2014/main" id="{C7FECE64-4DB5-D64E-9D32-6ED99E42AFDF}"/>
                </a:ext>
              </a:extLst>
            </p:cNvPr>
            <p:cNvCxnSpPr>
              <a:cxnSpLocks/>
            </p:cNvCxnSpPr>
            <p:nvPr/>
          </p:nvCxnSpPr>
          <p:spPr>
            <a:xfrm>
              <a:off x="5301343" y="5512335"/>
              <a:ext cx="326573" cy="31568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>
              <a:extLst>
                <a:ext uri="{FF2B5EF4-FFF2-40B4-BE49-F238E27FC236}">
                  <a16:creationId xmlns:a16="http://schemas.microsoft.com/office/drawing/2014/main" id="{C662CBB1-71D0-0194-0503-BA8DB818CD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99262" y="5438690"/>
              <a:ext cx="326573" cy="24530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073D5252-0158-4336-7CD5-9780D187591F}"/>
              </a:ext>
            </a:extLst>
          </p:cNvPr>
          <p:cNvCxnSpPr>
            <a:cxnSpLocks/>
          </p:cNvCxnSpPr>
          <p:nvPr/>
        </p:nvCxnSpPr>
        <p:spPr>
          <a:xfrm flipV="1">
            <a:off x="7664475" y="5765177"/>
            <a:ext cx="792893" cy="2126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id="{6205A893-FABE-B076-C941-38589EC15F5A}"/>
              </a:ext>
            </a:extLst>
          </p:cNvPr>
          <p:cNvCxnSpPr>
            <a:cxnSpLocks/>
          </p:cNvCxnSpPr>
          <p:nvPr/>
        </p:nvCxnSpPr>
        <p:spPr>
          <a:xfrm>
            <a:off x="9132120" y="5781352"/>
            <a:ext cx="817422" cy="17608"/>
          </a:xfrm>
          <a:prstGeom prst="straightConnector1">
            <a:avLst/>
          </a:prstGeom>
          <a:ln w="28575"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Параллелограмм 53">
            <a:extLst>
              <a:ext uri="{FF2B5EF4-FFF2-40B4-BE49-F238E27FC236}">
                <a16:creationId xmlns:a16="http://schemas.microsoft.com/office/drawing/2014/main" id="{528F7AEC-5649-5F1D-F727-9DFF71DD88EB}"/>
              </a:ext>
            </a:extLst>
          </p:cNvPr>
          <p:cNvSpPr/>
          <p:nvPr/>
        </p:nvSpPr>
        <p:spPr>
          <a:xfrm>
            <a:off x="8302460" y="4846526"/>
            <a:ext cx="833343" cy="340427"/>
          </a:xfrm>
          <a:prstGeom prst="parallelogram">
            <a:avLst/>
          </a:prstGeom>
          <a:solidFill>
            <a:srgbClr val="00B0F0"/>
          </a:solidFill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</a:rPr>
              <a:t>РК_2-11</a:t>
            </a:r>
          </a:p>
        </p:txBody>
      </p:sp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id="{BAE2F072-47D6-A044-8709-C69D52422044}"/>
              </a:ext>
            </a:extLst>
          </p:cNvPr>
          <p:cNvCxnSpPr>
            <a:cxnSpLocks/>
          </p:cNvCxnSpPr>
          <p:nvPr/>
        </p:nvCxnSpPr>
        <p:spPr>
          <a:xfrm flipV="1">
            <a:off x="6631813" y="5048604"/>
            <a:ext cx="1121150" cy="1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52BF52B6-D516-DDC1-E7C1-99B70515480C}"/>
              </a:ext>
            </a:extLst>
          </p:cNvPr>
          <p:cNvGrpSpPr/>
          <p:nvPr/>
        </p:nvGrpSpPr>
        <p:grpSpPr>
          <a:xfrm>
            <a:off x="7793278" y="4740388"/>
            <a:ext cx="328655" cy="609600"/>
            <a:chOff x="5299262" y="5305508"/>
            <a:chExt cx="328654" cy="609600"/>
          </a:xfrm>
        </p:grpSpPr>
        <p:cxnSp>
          <p:nvCxnSpPr>
            <p:cNvPr id="60" name="Прямая со стрелкой 59">
              <a:extLst>
                <a:ext uri="{FF2B5EF4-FFF2-40B4-BE49-F238E27FC236}">
                  <a16:creationId xmlns:a16="http://schemas.microsoft.com/office/drawing/2014/main" id="{2A533213-DBE1-BF42-8E0E-2BDE573BE1B9}"/>
                </a:ext>
              </a:extLst>
            </p:cNvPr>
            <p:cNvCxnSpPr/>
            <p:nvPr/>
          </p:nvCxnSpPr>
          <p:spPr>
            <a:xfrm>
              <a:off x="5301343" y="5354492"/>
              <a:ext cx="0" cy="495300"/>
            </a:xfrm>
            <a:prstGeom prst="straightConnector1">
              <a:avLst/>
            </a:prstGeom>
            <a:ln>
              <a:solidFill>
                <a:srgbClr val="0070C0"/>
              </a:solidFill>
              <a:prstDash val="dash"/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 стрелкой 60">
              <a:extLst>
                <a:ext uri="{FF2B5EF4-FFF2-40B4-BE49-F238E27FC236}">
                  <a16:creationId xmlns:a16="http://schemas.microsoft.com/office/drawing/2014/main" id="{1B94E653-F59E-F582-970E-AF704F86D166}"/>
                </a:ext>
              </a:extLst>
            </p:cNvPr>
            <p:cNvCxnSpPr>
              <a:cxnSpLocks/>
            </p:cNvCxnSpPr>
            <p:nvPr/>
          </p:nvCxnSpPr>
          <p:spPr>
            <a:xfrm>
              <a:off x="5627916" y="5305508"/>
              <a:ext cx="0" cy="609600"/>
            </a:xfrm>
            <a:prstGeom prst="straightConnector1">
              <a:avLst/>
            </a:prstGeom>
            <a:ln>
              <a:solidFill>
                <a:srgbClr val="0070C0"/>
              </a:solidFill>
              <a:prstDash val="dash"/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>
              <a:extLst>
                <a:ext uri="{FF2B5EF4-FFF2-40B4-BE49-F238E27FC236}">
                  <a16:creationId xmlns:a16="http://schemas.microsoft.com/office/drawing/2014/main" id="{554E63EB-084E-D9F7-E5F9-1241E99E9614}"/>
                </a:ext>
              </a:extLst>
            </p:cNvPr>
            <p:cNvCxnSpPr>
              <a:cxnSpLocks/>
            </p:cNvCxnSpPr>
            <p:nvPr/>
          </p:nvCxnSpPr>
          <p:spPr>
            <a:xfrm>
              <a:off x="5301343" y="5512335"/>
              <a:ext cx="326573" cy="31568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единительная линия 62">
              <a:extLst>
                <a:ext uri="{FF2B5EF4-FFF2-40B4-BE49-F238E27FC236}">
                  <a16:creationId xmlns:a16="http://schemas.microsoft.com/office/drawing/2014/main" id="{7A5DC2CB-47E8-FDDC-626A-C173715F97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99262" y="5438690"/>
              <a:ext cx="326573" cy="245308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4" name="Прямая со стрелкой 63">
            <a:extLst>
              <a:ext uri="{FF2B5EF4-FFF2-40B4-BE49-F238E27FC236}">
                <a16:creationId xmlns:a16="http://schemas.microsoft.com/office/drawing/2014/main" id="{F21698D5-1AB4-B4BA-84AF-F3DEACEA6F0C}"/>
              </a:ext>
            </a:extLst>
          </p:cNvPr>
          <p:cNvCxnSpPr>
            <a:cxnSpLocks/>
            <a:stCxn id="54" idx="2"/>
          </p:cNvCxnSpPr>
          <p:nvPr/>
        </p:nvCxnSpPr>
        <p:spPr>
          <a:xfrm>
            <a:off x="9093250" y="5016740"/>
            <a:ext cx="900665" cy="5237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 стрелкой 78">
            <a:extLst>
              <a:ext uri="{FF2B5EF4-FFF2-40B4-BE49-F238E27FC236}">
                <a16:creationId xmlns:a16="http://schemas.microsoft.com/office/drawing/2014/main" id="{83F57369-C3CB-EFA8-D84A-9D76E976079F}"/>
              </a:ext>
            </a:extLst>
          </p:cNvPr>
          <p:cNvCxnSpPr>
            <a:cxnSpLocks/>
          </p:cNvCxnSpPr>
          <p:nvPr/>
        </p:nvCxnSpPr>
        <p:spPr>
          <a:xfrm flipH="1">
            <a:off x="2548204" y="1067817"/>
            <a:ext cx="647310" cy="389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 стрелкой 84">
            <a:extLst>
              <a:ext uri="{FF2B5EF4-FFF2-40B4-BE49-F238E27FC236}">
                <a16:creationId xmlns:a16="http://schemas.microsoft.com/office/drawing/2014/main" id="{258AB8E4-1B11-5D6F-4759-EF3662F6D58E}"/>
              </a:ext>
            </a:extLst>
          </p:cNvPr>
          <p:cNvCxnSpPr>
            <a:cxnSpLocks/>
          </p:cNvCxnSpPr>
          <p:nvPr/>
        </p:nvCxnSpPr>
        <p:spPr>
          <a:xfrm flipH="1">
            <a:off x="2882937" y="3224794"/>
            <a:ext cx="2019979" cy="27013"/>
          </a:xfrm>
          <a:prstGeom prst="straightConnector1">
            <a:avLst/>
          </a:prstGeom>
          <a:ln w="25400">
            <a:solidFill>
              <a:srgbClr val="92D05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 стрелкой 102">
            <a:extLst>
              <a:ext uri="{FF2B5EF4-FFF2-40B4-BE49-F238E27FC236}">
                <a16:creationId xmlns:a16="http://schemas.microsoft.com/office/drawing/2014/main" id="{F8F40982-E607-038F-8037-DB8973DA7A7E}"/>
              </a:ext>
            </a:extLst>
          </p:cNvPr>
          <p:cNvCxnSpPr>
            <a:cxnSpLocks/>
          </p:cNvCxnSpPr>
          <p:nvPr/>
        </p:nvCxnSpPr>
        <p:spPr>
          <a:xfrm>
            <a:off x="7672360" y="5041213"/>
            <a:ext cx="701407" cy="0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84E3EC8E-CF09-3CD6-88DE-FA7B5C3BBF3F}"/>
              </a:ext>
            </a:extLst>
          </p:cNvPr>
          <p:cNvSpPr/>
          <p:nvPr/>
        </p:nvSpPr>
        <p:spPr>
          <a:xfrm>
            <a:off x="4917566" y="2627714"/>
            <a:ext cx="2165360" cy="792837"/>
          </a:xfrm>
          <a:prstGeom prst="rect">
            <a:avLst/>
          </a:prstGeom>
          <a:solidFill>
            <a:srgbClr val="FF8AD8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16 каналов УФЛ-2М </a:t>
            </a:r>
          </a:p>
        </p:txBody>
      </p: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B8FB3DC5-096B-8869-C6A8-9E0079DCE8C3}"/>
              </a:ext>
            </a:extLst>
          </p:cNvPr>
          <p:cNvGrpSpPr/>
          <p:nvPr/>
        </p:nvGrpSpPr>
        <p:grpSpPr>
          <a:xfrm>
            <a:off x="4315223" y="743427"/>
            <a:ext cx="840093" cy="352266"/>
            <a:chOff x="2724482" y="743427"/>
            <a:chExt cx="840093" cy="352266"/>
          </a:xfrm>
        </p:grpSpPr>
        <p:sp>
          <p:nvSpPr>
            <p:cNvPr id="157" name="Солнце 156">
              <a:extLst>
                <a:ext uri="{FF2B5EF4-FFF2-40B4-BE49-F238E27FC236}">
                  <a16:creationId xmlns:a16="http://schemas.microsoft.com/office/drawing/2014/main" id="{5DA4BE2C-E656-DCB6-9270-927FDB6752E7}"/>
                </a:ext>
              </a:extLst>
            </p:cNvPr>
            <p:cNvSpPr/>
            <p:nvPr/>
          </p:nvSpPr>
          <p:spPr>
            <a:xfrm>
              <a:off x="3066748" y="962496"/>
              <a:ext cx="136800" cy="133197"/>
            </a:xfrm>
            <a:prstGeom prst="sun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9" name="Прямоугольник 158">
              <a:extLst>
                <a:ext uri="{FF2B5EF4-FFF2-40B4-BE49-F238E27FC236}">
                  <a16:creationId xmlns:a16="http://schemas.microsoft.com/office/drawing/2014/main" id="{5DA17821-7CB5-2E72-8883-F1425271CC32}"/>
                </a:ext>
              </a:extLst>
            </p:cNvPr>
            <p:cNvSpPr/>
            <p:nvPr/>
          </p:nvSpPr>
          <p:spPr>
            <a:xfrm>
              <a:off x="2724482" y="743427"/>
              <a:ext cx="840093" cy="179531"/>
            </a:xfrm>
            <a:prstGeom prst="rect">
              <a:avLst/>
            </a:prstGeom>
            <a:noFill/>
            <a:ln w="127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1.3</a:t>
              </a:r>
            </a:p>
          </p:txBody>
        </p:sp>
      </p:grpSp>
      <p:grpSp>
        <p:nvGrpSpPr>
          <p:cNvPr id="161" name="Группа 160">
            <a:extLst>
              <a:ext uri="{FF2B5EF4-FFF2-40B4-BE49-F238E27FC236}">
                <a16:creationId xmlns:a16="http://schemas.microsoft.com/office/drawing/2014/main" id="{DCE2A020-5B12-3583-DFC2-DBC91F467E9D}"/>
              </a:ext>
            </a:extLst>
          </p:cNvPr>
          <p:cNvGrpSpPr/>
          <p:nvPr/>
        </p:nvGrpSpPr>
        <p:grpSpPr>
          <a:xfrm>
            <a:off x="4319181" y="1319919"/>
            <a:ext cx="840093" cy="352266"/>
            <a:chOff x="2724482" y="743427"/>
            <a:chExt cx="840093" cy="352266"/>
          </a:xfrm>
        </p:grpSpPr>
        <p:sp>
          <p:nvSpPr>
            <p:cNvPr id="162" name="Солнце 161">
              <a:extLst>
                <a:ext uri="{FF2B5EF4-FFF2-40B4-BE49-F238E27FC236}">
                  <a16:creationId xmlns:a16="http://schemas.microsoft.com/office/drawing/2014/main" id="{5DDE004D-9D77-5F81-F63F-EAA253734FEC}"/>
                </a:ext>
              </a:extLst>
            </p:cNvPr>
            <p:cNvSpPr/>
            <p:nvPr/>
          </p:nvSpPr>
          <p:spPr>
            <a:xfrm>
              <a:off x="3066748" y="962496"/>
              <a:ext cx="136800" cy="133197"/>
            </a:xfrm>
            <a:prstGeom prst="sun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3" name="Прямоугольник 162">
              <a:extLst>
                <a:ext uri="{FF2B5EF4-FFF2-40B4-BE49-F238E27FC236}">
                  <a16:creationId xmlns:a16="http://schemas.microsoft.com/office/drawing/2014/main" id="{21F9FA76-54F5-E783-C4F6-C9282932E21D}"/>
                </a:ext>
              </a:extLst>
            </p:cNvPr>
            <p:cNvSpPr/>
            <p:nvPr/>
          </p:nvSpPr>
          <p:spPr>
            <a:xfrm>
              <a:off x="2724482" y="743427"/>
              <a:ext cx="840093" cy="179531"/>
            </a:xfrm>
            <a:prstGeom prst="rect">
              <a:avLst/>
            </a:prstGeom>
            <a:noFill/>
            <a:ln w="127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1.2</a:t>
              </a:r>
            </a:p>
          </p:txBody>
        </p:sp>
      </p:grpSp>
      <p:grpSp>
        <p:nvGrpSpPr>
          <p:cNvPr id="198" name="Группа 197">
            <a:extLst>
              <a:ext uri="{FF2B5EF4-FFF2-40B4-BE49-F238E27FC236}">
                <a16:creationId xmlns:a16="http://schemas.microsoft.com/office/drawing/2014/main" id="{06936989-260F-A758-1CC0-9F3EEE9BD635}"/>
              </a:ext>
            </a:extLst>
          </p:cNvPr>
          <p:cNvGrpSpPr/>
          <p:nvPr/>
        </p:nvGrpSpPr>
        <p:grpSpPr>
          <a:xfrm>
            <a:off x="6718535" y="1853803"/>
            <a:ext cx="840093" cy="179531"/>
            <a:chOff x="6442847" y="1928546"/>
            <a:chExt cx="840093" cy="179531"/>
          </a:xfrm>
        </p:grpSpPr>
        <p:sp>
          <p:nvSpPr>
            <p:cNvPr id="165" name="Солнце 164">
              <a:extLst>
                <a:ext uri="{FF2B5EF4-FFF2-40B4-BE49-F238E27FC236}">
                  <a16:creationId xmlns:a16="http://schemas.microsoft.com/office/drawing/2014/main" id="{7644157B-F133-9160-48F3-57BC6AE80D54}"/>
                </a:ext>
              </a:extLst>
            </p:cNvPr>
            <p:cNvSpPr/>
            <p:nvPr/>
          </p:nvSpPr>
          <p:spPr>
            <a:xfrm>
              <a:off x="6608132" y="1960803"/>
              <a:ext cx="136800" cy="133197"/>
            </a:xfrm>
            <a:prstGeom prst="sun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6" name="Прямоугольник 165">
              <a:extLst>
                <a:ext uri="{FF2B5EF4-FFF2-40B4-BE49-F238E27FC236}">
                  <a16:creationId xmlns:a16="http://schemas.microsoft.com/office/drawing/2014/main" id="{1C08E9F1-21CD-D580-B284-B62FC3D6B347}"/>
                </a:ext>
              </a:extLst>
            </p:cNvPr>
            <p:cNvSpPr/>
            <p:nvPr/>
          </p:nvSpPr>
          <p:spPr>
            <a:xfrm>
              <a:off x="6442847" y="1928546"/>
              <a:ext cx="840093" cy="179531"/>
            </a:xfrm>
            <a:prstGeom prst="rect">
              <a:avLst/>
            </a:prstGeom>
            <a:noFill/>
            <a:ln w="127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1.</a:t>
              </a:r>
              <a:r>
                <a:rPr lang="en-US" sz="1200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1</a:t>
              </a:r>
              <a:endParaRPr lang="ru-RU" sz="1200" dirty="0">
                <a:solidFill>
                  <a:schemeClr val="tx1"/>
                </a:solidFill>
                <a:highlight>
                  <a:srgbClr val="FFFF00"/>
                </a:highlight>
              </a:endParaRPr>
            </a:p>
          </p:txBody>
        </p:sp>
      </p:grpSp>
      <p:grpSp>
        <p:nvGrpSpPr>
          <p:cNvPr id="167" name="Группа 166">
            <a:extLst>
              <a:ext uri="{FF2B5EF4-FFF2-40B4-BE49-F238E27FC236}">
                <a16:creationId xmlns:a16="http://schemas.microsoft.com/office/drawing/2014/main" id="{024A8ADF-D06F-0DB0-063F-9F123E02F9A1}"/>
              </a:ext>
            </a:extLst>
          </p:cNvPr>
          <p:cNvGrpSpPr/>
          <p:nvPr/>
        </p:nvGrpSpPr>
        <p:grpSpPr>
          <a:xfrm>
            <a:off x="3771515" y="2940590"/>
            <a:ext cx="840093" cy="352266"/>
            <a:chOff x="2724482" y="743427"/>
            <a:chExt cx="840093" cy="352266"/>
          </a:xfrm>
        </p:grpSpPr>
        <p:sp>
          <p:nvSpPr>
            <p:cNvPr id="168" name="Солнце 167">
              <a:extLst>
                <a:ext uri="{FF2B5EF4-FFF2-40B4-BE49-F238E27FC236}">
                  <a16:creationId xmlns:a16="http://schemas.microsoft.com/office/drawing/2014/main" id="{2C511963-FB8B-1DEA-E0F4-D6BB99E2F27B}"/>
                </a:ext>
              </a:extLst>
            </p:cNvPr>
            <p:cNvSpPr/>
            <p:nvPr/>
          </p:nvSpPr>
          <p:spPr>
            <a:xfrm>
              <a:off x="3066748" y="962496"/>
              <a:ext cx="136800" cy="133197"/>
            </a:xfrm>
            <a:prstGeom prst="sun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9" name="Прямоугольник 168">
              <a:extLst>
                <a:ext uri="{FF2B5EF4-FFF2-40B4-BE49-F238E27FC236}">
                  <a16:creationId xmlns:a16="http://schemas.microsoft.com/office/drawing/2014/main" id="{EFC7132A-9E1E-16CF-AB80-ADFCCBB8D7D6}"/>
                </a:ext>
              </a:extLst>
            </p:cNvPr>
            <p:cNvSpPr/>
            <p:nvPr/>
          </p:nvSpPr>
          <p:spPr>
            <a:xfrm>
              <a:off x="2724482" y="743427"/>
              <a:ext cx="840093" cy="179531"/>
            </a:xfrm>
            <a:prstGeom prst="rect">
              <a:avLst/>
            </a:prstGeom>
            <a:noFill/>
            <a:ln w="127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3.0</a:t>
              </a:r>
            </a:p>
          </p:txBody>
        </p:sp>
      </p:grpSp>
      <p:grpSp>
        <p:nvGrpSpPr>
          <p:cNvPr id="170" name="Группа 169">
            <a:extLst>
              <a:ext uri="{FF2B5EF4-FFF2-40B4-BE49-F238E27FC236}">
                <a16:creationId xmlns:a16="http://schemas.microsoft.com/office/drawing/2014/main" id="{0976FE5E-AF76-3385-AAE5-F55544258A5B}"/>
              </a:ext>
            </a:extLst>
          </p:cNvPr>
          <p:cNvGrpSpPr/>
          <p:nvPr/>
        </p:nvGrpSpPr>
        <p:grpSpPr>
          <a:xfrm>
            <a:off x="3437333" y="4036534"/>
            <a:ext cx="840093" cy="352266"/>
            <a:chOff x="2724482" y="743427"/>
            <a:chExt cx="840093" cy="352266"/>
          </a:xfrm>
        </p:grpSpPr>
        <p:sp>
          <p:nvSpPr>
            <p:cNvPr id="171" name="Солнце 170">
              <a:extLst>
                <a:ext uri="{FF2B5EF4-FFF2-40B4-BE49-F238E27FC236}">
                  <a16:creationId xmlns:a16="http://schemas.microsoft.com/office/drawing/2014/main" id="{6A14ADEF-1CEE-2E89-C3A0-D127919817D2}"/>
                </a:ext>
              </a:extLst>
            </p:cNvPr>
            <p:cNvSpPr/>
            <p:nvPr/>
          </p:nvSpPr>
          <p:spPr>
            <a:xfrm>
              <a:off x="3066748" y="962496"/>
              <a:ext cx="136800" cy="133197"/>
            </a:xfrm>
            <a:prstGeom prst="sun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2" name="Прямоугольник 171">
              <a:extLst>
                <a:ext uri="{FF2B5EF4-FFF2-40B4-BE49-F238E27FC236}">
                  <a16:creationId xmlns:a16="http://schemas.microsoft.com/office/drawing/2014/main" id="{C0ACB7E4-4075-F1C3-A128-73C7E3A07B72}"/>
                </a:ext>
              </a:extLst>
            </p:cNvPr>
            <p:cNvSpPr/>
            <p:nvPr/>
          </p:nvSpPr>
          <p:spPr>
            <a:xfrm>
              <a:off x="2724482" y="743427"/>
              <a:ext cx="840093" cy="179531"/>
            </a:xfrm>
            <a:prstGeom prst="rect">
              <a:avLst/>
            </a:prstGeom>
            <a:noFill/>
            <a:ln w="127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4.1</a:t>
              </a:r>
            </a:p>
          </p:txBody>
        </p:sp>
      </p:grpSp>
      <p:grpSp>
        <p:nvGrpSpPr>
          <p:cNvPr id="173" name="Группа 172">
            <a:extLst>
              <a:ext uri="{FF2B5EF4-FFF2-40B4-BE49-F238E27FC236}">
                <a16:creationId xmlns:a16="http://schemas.microsoft.com/office/drawing/2014/main" id="{56D22606-FBBC-7AD0-2E41-A3FF800D72FB}"/>
              </a:ext>
            </a:extLst>
          </p:cNvPr>
          <p:cNvGrpSpPr/>
          <p:nvPr/>
        </p:nvGrpSpPr>
        <p:grpSpPr>
          <a:xfrm>
            <a:off x="3430289" y="5478850"/>
            <a:ext cx="840093" cy="352266"/>
            <a:chOff x="2724482" y="743427"/>
            <a:chExt cx="840093" cy="352266"/>
          </a:xfrm>
        </p:grpSpPr>
        <p:sp>
          <p:nvSpPr>
            <p:cNvPr id="174" name="Солнце 173">
              <a:extLst>
                <a:ext uri="{FF2B5EF4-FFF2-40B4-BE49-F238E27FC236}">
                  <a16:creationId xmlns:a16="http://schemas.microsoft.com/office/drawing/2014/main" id="{FB996BAC-A434-D919-FAF3-D4CB99318E9D}"/>
                </a:ext>
              </a:extLst>
            </p:cNvPr>
            <p:cNvSpPr/>
            <p:nvPr/>
          </p:nvSpPr>
          <p:spPr>
            <a:xfrm>
              <a:off x="3066748" y="962496"/>
              <a:ext cx="136800" cy="133197"/>
            </a:xfrm>
            <a:prstGeom prst="sun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5" name="Прямоугольник 174">
              <a:extLst>
                <a:ext uri="{FF2B5EF4-FFF2-40B4-BE49-F238E27FC236}">
                  <a16:creationId xmlns:a16="http://schemas.microsoft.com/office/drawing/2014/main" id="{BBB045CD-F362-8AED-BB47-30DC8F6D058D}"/>
                </a:ext>
              </a:extLst>
            </p:cNvPr>
            <p:cNvSpPr/>
            <p:nvPr/>
          </p:nvSpPr>
          <p:spPr>
            <a:xfrm>
              <a:off x="2724482" y="743427"/>
              <a:ext cx="840093" cy="179531"/>
            </a:xfrm>
            <a:prstGeom prst="rect">
              <a:avLst/>
            </a:prstGeom>
            <a:noFill/>
            <a:ln w="127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4.12</a:t>
              </a:r>
            </a:p>
          </p:txBody>
        </p:sp>
      </p:grpSp>
      <p:grpSp>
        <p:nvGrpSpPr>
          <p:cNvPr id="176" name="Группа 175">
            <a:extLst>
              <a:ext uri="{FF2B5EF4-FFF2-40B4-BE49-F238E27FC236}">
                <a16:creationId xmlns:a16="http://schemas.microsoft.com/office/drawing/2014/main" id="{B09BDFDC-4759-7403-9A2E-FB5A0AB7B667}"/>
              </a:ext>
            </a:extLst>
          </p:cNvPr>
          <p:cNvGrpSpPr/>
          <p:nvPr/>
        </p:nvGrpSpPr>
        <p:grpSpPr>
          <a:xfrm>
            <a:off x="6830364" y="4010152"/>
            <a:ext cx="840093" cy="352266"/>
            <a:chOff x="2724482" y="743427"/>
            <a:chExt cx="840093" cy="352266"/>
          </a:xfrm>
        </p:grpSpPr>
        <p:sp>
          <p:nvSpPr>
            <p:cNvPr id="177" name="Солнце 176">
              <a:extLst>
                <a:ext uri="{FF2B5EF4-FFF2-40B4-BE49-F238E27FC236}">
                  <a16:creationId xmlns:a16="http://schemas.microsoft.com/office/drawing/2014/main" id="{C0581BEA-AC06-2D58-7292-BBF3A1A6637D}"/>
                </a:ext>
              </a:extLst>
            </p:cNvPr>
            <p:cNvSpPr/>
            <p:nvPr/>
          </p:nvSpPr>
          <p:spPr>
            <a:xfrm>
              <a:off x="3066748" y="962496"/>
              <a:ext cx="136800" cy="133197"/>
            </a:xfrm>
            <a:prstGeom prst="sun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8" name="Прямоугольник 177">
              <a:extLst>
                <a:ext uri="{FF2B5EF4-FFF2-40B4-BE49-F238E27FC236}">
                  <a16:creationId xmlns:a16="http://schemas.microsoft.com/office/drawing/2014/main" id="{2CAF17A2-BCA4-CD87-1B61-FC7E858C62E8}"/>
                </a:ext>
              </a:extLst>
            </p:cNvPr>
            <p:cNvSpPr/>
            <p:nvPr/>
          </p:nvSpPr>
          <p:spPr>
            <a:xfrm>
              <a:off x="2724482" y="743427"/>
              <a:ext cx="840093" cy="179531"/>
            </a:xfrm>
            <a:prstGeom prst="rect">
              <a:avLst/>
            </a:prstGeom>
            <a:noFill/>
            <a:ln w="127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5.1</a:t>
              </a:r>
            </a:p>
          </p:txBody>
        </p:sp>
      </p:grpSp>
      <p:grpSp>
        <p:nvGrpSpPr>
          <p:cNvPr id="179" name="Группа 178">
            <a:extLst>
              <a:ext uri="{FF2B5EF4-FFF2-40B4-BE49-F238E27FC236}">
                <a16:creationId xmlns:a16="http://schemas.microsoft.com/office/drawing/2014/main" id="{5234A6EB-AC8D-2BE2-3549-4EEA36195BCC}"/>
              </a:ext>
            </a:extLst>
          </p:cNvPr>
          <p:cNvGrpSpPr/>
          <p:nvPr/>
        </p:nvGrpSpPr>
        <p:grpSpPr>
          <a:xfrm>
            <a:off x="6920510" y="5486757"/>
            <a:ext cx="840093" cy="352266"/>
            <a:chOff x="2724482" y="743427"/>
            <a:chExt cx="840093" cy="352266"/>
          </a:xfrm>
        </p:grpSpPr>
        <p:sp>
          <p:nvSpPr>
            <p:cNvPr id="180" name="Солнце 179">
              <a:extLst>
                <a:ext uri="{FF2B5EF4-FFF2-40B4-BE49-F238E27FC236}">
                  <a16:creationId xmlns:a16="http://schemas.microsoft.com/office/drawing/2014/main" id="{EC9BBE7F-038D-CB59-64F0-92C1482D92A9}"/>
                </a:ext>
              </a:extLst>
            </p:cNvPr>
            <p:cNvSpPr/>
            <p:nvPr/>
          </p:nvSpPr>
          <p:spPr>
            <a:xfrm>
              <a:off x="3066748" y="962496"/>
              <a:ext cx="136800" cy="133197"/>
            </a:xfrm>
            <a:prstGeom prst="sun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81" name="Прямоугольник 180">
              <a:extLst>
                <a:ext uri="{FF2B5EF4-FFF2-40B4-BE49-F238E27FC236}">
                  <a16:creationId xmlns:a16="http://schemas.microsoft.com/office/drawing/2014/main" id="{DE507EA6-4C80-CED1-C884-4E52FC3CCF83}"/>
                </a:ext>
              </a:extLst>
            </p:cNvPr>
            <p:cNvSpPr/>
            <p:nvPr/>
          </p:nvSpPr>
          <p:spPr>
            <a:xfrm>
              <a:off x="2724482" y="743427"/>
              <a:ext cx="840093" cy="179531"/>
            </a:xfrm>
            <a:prstGeom prst="rect">
              <a:avLst/>
            </a:prstGeom>
            <a:noFill/>
            <a:ln w="127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5.12</a:t>
              </a:r>
            </a:p>
          </p:txBody>
        </p:sp>
      </p:grpSp>
      <p:grpSp>
        <p:nvGrpSpPr>
          <p:cNvPr id="182" name="Группа 181">
            <a:extLst>
              <a:ext uri="{FF2B5EF4-FFF2-40B4-BE49-F238E27FC236}">
                <a16:creationId xmlns:a16="http://schemas.microsoft.com/office/drawing/2014/main" id="{A6BAD48F-890A-BCBD-E412-8D60B002420E}"/>
              </a:ext>
            </a:extLst>
          </p:cNvPr>
          <p:cNvGrpSpPr/>
          <p:nvPr/>
        </p:nvGrpSpPr>
        <p:grpSpPr>
          <a:xfrm>
            <a:off x="9161722" y="5490155"/>
            <a:ext cx="840093" cy="352266"/>
            <a:chOff x="2724482" y="743427"/>
            <a:chExt cx="840093" cy="352266"/>
          </a:xfrm>
        </p:grpSpPr>
        <p:sp>
          <p:nvSpPr>
            <p:cNvPr id="183" name="Солнце 182">
              <a:extLst>
                <a:ext uri="{FF2B5EF4-FFF2-40B4-BE49-F238E27FC236}">
                  <a16:creationId xmlns:a16="http://schemas.microsoft.com/office/drawing/2014/main" id="{AFCDA0E0-A45A-C66B-A244-6977CFBD2E5E}"/>
                </a:ext>
              </a:extLst>
            </p:cNvPr>
            <p:cNvSpPr/>
            <p:nvPr/>
          </p:nvSpPr>
          <p:spPr>
            <a:xfrm>
              <a:off x="3066748" y="962496"/>
              <a:ext cx="136800" cy="133197"/>
            </a:xfrm>
            <a:prstGeom prst="sun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84" name="Прямоугольник 183">
              <a:extLst>
                <a:ext uri="{FF2B5EF4-FFF2-40B4-BE49-F238E27FC236}">
                  <a16:creationId xmlns:a16="http://schemas.microsoft.com/office/drawing/2014/main" id="{D20D2A99-BFA7-EC4B-FF83-66A5478A0EAD}"/>
                </a:ext>
              </a:extLst>
            </p:cNvPr>
            <p:cNvSpPr/>
            <p:nvPr/>
          </p:nvSpPr>
          <p:spPr>
            <a:xfrm>
              <a:off x="2724482" y="743427"/>
              <a:ext cx="840093" cy="179531"/>
            </a:xfrm>
            <a:prstGeom prst="rect">
              <a:avLst/>
            </a:prstGeom>
            <a:noFill/>
            <a:ln w="127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6.12</a:t>
              </a:r>
            </a:p>
          </p:txBody>
        </p:sp>
      </p:grpSp>
      <p:grpSp>
        <p:nvGrpSpPr>
          <p:cNvPr id="185" name="Группа 184">
            <a:extLst>
              <a:ext uri="{FF2B5EF4-FFF2-40B4-BE49-F238E27FC236}">
                <a16:creationId xmlns:a16="http://schemas.microsoft.com/office/drawing/2014/main" id="{10F9C37E-DBA6-0981-CB92-5D8E3DD54297}"/>
              </a:ext>
            </a:extLst>
          </p:cNvPr>
          <p:cNvGrpSpPr/>
          <p:nvPr/>
        </p:nvGrpSpPr>
        <p:grpSpPr>
          <a:xfrm>
            <a:off x="9171563" y="4010152"/>
            <a:ext cx="840093" cy="352266"/>
            <a:chOff x="2724482" y="743427"/>
            <a:chExt cx="840093" cy="352266"/>
          </a:xfrm>
        </p:grpSpPr>
        <p:sp>
          <p:nvSpPr>
            <p:cNvPr id="186" name="Солнце 185">
              <a:extLst>
                <a:ext uri="{FF2B5EF4-FFF2-40B4-BE49-F238E27FC236}">
                  <a16:creationId xmlns:a16="http://schemas.microsoft.com/office/drawing/2014/main" id="{20767477-5AB1-50A8-FA78-EA34CFBD9649}"/>
                </a:ext>
              </a:extLst>
            </p:cNvPr>
            <p:cNvSpPr/>
            <p:nvPr/>
          </p:nvSpPr>
          <p:spPr>
            <a:xfrm>
              <a:off x="3066748" y="962496"/>
              <a:ext cx="136800" cy="133197"/>
            </a:xfrm>
            <a:prstGeom prst="sun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87" name="Прямоугольник 186">
              <a:extLst>
                <a:ext uri="{FF2B5EF4-FFF2-40B4-BE49-F238E27FC236}">
                  <a16:creationId xmlns:a16="http://schemas.microsoft.com/office/drawing/2014/main" id="{2F4EE89A-D69E-B284-F58A-7BE8E64B30D7}"/>
                </a:ext>
              </a:extLst>
            </p:cNvPr>
            <p:cNvSpPr/>
            <p:nvPr/>
          </p:nvSpPr>
          <p:spPr>
            <a:xfrm>
              <a:off x="2724482" y="743427"/>
              <a:ext cx="840093" cy="179531"/>
            </a:xfrm>
            <a:prstGeom prst="rect">
              <a:avLst/>
            </a:prstGeom>
            <a:noFill/>
            <a:ln w="127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6.1</a:t>
              </a:r>
            </a:p>
          </p:txBody>
        </p:sp>
      </p:grpSp>
      <p:grpSp>
        <p:nvGrpSpPr>
          <p:cNvPr id="199" name="Группа 198">
            <a:extLst>
              <a:ext uri="{FF2B5EF4-FFF2-40B4-BE49-F238E27FC236}">
                <a16:creationId xmlns:a16="http://schemas.microsoft.com/office/drawing/2014/main" id="{4DEA7F63-9479-E6C2-D19F-5EAF10E23527}"/>
              </a:ext>
            </a:extLst>
          </p:cNvPr>
          <p:cNvGrpSpPr/>
          <p:nvPr/>
        </p:nvGrpSpPr>
        <p:grpSpPr>
          <a:xfrm>
            <a:off x="2357574" y="2463816"/>
            <a:ext cx="840093" cy="179531"/>
            <a:chOff x="6469543" y="1928546"/>
            <a:chExt cx="840093" cy="179531"/>
          </a:xfrm>
        </p:grpSpPr>
        <p:sp>
          <p:nvSpPr>
            <p:cNvPr id="200" name="Солнце 199">
              <a:extLst>
                <a:ext uri="{FF2B5EF4-FFF2-40B4-BE49-F238E27FC236}">
                  <a16:creationId xmlns:a16="http://schemas.microsoft.com/office/drawing/2014/main" id="{86AB8E7A-9E8C-5F47-3AAC-5A8603F382CA}"/>
                </a:ext>
              </a:extLst>
            </p:cNvPr>
            <p:cNvSpPr/>
            <p:nvPr/>
          </p:nvSpPr>
          <p:spPr>
            <a:xfrm>
              <a:off x="6608132" y="1960803"/>
              <a:ext cx="136800" cy="133197"/>
            </a:xfrm>
            <a:prstGeom prst="sun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1" name="Прямоугольник 200">
              <a:extLst>
                <a:ext uri="{FF2B5EF4-FFF2-40B4-BE49-F238E27FC236}">
                  <a16:creationId xmlns:a16="http://schemas.microsoft.com/office/drawing/2014/main" id="{28B53EE0-31DA-2A53-0EB2-AD8F6C7DEAE0}"/>
                </a:ext>
              </a:extLst>
            </p:cNvPr>
            <p:cNvSpPr/>
            <p:nvPr/>
          </p:nvSpPr>
          <p:spPr>
            <a:xfrm>
              <a:off x="6469543" y="1928546"/>
              <a:ext cx="840093" cy="179531"/>
            </a:xfrm>
            <a:prstGeom prst="rect">
              <a:avLst/>
            </a:prstGeom>
            <a:noFill/>
            <a:ln w="127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2.1</a:t>
              </a:r>
            </a:p>
          </p:txBody>
        </p:sp>
      </p:grpSp>
      <p:grpSp>
        <p:nvGrpSpPr>
          <p:cNvPr id="202" name="Группа 201">
            <a:extLst>
              <a:ext uri="{FF2B5EF4-FFF2-40B4-BE49-F238E27FC236}">
                <a16:creationId xmlns:a16="http://schemas.microsoft.com/office/drawing/2014/main" id="{C5D1DF99-A227-7A26-9E61-E6267B2B8425}"/>
              </a:ext>
            </a:extLst>
          </p:cNvPr>
          <p:cNvGrpSpPr/>
          <p:nvPr/>
        </p:nvGrpSpPr>
        <p:grpSpPr>
          <a:xfrm>
            <a:off x="4842748" y="3555805"/>
            <a:ext cx="840093" cy="179531"/>
            <a:chOff x="6442847" y="1928546"/>
            <a:chExt cx="840093" cy="179531"/>
          </a:xfrm>
        </p:grpSpPr>
        <p:sp>
          <p:nvSpPr>
            <p:cNvPr id="203" name="Солнце 202">
              <a:extLst>
                <a:ext uri="{FF2B5EF4-FFF2-40B4-BE49-F238E27FC236}">
                  <a16:creationId xmlns:a16="http://schemas.microsoft.com/office/drawing/2014/main" id="{5FD11EA9-223B-9BAF-EE63-5485B7EF1253}"/>
                </a:ext>
              </a:extLst>
            </p:cNvPr>
            <p:cNvSpPr/>
            <p:nvPr/>
          </p:nvSpPr>
          <p:spPr>
            <a:xfrm>
              <a:off x="6608132" y="1960803"/>
              <a:ext cx="136800" cy="133197"/>
            </a:xfrm>
            <a:prstGeom prst="sun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4" name="Прямоугольник 203">
              <a:extLst>
                <a:ext uri="{FF2B5EF4-FFF2-40B4-BE49-F238E27FC236}">
                  <a16:creationId xmlns:a16="http://schemas.microsoft.com/office/drawing/2014/main" id="{FAD3460E-1288-EB8B-3B18-349B32B1CB92}"/>
                </a:ext>
              </a:extLst>
            </p:cNvPr>
            <p:cNvSpPr/>
            <p:nvPr/>
          </p:nvSpPr>
          <p:spPr>
            <a:xfrm>
              <a:off x="6442847" y="1928546"/>
              <a:ext cx="840093" cy="179531"/>
            </a:xfrm>
            <a:prstGeom prst="rect">
              <a:avLst/>
            </a:prstGeom>
            <a:noFill/>
            <a:ln w="127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3.1</a:t>
              </a:r>
            </a:p>
          </p:txBody>
        </p:sp>
      </p:grpSp>
      <p:grpSp>
        <p:nvGrpSpPr>
          <p:cNvPr id="205" name="Группа 204">
            <a:extLst>
              <a:ext uri="{FF2B5EF4-FFF2-40B4-BE49-F238E27FC236}">
                <a16:creationId xmlns:a16="http://schemas.microsoft.com/office/drawing/2014/main" id="{37833A43-2F0E-E2F1-2B96-A1364C9257ED}"/>
              </a:ext>
            </a:extLst>
          </p:cNvPr>
          <p:cNvGrpSpPr/>
          <p:nvPr/>
        </p:nvGrpSpPr>
        <p:grpSpPr>
          <a:xfrm>
            <a:off x="6655785" y="3553646"/>
            <a:ext cx="840093" cy="179531"/>
            <a:chOff x="6481967" y="1928546"/>
            <a:chExt cx="840093" cy="179531"/>
          </a:xfrm>
        </p:grpSpPr>
        <p:sp>
          <p:nvSpPr>
            <p:cNvPr id="206" name="Солнце 205">
              <a:extLst>
                <a:ext uri="{FF2B5EF4-FFF2-40B4-BE49-F238E27FC236}">
                  <a16:creationId xmlns:a16="http://schemas.microsoft.com/office/drawing/2014/main" id="{BCFE6C73-5EB2-22D6-9BAC-D667AEA39DA1}"/>
                </a:ext>
              </a:extLst>
            </p:cNvPr>
            <p:cNvSpPr/>
            <p:nvPr/>
          </p:nvSpPr>
          <p:spPr>
            <a:xfrm>
              <a:off x="6608132" y="1960803"/>
              <a:ext cx="136800" cy="133197"/>
            </a:xfrm>
            <a:prstGeom prst="sun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7" name="Прямоугольник 206">
              <a:extLst>
                <a:ext uri="{FF2B5EF4-FFF2-40B4-BE49-F238E27FC236}">
                  <a16:creationId xmlns:a16="http://schemas.microsoft.com/office/drawing/2014/main" id="{ACD87992-0DC6-EF5A-CE0D-07E5730443D9}"/>
                </a:ext>
              </a:extLst>
            </p:cNvPr>
            <p:cNvSpPr/>
            <p:nvPr/>
          </p:nvSpPr>
          <p:spPr>
            <a:xfrm>
              <a:off x="6481967" y="1928546"/>
              <a:ext cx="840093" cy="179531"/>
            </a:xfrm>
            <a:prstGeom prst="rect">
              <a:avLst/>
            </a:prstGeom>
            <a:noFill/>
            <a:ln w="127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3.12</a:t>
              </a:r>
            </a:p>
          </p:txBody>
        </p:sp>
      </p:grpSp>
      <p:grpSp>
        <p:nvGrpSpPr>
          <p:cNvPr id="208" name="Группа 207">
            <a:extLst>
              <a:ext uri="{FF2B5EF4-FFF2-40B4-BE49-F238E27FC236}">
                <a16:creationId xmlns:a16="http://schemas.microsoft.com/office/drawing/2014/main" id="{ADDC009A-FFA9-C60D-E9CF-E7FA44A155A0}"/>
              </a:ext>
            </a:extLst>
          </p:cNvPr>
          <p:cNvGrpSpPr/>
          <p:nvPr/>
        </p:nvGrpSpPr>
        <p:grpSpPr>
          <a:xfrm>
            <a:off x="7860408" y="5485238"/>
            <a:ext cx="840093" cy="352266"/>
            <a:chOff x="2724482" y="743427"/>
            <a:chExt cx="840093" cy="352266"/>
          </a:xfrm>
        </p:grpSpPr>
        <p:sp>
          <p:nvSpPr>
            <p:cNvPr id="209" name="Солнце 208">
              <a:extLst>
                <a:ext uri="{FF2B5EF4-FFF2-40B4-BE49-F238E27FC236}">
                  <a16:creationId xmlns:a16="http://schemas.microsoft.com/office/drawing/2014/main" id="{113E9A6E-B652-A6B6-F210-E491A8FA0598}"/>
                </a:ext>
              </a:extLst>
            </p:cNvPr>
            <p:cNvSpPr/>
            <p:nvPr/>
          </p:nvSpPr>
          <p:spPr>
            <a:xfrm>
              <a:off x="3066748" y="962496"/>
              <a:ext cx="136800" cy="133197"/>
            </a:xfrm>
            <a:prstGeom prst="sun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/>
            </a:p>
          </p:txBody>
        </p:sp>
        <p:sp>
          <p:nvSpPr>
            <p:cNvPr id="210" name="Прямоугольник 209">
              <a:extLst>
                <a:ext uri="{FF2B5EF4-FFF2-40B4-BE49-F238E27FC236}">
                  <a16:creationId xmlns:a16="http://schemas.microsoft.com/office/drawing/2014/main" id="{BDB7C002-F40A-787D-10F7-7D9E63470135}"/>
                </a:ext>
              </a:extLst>
            </p:cNvPr>
            <p:cNvSpPr/>
            <p:nvPr/>
          </p:nvSpPr>
          <p:spPr>
            <a:xfrm>
              <a:off x="2724482" y="743427"/>
              <a:ext cx="840093" cy="179531"/>
            </a:xfrm>
            <a:prstGeom prst="rect">
              <a:avLst/>
            </a:prstGeom>
            <a:noFill/>
            <a:ln w="127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6</a:t>
              </a:r>
              <a:r>
                <a:rPr lang="ru-RU" sz="1200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.а12</a:t>
              </a:r>
            </a:p>
          </p:txBody>
        </p:sp>
      </p:grpSp>
      <p:grpSp>
        <p:nvGrpSpPr>
          <p:cNvPr id="211" name="Группа 210">
            <a:extLst>
              <a:ext uri="{FF2B5EF4-FFF2-40B4-BE49-F238E27FC236}">
                <a16:creationId xmlns:a16="http://schemas.microsoft.com/office/drawing/2014/main" id="{8E0E40DE-DC9A-DCF7-F6DC-099F8F1C6EA0}"/>
              </a:ext>
            </a:extLst>
          </p:cNvPr>
          <p:cNvGrpSpPr/>
          <p:nvPr/>
        </p:nvGrpSpPr>
        <p:grpSpPr>
          <a:xfrm>
            <a:off x="7846984" y="4005235"/>
            <a:ext cx="840093" cy="352266"/>
            <a:chOff x="2757852" y="743427"/>
            <a:chExt cx="840093" cy="352266"/>
          </a:xfrm>
        </p:grpSpPr>
        <p:sp>
          <p:nvSpPr>
            <p:cNvPr id="212" name="Солнце 211">
              <a:extLst>
                <a:ext uri="{FF2B5EF4-FFF2-40B4-BE49-F238E27FC236}">
                  <a16:creationId xmlns:a16="http://schemas.microsoft.com/office/drawing/2014/main" id="{FC0E9F5C-70E0-4D19-7072-D839C2F1794A}"/>
                </a:ext>
              </a:extLst>
            </p:cNvPr>
            <p:cNvSpPr/>
            <p:nvPr/>
          </p:nvSpPr>
          <p:spPr>
            <a:xfrm>
              <a:off x="3086770" y="962496"/>
              <a:ext cx="136800" cy="133197"/>
            </a:xfrm>
            <a:prstGeom prst="sun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3" name="Прямоугольник 212">
              <a:extLst>
                <a:ext uri="{FF2B5EF4-FFF2-40B4-BE49-F238E27FC236}">
                  <a16:creationId xmlns:a16="http://schemas.microsoft.com/office/drawing/2014/main" id="{5E82A7C4-342D-CECC-89EB-63DAB886C3C2}"/>
                </a:ext>
              </a:extLst>
            </p:cNvPr>
            <p:cNvSpPr/>
            <p:nvPr/>
          </p:nvSpPr>
          <p:spPr>
            <a:xfrm>
              <a:off x="2757852" y="743427"/>
              <a:ext cx="840093" cy="179531"/>
            </a:xfrm>
            <a:prstGeom prst="rect">
              <a:avLst/>
            </a:prstGeom>
            <a:noFill/>
            <a:ln w="127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6</a:t>
              </a:r>
              <a:r>
                <a:rPr lang="ru-RU" sz="1200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.а1</a:t>
              </a:r>
            </a:p>
          </p:txBody>
        </p:sp>
      </p:grpSp>
      <p:grpSp>
        <p:nvGrpSpPr>
          <p:cNvPr id="217" name="Группа 216">
            <a:extLst>
              <a:ext uri="{FF2B5EF4-FFF2-40B4-BE49-F238E27FC236}">
                <a16:creationId xmlns:a16="http://schemas.microsoft.com/office/drawing/2014/main" id="{E9B5A9AA-1762-A858-5207-8B16FDBA577B}"/>
              </a:ext>
            </a:extLst>
          </p:cNvPr>
          <p:cNvGrpSpPr/>
          <p:nvPr/>
        </p:nvGrpSpPr>
        <p:grpSpPr>
          <a:xfrm>
            <a:off x="2486037" y="819730"/>
            <a:ext cx="840093" cy="312938"/>
            <a:chOff x="2724482" y="743427"/>
            <a:chExt cx="840093" cy="312938"/>
          </a:xfrm>
        </p:grpSpPr>
        <p:sp>
          <p:nvSpPr>
            <p:cNvPr id="218" name="Солнце 217">
              <a:extLst>
                <a:ext uri="{FF2B5EF4-FFF2-40B4-BE49-F238E27FC236}">
                  <a16:creationId xmlns:a16="http://schemas.microsoft.com/office/drawing/2014/main" id="{BC129C8E-FE70-5686-B1AD-583B9914565A}"/>
                </a:ext>
              </a:extLst>
            </p:cNvPr>
            <p:cNvSpPr/>
            <p:nvPr/>
          </p:nvSpPr>
          <p:spPr>
            <a:xfrm>
              <a:off x="3066748" y="923168"/>
              <a:ext cx="136800" cy="133197"/>
            </a:xfrm>
            <a:prstGeom prst="sun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/>
            </a:p>
          </p:txBody>
        </p:sp>
        <p:sp>
          <p:nvSpPr>
            <p:cNvPr id="219" name="Прямоугольник 218">
              <a:extLst>
                <a:ext uri="{FF2B5EF4-FFF2-40B4-BE49-F238E27FC236}">
                  <a16:creationId xmlns:a16="http://schemas.microsoft.com/office/drawing/2014/main" id="{046632AA-BADA-4616-CB97-C6D0454549E2}"/>
                </a:ext>
              </a:extLst>
            </p:cNvPr>
            <p:cNvSpPr/>
            <p:nvPr/>
          </p:nvSpPr>
          <p:spPr>
            <a:xfrm>
              <a:off x="2724482" y="743427"/>
              <a:ext cx="840093" cy="179531"/>
            </a:xfrm>
            <a:prstGeom prst="rect">
              <a:avLst/>
            </a:prstGeom>
            <a:noFill/>
            <a:ln w="127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2.б</a:t>
              </a:r>
            </a:p>
          </p:txBody>
        </p:sp>
      </p:grpSp>
      <p:cxnSp>
        <p:nvCxnSpPr>
          <p:cNvPr id="127" name="Прямая со стрелкой 126">
            <a:extLst>
              <a:ext uri="{FF2B5EF4-FFF2-40B4-BE49-F238E27FC236}">
                <a16:creationId xmlns:a16="http://schemas.microsoft.com/office/drawing/2014/main" id="{0AD198D2-5DB1-3865-1E4D-8D0C237E9114}"/>
              </a:ext>
            </a:extLst>
          </p:cNvPr>
          <p:cNvCxnSpPr>
            <a:cxnSpLocks/>
          </p:cNvCxnSpPr>
          <p:nvPr/>
        </p:nvCxnSpPr>
        <p:spPr>
          <a:xfrm flipV="1">
            <a:off x="7067315" y="2648311"/>
            <a:ext cx="1235144" cy="11825"/>
          </a:xfrm>
          <a:prstGeom prst="straightConnector1">
            <a:avLst/>
          </a:prstGeom>
          <a:ln w="25400">
            <a:solidFill>
              <a:srgbClr val="92D050"/>
            </a:solidFill>
            <a:prstDash val="sysDot"/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5" name="Солнце 224">
            <a:extLst>
              <a:ext uri="{FF2B5EF4-FFF2-40B4-BE49-F238E27FC236}">
                <a16:creationId xmlns:a16="http://schemas.microsoft.com/office/drawing/2014/main" id="{06D4D55A-4E3F-45E4-D768-565CD4487AC1}"/>
              </a:ext>
            </a:extLst>
          </p:cNvPr>
          <p:cNvSpPr/>
          <p:nvPr/>
        </p:nvSpPr>
        <p:spPr>
          <a:xfrm>
            <a:off x="7530806" y="2579060"/>
            <a:ext cx="136800" cy="133197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6" name="Прямоугольник 225">
            <a:extLst>
              <a:ext uri="{FF2B5EF4-FFF2-40B4-BE49-F238E27FC236}">
                <a16:creationId xmlns:a16="http://schemas.microsoft.com/office/drawing/2014/main" id="{084557E2-DAF2-E6AC-5C9C-8CC529C5ED1D}"/>
              </a:ext>
            </a:extLst>
          </p:cNvPr>
          <p:cNvSpPr/>
          <p:nvPr/>
        </p:nvSpPr>
        <p:spPr>
          <a:xfrm>
            <a:off x="7198232" y="2336215"/>
            <a:ext cx="840093" cy="179531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highlight>
                  <a:srgbClr val="FFFF00"/>
                </a:highlight>
              </a:rPr>
              <a:t>3.14</a:t>
            </a:r>
          </a:p>
        </p:txBody>
      </p:sp>
      <p:grpSp>
        <p:nvGrpSpPr>
          <p:cNvPr id="243" name="Группа 242">
            <a:extLst>
              <a:ext uri="{FF2B5EF4-FFF2-40B4-BE49-F238E27FC236}">
                <a16:creationId xmlns:a16="http://schemas.microsoft.com/office/drawing/2014/main" id="{4754EFC4-E627-5F09-1EF0-33A3E04BB96F}"/>
              </a:ext>
            </a:extLst>
          </p:cNvPr>
          <p:cNvGrpSpPr/>
          <p:nvPr/>
        </p:nvGrpSpPr>
        <p:grpSpPr>
          <a:xfrm rot="5400000">
            <a:off x="2398126" y="1045856"/>
            <a:ext cx="328655" cy="609600"/>
            <a:chOff x="5299262" y="5305508"/>
            <a:chExt cx="328654" cy="609600"/>
          </a:xfrm>
        </p:grpSpPr>
        <p:cxnSp>
          <p:nvCxnSpPr>
            <p:cNvPr id="244" name="Прямая со стрелкой 243">
              <a:extLst>
                <a:ext uri="{FF2B5EF4-FFF2-40B4-BE49-F238E27FC236}">
                  <a16:creationId xmlns:a16="http://schemas.microsoft.com/office/drawing/2014/main" id="{3BD477AF-4FE3-4300-7A42-A28628998278}"/>
                </a:ext>
              </a:extLst>
            </p:cNvPr>
            <p:cNvCxnSpPr/>
            <p:nvPr/>
          </p:nvCxnSpPr>
          <p:spPr>
            <a:xfrm>
              <a:off x="5301343" y="5354492"/>
              <a:ext cx="0" cy="495300"/>
            </a:xfrm>
            <a:prstGeom prst="straightConnector1">
              <a:avLst/>
            </a:prstGeom>
            <a:ln>
              <a:solidFill>
                <a:srgbClr val="0070C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Прямая со стрелкой 244">
              <a:extLst>
                <a:ext uri="{FF2B5EF4-FFF2-40B4-BE49-F238E27FC236}">
                  <a16:creationId xmlns:a16="http://schemas.microsoft.com/office/drawing/2014/main" id="{FED8E10A-3818-C66C-1066-25189E730147}"/>
                </a:ext>
              </a:extLst>
            </p:cNvPr>
            <p:cNvCxnSpPr>
              <a:cxnSpLocks/>
            </p:cNvCxnSpPr>
            <p:nvPr/>
          </p:nvCxnSpPr>
          <p:spPr>
            <a:xfrm>
              <a:off x="5627916" y="5305508"/>
              <a:ext cx="0" cy="609600"/>
            </a:xfrm>
            <a:prstGeom prst="straightConnector1">
              <a:avLst/>
            </a:prstGeom>
            <a:ln>
              <a:solidFill>
                <a:srgbClr val="0070C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Прямая соединительная линия 245">
              <a:extLst>
                <a:ext uri="{FF2B5EF4-FFF2-40B4-BE49-F238E27FC236}">
                  <a16:creationId xmlns:a16="http://schemas.microsoft.com/office/drawing/2014/main" id="{29781820-3104-5DD5-30A1-CE4B5BA1F002}"/>
                </a:ext>
              </a:extLst>
            </p:cNvPr>
            <p:cNvCxnSpPr>
              <a:cxnSpLocks/>
            </p:cNvCxnSpPr>
            <p:nvPr/>
          </p:nvCxnSpPr>
          <p:spPr>
            <a:xfrm>
              <a:off x="5301343" y="5512335"/>
              <a:ext cx="326573" cy="31568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Прямая соединительная линия 246">
              <a:extLst>
                <a:ext uri="{FF2B5EF4-FFF2-40B4-BE49-F238E27FC236}">
                  <a16:creationId xmlns:a16="http://schemas.microsoft.com/office/drawing/2014/main" id="{B2F0B0D6-351A-8824-454E-42C46F8BB8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99262" y="5438690"/>
              <a:ext cx="326573" cy="24530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3138BCA-DEE8-225A-332D-FCEC4ABC3127}"/>
              </a:ext>
            </a:extLst>
          </p:cNvPr>
          <p:cNvSpPr/>
          <p:nvPr/>
        </p:nvSpPr>
        <p:spPr>
          <a:xfrm>
            <a:off x="6774449" y="1051054"/>
            <a:ext cx="1680988" cy="635910"/>
          </a:xfrm>
          <a:prstGeom prst="rect">
            <a:avLst/>
          </a:prstGeom>
          <a:solidFill>
            <a:srgbClr val="FF8AD8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Твердотельная часть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</a:rPr>
              <a:t>(Усилители на </a:t>
            </a:r>
            <a:r>
              <a:rPr lang="en-US" sz="1200" dirty="0">
                <a:solidFill>
                  <a:schemeClr val="tx1"/>
                </a:solidFill>
              </a:rPr>
              <a:t>Nd </a:t>
            </a:r>
            <a:r>
              <a:rPr lang="ru-RU" sz="1200" dirty="0">
                <a:solidFill>
                  <a:schemeClr val="tx1"/>
                </a:solidFill>
              </a:rPr>
              <a:t>и </a:t>
            </a:r>
            <a:r>
              <a:rPr lang="en-US" sz="1200" dirty="0">
                <a:solidFill>
                  <a:schemeClr val="tx1"/>
                </a:solidFill>
              </a:rPr>
              <a:t>Yb</a:t>
            </a:r>
            <a:r>
              <a:rPr lang="ru-RU" sz="1200" dirty="0">
                <a:solidFill>
                  <a:schemeClr val="tx1"/>
                </a:solidFill>
              </a:rPr>
              <a:t>)</a:t>
            </a:r>
          </a:p>
        </p:txBody>
      </p:sp>
      <p:grpSp>
        <p:nvGrpSpPr>
          <p:cNvPr id="256" name="Группа 255">
            <a:extLst>
              <a:ext uri="{FF2B5EF4-FFF2-40B4-BE49-F238E27FC236}">
                <a16:creationId xmlns:a16="http://schemas.microsoft.com/office/drawing/2014/main" id="{F44022B2-8909-4F58-F286-189F8B5783A0}"/>
              </a:ext>
            </a:extLst>
          </p:cNvPr>
          <p:cNvGrpSpPr/>
          <p:nvPr/>
        </p:nvGrpSpPr>
        <p:grpSpPr>
          <a:xfrm>
            <a:off x="2943976" y="1218832"/>
            <a:ext cx="840093" cy="179531"/>
            <a:chOff x="6021334" y="1928940"/>
            <a:chExt cx="840093" cy="179531"/>
          </a:xfrm>
        </p:grpSpPr>
        <p:sp>
          <p:nvSpPr>
            <p:cNvPr id="257" name="Солнце 256">
              <a:extLst>
                <a:ext uri="{FF2B5EF4-FFF2-40B4-BE49-F238E27FC236}">
                  <a16:creationId xmlns:a16="http://schemas.microsoft.com/office/drawing/2014/main" id="{0B227BC1-2A1D-3758-C7A1-5AEF721655F3}"/>
                </a:ext>
              </a:extLst>
            </p:cNvPr>
            <p:cNvSpPr/>
            <p:nvPr/>
          </p:nvSpPr>
          <p:spPr>
            <a:xfrm>
              <a:off x="6608132" y="1960803"/>
              <a:ext cx="136800" cy="133197"/>
            </a:xfrm>
            <a:prstGeom prst="sun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58" name="Прямоугольник 257">
              <a:extLst>
                <a:ext uri="{FF2B5EF4-FFF2-40B4-BE49-F238E27FC236}">
                  <a16:creationId xmlns:a16="http://schemas.microsoft.com/office/drawing/2014/main" id="{DBC37C67-6AA6-C1E4-5BD3-AAD20A1EA179}"/>
                </a:ext>
              </a:extLst>
            </p:cNvPr>
            <p:cNvSpPr/>
            <p:nvPr/>
          </p:nvSpPr>
          <p:spPr>
            <a:xfrm>
              <a:off x="6021334" y="1928940"/>
              <a:ext cx="840093" cy="179531"/>
            </a:xfrm>
            <a:prstGeom prst="rect">
              <a:avLst/>
            </a:prstGeom>
            <a:noFill/>
            <a:ln w="127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2.а</a:t>
              </a:r>
            </a:p>
          </p:txBody>
        </p:sp>
      </p:grpSp>
      <p:sp>
        <p:nvSpPr>
          <p:cNvPr id="277" name="Прямоугольник 276">
            <a:extLst>
              <a:ext uri="{FF2B5EF4-FFF2-40B4-BE49-F238E27FC236}">
                <a16:creationId xmlns:a16="http://schemas.microsoft.com/office/drawing/2014/main" id="{B2A6CD8A-1C3A-293C-C4F6-F4A7C2C1AB5B}"/>
              </a:ext>
            </a:extLst>
          </p:cNvPr>
          <p:cNvSpPr/>
          <p:nvPr/>
        </p:nvSpPr>
        <p:spPr>
          <a:xfrm>
            <a:off x="9357945" y="2047708"/>
            <a:ext cx="840093" cy="179531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highlight>
                  <a:srgbClr val="FFFF00"/>
                </a:highlight>
              </a:rPr>
              <a:t>1.</a:t>
            </a:r>
            <a:r>
              <a:rPr lang="en-US" sz="1200" dirty="0">
                <a:solidFill>
                  <a:schemeClr val="tx1"/>
                </a:solidFill>
                <a:highlight>
                  <a:srgbClr val="FFFF00"/>
                </a:highlight>
              </a:rPr>
              <a:t>6</a:t>
            </a:r>
            <a:endParaRPr lang="ru-RU" sz="12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cxnSp>
        <p:nvCxnSpPr>
          <p:cNvPr id="281" name="Прямая со стрелкой 280">
            <a:extLst>
              <a:ext uri="{FF2B5EF4-FFF2-40B4-BE49-F238E27FC236}">
                <a16:creationId xmlns:a16="http://schemas.microsoft.com/office/drawing/2014/main" id="{306CC955-D19E-AE5C-BC96-E400F0CA0B54}"/>
              </a:ext>
            </a:extLst>
          </p:cNvPr>
          <p:cNvCxnSpPr>
            <a:cxnSpLocks/>
          </p:cNvCxnSpPr>
          <p:nvPr/>
        </p:nvCxnSpPr>
        <p:spPr>
          <a:xfrm>
            <a:off x="9467754" y="1672185"/>
            <a:ext cx="3375" cy="890342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0" name="Группа 289">
            <a:extLst>
              <a:ext uri="{FF2B5EF4-FFF2-40B4-BE49-F238E27FC236}">
                <a16:creationId xmlns:a16="http://schemas.microsoft.com/office/drawing/2014/main" id="{9B474AE5-8B5E-C9C6-DBFF-8D192B9D3A4A}"/>
              </a:ext>
            </a:extLst>
          </p:cNvPr>
          <p:cNvGrpSpPr/>
          <p:nvPr/>
        </p:nvGrpSpPr>
        <p:grpSpPr>
          <a:xfrm>
            <a:off x="9078308" y="2033256"/>
            <a:ext cx="463884" cy="217169"/>
            <a:chOff x="7737183" y="2010748"/>
            <a:chExt cx="463884" cy="217169"/>
          </a:xfrm>
        </p:grpSpPr>
        <p:sp>
          <p:nvSpPr>
            <p:cNvPr id="287" name="Солнце 286">
              <a:extLst>
                <a:ext uri="{FF2B5EF4-FFF2-40B4-BE49-F238E27FC236}">
                  <a16:creationId xmlns:a16="http://schemas.microsoft.com/office/drawing/2014/main" id="{A260A71C-604B-A6DE-E5A1-3015EE15A3CA}"/>
                </a:ext>
              </a:extLst>
            </p:cNvPr>
            <p:cNvSpPr/>
            <p:nvPr/>
          </p:nvSpPr>
          <p:spPr>
            <a:xfrm>
              <a:off x="8064267" y="2040197"/>
              <a:ext cx="136800" cy="133197"/>
            </a:xfrm>
            <a:prstGeom prst="sun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8" name="Прямоугольник 287">
              <a:extLst>
                <a:ext uri="{FF2B5EF4-FFF2-40B4-BE49-F238E27FC236}">
                  <a16:creationId xmlns:a16="http://schemas.microsoft.com/office/drawing/2014/main" id="{3A0D5FFF-995D-87E4-59EF-700A283C46FC}"/>
                </a:ext>
              </a:extLst>
            </p:cNvPr>
            <p:cNvSpPr/>
            <p:nvPr/>
          </p:nvSpPr>
          <p:spPr>
            <a:xfrm>
              <a:off x="7737183" y="2010748"/>
              <a:ext cx="399998" cy="217169"/>
            </a:xfrm>
            <a:prstGeom prst="rect">
              <a:avLst/>
            </a:prstGeom>
            <a:noFill/>
            <a:ln w="127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1.</a:t>
              </a:r>
              <a:r>
                <a:rPr lang="en-US" sz="1200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5</a:t>
              </a:r>
              <a:endParaRPr lang="ru-RU" sz="1200" dirty="0">
                <a:solidFill>
                  <a:schemeClr val="tx1"/>
                </a:solidFill>
                <a:highlight>
                  <a:srgbClr val="FFFF00"/>
                </a:highlight>
              </a:endParaRPr>
            </a:p>
          </p:txBody>
        </p:sp>
      </p:grpSp>
      <p:cxnSp>
        <p:nvCxnSpPr>
          <p:cNvPr id="291" name="Прямая со стрелкой 290">
            <a:extLst>
              <a:ext uri="{FF2B5EF4-FFF2-40B4-BE49-F238E27FC236}">
                <a16:creationId xmlns:a16="http://schemas.microsoft.com/office/drawing/2014/main" id="{BE2326D3-9C3F-3A6A-DD7E-DEF50BC1900B}"/>
              </a:ext>
            </a:extLst>
          </p:cNvPr>
          <p:cNvCxnSpPr>
            <a:cxnSpLocks/>
          </p:cNvCxnSpPr>
          <p:nvPr/>
        </p:nvCxnSpPr>
        <p:spPr>
          <a:xfrm>
            <a:off x="2329451" y="6662881"/>
            <a:ext cx="848803" cy="0"/>
          </a:xfrm>
          <a:prstGeom prst="straightConnector1">
            <a:avLst/>
          </a:prstGeom>
          <a:ln w="28575"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2" name="Прямая со стрелкой 291">
            <a:extLst>
              <a:ext uri="{FF2B5EF4-FFF2-40B4-BE49-F238E27FC236}">
                <a16:creationId xmlns:a16="http://schemas.microsoft.com/office/drawing/2014/main" id="{A55E183E-8DBA-8D91-1DBB-2E636874112D}"/>
              </a:ext>
            </a:extLst>
          </p:cNvPr>
          <p:cNvCxnSpPr>
            <a:cxnSpLocks/>
          </p:cNvCxnSpPr>
          <p:nvPr/>
        </p:nvCxnSpPr>
        <p:spPr>
          <a:xfrm>
            <a:off x="3834808" y="6660607"/>
            <a:ext cx="754517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3" name="Прямая со стрелкой 292">
            <a:extLst>
              <a:ext uri="{FF2B5EF4-FFF2-40B4-BE49-F238E27FC236}">
                <a16:creationId xmlns:a16="http://schemas.microsoft.com/office/drawing/2014/main" id="{7E164FB7-817A-7F15-047D-316CA4B121AE}"/>
              </a:ext>
            </a:extLst>
          </p:cNvPr>
          <p:cNvCxnSpPr>
            <a:cxnSpLocks/>
          </p:cNvCxnSpPr>
          <p:nvPr/>
        </p:nvCxnSpPr>
        <p:spPr>
          <a:xfrm>
            <a:off x="5781013" y="6660607"/>
            <a:ext cx="654226" cy="0"/>
          </a:xfrm>
          <a:prstGeom prst="straightConnector1">
            <a:avLst/>
          </a:prstGeom>
          <a:ln w="25400">
            <a:solidFill>
              <a:srgbClr val="92D05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F14EDB73-70B5-B64D-1FCB-52CCE729E3EA}"/>
              </a:ext>
            </a:extLst>
          </p:cNvPr>
          <p:cNvCxnSpPr>
            <a:cxnSpLocks/>
          </p:cNvCxnSpPr>
          <p:nvPr/>
        </p:nvCxnSpPr>
        <p:spPr>
          <a:xfrm flipV="1">
            <a:off x="7074101" y="3002045"/>
            <a:ext cx="1218579" cy="3163"/>
          </a:xfrm>
          <a:prstGeom prst="straightConnector1">
            <a:avLst/>
          </a:prstGeom>
          <a:ln w="25400">
            <a:solidFill>
              <a:srgbClr val="92D050"/>
            </a:solidFill>
            <a:prstDash val="sysDot"/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Солнце 26">
            <a:extLst>
              <a:ext uri="{FF2B5EF4-FFF2-40B4-BE49-F238E27FC236}">
                <a16:creationId xmlns:a16="http://schemas.microsoft.com/office/drawing/2014/main" id="{9ED49D70-439B-6620-E45D-3FB816E01B8B}"/>
              </a:ext>
            </a:extLst>
          </p:cNvPr>
          <p:cNvSpPr/>
          <p:nvPr/>
        </p:nvSpPr>
        <p:spPr>
          <a:xfrm>
            <a:off x="7547371" y="2919736"/>
            <a:ext cx="136800" cy="133197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4213C195-020C-39DB-7303-3E63D15730DD}"/>
              </a:ext>
            </a:extLst>
          </p:cNvPr>
          <p:cNvSpPr/>
          <p:nvPr/>
        </p:nvSpPr>
        <p:spPr>
          <a:xfrm>
            <a:off x="7214797" y="2728261"/>
            <a:ext cx="840093" cy="179531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highlight>
                  <a:srgbClr val="FFFF00"/>
                </a:highlight>
              </a:rPr>
              <a:t>3.1</a:t>
            </a:r>
            <a:r>
              <a:rPr lang="en-US" sz="1200" dirty="0">
                <a:solidFill>
                  <a:schemeClr val="tx1"/>
                </a:solidFill>
                <a:highlight>
                  <a:srgbClr val="FFFF00"/>
                </a:highlight>
              </a:rPr>
              <a:t>5</a:t>
            </a:r>
            <a:endParaRPr lang="ru-RU" sz="12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A7D87F50-E2EA-79AA-8057-1CADEF898B0F}"/>
              </a:ext>
            </a:extLst>
          </p:cNvPr>
          <p:cNvCxnSpPr>
            <a:cxnSpLocks/>
          </p:cNvCxnSpPr>
          <p:nvPr/>
        </p:nvCxnSpPr>
        <p:spPr>
          <a:xfrm>
            <a:off x="7069778" y="3352413"/>
            <a:ext cx="1235144" cy="15905"/>
          </a:xfrm>
          <a:prstGeom prst="straightConnector1">
            <a:avLst/>
          </a:prstGeom>
          <a:ln w="25400">
            <a:solidFill>
              <a:srgbClr val="92D050"/>
            </a:solidFill>
            <a:prstDash val="sysDot"/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Солнце 40">
            <a:extLst>
              <a:ext uri="{FF2B5EF4-FFF2-40B4-BE49-F238E27FC236}">
                <a16:creationId xmlns:a16="http://schemas.microsoft.com/office/drawing/2014/main" id="{413D62A5-AE05-B2D8-CC27-1D0A64D0F8A9}"/>
              </a:ext>
            </a:extLst>
          </p:cNvPr>
          <p:cNvSpPr/>
          <p:nvPr/>
        </p:nvSpPr>
        <p:spPr>
          <a:xfrm>
            <a:off x="7543049" y="3291391"/>
            <a:ext cx="136800" cy="133197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167B8C7E-682A-FE70-8680-5BEE6CD1EA3E}"/>
              </a:ext>
            </a:extLst>
          </p:cNvPr>
          <p:cNvSpPr/>
          <p:nvPr/>
        </p:nvSpPr>
        <p:spPr>
          <a:xfrm>
            <a:off x="7210475" y="3075466"/>
            <a:ext cx="840093" cy="179531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highlight>
                  <a:srgbClr val="FFFF00"/>
                </a:highlight>
              </a:rPr>
              <a:t>3.1</a:t>
            </a:r>
            <a:r>
              <a:rPr lang="en-US" sz="1200" dirty="0">
                <a:solidFill>
                  <a:schemeClr val="tx1"/>
                </a:solidFill>
                <a:highlight>
                  <a:srgbClr val="FFFF00"/>
                </a:highlight>
              </a:rPr>
              <a:t>6</a:t>
            </a:r>
            <a:endParaRPr lang="ru-RU" sz="12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442ECEE4-4748-BF1C-1DD1-C1463D2395C7}"/>
              </a:ext>
            </a:extLst>
          </p:cNvPr>
          <p:cNvCxnSpPr>
            <a:cxnSpLocks/>
          </p:cNvCxnSpPr>
          <p:nvPr/>
        </p:nvCxnSpPr>
        <p:spPr>
          <a:xfrm flipH="1" flipV="1">
            <a:off x="9315122" y="3213900"/>
            <a:ext cx="9741" cy="1070735"/>
          </a:xfrm>
          <a:prstGeom prst="straightConnector1">
            <a:avLst/>
          </a:prstGeom>
          <a:ln w="25400">
            <a:solidFill>
              <a:srgbClr val="FF000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>
            <a:extLst>
              <a:ext uri="{FF2B5EF4-FFF2-40B4-BE49-F238E27FC236}">
                <a16:creationId xmlns:a16="http://schemas.microsoft.com/office/drawing/2014/main" id="{E7AA89CC-80DA-78E9-5E33-FF0C6DD1D504}"/>
              </a:ext>
            </a:extLst>
          </p:cNvPr>
          <p:cNvCxnSpPr>
            <a:cxnSpLocks/>
          </p:cNvCxnSpPr>
          <p:nvPr/>
        </p:nvCxnSpPr>
        <p:spPr>
          <a:xfrm flipH="1" flipV="1">
            <a:off x="9401587" y="3213900"/>
            <a:ext cx="18658" cy="2585061"/>
          </a:xfrm>
          <a:prstGeom prst="straightConnector1">
            <a:avLst/>
          </a:prstGeom>
          <a:ln w="25400">
            <a:solidFill>
              <a:srgbClr val="FF000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>
            <a:extLst>
              <a:ext uri="{FF2B5EF4-FFF2-40B4-BE49-F238E27FC236}">
                <a16:creationId xmlns:a16="http://schemas.microsoft.com/office/drawing/2014/main" id="{5EB33313-C04D-5A54-8F6E-A87995D392A8}"/>
              </a:ext>
            </a:extLst>
          </p:cNvPr>
          <p:cNvCxnSpPr>
            <a:cxnSpLocks/>
          </p:cNvCxnSpPr>
          <p:nvPr/>
        </p:nvCxnSpPr>
        <p:spPr>
          <a:xfrm>
            <a:off x="9981864" y="883047"/>
            <a:ext cx="0" cy="1737936"/>
          </a:xfrm>
          <a:prstGeom prst="straightConnector1">
            <a:avLst/>
          </a:prstGeom>
          <a:ln w="25400">
            <a:solidFill>
              <a:srgbClr val="FF000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id="{63B3254B-3EAB-BCC4-B31B-3B70AC2999F9}"/>
              </a:ext>
            </a:extLst>
          </p:cNvPr>
          <p:cNvCxnSpPr>
            <a:cxnSpLocks/>
          </p:cNvCxnSpPr>
          <p:nvPr/>
        </p:nvCxnSpPr>
        <p:spPr>
          <a:xfrm flipV="1">
            <a:off x="6405250" y="883985"/>
            <a:ext cx="3593093" cy="6979"/>
          </a:xfrm>
          <a:prstGeom prst="straightConnector1">
            <a:avLst/>
          </a:prstGeom>
          <a:ln w="25400">
            <a:solidFill>
              <a:srgbClr val="FF000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C318C64-40AB-326D-F911-D8511759F07F}"/>
              </a:ext>
            </a:extLst>
          </p:cNvPr>
          <p:cNvSpPr/>
          <p:nvPr/>
        </p:nvSpPr>
        <p:spPr>
          <a:xfrm>
            <a:off x="5042828" y="623356"/>
            <a:ext cx="1372747" cy="804490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Параметрическая часть</a:t>
            </a:r>
          </a:p>
        </p:txBody>
      </p:sp>
      <p:cxnSp>
        <p:nvCxnSpPr>
          <p:cNvPr id="82" name="Прямая со стрелкой 81">
            <a:extLst>
              <a:ext uri="{FF2B5EF4-FFF2-40B4-BE49-F238E27FC236}">
                <a16:creationId xmlns:a16="http://schemas.microsoft.com/office/drawing/2014/main" id="{1BC1268C-E824-5B80-638F-8107CFD89F56}"/>
              </a:ext>
            </a:extLst>
          </p:cNvPr>
          <p:cNvCxnSpPr>
            <a:cxnSpLocks/>
          </p:cNvCxnSpPr>
          <p:nvPr/>
        </p:nvCxnSpPr>
        <p:spPr>
          <a:xfrm flipH="1">
            <a:off x="6410597" y="1221010"/>
            <a:ext cx="36385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 стрелкой 83">
            <a:extLst>
              <a:ext uri="{FF2B5EF4-FFF2-40B4-BE49-F238E27FC236}">
                <a16:creationId xmlns:a16="http://schemas.microsoft.com/office/drawing/2014/main" id="{753D4723-1178-4F92-A526-35828220F98D}"/>
              </a:ext>
            </a:extLst>
          </p:cNvPr>
          <p:cNvCxnSpPr>
            <a:cxnSpLocks/>
          </p:cNvCxnSpPr>
          <p:nvPr/>
        </p:nvCxnSpPr>
        <p:spPr>
          <a:xfrm flipH="1">
            <a:off x="8455438" y="1309031"/>
            <a:ext cx="30954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 стрелкой 88">
            <a:extLst>
              <a:ext uri="{FF2B5EF4-FFF2-40B4-BE49-F238E27FC236}">
                <a16:creationId xmlns:a16="http://schemas.microsoft.com/office/drawing/2014/main" id="{D78A0CD0-D56A-AAE0-B5D3-5DDF3F0911F7}"/>
              </a:ext>
            </a:extLst>
          </p:cNvPr>
          <p:cNvCxnSpPr>
            <a:cxnSpLocks/>
          </p:cNvCxnSpPr>
          <p:nvPr/>
        </p:nvCxnSpPr>
        <p:spPr>
          <a:xfrm>
            <a:off x="8935483" y="1672186"/>
            <a:ext cx="13216" cy="929151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3" name="Группа 282">
            <a:extLst>
              <a:ext uri="{FF2B5EF4-FFF2-40B4-BE49-F238E27FC236}">
                <a16:creationId xmlns:a16="http://schemas.microsoft.com/office/drawing/2014/main" id="{E1BC81A3-9DED-CE53-BF8A-8835307F8C7B}"/>
              </a:ext>
            </a:extLst>
          </p:cNvPr>
          <p:cNvGrpSpPr/>
          <p:nvPr/>
        </p:nvGrpSpPr>
        <p:grpSpPr>
          <a:xfrm>
            <a:off x="8315713" y="2035943"/>
            <a:ext cx="840093" cy="179531"/>
            <a:chOff x="6008818" y="1941727"/>
            <a:chExt cx="840093" cy="179531"/>
          </a:xfrm>
        </p:grpSpPr>
        <p:sp>
          <p:nvSpPr>
            <p:cNvPr id="284" name="Солнце 283">
              <a:extLst>
                <a:ext uri="{FF2B5EF4-FFF2-40B4-BE49-F238E27FC236}">
                  <a16:creationId xmlns:a16="http://schemas.microsoft.com/office/drawing/2014/main" id="{725816A1-14DC-4639-A3FA-E2EF098AF9A6}"/>
                </a:ext>
              </a:extLst>
            </p:cNvPr>
            <p:cNvSpPr/>
            <p:nvPr/>
          </p:nvSpPr>
          <p:spPr>
            <a:xfrm>
              <a:off x="6567036" y="1960803"/>
              <a:ext cx="136800" cy="133197"/>
            </a:xfrm>
            <a:prstGeom prst="sun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5" name="Прямоугольник 284">
              <a:extLst>
                <a:ext uri="{FF2B5EF4-FFF2-40B4-BE49-F238E27FC236}">
                  <a16:creationId xmlns:a16="http://schemas.microsoft.com/office/drawing/2014/main" id="{5325B267-F143-572C-44B7-DE9C59654DF7}"/>
                </a:ext>
              </a:extLst>
            </p:cNvPr>
            <p:cNvSpPr/>
            <p:nvPr/>
          </p:nvSpPr>
          <p:spPr>
            <a:xfrm>
              <a:off x="6008818" y="1941727"/>
              <a:ext cx="840093" cy="179531"/>
            </a:xfrm>
            <a:prstGeom prst="rect">
              <a:avLst/>
            </a:prstGeom>
            <a:noFill/>
            <a:ln w="127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1.</a:t>
              </a:r>
              <a:r>
                <a:rPr lang="en-US" sz="1200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4</a:t>
              </a:r>
              <a:endParaRPr lang="ru-RU" sz="1200" dirty="0">
                <a:solidFill>
                  <a:schemeClr val="tx1"/>
                </a:solidFill>
                <a:highlight>
                  <a:srgbClr val="FFFF00"/>
                </a:highlight>
              </a:endParaRPr>
            </a:p>
          </p:txBody>
        </p:sp>
      </p:grpSp>
      <p:sp>
        <p:nvSpPr>
          <p:cNvPr id="276" name="Солнце 275">
            <a:extLst>
              <a:ext uri="{FF2B5EF4-FFF2-40B4-BE49-F238E27FC236}">
                <a16:creationId xmlns:a16="http://schemas.microsoft.com/office/drawing/2014/main" id="{0BAC1209-D7DB-D8D1-1620-A8F5915FD08A}"/>
              </a:ext>
            </a:extLst>
          </p:cNvPr>
          <p:cNvSpPr/>
          <p:nvPr/>
        </p:nvSpPr>
        <p:spPr>
          <a:xfrm>
            <a:off x="9899856" y="2071764"/>
            <a:ext cx="136800" cy="133197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EF7044EA-451D-0FFA-1544-6BE885C78C56}"/>
              </a:ext>
            </a:extLst>
          </p:cNvPr>
          <p:cNvSpPr/>
          <p:nvPr/>
        </p:nvSpPr>
        <p:spPr>
          <a:xfrm>
            <a:off x="5842644" y="3561408"/>
            <a:ext cx="840093" cy="179531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highlight>
                  <a:srgbClr val="FFFF00"/>
                </a:highlight>
              </a:rPr>
              <a:t>3.2-3.11</a:t>
            </a:r>
          </a:p>
        </p:txBody>
      </p:sp>
      <p:sp>
        <p:nvSpPr>
          <p:cNvPr id="101" name="Солнце 100">
            <a:extLst>
              <a:ext uri="{FF2B5EF4-FFF2-40B4-BE49-F238E27FC236}">
                <a16:creationId xmlns:a16="http://schemas.microsoft.com/office/drawing/2014/main" id="{B490E3E0-75D8-A32D-4CCF-97E4310F2E6D}"/>
              </a:ext>
            </a:extLst>
          </p:cNvPr>
          <p:cNvSpPr/>
          <p:nvPr/>
        </p:nvSpPr>
        <p:spPr>
          <a:xfrm>
            <a:off x="5830338" y="3591180"/>
            <a:ext cx="136800" cy="133197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4" name="Солнце 103">
            <a:extLst>
              <a:ext uri="{FF2B5EF4-FFF2-40B4-BE49-F238E27FC236}">
                <a16:creationId xmlns:a16="http://schemas.microsoft.com/office/drawing/2014/main" id="{8A95574E-436C-D72F-B542-101F8C9F5082}"/>
              </a:ext>
            </a:extLst>
          </p:cNvPr>
          <p:cNvSpPr/>
          <p:nvPr/>
        </p:nvSpPr>
        <p:spPr>
          <a:xfrm>
            <a:off x="3802509" y="5002019"/>
            <a:ext cx="136800" cy="133197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6" name="Прямоугольник 105">
            <a:extLst>
              <a:ext uri="{FF2B5EF4-FFF2-40B4-BE49-F238E27FC236}">
                <a16:creationId xmlns:a16="http://schemas.microsoft.com/office/drawing/2014/main" id="{0D2025E5-E510-BE91-E5F5-06EF24DA28C9}"/>
              </a:ext>
            </a:extLst>
          </p:cNvPr>
          <p:cNvSpPr/>
          <p:nvPr/>
        </p:nvSpPr>
        <p:spPr>
          <a:xfrm rot="16200000">
            <a:off x="3446896" y="4649462"/>
            <a:ext cx="840093" cy="179531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highlight>
                  <a:srgbClr val="FFFF00"/>
                </a:highlight>
              </a:rPr>
              <a:t>4.2-4.11</a:t>
            </a:r>
          </a:p>
        </p:txBody>
      </p:sp>
      <p:sp>
        <p:nvSpPr>
          <p:cNvPr id="120" name="Солнце 119">
            <a:extLst>
              <a:ext uri="{FF2B5EF4-FFF2-40B4-BE49-F238E27FC236}">
                <a16:creationId xmlns:a16="http://schemas.microsoft.com/office/drawing/2014/main" id="{705304A4-5902-0850-3EC3-87BD43194DFF}"/>
              </a:ext>
            </a:extLst>
          </p:cNvPr>
          <p:cNvSpPr/>
          <p:nvPr/>
        </p:nvSpPr>
        <p:spPr>
          <a:xfrm>
            <a:off x="7266023" y="4967772"/>
            <a:ext cx="136800" cy="133197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1" name="Прямоугольник 120">
            <a:extLst>
              <a:ext uri="{FF2B5EF4-FFF2-40B4-BE49-F238E27FC236}">
                <a16:creationId xmlns:a16="http://schemas.microsoft.com/office/drawing/2014/main" id="{ABA0BA45-EDC1-6E38-E3FF-94EDCBE588BF}"/>
              </a:ext>
            </a:extLst>
          </p:cNvPr>
          <p:cNvSpPr/>
          <p:nvPr/>
        </p:nvSpPr>
        <p:spPr>
          <a:xfrm rot="16200000">
            <a:off x="6903736" y="4621028"/>
            <a:ext cx="840093" cy="179531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highlight>
                  <a:srgbClr val="FFFF00"/>
                </a:highlight>
              </a:rPr>
              <a:t>5.2-5.11</a:t>
            </a:r>
          </a:p>
        </p:txBody>
      </p:sp>
      <p:sp>
        <p:nvSpPr>
          <p:cNvPr id="123" name="Прямоугольник 122">
            <a:extLst>
              <a:ext uri="{FF2B5EF4-FFF2-40B4-BE49-F238E27FC236}">
                <a16:creationId xmlns:a16="http://schemas.microsoft.com/office/drawing/2014/main" id="{08F75FCB-7992-35D9-5AAA-A44C2CBADD11}"/>
              </a:ext>
            </a:extLst>
          </p:cNvPr>
          <p:cNvSpPr/>
          <p:nvPr/>
        </p:nvSpPr>
        <p:spPr>
          <a:xfrm rot="16200000">
            <a:off x="9157496" y="4576024"/>
            <a:ext cx="840093" cy="179531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highlight>
                  <a:srgbClr val="FFFF00"/>
                </a:highlight>
              </a:rPr>
              <a:t>6.2-6.11</a:t>
            </a:r>
          </a:p>
        </p:txBody>
      </p:sp>
      <p:sp>
        <p:nvSpPr>
          <p:cNvPr id="124" name="Солнце 123">
            <a:extLst>
              <a:ext uri="{FF2B5EF4-FFF2-40B4-BE49-F238E27FC236}">
                <a16:creationId xmlns:a16="http://schemas.microsoft.com/office/drawing/2014/main" id="{D4B396CE-7D2D-017F-9AB2-7F79939982FD}"/>
              </a:ext>
            </a:extLst>
          </p:cNvPr>
          <p:cNvSpPr/>
          <p:nvPr/>
        </p:nvSpPr>
        <p:spPr>
          <a:xfrm>
            <a:off x="9520427" y="4935420"/>
            <a:ext cx="136800" cy="133197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35" name="Прямая со стрелкой 134">
            <a:extLst>
              <a:ext uri="{FF2B5EF4-FFF2-40B4-BE49-F238E27FC236}">
                <a16:creationId xmlns:a16="http://schemas.microsoft.com/office/drawing/2014/main" id="{12FFFE6A-0E0C-E626-5EDB-89895663A496}"/>
              </a:ext>
            </a:extLst>
          </p:cNvPr>
          <p:cNvCxnSpPr>
            <a:cxnSpLocks/>
            <a:endCxn id="67" idx="0"/>
          </p:cNvCxnSpPr>
          <p:nvPr/>
        </p:nvCxnSpPr>
        <p:spPr>
          <a:xfrm>
            <a:off x="2644673" y="4947216"/>
            <a:ext cx="273519" cy="345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1" name="Группа 220">
            <a:extLst>
              <a:ext uri="{FF2B5EF4-FFF2-40B4-BE49-F238E27FC236}">
                <a16:creationId xmlns:a16="http://schemas.microsoft.com/office/drawing/2014/main" id="{CF862384-3C0D-E63A-7298-73C6A511F28E}"/>
              </a:ext>
            </a:extLst>
          </p:cNvPr>
          <p:cNvGrpSpPr/>
          <p:nvPr/>
        </p:nvGrpSpPr>
        <p:grpSpPr>
          <a:xfrm>
            <a:off x="1994946" y="4593673"/>
            <a:ext cx="840093" cy="179531"/>
            <a:chOff x="6041835" y="1932011"/>
            <a:chExt cx="840093" cy="179531"/>
          </a:xfrm>
        </p:grpSpPr>
        <p:sp>
          <p:nvSpPr>
            <p:cNvPr id="222" name="Солнце 221">
              <a:extLst>
                <a:ext uri="{FF2B5EF4-FFF2-40B4-BE49-F238E27FC236}">
                  <a16:creationId xmlns:a16="http://schemas.microsoft.com/office/drawing/2014/main" id="{5D32FF5A-D6F4-4268-0AF5-1B12D1CA69BF}"/>
                </a:ext>
              </a:extLst>
            </p:cNvPr>
            <p:cNvSpPr/>
            <p:nvPr/>
          </p:nvSpPr>
          <p:spPr>
            <a:xfrm>
              <a:off x="6608132" y="1960803"/>
              <a:ext cx="136800" cy="133197"/>
            </a:xfrm>
            <a:prstGeom prst="sun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3" name="Прямоугольник 222">
              <a:extLst>
                <a:ext uri="{FF2B5EF4-FFF2-40B4-BE49-F238E27FC236}">
                  <a16:creationId xmlns:a16="http://schemas.microsoft.com/office/drawing/2014/main" id="{2AEEAE02-4357-4071-FE54-DB0339187CC5}"/>
                </a:ext>
              </a:extLst>
            </p:cNvPr>
            <p:cNvSpPr/>
            <p:nvPr/>
          </p:nvSpPr>
          <p:spPr>
            <a:xfrm>
              <a:off x="6041835" y="1932011"/>
              <a:ext cx="840093" cy="179531"/>
            </a:xfrm>
            <a:prstGeom prst="rect">
              <a:avLst/>
            </a:prstGeom>
            <a:noFill/>
            <a:ln w="127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4.а</a:t>
              </a:r>
            </a:p>
          </p:txBody>
        </p:sp>
      </p:grpSp>
      <p:cxnSp>
        <p:nvCxnSpPr>
          <p:cNvPr id="146" name="Прямая со стрелкой 145">
            <a:extLst>
              <a:ext uri="{FF2B5EF4-FFF2-40B4-BE49-F238E27FC236}">
                <a16:creationId xmlns:a16="http://schemas.microsoft.com/office/drawing/2014/main" id="{DC9ED352-C2B5-234E-21B6-7E6F72675C6C}"/>
              </a:ext>
            </a:extLst>
          </p:cNvPr>
          <p:cNvCxnSpPr>
            <a:cxnSpLocks/>
          </p:cNvCxnSpPr>
          <p:nvPr/>
        </p:nvCxnSpPr>
        <p:spPr>
          <a:xfrm flipV="1">
            <a:off x="2590284" y="2068416"/>
            <a:ext cx="4815817" cy="6142"/>
          </a:xfrm>
          <a:prstGeom prst="straightConnector1">
            <a:avLst/>
          </a:prstGeom>
          <a:ln w="25400">
            <a:solidFill>
              <a:srgbClr val="FF000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CB15D4E4-F2E6-B1A1-2009-86CA0A7D16ED}"/>
              </a:ext>
            </a:extLst>
          </p:cNvPr>
          <p:cNvGrpSpPr/>
          <p:nvPr/>
        </p:nvGrpSpPr>
        <p:grpSpPr>
          <a:xfrm>
            <a:off x="4301236" y="1791376"/>
            <a:ext cx="840093" cy="332066"/>
            <a:chOff x="6273936" y="1771766"/>
            <a:chExt cx="840093" cy="332066"/>
          </a:xfrm>
        </p:grpSpPr>
        <p:sp>
          <p:nvSpPr>
            <p:cNvPr id="150" name="Солнце 149">
              <a:extLst>
                <a:ext uri="{FF2B5EF4-FFF2-40B4-BE49-F238E27FC236}">
                  <a16:creationId xmlns:a16="http://schemas.microsoft.com/office/drawing/2014/main" id="{5BDF0D9B-B139-8734-3377-8D3F8B3CD4DB}"/>
                </a:ext>
              </a:extLst>
            </p:cNvPr>
            <p:cNvSpPr/>
            <p:nvPr/>
          </p:nvSpPr>
          <p:spPr>
            <a:xfrm>
              <a:off x="6608132" y="1970635"/>
              <a:ext cx="136800" cy="133197"/>
            </a:xfrm>
            <a:prstGeom prst="sun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1" name="Прямоугольник 150">
              <a:extLst>
                <a:ext uri="{FF2B5EF4-FFF2-40B4-BE49-F238E27FC236}">
                  <a16:creationId xmlns:a16="http://schemas.microsoft.com/office/drawing/2014/main" id="{56B51C85-0E11-8A70-FA18-DA67A4B10C91}"/>
                </a:ext>
              </a:extLst>
            </p:cNvPr>
            <p:cNvSpPr/>
            <p:nvPr/>
          </p:nvSpPr>
          <p:spPr>
            <a:xfrm>
              <a:off x="6273936" y="1771766"/>
              <a:ext cx="840093" cy="179531"/>
            </a:xfrm>
            <a:prstGeom prst="rect">
              <a:avLst/>
            </a:prstGeom>
            <a:noFill/>
            <a:ln w="127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2.2</a:t>
              </a:r>
            </a:p>
          </p:txBody>
        </p:sp>
      </p:grpSp>
      <p:cxnSp>
        <p:nvCxnSpPr>
          <p:cNvPr id="152" name="Прямая со стрелкой 151">
            <a:extLst>
              <a:ext uri="{FF2B5EF4-FFF2-40B4-BE49-F238E27FC236}">
                <a16:creationId xmlns:a16="http://schemas.microsoft.com/office/drawing/2014/main" id="{6E2E6CC9-A20F-E517-ABB7-B12B7AB0D40B}"/>
              </a:ext>
            </a:extLst>
          </p:cNvPr>
          <p:cNvCxnSpPr>
            <a:cxnSpLocks/>
          </p:cNvCxnSpPr>
          <p:nvPr/>
        </p:nvCxnSpPr>
        <p:spPr>
          <a:xfrm flipH="1">
            <a:off x="7402439" y="2091840"/>
            <a:ext cx="6164" cy="2179242"/>
          </a:xfrm>
          <a:prstGeom prst="straightConnector1">
            <a:avLst/>
          </a:prstGeom>
          <a:ln w="25400">
            <a:solidFill>
              <a:srgbClr val="FF000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E9E6403-7323-2C56-1D54-F6EFED587210}"/>
              </a:ext>
            </a:extLst>
          </p:cNvPr>
          <p:cNvSpPr txBox="1"/>
          <p:nvPr/>
        </p:nvSpPr>
        <p:spPr>
          <a:xfrm>
            <a:off x="357352" y="-1440"/>
            <a:ext cx="114772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Общая схема 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XCELS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9630486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1624" y="3003222"/>
            <a:ext cx="6073326" cy="345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029CDC-11E2-44A4-A7F3-994AC9C32497}" type="slidenum">
              <a:rPr lang="ru-RU"/>
              <a:pPr>
                <a:defRPr/>
              </a:pPr>
              <a:t>13</a:t>
            </a:fld>
            <a:endParaRPr lang="ru-RU"/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1738314" y="1071563"/>
            <a:ext cx="8715375" cy="5453062"/>
          </a:xfrm>
          <a:prstGeom prst="round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76431">
              <a:defRPr/>
            </a:pPr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2999656" y="2204864"/>
            <a:ext cx="6243638" cy="668337"/>
            <a:chOff x="1571604" y="1285860"/>
            <a:chExt cx="6243638" cy="668337"/>
          </a:xfrm>
        </p:grpSpPr>
        <p:graphicFrame>
          <p:nvGraphicFramePr>
            <p:cNvPr id="17" name="Object 3"/>
            <p:cNvGraphicFramePr>
              <a:graphicFrameLocks noChangeAspect="1"/>
            </p:cNvGraphicFramePr>
            <p:nvPr/>
          </p:nvGraphicFramePr>
          <p:xfrm>
            <a:off x="1571604" y="1285860"/>
            <a:ext cx="6243638" cy="6683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Формула" r:id="rId3" imgW="3581280" imgH="507960" progId="Equation.3">
                    <p:embed/>
                  </p:oleObj>
                </mc:Choice>
                <mc:Fallback>
                  <p:oleObj name="Формула" r:id="rId3" imgW="3581280" imgH="507960" progId="Equation.3">
                    <p:embed/>
                    <p:pic>
                      <p:nvPicPr>
                        <p:cNvPr id="17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71604" y="1285860"/>
                          <a:ext cx="6243638" cy="6683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0" name="Группа 90"/>
            <p:cNvGrpSpPr>
              <a:grpSpLocks/>
            </p:cNvGrpSpPr>
            <p:nvPr/>
          </p:nvGrpSpPr>
          <p:grpSpPr bwMode="auto">
            <a:xfrm>
              <a:off x="2500298" y="1428738"/>
              <a:ext cx="647715" cy="370826"/>
              <a:chOff x="774648" y="2406636"/>
              <a:chExt cx="1131903" cy="621433"/>
            </a:xfrm>
          </p:grpSpPr>
          <p:cxnSp>
            <p:nvCxnSpPr>
              <p:cNvPr id="22" name="Прямая соединительная линия 21"/>
              <p:cNvCxnSpPr/>
              <p:nvPr/>
            </p:nvCxnSpPr>
            <p:spPr>
              <a:xfrm>
                <a:off x="774648" y="2406636"/>
                <a:ext cx="1131903" cy="621433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 flipV="1">
                <a:off x="774648" y="2406636"/>
                <a:ext cx="1095527" cy="585408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Группа 90"/>
            <p:cNvGrpSpPr>
              <a:grpSpLocks/>
            </p:cNvGrpSpPr>
            <p:nvPr/>
          </p:nvGrpSpPr>
          <p:grpSpPr bwMode="auto">
            <a:xfrm>
              <a:off x="3571868" y="1428738"/>
              <a:ext cx="647715" cy="370826"/>
              <a:chOff x="774648" y="2406636"/>
              <a:chExt cx="1131903" cy="621433"/>
            </a:xfrm>
          </p:grpSpPr>
          <p:cxnSp>
            <p:nvCxnSpPr>
              <p:cNvPr id="27" name="Прямая соединительная линия 26"/>
              <p:cNvCxnSpPr/>
              <p:nvPr/>
            </p:nvCxnSpPr>
            <p:spPr>
              <a:xfrm>
                <a:off x="774648" y="2406636"/>
                <a:ext cx="1131903" cy="621433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Прямая соединительная линия 27"/>
              <p:cNvCxnSpPr/>
              <p:nvPr/>
            </p:nvCxnSpPr>
            <p:spPr>
              <a:xfrm flipV="1">
                <a:off x="774648" y="2406636"/>
                <a:ext cx="1095527" cy="585408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Группа 90"/>
            <p:cNvGrpSpPr>
              <a:grpSpLocks/>
            </p:cNvGrpSpPr>
            <p:nvPr/>
          </p:nvGrpSpPr>
          <p:grpSpPr bwMode="auto">
            <a:xfrm>
              <a:off x="5786446" y="1428738"/>
              <a:ext cx="647715" cy="370826"/>
              <a:chOff x="774648" y="2406636"/>
              <a:chExt cx="1131903" cy="621433"/>
            </a:xfrm>
          </p:grpSpPr>
          <p:cxnSp>
            <p:nvCxnSpPr>
              <p:cNvPr id="32" name="Прямая соединительная линия 31"/>
              <p:cNvCxnSpPr/>
              <p:nvPr/>
            </p:nvCxnSpPr>
            <p:spPr>
              <a:xfrm>
                <a:off x="774648" y="2406636"/>
                <a:ext cx="1131903" cy="621433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Прямая соединительная линия 32"/>
              <p:cNvCxnSpPr/>
              <p:nvPr/>
            </p:nvCxnSpPr>
            <p:spPr>
              <a:xfrm flipV="1">
                <a:off x="774648" y="2406636"/>
                <a:ext cx="1095527" cy="585408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4" name="TextBox 6"/>
          <p:cNvSpPr txBox="1">
            <a:spLocks noChangeArrowheads="1"/>
          </p:cNvSpPr>
          <p:nvPr/>
        </p:nvSpPr>
        <p:spPr bwMode="auto">
          <a:xfrm>
            <a:off x="1992314" y="1341438"/>
            <a:ext cx="81359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sym typeface="Symbol" pitchFamily="18" charset="2"/>
              </a:rPr>
              <a:t></a:t>
            </a:r>
            <a:r>
              <a:rPr lang="ru-RU" b="1" baseline="-25000" dirty="0">
                <a:solidFill>
                  <a:srgbClr val="C00000"/>
                </a:solidFill>
                <a:sym typeface="Symbol" pitchFamily="18" charset="2"/>
              </a:rPr>
              <a:t>1</a:t>
            </a:r>
            <a:r>
              <a:rPr lang="ru-RU" b="1" dirty="0">
                <a:solidFill>
                  <a:srgbClr val="C00000"/>
                </a:solidFill>
                <a:sym typeface="Symbol" pitchFamily="18" charset="2"/>
              </a:rPr>
              <a:t> = 910 </a:t>
            </a:r>
            <a:r>
              <a:rPr lang="en-US" b="1" dirty="0">
                <a:solidFill>
                  <a:srgbClr val="C00000"/>
                </a:solidFill>
                <a:sym typeface="Symbol" pitchFamily="18" charset="2"/>
              </a:rPr>
              <a:t>nm</a:t>
            </a:r>
            <a:r>
              <a:rPr lang="ru-RU" b="1" dirty="0">
                <a:solidFill>
                  <a:srgbClr val="C00000"/>
                </a:solidFill>
                <a:sym typeface="Symbol" pitchFamily="18" charset="2"/>
              </a:rPr>
              <a:t>, </a:t>
            </a:r>
            <a:r>
              <a:rPr lang="en-US" b="1" dirty="0">
                <a:solidFill>
                  <a:srgbClr val="C00000"/>
                </a:solidFill>
                <a:sym typeface="Symbol" pitchFamily="18" charset="2"/>
              </a:rPr>
              <a:t>  </a:t>
            </a:r>
            <a:r>
              <a:rPr lang="ru-RU" b="1" dirty="0">
                <a:solidFill>
                  <a:srgbClr val="C00000"/>
                </a:solidFill>
                <a:sym typeface="Symbol" pitchFamily="18" charset="2"/>
              </a:rPr>
              <a:t></a:t>
            </a:r>
            <a:r>
              <a:rPr lang="ru-RU" b="1" baseline="-25000" dirty="0">
                <a:solidFill>
                  <a:srgbClr val="C00000"/>
                </a:solidFill>
                <a:sym typeface="Symbol" pitchFamily="18" charset="2"/>
              </a:rPr>
              <a:t>2</a:t>
            </a:r>
            <a:r>
              <a:rPr lang="ru-RU" b="1" dirty="0">
                <a:solidFill>
                  <a:srgbClr val="C00000"/>
                </a:solidFill>
                <a:sym typeface="Symbol" pitchFamily="18" charset="2"/>
              </a:rPr>
              <a:t> = 1250 </a:t>
            </a:r>
            <a:r>
              <a:rPr lang="ru-RU" b="1" dirty="0" err="1">
                <a:solidFill>
                  <a:srgbClr val="C00000"/>
                </a:solidFill>
                <a:sym typeface="Symbol" pitchFamily="18" charset="2"/>
              </a:rPr>
              <a:t>нм</a:t>
            </a:r>
            <a:r>
              <a:rPr lang="ru-RU" b="1" dirty="0">
                <a:solidFill>
                  <a:srgbClr val="C00000"/>
                </a:solidFill>
                <a:sym typeface="Symbol" pitchFamily="18" charset="2"/>
              </a:rPr>
              <a:t>,</a:t>
            </a:r>
            <a:r>
              <a:rPr lang="en-US" b="1" dirty="0">
                <a:solidFill>
                  <a:srgbClr val="C00000"/>
                </a:solidFill>
                <a:sym typeface="Symbol" pitchFamily="18" charset="2"/>
              </a:rPr>
              <a:t>         </a:t>
            </a:r>
            <a:r>
              <a:rPr lang="ru-RU" b="1" dirty="0">
                <a:solidFill>
                  <a:srgbClr val="C00000"/>
                </a:solidFill>
                <a:sym typeface="Symbol" pitchFamily="18" charset="2"/>
              </a:rPr>
              <a:t>  </a:t>
            </a:r>
            <a:r>
              <a:rPr lang="ru-RU" b="1" baseline="-25000" dirty="0">
                <a:solidFill>
                  <a:srgbClr val="C00000"/>
                </a:solidFill>
                <a:sym typeface="Symbol" pitchFamily="18" charset="2"/>
              </a:rPr>
              <a:t>3</a:t>
            </a:r>
            <a:r>
              <a:rPr lang="ru-RU" b="1" dirty="0">
                <a:solidFill>
                  <a:srgbClr val="C00000"/>
                </a:solidFill>
                <a:sym typeface="Symbol" pitchFamily="18" charset="2"/>
              </a:rPr>
              <a:t>=37,5</a:t>
            </a:r>
            <a:r>
              <a:rPr lang="ru-RU" b="1" baseline="30000" dirty="0">
                <a:solidFill>
                  <a:srgbClr val="C00000"/>
                </a:solidFill>
                <a:sym typeface="Symbol" pitchFamily="18" charset="2"/>
              </a:rPr>
              <a:t>0</a:t>
            </a:r>
            <a:r>
              <a:rPr lang="ru-RU" b="1" dirty="0">
                <a:solidFill>
                  <a:srgbClr val="C00000"/>
                </a:solidFill>
                <a:sym typeface="Symbol" pitchFamily="18" charset="2"/>
              </a:rPr>
              <a:t> , </a:t>
            </a:r>
            <a:r>
              <a:rPr lang="ru-RU" b="1" baseline="-25000" dirty="0">
                <a:solidFill>
                  <a:srgbClr val="C00000"/>
                </a:solidFill>
                <a:sym typeface="Symbol" pitchFamily="18" charset="2"/>
              </a:rPr>
              <a:t>13</a:t>
            </a:r>
            <a:r>
              <a:rPr lang="ru-RU" b="1" dirty="0">
                <a:solidFill>
                  <a:srgbClr val="C00000"/>
                </a:solidFill>
                <a:sym typeface="Symbol" pitchFamily="18" charset="2"/>
              </a:rPr>
              <a:t> = 0.7</a:t>
            </a:r>
            <a:r>
              <a:rPr lang="ru-RU" b="1" baseline="30000" dirty="0">
                <a:solidFill>
                  <a:srgbClr val="C00000"/>
                </a:solidFill>
                <a:sym typeface="Symbol" pitchFamily="18" charset="2"/>
              </a:rPr>
              <a:t>0</a:t>
            </a:r>
            <a:r>
              <a:rPr lang="ru-RU" b="1" dirty="0">
                <a:solidFill>
                  <a:srgbClr val="C00000"/>
                </a:solidFill>
                <a:sym typeface="Symbol" pitchFamily="18" charset="2"/>
              </a:rPr>
              <a:t>.</a:t>
            </a:r>
            <a:endParaRPr lang="ru-RU" b="1" dirty="0">
              <a:solidFill>
                <a:srgbClr val="C00000"/>
              </a:solidFill>
            </a:endParaRPr>
          </a:p>
          <a:p>
            <a:pPr algn="ctr"/>
            <a:r>
              <a:rPr lang="en-US" altLang="ru-RU" b="1" dirty="0">
                <a:solidFill>
                  <a:srgbClr val="632523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8D28EB-D2BA-0059-C8E2-400405FB2D0A}"/>
              </a:ext>
            </a:extLst>
          </p:cNvPr>
          <p:cNvSpPr txBox="1"/>
          <p:nvPr/>
        </p:nvSpPr>
        <p:spPr>
          <a:xfrm>
            <a:off x="1292771" y="231228"/>
            <a:ext cx="10615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Сверхширокополосный синхронизм в кристалле </a:t>
            </a:r>
            <a:r>
              <a:rPr lang="en-US" sz="3200" dirty="0"/>
              <a:t>DKDP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6146721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946AC3-F313-8C7F-2135-BE1965A38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971" y="1367719"/>
            <a:ext cx="7898058" cy="52590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C7D2E5-AA76-A6F4-8DA5-0F81CD5117E8}"/>
              </a:ext>
            </a:extLst>
          </p:cNvPr>
          <p:cNvSpPr txBox="1"/>
          <p:nvPr/>
        </p:nvSpPr>
        <p:spPr>
          <a:xfrm>
            <a:off x="1292771" y="231228"/>
            <a:ext cx="10615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Лазер накачки (УФЛ-2М)</a:t>
            </a:r>
          </a:p>
        </p:txBody>
      </p:sp>
    </p:spTree>
    <p:extLst>
      <p:ext uri="{BB962C8B-B14F-4D97-AF65-F5344CB8AC3E}">
        <p14:creationId xmlns:p14="http://schemas.microsoft.com/office/powerpoint/2010/main" val="3099382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C78C2A-B326-1BFD-97DD-87A3C9201FBE}"/>
              </a:ext>
            </a:extLst>
          </p:cNvPr>
          <p:cNvSpPr txBox="1"/>
          <p:nvPr/>
        </p:nvSpPr>
        <p:spPr>
          <a:xfrm>
            <a:off x="1292771" y="231228"/>
            <a:ext cx="10615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Компоновка </a:t>
            </a:r>
            <a:r>
              <a:rPr lang="en-US" sz="3200" dirty="0"/>
              <a:t>XCELS</a:t>
            </a:r>
            <a:endParaRPr lang="ru-RU" sz="32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4B54BC-726F-D8F6-57E6-0C713890A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31" y="1208690"/>
            <a:ext cx="10848138" cy="527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1730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EA27743A-E086-8F05-31F6-7E4F941A0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128" y="1159723"/>
            <a:ext cx="10342114" cy="36901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D31796-BFFC-8EDB-595E-18528BA867D6}"/>
              </a:ext>
            </a:extLst>
          </p:cNvPr>
          <p:cNvSpPr txBox="1"/>
          <p:nvPr/>
        </p:nvSpPr>
        <p:spPr>
          <a:xfrm>
            <a:off x="1292771" y="231228"/>
            <a:ext cx="10615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Компрессор </a:t>
            </a:r>
            <a:r>
              <a:rPr lang="en-US" sz="3200" dirty="0"/>
              <a:t>XCELS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2556556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D6F94C0-908B-EAF8-A03E-55CCE9A77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04" y="714703"/>
            <a:ext cx="4054576" cy="61432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665FD3-6E9E-402F-1723-3E039226BBCF}"/>
              </a:ext>
            </a:extLst>
          </p:cNvPr>
          <p:cNvSpPr txBox="1"/>
          <p:nvPr/>
        </p:nvSpPr>
        <p:spPr>
          <a:xfrm>
            <a:off x="956440" y="129927"/>
            <a:ext cx="10615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Дипольная фокусировка </a:t>
            </a:r>
            <a:r>
              <a:rPr lang="en-US" sz="3200" dirty="0"/>
              <a:t>XCELS</a:t>
            </a:r>
            <a:endParaRPr lang="ru-RU" sz="32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8DC6E7-CC27-E0B4-79F2-E496F32A9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503" y="708494"/>
            <a:ext cx="5885793" cy="614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6309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Рисунок 159">
            <a:extLst>
              <a:ext uri="{FF2B5EF4-FFF2-40B4-BE49-F238E27FC236}">
                <a16:creationId xmlns:a16="http://schemas.microsoft.com/office/drawing/2014/main" id="{DDB75768-A18D-BE8C-BF22-61DD10B23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835" y="1009877"/>
            <a:ext cx="5854262" cy="56004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F731D4-6C8D-9EE3-BA36-A747BB2F6F3F}"/>
              </a:ext>
            </a:extLst>
          </p:cNvPr>
          <p:cNvSpPr txBox="1"/>
          <p:nvPr/>
        </p:nvSpPr>
        <p:spPr>
          <a:xfrm>
            <a:off x="956440" y="129927"/>
            <a:ext cx="10615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Дополнительные опции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249D18-24E4-C269-EC5B-6F7A82A484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69"/>
          <a:stretch/>
        </p:blipFill>
        <p:spPr>
          <a:xfrm>
            <a:off x="6187432" y="1408128"/>
            <a:ext cx="6004568" cy="280703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92E89DD2-892C-58AB-3BAC-6670EC694C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2058856"/>
              </p:ext>
            </p:extLst>
          </p:nvPr>
        </p:nvGraphicFramePr>
        <p:xfrm>
          <a:off x="661664" y="1361354"/>
          <a:ext cx="10868672" cy="28321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59182">
                  <a:extLst>
                    <a:ext uri="{9D8B030D-6E8A-4147-A177-3AD203B41FA5}">
                      <a16:colId xmlns:a16="http://schemas.microsoft.com/office/drawing/2014/main" val="4167929282"/>
                    </a:ext>
                  </a:extLst>
                </a:gridCol>
                <a:gridCol w="1988383">
                  <a:extLst>
                    <a:ext uri="{9D8B030D-6E8A-4147-A177-3AD203B41FA5}">
                      <a16:colId xmlns:a16="http://schemas.microsoft.com/office/drawing/2014/main" val="1073587088"/>
                    </a:ext>
                  </a:extLst>
                </a:gridCol>
                <a:gridCol w="2058100">
                  <a:extLst>
                    <a:ext uri="{9D8B030D-6E8A-4147-A177-3AD203B41FA5}">
                      <a16:colId xmlns:a16="http://schemas.microsoft.com/office/drawing/2014/main" val="1147267658"/>
                    </a:ext>
                  </a:extLst>
                </a:gridCol>
                <a:gridCol w="1545021">
                  <a:extLst>
                    <a:ext uri="{9D8B030D-6E8A-4147-A177-3AD203B41FA5}">
                      <a16:colId xmlns:a16="http://schemas.microsoft.com/office/drawing/2014/main" val="532747292"/>
                    </a:ext>
                  </a:extLst>
                </a:gridCol>
                <a:gridCol w="2017986">
                  <a:extLst>
                    <a:ext uri="{9D8B030D-6E8A-4147-A177-3AD203B41FA5}">
                      <a16:colId xmlns:a16="http://schemas.microsoft.com/office/drawing/2014/main" val="505025804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>
                        <a:spcBef>
                          <a:spcPts val="720"/>
                        </a:spcBef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720"/>
                        </a:spcBef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Фокусировка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720"/>
                        </a:spcBef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Мощность, </a:t>
                      </a: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ПВт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Интенсивность, 10</a:t>
                      </a:r>
                      <a:r>
                        <a:rPr lang="ru-RU" sz="20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Вт/см</a:t>
                      </a:r>
                      <a:r>
                        <a:rPr lang="ru-RU" sz="20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61910824"/>
                  </a:ext>
                </a:extLst>
              </a:tr>
              <a:tr h="203200">
                <a:tc rowSpan="3">
                  <a:txBody>
                    <a:bodyPr/>
                    <a:lstStyle/>
                    <a:p>
                      <a:pPr>
                        <a:spcBef>
                          <a:spcPts val="720"/>
                        </a:spcBef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spcBef>
                          <a:spcPts val="720"/>
                        </a:spcBef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канал 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0.44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05417668"/>
                  </a:ext>
                </a:extLst>
              </a:tr>
              <a:tr h="203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пост-компрессией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17925474"/>
                  </a:ext>
                </a:extLst>
              </a:tr>
              <a:tr h="203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удвоением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63293828"/>
                  </a:ext>
                </a:extLst>
              </a:tr>
              <a:tr h="203200">
                <a:tc rowSpan="2">
                  <a:txBody>
                    <a:bodyPr/>
                    <a:lstStyle/>
                    <a:p>
                      <a:pPr>
                        <a:spcBef>
                          <a:spcPts val="720"/>
                        </a:spcBef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каналов</a:t>
                      </a:r>
                    </a:p>
                    <a:p>
                      <a:pPr>
                        <a:spcBef>
                          <a:spcPts val="720"/>
                        </a:spcBef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(без пост-компрессии и удвоения)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spcBef>
                          <a:spcPts val="1800"/>
                        </a:spcBef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дипольная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фазировки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47314430"/>
                  </a:ext>
                </a:extLst>
              </a:tr>
              <a:tr h="2159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фазировкой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20"/>
                        </a:spcBef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208697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94594F5-44B6-402D-E6D0-7A7F374C445C}"/>
              </a:ext>
            </a:extLst>
          </p:cNvPr>
          <p:cNvSpPr txBox="1"/>
          <p:nvPr/>
        </p:nvSpPr>
        <p:spPr>
          <a:xfrm>
            <a:off x="956440" y="129927"/>
            <a:ext cx="10615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Мощность и интенсивность излучения лазера </a:t>
            </a:r>
            <a:r>
              <a:rPr kumimoji="0" lang="en-US" alt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XCELS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12049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0D7AE8-EE4D-49A2-BE34-F156541A147D}" type="slidenum">
              <a:rPr lang="ru-RU"/>
              <a:pPr>
                <a:defRPr/>
              </a:pPr>
              <a:t>2</a:t>
            </a:fld>
            <a:endParaRPr lang="ru-RU"/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1738314" y="1773043"/>
            <a:ext cx="8715375" cy="4751581"/>
          </a:xfrm>
          <a:prstGeom prst="round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76431">
              <a:defRPr/>
            </a:pPr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08517" y="701478"/>
            <a:ext cx="115749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новая физика на границе физики сверхсильных полей и физики высоких энергий</a:t>
            </a:r>
            <a:endParaRPr lang="ru-RU" sz="2400" dirty="0">
              <a:solidFill>
                <a:srgbClr val="C00000"/>
              </a:solidFill>
            </a:endParaRPr>
          </a:p>
          <a:p>
            <a:pPr>
              <a:defRPr/>
            </a:pPr>
            <a:endParaRPr lang="ru-RU" sz="2400" dirty="0"/>
          </a:p>
        </p:txBody>
      </p:sp>
      <p:grpSp>
        <p:nvGrpSpPr>
          <p:cNvPr id="17415" name="Группа 46"/>
          <p:cNvGrpSpPr>
            <a:grpSpLocks/>
          </p:cNvGrpSpPr>
          <p:nvPr/>
        </p:nvGrpSpPr>
        <p:grpSpPr bwMode="auto">
          <a:xfrm>
            <a:off x="1919288" y="2276475"/>
            <a:ext cx="5588000" cy="3862388"/>
            <a:chOff x="0" y="1336675"/>
            <a:chExt cx="6143625" cy="5013325"/>
          </a:xfrm>
        </p:grpSpPr>
        <p:sp>
          <p:nvSpPr>
            <p:cNvPr id="17423" name="Rectangle 9"/>
            <p:cNvSpPr>
              <a:spLocks noChangeArrowheads="1"/>
            </p:cNvSpPr>
            <p:nvPr/>
          </p:nvSpPr>
          <p:spPr bwMode="auto">
            <a:xfrm>
              <a:off x="1443038" y="3881438"/>
              <a:ext cx="4638675" cy="1411287"/>
            </a:xfrm>
            <a:prstGeom prst="rect">
              <a:avLst/>
            </a:prstGeom>
            <a:solidFill>
              <a:srgbClr val="00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424" name="Rectangle 10"/>
            <p:cNvSpPr>
              <a:spLocks noChangeArrowheads="1"/>
            </p:cNvSpPr>
            <p:nvPr/>
          </p:nvSpPr>
          <p:spPr bwMode="auto">
            <a:xfrm>
              <a:off x="1443038" y="1620838"/>
              <a:ext cx="4638675" cy="706437"/>
            </a:xfrm>
            <a:prstGeom prst="rect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425" name="Rectangle 11"/>
            <p:cNvSpPr>
              <a:spLocks noChangeArrowheads="1"/>
            </p:cNvSpPr>
            <p:nvPr/>
          </p:nvSpPr>
          <p:spPr bwMode="auto">
            <a:xfrm>
              <a:off x="1443038" y="5292725"/>
              <a:ext cx="4638675" cy="933450"/>
            </a:xfrm>
            <a:prstGeom prst="rect">
              <a:avLst/>
            </a:prstGeom>
            <a:solidFill>
              <a:srgbClr val="CC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426" name="Rectangle 14"/>
            <p:cNvSpPr>
              <a:spLocks noChangeArrowheads="1"/>
            </p:cNvSpPr>
            <p:nvPr/>
          </p:nvSpPr>
          <p:spPr bwMode="auto">
            <a:xfrm>
              <a:off x="1443038" y="2327275"/>
              <a:ext cx="4638675" cy="706438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427" name="Rectangle 15"/>
            <p:cNvSpPr>
              <a:spLocks noChangeArrowheads="1"/>
            </p:cNvSpPr>
            <p:nvPr/>
          </p:nvSpPr>
          <p:spPr bwMode="auto">
            <a:xfrm>
              <a:off x="3732213" y="3033713"/>
              <a:ext cx="2349500" cy="423862"/>
            </a:xfrm>
            <a:prstGeom prst="rect">
              <a:avLst/>
            </a:prstGeom>
            <a:solidFill>
              <a:srgbClr val="FFFF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428" name="Line 16"/>
            <p:cNvSpPr>
              <a:spLocks noChangeShapeType="1"/>
            </p:cNvSpPr>
            <p:nvPr/>
          </p:nvSpPr>
          <p:spPr bwMode="auto">
            <a:xfrm flipV="1">
              <a:off x="1443038" y="1336675"/>
              <a:ext cx="1587" cy="4889500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29" name="Line 17"/>
            <p:cNvSpPr>
              <a:spLocks noChangeShapeType="1"/>
            </p:cNvSpPr>
            <p:nvPr/>
          </p:nvSpPr>
          <p:spPr bwMode="auto">
            <a:xfrm>
              <a:off x="1443038" y="6226175"/>
              <a:ext cx="4638675" cy="0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pic>
          <p:nvPicPr>
            <p:cNvPr id="17430" name="Picture 1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357298"/>
              <a:ext cx="1374775" cy="36195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7431" name="Text Box 21"/>
            <p:cNvSpPr txBox="1">
              <a:spLocks noChangeArrowheads="1"/>
            </p:cNvSpPr>
            <p:nvPr/>
          </p:nvSpPr>
          <p:spPr bwMode="auto">
            <a:xfrm>
              <a:off x="1568450" y="5597525"/>
              <a:ext cx="4329113" cy="35083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51048" rIns="90000" bIns="45000"/>
            <a:lstStyle/>
            <a:p>
              <a:pPr algn="ctr" hangingPunct="0">
                <a:lnSpc>
                  <a:spcPct val="98000"/>
                </a:lnSpc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r>
                <a:rPr lang="en-US" b="1">
                  <a:solidFill>
                    <a:srgbClr val="000000"/>
                  </a:solidFill>
                  <a:latin typeface="Comic Sans MS" pitchFamily="66" charset="0"/>
                </a:rPr>
                <a:t>ionization</a:t>
              </a:r>
              <a:endParaRPr lang="ru-RU" b="1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pic>
          <p:nvPicPr>
            <p:cNvPr id="17432" name="Picture 2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5800" y="6043613"/>
              <a:ext cx="609600" cy="30638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17433" name="Picture 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5800" y="5194300"/>
              <a:ext cx="609600" cy="3079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7434" name="Line 24"/>
            <p:cNvSpPr>
              <a:spLocks noChangeShapeType="1"/>
            </p:cNvSpPr>
            <p:nvPr/>
          </p:nvSpPr>
          <p:spPr bwMode="auto">
            <a:xfrm>
              <a:off x="1350963" y="5378450"/>
              <a:ext cx="153987" cy="1588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35" name="Line 25"/>
            <p:cNvSpPr>
              <a:spLocks noChangeShapeType="1"/>
            </p:cNvSpPr>
            <p:nvPr/>
          </p:nvSpPr>
          <p:spPr bwMode="auto">
            <a:xfrm>
              <a:off x="1350963" y="4529138"/>
              <a:ext cx="153987" cy="1587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36" name="Line 26"/>
            <p:cNvSpPr>
              <a:spLocks noChangeShapeType="1"/>
            </p:cNvSpPr>
            <p:nvPr/>
          </p:nvSpPr>
          <p:spPr bwMode="auto">
            <a:xfrm>
              <a:off x="1350963" y="2835275"/>
              <a:ext cx="153987" cy="1588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37" name="Line 27"/>
            <p:cNvSpPr>
              <a:spLocks noChangeShapeType="1"/>
            </p:cNvSpPr>
            <p:nvPr/>
          </p:nvSpPr>
          <p:spPr bwMode="auto">
            <a:xfrm>
              <a:off x="1350963" y="3683000"/>
              <a:ext cx="153987" cy="1588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38" name="Line 28"/>
            <p:cNvSpPr>
              <a:spLocks noChangeShapeType="1"/>
            </p:cNvSpPr>
            <p:nvPr/>
          </p:nvSpPr>
          <p:spPr bwMode="auto">
            <a:xfrm>
              <a:off x="1350963" y="1987550"/>
              <a:ext cx="153987" cy="1588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pic>
          <p:nvPicPr>
            <p:cNvPr id="17439" name="Picture 2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7388" y="4348163"/>
              <a:ext cx="609600" cy="30638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17440" name="Picture 3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87388" y="3500438"/>
              <a:ext cx="609600" cy="30638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17441" name="Picture 3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87388" y="1804988"/>
              <a:ext cx="609600" cy="30638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17442" name="Picture 3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87388" y="2654300"/>
              <a:ext cx="609600" cy="30638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7443" name="Text Box 33"/>
            <p:cNvSpPr txBox="1">
              <a:spLocks noChangeArrowheads="1"/>
            </p:cNvSpPr>
            <p:nvPr/>
          </p:nvSpPr>
          <p:spPr bwMode="auto">
            <a:xfrm>
              <a:off x="1568450" y="4297363"/>
              <a:ext cx="4329113" cy="62865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51048" rIns="90000" bIns="45000"/>
            <a:lstStyle/>
            <a:p>
              <a:pPr algn="ctr" hangingPunct="0">
                <a:lnSpc>
                  <a:spcPct val="98000"/>
                </a:lnSpc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r>
                <a:rPr lang="en-US" b="1">
                  <a:solidFill>
                    <a:srgbClr val="000000"/>
                  </a:solidFill>
                  <a:latin typeface="Comic Sans MS" pitchFamily="66" charset="0"/>
                </a:rPr>
                <a:t>relativistic electrons</a:t>
              </a:r>
              <a:endParaRPr lang="ru-RU" b="1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17444" name="Text Box 34"/>
            <p:cNvSpPr txBox="1">
              <a:spLocks noChangeArrowheads="1"/>
            </p:cNvSpPr>
            <p:nvPr/>
          </p:nvSpPr>
          <p:spPr bwMode="auto">
            <a:xfrm>
              <a:off x="1345952" y="2365111"/>
              <a:ext cx="3717930" cy="34925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51048" rIns="90000" bIns="45000"/>
            <a:lstStyle/>
            <a:p>
              <a:pPr algn="ctr" hangingPunct="0">
                <a:lnSpc>
                  <a:spcPct val="98000"/>
                </a:lnSpc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r>
                <a:rPr lang="ru-RU" sz="2400">
                  <a:solidFill>
                    <a:srgbClr val="000000"/>
                  </a:solidFill>
                  <a:latin typeface="DejaVu Sans"/>
                </a:rPr>
                <a:t>             </a:t>
              </a:r>
              <a:r>
                <a:rPr lang="en-US" b="1">
                  <a:solidFill>
                    <a:srgbClr val="000000"/>
                  </a:solidFill>
                  <a:latin typeface="Comic Sans MS" pitchFamily="66" charset="0"/>
                </a:rPr>
                <a:t>probing vacuum</a:t>
              </a:r>
              <a:endParaRPr lang="ru-RU" b="1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17445" name="Text Box 36"/>
            <p:cNvSpPr txBox="1">
              <a:spLocks noChangeArrowheads="1"/>
            </p:cNvSpPr>
            <p:nvPr/>
          </p:nvSpPr>
          <p:spPr bwMode="auto">
            <a:xfrm>
              <a:off x="3714744" y="3000372"/>
              <a:ext cx="2357454" cy="422275"/>
            </a:xfrm>
            <a:prstGeom prst="rect">
              <a:avLst/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 lIns="90000" tIns="51048" rIns="90000" bIns="45000"/>
            <a:lstStyle/>
            <a:p>
              <a:pPr algn="ctr" hangingPunct="0">
                <a:lnSpc>
                  <a:spcPct val="98000"/>
                </a:lnSpc>
                <a:tabLst>
                  <a:tab pos="723900" algn="l"/>
                  <a:tab pos="1447800" algn="l"/>
                  <a:tab pos="2171700" algn="l"/>
                </a:tabLst>
              </a:pPr>
              <a:r>
                <a:rPr lang="en-US" b="1">
                  <a:solidFill>
                    <a:srgbClr val="000000"/>
                  </a:solidFill>
                  <a:latin typeface="Comic Sans MS" pitchFamily="66" charset="0"/>
                </a:rPr>
                <a:t>relativistic ions</a:t>
              </a:r>
              <a:endParaRPr lang="ru-RU" b="1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72" name="Text Box 37"/>
            <p:cNvSpPr txBox="1">
              <a:spLocks noChangeArrowheads="1"/>
            </p:cNvSpPr>
            <p:nvPr/>
          </p:nvSpPr>
          <p:spPr bwMode="auto">
            <a:xfrm>
              <a:off x="3642541" y="3428136"/>
              <a:ext cx="2429524" cy="42241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lIns="90000" tIns="51048" rIns="90000" bIns="45000"/>
            <a:lstStyle/>
            <a:p>
              <a:pPr algn="ctr" hangingPunct="0">
                <a:lnSpc>
                  <a:spcPct val="98000"/>
                </a:lnSpc>
                <a:tabLst>
                  <a:tab pos="723900" algn="l"/>
                  <a:tab pos="1447800" algn="l"/>
                  <a:tab pos="2171700" algn="l"/>
                </a:tabLst>
                <a:defRPr/>
              </a:pPr>
              <a:r>
                <a:rPr lang="en-US" b="1" dirty="0">
                  <a:solidFill>
                    <a:srgbClr val="000000"/>
                  </a:solidFill>
                  <a:latin typeface="Comic Sans MS" pitchFamily="66" charset="0"/>
                </a:rPr>
                <a:t>EM cascades</a:t>
              </a:r>
              <a:endParaRPr lang="ru-RU" b="1" dirty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17447" name="Text Box 38"/>
            <p:cNvSpPr txBox="1">
              <a:spLocks noChangeArrowheads="1"/>
            </p:cNvSpPr>
            <p:nvPr/>
          </p:nvSpPr>
          <p:spPr bwMode="auto">
            <a:xfrm>
              <a:off x="1571604" y="1785926"/>
              <a:ext cx="4329113" cy="62865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51048" rIns="90000" bIns="45000"/>
            <a:lstStyle/>
            <a:p>
              <a:pPr algn="ctr" hangingPunct="0">
                <a:lnSpc>
                  <a:spcPct val="98000"/>
                </a:lnSpc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r>
                <a:rPr lang="en-US" b="1">
                  <a:solidFill>
                    <a:srgbClr val="000000"/>
                  </a:solidFill>
                  <a:latin typeface="Comic Sans MS" pitchFamily="66" charset="0"/>
                </a:rPr>
                <a:t>vacuum breakdown</a:t>
              </a:r>
              <a:endParaRPr lang="ru-RU" b="1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17448" name="Text Box 39"/>
            <p:cNvSpPr txBox="1">
              <a:spLocks noChangeArrowheads="1"/>
            </p:cNvSpPr>
            <p:nvPr/>
          </p:nvSpPr>
          <p:spPr bwMode="auto">
            <a:xfrm>
              <a:off x="1428728" y="3429000"/>
              <a:ext cx="2286016" cy="428628"/>
            </a:xfrm>
            <a:prstGeom prst="rect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lIns="90000" tIns="51048" rIns="90000" bIns="45000"/>
            <a:lstStyle/>
            <a:p>
              <a:pPr algn="ctr" hangingPunct="0">
                <a:lnSpc>
                  <a:spcPct val="98000"/>
                </a:lnSpc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r>
                <a:rPr lang="en-US" b="1">
                  <a:solidFill>
                    <a:srgbClr val="000000"/>
                  </a:solidFill>
                  <a:latin typeface="Comic Sans MS" pitchFamily="66" charset="0"/>
                </a:rPr>
                <a:t>radiative losses</a:t>
              </a:r>
              <a:endParaRPr lang="ru-RU" b="1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17449" name="Line 40"/>
            <p:cNvSpPr>
              <a:spLocks noChangeShapeType="1"/>
            </p:cNvSpPr>
            <p:nvPr/>
          </p:nvSpPr>
          <p:spPr bwMode="auto">
            <a:xfrm flipV="1">
              <a:off x="6081713" y="1336675"/>
              <a:ext cx="1587" cy="4889500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50" name="Line 41"/>
            <p:cNvSpPr>
              <a:spLocks noChangeShapeType="1"/>
            </p:cNvSpPr>
            <p:nvPr/>
          </p:nvSpPr>
          <p:spPr bwMode="auto">
            <a:xfrm>
              <a:off x="5989638" y="4529138"/>
              <a:ext cx="153987" cy="1587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51" name="Line 42"/>
            <p:cNvSpPr>
              <a:spLocks noChangeShapeType="1"/>
            </p:cNvSpPr>
            <p:nvPr/>
          </p:nvSpPr>
          <p:spPr bwMode="auto">
            <a:xfrm>
              <a:off x="5989638" y="5378450"/>
              <a:ext cx="153987" cy="1588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52" name="Line 43"/>
            <p:cNvSpPr>
              <a:spLocks noChangeShapeType="1"/>
            </p:cNvSpPr>
            <p:nvPr/>
          </p:nvSpPr>
          <p:spPr bwMode="auto">
            <a:xfrm>
              <a:off x="5989638" y="3625850"/>
              <a:ext cx="153987" cy="1588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53" name="Line 44"/>
            <p:cNvSpPr>
              <a:spLocks noChangeShapeType="1"/>
            </p:cNvSpPr>
            <p:nvPr/>
          </p:nvSpPr>
          <p:spPr bwMode="auto">
            <a:xfrm>
              <a:off x="5989638" y="2835275"/>
              <a:ext cx="153987" cy="1588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54" name="Line 45"/>
            <p:cNvSpPr>
              <a:spLocks noChangeShapeType="1"/>
            </p:cNvSpPr>
            <p:nvPr/>
          </p:nvSpPr>
          <p:spPr bwMode="auto">
            <a:xfrm>
              <a:off x="5989638" y="1987550"/>
              <a:ext cx="153987" cy="1588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" name="Text Box 36"/>
            <p:cNvSpPr txBox="1">
              <a:spLocks noChangeArrowheads="1"/>
            </p:cNvSpPr>
            <p:nvPr/>
          </p:nvSpPr>
          <p:spPr bwMode="auto">
            <a:xfrm>
              <a:off x="1429439" y="2999542"/>
              <a:ext cx="2356220" cy="42241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lIns="90000" tIns="51048" rIns="90000" bIns="45000"/>
            <a:lstStyle/>
            <a:p>
              <a:pPr algn="ctr" hangingPunct="0">
                <a:lnSpc>
                  <a:spcPct val="98000"/>
                </a:lnSpc>
                <a:tabLst>
                  <a:tab pos="723900" algn="l"/>
                  <a:tab pos="1447800" algn="l"/>
                  <a:tab pos="2171700" algn="l"/>
                </a:tabLst>
                <a:defRPr/>
              </a:pPr>
              <a:r>
                <a:rPr lang="en-US" b="1" dirty="0">
                  <a:solidFill>
                    <a:srgbClr val="000000"/>
                  </a:solidFill>
                  <a:latin typeface="Comic Sans MS" pitchFamily="66" charset="0"/>
                </a:rPr>
                <a:t>gamma sources</a:t>
              </a:r>
              <a:endParaRPr lang="ru-RU" b="1" dirty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7419" name="Группа 89"/>
          <p:cNvGrpSpPr>
            <a:grpSpLocks/>
          </p:cNvGrpSpPr>
          <p:nvPr/>
        </p:nvGrpSpPr>
        <p:grpSpPr bwMode="auto">
          <a:xfrm>
            <a:off x="7896225" y="2205038"/>
            <a:ext cx="2249488" cy="3268662"/>
            <a:chOff x="6372200" y="2204864"/>
            <a:chExt cx="2249950" cy="3268836"/>
          </a:xfrm>
        </p:grpSpPr>
        <p:pic>
          <p:nvPicPr>
            <p:cNvPr id="17421" name="Picture 101" descr="icf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372200" y="3861048"/>
              <a:ext cx="2249950" cy="1612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22" name="Picture 100" descr="casfig1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660232" y="2204864"/>
              <a:ext cx="1584176" cy="1594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420" name="TextBox 88"/>
          <p:cNvSpPr txBox="1">
            <a:spLocks noChangeArrowheads="1"/>
          </p:cNvSpPr>
          <p:nvPr/>
        </p:nvSpPr>
        <p:spPr bwMode="auto">
          <a:xfrm>
            <a:off x="7680325" y="5516563"/>
            <a:ext cx="259238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latin typeface="Calibri" pitchFamily="34" charset="0"/>
              </a:rPr>
              <a:t>Electromagnetic cascades in vacuum can be produced by  laser light</a:t>
            </a:r>
            <a:endParaRPr lang="ru-RU" sz="1600">
              <a:latin typeface="Calibri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246C4B-9984-DBC4-ADC8-CED2928309EC}"/>
              </a:ext>
            </a:extLst>
          </p:cNvPr>
          <p:cNvSpPr txBox="1"/>
          <p:nvPr/>
        </p:nvSpPr>
        <p:spPr>
          <a:xfrm>
            <a:off x="869795" y="0"/>
            <a:ext cx="62223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цель 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XCELS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5148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C2F6DD3-5284-91EF-50F3-B9A464700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672" y="893379"/>
            <a:ext cx="11418238" cy="54653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56E0ED-5835-7925-5188-CA6F6CFDABBE}"/>
              </a:ext>
            </a:extLst>
          </p:cNvPr>
          <p:cNvSpPr txBox="1"/>
          <p:nvPr/>
        </p:nvSpPr>
        <p:spPr>
          <a:xfrm>
            <a:off x="956440" y="129927"/>
            <a:ext cx="10615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“</a:t>
            </a:r>
            <a:r>
              <a:rPr lang="ru-RU" sz="3200" dirty="0"/>
              <a:t>Новости</a:t>
            </a:r>
            <a:r>
              <a:rPr lang="en-US" sz="3200" dirty="0"/>
              <a:t>” </a:t>
            </a:r>
            <a:r>
              <a:rPr lang="ru-RU" sz="3200" dirty="0"/>
              <a:t>2023 года</a:t>
            </a:r>
            <a:r>
              <a:rPr lang="en-US" sz="3200" dirty="0"/>
              <a:t>:  </a:t>
            </a:r>
            <a:r>
              <a:rPr lang="ru-RU" sz="3200" dirty="0"/>
              <a:t>новые варианты компрессора</a:t>
            </a:r>
          </a:p>
        </p:txBody>
      </p:sp>
    </p:spTree>
    <p:extLst>
      <p:ext uri="{BB962C8B-B14F-4D97-AF65-F5344CB8AC3E}">
        <p14:creationId xmlns:p14="http://schemas.microsoft.com/office/powerpoint/2010/main" val="15031775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48CF7CD-E98A-D2BF-1430-2ADAC59F5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52D2-5E13-324D-B935-2716ED277FC3}" type="slidenum">
              <a:rPr lang="ru-RU" smtClean="0"/>
              <a:t>21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3366D6-0A84-6258-6743-04A01D572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051367"/>
            <a:ext cx="6669157" cy="56978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3B719B-6E62-B1F9-3386-E0856D536940}"/>
              </a:ext>
            </a:extLst>
          </p:cNvPr>
          <p:cNvSpPr txBox="1"/>
          <p:nvPr/>
        </p:nvSpPr>
        <p:spPr>
          <a:xfrm>
            <a:off x="2209800" y="265975"/>
            <a:ext cx="7911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Пространственная и временная </a:t>
            </a:r>
            <a:r>
              <a:rPr lang="ru-RU" sz="2800" dirty="0" err="1"/>
              <a:t>самофильтрация</a:t>
            </a:r>
            <a:endParaRPr lang="ru-RU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5B0808-85E6-D244-E2A0-9EE55735FB8E}"/>
              </a:ext>
            </a:extLst>
          </p:cNvPr>
          <p:cNvSpPr txBox="1"/>
          <p:nvPr/>
        </p:nvSpPr>
        <p:spPr>
          <a:xfrm>
            <a:off x="8117785" y="5806633"/>
            <a:ext cx="3997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M.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Martyanov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 al  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JOSA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1507 (2023).</a:t>
            </a:r>
            <a:r>
              <a:rPr lang="ru-RU" dirty="0">
                <a:effectLst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73460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DDAB7A-733F-A33B-4013-CB2AB7A1B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1F7619E-B38F-30B2-7A58-BD0C72A64987}"/>
              </a:ext>
            </a:extLst>
          </p:cNvPr>
          <p:cNvSpPr txBox="1"/>
          <p:nvPr/>
        </p:nvSpPr>
        <p:spPr>
          <a:xfrm>
            <a:off x="956440" y="129927"/>
            <a:ext cx="10615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“</a:t>
            </a:r>
            <a:r>
              <a:rPr lang="ru-RU" sz="3200" dirty="0"/>
              <a:t>Новости</a:t>
            </a:r>
            <a:r>
              <a:rPr lang="en-US" sz="3200" dirty="0"/>
              <a:t>” </a:t>
            </a:r>
            <a:r>
              <a:rPr lang="ru-RU" sz="3200" dirty="0"/>
              <a:t>2023 года</a:t>
            </a:r>
            <a:r>
              <a:rPr lang="en-US" sz="3200" dirty="0"/>
              <a:t>:  </a:t>
            </a:r>
            <a:r>
              <a:rPr lang="ru-RU" sz="3200" dirty="0"/>
              <a:t>новые варианты компрессора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88C8AA-B5D4-44FC-B356-C4ADAE91A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469" y="541407"/>
            <a:ext cx="5822731" cy="618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268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CBFA4-29B0-D308-D9C7-9D7160328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CA6BD87-2921-1FB1-63D2-BC28E93CF2B1}"/>
              </a:ext>
            </a:extLst>
          </p:cNvPr>
          <p:cNvSpPr txBox="1"/>
          <p:nvPr/>
        </p:nvSpPr>
        <p:spPr>
          <a:xfrm>
            <a:off x="956440" y="129927"/>
            <a:ext cx="10615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“</a:t>
            </a:r>
            <a:r>
              <a:rPr lang="ru-RU" sz="3200" dirty="0"/>
              <a:t>Новости</a:t>
            </a:r>
            <a:r>
              <a:rPr lang="en-US" sz="3200" dirty="0"/>
              <a:t>” </a:t>
            </a:r>
            <a:r>
              <a:rPr lang="ru-RU" sz="3200" dirty="0"/>
              <a:t>2023 года</a:t>
            </a:r>
            <a:r>
              <a:rPr lang="en-US" sz="3200" dirty="0"/>
              <a:t>:  </a:t>
            </a:r>
            <a:r>
              <a:rPr lang="ru-RU" sz="3200" dirty="0"/>
              <a:t>новые варианты компрессора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BB9802C-C33C-0F56-E352-E7A306BD1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479" y="4067128"/>
            <a:ext cx="6218335" cy="277655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3E84988-7B66-20A4-3AFE-6A3247D03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479" y="1347975"/>
            <a:ext cx="6488376" cy="277655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7B41398-4F21-2188-ED9D-4676B2D220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6636" y="714702"/>
            <a:ext cx="7015055" cy="57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6092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Номер слайда 229">
            <a:extLst>
              <a:ext uri="{FF2B5EF4-FFF2-40B4-BE49-F238E27FC236}">
                <a16:creationId xmlns:a16="http://schemas.microsoft.com/office/drawing/2014/main" id="{9B0DF1C2-445A-CBFF-0564-74289695F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8092" y="6356350"/>
            <a:ext cx="2743200" cy="365125"/>
          </a:xfrm>
        </p:spPr>
        <p:txBody>
          <a:bodyPr/>
          <a:lstStyle/>
          <a:p>
            <a:fld id="{F6D252D2-5E13-324D-B935-2716ED277FC3}" type="slidenum">
              <a:rPr lang="ru-RU" smtClean="0"/>
              <a:t>24</a:t>
            </a:fld>
            <a:endParaRPr lang="ru-RU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03F69E0-35BF-BEB9-0129-F772575D5EAD}"/>
              </a:ext>
            </a:extLst>
          </p:cNvPr>
          <p:cNvSpPr txBox="1"/>
          <p:nvPr/>
        </p:nvSpPr>
        <p:spPr>
          <a:xfrm>
            <a:off x="8845134" y="3184509"/>
            <a:ext cx="706651" cy="533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3" name="TextBox 392">
                <a:extLst>
                  <a:ext uri="{FF2B5EF4-FFF2-40B4-BE49-F238E27FC236}">
                    <a16:creationId xmlns:a16="http://schemas.microsoft.com/office/drawing/2014/main" id="{B01A9D53-2004-F19F-4620-BA514058CB4F}"/>
                  </a:ext>
                </a:extLst>
              </p:cNvPr>
              <p:cNvSpPr txBox="1"/>
              <p:nvPr/>
            </p:nvSpPr>
            <p:spPr>
              <a:xfrm>
                <a:off x="10616841" y="1930551"/>
                <a:ext cx="11889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rgbClr val="D883FF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ru-RU" sz="1800" b="0" i="1" smtClean="0">
                        <a:solidFill>
                          <a:srgbClr val="D883FF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b="0" i="1" smtClean="0">
                            <a:solidFill>
                              <a:srgbClr val="D883FF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rgbClr val="D883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D883FF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ru-RU" dirty="0">
                    <a:solidFill>
                      <a:srgbClr val="D883FF"/>
                    </a:solidFill>
                    <a:effectLst/>
                  </a:rPr>
                  <a:t> </a:t>
                </a:r>
                <a:endParaRPr lang="ru-RU" dirty="0">
                  <a:solidFill>
                    <a:srgbClr val="D883FF"/>
                  </a:solidFill>
                </a:endParaRPr>
              </a:p>
            </p:txBody>
          </p:sp>
        </mc:Choice>
        <mc:Fallback xmlns="">
          <p:sp>
            <p:nvSpPr>
              <p:cNvPr id="393" name="TextBox 392">
                <a:extLst>
                  <a:ext uri="{FF2B5EF4-FFF2-40B4-BE49-F238E27FC236}">
                    <a16:creationId xmlns:a16="http://schemas.microsoft.com/office/drawing/2014/main" id="{B01A9D53-2004-F19F-4620-BA514058CB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6841" y="1930551"/>
                <a:ext cx="1188999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2" name="Группа 401">
            <a:extLst>
              <a:ext uri="{FF2B5EF4-FFF2-40B4-BE49-F238E27FC236}">
                <a16:creationId xmlns:a16="http://schemas.microsoft.com/office/drawing/2014/main" id="{1FBE74D4-A6C6-7140-33D3-6A927EEB26E8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10444835" y="2531026"/>
            <a:ext cx="1260000" cy="1536906"/>
            <a:chOff x="7253009" y="1447163"/>
            <a:chExt cx="1529123" cy="1865176"/>
          </a:xfrm>
          <a:gradFill>
            <a:gsLst>
              <a:gs pos="11000">
                <a:srgbClr val="0432FF"/>
              </a:gs>
              <a:gs pos="35000">
                <a:schemeClr val="bg1">
                  <a:lumMod val="75000"/>
                </a:schemeClr>
              </a:gs>
              <a:gs pos="88000">
                <a:srgbClr val="FF0000"/>
              </a:gs>
              <a:gs pos="66000">
                <a:schemeClr val="bg1">
                  <a:lumMod val="75000"/>
                </a:schemeClr>
              </a:gs>
            </a:gsLst>
            <a:lin ang="18900000" scaled="0"/>
          </a:gradFill>
        </p:grpSpPr>
        <p:grpSp>
          <p:nvGrpSpPr>
            <p:cNvPr id="404" name="Группа 403">
              <a:extLst>
                <a:ext uri="{FF2B5EF4-FFF2-40B4-BE49-F238E27FC236}">
                  <a16:creationId xmlns:a16="http://schemas.microsoft.com/office/drawing/2014/main" id="{CF1F909D-9940-553B-0EEA-E3D9C2B37760}"/>
                </a:ext>
              </a:extLst>
            </p:cNvPr>
            <p:cNvGrpSpPr/>
            <p:nvPr/>
          </p:nvGrpSpPr>
          <p:grpSpPr>
            <a:xfrm rot="10800000">
              <a:off x="7483816" y="1447163"/>
              <a:ext cx="1298316" cy="1484640"/>
              <a:chOff x="3825237" y="1960104"/>
              <a:chExt cx="1298316" cy="1484640"/>
            </a:xfrm>
            <a:grpFill/>
          </p:grpSpPr>
          <p:sp>
            <p:nvSpPr>
              <p:cNvPr id="410" name="Прямоугольник 409">
                <a:extLst>
                  <a:ext uri="{FF2B5EF4-FFF2-40B4-BE49-F238E27FC236}">
                    <a16:creationId xmlns:a16="http://schemas.microsoft.com/office/drawing/2014/main" id="{EDEC646C-6432-CD20-9124-5AD14B35F1C3}"/>
                  </a:ext>
                </a:extLst>
              </p:cNvPr>
              <p:cNvSpPr/>
              <p:nvPr/>
            </p:nvSpPr>
            <p:spPr>
              <a:xfrm>
                <a:off x="3825754" y="2351212"/>
                <a:ext cx="1080000" cy="1080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11" name="Прямоугольный треугольник 410">
                <a:extLst>
                  <a:ext uri="{FF2B5EF4-FFF2-40B4-BE49-F238E27FC236}">
                    <a16:creationId xmlns:a16="http://schemas.microsoft.com/office/drawing/2014/main" id="{A776B670-E7E2-5717-8B88-727AB1BFF82A}"/>
                  </a:ext>
                </a:extLst>
              </p:cNvPr>
              <p:cNvSpPr/>
              <p:nvPr/>
            </p:nvSpPr>
            <p:spPr>
              <a:xfrm rot="16200000">
                <a:off x="3744237" y="2041104"/>
                <a:ext cx="396000" cy="2340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12" name="Прямоугольный треугольник 411">
                <a:extLst>
                  <a:ext uri="{FF2B5EF4-FFF2-40B4-BE49-F238E27FC236}">
                    <a16:creationId xmlns:a16="http://schemas.microsoft.com/office/drawing/2014/main" id="{C08EE696-C9DF-62BA-500D-F9A7D0F34833}"/>
                  </a:ext>
                </a:extLst>
              </p:cNvPr>
              <p:cNvSpPr/>
              <p:nvPr/>
            </p:nvSpPr>
            <p:spPr>
              <a:xfrm rot="5400000">
                <a:off x="4808553" y="3129744"/>
                <a:ext cx="396000" cy="2340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405" name="Группа 404">
              <a:extLst>
                <a:ext uri="{FF2B5EF4-FFF2-40B4-BE49-F238E27FC236}">
                  <a16:creationId xmlns:a16="http://schemas.microsoft.com/office/drawing/2014/main" id="{27DB742D-9BE7-85B8-F702-272F340B80E4}"/>
                </a:ext>
              </a:extLst>
            </p:cNvPr>
            <p:cNvGrpSpPr/>
            <p:nvPr/>
          </p:nvGrpSpPr>
          <p:grpSpPr>
            <a:xfrm>
              <a:off x="7253009" y="1834277"/>
              <a:ext cx="1307941" cy="1478062"/>
              <a:chOff x="3825237" y="1966682"/>
              <a:chExt cx="1307941" cy="1478062"/>
            </a:xfrm>
            <a:grpFill/>
          </p:grpSpPr>
          <p:sp>
            <p:nvSpPr>
              <p:cNvPr id="407" name="Прямоугольник 406">
                <a:extLst>
                  <a:ext uri="{FF2B5EF4-FFF2-40B4-BE49-F238E27FC236}">
                    <a16:creationId xmlns:a16="http://schemas.microsoft.com/office/drawing/2014/main" id="{B3EB4F44-F5FB-8C46-4F09-B493B8CDB6AC}"/>
                  </a:ext>
                </a:extLst>
              </p:cNvPr>
              <p:cNvSpPr/>
              <p:nvPr/>
            </p:nvSpPr>
            <p:spPr>
              <a:xfrm>
                <a:off x="3825754" y="2357790"/>
                <a:ext cx="1080000" cy="1080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08" name="Прямоугольный треугольник 407">
                <a:extLst>
                  <a:ext uri="{FF2B5EF4-FFF2-40B4-BE49-F238E27FC236}">
                    <a16:creationId xmlns:a16="http://schemas.microsoft.com/office/drawing/2014/main" id="{D896721F-B8CD-413F-C24E-6D55FE0B4824}"/>
                  </a:ext>
                </a:extLst>
              </p:cNvPr>
              <p:cNvSpPr/>
              <p:nvPr/>
            </p:nvSpPr>
            <p:spPr>
              <a:xfrm rot="16200000">
                <a:off x="3744237" y="2047682"/>
                <a:ext cx="396000" cy="2340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09" name="Прямоугольный треугольник 408">
                <a:extLst>
                  <a:ext uri="{FF2B5EF4-FFF2-40B4-BE49-F238E27FC236}">
                    <a16:creationId xmlns:a16="http://schemas.microsoft.com/office/drawing/2014/main" id="{5E9EA53E-6824-0732-A5C3-706F4DCE298C}"/>
                  </a:ext>
                </a:extLst>
              </p:cNvPr>
              <p:cNvSpPr/>
              <p:nvPr/>
            </p:nvSpPr>
            <p:spPr>
              <a:xfrm rot="5400000">
                <a:off x="4818178" y="3129744"/>
                <a:ext cx="396000" cy="2340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406" name="Прямоугольник 405">
              <a:extLst>
                <a:ext uri="{FF2B5EF4-FFF2-40B4-BE49-F238E27FC236}">
                  <a16:creationId xmlns:a16="http://schemas.microsoft.com/office/drawing/2014/main" id="{D8144C9C-BCF4-73CC-4974-4DD3F5C39A44}"/>
                </a:ext>
              </a:extLst>
            </p:cNvPr>
            <p:cNvSpPr/>
            <p:nvPr/>
          </p:nvSpPr>
          <p:spPr>
            <a:xfrm>
              <a:off x="7480194" y="1839978"/>
              <a:ext cx="1080000" cy="1080000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413" name="Прямая соединительная линия 412">
            <a:extLst>
              <a:ext uri="{FF2B5EF4-FFF2-40B4-BE49-F238E27FC236}">
                <a16:creationId xmlns:a16="http://schemas.microsoft.com/office/drawing/2014/main" id="{20B4448F-828B-9A0D-78DC-2A7AC22C5126}"/>
              </a:ext>
            </a:extLst>
          </p:cNvPr>
          <p:cNvCxnSpPr>
            <a:cxnSpLocks/>
          </p:cNvCxnSpPr>
          <p:nvPr/>
        </p:nvCxnSpPr>
        <p:spPr>
          <a:xfrm flipH="1" flipV="1">
            <a:off x="9696857" y="1980002"/>
            <a:ext cx="14019" cy="432630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6" name="Прямая соединительная линия 415">
            <a:extLst>
              <a:ext uri="{FF2B5EF4-FFF2-40B4-BE49-F238E27FC236}">
                <a16:creationId xmlns:a16="http://schemas.microsoft.com/office/drawing/2014/main" id="{20C5441B-86E9-459D-0785-BD83127DDFB6}"/>
              </a:ext>
            </a:extLst>
          </p:cNvPr>
          <p:cNvCxnSpPr>
            <a:cxnSpLocks/>
          </p:cNvCxnSpPr>
          <p:nvPr/>
        </p:nvCxnSpPr>
        <p:spPr>
          <a:xfrm flipV="1">
            <a:off x="9722358" y="6299047"/>
            <a:ext cx="2469642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1" name="Прямоугольник 420">
            <a:extLst>
              <a:ext uri="{FF2B5EF4-FFF2-40B4-BE49-F238E27FC236}">
                <a16:creationId xmlns:a16="http://schemas.microsoft.com/office/drawing/2014/main" id="{36893724-5BE8-4F03-EFCA-DD135C6DAB21}"/>
              </a:ext>
            </a:extLst>
          </p:cNvPr>
          <p:cNvSpPr>
            <a:spLocks noChangeAspect="1"/>
          </p:cNvSpPr>
          <p:nvPr/>
        </p:nvSpPr>
        <p:spPr>
          <a:xfrm rot="16200000" flipV="1">
            <a:off x="10483743" y="4900170"/>
            <a:ext cx="864000" cy="86519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2" name="TextBox 421">
            <a:extLst>
              <a:ext uri="{FF2B5EF4-FFF2-40B4-BE49-F238E27FC236}">
                <a16:creationId xmlns:a16="http://schemas.microsoft.com/office/drawing/2014/main" id="{54633B3C-2A14-AA0A-EF0D-33AAA25B1517}"/>
              </a:ext>
            </a:extLst>
          </p:cNvPr>
          <p:cNvSpPr txBox="1"/>
          <p:nvPr/>
        </p:nvSpPr>
        <p:spPr>
          <a:xfrm>
            <a:off x="9430154" y="1531564"/>
            <a:ext cx="1687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(vertical)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3" name="TextBox 422">
            <a:extLst>
              <a:ext uri="{FF2B5EF4-FFF2-40B4-BE49-F238E27FC236}">
                <a16:creationId xmlns:a16="http://schemas.microsoft.com/office/drawing/2014/main" id="{86BD0FFC-A806-BD4D-5E97-39F60D55F8AF}"/>
              </a:ext>
            </a:extLst>
          </p:cNvPr>
          <p:cNvSpPr txBox="1"/>
          <p:nvPr/>
        </p:nvSpPr>
        <p:spPr>
          <a:xfrm>
            <a:off x="11746002" y="5906823"/>
            <a:ext cx="754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</a:t>
            </a:r>
            <a:endParaRPr lang="ru-RU" dirty="0"/>
          </a:p>
        </p:txBody>
      </p:sp>
      <p:pic>
        <p:nvPicPr>
          <p:cNvPr id="202" name="Рисунок 201">
            <a:extLst>
              <a:ext uri="{FF2B5EF4-FFF2-40B4-BE49-F238E27FC236}">
                <a16:creationId xmlns:a16="http://schemas.microsoft.com/office/drawing/2014/main" id="{F4451A45-EDDB-BA44-2B98-2D761C13069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67627" y="686126"/>
            <a:ext cx="7490256" cy="5796423"/>
          </a:xfrm>
          <a:prstGeom prst="rect">
            <a:avLst/>
          </a:prstGeom>
        </p:spPr>
      </p:pic>
      <p:sp>
        <p:nvSpPr>
          <p:cNvPr id="203" name="TextBox 202">
            <a:extLst>
              <a:ext uri="{FF2B5EF4-FFF2-40B4-BE49-F238E27FC236}">
                <a16:creationId xmlns:a16="http://schemas.microsoft.com/office/drawing/2014/main" id="{993158B2-F2C3-E63E-B1DF-AB1AFE5A1CB1}"/>
              </a:ext>
            </a:extLst>
          </p:cNvPr>
          <p:cNvSpPr txBox="1"/>
          <p:nvPr/>
        </p:nvSpPr>
        <p:spPr>
          <a:xfrm>
            <a:off x="956440" y="129927"/>
            <a:ext cx="10615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“</a:t>
            </a:r>
            <a:r>
              <a:rPr lang="ru-RU" sz="3200" dirty="0"/>
              <a:t>Новости</a:t>
            </a:r>
            <a:r>
              <a:rPr lang="en-US" sz="3200" dirty="0"/>
              <a:t>” </a:t>
            </a:r>
            <a:r>
              <a:rPr lang="ru-RU" sz="3200" dirty="0"/>
              <a:t>2023 года</a:t>
            </a:r>
            <a:r>
              <a:rPr lang="en-US" sz="3200" dirty="0"/>
              <a:t>:  </a:t>
            </a:r>
            <a:r>
              <a:rPr lang="ru-RU" sz="3200" dirty="0"/>
              <a:t>новые варианты компрессора</a:t>
            </a:r>
          </a:p>
        </p:txBody>
      </p:sp>
    </p:spTree>
    <p:extLst>
      <p:ext uri="{BB962C8B-B14F-4D97-AF65-F5344CB8AC3E}">
        <p14:creationId xmlns:p14="http://schemas.microsoft.com/office/powerpoint/2010/main" val="17859668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Таблица 2">
                <a:extLst>
                  <a:ext uri="{FF2B5EF4-FFF2-40B4-BE49-F238E27FC236}">
                    <a16:creationId xmlns:a16="http://schemas.microsoft.com/office/drawing/2014/main" id="{18A8979D-077A-EACC-BB35-856FC88C4E5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96855782"/>
                  </p:ext>
                </p:extLst>
              </p:nvPr>
            </p:nvGraphicFramePr>
            <p:xfrm>
              <a:off x="1204471" y="982987"/>
              <a:ext cx="9783057" cy="400160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314246">
                      <a:extLst>
                        <a:ext uri="{9D8B030D-6E8A-4147-A177-3AD203B41FA5}">
                          <a16:colId xmlns:a16="http://schemas.microsoft.com/office/drawing/2014/main" val="3392619780"/>
                        </a:ext>
                      </a:extLst>
                    </a:gridCol>
                    <a:gridCol w="980063">
                      <a:extLst>
                        <a:ext uri="{9D8B030D-6E8A-4147-A177-3AD203B41FA5}">
                          <a16:colId xmlns:a16="http://schemas.microsoft.com/office/drawing/2014/main" val="893322257"/>
                        </a:ext>
                      </a:extLst>
                    </a:gridCol>
                    <a:gridCol w="1264334">
                      <a:extLst>
                        <a:ext uri="{9D8B030D-6E8A-4147-A177-3AD203B41FA5}">
                          <a16:colId xmlns:a16="http://schemas.microsoft.com/office/drawing/2014/main" val="333644977"/>
                        </a:ext>
                      </a:extLst>
                    </a:gridCol>
                    <a:gridCol w="702407">
                      <a:extLst>
                        <a:ext uri="{9D8B030D-6E8A-4147-A177-3AD203B41FA5}">
                          <a16:colId xmlns:a16="http://schemas.microsoft.com/office/drawing/2014/main" val="2749561392"/>
                        </a:ext>
                      </a:extLst>
                    </a:gridCol>
                    <a:gridCol w="1296754">
                      <a:extLst>
                        <a:ext uri="{9D8B030D-6E8A-4147-A177-3AD203B41FA5}">
                          <a16:colId xmlns:a16="http://schemas.microsoft.com/office/drawing/2014/main" val="3550479611"/>
                        </a:ext>
                      </a:extLst>
                    </a:gridCol>
                    <a:gridCol w="1048208">
                      <a:extLst>
                        <a:ext uri="{9D8B030D-6E8A-4147-A177-3AD203B41FA5}">
                          <a16:colId xmlns:a16="http://schemas.microsoft.com/office/drawing/2014/main" val="3349124310"/>
                        </a:ext>
                      </a:extLst>
                    </a:gridCol>
                    <a:gridCol w="1534491">
                      <a:extLst>
                        <a:ext uri="{9D8B030D-6E8A-4147-A177-3AD203B41FA5}">
                          <a16:colId xmlns:a16="http://schemas.microsoft.com/office/drawing/2014/main" val="3594505605"/>
                        </a:ext>
                      </a:extLst>
                    </a:gridCol>
                    <a:gridCol w="1642554">
                      <a:extLst>
                        <a:ext uri="{9D8B030D-6E8A-4147-A177-3AD203B41FA5}">
                          <a16:colId xmlns:a16="http://schemas.microsoft.com/office/drawing/2014/main" val="1092141451"/>
                        </a:ext>
                      </a:extLst>
                    </a:gridCol>
                  </a:tblGrid>
                  <a:tr h="658046">
                    <a:tc>
                      <a:txBody>
                        <a:bodyPr/>
                        <a:lstStyle/>
                        <a:p>
                          <a:endParaRPr lang="ru-RU" sz="2000" kern="100" dirty="0">
                            <a:effectLst/>
                            <a:latin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 gridSpan="5">
                      <a:txBody>
                        <a:bodyPr/>
                        <a:lstStyle/>
                        <a:p>
                          <a:pPr algn="ctr"/>
                          <a:r>
                            <a:rPr lang="en-US" sz="2000" kern="100" dirty="0">
                              <a:effectLst/>
                            </a:rPr>
                            <a:t>XCELS</a:t>
                          </a:r>
                          <a:endParaRPr lang="ru-RU" sz="2000" kern="100" dirty="0">
                            <a:effectLst/>
                          </a:endParaRPr>
                        </a:p>
                        <a:p>
                          <a:pPr algn="ctr"/>
                          <a:r>
                            <a:rPr lang="en-US" sz="2000" kern="100" dirty="0">
                              <a:effectLst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kern="100">
                                  <a:effectLst/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sz="2000" kern="100">
                                  <a:effectLst/>
                                  <a:latin typeface="Cambria Math" panose="02040503050406030204" pitchFamily="18" charset="0"/>
                                </a:rPr>
                                <m:t>=(910±75) </m:t>
                              </m:r>
                              <m:r>
                                <m:rPr>
                                  <m:sty m:val="p"/>
                                </m:rPr>
                                <a:rPr lang="en-US" sz="2000" kern="100">
                                  <a:effectLst/>
                                  <a:latin typeface="Cambria Math" panose="02040503050406030204" pitchFamily="18" charset="0"/>
                                </a:rPr>
                                <m:t>nm</m:t>
                              </m:r>
                            </m:oMath>
                          </a14:m>
                          <a:r>
                            <a:rPr lang="en-US" sz="2000" kern="100" dirty="0">
                              <a:effectLst/>
                            </a:rPr>
                            <a:t> </a:t>
                          </a:r>
                          <a:endParaRPr lang="ru-RU" sz="2000" kern="1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kern="100">
                              <a:effectLst/>
                            </a:rPr>
                            <a:t>SEL-100 PW</a:t>
                          </a:r>
                          <a:endParaRPr lang="ru-RU" sz="2000" kern="100">
                            <a:effectLst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kern="100">
                                    <a:effectLst/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r>
                                  <a:rPr lang="en-US" sz="2000" kern="100">
                                    <a:effectLst/>
                                    <a:latin typeface="Cambria Math" panose="02040503050406030204" pitchFamily="18" charset="0"/>
                                  </a:rPr>
                                  <m:t>=(925±100)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 kern="100">
                                    <a:effectLst/>
                                    <a:latin typeface="Cambria Math" panose="02040503050406030204" pitchFamily="18" charset="0"/>
                                  </a:rPr>
                                  <m:t>nm</m:t>
                                </m:r>
                              </m:oMath>
                            </m:oMathPara>
                          </a14:m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04852969"/>
                      </a:ext>
                    </a:extLst>
                  </a:tr>
                  <a:tr h="355688">
                    <a:tc>
                      <a:txBody>
                        <a:bodyPr/>
                        <a:lstStyle/>
                        <a:p>
                          <a:endParaRPr lang="ru-RU" sz="2000" kern="100">
                            <a:effectLst/>
                            <a:latin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RU" sz="20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en-US" sz="20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sub>
                                </m:sSub>
                                <m:r>
                                  <a:rPr lang="en-US" sz="2000" kern="100">
                                    <a:effectLst/>
                                    <a:latin typeface="Cambria Math" panose="02040503050406030204" pitchFamily="18" charset="0"/>
                                  </a:rPr>
                                  <m:t>=138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 kern="100">
                                    <a:effectLst/>
                                    <a:latin typeface="Cambria Math" panose="02040503050406030204" pitchFamily="18" charset="0"/>
                                  </a:rPr>
                                  <m:t>cm</m:t>
                                </m:r>
                              </m:oMath>
                            </m:oMathPara>
                          </a14:m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RU" sz="20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en-US" sz="20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sub>
                                </m:sSub>
                                <m:r>
                                  <a:rPr lang="en-US" sz="2000" kern="100">
                                    <a:effectLst/>
                                    <a:latin typeface="Cambria Math" panose="02040503050406030204" pitchFamily="18" charset="0"/>
                                  </a:rPr>
                                  <m:t>=160 с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 kern="100">
                                    <a:effectLst/>
                                    <a:latin typeface="Cambria Math" panose="02040503050406030204" pitchFamily="18" charset="0"/>
                                  </a:rPr>
                                  <m:t>m</m:t>
                                </m:r>
                              </m:oMath>
                            </m:oMathPara>
                          </a14:m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RU" sz="20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en-US" sz="20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sub>
                                </m:sSub>
                                <m:r>
                                  <a:rPr lang="en-US" sz="2000" kern="100">
                                    <a:effectLst/>
                                    <a:latin typeface="Cambria Math" panose="02040503050406030204" pitchFamily="18" charset="0"/>
                                  </a:rPr>
                                  <m:t>=160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 kern="100">
                                    <a:effectLst/>
                                    <a:latin typeface="Cambria Math" panose="02040503050406030204" pitchFamily="18" charset="0"/>
                                  </a:rPr>
                                  <m:t>cm</m:t>
                                </m:r>
                              </m:oMath>
                            </m:oMathPara>
                          </a14:m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20189278"/>
                      </a:ext>
                    </a:extLst>
                  </a:tr>
                  <a:tr h="329023">
                    <a:tc>
                      <a:txBody>
                        <a:bodyPr/>
                        <a:lstStyle/>
                        <a:p>
                          <a:endParaRPr lang="ru-RU" sz="2000" kern="100">
                            <a:effectLst/>
                            <a:latin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kern="100">
                              <a:effectLst/>
                            </a:rPr>
                            <a:t>TC ([4])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kern="100">
                              <a:effectLst/>
                            </a:rPr>
                            <a:t>TC (new)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kern="100">
                              <a:effectLst/>
                            </a:rPr>
                            <a:t>LC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kern="100">
                              <a:effectLst/>
                            </a:rPr>
                            <a:t>TC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kern="100">
                              <a:effectLst/>
                            </a:rPr>
                            <a:t>LC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kern="100">
                              <a:effectLst/>
                            </a:rPr>
                            <a:t>TC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kern="100">
                              <a:effectLst/>
                            </a:rPr>
                            <a:t>LC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637140454"/>
                      </a:ext>
                    </a:extLst>
                  </a:tr>
                  <a:tr h="329023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2000" kern="100">
                                  <a:effectLst/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oMath>
                          </a14:m>
                          <a:r>
                            <a:rPr lang="en-US" sz="2000" kern="100">
                              <a:effectLst/>
                            </a:rPr>
                            <a:t>, 1/mm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1200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950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1100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950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1000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1000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1100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extLst>
                      <a:ext uri="{0D108BD9-81ED-4DB2-BD59-A6C34878D82A}">
                        <a16:rowId xmlns:a16="http://schemas.microsoft.com/office/drawing/2014/main" val="1309857355"/>
                      </a:ext>
                    </a:extLst>
                  </a:tr>
                  <a:tr h="329023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2000" kern="100">
                                  <a:effectLst/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oMath>
                          </a14:m>
                          <a:r>
                            <a:rPr lang="en-US" sz="2000" kern="100">
                              <a:effectLst/>
                            </a:rPr>
                            <a:t>, degree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46.2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12.2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30.5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36.0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27.4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38.8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31.3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extLst>
                      <a:ext uri="{0D108BD9-81ED-4DB2-BD59-A6C34878D82A}">
                        <a16:rowId xmlns:a16="http://schemas.microsoft.com/office/drawing/2014/main" val="3661678196"/>
                      </a:ext>
                    </a:extLst>
                  </a:tr>
                  <a:tr h="329023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2000" kern="100">
                                  <a:effectLst/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oMath>
                          </a14:m>
                          <a:r>
                            <a:rPr lang="en-US" sz="2000" kern="100">
                              <a:effectLst/>
                            </a:rPr>
                            <a:t>, degree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0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0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11.6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0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11.2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0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14.8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extLst>
                      <a:ext uri="{0D108BD9-81ED-4DB2-BD59-A6C34878D82A}">
                        <a16:rowId xmlns:a16="http://schemas.microsoft.com/office/drawing/2014/main" val="3951183409"/>
                      </a:ext>
                    </a:extLst>
                  </a:tr>
                  <a:tr h="329023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2000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20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2000" kern="100">
                              <a:effectLst/>
                            </a:rPr>
                            <a:t>, cm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66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78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78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86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96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75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85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extLst>
                      <a:ext uri="{0D108BD9-81ED-4DB2-BD59-A6C34878D82A}">
                        <a16:rowId xmlns:a16="http://schemas.microsoft.com/office/drawing/2014/main" val="3981524577"/>
                      </a:ext>
                    </a:extLst>
                  </a:tr>
                  <a:tr h="355688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2000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20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2000" kern="100">
                              <a:effectLst/>
                            </a:rPr>
                            <a:t>, cm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66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78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94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86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112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75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110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extLst>
                      <a:ext uri="{0D108BD9-81ED-4DB2-BD59-A6C34878D82A}">
                        <a16:rowId xmlns:a16="http://schemas.microsoft.com/office/drawing/2014/main" val="2928695955"/>
                      </a:ext>
                    </a:extLst>
                  </a:tr>
                  <a:tr h="329023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ru-RU" sz="2000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p>
                                  <m:r>
                                    <a:rPr lang="en-US" sz="20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2000" kern="100">
                              <a:effectLst/>
                            </a:rPr>
                            <a:t>, J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1006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1410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1410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1720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2130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1284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1670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extLst>
                      <a:ext uri="{0D108BD9-81ED-4DB2-BD59-A6C34878D82A}">
                        <a16:rowId xmlns:a16="http://schemas.microsoft.com/office/drawing/2014/main" val="3840346970"/>
                      </a:ext>
                    </a:extLst>
                  </a:tr>
                  <a:tr h="329023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2000" kern="100">
                                  <a:effectLst/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oMath>
                          </a14:m>
                          <a:r>
                            <a:rPr lang="en-US" sz="2000" kern="100">
                              <a:effectLst/>
                            </a:rPr>
                            <a:t>, fs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20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20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20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20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20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15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15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extLst>
                      <a:ext uri="{0D108BD9-81ED-4DB2-BD59-A6C34878D82A}">
                        <a16:rowId xmlns:a16="http://schemas.microsoft.com/office/drawing/2014/main" val="3831733266"/>
                      </a:ext>
                    </a:extLst>
                  </a:tr>
                  <a:tr h="329023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2000" kern="100">
                                  <a:effectLst/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oMath>
                          </a14:m>
                          <a:r>
                            <a:rPr lang="en-US" sz="2000" kern="100">
                              <a:effectLst/>
                            </a:rPr>
                            <a:t>, PW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50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71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71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86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107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86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 dirty="0">
                              <a:effectLst/>
                            </a:rPr>
                            <a:t>111</a:t>
                          </a:r>
                          <a:endParaRPr lang="ru-RU" sz="2000" kern="1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extLst>
                      <a:ext uri="{0D108BD9-81ED-4DB2-BD59-A6C34878D82A}">
                        <a16:rowId xmlns:a16="http://schemas.microsoft.com/office/drawing/2014/main" val="34985545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Таблица 2">
                <a:extLst>
                  <a:ext uri="{FF2B5EF4-FFF2-40B4-BE49-F238E27FC236}">
                    <a16:creationId xmlns:a16="http://schemas.microsoft.com/office/drawing/2014/main" id="{18A8979D-077A-EACC-BB35-856FC88C4E5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96855782"/>
                  </p:ext>
                </p:extLst>
              </p:nvPr>
            </p:nvGraphicFramePr>
            <p:xfrm>
              <a:off x="1204471" y="982987"/>
              <a:ext cx="9783057" cy="400160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314246">
                      <a:extLst>
                        <a:ext uri="{9D8B030D-6E8A-4147-A177-3AD203B41FA5}">
                          <a16:colId xmlns:a16="http://schemas.microsoft.com/office/drawing/2014/main" val="3392619780"/>
                        </a:ext>
                      </a:extLst>
                    </a:gridCol>
                    <a:gridCol w="980063">
                      <a:extLst>
                        <a:ext uri="{9D8B030D-6E8A-4147-A177-3AD203B41FA5}">
                          <a16:colId xmlns:a16="http://schemas.microsoft.com/office/drawing/2014/main" val="893322257"/>
                        </a:ext>
                      </a:extLst>
                    </a:gridCol>
                    <a:gridCol w="1264334">
                      <a:extLst>
                        <a:ext uri="{9D8B030D-6E8A-4147-A177-3AD203B41FA5}">
                          <a16:colId xmlns:a16="http://schemas.microsoft.com/office/drawing/2014/main" val="333644977"/>
                        </a:ext>
                      </a:extLst>
                    </a:gridCol>
                    <a:gridCol w="702407">
                      <a:extLst>
                        <a:ext uri="{9D8B030D-6E8A-4147-A177-3AD203B41FA5}">
                          <a16:colId xmlns:a16="http://schemas.microsoft.com/office/drawing/2014/main" val="2749561392"/>
                        </a:ext>
                      </a:extLst>
                    </a:gridCol>
                    <a:gridCol w="1296754">
                      <a:extLst>
                        <a:ext uri="{9D8B030D-6E8A-4147-A177-3AD203B41FA5}">
                          <a16:colId xmlns:a16="http://schemas.microsoft.com/office/drawing/2014/main" val="3550479611"/>
                        </a:ext>
                      </a:extLst>
                    </a:gridCol>
                    <a:gridCol w="1048208">
                      <a:extLst>
                        <a:ext uri="{9D8B030D-6E8A-4147-A177-3AD203B41FA5}">
                          <a16:colId xmlns:a16="http://schemas.microsoft.com/office/drawing/2014/main" val="3349124310"/>
                        </a:ext>
                      </a:extLst>
                    </a:gridCol>
                    <a:gridCol w="1534491">
                      <a:extLst>
                        <a:ext uri="{9D8B030D-6E8A-4147-A177-3AD203B41FA5}">
                          <a16:colId xmlns:a16="http://schemas.microsoft.com/office/drawing/2014/main" val="3594505605"/>
                        </a:ext>
                      </a:extLst>
                    </a:gridCol>
                    <a:gridCol w="1642554">
                      <a:extLst>
                        <a:ext uri="{9D8B030D-6E8A-4147-A177-3AD203B41FA5}">
                          <a16:colId xmlns:a16="http://schemas.microsoft.com/office/drawing/2014/main" val="1092141451"/>
                        </a:ext>
                      </a:extLst>
                    </a:gridCol>
                  </a:tblGrid>
                  <a:tr h="658046">
                    <a:tc>
                      <a:txBody>
                        <a:bodyPr/>
                        <a:lstStyle/>
                        <a:p>
                          <a:endParaRPr lang="ru-RU" sz="2000" kern="100" dirty="0">
                            <a:effectLst/>
                            <a:latin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 gridSpan="5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24940" t="-11538" r="-60671" b="-530769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207570" t="-11538" r="-797" b="-530769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04852969"/>
                      </a:ext>
                    </a:extLst>
                  </a:tr>
                  <a:tr h="355688">
                    <a:tc>
                      <a:txBody>
                        <a:bodyPr/>
                        <a:lstStyle/>
                        <a:p>
                          <a:endParaRPr lang="ru-RU" sz="2000" kern="100">
                            <a:effectLst/>
                            <a:latin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 gridSpan="3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44828" t="-207143" r="-188793" b="-885714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181622" t="-207143" r="-136757" b="-885714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207570" t="-207143" r="-797" b="-885714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20189278"/>
                      </a:ext>
                    </a:extLst>
                  </a:tr>
                  <a:tr h="329023">
                    <a:tc>
                      <a:txBody>
                        <a:bodyPr/>
                        <a:lstStyle/>
                        <a:p>
                          <a:endParaRPr lang="ru-RU" sz="2000" kern="100">
                            <a:effectLst/>
                            <a:latin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kern="100">
                              <a:effectLst/>
                            </a:rPr>
                            <a:t>TC ([4])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kern="100">
                              <a:effectLst/>
                            </a:rPr>
                            <a:t>TC (new)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kern="100">
                              <a:effectLst/>
                            </a:rPr>
                            <a:t>LC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kern="100">
                              <a:effectLst/>
                            </a:rPr>
                            <a:t>TC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kern="100">
                              <a:effectLst/>
                            </a:rPr>
                            <a:t>LC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kern="100">
                              <a:effectLst/>
                            </a:rPr>
                            <a:t>TC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kern="100">
                              <a:effectLst/>
                            </a:rPr>
                            <a:t>LC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637140454"/>
                      </a:ext>
                    </a:extLst>
                  </a:tr>
                  <a:tr h="329023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t="-430769" r="-644231" b="-75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1200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950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1100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950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1000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1000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1100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extLst>
                      <a:ext uri="{0D108BD9-81ED-4DB2-BD59-A6C34878D82A}">
                        <a16:rowId xmlns:a16="http://schemas.microsoft.com/office/drawing/2014/main" val="1309857355"/>
                      </a:ext>
                    </a:extLst>
                  </a:tr>
                  <a:tr h="329023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t="-530769" r="-644231" b="-65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46.2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12.2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30.5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36.0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27.4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38.8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31.3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extLst>
                      <a:ext uri="{0D108BD9-81ED-4DB2-BD59-A6C34878D82A}">
                        <a16:rowId xmlns:a16="http://schemas.microsoft.com/office/drawing/2014/main" val="3661678196"/>
                      </a:ext>
                    </a:extLst>
                  </a:tr>
                  <a:tr h="329023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t="-630769" r="-644231" b="-55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0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0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11.6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0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11.2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0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14.8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extLst>
                      <a:ext uri="{0D108BD9-81ED-4DB2-BD59-A6C34878D82A}">
                        <a16:rowId xmlns:a16="http://schemas.microsoft.com/office/drawing/2014/main" val="3951183409"/>
                      </a:ext>
                    </a:extLst>
                  </a:tr>
                  <a:tr h="329023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t="-730769" r="-644231" b="-45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66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78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78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86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96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75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85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extLst>
                      <a:ext uri="{0D108BD9-81ED-4DB2-BD59-A6C34878D82A}">
                        <a16:rowId xmlns:a16="http://schemas.microsoft.com/office/drawing/2014/main" val="3981524577"/>
                      </a:ext>
                    </a:extLst>
                  </a:tr>
                  <a:tr h="355688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t="-771429" r="-644231" b="-32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66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78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94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86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112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75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110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extLst>
                      <a:ext uri="{0D108BD9-81ED-4DB2-BD59-A6C34878D82A}">
                        <a16:rowId xmlns:a16="http://schemas.microsoft.com/office/drawing/2014/main" val="2928695955"/>
                      </a:ext>
                    </a:extLst>
                  </a:tr>
                  <a:tr h="329023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t="-938462" r="-644231" b="-24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1006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1410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1410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1720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2130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1284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1670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extLst>
                      <a:ext uri="{0D108BD9-81ED-4DB2-BD59-A6C34878D82A}">
                        <a16:rowId xmlns:a16="http://schemas.microsoft.com/office/drawing/2014/main" val="3840346970"/>
                      </a:ext>
                    </a:extLst>
                  </a:tr>
                  <a:tr h="329023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t="-1038462" r="-644231" b="-14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20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20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20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20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20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15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15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extLst>
                      <a:ext uri="{0D108BD9-81ED-4DB2-BD59-A6C34878D82A}">
                        <a16:rowId xmlns:a16="http://schemas.microsoft.com/office/drawing/2014/main" val="3831733266"/>
                      </a:ext>
                    </a:extLst>
                  </a:tr>
                  <a:tr h="329023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t="-1138462" r="-644231" b="-4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50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71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71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86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107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>
                              <a:effectLst/>
                            </a:rPr>
                            <a:t>86</a:t>
                          </a:r>
                          <a:endParaRPr lang="ru-RU" sz="20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kern="100" dirty="0">
                              <a:effectLst/>
                            </a:rPr>
                            <a:t>111</a:t>
                          </a:r>
                          <a:endParaRPr lang="ru-RU" sz="2000" kern="1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extLst>
                      <a:ext uri="{0D108BD9-81ED-4DB2-BD59-A6C34878D82A}">
                        <a16:rowId xmlns:a16="http://schemas.microsoft.com/office/drawing/2014/main" val="349855458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Овал 1">
            <a:extLst>
              <a:ext uri="{FF2B5EF4-FFF2-40B4-BE49-F238E27FC236}">
                <a16:creationId xmlns:a16="http://schemas.microsoft.com/office/drawing/2014/main" id="{E1735FA6-74AF-5057-EAC8-160256E99F52}"/>
              </a:ext>
            </a:extLst>
          </p:cNvPr>
          <p:cNvSpPr/>
          <p:nvPr/>
        </p:nvSpPr>
        <p:spPr>
          <a:xfrm>
            <a:off x="3853684" y="4560720"/>
            <a:ext cx="1702676" cy="609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0AD2CC42-98C1-AC25-F2A4-96B09A81FB6F}"/>
              </a:ext>
            </a:extLst>
          </p:cNvPr>
          <p:cNvSpPr/>
          <p:nvPr/>
        </p:nvSpPr>
        <p:spPr>
          <a:xfrm>
            <a:off x="6712498" y="4577126"/>
            <a:ext cx="1135117" cy="609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42E86B-54A6-503C-F70E-F055A5D37705}"/>
              </a:ext>
            </a:extLst>
          </p:cNvPr>
          <p:cNvSpPr txBox="1"/>
          <p:nvPr/>
        </p:nvSpPr>
        <p:spPr>
          <a:xfrm>
            <a:off x="956440" y="129927"/>
            <a:ext cx="10615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“</a:t>
            </a:r>
            <a:r>
              <a:rPr lang="ru-RU" sz="3200" dirty="0"/>
              <a:t>Новости</a:t>
            </a:r>
            <a:r>
              <a:rPr lang="en-US" sz="3200" dirty="0"/>
              <a:t>” </a:t>
            </a:r>
            <a:r>
              <a:rPr lang="ru-RU" sz="3200" dirty="0"/>
              <a:t>2023 года</a:t>
            </a:r>
            <a:r>
              <a:rPr lang="en-US" sz="3200" dirty="0"/>
              <a:t>:  </a:t>
            </a:r>
            <a:r>
              <a:rPr lang="ru-RU" sz="3200" dirty="0"/>
              <a:t>новые варианты компрессора</a:t>
            </a:r>
          </a:p>
        </p:txBody>
      </p:sp>
    </p:spTree>
    <p:extLst>
      <p:ext uri="{BB962C8B-B14F-4D97-AF65-F5344CB8AC3E}">
        <p14:creationId xmlns:p14="http://schemas.microsoft.com/office/powerpoint/2010/main" val="30632001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C3C36AEF-3063-CAD3-4B88-6178A9EA2D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263" y="1473433"/>
            <a:ext cx="11801474" cy="3911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altLang="ru-RU" sz="2400" dirty="0"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Производство </a:t>
            </a:r>
            <a:r>
              <a:rPr lang="ru-RU" altLang="ru-RU" sz="2400" dirty="0" err="1"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широкоапертурных</a:t>
            </a:r>
            <a:r>
              <a:rPr lang="ru-RU" altLang="ru-RU" sz="2400" dirty="0"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ru-RU" alt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кристаллов </a:t>
            </a:r>
            <a:r>
              <a:rPr kumimoji="0" lang="en-US" altLang="ru-RU" sz="2400" b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DKDP </a:t>
            </a:r>
            <a:r>
              <a:rPr kumimoji="0" lang="ru-RU" altLang="ru-RU" sz="2400" b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</a:p>
          <a:p>
            <a:pPr marL="34290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kumimoji="0" lang="ru-RU" altLang="ru-RU" sz="2400" b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Лазер с </a:t>
            </a:r>
            <a:r>
              <a:rPr kumimoji="0" lang="en-US" altLang="ru-RU" sz="2400" b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мульти-килоджоульной</a:t>
            </a:r>
            <a:r>
              <a:rPr kumimoji="0" lang="en-US" altLang="ru-RU" sz="2400" b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kumimoji="0" lang="en-US" altLang="ru-RU" sz="2400" b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энергией</a:t>
            </a:r>
            <a:r>
              <a:rPr kumimoji="0" lang="en-US" altLang="ru-RU" sz="2400" b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kumimoji="0" lang="en-US" altLang="ru-RU" sz="24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импульса</a:t>
            </a:r>
            <a:r>
              <a:rPr kumimoji="0" lang="en-US" altLang="ru-RU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kumimoji="0" lang="ru-RU" altLang="ru-RU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для </a:t>
            </a:r>
            <a:r>
              <a:rPr kumimoji="0" lang="en-US" altLang="ru-RU" sz="24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накачки</a:t>
            </a:r>
            <a:r>
              <a:rPr kumimoji="0" lang="en-US" altLang="ru-RU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kumimoji="0" lang="en-US" altLang="ru-RU" sz="24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параметрическ</a:t>
            </a:r>
            <a:r>
              <a:rPr kumimoji="0" lang="ru-RU" altLang="ru-RU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их</a:t>
            </a:r>
            <a:r>
              <a:rPr kumimoji="0" lang="en-US" altLang="ru-RU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kumimoji="0" lang="en-US" altLang="ru-RU" sz="24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усилител</a:t>
            </a:r>
            <a:r>
              <a:rPr kumimoji="0" lang="ru-RU" altLang="ru-RU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ей </a:t>
            </a:r>
            <a:r>
              <a:rPr lang="en-US" altLang="ru-RU" sz="2400" dirty="0"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XCELS</a:t>
            </a:r>
            <a:endParaRPr lang="ru-RU" altLang="ru-RU" sz="2400" dirty="0">
              <a:latin typeface="Times New Roman" panose="02020603050405020304" pitchFamily="18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290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kumimoji="0" lang="ru-RU" altLang="ru-RU" sz="24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4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290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kumimoji="0" lang="en-US" altLang="ru-RU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15 </a:t>
            </a:r>
            <a:r>
              <a:rPr kumimoji="0" lang="ru-RU" altLang="ru-RU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лет экспериментов </a:t>
            </a:r>
            <a:r>
              <a:rPr lang="ru-RU" altLang="ru-RU" sz="2400" dirty="0"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на </a:t>
            </a:r>
            <a:r>
              <a:rPr kumimoji="0" lang="ru-RU" altLang="ru-RU" sz="24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Петаваттном</a:t>
            </a:r>
            <a:r>
              <a:rPr kumimoji="0" lang="ru-RU" altLang="ru-RU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 (1.5 </a:t>
            </a:r>
            <a:r>
              <a:rPr kumimoji="0" lang="ru-RU" altLang="ru-RU" sz="24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ПВт</a:t>
            </a:r>
            <a:r>
              <a:rPr kumimoji="0" lang="ru-RU" altLang="ru-RU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 ) лазере </a:t>
            </a:r>
            <a:r>
              <a:rPr kumimoji="0" lang="en-US" altLang="ru-RU" sz="2400" b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PEARL</a:t>
            </a:r>
            <a:r>
              <a:rPr kumimoji="0" lang="ru-RU" altLang="ru-RU" sz="2400" b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</a:p>
          <a:p>
            <a:pPr marL="34290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altLang="ru-RU" sz="2400" dirty="0"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Экспериментальная программа </a:t>
            </a:r>
            <a:r>
              <a:rPr lang="en-US" altLang="ru-RU" sz="240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XCELS</a:t>
            </a:r>
            <a:endParaRPr lang="ru-RU" altLang="ru-RU" sz="2400" dirty="0">
              <a:latin typeface="Times New Roman" panose="02020603050405020304" pitchFamily="18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586053-FEA3-EFFC-37CC-1967135A9ED1}"/>
              </a:ext>
            </a:extLst>
          </p:cNvPr>
          <p:cNvSpPr txBox="1"/>
          <p:nvPr/>
        </p:nvSpPr>
        <p:spPr>
          <a:xfrm>
            <a:off x="608614" y="113768"/>
            <a:ext cx="9927020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Вместо заключения</a:t>
            </a:r>
          </a:p>
        </p:txBody>
      </p:sp>
    </p:spTree>
    <p:extLst>
      <p:ext uri="{BB962C8B-B14F-4D97-AF65-F5344CB8AC3E}">
        <p14:creationId xmlns:p14="http://schemas.microsoft.com/office/powerpoint/2010/main" val="20786931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A35149-E780-81A4-A6C8-F84EA1CAE079}"/>
              </a:ext>
            </a:extLst>
          </p:cNvPr>
          <p:cNvSpPr txBox="1"/>
          <p:nvPr/>
        </p:nvSpPr>
        <p:spPr>
          <a:xfrm>
            <a:off x="3163614" y="2364828"/>
            <a:ext cx="6999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/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4054316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A9D201F-344E-1CB3-0B71-03A082660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2050" y="702668"/>
            <a:ext cx="5649950" cy="447161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D08F5B-DAFD-64FD-3324-C7EBBF607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3468" y="702668"/>
            <a:ext cx="6744629" cy="40825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0E8670-6B43-75E6-A245-2A9AC35C78AB}"/>
              </a:ext>
            </a:extLst>
          </p:cNvPr>
          <p:cNvSpPr txBox="1"/>
          <p:nvPr/>
        </p:nvSpPr>
        <p:spPr>
          <a:xfrm>
            <a:off x="869795" y="0"/>
            <a:ext cx="62223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QE"/>
              </a:rPr>
              <a:t>XCELS: c 2011 </a:t>
            </a:r>
            <a:r>
              <a:rPr lang="ru-RU" sz="2800" dirty="0">
                <a:effectLst/>
                <a:latin typeface="TimesQE"/>
              </a:rPr>
              <a:t>до</a:t>
            </a:r>
            <a:r>
              <a:rPr lang="en-US" sz="2800" dirty="0">
                <a:effectLst/>
                <a:latin typeface="TimesQE"/>
              </a:rPr>
              <a:t> 2023</a:t>
            </a:r>
            <a:endParaRPr lang="ru-RU" sz="2800" dirty="0">
              <a:effectLst/>
              <a:latin typeface="TimesQE"/>
            </a:endParaRPr>
          </a:p>
        </p:txBody>
      </p:sp>
    </p:spTree>
    <p:extLst>
      <p:ext uri="{BB962C8B-B14F-4D97-AF65-F5344CB8AC3E}">
        <p14:creationId xmlns:p14="http://schemas.microsoft.com/office/powerpoint/2010/main" val="2745207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4609468-2332-7CEB-9345-96022C1F4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52D2-5E13-324D-B935-2716ED277FC3}" type="slidenum">
              <a:rPr lang="ru-RU" smtClean="0"/>
              <a:t>4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EF19DF5-D4FD-1E8E-F9E6-971CFC72F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626" y="1185035"/>
            <a:ext cx="8070574" cy="53538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CE95F9-CA88-A357-3573-AA2155FD0707}"/>
              </a:ext>
            </a:extLst>
          </p:cNvPr>
          <p:cNvSpPr txBox="1"/>
          <p:nvPr/>
        </p:nvSpPr>
        <p:spPr>
          <a:xfrm>
            <a:off x="672661" y="73353"/>
            <a:ext cx="100689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Нобелевская премия 2018 года</a:t>
            </a:r>
            <a:r>
              <a:rPr lang="en-US" sz="3600" dirty="0"/>
              <a:t>: </a:t>
            </a:r>
          </a:p>
          <a:p>
            <a:pPr algn="ctr"/>
            <a:r>
              <a:rPr lang="en-US" sz="3600" dirty="0"/>
              <a:t>CPA (Chirped Pulse Amplification) </a:t>
            </a:r>
            <a:endParaRPr lang="ru-RU" sz="3600" dirty="0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B6D10A3D-0B96-2272-05F0-1C59EB2529E2}"/>
              </a:ext>
            </a:extLst>
          </p:cNvPr>
          <p:cNvSpPr/>
          <p:nvPr/>
        </p:nvSpPr>
        <p:spPr>
          <a:xfrm>
            <a:off x="5023947" y="3174123"/>
            <a:ext cx="2417379" cy="16711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ая прямоугольная выноска 4">
            <a:extLst>
              <a:ext uri="{FF2B5EF4-FFF2-40B4-BE49-F238E27FC236}">
                <a16:creationId xmlns:a16="http://schemas.microsoft.com/office/drawing/2014/main" id="{9CA97399-E3F7-FFB7-B792-C0D1FF730756}"/>
              </a:ext>
            </a:extLst>
          </p:cNvPr>
          <p:cNvSpPr/>
          <p:nvPr/>
        </p:nvSpPr>
        <p:spPr>
          <a:xfrm>
            <a:off x="9038899" y="1975945"/>
            <a:ext cx="3090041" cy="1198178"/>
          </a:xfrm>
          <a:prstGeom prst="wedgeRoundRectCallout">
            <a:avLst>
              <a:gd name="adj1" fmla="val -126853"/>
              <a:gd name="adj2" fmla="val 53728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A7A027-D85E-6E88-F116-5153E6C1845A}"/>
              </a:ext>
            </a:extLst>
          </p:cNvPr>
          <p:cNvSpPr txBox="1"/>
          <p:nvPr/>
        </p:nvSpPr>
        <p:spPr>
          <a:xfrm>
            <a:off x="9070429" y="1975945"/>
            <a:ext cx="30120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 dirty="0"/>
              <a:t>Принцип усиления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/>
              <a:t>Среда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/>
              <a:t>Лазер накачки</a:t>
            </a:r>
          </a:p>
        </p:txBody>
      </p:sp>
    </p:spTree>
    <p:extLst>
      <p:ext uri="{BB962C8B-B14F-4D97-AF65-F5344CB8AC3E}">
        <p14:creationId xmlns:p14="http://schemas.microsoft.com/office/powerpoint/2010/main" val="3237102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C3C36AEF-3063-CAD3-4B88-6178A9EA2D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427" y="908976"/>
            <a:ext cx="11172496" cy="556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marR="0" lvl="0" indent="-5143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en-US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оптическое</a:t>
            </a: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kumimoji="0" lang="en-US" altLang="ru-RU" sz="24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параметрическое</a:t>
            </a: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kumimoji="0" lang="en-US" altLang="ru-RU" sz="24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усиление</a:t>
            </a: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kumimoji="0" lang="en-US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чирпированных</a:t>
            </a: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kumimoji="0" lang="en-US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импульсов</a:t>
            </a: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 (OPCPA) </a:t>
            </a:r>
            <a:r>
              <a:rPr kumimoji="0" lang="en-US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вместо</a:t>
            </a: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kumimoji="0" lang="en-US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традиционного</a:t>
            </a: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kumimoji="0" lang="en-US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лазерного</a:t>
            </a: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kumimoji="0" lang="en-US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усиления</a:t>
            </a: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kumimoji="0" lang="en-US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чирпированных</a:t>
            </a: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kumimoji="0" lang="en-US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импульсов</a:t>
            </a: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 (CPA)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en-US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сверхширокополосный</a:t>
            </a: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kumimoji="0" lang="en-US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синхронизм</a:t>
            </a: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kumimoji="0" lang="en-US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параметрического</a:t>
            </a: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kumimoji="0" lang="en-US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усиления</a:t>
            </a: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kumimoji="0" lang="en-US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излучения</a:t>
            </a: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kumimoji="0" lang="en-US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с</a:t>
            </a: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kumimoji="0" lang="en-US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центральной</a:t>
            </a: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kumimoji="0" lang="en-US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длиной</a:t>
            </a: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kumimoji="0" lang="en-US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волны</a:t>
            </a: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 910нм </a:t>
            </a:r>
            <a:r>
              <a:rPr kumimoji="0" lang="en-US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в</a:t>
            </a: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kumimoji="0" lang="en-US" altLang="ru-RU" sz="24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кристалле</a:t>
            </a: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 DKDP </a:t>
            </a: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(</a:t>
            </a:r>
            <a:r>
              <a:rPr kumimoji="0" lang="en-US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дигидроортофосфат</a:t>
            </a: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kumimoji="0" lang="en-US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калия</a:t>
            </a: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) 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en-US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использование</a:t>
            </a: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kumimoji="0" lang="en-US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широкоапертурного</a:t>
            </a: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kumimoji="0" lang="en-US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лазера</a:t>
            </a: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kumimoji="0" lang="en-US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на</a:t>
            </a: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kumimoji="0" lang="en-US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слэбах</a:t>
            </a: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kumimoji="0" lang="en-US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из</a:t>
            </a: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kumimoji="0" lang="en-US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неодимового</a:t>
            </a: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kumimoji="0" lang="en-US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стекла</a:t>
            </a: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kumimoji="0" lang="en-US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с</a:t>
            </a: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kumimoji="0" lang="en-US" altLang="ru-RU" sz="24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мульти-килоджоульной</a:t>
            </a: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kumimoji="0" lang="en-US" altLang="ru-RU" sz="24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энергией</a:t>
            </a: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kumimoji="0" lang="en-US" altLang="ru-RU" sz="24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импульса</a:t>
            </a: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kumimoji="0" lang="en-US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в</a:t>
            </a: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kumimoji="0" lang="en-US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качестве</a:t>
            </a: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kumimoji="0" lang="en-US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накачки</a:t>
            </a: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kumimoji="0" lang="en-US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параметрического</a:t>
            </a: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kumimoji="0" lang="en-US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усилителя</a:t>
            </a:r>
            <a:endParaRPr kumimoji="0" lang="en-US" alt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586053-FEA3-EFFC-37CC-1967135A9ED1}"/>
              </a:ext>
            </a:extLst>
          </p:cNvPr>
          <p:cNvSpPr txBox="1"/>
          <p:nvPr/>
        </p:nvSpPr>
        <p:spPr>
          <a:xfrm>
            <a:off x="930165" y="0"/>
            <a:ext cx="9927020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Проект </a:t>
            </a:r>
            <a:r>
              <a:rPr kumimoji="0" lang="en-US" alt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XCELS </a:t>
            </a:r>
            <a:r>
              <a:rPr kumimoji="0" lang="en-US" altLang="ru-RU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основан</a:t>
            </a:r>
            <a:r>
              <a:rPr kumimoji="0" lang="en-US" alt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kumimoji="0" lang="en-US" altLang="ru-RU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на</a:t>
            </a:r>
            <a:r>
              <a:rPr kumimoji="0" lang="en-US" alt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kumimoji="0" lang="en-US" altLang="ru-RU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трех</a:t>
            </a:r>
            <a:r>
              <a:rPr kumimoji="0" lang="en-US" alt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kumimoji="0" lang="en-US" altLang="ru-RU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китах</a:t>
            </a:r>
            <a:r>
              <a:rPr kumimoji="0" lang="en-US" alt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:</a:t>
            </a:r>
            <a:endParaRPr kumimoji="0" lang="ru-RU" alt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967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1D0E38-9938-8673-0F17-1C711BE41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71" y="1103586"/>
            <a:ext cx="11821511" cy="39616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7B492E-9938-3908-D454-53D5028DB96A}"/>
              </a:ext>
            </a:extLst>
          </p:cNvPr>
          <p:cNvSpPr txBox="1"/>
          <p:nvPr/>
        </p:nvSpPr>
        <p:spPr>
          <a:xfrm>
            <a:off x="1135117" y="104884"/>
            <a:ext cx="10068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&gt; 1 </a:t>
            </a:r>
            <a:r>
              <a:rPr lang="ru-RU" sz="3600" dirty="0" err="1"/>
              <a:t>ПВт</a:t>
            </a:r>
            <a:r>
              <a:rPr lang="en-US" sz="3600" dirty="0"/>
              <a:t> 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89480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37B492E-9938-3908-D454-53D5028DB96A}"/>
              </a:ext>
            </a:extLst>
          </p:cNvPr>
          <p:cNvSpPr txBox="1"/>
          <p:nvPr/>
        </p:nvSpPr>
        <p:spPr>
          <a:xfrm>
            <a:off x="1135117" y="104884"/>
            <a:ext cx="10068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&gt; 1 </a:t>
            </a:r>
            <a:r>
              <a:rPr lang="ru-RU" sz="3600" dirty="0" err="1"/>
              <a:t>ПВт</a:t>
            </a:r>
            <a:r>
              <a:rPr lang="ru-RU" sz="3600" dirty="0"/>
              <a:t>    </a:t>
            </a:r>
            <a:r>
              <a:rPr lang="en-US" sz="3600" dirty="0" err="1"/>
              <a:t>Nd:glass</a:t>
            </a:r>
            <a:endParaRPr lang="ru-RU" sz="36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05E8366-1B74-29F9-F57C-93E29D6D5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42" y="1449000"/>
            <a:ext cx="11816716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082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37B492E-9938-3908-D454-53D5028DB96A}"/>
              </a:ext>
            </a:extLst>
          </p:cNvPr>
          <p:cNvSpPr txBox="1"/>
          <p:nvPr/>
        </p:nvSpPr>
        <p:spPr>
          <a:xfrm>
            <a:off x="1135117" y="104884"/>
            <a:ext cx="10068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&gt; 1 </a:t>
            </a:r>
            <a:r>
              <a:rPr lang="ru-RU" sz="3600" dirty="0" err="1"/>
              <a:t>ПВт</a:t>
            </a:r>
            <a:r>
              <a:rPr lang="ru-RU" sz="3600" dirty="0"/>
              <a:t>    </a:t>
            </a:r>
            <a:r>
              <a:rPr lang="en-US" sz="3600" dirty="0" err="1"/>
              <a:t>Ti:sapphire</a:t>
            </a:r>
            <a:endParaRPr lang="ru-RU" sz="36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8263C9-28D2-4A21-BA7A-32D415BC1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14" y="1653696"/>
            <a:ext cx="11816716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729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37B492E-9938-3908-D454-53D5028DB96A}"/>
              </a:ext>
            </a:extLst>
          </p:cNvPr>
          <p:cNvSpPr txBox="1"/>
          <p:nvPr/>
        </p:nvSpPr>
        <p:spPr>
          <a:xfrm>
            <a:off x="1135117" y="104884"/>
            <a:ext cx="10068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&gt; 1 </a:t>
            </a:r>
            <a:r>
              <a:rPr lang="ru-RU" sz="3600" dirty="0" err="1"/>
              <a:t>ПВт</a:t>
            </a:r>
            <a:r>
              <a:rPr lang="ru-RU" sz="3600" dirty="0"/>
              <a:t>    параметрическое усиление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B94A32-5CF6-D05C-BBDA-AF6E2AB9A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37" y="1449000"/>
            <a:ext cx="11926869" cy="396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B1805B-1645-937F-08AB-69CE8AFB1DB1}"/>
              </a:ext>
            </a:extLst>
          </p:cNvPr>
          <p:cNvSpPr txBox="1"/>
          <p:nvPr/>
        </p:nvSpPr>
        <p:spPr>
          <a:xfrm>
            <a:off x="7588468" y="2123089"/>
            <a:ext cx="2060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ИПФ РАН</a:t>
            </a:r>
          </a:p>
          <a:p>
            <a:r>
              <a:rPr lang="ru-RU" dirty="0"/>
              <a:t>кристалл</a:t>
            </a:r>
            <a:r>
              <a:rPr lang="en-US" dirty="0"/>
              <a:t>:</a:t>
            </a:r>
            <a:r>
              <a:rPr lang="ru-RU" dirty="0"/>
              <a:t>  </a:t>
            </a:r>
            <a:r>
              <a:rPr lang="en-US" dirty="0"/>
              <a:t>DKDP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BDA5FE-7E64-8C56-C056-7023B55D0925}"/>
              </a:ext>
            </a:extLst>
          </p:cNvPr>
          <p:cNvSpPr txBox="1"/>
          <p:nvPr/>
        </p:nvSpPr>
        <p:spPr>
          <a:xfrm>
            <a:off x="10200290" y="4135821"/>
            <a:ext cx="1692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CAEP</a:t>
            </a:r>
            <a:r>
              <a:rPr lang="ru-RU" dirty="0"/>
              <a:t> </a:t>
            </a:r>
            <a:endParaRPr lang="en-US" dirty="0"/>
          </a:p>
          <a:p>
            <a:r>
              <a:rPr lang="ru-RU" dirty="0"/>
              <a:t>кристалл</a:t>
            </a:r>
            <a:r>
              <a:rPr lang="en-US" dirty="0"/>
              <a:t>:</a:t>
            </a:r>
            <a:r>
              <a:rPr lang="ru-RU" dirty="0"/>
              <a:t> </a:t>
            </a:r>
            <a:r>
              <a:rPr lang="en-US" dirty="0"/>
              <a:t>LBO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08475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7516</TotalTime>
  <Words>830</Words>
  <Application>Microsoft Macintosh PowerPoint</Application>
  <PresentationFormat>Широкоэкранный</PresentationFormat>
  <Paragraphs>327</Paragraphs>
  <Slides>27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40" baseType="lpstr">
      <vt:lpstr>Arial</vt:lpstr>
      <vt:lpstr>Calibri</vt:lpstr>
      <vt:lpstr>Calibri Light</vt:lpstr>
      <vt:lpstr>Cambria</vt:lpstr>
      <vt:lpstr>Cambria Math</vt:lpstr>
      <vt:lpstr>Comic Sans MS</vt:lpstr>
      <vt:lpstr>DejaVu Sans</vt:lpstr>
      <vt:lpstr>Symbol</vt:lpstr>
      <vt:lpstr>Times New Roman</vt:lpstr>
      <vt:lpstr>TimesQE</vt:lpstr>
      <vt:lpstr>Wingdings</vt:lpstr>
      <vt:lpstr>Тема Office</vt:lpstr>
      <vt:lpstr>Формула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Efim Khazanov</dc:creator>
  <cp:lastModifiedBy>Efim Khazanov</cp:lastModifiedBy>
  <cp:revision>48</cp:revision>
  <dcterms:created xsi:type="dcterms:W3CDTF">2024-01-10T13:57:00Z</dcterms:created>
  <dcterms:modified xsi:type="dcterms:W3CDTF">2024-02-08T13:51:31Z</dcterms:modified>
</cp:coreProperties>
</file>