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99" r:id="rId2"/>
    <p:sldId id="422" r:id="rId3"/>
    <p:sldId id="390" r:id="rId4"/>
    <p:sldId id="447" r:id="rId5"/>
    <p:sldId id="278" r:id="rId6"/>
    <p:sldId id="439" r:id="rId7"/>
    <p:sldId id="440" r:id="rId8"/>
    <p:sldId id="273" r:id="rId9"/>
    <p:sldId id="441" r:id="rId10"/>
    <p:sldId id="445" r:id="rId11"/>
    <p:sldId id="446" r:id="rId12"/>
    <p:sldId id="323" r:id="rId13"/>
    <p:sldId id="324" r:id="rId14"/>
    <p:sldId id="355" r:id="rId15"/>
    <p:sldId id="354" r:id="rId16"/>
    <p:sldId id="331" r:id="rId17"/>
    <p:sldId id="333" r:id="rId18"/>
    <p:sldId id="358" r:id="rId19"/>
    <p:sldId id="421" r:id="rId20"/>
    <p:sldId id="352" r:id="rId21"/>
    <p:sldId id="335" r:id="rId22"/>
    <p:sldId id="442" r:id="rId23"/>
    <p:sldId id="425" r:id="rId24"/>
    <p:sldId id="328" r:id="rId25"/>
    <p:sldId id="336" r:id="rId26"/>
    <p:sldId id="337" r:id="rId27"/>
    <p:sldId id="338" r:id="rId28"/>
    <p:sldId id="339" r:id="rId29"/>
    <p:sldId id="431" r:id="rId30"/>
    <p:sldId id="346" r:id="rId31"/>
    <p:sldId id="340" r:id="rId32"/>
    <p:sldId id="341" r:id="rId33"/>
    <p:sldId id="429" r:id="rId34"/>
    <p:sldId id="430" r:id="rId35"/>
    <p:sldId id="391" r:id="rId36"/>
    <p:sldId id="364" r:id="rId37"/>
    <p:sldId id="366" r:id="rId38"/>
    <p:sldId id="443" r:id="rId39"/>
    <p:sldId id="404" r:id="rId40"/>
    <p:sldId id="417" r:id="rId41"/>
    <p:sldId id="418" r:id="rId42"/>
    <p:sldId id="403" r:id="rId43"/>
    <p:sldId id="359" r:id="rId4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00000"/>
    <a:srgbClr val="FF3399"/>
    <a:srgbClr val="6600F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8" autoAdjust="0"/>
    <p:restoredTop sz="94660"/>
  </p:normalViewPr>
  <p:slideViewPr>
    <p:cSldViewPr snapToGrid="0">
      <p:cViewPr>
        <p:scale>
          <a:sx n="77" d="100"/>
          <a:sy n="77" d="100"/>
        </p:scale>
        <p:origin x="30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B36A6-99ED-4C33-9DBA-735AF38771D5}" type="datetimeFigureOut">
              <a:rPr lang="en-GB" smtClean="0"/>
              <a:t>14/02/2024</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E401F-818E-4C48-B1BD-133239AC77B7}" type="slidenum">
              <a:rPr lang="en-GB" smtClean="0"/>
              <a:t>‹Nr.›</a:t>
            </a:fld>
            <a:endParaRPr lang="en-GB"/>
          </a:p>
        </p:txBody>
      </p:sp>
    </p:spTree>
    <p:extLst>
      <p:ext uri="{BB962C8B-B14F-4D97-AF65-F5344CB8AC3E}">
        <p14:creationId xmlns:p14="http://schemas.microsoft.com/office/powerpoint/2010/main" val="205756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26D46A2F-12CA-43AA-851F-E0FAC99DE04A}" type="slidenum">
              <a:rPr lang="en-US" smtClean="0"/>
              <a:t>10</a:t>
            </a:fld>
            <a:endParaRPr lang="en-US"/>
          </a:p>
        </p:txBody>
      </p:sp>
    </p:spTree>
    <p:extLst>
      <p:ext uri="{BB962C8B-B14F-4D97-AF65-F5344CB8AC3E}">
        <p14:creationId xmlns:p14="http://schemas.microsoft.com/office/powerpoint/2010/main" val="384113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protons</a:t>
            </a:r>
            <a:r>
              <a:rPr lang="de-DE" dirty="0"/>
              <a:t> and </a:t>
            </a:r>
            <a:r>
              <a:rPr lang="de-DE" dirty="0" err="1"/>
              <a:t>electrons</a:t>
            </a:r>
            <a:r>
              <a:rPr lang="de-DE" dirty="0"/>
              <a:t> </a:t>
            </a:r>
            <a:r>
              <a:rPr lang="de-DE" dirty="0" err="1"/>
              <a:t>can</a:t>
            </a:r>
            <a:r>
              <a:rPr lang="de-DE" dirty="0"/>
              <a:t> </a:t>
            </a:r>
            <a:r>
              <a:rPr lang="de-DE" dirty="0" err="1"/>
              <a:t>falsify</a:t>
            </a:r>
            <a:r>
              <a:rPr lang="de-DE" dirty="0"/>
              <a:t> </a:t>
            </a:r>
            <a:r>
              <a:rPr lang="de-DE" dirty="0" err="1"/>
              <a:t>signal</a:t>
            </a:r>
            <a:endParaRPr lang="de-DE" dirty="0"/>
          </a:p>
        </p:txBody>
      </p:sp>
      <p:sp>
        <p:nvSpPr>
          <p:cNvPr id="4" name="Foliennummernplatzhalter 3"/>
          <p:cNvSpPr>
            <a:spLocks noGrp="1"/>
          </p:cNvSpPr>
          <p:nvPr>
            <p:ph type="sldNum" sz="quarter" idx="10"/>
          </p:nvPr>
        </p:nvSpPr>
        <p:spPr/>
        <p:txBody>
          <a:bodyPr/>
          <a:lstStyle/>
          <a:p>
            <a:fld id="{41D1D341-6E63-41DD-AF9B-DFC7F015B221}" type="slidenum">
              <a:rPr lang="en-US" smtClean="0"/>
              <a:t>23</a:t>
            </a:fld>
            <a:endParaRPr lang="en-US"/>
          </a:p>
        </p:txBody>
      </p:sp>
    </p:spTree>
    <p:extLst>
      <p:ext uri="{BB962C8B-B14F-4D97-AF65-F5344CB8AC3E}">
        <p14:creationId xmlns:p14="http://schemas.microsoft.com/office/powerpoint/2010/main" val="1064850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3F20CB89-D747-4997-997D-0D1F9ABDDCF6}" type="slidenum">
              <a:rPr lang="en-GB" smtClean="0"/>
              <a:t>25</a:t>
            </a:fld>
            <a:endParaRPr lang="en-GB"/>
          </a:p>
        </p:txBody>
      </p:sp>
    </p:spTree>
    <p:extLst>
      <p:ext uri="{BB962C8B-B14F-4D97-AF65-F5344CB8AC3E}">
        <p14:creationId xmlns:p14="http://schemas.microsoft.com/office/powerpoint/2010/main" val="3690760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1D1D341-6E63-41DD-AF9B-DFC7F015B221}" type="slidenum">
              <a:rPr lang="en-US" smtClean="0"/>
              <a:t>26</a:t>
            </a:fld>
            <a:endParaRPr lang="en-US"/>
          </a:p>
        </p:txBody>
      </p:sp>
    </p:spTree>
    <p:extLst>
      <p:ext uri="{BB962C8B-B14F-4D97-AF65-F5344CB8AC3E}">
        <p14:creationId xmlns:p14="http://schemas.microsoft.com/office/powerpoint/2010/main" val="1273504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3F20CB89-D747-4997-997D-0D1F9ABDDCF6}" type="slidenum">
              <a:rPr lang="en-GB" smtClean="0"/>
              <a:t>27</a:t>
            </a:fld>
            <a:endParaRPr lang="en-GB"/>
          </a:p>
        </p:txBody>
      </p:sp>
    </p:spTree>
    <p:extLst>
      <p:ext uri="{BB962C8B-B14F-4D97-AF65-F5344CB8AC3E}">
        <p14:creationId xmlns:p14="http://schemas.microsoft.com/office/powerpoint/2010/main" val="3545008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3F20CB89-D747-4997-997D-0D1F9ABDDCF6}" type="slidenum">
              <a:rPr lang="en-GB" smtClean="0"/>
              <a:t>28</a:t>
            </a:fld>
            <a:endParaRPr lang="en-GB"/>
          </a:p>
        </p:txBody>
      </p:sp>
    </p:spTree>
    <p:extLst>
      <p:ext uri="{BB962C8B-B14F-4D97-AF65-F5344CB8AC3E}">
        <p14:creationId xmlns:p14="http://schemas.microsoft.com/office/powerpoint/2010/main" val="1292131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3F20CB89-D747-4997-997D-0D1F9ABDDCF6}" type="slidenum">
              <a:rPr lang="en-GB" smtClean="0"/>
              <a:t>30</a:t>
            </a:fld>
            <a:endParaRPr lang="en-GB"/>
          </a:p>
        </p:txBody>
      </p:sp>
    </p:spTree>
    <p:extLst>
      <p:ext uri="{BB962C8B-B14F-4D97-AF65-F5344CB8AC3E}">
        <p14:creationId xmlns:p14="http://schemas.microsoft.com/office/powerpoint/2010/main" val="1235546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3F20CB89-D747-4997-997D-0D1F9ABDDCF6}" type="slidenum">
              <a:rPr lang="en-GB" smtClean="0"/>
              <a:t>31</a:t>
            </a:fld>
            <a:endParaRPr lang="en-GB"/>
          </a:p>
        </p:txBody>
      </p:sp>
    </p:spTree>
    <p:extLst>
      <p:ext uri="{BB962C8B-B14F-4D97-AF65-F5344CB8AC3E}">
        <p14:creationId xmlns:p14="http://schemas.microsoft.com/office/powerpoint/2010/main" val="233637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PRE2021, Williams:</a:t>
            </a:r>
          </a:p>
          <a:p>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summary, we demonstrate that CPC cones can be used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robust target components to increase the conversion efficiency into MeV electrons by nearly an order of magnitude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electron temperature by &gt;3× compared to flat targets.</a:t>
            </a:r>
            <a:r>
              <a:rPr lang="en-US" dirty="0"/>
              <a:t/>
            </a:r>
            <a:br>
              <a:rPr lang="en-US" dirty="0"/>
            </a:br>
            <a:r>
              <a:rPr lang="en-US" sz="1200" kern="1200" dirty="0">
                <a:solidFill>
                  <a:schemeClr val="tx1"/>
                </a:solidFill>
                <a:effectLst/>
                <a:latin typeface="+mn-lt"/>
                <a:ea typeface="+mn-ea"/>
                <a:cs typeface="+mn-cs"/>
              </a:rPr>
              <a:t>Hydrodynamic and PIC simulations reveal that the increases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conversion efficiency are primarily due to additional preformed plasma at the cone tip, whereas the temperature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increase is due to a combination of the longer scale length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plasma and the enhanced acceleration mechanism driven by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laser turbulence that develops from reflections from the cone</a:t>
            </a:r>
            <a:r>
              <a:rPr lang="en-US" dirty="0"/>
              <a:t/>
            </a:r>
            <a:br>
              <a:rPr lang="en-US" dirty="0"/>
            </a:br>
            <a:r>
              <a:rPr lang="en-US" sz="1200" kern="1200" dirty="0">
                <a:solidFill>
                  <a:schemeClr val="tx1"/>
                </a:solidFill>
                <a:effectLst/>
                <a:latin typeface="+mn-lt"/>
                <a:ea typeface="+mn-ea"/>
                <a:cs typeface="+mn-cs"/>
              </a:rPr>
              <a:t>walls.</a:t>
            </a:r>
            <a:endParaRPr lang="en-GB" dirty="0"/>
          </a:p>
        </p:txBody>
      </p:sp>
      <p:sp>
        <p:nvSpPr>
          <p:cNvPr id="4" name="Foliennummernplatzhalter 3"/>
          <p:cNvSpPr>
            <a:spLocks noGrp="1"/>
          </p:cNvSpPr>
          <p:nvPr>
            <p:ph type="sldNum" sz="quarter" idx="10"/>
          </p:nvPr>
        </p:nvSpPr>
        <p:spPr/>
        <p:txBody>
          <a:bodyPr/>
          <a:lstStyle/>
          <a:p>
            <a:fld id="{3F20CB89-D747-4997-997D-0D1F9ABDDCF6}" type="slidenum">
              <a:rPr lang="en-GB" smtClean="0"/>
              <a:t>35</a:t>
            </a:fld>
            <a:endParaRPr lang="en-GB"/>
          </a:p>
        </p:txBody>
      </p:sp>
    </p:spTree>
    <p:extLst>
      <p:ext uri="{BB962C8B-B14F-4D97-AF65-F5344CB8AC3E}">
        <p14:creationId xmlns:p14="http://schemas.microsoft.com/office/powerpoint/2010/main" val="2360433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3F20CB89-D747-4997-997D-0D1F9ABDDCF6}" type="slidenum">
              <a:rPr lang="en-GB" smtClean="0"/>
              <a:t>39</a:t>
            </a:fld>
            <a:endParaRPr lang="en-GB"/>
          </a:p>
        </p:txBody>
      </p:sp>
    </p:spTree>
    <p:extLst>
      <p:ext uri="{BB962C8B-B14F-4D97-AF65-F5344CB8AC3E}">
        <p14:creationId xmlns:p14="http://schemas.microsoft.com/office/powerpoint/2010/main" val="7570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All the more astonishing that DLA appears to be</a:t>
            </a:r>
            <a:r>
              <a:rPr lang="en-US" baseline="0" dirty="0"/>
              <a:t> </a:t>
            </a:r>
            <a:r>
              <a:rPr lang="en-US" dirty="0"/>
              <a:t>a very stable process</a:t>
            </a:r>
            <a:endParaRPr lang="en-GB" dirty="0"/>
          </a:p>
        </p:txBody>
      </p:sp>
      <p:sp>
        <p:nvSpPr>
          <p:cNvPr id="4" name="Foliennummernplatzhalter 3"/>
          <p:cNvSpPr>
            <a:spLocks noGrp="1"/>
          </p:cNvSpPr>
          <p:nvPr>
            <p:ph type="sldNum" sz="quarter" idx="10"/>
          </p:nvPr>
        </p:nvSpPr>
        <p:spPr/>
        <p:txBody>
          <a:bodyPr/>
          <a:lstStyle/>
          <a:p>
            <a:fld id="{3F20CB89-D747-4997-997D-0D1F9ABDDCF6}" type="slidenum">
              <a:rPr lang="en-GB" smtClean="0"/>
              <a:t>13</a:t>
            </a:fld>
            <a:endParaRPr lang="en-GB"/>
          </a:p>
        </p:txBody>
      </p:sp>
    </p:spTree>
    <p:extLst>
      <p:ext uri="{BB962C8B-B14F-4D97-AF65-F5344CB8AC3E}">
        <p14:creationId xmlns:p14="http://schemas.microsoft.com/office/powerpoint/2010/main" val="334995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3F20CB89-D747-4997-997D-0D1F9ABDDCF6}" type="slidenum">
              <a:rPr lang="en-GB" smtClean="0"/>
              <a:t>14</a:t>
            </a:fld>
            <a:endParaRPr lang="en-GB"/>
          </a:p>
        </p:txBody>
      </p:sp>
    </p:spTree>
    <p:extLst>
      <p:ext uri="{BB962C8B-B14F-4D97-AF65-F5344CB8AC3E}">
        <p14:creationId xmlns:p14="http://schemas.microsoft.com/office/powerpoint/2010/main" val="3370437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00B9FFF4-089C-46F7-80A9-77EF492BB8DF}" type="slidenum">
              <a:rPr lang="en-GB" smtClean="0"/>
              <a:t>16</a:t>
            </a:fld>
            <a:endParaRPr lang="en-GB"/>
          </a:p>
        </p:txBody>
      </p:sp>
    </p:spTree>
    <p:extLst>
      <p:ext uri="{BB962C8B-B14F-4D97-AF65-F5344CB8AC3E}">
        <p14:creationId xmlns:p14="http://schemas.microsoft.com/office/powerpoint/2010/main" val="3731854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00B9FFF4-089C-46F7-80A9-77EF492BB8DF}" type="slidenum">
              <a:rPr lang="en-GB" smtClean="0"/>
              <a:t>17</a:t>
            </a:fld>
            <a:endParaRPr lang="en-GB"/>
          </a:p>
        </p:txBody>
      </p:sp>
    </p:spTree>
    <p:extLst>
      <p:ext uri="{BB962C8B-B14F-4D97-AF65-F5344CB8AC3E}">
        <p14:creationId xmlns:p14="http://schemas.microsoft.com/office/powerpoint/2010/main" val="747015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3F20CB89-D747-4997-997D-0D1F9ABDDCF6}" type="slidenum">
              <a:rPr lang="en-GB" smtClean="0"/>
              <a:t>18</a:t>
            </a:fld>
            <a:endParaRPr lang="en-GB"/>
          </a:p>
        </p:txBody>
      </p:sp>
    </p:spTree>
    <p:extLst>
      <p:ext uri="{BB962C8B-B14F-4D97-AF65-F5344CB8AC3E}">
        <p14:creationId xmlns:p14="http://schemas.microsoft.com/office/powerpoint/2010/main" val="4201044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3F20CB89-D747-4997-997D-0D1F9ABDDCF6}" type="slidenum">
              <a:rPr lang="en-GB" smtClean="0"/>
              <a:t>19</a:t>
            </a:fld>
            <a:endParaRPr lang="en-GB"/>
          </a:p>
        </p:txBody>
      </p:sp>
    </p:spTree>
    <p:extLst>
      <p:ext uri="{BB962C8B-B14F-4D97-AF65-F5344CB8AC3E}">
        <p14:creationId xmlns:p14="http://schemas.microsoft.com/office/powerpoint/2010/main" val="483439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3F20CB89-D747-4997-997D-0D1F9ABDDCF6}" type="slidenum">
              <a:rPr lang="en-GB" smtClean="0"/>
              <a:t>20</a:t>
            </a:fld>
            <a:endParaRPr lang="en-GB"/>
          </a:p>
        </p:txBody>
      </p:sp>
    </p:spTree>
    <p:extLst>
      <p:ext uri="{BB962C8B-B14F-4D97-AF65-F5344CB8AC3E}">
        <p14:creationId xmlns:p14="http://schemas.microsoft.com/office/powerpoint/2010/main" val="75416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by the electrons.</a:t>
            </a:r>
          </a:p>
          <a:p>
            <a:r>
              <a:rPr lang="en-US" dirty="0"/>
              <a:t>F</a:t>
            </a:r>
            <a:r>
              <a:rPr lang="en-US" baseline="0" dirty="0"/>
              <a:t> </a:t>
            </a:r>
            <a:r>
              <a:rPr lang="en-US" dirty="0"/>
              <a:t>is the transverse force felt by the electrons. ~ Ne</a:t>
            </a:r>
          </a:p>
          <a:p>
            <a:endParaRPr lang="en-US" dirty="0"/>
          </a:p>
          <a:p>
            <a:r>
              <a:rPr lang="en-US" dirty="0"/>
              <a:t>is the transverse force felt</a:t>
            </a:r>
            <a:endParaRPr lang="en-GB" dirty="0"/>
          </a:p>
        </p:txBody>
      </p:sp>
      <p:sp>
        <p:nvSpPr>
          <p:cNvPr id="4" name="Foliennummernplatzhalter 3"/>
          <p:cNvSpPr>
            <a:spLocks noGrp="1"/>
          </p:cNvSpPr>
          <p:nvPr>
            <p:ph type="sldNum" sz="quarter" idx="10"/>
          </p:nvPr>
        </p:nvSpPr>
        <p:spPr/>
        <p:txBody>
          <a:bodyPr/>
          <a:lstStyle/>
          <a:p>
            <a:fld id="{3F20CB89-D747-4997-997D-0D1F9ABDDCF6}" type="slidenum">
              <a:rPr lang="en-GB" smtClean="0"/>
              <a:t>21</a:t>
            </a:fld>
            <a:endParaRPr lang="en-GB"/>
          </a:p>
        </p:txBody>
      </p:sp>
    </p:spTree>
    <p:extLst>
      <p:ext uri="{BB962C8B-B14F-4D97-AF65-F5344CB8AC3E}">
        <p14:creationId xmlns:p14="http://schemas.microsoft.com/office/powerpoint/2010/main" val="3064162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en-GB"/>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GB"/>
          </a:p>
        </p:txBody>
      </p:sp>
      <p:sp>
        <p:nvSpPr>
          <p:cNvPr id="4" name="Datumsplatzhalter 3"/>
          <p:cNvSpPr>
            <a:spLocks noGrp="1"/>
          </p:cNvSpPr>
          <p:nvPr>
            <p:ph type="dt" sz="half" idx="10"/>
          </p:nvPr>
        </p:nvSpPr>
        <p:spPr/>
        <p:txBody>
          <a:bodyPr/>
          <a:lstStyle/>
          <a:p>
            <a:fld id="{B6F422D4-708F-43F1-9C2D-EE67B0E419E8}" type="datetimeFigureOut">
              <a:rPr lang="en-GB" smtClean="0"/>
              <a:t>14/02/2024</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2F76DB8A-B418-4C93-B705-EB1EA6E9CEF6}" type="slidenum">
              <a:rPr lang="en-GB" smtClean="0"/>
              <a:t>‹Nr.›</a:t>
            </a:fld>
            <a:endParaRPr lang="en-GB"/>
          </a:p>
        </p:txBody>
      </p:sp>
    </p:spTree>
    <p:extLst>
      <p:ext uri="{BB962C8B-B14F-4D97-AF65-F5344CB8AC3E}">
        <p14:creationId xmlns:p14="http://schemas.microsoft.com/office/powerpoint/2010/main" val="176475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B6F422D4-708F-43F1-9C2D-EE67B0E419E8}" type="datetimeFigureOut">
              <a:rPr lang="en-GB" smtClean="0"/>
              <a:t>14/02/2024</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2F76DB8A-B418-4C93-B705-EB1EA6E9CEF6}" type="slidenum">
              <a:rPr lang="en-GB" smtClean="0"/>
              <a:t>‹Nr.›</a:t>
            </a:fld>
            <a:endParaRPr lang="en-GB"/>
          </a:p>
        </p:txBody>
      </p:sp>
    </p:spTree>
    <p:extLst>
      <p:ext uri="{BB962C8B-B14F-4D97-AF65-F5344CB8AC3E}">
        <p14:creationId xmlns:p14="http://schemas.microsoft.com/office/powerpoint/2010/main" val="391229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B6F422D4-708F-43F1-9C2D-EE67B0E419E8}" type="datetimeFigureOut">
              <a:rPr lang="en-GB" smtClean="0"/>
              <a:t>14/02/2024</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2F76DB8A-B418-4C93-B705-EB1EA6E9CEF6}" type="slidenum">
              <a:rPr lang="en-GB" smtClean="0"/>
              <a:t>‹Nr.›</a:t>
            </a:fld>
            <a:endParaRPr lang="en-GB"/>
          </a:p>
        </p:txBody>
      </p:sp>
    </p:spTree>
    <p:extLst>
      <p:ext uri="{BB962C8B-B14F-4D97-AF65-F5344CB8AC3E}">
        <p14:creationId xmlns:p14="http://schemas.microsoft.com/office/powerpoint/2010/main" val="3772285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pic>
        <p:nvPicPr>
          <p:cNvPr id="8" name="Picture 2" descr="posterkopf_I_querforma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15153" y="121024"/>
            <a:ext cx="10883152" cy="531626"/>
          </a:xfrm>
        </p:spPr>
        <p:txBody>
          <a:bodyPr/>
          <a:lstStyle>
            <a:lvl1pPr>
              <a:lnSpc>
                <a:spcPts val="3000"/>
              </a:lnSpc>
              <a:defRPr>
                <a:solidFill>
                  <a:schemeClr val="tx2">
                    <a:lumMod val="75000"/>
                  </a:schemeClr>
                </a:solidFill>
              </a:defRPr>
            </a:lvl1pPr>
          </a:lstStyle>
          <a:p>
            <a:r>
              <a:rPr lang="de-DE" dirty="0"/>
              <a:t>Titelmasterformat durch Klicken bearbeiten</a:t>
            </a:r>
            <a:endParaRPr lang="en-US" dirty="0"/>
          </a:p>
        </p:txBody>
      </p:sp>
      <p:sp>
        <p:nvSpPr>
          <p:cNvPr id="7" name="Fußzeilenplatzhalter 2"/>
          <p:cNvSpPr>
            <a:spLocks noGrp="1"/>
          </p:cNvSpPr>
          <p:nvPr>
            <p:ph type="ftr" sz="quarter" idx="10"/>
          </p:nvPr>
        </p:nvSpPr>
        <p:spPr>
          <a:xfrm>
            <a:off x="4165601" y="6716497"/>
            <a:ext cx="3860800" cy="161583"/>
          </a:xfrm>
        </p:spPr>
        <p:txBody>
          <a:bodyPr/>
          <a:lstStyle/>
          <a:p>
            <a:pPr>
              <a:defRPr/>
            </a:pPr>
            <a:r>
              <a:rPr lang="en-US" smtClean="0"/>
              <a:t>LLNL-GSI/PHELIX meeting, 26.06.2023</a:t>
            </a:r>
            <a:endParaRPr lang="en-US" dirty="0"/>
          </a:p>
        </p:txBody>
      </p:sp>
      <p:sp>
        <p:nvSpPr>
          <p:cNvPr id="10" name="Foliennummernplatzhalter 3"/>
          <p:cNvSpPr>
            <a:spLocks noGrp="1"/>
          </p:cNvSpPr>
          <p:nvPr>
            <p:ph type="sldNum" sz="quarter" idx="11"/>
          </p:nvPr>
        </p:nvSpPr>
        <p:spPr>
          <a:xfrm>
            <a:off x="9347200" y="6716497"/>
            <a:ext cx="2844800" cy="161583"/>
          </a:xfrm>
        </p:spPr>
        <p:txBody>
          <a:bodyPr/>
          <a:lstStyle/>
          <a:p>
            <a:fld id="{358384AA-1EE1-4A5F-BE99-518DA9DC15DE}" type="slidenum">
              <a:rPr lang="de-DE" smtClean="0"/>
              <a:pPr/>
              <a:t>‹Nr.›</a:t>
            </a:fld>
            <a:endParaRPr lang="de-DE"/>
          </a:p>
        </p:txBody>
      </p:sp>
    </p:spTree>
    <p:extLst>
      <p:ext uri="{BB962C8B-B14F-4D97-AF65-F5344CB8AC3E}">
        <p14:creationId xmlns:p14="http://schemas.microsoft.com/office/powerpoint/2010/main" val="391471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B6F422D4-708F-43F1-9C2D-EE67B0E419E8}" type="datetimeFigureOut">
              <a:rPr lang="en-GB" smtClean="0"/>
              <a:t>14/02/2024</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2F76DB8A-B418-4C93-B705-EB1EA6E9CEF6}" type="slidenum">
              <a:rPr lang="en-GB" smtClean="0"/>
              <a:t>‹Nr.›</a:t>
            </a:fld>
            <a:endParaRPr lang="en-GB"/>
          </a:p>
        </p:txBody>
      </p:sp>
    </p:spTree>
    <p:extLst>
      <p:ext uri="{BB962C8B-B14F-4D97-AF65-F5344CB8AC3E}">
        <p14:creationId xmlns:p14="http://schemas.microsoft.com/office/powerpoint/2010/main" val="197532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en-GB"/>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B6F422D4-708F-43F1-9C2D-EE67B0E419E8}" type="datetimeFigureOut">
              <a:rPr lang="en-GB" smtClean="0"/>
              <a:t>14/02/2024</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2F76DB8A-B418-4C93-B705-EB1EA6E9CEF6}" type="slidenum">
              <a:rPr lang="en-GB" smtClean="0"/>
              <a:t>‹Nr.›</a:t>
            </a:fld>
            <a:endParaRPr lang="en-GB"/>
          </a:p>
        </p:txBody>
      </p:sp>
    </p:spTree>
    <p:extLst>
      <p:ext uri="{BB962C8B-B14F-4D97-AF65-F5344CB8AC3E}">
        <p14:creationId xmlns:p14="http://schemas.microsoft.com/office/powerpoint/2010/main" val="68984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4"/>
          <p:cNvSpPr>
            <a:spLocks noGrp="1"/>
          </p:cNvSpPr>
          <p:nvPr>
            <p:ph type="dt" sz="half" idx="10"/>
          </p:nvPr>
        </p:nvSpPr>
        <p:spPr/>
        <p:txBody>
          <a:bodyPr/>
          <a:lstStyle/>
          <a:p>
            <a:fld id="{B6F422D4-708F-43F1-9C2D-EE67B0E419E8}" type="datetimeFigureOut">
              <a:rPr lang="en-GB" smtClean="0"/>
              <a:t>14/02/2024</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2F76DB8A-B418-4C93-B705-EB1EA6E9CEF6}" type="slidenum">
              <a:rPr lang="en-GB" smtClean="0"/>
              <a:t>‹Nr.›</a:t>
            </a:fld>
            <a:endParaRPr lang="en-GB"/>
          </a:p>
        </p:txBody>
      </p:sp>
    </p:spTree>
    <p:extLst>
      <p:ext uri="{BB962C8B-B14F-4D97-AF65-F5344CB8AC3E}">
        <p14:creationId xmlns:p14="http://schemas.microsoft.com/office/powerpoint/2010/main" val="103833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en-GB"/>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6"/>
          <p:cNvSpPr>
            <a:spLocks noGrp="1"/>
          </p:cNvSpPr>
          <p:nvPr>
            <p:ph type="dt" sz="half" idx="10"/>
          </p:nvPr>
        </p:nvSpPr>
        <p:spPr/>
        <p:txBody>
          <a:bodyPr/>
          <a:lstStyle/>
          <a:p>
            <a:fld id="{B6F422D4-708F-43F1-9C2D-EE67B0E419E8}" type="datetimeFigureOut">
              <a:rPr lang="en-GB" smtClean="0"/>
              <a:t>14/02/2024</a:t>
            </a:fld>
            <a:endParaRPr lang="en-GB"/>
          </a:p>
        </p:txBody>
      </p:sp>
      <p:sp>
        <p:nvSpPr>
          <p:cNvPr id="8" name="Fußzeilenplatzhalter 7"/>
          <p:cNvSpPr>
            <a:spLocks noGrp="1"/>
          </p:cNvSpPr>
          <p:nvPr>
            <p:ph type="ftr" sz="quarter" idx="11"/>
          </p:nvPr>
        </p:nvSpPr>
        <p:spPr/>
        <p:txBody>
          <a:bodyPr/>
          <a:lstStyle/>
          <a:p>
            <a:endParaRPr lang="en-GB"/>
          </a:p>
        </p:txBody>
      </p:sp>
      <p:sp>
        <p:nvSpPr>
          <p:cNvPr id="9" name="Foliennummernplatzhalter 8"/>
          <p:cNvSpPr>
            <a:spLocks noGrp="1"/>
          </p:cNvSpPr>
          <p:nvPr>
            <p:ph type="sldNum" sz="quarter" idx="12"/>
          </p:nvPr>
        </p:nvSpPr>
        <p:spPr/>
        <p:txBody>
          <a:bodyPr/>
          <a:lstStyle/>
          <a:p>
            <a:fld id="{2F76DB8A-B418-4C93-B705-EB1EA6E9CEF6}" type="slidenum">
              <a:rPr lang="en-GB" smtClean="0"/>
              <a:t>‹Nr.›</a:t>
            </a:fld>
            <a:endParaRPr lang="en-GB"/>
          </a:p>
        </p:txBody>
      </p:sp>
    </p:spTree>
    <p:extLst>
      <p:ext uri="{BB962C8B-B14F-4D97-AF65-F5344CB8AC3E}">
        <p14:creationId xmlns:p14="http://schemas.microsoft.com/office/powerpoint/2010/main" val="3235801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Datumsplatzhalter 2"/>
          <p:cNvSpPr>
            <a:spLocks noGrp="1"/>
          </p:cNvSpPr>
          <p:nvPr>
            <p:ph type="dt" sz="half" idx="10"/>
          </p:nvPr>
        </p:nvSpPr>
        <p:spPr/>
        <p:txBody>
          <a:bodyPr/>
          <a:lstStyle/>
          <a:p>
            <a:fld id="{B6F422D4-708F-43F1-9C2D-EE67B0E419E8}" type="datetimeFigureOut">
              <a:rPr lang="en-GB" smtClean="0"/>
              <a:t>14/02/2024</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2F76DB8A-B418-4C93-B705-EB1EA6E9CEF6}" type="slidenum">
              <a:rPr lang="en-GB" smtClean="0"/>
              <a:t>‹Nr.›</a:t>
            </a:fld>
            <a:endParaRPr lang="en-GB"/>
          </a:p>
        </p:txBody>
      </p:sp>
    </p:spTree>
    <p:extLst>
      <p:ext uri="{BB962C8B-B14F-4D97-AF65-F5344CB8AC3E}">
        <p14:creationId xmlns:p14="http://schemas.microsoft.com/office/powerpoint/2010/main" val="2130513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6F422D4-708F-43F1-9C2D-EE67B0E419E8}" type="datetimeFigureOut">
              <a:rPr lang="en-GB" smtClean="0"/>
              <a:t>14/02/2024</a:t>
            </a:fld>
            <a:endParaRPr lang="en-GB"/>
          </a:p>
        </p:txBody>
      </p:sp>
      <p:sp>
        <p:nvSpPr>
          <p:cNvPr id="3" name="Fußzeilenplatzhalter 2"/>
          <p:cNvSpPr>
            <a:spLocks noGrp="1"/>
          </p:cNvSpPr>
          <p:nvPr>
            <p:ph type="ftr" sz="quarter" idx="11"/>
          </p:nvPr>
        </p:nvSpPr>
        <p:spPr/>
        <p:txBody>
          <a:bodyPr/>
          <a:lstStyle/>
          <a:p>
            <a:endParaRPr lang="en-GB"/>
          </a:p>
        </p:txBody>
      </p:sp>
      <p:sp>
        <p:nvSpPr>
          <p:cNvPr id="4" name="Foliennummernplatzhalter 3"/>
          <p:cNvSpPr>
            <a:spLocks noGrp="1"/>
          </p:cNvSpPr>
          <p:nvPr>
            <p:ph type="sldNum" sz="quarter" idx="12"/>
          </p:nvPr>
        </p:nvSpPr>
        <p:spPr/>
        <p:txBody>
          <a:bodyPr/>
          <a:lstStyle/>
          <a:p>
            <a:fld id="{2F76DB8A-B418-4C93-B705-EB1EA6E9CEF6}" type="slidenum">
              <a:rPr lang="en-GB" smtClean="0"/>
              <a:t>‹Nr.›</a:t>
            </a:fld>
            <a:endParaRPr lang="en-GB"/>
          </a:p>
        </p:txBody>
      </p:sp>
    </p:spTree>
    <p:extLst>
      <p:ext uri="{BB962C8B-B14F-4D97-AF65-F5344CB8AC3E}">
        <p14:creationId xmlns:p14="http://schemas.microsoft.com/office/powerpoint/2010/main" val="6003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en-GB"/>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B6F422D4-708F-43F1-9C2D-EE67B0E419E8}" type="datetimeFigureOut">
              <a:rPr lang="en-GB" smtClean="0"/>
              <a:t>14/02/2024</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2F76DB8A-B418-4C93-B705-EB1EA6E9CEF6}" type="slidenum">
              <a:rPr lang="en-GB" smtClean="0"/>
              <a:t>‹Nr.›</a:t>
            </a:fld>
            <a:endParaRPr lang="en-GB"/>
          </a:p>
        </p:txBody>
      </p:sp>
    </p:spTree>
    <p:extLst>
      <p:ext uri="{BB962C8B-B14F-4D97-AF65-F5344CB8AC3E}">
        <p14:creationId xmlns:p14="http://schemas.microsoft.com/office/powerpoint/2010/main" val="807923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en-GB"/>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B6F422D4-708F-43F1-9C2D-EE67B0E419E8}" type="datetimeFigureOut">
              <a:rPr lang="en-GB" smtClean="0"/>
              <a:t>14/02/2024</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2F76DB8A-B418-4C93-B705-EB1EA6E9CEF6}" type="slidenum">
              <a:rPr lang="en-GB" smtClean="0"/>
              <a:t>‹Nr.›</a:t>
            </a:fld>
            <a:endParaRPr lang="en-GB"/>
          </a:p>
        </p:txBody>
      </p:sp>
    </p:spTree>
    <p:extLst>
      <p:ext uri="{BB962C8B-B14F-4D97-AF65-F5344CB8AC3E}">
        <p14:creationId xmlns:p14="http://schemas.microsoft.com/office/powerpoint/2010/main" val="4176383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en-GB"/>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422D4-708F-43F1-9C2D-EE67B0E419E8}" type="datetimeFigureOut">
              <a:rPr lang="en-GB" smtClean="0"/>
              <a:t>14/02/2024</a:t>
            </a:fld>
            <a:endParaRPr lang="en-GB"/>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6DB8A-B418-4C93-B705-EB1EA6E9CEF6}" type="slidenum">
              <a:rPr lang="en-GB" smtClean="0"/>
              <a:t>‹Nr.›</a:t>
            </a:fld>
            <a:endParaRPr lang="en-GB"/>
          </a:p>
        </p:txBody>
      </p:sp>
    </p:spTree>
    <p:extLst>
      <p:ext uri="{BB962C8B-B14F-4D97-AF65-F5344CB8AC3E}">
        <p14:creationId xmlns:p14="http://schemas.microsoft.com/office/powerpoint/2010/main" val="1069260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79.png"/><Relationship Id="rId5" Type="http://schemas.openxmlformats.org/officeDocument/2006/relationships/image" Target="../media/image38.png"/><Relationship Id="rId10" Type="http://schemas.openxmlformats.org/officeDocument/2006/relationships/image" Target="../media/image78.png"/><Relationship Id="rId4" Type="http://schemas.openxmlformats.org/officeDocument/2006/relationships/image" Target="../media/image37.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hyperlink" Target="mailto:wilks1@llnl.gov" TargetMode="External"/><Relationship Id="rId3" Type="http://schemas.openxmlformats.org/officeDocument/2006/relationships/hyperlink" Target="mailto:chen33@llnl.gov" TargetMode="External"/><Relationship Id="rId7" Type="http://schemas.openxmlformats.org/officeDocument/2006/relationships/hyperlink" Target="mailto:schneider2@llnl.gov" TargetMode="External"/><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mailto:rusby1@llnl.gov" TargetMode="External"/><Relationship Id="rId5" Type="http://schemas.openxmlformats.org/officeDocument/2006/relationships/hyperlink" Target="mailto:kerr24@llnl.gov" TargetMode="External"/><Relationship Id="rId4" Type="http://schemas.openxmlformats.org/officeDocument/2006/relationships/hyperlink" Target="mailto:kemp7@llnl.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61.png"/><Relationship Id="rId12" Type="http://schemas.openxmlformats.org/officeDocument/2006/relationships/image" Target="../media/image66.jpg"/><Relationship Id="rId2" Type="http://schemas.openxmlformats.org/officeDocument/2006/relationships/notesSlide" Target="../notesSlides/notesSlide12.xml"/><Relationship Id="rId1" Type="http://schemas.openxmlformats.org/officeDocument/2006/relationships/slideLayout" Target="../slideLayouts/slideLayout12.xml"/><Relationship Id="rId11" Type="http://schemas.openxmlformats.org/officeDocument/2006/relationships/image" Target="../media/image65.png"/><Relationship Id="rId5" Type="http://schemas.openxmlformats.org/officeDocument/2006/relationships/image" Target="../media/image36.png"/><Relationship Id="rId10" Type="http://schemas.openxmlformats.org/officeDocument/2006/relationships/image" Target="../media/image64.png"/><Relationship Id="rId4" Type="http://schemas.openxmlformats.org/officeDocument/2006/relationships/image" Target="../media/image62.jpeg"/><Relationship Id="rId9"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70.png"/><Relationship Id="rId7" Type="http://schemas.openxmlformats.org/officeDocument/2006/relationships/image" Target="../media/image100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990.png"/><Relationship Id="rId11" Type="http://schemas.openxmlformats.org/officeDocument/2006/relationships/image" Target="../media/image73.png"/><Relationship Id="rId5" Type="http://schemas.microsoft.com/office/2007/relationships/hdphoto" Target="../media/hdphoto4.wdp"/><Relationship Id="rId10" Type="http://schemas.openxmlformats.org/officeDocument/2006/relationships/image" Target="../media/image65.png"/><Relationship Id="rId4" Type="http://schemas.openxmlformats.org/officeDocument/2006/relationships/image" Target="../media/image71.pn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image" Target="../media/image85.png"/><Relationship Id="rId5" Type="http://schemas.microsoft.com/office/2007/relationships/hdphoto" Target="../media/hdphoto7.wdp"/><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91.png"/><Relationship Id="rId5" Type="http://schemas.microsoft.com/office/2007/relationships/hdphoto" Target="../media/hdphoto10.wdp"/><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2.png"/><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2.xml"/><Relationship Id="rId5" Type="http://schemas.openxmlformats.org/officeDocument/2006/relationships/image" Target="../media/image99.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03.png"/><Relationship Id="rId1" Type="http://schemas.openxmlformats.org/officeDocument/2006/relationships/slideLayout" Target="../slideLayouts/slideLayout12.xml"/><Relationship Id="rId6" Type="http://schemas.microsoft.com/office/2007/relationships/hdphoto" Target="../media/hdphoto14.wdp"/><Relationship Id="rId5" Type="http://schemas.openxmlformats.org/officeDocument/2006/relationships/image" Target="../media/image105.pn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435842" y="1377150"/>
            <a:ext cx="9108134" cy="2431435"/>
          </a:xfrm>
          <a:prstGeom prst="rect">
            <a:avLst/>
          </a:prstGeom>
          <a:noFill/>
        </p:spPr>
        <p:txBody>
          <a:bodyPr wrap="none" rtlCol="0">
            <a:spAutoFit/>
          </a:bodyPr>
          <a:lstStyle/>
          <a:p>
            <a:r>
              <a:rPr lang="en-GB" sz="3200" dirty="0" smtClean="0">
                <a:solidFill>
                  <a:schemeClr val="accent1">
                    <a:lumMod val="75000"/>
                  </a:schemeClr>
                </a:solidFill>
              </a:rPr>
              <a:t>Development of the DLA platform </a:t>
            </a:r>
            <a:r>
              <a:rPr lang="en-GB" sz="3200" dirty="0" smtClean="0">
                <a:solidFill>
                  <a:schemeClr val="accent1">
                    <a:lumMod val="75000"/>
                  </a:schemeClr>
                </a:solidFill>
              </a:rPr>
              <a:t>at </a:t>
            </a:r>
            <a:r>
              <a:rPr lang="en-GB" sz="3200" dirty="0" smtClean="0">
                <a:solidFill>
                  <a:schemeClr val="accent1">
                    <a:lumMod val="75000"/>
                  </a:schemeClr>
                </a:solidFill>
              </a:rPr>
              <a:t>the ARC/NIF</a:t>
            </a:r>
          </a:p>
          <a:p>
            <a:r>
              <a:rPr lang="en-GB" sz="3200" dirty="0" smtClean="0">
                <a:solidFill>
                  <a:schemeClr val="accent1">
                    <a:lumMod val="75000"/>
                  </a:schemeClr>
                </a:solidFill>
              </a:rPr>
              <a:t>                with PHELIX as a testbed </a:t>
            </a:r>
            <a:endParaRPr lang="en-GB" sz="3200" dirty="0" smtClean="0">
              <a:solidFill>
                <a:schemeClr val="accent1">
                  <a:lumMod val="75000"/>
                </a:schemeClr>
              </a:solidFill>
            </a:endParaRPr>
          </a:p>
          <a:p>
            <a:endParaRPr lang="en-GB" sz="3200" dirty="0" smtClean="0">
              <a:solidFill>
                <a:schemeClr val="accent1">
                  <a:lumMod val="75000"/>
                </a:schemeClr>
              </a:solidFill>
            </a:endParaRPr>
          </a:p>
          <a:p>
            <a:pPr algn="just"/>
            <a:r>
              <a:rPr lang="de-DE" sz="2800" dirty="0" err="1">
                <a:solidFill>
                  <a:schemeClr val="tx1">
                    <a:lumMod val="65000"/>
                    <a:lumOff val="35000"/>
                  </a:schemeClr>
                </a:solidFill>
              </a:rPr>
              <a:t>Разработка</a:t>
            </a:r>
            <a:r>
              <a:rPr lang="de-DE" sz="2800" dirty="0">
                <a:solidFill>
                  <a:schemeClr val="tx1">
                    <a:lumMod val="65000"/>
                    <a:lumOff val="35000"/>
                  </a:schemeClr>
                </a:solidFill>
              </a:rPr>
              <a:t> </a:t>
            </a:r>
            <a:r>
              <a:rPr lang="de-DE" sz="2800" dirty="0" err="1">
                <a:solidFill>
                  <a:schemeClr val="tx1">
                    <a:lumMod val="65000"/>
                    <a:lumOff val="35000"/>
                  </a:schemeClr>
                </a:solidFill>
              </a:rPr>
              <a:t>платформы</a:t>
            </a:r>
            <a:r>
              <a:rPr lang="de-DE" sz="2800" dirty="0">
                <a:solidFill>
                  <a:schemeClr val="tx1">
                    <a:lumMod val="65000"/>
                    <a:lumOff val="35000"/>
                  </a:schemeClr>
                </a:solidFill>
              </a:rPr>
              <a:t> DLA </a:t>
            </a:r>
            <a:r>
              <a:rPr lang="de-DE" sz="2800" dirty="0" err="1">
                <a:solidFill>
                  <a:schemeClr val="tx1">
                    <a:lumMod val="65000"/>
                    <a:lumOff val="35000"/>
                  </a:schemeClr>
                </a:solidFill>
              </a:rPr>
              <a:t>на</a:t>
            </a:r>
            <a:r>
              <a:rPr lang="de-DE" sz="2800" dirty="0">
                <a:solidFill>
                  <a:schemeClr val="tx1">
                    <a:lumMod val="65000"/>
                    <a:lumOff val="35000"/>
                  </a:schemeClr>
                </a:solidFill>
              </a:rPr>
              <a:t> ARC/NIF с </a:t>
            </a:r>
            <a:r>
              <a:rPr lang="de-DE" sz="2800" dirty="0" err="1">
                <a:solidFill>
                  <a:schemeClr val="tx1">
                    <a:lumMod val="65000"/>
                    <a:lumOff val="35000"/>
                  </a:schemeClr>
                </a:solidFill>
              </a:rPr>
              <a:t>использованием</a:t>
            </a:r>
            <a:r>
              <a:rPr lang="de-DE" sz="2800" dirty="0">
                <a:solidFill>
                  <a:schemeClr val="tx1">
                    <a:lumMod val="65000"/>
                    <a:lumOff val="35000"/>
                  </a:schemeClr>
                </a:solidFill>
              </a:rPr>
              <a:t> </a:t>
            </a:r>
            <a:endParaRPr lang="de-DE" sz="2800" dirty="0" smtClean="0">
              <a:solidFill>
                <a:schemeClr val="tx1">
                  <a:lumMod val="65000"/>
                  <a:lumOff val="35000"/>
                </a:schemeClr>
              </a:solidFill>
            </a:endParaRPr>
          </a:p>
          <a:p>
            <a:pPr algn="just"/>
            <a:r>
              <a:rPr lang="de-DE" sz="2800" dirty="0" smtClean="0">
                <a:solidFill>
                  <a:schemeClr val="tx1">
                    <a:lumMod val="65000"/>
                    <a:lumOff val="35000"/>
                  </a:schemeClr>
                </a:solidFill>
              </a:rPr>
              <a:t>	PHELIX в </a:t>
            </a:r>
            <a:r>
              <a:rPr lang="de-DE" sz="2800" dirty="0" err="1">
                <a:solidFill>
                  <a:schemeClr val="tx1">
                    <a:lumMod val="65000"/>
                    <a:lumOff val="35000"/>
                  </a:schemeClr>
                </a:solidFill>
              </a:rPr>
              <a:t>качестве</a:t>
            </a:r>
            <a:r>
              <a:rPr lang="de-DE" sz="2800" dirty="0">
                <a:solidFill>
                  <a:schemeClr val="tx1">
                    <a:lumMod val="65000"/>
                    <a:lumOff val="35000"/>
                  </a:schemeClr>
                </a:solidFill>
              </a:rPr>
              <a:t> </a:t>
            </a:r>
            <a:r>
              <a:rPr lang="de-DE" sz="2800" dirty="0" err="1">
                <a:solidFill>
                  <a:schemeClr val="tx1">
                    <a:lumMod val="65000"/>
                    <a:lumOff val="35000"/>
                  </a:schemeClr>
                </a:solidFill>
              </a:rPr>
              <a:t>испытательного</a:t>
            </a:r>
            <a:r>
              <a:rPr lang="de-DE" sz="2800" dirty="0">
                <a:solidFill>
                  <a:schemeClr val="tx1">
                    <a:lumMod val="65000"/>
                    <a:lumOff val="35000"/>
                  </a:schemeClr>
                </a:solidFill>
              </a:rPr>
              <a:t> </a:t>
            </a:r>
            <a:r>
              <a:rPr lang="de-DE" sz="2800" dirty="0" err="1">
                <a:solidFill>
                  <a:schemeClr val="tx1">
                    <a:lumMod val="65000"/>
                    <a:lumOff val="35000"/>
                  </a:schemeClr>
                </a:solidFill>
              </a:rPr>
              <a:t>стенда</a:t>
            </a:r>
            <a:endParaRPr lang="en-GB" sz="2800" dirty="0">
              <a:solidFill>
                <a:schemeClr val="tx1">
                  <a:lumMod val="65000"/>
                  <a:lumOff val="35000"/>
                </a:schemeClr>
              </a:solidFill>
            </a:endParaRPr>
          </a:p>
        </p:txBody>
      </p:sp>
      <p:sp>
        <p:nvSpPr>
          <p:cNvPr id="5" name="Textfeld 4"/>
          <p:cNvSpPr txBox="1"/>
          <p:nvPr/>
        </p:nvSpPr>
        <p:spPr>
          <a:xfrm>
            <a:off x="2755627" y="4331467"/>
            <a:ext cx="5647572" cy="1015663"/>
          </a:xfrm>
          <a:prstGeom prst="rect">
            <a:avLst/>
          </a:prstGeom>
          <a:noFill/>
        </p:spPr>
        <p:txBody>
          <a:bodyPr wrap="none" rtlCol="0">
            <a:spAutoFit/>
          </a:bodyPr>
          <a:lstStyle/>
          <a:p>
            <a:r>
              <a:rPr lang="en-GB" sz="2000" u="sng" dirty="0" smtClean="0">
                <a:solidFill>
                  <a:schemeClr val="tx1">
                    <a:lumMod val="65000"/>
                    <a:lumOff val="35000"/>
                  </a:schemeClr>
                </a:solidFill>
              </a:rPr>
              <a:t>Olga </a:t>
            </a:r>
            <a:r>
              <a:rPr lang="en-GB" sz="2000" u="sng" dirty="0" smtClean="0">
                <a:solidFill>
                  <a:schemeClr val="tx1">
                    <a:lumMod val="65000"/>
                    <a:lumOff val="35000"/>
                  </a:schemeClr>
                </a:solidFill>
              </a:rPr>
              <a:t>Rosmej</a:t>
            </a:r>
            <a:r>
              <a:rPr lang="en-GB" sz="2000" dirty="0" smtClean="0">
                <a:solidFill>
                  <a:schemeClr val="tx1">
                    <a:lumMod val="65000"/>
                    <a:lumOff val="35000"/>
                  </a:schemeClr>
                </a:solidFill>
              </a:rPr>
              <a:t>, Nikolay Andreev, Nataliya Borisenko</a:t>
            </a:r>
          </a:p>
          <a:p>
            <a:r>
              <a:rPr lang="en-GB" sz="2000" dirty="0" smtClean="0">
                <a:solidFill>
                  <a:schemeClr val="tx1">
                    <a:lumMod val="65000"/>
                    <a:lumOff val="35000"/>
                  </a:schemeClr>
                </a:solidFill>
              </a:rPr>
              <a:t> </a:t>
            </a:r>
            <a:r>
              <a:rPr lang="en-GB" sz="2000" dirty="0" smtClean="0">
                <a:solidFill>
                  <a:schemeClr val="tx1">
                    <a:lumMod val="65000"/>
                    <a:lumOff val="35000"/>
                  </a:schemeClr>
                </a:solidFill>
              </a:rPr>
              <a:t>Mikhail Gyrdymov, Parysatis Tavana, </a:t>
            </a:r>
            <a:r>
              <a:rPr lang="en-GB" sz="2000" dirty="0" smtClean="0">
                <a:solidFill>
                  <a:schemeClr val="tx1">
                    <a:lumMod val="65000"/>
                    <a:lumOff val="35000"/>
                  </a:schemeClr>
                </a:solidFill>
              </a:rPr>
              <a:t>Jakub </a:t>
            </a:r>
            <a:r>
              <a:rPr lang="en-GB" sz="2000" dirty="0" smtClean="0">
                <a:solidFill>
                  <a:schemeClr val="tx1">
                    <a:lumMod val="65000"/>
                    <a:lumOff val="35000"/>
                  </a:schemeClr>
                </a:solidFill>
              </a:rPr>
              <a:t>Cikhardt,</a:t>
            </a:r>
          </a:p>
          <a:p>
            <a:r>
              <a:rPr lang="en-GB" sz="2000" dirty="0" smtClean="0">
                <a:solidFill>
                  <a:schemeClr val="tx1">
                    <a:lumMod val="65000"/>
                    <a:lumOff val="35000"/>
                  </a:schemeClr>
                </a:solidFill>
              </a:rPr>
              <a:t>		</a:t>
            </a:r>
            <a:r>
              <a:rPr lang="en-GB" sz="2000" dirty="0" smtClean="0">
                <a:solidFill>
                  <a:schemeClr val="tx1">
                    <a:lumMod val="65000"/>
                    <a:lumOff val="35000"/>
                  </a:schemeClr>
                </a:solidFill>
              </a:rPr>
              <a:t>PHELIX</a:t>
            </a:r>
            <a:r>
              <a:rPr lang="en-GB" sz="2000" dirty="0" smtClean="0">
                <a:solidFill>
                  <a:schemeClr val="tx1">
                    <a:lumMod val="65000"/>
                    <a:lumOff val="35000"/>
                  </a:schemeClr>
                </a:solidFill>
              </a:rPr>
              <a:t>, and NIF -teams  </a:t>
            </a:r>
            <a:endParaRPr lang="en-GB" sz="2000" dirty="0">
              <a:solidFill>
                <a:schemeClr val="tx1">
                  <a:lumMod val="65000"/>
                  <a:lumOff val="35000"/>
                </a:schemeClr>
              </a:solidFill>
            </a:endParaRPr>
          </a:p>
        </p:txBody>
      </p:sp>
      <p:sp>
        <p:nvSpPr>
          <p:cNvPr id="2" name="Rechteck 1"/>
          <p:cNvSpPr/>
          <p:nvPr/>
        </p:nvSpPr>
        <p:spPr>
          <a:xfrm>
            <a:off x="1593562" y="5870013"/>
            <a:ext cx="9090968" cy="369332"/>
          </a:xfrm>
          <a:prstGeom prst="rect">
            <a:avLst/>
          </a:prstGeom>
          <a:solidFill>
            <a:schemeClr val="accent1">
              <a:lumMod val="75000"/>
            </a:schemeClr>
          </a:solidFill>
        </p:spPr>
        <p:txBody>
          <a:bodyPr wrap="square">
            <a:spAutoFit/>
          </a:bodyPr>
          <a:lstStyle/>
          <a:p>
            <a:r>
              <a:rPr lang="de-DE" dirty="0" err="1">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Новые</a:t>
            </a:r>
            <a:r>
              <a:rPr lang="de-DE" dirty="0">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 </a:t>
            </a:r>
            <a:r>
              <a:rPr lang="de-DE" dirty="0" err="1">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методы</a:t>
            </a:r>
            <a:r>
              <a:rPr lang="de-DE" dirty="0">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 </a:t>
            </a:r>
            <a:r>
              <a:rPr lang="de-DE" dirty="0" err="1">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ускорения</a:t>
            </a:r>
            <a:r>
              <a:rPr lang="de-DE" dirty="0">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 </a:t>
            </a:r>
            <a:r>
              <a:rPr lang="de-DE" dirty="0" err="1">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частиц</a:t>
            </a:r>
            <a:r>
              <a:rPr lang="de-DE" dirty="0">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 и </a:t>
            </a:r>
            <a:r>
              <a:rPr lang="de-DE" dirty="0" err="1">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экстремальные</a:t>
            </a:r>
            <a:r>
              <a:rPr lang="de-DE" dirty="0">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 </a:t>
            </a:r>
            <a:r>
              <a:rPr lang="de-DE" dirty="0" err="1">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состояния</a:t>
            </a:r>
            <a:r>
              <a:rPr lang="de-DE" dirty="0">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 </a:t>
            </a:r>
            <a:r>
              <a:rPr lang="de-DE" dirty="0" err="1" smtClean="0">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материи</a:t>
            </a:r>
            <a:r>
              <a:rPr lang="de-DE" dirty="0" smtClean="0">
                <a:solidFill>
                  <a:schemeClr val="bg1">
                    <a:lumMod val="85000"/>
                  </a:schemeClr>
                </a:solidFill>
                <a:latin typeface="Arial" panose="020B0604020202020204" pitchFamily="34" charset="0"/>
                <a:ea typeface="Times New Roman" panose="02020603050405020304" pitchFamily="18" charset="0"/>
                <a:cs typeface="Arial" panose="020B0604020202020204" pitchFamily="34" charset="0"/>
              </a:rPr>
              <a:t>, 15.02.2024</a:t>
            </a:r>
            <a:endParaRPr lang="en-GB" dirty="0">
              <a:solidFill>
                <a:schemeClr val="bg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626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199" y="6356350"/>
            <a:ext cx="2743200" cy="365125"/>
          </a:xfrm>
        </p:spPr>
        <p:txBody>
          <a:bodyPr/>
          <a:lstStyle/>
          <a:p>
            <a:fld id="{B8ABBE5E-E09C-4D22-A6F3-6B339AAC701E}" type="datetime1">
              <a:rPr lang="en-US" smtClean="0"/>
              <a:t>2/14/2024</a:t>
            </a:fld>
            <a:endParaRPr lang="en-US"/>
          </a:p>
        </p:txBody>
      </p:sp>
      <p:sp>
        <p:nvSpPr>
          <p:cNvPr id="5" name="Foliennummernplatzhalter 4"/>
          <p:cNvSpPr>
            <a:spLocks noGrp="1"/>
          </p:cNvSpPr>
          <p:nvPr>
            <p:ph type="sldNum" sz="quarter" idx="12"/>
          </p:nvPr>
        </p:nvSpPr>
        <p:spPr>
          <a:xfrm>
            <a:off x="8610599" y="6396648"/>
            <a:ext cx="2743200" cy="365125"/>
          </a:xfrm>
        </p:spPr>
        <p:txBody>
          <a:bodyPr/>
          <a:lstStyle/>
          <a:p>
            <a:fld id="{D2823D52-8DC4-4EEA-8D8F-C8D8F96976E2}" type="slidenum">
              <a:rPr lang="en-US" smtClean="0"/>
              <a:t>10</a:t>
            </a:fld>
            <a:endParaRPr lang="en-US"/>
          </a:p>
        </p:txBody>
      </p:sp>
      <p:pic>
        <p:nvPicPr>
          <p:cNvPr id="9" name="Grafik 8"/>
          <p:cNvPicPr>
            <a:picLocks noChangeAspect="1"/>
          </p:cNvPicPr>
          <p:nvPr/>
        </p:nvPicPr>
        <p:blipFill>
          <a:blip r:embed="rId3"/>
          <a:stretch>
            <a:fillRect/>
          </a:stretch>
        </p:blipFill>
        <p:spPr>
          <a:xfrm>
            <a:off x="1093270" y="1000183"/>
            <a:ext cx="7222445" cy="4640617"/>
          </a:xfrm>
          <a:prstGeom prst="rect">
            <a:avLst/>
          </a:prstGeom>
        </p:spPr>
      </p:pic>
      <p:sp>
        <p:nvSpPr>
          <p:cNvPr id="7" name="Rechteck 6"/>
          <p:cNvSpPr/>
          <p:nvPr/>
        </p:nvSpPr>
        <p:spPr>
          <a:xfrm>
            <a:off x="8456599" y="3082499"/>
            <a:ext cx="3530386" cy="2646878"/>
          </a:xfrm>
          <a:prstGeom prst="rect">
            <a:avLst/>
          </a:prstGeom>
          <a:ln>
            <a:solidFill>
              <a:srgbClr val="C00000"/>
            </a:solidFill>
          </a:ln>
        </p:spPr>
        <p:txBody>
          <a:bodyPr wrap="square">
            <a:spAutoFit/>
          </a:bodyPr>
          <a:lstStyle/>
          <a:p>
            <a:endParaRPr lang="en-US" sz="1400" dirty="0" smtClean="0">
              <a:solidFill>
                <a:srgbClr val="000000"/>
              </a:solidFill>
              <a:latin typeface="Arial" panose="020B0604020202020204" pitchFamily="34" charset="0"/>
            </a:endParaRPr>
          </a:p>
          <a:p>
            <a:r>
              <a:rPr lang="en-US" b="1" dirty="0" smtClean="0">
                <a:solidFill>
                  <a:srgbClr val="000000"/>
                </a:solidFill>
              </a:rPr>
              <a:t>Results for 0.7 </a:t>
            </a:r>
            <a:r>
              <a:rPr lang="en-US" b="1" dirty="0" err="1" smtClean="0">
                <a:solidFill>
                  <a:srgbClr val="000000"/>
                </a:solidFill>
              </a:rPr>
              <a:t>ps</a:t>
            </a:r>
            <a:r>
              <a:rPr lang="en-US" b="1" dirty="0" smtClean="0">
                <a:solidFill>
                  <a:srgbClr val="000000"/>
                </a:solidFill>
              </a:rPr>
              <a:t>, a</a:t>
            </a:r>
            <a:r>
              <a:rPr lang="en-US" b="1" baseline="-25000" dirty="0" smtClean="0">
                <a:solidFill>
                  <a:srgbClr val="000000"/>
                </a:solidFill>
              </a:rPr>
              <a:t>o</a:t>
            </a:r>
            <a:r>
              <a:rPr lang="en-US" b="1" dirty="0" smtClean="0">
                <a:solidFill>
                  <a:srgbClr val="000000"/>
                </a:solidFill>
              </a:rPr>
              <a:t>= 6.6 </a:t>
            </a:r>
          </a:p>
          <a:p>
            <a:r>
              <a:rPr lang="en-US" b="1" dirty="0" smtClean="0">
                <a:solidFill>
                  <a:srgbClr val="000000"/>
                </a:solidFill>
              </a:rPr>
              <a:t>n</a:t>
            </a:r>
            <a:r>
              <a:rPr lang="en-US" b="1" baseline="-25000" dirty="0" smtClean="0">
                <a:solidFill>
                  <a:srgbClr val="000000"/>
                </a:solidFill>
              </a:rPr>
              <a:t>e</a:t>
            </a:r>
            <a:r>
              <a:rPr lang="en-US" b="1" dirty="0" smtClean="0">
                <a:solidFill>
                  <a:srgbClr val="000000"/>
                </a:solidFill>
              </a:rPr>
              <a:t>=8x10</a:t>
            </a:r>
            <a:r>
              <a:rPr lang="en-US" b="1" baseline="30000" dirty="0" smtClean="0">
                <a:solidFill>
                  <a:srgbClr val="000000"/>
                </a:solidFill>
              </a:rPr>
              <a:t>18</a:t>
            </a:r>
            <a:r>
              <a:rPr lang="en-US" b="1" dirty="0" smtClean="0">
                <a:solidFill>
                  <a:srgbClr val="000000"/>
                </a:solidFill>
              </a:rPr>
              <a:t> </a:t>
            </a:r>
            <a:r>
              <a:rPr lang="en-US" b="1" dirty="0">
                <a:solidFill>
                  <a:srgbClr val="000000"/>
                </a:solidFill>
              </a:rPr>
              <a:t>cm</a:t>
            </a:r>
            <a:r>
              <a:rPr lang="en-US" b="1" baseline="30000" dirty="0">
                <a:solidFill>
                  <a:srgbClr val="000000"/>
                </a:solidFill>
              </a:rPr>
              <a:t>-3</a:t>
            </a:r>
            <a:r>
              <a:rPr lang="en-US" b="1" dirty="0">
                <a:solidFill>
                  <a:srgbClr val="000000"/>
                </a:solidFill>
              </a:rPr>
              <a:t>, </a:t>
            </a:r>
            <a:r>
              <a:rPr lang="el-GR" b="1" dirty="0" smtClean="0"/>
              <a:t>Φ</a:t>
            </a:r>
            <a:r>
              <a:rPr lang="en-US" b="1" baseline="-25000" dirty="0"/>
              <a:t>nozzle</a:t>
            </a:r>
            <a:r>
              <a:rPr lang="en-US" b="1" dirty="0"/>
              <a:t>= 6 mm</a:t>
            </a:r>
            <a:endParaRPr lang="en-US" dirty="0"/>
          </a:p>
          <a:p>
            <a:endParaRPr lang="en-US" sz="800" b="1" dirty="0" smtClean="0">
              <a:solidFill>
                <a:srgbClr val="000000"/>
              </a:solidFill>
            </a:endParaRPr>
          </a:p>
          <a:p>
            <a:r>
              <a:rPr lang="en-US" b="1" dirty="0" smtClean="0">
                <a:solidFill>
                  <a:srgbClr val="000000"/>
                </a:solidFill>
              </a:rPr>
              <a:t>Charge 700±420 </a:t>
            </a:r>
            <a:r>
              <a:rPr lang="en-US" b="1" dirty="0" err="1" smtClean="0">
                <a:solidFill>
                  <a:srgbClr val="000000"/>
                </a:solidFill>
              </a:rPr>
              <a:t>nC</a:t>
            </a:r>
            <a:r>
              <a:rPr lang="en-US" b="1" dirty="0" smtClean="0">
                <a:solidFill>
                  <a:srgbClr val="000000"/>
                </a:solidFill>
              </a:rPr>
              <a:t>  </a:t>
            </a:r>
          </a:p>
          <a:p>
            <a:r>
              <a:rPr lang="en-US" dirty="0" smtClean="0">
                <a:solidFill>
                  <a:srgbClr val="000000"/>
                </a:solidFill>
              </a:rPr>
              <a:t>(≤700 kA current)</a:t>
            </a:r>
          </a:p>
          <a:p>
            <a:r>
              <a:rPr lang="en-US" b="1" dirty="0" smtClean="0">
                <a:solidFill>
                  <a:srgbClr val="000000"/>
                </a:solidFill>
              </a:rPr>
              <a:t>weighted average </a:t>
            </a:r>
            <a:r>
              <a:rPr lang="en-US" b="1" dirty="0">
                <a:solidFill>
                  <a:srgbClr val="000000"/>
                </a:solidFill>
              </a:rPr>
              <a:t>electron energy </a:t>
            </a:r>
            <a:r>
              <a:rPr lang="en-US" b="1" dirty="0" smtClean="0">
                <a:solidFill>
                  <a:srgbClr val="000000"/>
                </a:solidFill>
              </a:rPr>
              <a:t> </a:t>
            </a:r>
            <a:r>
              <a:rPr lang="en-US" b="1" dirty="0">
                <a:solidFill>
                  <a:srgbClr val="000000"/>
                </a:solidFill>
              </a:rPr>
              <a:t>17.9 </a:t>
            </a:r>
            <a:r>
              <a:rPr lang="en-US" b="1" dirty="0" smtClean="0">
                <a:solidFill>
                  <a:srgbClr val="000000"/>
                </a:solidFill>
              </a:rPr>
              <a:t>MeV</a:t>
            </a:r>
          </a:p>
          <a:p>
            <a:r>
              <a:rPr lang="en-US" dirty="0" smtClean="0">
                <a:solidFill>
                  <a:srgbClr val="000000"/>
                </a:solidFill>
              </a:rPr>
              <a:t>(Alfven current ( </a:t>
            </a:r>
            <a:r>
              <a:rPr lang="en-US" dirty="0" smtClean="0">
                <a:solidFill>
                  <a:srgbClr val="000000"/>
                </a:solidFill>
                <a:latin typeface="Symbol" panose="05050102010706020507" pitchFamily="18" charset="2"/>
              </a:rPr>
              <a:t>g</a:t>
            </a:r>
            <a:r>
              <a:rPr lang="en-US" dirty="0" smtClean="0">
                <a:solidFill>
                  <a:srgbClr val="000000"/>
                </a:solidFill>
              </a:rPr>
              <a:t>=40) = 700 kA</a:t>
            </a:r>
            <a:r>
              <a:rPr lang="en-US" b="1" dirty="0" smtClean="0">
                <a:solidFill>
                  <a:srgbClr val="000000"/>
                </a:solidFill>
              </a:rPr>
              <a:t>)</a:t>
            </a:r>
          </a:p>
          <a:p>
            <a:endParaRPr lang="en-US" dirty="0">
              <a:solidFill>
                <a:srgbClr val="000000"/>
              </a:solidFill>
            </a:endParaRPr>
          </a:p>
        </p:txBody>
      </p:sp>
      <p:sp>
        <p:nvSpPr>
          <p:cNvPr id="10" name="Rechteck 9"/>
          <p:cNvSpPr/>
          <p:nvPr/>
        </p:nvSpPr>
        <p:spPr>
          <a:xfrm>
            <a:off x="125011" y="4649492"/>
            <a:ext cx="1341967" cy="1706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Grafik 11"/>
          <p:cNvPicPr>
            <a:picLocks noChangeAspect="1"/>
          </p:cNvPicPr>
          <p:nvPr/>
        </p:nvPicPr>
        <p:blipFill>
          <a:blip r:embed="rId4"/>
          <a:stretch>
            <a:fillRect/>
          </a:stretch>
        </p:blipFill>
        <p:spPr>
          <a:xfrm>
            <a:off x="838199" y="3106"/>
            <a:ext cx="9019048" cy="980952"/>
          </a:xfrm>
          <a:prstGeom prst="rect">
            <a:avLst/>
          </a:prstGeom>
        </p:spPr>
      </p:pic>
      <p:sp>
        <p:nvSpPr>
          <p:cNvPr id="13" name="Textfeld 12"/>
          <p:cNvSpPr txBox="1"/>
          <p:nvPr/>
        </p:nvSpPr>
        <p:spPr>
          <a:xfrm>
            <a:off x="9878510" y="165846"/>
            <a:ext cx="1548437" cy="461665"/>
          </a:xfrm>
          <a:prstGeom prst="rect">
            <a:avLst/>
          </a:prstGeom>
          <a:noFill/>
        </p:spPr>
        <p:txBody>
          <a:bodyPr wrap="none" rtlCol="0">
            <a:spAutoFit/>
          </a:bodyPr>
          <a:lstStyle/>
          <a:p>
            <a:r>
              <a:rPr lang="en-US" sz="2400" dirty="0" smtClean="0"/>
              <a:t>OMEGA EP</a:t>
            </a:r>
            <a:endParaRPr lang="en-US" sz="2400" dirty="0"/>
          </a:p>
        </p:txBody>
      </p:sp>
      <p:sp>
        <p:nvSpPr>
          <p:cNvPr id="3" name="Rechteck 2"/>
          <p:cNvSpPr/>
          <p:nvPr/>
        </p:nvSpPr>
        <p:spPr>
          <a:xfrm>
            <a:off x="9738255" y="860428"/>
            <a:ext cx="2407519" cy="369332"/>
          </a:xfrm>
          <a:prstGeom prst="rect">
            <a:avLst/>
          </a:prstGeom>
        </p:spPr>
        <p:txBody>
          <a:bodyPr wrap="none">
            <a:spAutoFit/>
          </a:bodyPr>
          <a:lstStyle/>
          <a:p>
            <a:r>
              <a:rPr lang="en-US" dirty="0" smtClean="0">
                <a:latin typeface="MinionPro-Regular"/>
              </a:rPr>
              <a:t>SM-LWFA-based </a:t>
            </a:r>
            <a:r>
              <a:rPr lang="en-US" dirty="0">
                <a:latin typeface="MinionPro-Regular"/>
              </a:rPr>
              <a:t>LPA</a:t>
            </a:r>
            <a:endParaRPr lang="en-US" dirty="0"/>
          </a:p>
        </p:txBody>
      </p:sp>
      <p:sp>
        <p:nvSpPr>
          <p:cNvPr id="6" name="Rechteck 5"/>
          <p:cNvSpPr/>
          <p:nvPr/>
        </p:nvSpPr>
        <p:spPr>
          <a:xfrm>
            <a:off x="3120375" y="4315142"/>
            <a:ext cx="922047" cy="369332"/>
          </a:xfrm>
          <a:prstGeom prst="rect">
            <a:avLst/>
          </a:prstGeom>
        </p:spPr>
        <p:txBody>
          <a:bodyPr wrap="none">
            <a:spAutoFit/>
          </a:bodyPr>
          <a:lstStyle/>
          <a:p>
            <a:pPr algn="ctr"/>
            <a:r>
              <a:rPr lang="en-US" dirty="0"/>
              <a:t>~ 50 cm</a:t>
            </a:r>
          </a:p>
        </p:txBody>
      </p:sp>
      <p:sp>
        <p:nvSpPr>
          <p:cNvPr id="14" name="Textfeld 13"/>
          <p:cNvSpPr txBox="1"/>
          <p:nvPr/>
        </p:nvSpPr>
        <p:spPr>
          <a:xfrm>
            <a:off x="9857247" y="5816637"/>
            <a:ext cx="1622175" cy="615553"/>
          </a:xfrm>
          <a:prstGeom prst="rect">
            <a:avLst/>
          </a:prstGeom>
          <a:noFill/>
        </p:spPr>
        <p:txBody>
          <a:bodyPr wrap="none" rtlCol="0">
            <a:spAutoFit/>
          </a:bodyPr>
          <a:lstStyle/>
          <a:p>
            <a:r>
              <a:rPr lang="en-US" dirty="0" smtClean="0"/>
              <a:t>J</a:t>
            </a:r>
            <a:r>
              <a:rPr lang="en-US" sz="1600" dirty="0" smtClean="0"/>
              <a:t>. Shaw </a:t>
            </a:r>
            <a:r>
              <a:rPr lang="en-US" sz="1600" i="1" dirty="0" smtClean="0"/>
              <a:t>et al</a:t>
            </a:r>
            <a:r>
              <a:rPr lang="en-US" sz="1600" dirty="0" smtClean="0"/>
              <a:t>, </a:t>
            </a:r>
          </a:p>
          <a:p>
            <a:r>
              <a:rPr lang="en-US" sz="1600" dirty="0" smtClean="0"/>
              <a:t>Sci. Reports 2021</a:t>
            </a:r>
            <a:endParaRPr lang="en-US" sz="1600" dirty="0"/>
          </a:p>
        </p:txBody>
      </p:sp>
      <p:pic>
        <p:nvPicPr>
          <p:cNvPr id="2" name="Grafik 1"/>
          <p:cNvPicPr>
            <a:picLocks noChangeAspect="1"/>
          </p:cNvPicPr>
          <p:nvPr/>
        </p:nvPicPr>
        <p:blipFill>
          <a:blip r:embed="rId5"/>
          <a:stretch>
            <a:fillRect/>
          </a:stretch>
        </p:blipFill>
        <p:spPr>
          <a:xfrm>
            <a:off x="7104753" y="1000183"/>
            <a:ext cx="2351735" cy="1848763"/>
          </a:xfrm>
          <a:prstGeom prst="rect">
            <a:avLst/>
          </a:prstGeom>
        </p:spPr>
      </p:pic>
      <p:grpSp>
        <p:nvGrpSpPr>
          <p:cNvPr id="15" name="Gruppieren 14"/>
          <p:cNvGrpSpPr/>
          <p:nvPr/>
        </p:nvGrpSpPr>
        <p:grpSpPr>
          <a:xfrm>
            <a:off x="7204538" y="1006418"/>
            <a:ext cx="4494479" cy="1991823"/>
            <a:chOff x="7204538" y="1006418"/>
            <a:chExt cx="4494479" cy="1991823"/>
          </a:xfrm>
        </p:grpSpPr>
        <p:pic>
          <p:nvPicPr>
            <p:cNvPr id="16" name="Grafik 15"/>
            <p:cNvPicPr>
              <a:picLocks noChangeAspect="1"/>
            </p:cNvPicPr>
            <p:nvPr/>
          </p:nvPicPr>
          <p:blipFill>
            <a:blip r:embed="rId5"/>
            <a:stretch>
              <a:fillRect/>
            </a:stretch>
          </p:blipFill>
          <p:spPr>
            <a:xfrm>
              <a:off x="7204538" y="1006418"/>
              <a:ext cx="2533717" cy="1991823"/>
            </a:xfrm>
            <a:prstGeom prst="rect">
              <a:avLst/>
            </a:prstGeom>
          </p:spPr>
        </p:pic>
        <p:sp>
          <p:nvSpPr>
            <p:cNvPr id="17" name="Textfeld 16"/>
            <p:cNvSpPr txBox="1"/>
            <p:nvPr/>
          </p:nvSpPr>
          <p:spPr>
            <a:xfrm>
              <a:off x="7415060" y="1181126"/>
              <a:ext cx="1789721" cy="307777"/>
            </a:xfrm>
            <a:prstGeom prst="rect">
              <a:avLst/>
            </a:prstGeom>
            <a:noFill/>
          </p:spPr>
          <p:txBody>
            <a:bodyPr wrap="none" rtlCol="0">
              <a:spAutoFit/>
            </a:bodyPr>
            <a:lstStyle/>
            <a:p>
              <a:r>
                <a:rPr lang="en-US" sz="1400" dirty="0" smtClean="0"/>
                <a:t>50% charge in</a:t>
              </a:r>
              <a:r>
                <a:rPr lang="en-US" sz="1400" dirty="0"/>
                <a:t> 0.1 rad </a:t>
              </a:r>
            </a:p>
          </p:txBody>
        </p:sp>
        <p:sp>
          <p:nvSpPr>
            <p:cNvPr id="18" name="Textfeld 17"/>
            <p:cNvSpPr txBox="1"/>
            <p:nvPr/>
          </p:nvSpPr>
          <p:spPr>
            <a:xfrm>
              <a:off x="7466426" y="2372035"/>
              <a:ext cx="1112741" cy="307777"/>
            </a:xfrm>
            <a:prstGeom prst="rect">
              <a:avLst/>
            </a:prstGeom>
            <a:noFill/>
          </p:spPr>
          <p:txBody>
            <a:bodyPr wrap="none" rtlCol="0">
              <a:spAutoFit/>
            </a:bodyPr>
            <a:lstStyle/>
            <a:p>
              <a:r>
                <a:rPr lang="en-US" sz="1400" dirty="0" smtClean="0"/>
                <a:t>E</a:t>
              </a:r>
              <a:r>
                <a:rPr lang="en-US" sz="1400" baseline="-25000" dirty="0" smtClean="0"/>
                <a:t>e</a:t>
              </a:r>
              <a:r>
                <a:rPr lang="en-US" sz="1400" dirty="0" smtClean="0"/>
                <a:t> &gt; 0.9 MeV</a:t>
              </a:r>
              <a:endParaRPr lang="en-US" sz="1400" dirty="0"/>
            </a:p>
          </p:txBody>
        </p:sp>
        <p:sp>
          <p:nvSpPr>
            <p:cNvPr id="19" name="Textfeld 18"/>
            <p:cNvSpPr txBox="1"/>
            <p:nvPr/>
          </p:nvSpPr>
          <p:spPr>
            <a:xfrm>
              <a:off x="9762653" y="1502826"/>
              <a:ext cx="1936364" cy="338554"/>
            </a:xfrm>
            <a:prstGeom prst="rect">
              <a:avLst/>
            </a:prstGeom>
            <a:noFill/>
          </p:spPr>
          <p:txBody>
            <a:bodyPr wrap="none" rtlCol="0">
              <a:spAutoFit/>
            </a:bodyPr>
            <a:lstStyle/>
            <a:p>
              <a:r>
                <a:rPr lang="en-US" sz="1600" b="1" dirty="0" smtClean="0"/>
                <a:t>MS IP after 37 </a:t>
              </a:r>
              <a:r>
                <a:rPr lang="en-US" sz="1600" b="1" dirty="0" smtClean="0">
                  <a:latin typeface="Symbol" panose="05050102010706020507" pitchFamily="18" charset="2"/>
                </a:rPr>
                <a:t>m</a:t>
              </a:r>
              <a:r>
                <a:rPr lang="en-US" sz="1600" b="1" dirty="0" smtClean="0"/>
                <a:t>m Al</a:t>
              </a:r>
              <a:endParaRPr lang="en-US" sz="1600" b="1" dirty="0"/>
            </a:p>
          </p:txBody>
        </p:sp>
      </p:grpSp>
      <p:sp>
        <p:nvSpPr>
          <p:cNvPr id="20" name="Textfeld 19"/>
          <p:cNvSpPr txBox="1"/>
          <p:nvPr/>
        </p:nvSpPr>
        <p:spPr>
          <a:xfrm>
            <a:off x="10494905" y="1852836"/>
            <a:ext cx="1204112" cy="523220"/>
          </a:xfrm>
          <a:prstGeom prst="rect">
            <a:avLst/>
          </a:prstGeom>
          <a:noFill/>
        </p:spPr>
        <p:txBody>
          <a:bodyPr wrap="none" rtlCol="0">
            <a:spAutoFit/>
          </a:bodyPr>
          <a:lstStyle/>
          <a:p>
            <a:r>
              <a:rPr lang="en-US" sz="1400" b="1" dirty="0" smtClean="0"/>
              <a:t>E</a:t>
            </a:r>
            <a:r>
              <a:rPr lang="en-US" sz="1400" b="1" baseline="-25000" dirty="0" smtClean="0"/>
              <a:t>e</a:t>
            </a:r>
            <a:r>
              <a:rPr lang="en-US" sz="1400" b="1" dirty="0" smtClean="0"/>
              <a:t> &gt; 0.02 MeV</a:t>
            </a:r>
          </a:p>
          <a:p>
            <a:endParaRPr lang="en-US" sz="1400" dirty="0"/>
          </a:p>
        </p:txBody>
      </p:sp>
    </p:spTree>
    <p:extLst>
      <p:ext uri="{BB962C8B-B14F-4D97-AF65-F5344CB8AC3E}">
        <p14:creationId xmlns:p14="http://schemas.microsoft.com/office/powerpoint/2010/main" val="996890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8033" y="147150"/>
            <a:ext cx="11685110" cy="531626"/>
          </a:xfrm>
        </p:spPr>
        <p:txBody>
          <a:bodyPr>
            <a:noAutofit/>
          </a:bodyPr>
          <a:lstStyle/>
          <a:p>
            <a:r>
              <a:rPr lang="en-GB" sz="2800" dirty="0" smtClean="0"/>
              <a:t>SM-LWFA at high electron densities show unstable for electron acceleration</a:t>
            </a:r>
            <a:endParaRPr lang="en-GB" sz="2800" dirty="0"/>
          </a:p>
        </p:txBody>
      </p:sp>
      <p:pic>
        <p:nvPicPr>
          <p:cNvPr id="3" name="Grafik 2"/>
          <p:cNvPicPr>
            <a:picLocks noChangeAspect="1"/>
          </p:cNvPicPr>
          <p:nvPr/>
        </p:nvPicPr>
        <p:blipFill>
          <a:blip r:embed="rId2"/>
          <a:stretch>
            <a:fillRect/>
          </a:stretch>
        </p:blipFill>
        <p:spPr>
          <a:xfrm>
            <a:off x="357781" y="3425154"/>
            <a:ext cx="11342914" cy="2780951"/>
          </a:xfrm>
          <a:prstGeom prst="rect">
            <a:avLst/>
          </a:prstGeom>
          <a:ln>
            <a:noFill/>
          </a:ln>
        </p:spPr>
      </p:pic>
      <p:grpSp>
        <p:nvGrpSpPr>
          <p:cNvPr id="4" name="Gruppieren 3"/>
          <p:cNvGrpSpPr/>
          <p:nvPr/>
        </p:nvGrpSpPr>
        <p:grpSpPr>
          <a:xfrm>
            <a:off x="607396" y="1126121"/>
            <a:ext cx="5421842" cy="2098975"/>
            <a:chOff x="1244600" y="943241"/>
            <a:chExt cx="5421842" cy="2098975"/>
          </a:xfrm>
        </p:grpSpPr>
        <p:pic>
          <p:nvPicPr>
            <p:cNvPr id="5" name="Grafik 4"/>
            <p:cNvPicPr>
              <a:picLocks noChangeAspect="1"/>
            </p:cNvPicPr>
            <p:nvPr/>
          </p:nvPicPr>
          <p:blipFill>
            <a:blip r:embed="rId3"/>
            <a:stretch>
              <a:fillRect/>
            </a:stretch>
          </p:blipFill>
          <p:spPr>
            <a:xfrm>
              <a:off x="1244600" y="943241"/>
              <a:ext cx="5421842" cy="2098975"/>
            </a:xfrm>
            <a:prstGeom prst="rect">
              <a:avLst/>
            </a:prstGeom>
          </p:spPr>
        </p:pic>
        <p:sp>
          <p:nvSpPr>
            <p:cNvPr id="6" name="Rechteck 5"/>
            <p:cNvSpPr/>
            <p:nvPr/>
          </p:nvSpPr>
          <p:spPr>
            <a:xfrm>
              <a:off x="3638281" y="1095641"/>
              <a:ext cx="1664238" cy="369332"/>
            </a:xfrm>
            <a:prstGeom prst="rect">
              <a:avLst/>
            </a:prstGeom>
          </p:spPr>
          <p:txBody>
            <a:bodyPr wrap="none">
              <a:spAutoFit/>
            </a:bodyPr>
            <a:lstStyle/>
            <a:p>
              <a:r>
                <a:rPr lang="en-GB" dirty="0" smtClean="0"/>
                <a:t>(2021) 11:7498 </a:t>
              </a:r>
              <a:endParaRPr lang="en-GB" dirty="0"/>
            </a:p>
          </p:txBody>
        </p:sp>
      </p:grpSp>
      <p:sp>
        <p:nvSpPr>
          <p:cNvPr id="11" name="Rechteck 10"/>
          <p:cNvSpPr/>
          <p:nvPr/>
        </p:nvSpPr>
        <p:spPr>
          <a:xfrm>
            <a:off x="515741" y="4394230"/>
            <a:ext cx="11018762" cy="935415"/>
          </a:xfrm>
          <a:prstGeom prst="rect">
            <a:avLst/>
          </a:prstGeom>
          <a:solidFill>
            <a:srgbClr val="FFFF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8881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2D200-F590-6488-6BD8-996D73645737}"/>
              </a:ext>
            </a:extLst>
          </p:cNvPr>
          <p:cNvSpPr txBox="1">
            <a:spLocks/>
          </p:cNvSpPr>
          <p:nvPr/>
        </p:nvSpPr>
        <p:spPr>
          <a:xfrm>
            <a:off x="178166" y="1910745"/>
            <a:ext cx="11703868" cy="2592371"/>
          </a:xfrm>
          <a:prstGeom prst="rect">
            <a:avLst/>
          </a:prstGeom>
          <a:solidFill>
            <a:srgbClr val="32597D"/>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dirty="0">
                <a:solidFill>
                  <a:schemeClr val="bg1">
                    <a:lumMod val="95000"/>
                  </a:schemeClr>
                </a:solidFill>
              </a:rPr>
              <a:t>    Direct laser acceleration (DLA) as an effective way toward ultra-bright sources of MeV particles and </a:t>
            </a:r>
            <a:r>
              <a:rPr lang="en-US" sz="2800" dirty="0" smtClean="0">
                <a:solidFill>
                  <a:schemeClr val="bg1">
                    <a:lumMod val="95000"/>
                  </a:schemeClr>
                </a:solidFill>
              </a:rPr>
              <a:t>radiation at near-relativistic laser intensity and above. </a:t>
            </a:r>
            <a:endParaRPr lang="en-US" sz="2800" dirty="0">
              <a:solidFill>
                <a:schemeClr val="bg1">
                  <a:lumMod val="95000"/>
                </a:schemeClr>
              </a:solidFill>
            </a:endParaRPr>
          </a:p>
        </p:txBody>
      </p:sp>
    </p:spTree>
    <p:extLst>
      <p:ext uri="{BB962C8B-B14F-4D97-AF65-F5344CB8AC3E}">
        <p14:creationId xmlns:p14="http://schemas.microsoft.com/office/powerpoint/2010/main" val="2008193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7159" y="362650"/>
            <a:ext cx="11718388" cy="531626"/>
          </a:xfrm>
        </p:spPr>
        <p:txBody>
          <a:bodyPr>
            <a:noAutofit/>
          </a:bodyPr>
          <a:lstStyle/>
          <a:p>
            <a:r>
              <a:rPr lang="en-US" sz="2800" dirty="0">
                <a:solidFill>
                  <a:schemeClr val="tx1">
                    <a:lumMod val="75000"/>
                    <a:lumOff val="25000"/>
                  </a:schemeClr>
                </a:solidFill>
              </a:rPr>
              <a:t>Direct laser acceleration of relativistic electrons at </a:t>
            </a:r>
            <a:r>
              <a:rPr lang="en-US" sz="2800" dirty="0" err="1">
                <a:solidFill>
                  <a:schemeClr val="tx1">
                    <a:lumMod val="75000"/>
                    <a:lumOff val="25000"/>
                  </a:schemeClr>
                </a:solidFill>
              </a:rPr>
              <a:t>betatron</a:t>
            </a:r>
            <a:r>
              <a:rPr lang="en-US" sz="2800" dirty="0">
                <a:solidFill>
                  <a:schemeClr val="tx1">
                    <a:lumMod val="75000"/>
                    <a:lumOff val="25000"/>
                  </a:schemeClr>
                </a:solidFill>
              </a:rPr>
              <a:t> resonance </a:t>
            </a:r>
            <a:br>
              <a:rPr lang="en-US" sz="2800" dirty="0">
                <a:solidFill>
                  <a:schemeClr val="tx1">
                    <a:lumMod val="75000"/>
                    <a:lumOff val="25000"/>
                  </a:schemeClr>
                </a:solidFill>
              </a:rPr>
            </a:br>
            <a:r>
              <a:rPr lang="en-US" sz="2800" b="1" dirty="0">
                <a:solidFill>
                  <a:schemeClr val="tx1">
                    <a:lumMod val="75000"/>
                    <a:lumOff val="25000"/>
                  </a:schemeClr>
                </a:solidFill>
              </a:rPr>
              <a:t>									</a:t>
            </a:r>
            <a:r>
              <a:rPr lang="en-US" sz="2800" b="1" dirty="0">
                <a:solidFill>
                  <a:schemeClr val="tx1">
                    <a:lumMod val="75000"/>
                    <a:lumOff val="25000"/>
                  </a:schemeClr>
                </a:solidFill>
                <a:latin typeface="+mn-lt"/>
              </a:rPr>
              <a:t/>
            </a:r>
            <a:br>
              <a:rPr lang="en-US" sz="2800" b="1" dirty="0">
                <a:solidFill>
                  <a:schemeClr val="tx1">
                    <a:lumMod val="75000"/>
                    <a:lumOff val="25000"/>
                  </a:schemeClr>
                </a:solidFill>
                <a:latin typeface="+mn-lt"/>
              </a:rPr>
            </a:br>
            <a:endParaRPr lang="en-GB" sz="2800" b="1" dirty="0">
              <a:solidFill>
                <a:schemeClr val="tx1">
                  <a:lumMod val="75000"/>
                  <a:lumOff val="25000"/>
                </a:schemeClr>
              </a:solidFill>
              <a:latin typeface="+mn-lt"/>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150" y="1787461"/>
            <a:ext cx="6089686" cy="2667157"/>
          </a:xfrm>
          <a:prstGeom prst="rect">
            <a:avLst/>
          </a:prstGeom>
        </p:spPr>
      </p:pic>
      <p:sp>
        <p:nvSpPr>
          <p:cNvPr id="8" name="Rechteck 7"/>
          <p:cNvSpPr/>
          <p:nvPr/>
        </p:nvSpPr>
        <p:spPr>
          <a:xfrm>
            <a:off x="2800150" y="421063"/>
            <a:ext cx="6096000" cy="307777"/>
          </a:xfrm>
          <a:prstGeom prst="rect">
            <a:avLst/>
          </a:prstGeom>
        </p:spPr>
        <p:txBody>
          <a:bodyPr>
            <a:spAutoFit/>
          </a:bodyPr>
          <a:lstStyle/>
          <a:p>
            <a:pPr algn="just"/>
            <a:r>
              <a:rPr lang="en-US" sz="1400" dirty="0">
                <a:solidFill>
                  <a:srgbClr val="0000CC"/>
                </a:solidFill>
              </a:rPr>
              <a:t>A. Pukhov, Z.- M. Sheng, and J. Meyer-</a:t>
            </a:r>
            <a:r>
              <a:rPr lang="en-US" sz="1400" dirty="0" err="1">
                <a:solidFill>
                  <a:srgbClr val="0000CC"/>
                </a:solidFill>
              </a:rPr>
              <a:t>ter</a:t>
            </a:r>
            <a:r>
              <a:rPr lang="en-US" sz="1400" dirty="0">
                <a:solidFill>
                  <a:srgbClr val="0000CC"/>
                </a:solidFill>
              </a:rPr>
              <a:t>-</a:t>
            </a:r>
            <a:r>
              <a:rPr lang="en-US" sz="1400" dirty="0" err="1">
                <a:solidFill>
                  <a:srgbClr val="0000CC"/>
                </a:solidFill>
              </a:rPr>
              <a:t>Vehn</a:t>
            </a:r>
            <a:r>
              <a:rPr lang="en-US" sz="1400" dirty="0">
                <a:solidFill>
                  <a:srgbClr val="0000CC"/>
                </a:solidFill>
              </a:rPr>
              <a:t>, V6, N7, </a:t>
            </a:r>
            <a:r>
              <a:rPr lang="en-US" sz="1400" dirty="0" err="1">
                <a:solidFill>
                  <a:srgbClr val="0000CC"/>
                </a:solidFill>
              </a:rPr>
              <a:t>PoP</a:t>
            </a:r>
            <a:r>
              <a:rPr lang="en-US" sz="1400" dirty="0">
                <a:solidFill>
                  <a:srgbClr val="0000CC"/>
                </a:solidFill>
              </a:rPr>
              <a:t> 1999</a:t>
            </a:r>
          </a:p>
        </p:txBody>
      </p:sp>
      <mc:AlternateContent xmlns:mc="http://schemas.openxmlformats.org/markup-compatibility/2006" xmlns:a14="http://schemas.microsoft.com/office/drawing/2010/main">
        <mc:Choice Requires="a14">
          <p:sp>
            <p:nvSpPr>
              <p:cNvPr id="9" name="Inhaltsplatzhalter 2"/>
              <p:cNvSpPr txBox="1">
                <a:spLocks/>
              </p:cNvSpPr>
              <p:nvPr/>
            </p:nvSpPr>
            <p:spPr>
              <a:xfrm>
                <a:off x="8675518" y="2764954"/>
                <a:ext cx="3013471" cy="726615"/>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𝜔</m:t>
                          </m:r>
                        </m:e>
                        <m:sub>
                          <m:r>
                            <a:rPr lang="de-DE" i="1">
                              <a:latin typeface="Cambria Math" panose="02040503050406030204" pitchFamily="18" charset="0"/>
                              <a:ea typeface="Cambria Math" panose="02040503050406030204" pitchFamily="18" charset="0"/>
                            </a:rPr>
                            <m:t>𝛽</m:t>
                          </m:r>
                        </m:sub>
                      </m:sSub>
                      <m:r>
                        <a:rPr lang="de-DE" i="1">
                          <a:latin typeface="Cambria Math" panose="02040503050406030204" pitchFamily="18" charset="0"/>
                        </a:rPr>
                        <m:t>=</m:t>
                      </m:r>
                      <m:d>
                        <m:dPr>
                          <m:ctrlPr>
                            <a:rPr lang="de-DE" i="1" smtClean="0">
                              <a:latin typeface="Cambria Math" panose="02040503050406030204" pitchFamily="18" charset="0"/>
                            </a:rPr>
                          </m:ctrlPr>
                        </m:dPr>
                        <m:e>
                          <m:r>
                            <a:rPr lang="de-DE" i="1" smtClean="0">
                              <a:latin typeface="Cambria Math" panose="02040503050406030204" pitchFamily="18" charset="0"/>
                            </a:rPr>
                            <m:t>1−</m:t>
                          </m:r>
                          <m:f>
                            <m:fPr>
                              <m:ctrlPr>
                                <a:rPr lang="de-DE" i="1" smtClean="0">
                                  <a:latin typeface="Cambria Math" panose="02040503050406030204" pitchFamily="18" charset="0"/>
                                </a:rPr>
                              </m:ctrlPr>
                            </m:fPr>
                            <m:num>
                              <m:sSub>
                                <m:sSubPr>
                                  <m:ctrlPr>
                                    <a:rPr lang="de-DE" i="1" smtClean="0">
                                      <a:latin typeface="Cambria Math" panose="02040503050406030204" pitchFamily="18" charset="0"/>
                                    </a:rPr>
                                  </m:ctrlPr>
                                </m:sSubPr>
                                <m:e>
                                  <m:r>
                                    <a:rPr lang="de-DE" i="1" smtClean="0">
                                      <a:latin typeface="Cambria Math" panose="02040503050406030204" pitchFamily="18" charset="0"/>
                                    </a:rPr>
                                    <m:t>𝑣</m:t>
                                  </m:r>
                                </m:e>
                                <m:sub>
                                  <m:r>
                                    <a:rPr lang="de-DE" i="1" smtClean="0">
                                      <a:latin typeface="Cambria Math" panose="02040503050406030204" pitchFamily="18" charset="0"/>
                                    </a:rPr>
                                    <m:t>𝑥</m:t>
                                  </m:r>
                                </m:sub>
                              </m:sSub>
                            </m:num>
                            <m:den>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i="1" smtClean="0">
                                      <a:latin typeface="Cambria Math" panose="02040503050406030204" pitchFamily="18" charset="0"/>
                                    </a:rPr>
                                    <m:t>𝑝h</m:t>
                                  </m:r>
                                </m:sub>
                              </m:sSub>
                            </m:den>
                          </m:f>
                        </m:e>
                      </m:d>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𝜔</m:t>
                          </m:r>
                        </m:e>
                        <m:sub>
                          <m:r>
                            <a:rPr lang="de-DE" i="1" smtClean="0">
                              <a:latin typeface="Cambria Math" panose="02040503050406030204" pitchFamily="18" charset="0"/>
                              <a:ea typeface="Cambria Math" panose="02040503050406030204" pitchFamily="18" charset="0"/>
                            </a:rPr>
                            <m:t>𝐿</m:t>
                          </m:r>
                        </m:sub>
                      </m:sSub>
                    </m:oMath>
                  </m:oMathPara>
                </a14:m>
                <a:endParaRPr lang="de-DE" dirty="0"/>
              </a:p>
              <a:p>
                <a:endParaRPr lang="de-DE" dirty="0"/>
              </a:p>
            </p:txBody>
          </p:sp>
        </mc:Choice>
        <mc:Fallback xmlns="">
          <p:sp>
            <p:nvSpPr>
              <p:cNvPr id="9" name="Inhaltsplatzhalter 2"/>
              <p:cNvSpPr txBox="1">
                <a:spLocks noRot="1" noChangeAspect="1" noMove="1" noResize="1" noEditPoints="1" noAdjustHandles="1" noChangeArrowheads="1" noChangeShapeType="1" noTextEdit="1"/>
              </p:cNvSpPr>
              <p:nvPr/>
            </p:nvSpPr>
            <p:spPr>
              <a:xfrm>
                <a:off x="8675518" y="2764954"/>
                <a:ext cx="3013471" cy="726615"/>
              </a:xfrm>
              <a:prstGeom prst="rect">
                <a:avLst/>
              </a:prstGeom>
              <a:blipFill>
                <a:blip r:embed="rId4"/>
                <a:stretch>
                  <a:fillRect/>
                </a:stretch>
              </a:blipFill>
            </p:spPr>
            <p:txBody>
              <a:bodyPr/>
              <a:lstStyle/>
              <a:p>
                <a:r>
                  <a:rPr lang="en-GB">
                    <a:noFill/>
                  </a:rPr>
                  <a:t> </a:t>
                </a:r>
              </a:p>
            </p:txBody>
          </p:sp>
        </mc:Fallback>
      </mc:AlternateContent>
      <p:sp>
        <p:nvSpPr>
          <p:cNvPr id="18" name="Rechteck 17"/>
          <p:cNvSpPr/>
          <p:nvPr/>
        </p:nvSpPr>
        <p:spPr>
          <a:xfrm>
            <a:off x="2026226" y="4695269"/>
            <a:ext cx="9973733" cy="1477328"/>
          </a:xfrm>
          <a:prstGeom prst="rect">
            <a:avLst/>
          </a:prstGeom>
        </p:spPr>
        <p:txBody>
          <a:bodyPr wrap="square">
            <a:spAutoFit/>
          </a:bodyPr>
          <a:lstStyle/>
          <a:p>
            <a:pPr marL="285750" indent="-285750">
              <a:buFont typeface="Arial" panose="020B0604020202020204" pitchFamily="34" charset="0"/>
              <a:buChar char="•"/>
            </a:pPr>
            <a:r>
              <a:rPr lang="en-US" b="1" dirty="0"/>
              <a:t>self-focusing</a:t>
            </a:r>
            <a:r>
              <a:rPr lang="en-US" dirty="0"/>
              <a:t>:  laser peak power P</a:t>
            </a:r>
            <a:r>
              <a:rPr lang="en-US" baseline="-25000" dirty="0"/>
              <a:t>L</a:t>
            </a:r>
            <a:r>
              <a:rPr lang="en-US" dirty="0"/>
              <a:t>(500 TW) &gt;&gt; P</a:t>
            </a:r>
            <a:r>
              <a:rPr lang="en-US" baseline="-25000" dirty="0"/>
              <a:t>c</a:t>
            </a:r>
            <a:r>
              <a:rPr lang="en-US" dirty="0"/>
              <a:t>=17 GW × </a:t>
            </a:r>
            <a:r>
              <a:rPr lang="en-US" dirty="0" err="1">
                <a:sym typeface="Symbol"/>
              </a:rPr>
              <a:t>n</a:t>
            </a:r>
            <a:r>
              <a:rPr lang="en-US" baseline="-25000" dirty="0" err="1">
                <a:sym typeface="Symbol"/>
              </a:rPr>
              <a:t>c</a:t>
            </a:r>
            <a:r>
              <a:rPr lang="en-US" baseline="-25000" dirty="0">
                <a:sym typeface="Symbol"/>
              </a:rPr>
              <a:t> </a:t>
            </a:r>
            <a:r>
              <a:rPr lang="en-US" dirty="0">
                <a:sym typeface="Symbol"/>
              </a:rPr>
              <a:t>/ n</a:t>
            </a:r>
            <a:r>
              <a:rPr lang="en-US" baseline="-25000" dirty="0">
                <a:sym typeface="Symbol"/>
              </a:rPr>
              <a:t>e  </a:t>
            </a:r>
            <a:r>
              <a:rPr lang="en-US" dirty="0">
                <a:sym typeface="Symbol"/>
              </a:rPr>
              <a:t>~ 17 GW </a:t>
            </a:r>
          </a:p>
          <a:p>
            <a:pPr marL="285750" indent="-285750">
              <a:buFont typeface="Arial" panose="020B0604020202020204" pitchFamily="34" charset="0"/>
              <a:buChar char="•"/>
            </a:pPr>
            <a:r>
              <a:rPr lang="en-US" dirty="0" err="1">
                <a:sym typeface="Symbol"/>
              </a:rPr>
              <a:t>ponderomotive</a:t>
            </a:r>
            <a:r>
              <a:rPr lang="en-US" dirty="0">
                <a:sym typeface="Symbol"/>
              </a:rPr>
              <a:t> force expels background plasma electrons from laser channel</a:t>
            </a:r>
            <a:endParaRPr lang="en-US" dirty="0"/>
          </a:p>
          <a:p>
            <a:pPr marL="285750" indent="-285750">
              <a:buFont typeface="Arial" panose="020B0604020202020204" pitchFamily="34" charset="0"/>
              <a:buChar char="•"/>
            </a:pPr>
            <a:r>
              <a:rPr lang="en-US" dirty="0"/>
              <a:t>generation of </a:t>
            </a:r>
            <a:r>
              <a:rPr lang="en-US" b="1" dirty="0"/>
              <a:t>quasi-static radial E-field </a:t>
            </a:r>
            <a:r>
              <a:rPr lang="en-US" dirty="0"/>
              <a:t>that has a pinching polarity for electrons.  </a:t>
            </a:r>
          </a:p>
          <a:p>
            <a:pPr marL="285750" indent="-285750">
              <a:buFont typeface="Arial" panose="020B0604020202020204" pitchFamily="34" charset="0"/>
              <a:buChar char="•"/>
            </a:pPr>
            <a:r>
              <a:rPr lang="en-US" b="1" dirty="0"/>
              <a:t>self-generated quasi-static B azimuthal (≥100 MG</a:t>
            </a:r>
            <a:r>
              <a:rPr lang="en-US" dirty="0"/>
              <a:t>) that traps electrons in the plasma channel</a:t>
            </a:r>
          </a:p>
          <a:p>
            <a:pPr marL="285750" indent="-285750">
              <a:buFont typeface="Arial" panose="020B0604020202020204" pitchFamily="34" charset="0"/>
              <a:buChar char="•"/>
            </a:pPr>
            <a:r>
              <a:rPr lang="en-US" b="1" dirty="0"/>
              <a:t>transversal </a:t>
            </a:r>
            <a:r>
              <a:rPr lang="en-US" b="1" dirty="0" err="1"/>
              <a:t>betatron</a:t>
            </a:r>
            <a:r>
              <a:rPr lang="en-US" b="1" dirty="0"/>
              <a:t> oscillations </a:t>
            </a:r>
            <a:r>
              <a:rPr lang="en-US" dirty="0"/>
              <a:t>of electrons where they gain energy from laser field.</a:t>
            </a:r>
          </a:p>
        </p:txBody>
      </p:sp>
      <p:sp>
        <p:nvSpPr>
          <p:cNvPr id="19" name="Textfeld 18"/>
          <p:cNvSpPr txBox="1"/>
          <p:nvPr/>
        </p:nvSpPr>
        <p:spPr>
          <a:xfrm>
            <a:off x="129768" y="1258132"/>
            <a:ext cx="12062232" cy="338554"/>
          </a:xfrm>
          <a:prstGeom prst="rect">
            <a:avLst/>
          </a:prstGeom>
          <a:noFill/>
        </p:spPr>
        <p:txBody>
          <a:bodyPr wrap="square" rtlCol="0">
            <a:spAutoFit/>
          </a:bodyPr>
          <a:lstStyle/>
          <a:p>
            <a:r>
              <a:rPr lang="en-US" sz="1600" b="1" dirty="0"/>
              <a:t>NCD &gt; 100 × higher plasma density </a:t>
            </a:r>
            <a:r>
              <a:rPr lang="en-US" sz="1600" dirty="0"/>
              <a:t>than for LWFA and SM-LWFA -&gt;  </a:t>
            </a:r>
            <a:r>
              <a:rPr lang="en-US" sz="1600" b="1" dirty="0"/>
              <a:t>higher charge of super-ponderomotive electrons but with lower energies</a:t>
            </a:r>
          </a:p>
        </p:txBody>
      </p:sp>
      <p:grpSp>
        <p:nvGrpSpPr>
          <p:cNvPr id="5" name="Gruppieren 4"/>
          <p:cNvGrpSpPr/>
          <p:nvPr/>
        </p:nvGrpSpPr>
        <p:grpSpPr>
          <a:xfrm>
            <a:off x="228066" y="4055380"/>
            <a:ext cx="11162091" cy="2445216"/>
            <a:chOff x="228066" y="4055380"/>
            <a:chExt cx="11162091" cy="2445216"/>
          </a:xfrm>
        </p:grpSpPr>
        <p:grpSp>
          <p:nvGrpSpPr>
            <p:cNvPr id="17" name="Gruppieren 16"/>
            <p:cNvGrpSpPr/>
            <p:nvPr/>
          </p:nvGrpSpPr>
          <p:grpSpPr>
            <a:xfrm>
              <a:off x="228066" y="4055380"/>
              <a:ext cx="11162091" cy="2445216"/>
              <a:chOff x="-71763" y="3766914"/>
              <a:chExt cx="11162091" cy="2445216"/>
            </a:xfrm>
          </p:grpSpPr>
          <p:pic>
            <p:nvPicPr>
              <p:cNvPr id="15" name="Grafik 14"/>
              <p:cNvPicPr>
                <a:picLocks noChangeAspect="1"/>
              </p:cNvPicPr>
              <p:nvPr/>
            </p:nvPicPr>
            <p:blipFill>
              <a:blip r:embed="rId5">
                <a:extLst>
                  <a:ext uri="{BEBA8EAE-BF5A-486C-A8C5-ECC9F3942E4B}">
                    <a14:imgProps xmlns:a14="http://schemas.microsoft.com/office/drawing/2010/main">
                      <a14:imgLayer r:embed="rId6">
                        <a14:imgEffect>
                          <a14:sharpenSoften amount="34000"/>
                        </a14:imgEffect>
                      </a14:imgLayer>
                    </a14:imgProps>
                  </a:ext>
                </a:extLst>
              </a:blip>
              <a:stretch>
                <a:fillRect/>
              </a:stretch>
            </p:blipFill>
            <p:spPr>
              <a:xfrm>
                <a:off x="902957" y="4042902"/>
                <a:ext cx="9916196" cy="2091706"/>
              </a:xfrm>
              <a:prstGeom prst="rect">
                <a:avLst/>
              </a:prstGeom>
              <a:solidFill>
                <a:schemeClr val="bg1"/>
              </a:solidFill>
            </p:spPr>
          </p:pic>
          <p:sp>
            <p:nvSpPr>
              <p:cNvPr id="11" name="Rechteck 10"/>
              <p:cNvSpPr/>
              <p:nvPr/>
            </p:nvSpPr>
            <p:spPr>
              <a:xfrm>
                <a:off x="6834483" y="5904353"/>
                <a:ext cx="4255845" cy="307777"/>
              </a:xfrm>
              <a:prstGeom prst="rect">
                <a:avLst/>
              </a:prstGeom>
            </p:spPr>
            <p:txBody>
              <a:bodyPr wrap="none">
                <a:spAutoFit/>
              </a:bodyPr>
              <a:lstStyle/>
              <a:p>
                <a:pPr marL="179705" algn="just">
                  <a:spcAft>
                    <a:spcPts val="600"/>
                  </a:spcAft>
                </a:pPr>
                <a:r>
                  <a:rPr lang="en-US" sz="1400" dirty="0">
                    <a:solidFill>
                      <a:srgbClr val="0000CC"/>
                    </a:solidFill>
                  </a:rPr>
                  <a:t>X</a:t>
                </a:r>
                <a:r>
                  <a:rPr lang="en-US" sz="1400" dirty="0">
                    <a:solidFill>
                      <a:srgbClr val="0000CC"/>
                    </a:solidFill>
                    <a:ea typeface="Times New Roman" panose="02020603050405020304" pitchFamily="18" charset="0"/>
                    <a:cs typeface="Times New Roman" panose="02020603050405020304" pitchFamily="18" charset="0"/>
                  </a:rPr>
                  <a:t>. F. Shen et al, </a:t>
                </a:r>
                <a:r>
                  <a:rPr lang="fr-FR" sz="1400" u="sng" dirty="0" err="1">
                    <a:solidFill>
                      <a:srgbClr val="0000CC"/>
                    </a:solidFill>
                    <a:ea typeface="Times New Roman" panose="02020603050405020304" pitchFamily="18" charset="0"/>
                    <a:cs typeface="Times New Roman" panose="02020603050405020304" pitchFamily="18" charset="0"/>
                  </a:rPr>
                  <a:t>Appl</a:t>
                </a:r>
                <a:r>
                  <a:rPr lang="fr-FR" sz="1400" u="sng" dirty="0">
                    <a:solidFill>
                      <a:srgbClr val="0000CC"/>
                    </a:solidFill>
                    <a:ea typeface="Times New Roman" panose="02020603050405020304" pitchFamily="18" charset="0"/>
                    <a:cs typeface="Times New Roman" panose="02020603050405020304" pitchFamily="18" charset="0"/>
                  </a:rPr>
                  <a:t>. Phys. </a:t>
                </a:r>
                <a:r>
                  <a:rPr lang="fr-FR" sz="1400" u="sng" dirty="0" err="1">
                    <a:solidFill>
                      <a:srgbClr val="0000CC"/>
                    </a:solidFill>
                    <a:ea typeface="Times New Roman" panose="02020603050405020304" pitchFamily="18" charset="0"/>
                    <a:cs typeface="Times New Roman" panose="02020603050405020304" pitchFamily="18" charset="0"/>
                  </a:rPr>
                  <a:t>Lett</a:t>
                </a:r>
                <a:r>
                  <a:rPr lang="fr-FR" sz="1400" u="sng" dirty="0">
                    <a:solidFill>
                      <a:srgbClr val="0000CC"/>
                    </a:solidFill>
                    <a:ea typeface="Times New Roman" panose="02020603050405020304" pitchFamily="18" charset="0"/>
                    <a:cs typeface="Times New Roman" panose="02020603050405020304" pitchFamily="18" charset="0"/>
                  </a:rPr>
                  <a:t>. 118, 134102 (2021);  </a:t>
                </a:r>
              </a:p>
            </p:txBody>
          </p:sp>
          <p:sp>
            <p:nvSpPr>
              <p:cNvPr id="13" name="Rechteck 12"/>
              <p:cNvSpPr/>
              <p:nvPr/>
            </p:nvSpPr>
            <p:spPr>
              <a:xfrm>
                <a:off x="-71763" y="3766914"/>
                <a:ext cx="2389757" cy="307777"/>
              </a:xfrm>
              <a:prstGeom prst="rect">
                <a:avLst/>
              </a:prstGeom>
            </p:spPr>
            <p:txBody>
              <a:bodyPr wrap="none">
                <a:spAutoFit/>
              </a:bodyPr>
              <a:lstStyle/>
              <a:p>
                <a:r>
                  <a:rPr lang="en-GB" sz="1400" u="sng" dirty="0"/>
                  <a:t>3D PIC for PHELIX, 10</a:t>
                </a:r>
                <a:r>
                  <a:rPr lang="en-GB" sz="1400" u="sng" baseline="30000" dirty="0"/>
                  <a:t>19</a:t>
                </a:r>
                <a:r>
                  <a:rPr lang="en-GB" sz="1400" u="sng" dirty="0"/>
                  <a:t> W/cm</a:t>
                </a:r>
                <a:r>
                  <a:rPr lang="en-GB" sz="1400" u="sng" baseline="30000" dirty="0"/>
                  <a:t>2</a:t>
                </a:r>
                <a:endParaRPr lang="en-GB" sz="1400" dirty="0"/>
              </a:p>
            </p:txBody>
          </p:sp>
        </p:grpSp>
        <p:sp>
          <p:nvSpPr>
            <p:cNvPr id="4" name="Rechteck 3"/>
            <p:cNvSpPr/>
            <p:nvPr/>
          </p:nvSpPr>
          <p:spPr>
            <a:xfrm>
              <a:off x="7956884" y="4186989"/>
              <a:ext cx="2775284" cy="267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024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3190588" y="1479818"/>
            <a:ext cx="2957818" cy="4739612"/>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Abgerundetes Rechteck 12"/>
          <p:cNvSpPr/>
          <p:nvPr/>
        </p:nvSpPr>
        <p:spPr>
          <a:xfrm>
            <a:off x="285750" y="1512967"/>
            <a:ext cx="2800350" cy="4706464"/>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p:cNvSpPr txBox="1"/>
          <p:nvPr/>
        </p:nvSpPr>
        <p:spPr>
          <a:xfrm>
            <a:off x="180222" y="32143"/>
            <a:ext cx="9669635" cy="584775"/>
          </a:xfrm>
          <a:prstGeom prst="rect">
            <a:avLst/>
          </a:prstGeom>
          <a:noFill/>
        </p:spPr>
        <p:txBody>
          <a:bodyPr wrap="none" rtlCol="0">
            <a:spAutoFit/>
          </a:bodyPr>
          <a:lstStyle/>
          <a:p>
            <a:r>
              <a:rPr lang="en-GB" sz="3200" dirty="0">
                <a:solidFill>
                  <a:schemeClr val="tx1">
                    <a:lumMod val="75000"/>
                    <a:lumOff val="25000"/>
                  </a:schemeClr>
                </a:solidFill>
                <a:latin typeface="+mj-lt"/>
              </a:rPr>
              <a:t>Variety of foams for generation of long-scale NCD plasma </a:t>
            </a:r>
          </a:p>
        </p:txBody>
      </p:sp>
      <p:pic>
        <p:nvPicPr>
          <p:cNvPr id="7" name="Grafik 6"/>
          <p:cNvPicPr>
            <a:picLocks noChangeAspect="1"/>
          </p:cNvPicPr>
          <p:nvPr/>
        </p:nvPicPr>
        <p:blipFill>
          <a:blip r:embed="rId3"/>
          <a:stretch>
            <a:fillRect/>
          </a:stretch>
        </p:blipFill>
        <p:spPr>
          <a:xfrm>
            <a:off x="537526" y="2727599"/>
            <a:ext cx="2287959" cy="1681116"/>
          </a:xfrm>
          <a:prstGeom prst="rect">
            <a:avLst/>
          </a:prstGeom>
        </p:spPr>
      </p:pic>
      <p:sp>
        <p:nvSpPr>
          <p:cNvPr id="9" name="Rechteck 8"/>
          <p:cNvSpPr/>
          <p:nvPr/>
        </p:nvSpPr>
        <p:spPr>
          <a:xfrm>
            <a:off x="380951" y="4498340"/>
            <a:ext cx="2862436" cy="1569660"/>
          </a:xfrm>
          <a:prstGeom prst="rect">
            <a:avLst/>
          </a:prstGeom>
        </p:spPr>
        <p:txBody>
          <a:bodyPr wrap="square">
            <a:spAutoFit/>
          </a:bodyPr>
          <a:lstStyle/>
          <a:p>
            <a:r>
              <a:rPr lang="en-US" sz="1600" dirty="0"/>
              <a:t>Stochastic 3D </a:t>
            </a:r>
            <a:r>
              <a:rPr lang="en-US" sz="1600" dirty="0" err="1"/>
              <a:t>nano</a:t>
            </a:r>
            <a:r>
              <a:rPr lang="en-US" sz="1600" dirty="0"/>
              <a:t>-network, </a:t>
            </a:r>
          </a:p>
          <a:p>
            <a:r>
              <a:rPr lang="en-US" sz="1600" dirty="0"/>
              <a:t>2 mg/cc-&gt; 0.4 ncr</a:t>
            </a:r>
          </a:p>
          <a:p>
            <a:r>
              <a:rPr lang="en-US" sz="1600" dirty="0"/>
              <a:t>bundle thick. &lt; 5-10 nm, </a:t>
            </a:r>
          </a:p>
          <a:p>
            <a:r>
              <a:rPr lang="en-US" sz="1600" dirty="0"/>
              <a:t>Uniform NCD  after 400fs</a:t>
            </a:r>
          </a:p>
          <a:p>
            <a:r>
              <a:rPr lang="en-US" sz="1600" dirty="0"/>
              <a:t>sharp (0.4 µm) vacuum-plasma boundary</a:t>
            </a:r>
          </a:p>
        </p:txBody>
      </p:sp>
      <p:sp>
        <p:nvSpPr>
          <p:cNvPr id="11" name="Textfeld 10"/>
          <p:cNvSpPr txBox="1"/>
          <p:nvPr/>
        </p:nvSpPr>
        <p:spPr>
          <a:xfrm>
            <a:off x="600096" y="1614601"/>
            <a:ext cx="2024144" cy="1077218"/>
          </a:xfrm>
          <a:prstGeom prst="rect">
            <a:avLst/>
          </a:prstGeom>
          <a:noFill/>
        </p:spPr>
        <p:txBody>
          <a:bodyPr wrap="none" rtlCol="0">
            <a:spAutoFit/>
          </a:bodyPr>
          <a:lstStyle/>
          <a:p>
            <a:r>
              <a:rPr lang="en-GB" sz="1600" dirty="0"/>
              <a:t>W Ma Nano Lett 2007</a:t>
            </a:r>
          </a:p>
          <a:p>
            <a:r>
              <a:rPr lang="en-GB" sz="1600" dirty="0"/>
              <a:t>J H Bin PRL 2018</a:t>
            </a:r>
          </a:p>
          <a:p>
            <a:r>
              <a:rPr lang="en-GB" sz="1600" dirty="0"/>
              <a:t>W.J. Ma PRL 2019</a:t>
            </a:r>
          </a:p>
          <a:p>
            <a:r>
              <a:rPr lang="en-GB" sz="1600" dirty="0"/>
              <a:t>Y </a:t>
            </a:r>
            <a:r>
              <a:rPr lang="en-GB" sz="1600" dirty="0" err="1"/>
              <a:t>Shou</a:t>
            </a:r>
            <a:r>
              <a:rPr lang="en-GB" sz="1600" dirty="0"/>
              <a:t> </a:t>
            </a:r>
            <a:r>
              <a:rPr lang="en-GB" sz="1600" dirty="0" err="1"/>
              <a:t>NatPhot</a:t>
            </a:r>
            <a:r>
              <a:rPr lang="en-GB" sz="1600" dirty="0"/>
              <a:t> 2022</a:t>
            </a:r>
          </a:p>
        </p:txBody>
      </p:sp>
      <p:sp>
        <p:nvSpPr>
          <p:cNvPr id="20" name="Textfeld 19"/>
          <p:cNvSpPr txBox="1"/>
          <p:nvPr/>
        </p:nvSpPr>
        <p:spPr>
          <a:xfrm>
            <a:off x="525792" y="2706450"/>
            <a:ext cx="2290307" cy="400110"/>
          </a:xfrm>
          <a:prstGeom prst="rect">
            <a:avLst/>
          </a:prstGeom>
          <a:solidFill>
            <a:schemeClr val="bg1">
              <a:lumMod val="65000"/>
            </a:schemeClr>
          </a:solidFill>
        </p:spPr>
        <p:txBody>
          <a:bodyPr wrap="none" rtlCol="0">
            <a:spAutoFit/>
          </a:bodyPr>
          <a:lstStyle/>
          <a:p>
            <a:r>
              <a:rPr lang="en-GB" sz="2000" dirty="0">
                <a:solidFill>
                  <a:schemeClr val="bg1"/>
                </a:solidFill>
              </a:rPr>
              <a:t>C-</a:t>
            </a:r>
            <a:r>
              <a:rPr lang="en-GB" sz="2000" dirty="0" err="1">
                <a:solidFill>
                  <a:schemeClr val="bg1"/>
                </a:solidFill>
              </a:rPr>
              <a:t>nano</a:t>
            </a:r>
            <a:r>
              <a:rPr lang="en-GB" sz="2000" dirty="0">
                <a:solidFill>
                  <a:schemeClr val="bg1"/>
                </a:solidFill>
              </a:rPr>
              <a:t> foams (CNF)</a:t>
            </a:r>
          </a:p>
        </p:txBody>
      </p:sp>
      <p:sp>
        <p:nvSpPr>
          <p:cNvPr id="29" name="Abgerundetes Rechteck 28"/>
          <p:cNvSpPr/>
          <p:nvPr/>
        </p:nvSpPr>
        <p:spPr>
          <a:xfrm>
            <a:off x="137751" y="1195390"/>
            <a:ext cx="6116398" cy="510573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feld 35"/>
          <p:cNvSpPr txBox="1"/>
          <p:nvPr/>
        </p:nvSpPr>
        <p:spPr>
          <a:xfrm>
            <a:off x="2504144" y="1186464"/>
            <a:ext cx="1455976" cy="400110"/>
          </a:xfrm>
          <a:prstGeom prst="rect">
            <a:avLst/>
          </a:prstGeom>
          <a:noFill/>
        </p:spPr>
        <p:txBody>
          <a:bodyPr wrap="none" rtlCol="0">
            <a:spAutoFit/>
          </a:bodyPr>
          <a:lstStyle/>
          <a:p>
            <a:r>
              <a:rPr lang="en-GB" sz="2000" b="1" dirty="0">
                <a:solidFill>
                  <a:srgbClr val="C00000"/>
                </a:solidFill>
              </a:rPr>
              <a:t>near-critical</a:t>
            </a:r>
          </a:p>
        </p:txBody>
      </p:sp>
      <p:sp>
        <p:nvSpPr>
          <p:cNvPr id="39" name="Textfeld 38"/>
          <p:cNvSpPr txBox="1"/>
          <p:nvPr/>
        </p:nvSpPr>
        <p:spPr>
          <a:xfrm>
            <a:off x="1089536" y="4054922"/>
            <a:ext cx="1894878" cy="369332"/>
          </a:xfrm>
          <a:prstGeom prst="rect">
            <a:avLst/>
          </a:prstGeom>
          <a:solidFill>
            <a:schemeClr val="bg1">
              <a:lumMod val="65000"/>
            </a:schemeClr>
          </a:solidFill>
        </p:spPr>
        <p:txBody>
          <a:bodyPr wrap="none" rtlCol="0">
            <a:spAutoFit/>
          </a:bodyPr>
          <a:lstStyle/>
          <a:p>
            <a:r>
              <a:rPr lang="en-GB" dirty="0">
                <a:solidFill>
                  <a:schemeClr val="bg1"/>
                </a:solidFill>
              </a:rPr>
              <a:t>pore size ~ 10 nm</a:t>
            </a:r>
          </a:p>
        </p:txBody>
      </p:sp>
      <p:grpSp>
        <p:nvGrpSpPr>
          <p:cNvPr id="3" name="Gruppieren 2"/>
          <p:cNvGrpSpPr/>
          <p:nvPr/>
        </p:nvGrpSpPr>
        <p:grpSpPr>
          <a:xfrm>
            <a:off x="3437327" y="1679933"/>
            <a:ext cx="3034013" cy="4400490"/>
            <a:chOff x="3437327" y="1679933"/>
            <a:chExt cx="3034013" cy="4400490"/>
          </a:xfrm>
        </p:grpSpPr>
        <p:sp>
          <p:nvSpPr>
            <p:cNvPr id="17" name="Rechteck 16"/>
            <p:cNvSpPr/>
            <p:nvPr/>
          </p:nvSpPr>
          <p:spPr>
            <a:xfrm>
              <a:off x="3437327" y="4510763"/>
              <a:ext cx="3034013" cy="1569660"/>
            </a:xfrm>
            <a:prstGeom prst="rect">
              <a:avLst/>
            </a:prstGeom>
          </p:spPr>
          <p:txBody>
            <a:bodyPr wrap="square">
              <a:spAutoFit/>
            </a:bodyPr>
            <a:lstStyle/>
            <a:p>
              <a:r>
                <a:rPr lang="en-US" sz="1600" dirty="0"/>
                <a:t>Stochastic 3D micro-network, </a:t>
              </a:r>
            </a:p>
            <a:p>
              <a:r>
                <a:rPr lang="en-US" sz="1600" dirty="0"/>
                <a:t>2 mg/cc-&gt; 0.65 ncr</a:t>
              </a:r>
            </a:p>
            <a:p>
              <a:r>
                <a:rPr lang="en-US" sz="1600" dirty="0"/>
                <a:t>bundle thick. ≥ 40 nm, </a:t>
              </a:r>
            </a:p>
            <a:p>
              <a:r>
                <a:rPr lang="en-US" sz="1600" dirty="0"/>
                <a:t>Uniform NCD: </a:t>
              </a:r>
              <a:r>
                <a:rPr lang="en-US" sz="1600" dirty="0" err="1"/>
                <a:t>ps</a:t>
              </a:r>
              <a:r>
                <a:rPr lang="en-US" sz="1600" dirty="0"/>
                <a:t> (1 </a:t>
              </a:r>
              <a:r>
                <a:rPr lang="en-US" sz="1600" dirty="0" err="1"/>
                <a:t>keV</a:t>
              </a:r>
              <a:r>
                <a:rPr lang="en-US" sz="1600" dirty="0"/>
                <a:t>) and some of ns (10 eV)</a:t>
              </a:r>
            </a:p>
            <a:p>
              <a:endParaRPr lang="en-US" sz="1600" dirty="0"/>
            </a:p>
          </p:txBody>
        </p:sp>
        <p:sp>
          <p:nvSpPr>
            <p:cNvPr id="22" name="Textfeld 21"/>
            <p:cNvSpPr txBox="1"/>
            <p:nvPr/>
          </p:nvSpPr>
          <p:spPr>
            <a:xfrm>
              <a:off x="3489294" y="1679933"/>
              <a:ext cx="2543966" cy="830997"/>
            </a:xfrm>
            <a:prstGeom prst="rect">
              <a:avLst/>
            </a:prstGeom>
            <a:noFill/>
          </p:spPr>
          <p:txBody>
            <a:bodyPr wrap="none" rtlCol="0">
              <a:spAutoFit/>
            </a:bodyPr>
            <a:lstStyle/>
            <a:p>
              <a:r>
                <a:rPr lang="en-GB" sz="1600" dirty="0"/>
                <a:t>NG Borisenko,  J. Phys. 2020</a:t>
              </a:r>
            </a:p>
            <a:p>
              <a:r>
                <a:rPr lang="en-GB" sz="1600" dirty="0"/>
                <a:t>O Rosmej, PPCF 2015 2020</a:t>
              </a:r>
            </a:p>
            <a:p>
              <a:r>
                <a:rPr lang="en-GB" sz="1600" dirty="0"/>
                <a:t>S </a:t>
              </a:r>
              <a:r>
                <a:rPr lang="en-GB" sz="1600" dirty="0" err="1"/>
                <a:t>Chaurasia</a:t>
              </a:r>
              <a:r>
                <a:rPr lang="en-GB" sz="1600" dirty="0"/>
                <a:t>, </a:t>
              </a:r>
              <a:r>
                <a:rPr lang="en-GB" sz="1600" dirty="0" err="1"/>
                <a:t>PoP</a:t>
              </a:r>
              <a:r>
                <a:rPr lang="en-GB" sz="1600" dirty="0"/>
                <a:t> 2017</a:t>
              </a:r>
            </a:p>
          </p:txBody>
        </p:sp>
        <p:pic>
          <p:nvPicPr>
            <p:cNvPr id="40" name="Grafik 39"/>
            <p:cNvPicPr>
              <a:picLocks noChangeAspect="1"/>
            </p:cNvPicPr>
            <p:nvPr/>
          </p:nvPicPr>
          <p:blipFill>
            <a:blip r:embed="rId4"/>
            <a:stretch>
              <a:fillRect/>
            </a:stretch>
          </p:blipFill>
          <p:spPr>
            <a:xfrm>
              <a:off x="3503184" y="2744151"/>
              <a:ext cx="2390166" cy="1627605"/>
            </a:xfrm>
            <a:prstGeom prst="rect">
              <a:avLst/>
            </a:prstGeom>
          </p:spPr>
        </p:pic>
        <p:sp>
          <p:nvSpPr>
            <p:cNvPr id="18" name="Textfeld 17"/>
            <p:cNvSpPr txBox="1"/>
            <p:nvPr/>
          </p:nvSpPr>
          <p:spPr>
            <a:xfrm>
              <a:off x="3489294" y="2727598"/>
              <a:ext cx="1269194" cy="400110"/>
            </a:xfrm>
            <a:prstGeom prst="rect">
              <a:avLst/>
            </a:prstGeom>
            <a:solidFill>
              <a:schemeClr val="bg1">
                <a:lumMod val="65000"/>
              </a:schemeClr>
            </a:solidFill>
          </p:spPr>
          <p:txBody>
            <a:bodyPr wrap="none" rtlCol="0">
              <a:spAutoFit/>
            </a:bodyPr>
            <a:lstStyle/>
            <a:p>
              <a:r>
                <a:rPr lang="en-GB" sz="2000" dirty="0">
                  <a:solidFill>
                    <a:schemeClr val="bg1"/>
                  </a:solidFill>
                </a:rPr>
                <a:t>CHO (TAC)</a:t>
              </a:r>
            </a:p>
          </p:txBody>
        </p:sp>
        <p:sp>
          <p:nvSpPr>
            <p:cNvPr id="23" name="Textfeld 22"/>
            <p:cNvSpPr txBox="1"/>
            <p:nvPr/>
          </p:nvSpPr>
          <p:spPr>
            <a:xfrm>
              <a:off x="4151759" y="4057449"/>
              <a:ext cx="1726563" cy="369332"/>
            </a:xfrm>
            <a:prstGeom prst="rect">
              <a:avLst/>
            </a:prstGeom>
            <a:solidFill>
              <a:schemeClr val="bg1">
                <a:lumMod val="65000"/>
              </a:schemeClr>
            </a:solidFill>
          </p:spPr>
          <p:txBody>
            <a:bodyPr wrap="none" rtlCol="0">
              <a:spAutoFit/>
            </a:bodyPr>
            <a:lstStyle/>
            <a:p>
              <a:r>
                <a:rPr lang="en-GB" dirty="0">
                  <a:solidFill>
                    <a:schemeClr val="bg1"/>
                  </a:solidFill>
                </a:rPr>
                <a:t>pore size ~ 1 </a:t>
              </a:r>
              <a:r>
                <a:rPr lang="en-GB" dirty="0">
                  <a:solidFill>
                    <a:schemeClr val="bg1"/>
                  </a:solidFill>
                  <a:latin typeface="Symbol" panose="05050102010706020507" pitchFamily="18" charset="2"/>
                </a:rPr>
                <a:t>m</a:t>
              </a:r>
              <a:r>
                <a:rPr lang="en-GB" dirty="0">
                  <a:solidFill>
                    <a:schemeClr val="bg1"/>
                  </a:solidFill>
                </a:rPr>
                <a:t>m</a:t>
              </a:r>
            </a:p>
          </p:txBody>
        </p:sp>
      </p:grpSp>
      <p:sp>
        <p:nvSpPr>
          <p:cNvPr id="8" name="Textfeld 7"/>
          <p:cNvSpPr txBox="1"/>
          <p:nvPr/>
        </p:nvSpPr>
        <p:spPr>
          <a:xfrm>
            <a:off x="4123891" y="3288066"/>
            <a:ext cx="596638" cy="461665"/>
          </a:xfrm>
          <a:prstGeom prst="rect">
            <a:avLst/>
          </a:prstGeom>
          <a:noFill/>
        </p:spPr>
        <p:txBody>
          <a:bodyPr wrap="none" rtlCol="0">
            <a:spAutoFit/>
          </a:bodyPr>
          <a:lstStyle/>
          <a:p>
            <a:r>
              <a:rPr lang="en-GB" sz="2400" dirty="0">
                <a:solidFill>
                  <a:schemeClr val="bg1"/>
                </a:solidFill>
              </a:rPr>
              <a:t>GSI</a:t>
            </a:r>
          </a:p>
        </p:txBody>
      </p:sp>
      <p:grpSp>
        <p:nvGrpSpPr>
          <p:cNvPr id="12" name="Group 11"/>
          <p:cNvGrpSpPr/>
          <p:nvPr/>
        </p:nvGrpSpPr>
        <p:grpSpPr>
          <a:xfrm>
            <a:off x="6443792" y="1103323"/>
            <a:ext cx="5860120" cy="5116107"/>
            <a:chOff x="6443792" y="1103323"/>
            <a:chExt cx="5860120" cy="5116107"/>
          </a:xfrm>
        </p:grpSpPr>
        <p:grpSp>
          <p:nvGrpSpPr>
            <p:cNvPr id="10" name="Group 9"/>
            <p:cNvGrpSpPr/>
            <p:nvPr/>
          </p:nvGrpSpPr>
          <p:grpSpPr>
            <a:xfrm>
              <a:off x="6443792" y="1103323"/>
              <a:ext cx="5655908" cy="5116107"/>
              <a:chOff x="6437298" y="1154532"/>
              <a:chExt cx="5655908" cy="5116107"/>
            </a:xfrm>
          </p:grpSpPr>
          <p:sp>
            <p:nvSpPr>
              <p:cNvPr id="16" name="Abgerundetes Rechteck 15"/>
              <p:cNvSpPr/>
              <p:nvPr/>
            </p:nvSpPr>
            <p:spPr>
              <a:xfrm>
                <a:off x="9292856" y="1461754"/>
                <a:ext cx="2800350" cy="4757673"/>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 S. Jones</a:t>
                </a:r>
              </a:p>
            </p:txBody>
          </p:sp>
          <p:grpSp>
            <p:nvGrpSpPr>
              <p:cNvPr id="32" name="Gruppieren 31"/>
              <p:cNvGrpSpPr/>
              <p:nvPr/>
            </p:nvGrpSpPr>
            <p:grpSpPr>
              <a:xfrm>
                <a:off x="6437298" y="1512967"/>
                <a:ext cx="2800350" cy="4757672"/>
                <a:chOff x="6278265" y="1330290"/>
                <a:chExt cx="2800350" cy="4942337"/>
              </a:xfrm>
              <a:solidFill>
                <a:schemeClr val="bg1">
                  <a:lumMod val="95000"/>
                </a:schemeClr>
              </a:solidFill>
            </p:grpSpPr>
            <p:sp>
              <p:nvSpPr>
                <p:cNvPr id="15" name="Abgerundetes Rechteck 14"/>
                <p:cNvSpPr/>
                <p:nvPr/>
              </p:nvSpPr>
              <p:spPr>
                <a:xfrm>
                  <a:off x="6278265" y="1330290"/>
                  <a:ext cx="2800350" cy="4942337"/>
                </a:xfrm>
                <a:prstGeom prst="roundRect">
                  <a:avLst>
                    <a:gd name="adj" fmla="val 1548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2530" y="2625991"/>
                  <a:ext cx="2376872" cy="1712441"/>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extfeld 20"/>
              <p:cNvSpPr txBox="1"/>
              <p:nvPr/>
            </p:nvSpPr>
            <p:spPr>
              <a:xfrm>
                <a:off x="6619441" y="2744151"/>
                <a:ext cx="1199303" cy="400110"/>
              </a:xfrm>
              <a:prstGeom prst="rect">
                <a:avLst/>
              </a:prstGeom>
              <a:solidFill>
                <a:schemeClr val="bg1">
                  <a:lumMod val="65000"/>
                </a:schemeClr>
              </a:solidFill>
            </p:spPr>
            <p:txBody>
              <a:bodyPr wrap="none" rtlCol="0">
                <a:spAutoFit/>
              </a:bodyPr>
              <a:lstStyle/>
              <a:p>
                <a:r>
                  <a:rPr lang="en-GB" sz="2000" dirty="0">
                    <a:solidFill>
                      <a:schemeClr val="bg1"/>
                    </a:solidFill>
                  </a:rPr>
                  <a:t>Polystyrol</a:t>
                </a:r>
              </a:p>
            </p:txBody>
          </p:sp>
          <p:sp>
            <p:nvSpPr>
              <p:cNvPr id="26" name="Textfeld 25"/>
              <p:cNvSpPr txBox="1"/>
              <p:nvPr/>
            </p:nvSpPr>
            <p:spPr>
              <a:xfrm>
                <a:off x="7144853" y="4052303"/>
                <a:ext cx="1843582" cy="369332"/>
              </a:xfrm>
              <a:prstGeom prst="rect">
                <a:avLst/>
              </a:prstGeom>
              <a:solidFill>
                <a:schemeClr val="bg1">
                  <a:lumMod val="65000"/>
                </a:schemeClr>
              </a:solidFill>
            </p:spPr>
            <p:txBody>
              <a:bodyPr wrap="none" rtlCol="0">
                <a:spAutoFit/>
              </a:bodyPr>
              <a:lstStyle/>
              <a:p>
                <a:r>
                  <a:rPr lang="en-GB" dirty="0">
                    <a:solidFill>
                      <a:schemeClr val="bg1"/>
                    </a:solidFill>
                  </a:rPr>
                  <a:t>pore size ~ 20 </a:t>
                </a:r>
                <a:r>
                  <a:rPr lang="en-GB" dirty="0">
                    <a:solidFill>
                      <a:schemeClr val="bg1"/>
                    </a:solidFill>
                    <a:latin typeface="Symbol" panose="05050102010706020507" pitchFamily="18" charset="2"/>
                  </a:rPr>
                  <a:t>m</a:t>
                </a:r>
                <a:r>
                  <a:rPr lang="en-GB" dirty="0">
                    <a:solidFill>
                      <a:schemeClr val="bg1"/>
                    </a:solidFill>
                  </a:rPr>
                  <a:t>m</a:t>
                </a:r>
              </a:p>
            </p:txBody>
          </p:sp>
          <p:sp>
            <p:nvSpPr>
              <p:cNvPr id="30" name="Textfeld 29"/>
              <p:cNvSpPr txBox="1"/>
              <p:nvPr/>
            </p:nvSpPr>
            <p:spPr>
              <a:xfrm>
                <a:off x="9560618" y="1536787"/>
                <a:ext cx="2470292" cy="830997"/>
              </a:xfrm>
              <a:prstGeom prst="rect">
                <a:avLst/>
              </a:prstGeom>
              <a:noFill/>
            </p:spPr>
            <p:txBody>
              <a:bodyPr wrap="none" rtlCol="0">
                <a:spAutoFit/>
              </a:bodyPr>
              <a:lstStyle/>
              <a:p>
                <a:r>
                  <a:rPr lang="en-GB" sz="1600" dirty="0"/>
                  <a:t>O S Jones</a:t>
                </a:r>
                <a:r>
                  <a:rPr lang="en-GB" sz="1600" b="1" dirty="0"/>
                  <a:t> </a:t>
                </a:r>
                <a:r>
                  <a:rPr lang="en-GB" sz="1600" dirty="0" err="1"/>
                  <a:t>PoP</a:t>
                </a:r>
                <a:r>
                  <a:rPr lang="en-GB" sz="1600" dirty="0"/>
                  <a:t> 2021</a:t>
                </a:r>
              </a:p>
              <a:p>
                <a:r>
                  <a:rPr lang="en-GB" sz="1600" dirty="0"/>
                  <a:t>P. Wang    HPLS 2021</a:t>
                </a:r>
              </a:p>
              <a:p>
                <a:r>
                  <a:rPr lang="en-GB" sz="1600" dirty="0"/>
                  <a:t>T. </a:t>
                </a:r>
                <a:r>
                  <a:rPr lang="en-GB" sz="1600" dirty="0" err="1"/>
                  <a:t>Wiste</a:t>
                </a:r>
                <a:r>
                  <a:rPr lang="en-GB" sz="1600" dirty="0"/>
                  <a:t>   J. App. Phys.2023</a:t>
                </a:r>
              </a:p>
            </p:txBody>
          </p:sp>
          <p:pic>
            <p:nvPicPr>
              <p:cNvPr id="33" name="Grafik 32"/>
              <p:cNvPicPr>
                <a:picLocks noChangeAspect="1"/>
              </p:cNvPicPr>
              <p:nvPr/>
            </p:nvPicPr>
            <p:blipFill>
              <a:blip r:embed="rId6"/>
              <a:stretch>
                <a:fillRect/>
              </a:stretch>
            </p:blipFill>
            <p:spPr>
              <a:xfrm>
                <a:off x="9525620" y="2789018"/>
                <a:ext cx="2334822" cy="1619696"/>
              </a:xfrm>
              <a:prstGeom prst="rect">
                <a:avLst/>
              </a:prstGeom>
            </p:spPr>
          </p:pic>
          <p:sp>
            <p:nvSpPr>
              <p:cNvPr id="25" name="Textfeld 24"/>
              <p:cNvSpPr txBox="1"/>
              <p:nvPr/>
            </p:nvSpPr>
            <p:spPr>
              <a:xfrm>
                <a:off x="10059651" y="4041585"/>
                <a:ext cx="1790683" cy="369332"/>
              </a:xfrm>
              <a:prstGeom prst="rect">
                <a:avLst/>
              </a:prstGeom>
              <a:solidFill>
                <a:schemeClr val="bg1">
                  <a:lumMod val="65000"/>
                </a:schemeClr>
              </a:solidFill>
            </p:spPr>
            <p:txBody>
              <a:bodyPr wrap="none" rtlCol="0">
                <a:spAutoFit/>
              </a:bodyPr>
              <a:lstStyle/>
              <a:p>
                <a:r>
                  <a:rPr lang="en-GB" dirty="0">
                    <a:solidFill>
                      <a:schemeClr val="bg1"/>
                    </a:solidFill>
                  </a:rPr>
                  <a:t>pore size ≥10 </a:t>
                </a:r>
                <a:r>
                  <a:rPr lang="en-GB" dirty="0">
                    <a:solidFill>
                      <a:schemeClr val="bg1"/>
                    </a:solidFill>
                    <a:latin typeface="Symbol" panose="05050102010706020507" pitchFamily="18" charset="2"/>
                  </a:rPr>
                  <a:t>m</a:t>
                </a:r>
                <a:r>
                  <a:rPr lang="en-GB" dirty="0">
                    <a:solidFill>
                      <a:schemeClr val="bg1"/>
                    </a:solidFill>
                  </a:rPr>
                  <a:t>m</a:t>
                </a:r>
              </a:p>
            </p:txBody>
          </p:sp>
          <p:sp>
            <p:nvSpPr>
              <p:cNvPr id="35" name="Rechteck 34"/>
              <p:cNvSpPr/>
              <p:nvPr/>
            </p:nvSpPr>
            <p:spPr>
              <a:xfrm>
                <a:off x="9525620" y="2746544"/>
                <a:ext cx="2032351" cy="400110"/>
              </a:xfrm>
              <a:prstGeom prst="rect">
                <a:avLst/>
              </a:prstGeom>
              <a:solidFill>
                <a:schemeClr val="bg1">
                  <a:lumMod val="65000"/>
                </a:schemeClr>
              </a:solidFill>
            </p:spPr>
            <p:txBody>
              <a:bodyPr wrap="none">
                <a:spAutoFit/>
              </a:bodyPr>
              <a:lstStyle/>
              <a:p>
                <a:r>
                  <a:rPr lang="en-GB" sz="2000" dirty="0">
                    <a:solidFill>
                      <a:schemeClr val="bg1"/>
                    </a:solidFill>
                  </a:rPr>
                  <a:t>AM foams C</a:t>
                </a:r>
                <a:r>
                  <a:rPr lang="en-GB" sz="2000" baseline="-25000" dirty="0">
                    <a:solidFill>
                      <a:schemeClr val="bg1"/>
                    </a:solidFill>
                  </a:rPr>
                  <a:t>8</a:t>
                </a:r>
                <a:r>
                  <a:rPr lang="en-GB" sz="2000" dirty="0">
                    <a:solidFill>
                      <a:schemeClr val="bg1"/>
                    </a:solidFill>
                  </a:rPr>
                  <a:t>H</a:t>
                </a:r>
                <a:r>
                  <a:rPr lang="en-GB" sz="2000" baseline="-25000" dirty="0">
                    <a:solidFill>
                      <a:schemeClr val="bg1"/>
                    </a:solidFill>
                  </a:rPr>
                  <a:t>9</a:t>
                </a:r>
                <a:r>
                  <a:rPr lang="en-GB" sz="2000" dirty="0">
                    <a:solidFill>
                      <a:schemeClr val="bg1"/>
                    </a:solidFill>
                  </a:rPr>
                  <a:t>O</a:t>
                </a:r>
                <a:r>
                  <a:rPr lang="en-GB" sz="2000" baseline="-25000" dirty="0">
                    <a:solidFill>
                      <a:schemeClr val="bg1"/>
                    </a:solidFill>
                  </a:rPr>
                  <a:t>3</a:t>
                </a:r>
              </a:p>
            </p:txBody>
          </p:sp>
          <p:sp>
            <p:nvSpPr>
              <p:cNvPr id="37" name="Textfeld 36"/>
              <p:cNvSpPr txBox="1"/>
              <p:nvPr/>
            </p:nvSpPr>
            <p:spPr>
              <a:xfrm>
                <a:off x="8452753" y="1154532"/>
                <a:ext cx="1448025" cy="400110"/>
              </a:xfrm>
              <a:prstGeom prst="rect">
                <a:avLst/>
              </a:prstGeom>
              <a:noFill/>
            </p:spPr>
            <p:txBody>
              <a:bodyPr wrap="none" rtlCol="0">
                <a:spAutoFit/>
              </a:bodyPr>
              <a:lstStyle/>
              <a:p>
                <a:r>
                  <a:rPr lang="en-GB" sz="2000" b="1" dirty="0">
                    <a:solidFill>
                      <a:srgbClr val="C00000"/>
                    </a:solidFill>
                  </a:rPr>
                  <a:t>over-critical</a:t>
                </a:r>
              </a:p>
            </p:txBody>
          </p:sp>
          <p:sp>
            <p:nvSpPr>
              <p:cNvPr id="38" name="Rechteck 37"/>
              <p:cNvSpPr/>
              <p:nvPr/>
            </p:nvSpPr>
            <p:spPr>
              <a:xfrm>
                <a:off x="9429540" y="2444816"/>
                <a:ext cx="2442976" cy="369332"/>
              </a:xfrm>
              <a:prstGeom prst="rect">
                <a:avLst/>
              </a:prstGeom>
            </p:spPr>
            <p:txBody>
              <a:bodyPr wrap="none">
                <a:spAutoFit/>
              </a:bodyPr>
              <a:lstStyle/>
              <a:p>
                <a:r>
                  <a:rPr lang="en-GB" dirty="0"/>
                  <a:t>Additive manufacturing </a:t>
                </a:r>
              </a:p>
            </p:txBody>
          </p:sp>
          <p:sp>
            <p:nvSpPr>
              <p:cNvPr id="4" name="Rechteck 3"/>
              <p:cNvSpPr/>
              <p:nvPr/>
            </p:nvSpPr>
            <p:spPr>
              <a:xfrm>
                <a:off x="6500888" y="4610793"/>
                <a:ext cx="2682722" cy="1323439"/>
              </a:xfrm>
              <a:prstGeom prst="rect">
                <a:avLst/>
              </a:prstGeom>
            </p:spPr>
            <p:txBody>
              <a:bodyPr wrap="none">
                <a:spAutoFit/>
              </a:bodyPr>
              <a:lstStyle/>
              <a:p>
                <a:r>
                  <a:rPr lang="en-US" sz="1600" dirty="0"/>
                  <a:t>Stochastic 3D micro-network, </a:t>
                </a:r>
              </a:p>
              <a:p>
                <a:r>
                  <a:rPr lang="en-US" sz="1600" dirty="0"/>
                  <a:t>closed pore, 20-30 µm, </a:t>
                </a:r>
              </a:p>
              <a:p>
                <a:r>
                  <a:rPr lang="en-US" sz="1600" dirty="0"/>
                  <a:t>3-4 µm thick walls.</a:t>
                </a:r>
              </a:p>
              <a:p>
                <a:r>
                  <a:rPr lang="en-US" sz="1600" dirty="0"/>
                  <a:t>Demands ns-time scale for</a:t>
                </a:r>
              </a:p>
              <a:p>
                <a:r>
                  <a:rPr lang="en-US" sz="1600" dirty="0"/>
                  <a:t> homogenization</a:t>
                </a:r>
                <a:endParaRPr lang="en-GB" sz="1600" dirty="0"/>
              </a:p>
            </p:txBody>
          </p:sp>
          <p:sp>
            <p:nvSpPr>
              <p:cNvPr id="6" name="Rechteck 5"/>
              <p:cNvSpPr/>
              <p:nvPr/>
            </p:nvSpPr>
            <p:spPr>
              <a:xfrm>
                <a:off x="6870514" y="1729876"/>
                <a:ext cx="1858970" cy="584775"/>
              </a:xfrm>
              <a:prstGeom prst="rect">
                <a:avLst/>
              </a:prstGeom>
            </p:spPr>
            <p:txBody>
              <a:bodyPr wrap="none">
                <a:spAutoFit/>
              </a:bodyPr>
              <a:lstStyle/>
              <a:p>
                <a:r>
                  <a:rPr lang="en-GB" sz="1600" dirty="0"/>
                  <a:t>NG Borisenko et al, </a:t>
                </a:r>
              </a:p>
              <a:p>
                <a:r>
                  <a:rPr lang="en-GB" sz="1600" dirty="0"/>
                  <a:t>LPB26 (04) 2008</a:t>
                </a:r>
              </a:p>
            </p:txBody>
          </p:sp>
        </p:grpSp>
        <p:sp>
          <p:nvSpPr>
            <p:cNvPr id="27" name="Rechteck 26"/>
            <p:cNvSpPr/>
            <p:nvPr/>
          </p:nvSpPr>
          <p:spPr>
            <a:xfrm>
              <a:off x="9433785" y="4467606"/>
              <a:ext cx="2870127" cy="1569660"/>
            </a:xfrm>
            <a:prstGeom prst="rect">
              <a:avLst/>
            </a:prstGeom>
          </p:spPr>
          <p:txBody>
            <a:bodyPr wrap="square">
              <a:spAutoFit/>
            </a:bodyPr>
            <a:lstStyle/>
            <a:p>
              <a:r>
                <a:rPr lang="en-US" sz="1600" dirty="0"/>
                <a:t>Regular 3D </a:t>
              </a:r>
              <a:r>
                <a:rPr lang="en-US" sz="1600" dirty="0" err="1"/>
                <a:t>nano</a:t>
              </a:r>
              <a:r>
                <a:rPr lang="en-US" sz="1600" dirty="0"/>
                <a:t>-network, </a:t>
              </a:r>
            </a:p>
            <a:p>
              <a:r>
                <a:rPr lang="en-US" sz="1600" dirty="0"/>
                <a:t> 12-93  mg/cc,</a:t>
              </a:r>
            </a:p>
            <a:p>
              <a:r>
                <a:rPr lang="en-US" sz="1600" dirty="0"/>
                <a:t> bundle thick. ~ 0.1 - 1 </a:t>
              </a:r>
              <a:r>
                <a:rPr lang="en-US" sz="1600" dirty="0">
                  <a:latin typeface="Symbol" panose="05050102010706020507" pitchFamily="18" charset="2"/>
                </a:rPr>
                <a:t>m</a:t>
              </a:r>
              <a:r>
                <a:rPr lang="en-US" sz="1600" dirty="0"/>
                <a:t>m, </a:t>
              </a:r>
            </a:p>
            <a:p>
              <a:r>
                <a:rPr lang="en-US" sz="1600" dirty="0"/>
                <a:t>Uniform after 70 </a:t>
              </a:r>
              <a:r>
                <a:rPr lang="en-US" sz="1600" dirty="0" err="1"/>
                <a:t>ps</a:t>
              </a:r>
              <a:r>
                <a:rPr lang="en-US" sz="1600" dirty="0"/>
                <a:t> (1.5 </a:t>
              </a:r>
              <a:r>
                <a:rPr lang="en-US" sz="1600" dirty="0" err="1"/>
                <a:t>keV</a:t>
              </a:r>
              <a:r>
                <a:rPr lang="en-US" sz="1600" dirty="0"/>
                <a:t>) and some of ns (100 eV) </a:t>
              </a:r>
            </a:p>
            <a:p>
              <a:r>
                <a:rPr lang="en-US" sz="1600" dirty="0"/>
                <a:t>super-critical plasma (green)</a:t>
              </a:r>
            </a:p>
          </p:txBody>
        </p:sp>
      </p:grpSp>
    </p:spTree>
    <p:extLst>
      <p:ext uri="{BB962C8B-B14F-4D97-AF65-F5344CB8AC3E}">
        <p14:creationId xmlns:p14="http://schemas.microsoft.com/office/powerpoint/2010/main" val="389960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425" y="343553"/>
            <a:ext cx="12466526" cy="531626"/>
          </a:xfrm>
        </p:spPr>
        <p:txBody>
          <a:bodyPr>
            <a:noAutofit/>
          </a:bodyPr>
          <a:lstStyle/>
          <a:p>
            <a:r>
              <a:rPr lang="en-US" sz="3200" dirty="0">
                <a:solidFill>
                  <a:schemeClr val="tx1"/>
                </a:solidFill>
                <a:cs typeface="Arial" panose="020B0604020202020204" pitchFamily="34" charset="0"/>
              </a:rPr>
              <a:t>Generation of NCD plasma  in interaction of ns-laser pulse with </a:t>
            </a:r>
            <a:r>
              <a:rPr lang="en-US" sz="3200" dirty="0" smtClean="0">
                <a:solidFill>
                  <a:schemeClr val="tx1"/>
                </a:solidFill>
                <a:cs typeface="Arial" panose="020B0604020202020204" pitchFamily="34" charset="0"/>
              </a:rPr>
              <a:t>foam </a:t>
            </a:r>
            <a:r>
              <a:rPr lang="en-US" sz="3200" dirty="0">
                <a:solidFill>
                  <a:schemeClr val="tx1"/>
                </a:solidFill>
                <a:cs typeface="Arial" panose="020B0604020202020204" pitchFamily="34" charset="0"/>
              </a:rPr>
              <a:t/>
            </a:r>
            <a:br>
              <a:rPr lang="en-US" sz="3200" dirty="0">
                <a:solidFill>
                  <a:schemeClr val="tx1"/>
                </a:solidFill>
                <a:cs typeface="Arial" panose="020B0604020202020204" pitchFamily="34" charset="0"/>
              </a:rPr>
            </a:br>
            <a:endParaRPr lang="en-GB" sz="3200" dirty="0">
              <a:solidFill>
                <a:schemeClr val="tx1"/>
              </a:solidFill>
            </a:endParaRPr>
          </a:p>
        </p:txBody>
      </p:sp>
      <p:sp>
        <p:nvSpPr>
          <p:cNvPr id="3" name="Rechteck 2"/>
          <p:cNvSpPr/>
          <p:nvPr/>
        </p:nvSpPr>
        <p:spPr>
          <a:xfrm>
            <a:off x="51006" y="1221861"/>
            <a:ext cx="12192000" cy="725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1013-10-14 W/cm2</a:t>
            </a:r>
            <a:endParaRPr lang="en-US" dirty="0"/>
          </a:p>
        </p:txBody>
      </p:sp>
      <p:sp>
        <p:nvSpPr>
          <p:cNvPr id="4" name="Rectangle 23"/>
          <p:cNvSpPr>
            <a:spLocks noChangeArrowheads="1"/>
          </p:cNvSpPr>
          <p:nvPr/>
        </p:nvSpPr>
        <p:spPr bwMode="auto">
          <a:xfrm>
            <a:off x="530891" y="2015470"/>
            <a:ext cx="2656048" cy="338554"/>
          </a:xfrm>
          <a:prstGeom prst="rect">
            <a:avLst/>
          </a:prstGeom>
          <a:noFill/>
          <a:ln w="12700" algn="ctr">
            <a:noFill/>
            <a:miter lim="800000"/>
            <a:headEnd/>
            <a:tailEnd/>
          </a:ln>
          <a:effectLst/>
        </p:spPr>
        <p:txBody>
          <a:bodyPr wrap="none">
            <a:spAutoFit/>
          </a:bodyPr>
          <a:lstStyle/>
          <a:p>
            <a:pPr algn="ctr" eaLnBrk="0" fontAlgn="base" hangingPunct="0">
              <a:spcBef>
                <a:spcPct val="0"/>
              </a:spcBef>
              <a:spcAft>
                <a:spcPct val="0"/>
              </a:spcAft>
            </a:pPr>
            <a:r>
              <a:rPr lang="en-US" sz="1600" dirty="0" smtClean="0">
                <a:cs typeface="Arial" pitchFamily="34" charset="0"/>
              </a:rPr>
              <a:t>CHO:</a:t>
            </a:r>
            <a:r>
              <a:rPr lang="en-US" sz="1600" baseline="-25000" dirty="0" smtClean="0">
                <a:cs typeface="Arial" pitchFamily="34" charset="0"/>
              </a:rPr>
              <a:t> </a:t>
            </a:r>
            <a:r>
              <a:rPr lang="en-US" sz="1600" dirty="0">
                <a:cs typeface="Arial" pitchFamily="34" charset="0"/>
              </a:rPr>
              <a:t>2 </a:t>
            </a:r>
            <a:r>
              <a:rPr lang="en-US" sz="1600" dirty="0" smtClean="0">
                <a:cs typeface="Arial" pitchFamily="34" charset="0"/>
              </a:rPr>
              <a:t>mg/cc (2×10</a:t>
            </a:r>
            <a:r>
              <a:rPr lang="en-US" sz="1600" baseline="30000" dirty="0" smtClean="0">
                <a:cs typeface="Arial" pitchFamily="34" charset="0"/>
              </a:rPr>
              <a:t>20</a:t>
            </a:r>
            <a:r>
              <a:rPr lang="en-US" sz="1600" dirty="0" smtClean="0">
                <a:cs typeface="Arial" pitchFamily="34" charset="0"/>
              </a:rPr>
              <a:t> at/cm</a:t>
            </a:r>
            <a:r>
              <a:rPr lang="en-US" sz="1600" baseline="30000" dirty="0" smtClean="0">
                <a:cs typeface="Arial" pitchFamily="34" charset="0"/>
              </a:rPr>
              <a:t>3</a:t>
            </a:r>
            <a:r>
              <a:rPr lang="en-US" sz="1600" dirty="0" smtClean="0">
                <a:cs typeface="Arial" pitchFamily="34" charset="0"/>
              </a:rPr>
              <a:t>)</a:t>
            </a:r>
            <a:endParaRPr lang="en-US" sz="1600" dirty="0">
              <a:cs typeface="Arial"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3905338" y="2387628"/>
            <a:ext cx="2021812" cy="1762591"/>
          </a:xfrm>
          <a:prstGeom prst="rect">
            <a:avLst/>
          </a:prstGeom>
          <a:noFill/>
          <a:ln w="9525">
            <a:solidFill>
              <a:schemeClr val="bg1"/>
            </a:solidFill>
            <a:miter lim="800000"/>
            <a:headEnd/>
            <a:tailEnd/>
          </a:ln>
        </p:spPr>
      </p:pic>
      <p:sp>
        <p:nvSpPr>
          <p:cNvPr id="6" name="Textfeld 5"/>
          <p:cNvSpPr txBox="1"/>
          <p:nvPr/>
        </p:nvSpPr>
        <p:spPr>
          <a:xfrm>
            <a:off x="922115" y="5068817"/>
            <a:ext cx="11095149" cy="646331"/>
          </a:xfrm>
          <a:prstGeom prst="rect">
            <a:avLst/>
          </a:prstGeom>
          <a:solidFill>
            <a:schemeClr val="bg1"/>
          </a:solidFill>
        </p:spPr>
        <p:txBody>
          <a:bodyPr wrap="square" rtlCol="0">
            <a:spAutoFit/>
          </a:bodyPr>
          <a:lstStyle/>
          <a:p>
            <a:r>
              <a:rPr lang="en-US" sz="1600" dirty="0" smtClean="0">
                <a:solidFill>
                  <a:schemeClr val="tx1">
                    <a:lumMod val="75000"/>
                    <a:lumOff val="25000"/>
                  </a:schemeClr>
                </a:solidFill>
                <a:latin typeface="F17"/>
              </a:rPr>
              <a:t> </a:t>
            </a:r>
            <a:r>
              <a:rPr lang="en-US" dirty="0" smtClean="0"/>
              <a:t>&gt; 500 µm thick NCD plasma </a:t>
            </a:r>
            <a:r>
              <a:rPr lang="en-US" dirty="0"/>
              <a:t>“target”  </a:t>
            </a:r>
            <a:r>
              <a:rPr lang="en-US" dirty="0" smtClean="0"/>
              <a:t>(Ne </a:t>
            </a:r>
            <a:r>
              <a:rPr lang="en-US" dirty="0">
                <a:ea typeface="Cambria Math"/>
              </a:rPr>
              <a:t>≲ 0.7 </a:t>
            </a:r>
            <a:r>
              <a:rPr lang="en-US" dirty="0"/>
              <a:t>x 10</a:t>
            </a:r>
            <a:r>
              <a:rPr lang="en-US" baseline="30000" dirty="0"/>
              <a:t>21</a:t>
            </a:r>
            <a:r>
              <a:rPr lang="en-US" dirty="0"/>
              <a:t> cm</a:t>
            </a:r>
            <a:r>
              <a:rPr lang="en-US" baseline="30000" dirty="0"/>
              <a:t>-3</a:t>
            </a:r>
            <a:r>
              <a:rPr lang="en-US" dirty="0"/>
              <a:t> </a:t>
            </a:r>
            <a:r>
              <a:rPr lang="en-US" dirty="0" smtClean="0"/>
              <a:t>) </a:t>
            </a:r>
            <a:r>
              <a:rPr lang="en-US" dirty="0"/>
              <a:t>is created by a </a:t>
            </a:r>
            <a:r>
              <a:rPr lang="en-US" b="1" dirty="0" smtClean="0"/>
              <a:t>10</a:t>
            </a:r>
            <a:r>
              <a:rPr lang="en-US" b="1" baseline="30000" dirty="0" smtClean="0"/>
              <a:t>13</a:t>
            </a:r>
            <a:r>
              <a:rPr lang="en-US" b="1" dirty="0" smtClean="0"/>
              <a:t>-10</a:t>
            </a:r>
            <a:r>
              <a:rPr lang="en-US" b="1" baseline="30000" dirty="0" smtClean="0"/>
              <a:t>14</a:t>
            </a:r>
            <a:r>
              <a:rPr lang="en-US" b="1" dirty="0" smtClean="0"/>
              <a:t> </a:t>
            </a:r>
            <a:r>
              <a:rPr lang="en-US" b="1" dirty="0"/>
              <a:t>W/cm</a:t>
            </a:r>
            <a:r>
              <a:rPr lang="en-US" b="1" baseline="30000" dirty="0"/>
              <a:t>2  </a:t>
            </a:r>
            <a:r>
              <a:rPr lang="en-US" dirty="0"/>
              <a:t>ns </a:t>
            </a:r>
            <a:r>
              <a:rPr lang="en-US" dirty="0" smtClean="0"/>
              <a:t>pulse.</a:t>
            </a:r>
          </a:p>
          <a:p>
            <a:r>
              <a:rPr lang="en-US" dirty="0" smtClean="0"/>
              <a:t>Ionization wave velocity ~ (1-2)x10</a:t>
            </a:r>
            <a:r>
              <a:rPr lang="en-US" baseline="30000" dirty="0" smtClean="0"/>
              <a:t>7</a:t>
            </a:r>
            <a:r>
              <a:rPr lang="en-US" dirty="0" smtClean="0"/>
              <a:t> cm/s. Main pulse interacts with NCD plasma with a </a:t>
            </a:r>
            <a:r>
              <a:rPr lang="en-US" b="1" dirty="0" smtClean="0"/>
              <a:t>delay of 3-5 ns</a:t>
            </a:r>
            <a:r>
              <a:rPr lang="en-US" dirty="0" smtClean="0"/>
              <a:t>.   </a:t>
            </a:r>
          </a:p>
        </p:txBody>
      </p:sp>
      <p:pic>
        <p:nvPicPr>
          <p:cNvPr id="7" name="Grafik 6"/>
          <p:cNvPicPr>
            <a:picLocks noChangeAspect="1"/>
          </p:cNvPicPr>
          <p:nvPr/>
        </p:nvPicPr>
        <p:blipFill>
          <a:blip r:embed="rId3"/>
          <a:stretch>
            <a:fillRect/>
          </a:stretch>
        </p:blipFill>
        <p:spPr>
          <a:xfrm>
            <a:off x="7215859" y="2229545"/>
            <a:ext cx="3822510" cy="2140067"/>
          </a:xfrm>
          <a:prstGeom prst="rect">
            <a:avLst/>
          </a:prstGeom>
        </p:spPr>
      </p:pic>
      <p:sp>
        <p:nvSpPr>
          <p:cNvPr id="8" name="Textfeld 7"/>
          <p:cNvSpPr txBox="1"/>
          <p:nvPr/>
        </p:nvSpPr>
        <p:spPr>
          <a:xfrm>
            <a:off x="132288" y="1215419"/>
            <a:ext cx="12059712" cy="369332"/>
          </a:xfrm>
          <a:prstGeom prst="rect">
            <a:avLst/>
          </a:prstGeom>
          <a:noFill/>
        </p:spPr>
        <p:txBody>
          <a:bodyPr wrap="none" rtlCol="0">
            <a:spAutoFit/>
          </a:bodyPr>
          <a:lstStyle/>
          <a:p>
            <a:r>
              <a:rPr lang="en-US" dirty="0" smtClean="0">
                <a:latin typeface="F17"/>
              </a:rPr>
              <a:t>foam ionization is triggered by </a:t>
            </a:r>
            <a:r>
              <a:rPr lang="en-US" dirty="0" smtClean="0">
                <a:solidFill>
                  <a:srgbClr val="C00000"/>
                </a:solidFill>
                <a:latin typeface="F17"/>
              </a:rPr>
              <a:t>well-defined ns-pulse </a:t>
            </a:r>
            <a:r>
              <a:rPr lang="en-US" dirty="0" smtClean="0">
                <a:latin typeface="F17"/>
              </a:rPr>
              <a:t>with parameters </a:t>
            </a:r>
            <a:r>
              <a:rPr lang="en-US" dirty="0" smtClean="0">
                <a:solidFill>
                  <a:srgbClr val="C00000"/>
                </a:solidFill>
                <a:latin typeface="F17"/>
              </a:rPr>
              <a:t>adjusted to the foam density and thickness</a:t>
            </a:r>
            <a:endParaRPr lang="en-US" dirty="0">
              <a:solidFill>
                <a:srgbClr val="C00000"/>
              </a:solidFill>
              <a:latin typeface="F17"/>
            </a:endParaRPr>
          </a:p>
        </p:txBody>
      </p:sp>
      <p:sp>
        <p:nvSpPr>
          <p:cNvPr id="9" name="Textfeld 8"/>
          <p:cNvSpPr txBox="1"/>
          <p:nvPr/>
        </p:nvSpPr>
        <p:spPr>
          <a:xfrm>
            <a:off x="3952002" y="2003436"/>
            <a:ext cx="2105063" cy="369332"/>
          </a:xfrm>
          <a:prstGeom prst="rect">
            <a:avLst/>
          </a:prstGeom>
          <a:noFill/>
        </p:spPr>
        <p:txBody>
          <a:bodyPr wrap="none" rtlCol="0">
            <a:spAutoFit/>
          </a:bodyPr>
          <a:lstStyle/>
          <a:p>
            <a:r>
              <a:rPr lang="en-US" dirty="0" smtClean="0"/>
              <a:t>3D aerogel structure</a:t>
            </a:r>
            <a:endParaRPr lang="en-US" dirty="0"/>
          </a:p>
        </p:txBody>
      </p:sp>
      <p:sp>
        <p:nvSpPr>
          <p:cNvPr id="10" name="Textfeld 9"/>
          <p:cNvSpPr txBox="1"/>
          <p:nvPr/>
        </p:nvSpPr>
        <p:spPr>
          <a:xfrm>
            <a:off x="3179057" y="4618535"/>
            <a:ext cx="5496185" cy="369332"/>
          </a:xfrm>
          <a:prstGeom prst="rect">
            <a:avLst/>
          </a:prstGeom>
          <a:solidFill>
            <a:schemeClr val="bg1">
              <a:lumMod val="95000"/>
            </a:schemeClr>
          </a:solidFill>
        </p:spPr>
        <p:txBody>
          <a:bodyPr wrap="none" rtlCol="0">
            <a:spAutoFit/>
          </a:bodyPr>
          <a:lstStyle/>
          <a:p>
            <a:r>
              <a:rPr lang="en-US" b="1" dirty="0" smtClean="0">
                <a:solidFill>
                  <a:schemeClr val="tx1">
                    <a:lumMod val="85000"/>
                    <a:lumOff val="15000"/>
                  </a:schemeClr>
                </a:solidFill>
              </a:rPr>
              <a:t>sub mm thick foam provides increased interaction path </a:t>
            </a:r>
          </a:p>
        </p:txBody>
      </p:sp>
      <p:pic>
        <p:nvPicPr>
          <p:cNvPr id="11" name="Grafik 10"/>
          <p:cNvPicPr>
            <a:picLocks noChangeAspect="1"/>
          </p:cNvPicPr>
          <p:nvPr/>
        </p:nvPicPr>
        <p:blipFill>
          <a:blip r:embed="rId4"/>
          <a:stretch>
            <a:fillRect/>
          </a:stretch>
        </p:blipFill>
        <p:spPr>
          <a:xfrm>
            <a:off x="1054808" y="2393030"/>
            <a:ext cx="1848612" cy="1744409"/>
          </a:xfrm>
          <a:prstGeom prst="rect">
            <a:avLst/>
          </a:prstGeom>
        </p:spPr>
      </p:pic>
      <p:sp>
        <p:nvSpPr>
          <p:cNvPr id="12" name="Rechteck 11"/>
          <p:cNvSpPr/>
          <p:nvPr/>
        </p:nvSpPr>
        <p:spPr>
          <a:xfrm>
            <a:off x="922115" y="4193005"/>
            <a:ext cx="4550285" cy="338554"/>
          </a:xfrm>
          <a:prstGeom prst="rect">
            <a:avLst/>
          </a:prstGeom>
        </p:spPr>
        <p:txBody>
          <a:bodyPr wrap="none">
            <a:spAutoFit/>
          </a:bodyPr>
          <a:lstStyle/>
          <a:p>
            <a:r>
              <a:rPr lang="en-US" sz="1600" dirty="0" smtClean="0"/>
              <a:t>50-100 nm </a:t>
            </a:r>
            <a:r>
              <a:rPr lang="en-US" sz="1600" dirty="0"/>
              <a:t>solid ( 0.1g/cc</a:t>
            </a:r>
            <a:r>
              <a:rPr lang="en-US" sz="1600" dirty="0" smtClean="0"/>
              <a:t>)+ </a:t>
            </a:r>
            <a:r>
              <a:rPr lang="en-US" sz="1600" dirty="0"/>
              <a:t>ca. 1 </a:t>
            </a:r>
            <a:r>
              <a:rPr lang="en-US" sz="1600" dirty="0">
                <a:latin typeface="Symbol" panose="05050102010706020507" pitchFamily="18" charset="2"/>
              </a:rPr>
              <a:t>m</a:t>
            </a:r>
            <a:r>
              <a:rPr lang="en-US" sz="1600" dirty="0"/>
              <a:t>m </a:t>
            </a:r>
            <a:r>
              <a:rPr lang="en-US" sz="1600" dirty="0" smtClean="0"/>
              <a:t>evacuated pore</a:t>
            </a:r>
            <a:endParaRPr lang="en-US" sz="1600" dirty="0"/>
          </a:p>
        </p:txBody>
      </p:sp>
      <p:sp>
        <p:nvSpPr>
          <p:cNvPr id="13" name="Textfeld 12"/>
          <p:cNvSpPr txBox="1"/>
          <p:nvPr/>
        </p:nvSpPr>
        <p:spPr>
          <a:xfrm>
            <a:off x="4269181" y="1664882"/>
            <a:ext cx="4857933" cy="338554"/>
          </a:xfrm>
          <a:prstGeom prst="rect">
            <a:avLst/>
          </a:prstGeom>
          <a:noFill/>
        </p:spPr>
        <p:txBody>
          <a:bodyPr wrap="none" rtlCol="0">
            <a:spAutoFit/>
          </a:bodyPr>
          <a:lstStyle/>
          <a:p>
            <a:r>
              <a:rPr lang="en-GB" sz="1600" b="1" dirty="0"/>
              <a:t>advantage of foam: it absorbs up to  90% laser energy </a:t>
            </a:r>
          </a:p>
        </p:txBody>
      </p:sp>
      <p:sp>
        <p:nvSpPr>
          <p:cNvPr id="14" name="Rechteck 13"/>
          <p:cNvSpPr/>
          <p:nvPr/>
        </p:nvSpPr>
        <p:spPr>
          <a:xfrm>
            <a:off x="6698147" y="5848291"/>
            <a:ext cx="9452892" cy="892552"/>
          </a:xfrm>
          <a:prstGeom prst="rect">
            <a:avLst/>
          </a:prstGeom>
        </p:spPr>
        <p:txBody>
          <a:bodyPr wrap="square">
            <a:spAutoFit/>
          </a:bodyPr>
          <a:lstStyle/>
          <a:p>
            <a:pPr marL="179705" algn="just">
              <a:spcAft>
                <a:spcPts val="600"/>
              </a:spcAft>
            </a:pPr>
            <a:r>
              <a:rPr lang="it-IT" sz="1400" dirty="0" smtClean="0">
                <a:solidFill>
                  <a:srgbClr val="000099"/>
                </a:solidFill>
                <a:ea typeface="Times New Roman" panose="02020603050405020304" pitchFamily="18" charset="0"/>
                <a:cs typeface="Times New Roman" panose="02020603050405020304" pitchFamily="18" charset="0"/>
              </a:rPr>
              <a:t>O. N. Rosmej et al,  </a:t>
            </a:r>
            <a:r>
              <a:rPr lang="en-US" sz="1400" u="sng" dirty="0" smtClean="0">
                <a:solidFill>
                  <a:srgbClr val="000099"/>
                </a:solidFill>
                <a:ea typeface="Times New Roman" panose="02020603050405020304" pitchFamily="18" charset="0"/>
                <a:cs typeface="Times New Roman" panose="02020603050405020304" pitchFamily="18" charset="0"/>
              </a:rPr>
              <a:t>New J. Phys. </a:t>
            </a:r>
            <a:r>
              <a:rPr lang="en-US" sz="1400" b="1" u="sng" dirty="0" smtClean="0">
                <a:solidFill>
                  <a:srgbClr val="000099"/>
                </a:solidFill>
                <a:ea typeface="Times New Roman" panose="02020603050405020304" pitchFamily="18" charset="0"/>
                <a:cs typeface="Times New Roman" panose="02020603050405020304" pitchFamily="18" charset="0"/>
              </a:rPr>
              <a:t>21</a:t>
            </a:r>
            <a:r>
              <a:rPr lang="en-US" sz="1400" u="sng" dirty="0" smtClean="0">
                <a:solidFill>
                  <a:srgbClr val="000099"/>
                </a:solidFill>
                <a:ea typeface="Times New Roman" panose="02020603050405020304" pitchFamily="18" charset="0"/>
                <a:cs typeface="Times New Roman" panose="02020603050405020304" pitchFamily="18" charset="0"/>
              </a:rPr>
              <a:t>(2019) 043044</a:t>
            </a:r>
          </a:p>
          <a:p>
            <a:pPr marL="179705" algn="just">
              <a:spcAft>
                <a:spcPts val="600"/>
              </a:spcAft>
            </a:pPr>
            <a:r>
              <a:rPr lang="en-US" sz="1400" dirty="0">
                <a:solidFill>
                  <a:srgbClr val="000099"/>
                </a:solidFill>
                <a:ea typeface="Times New Roman" panose="02020603050405020304" pitchFamily="18" charset="0"/>
                <a:cs typeface="HelveticaLTStd-Roman-Identity-H"/>
              </a:rPr>
              <a:t>O. N. Rosmej et al</a:t>
            </a:r>
            <a:r>
              <a:rPr lang="en-US" sz="1400" dirty="0">
                <a:solidFill>
                  <a:srgbClr val="000099"/>
                </a:solidFill>
                <a:ea typeface="Times New Roman" panose="02020603050405020304" pitchFamily="18" charset="0"/>
              </a:rPr>
              <a:t> </a:t>
            </a:r>
            <a:r>
              <a:rPr lang="en-US" sz="1400" dirty="0">
                <a:solidFill>
                  <a:srgbClr val="000099"/>
                </a:solidFill>
                <a:ea typeface="Times New Roman" panose="02020603050405020304" pitchFamily="18" charset="0"/>
                <a:cs typeface="HelveticaLTStd-Roman-Identity-H"/>
              </a:rPr>
              <a:t> </a:t>
            </a:r>
            <a:r>
              <a:rPr lang="en-US" sz="1400" u="sng" dirty="0">
                <a:solidFill>
                  <a:srgbClr val="000099"/>
                </a:solidFill>
                <a:ea typeface="Times New Roman" panose="02020603050405020304" pitchFamily="18" charset="0"/>
                <a:cs typeface="HelveticaLTStd-Roman-Identity-H"/>
              </a:rPr>
              <a:t>Plasma Phys. Control. Fusion </a:t>
            </a:r>
            <a:r>
              <a:rPr lang="en-US" sz="1400" b="1" u="sng" dirty="0">
                <a:solidFill>
                  <a:srgbClr val="000099"/>
                </a:solidFill>
                <a:ea typeface="Times New Roman" panose="02020603050405020304" pitchFamily="18" charset="0"/>
                <a:cs typeface="HelveticaLTStd-Bold-Identity-H"/>
              </a:rPr>
              <a:t>62 </a:t>
            </a:r>
            <a:r>
              <a:rPr lang="en-US" sz="1400" u="sng" dirty="0">
                <a:solidFill>
                  <a:srgbClr val="000099"/>
                </a:solidFill>
                <a:ea typeface="Times New Roman" panose="02020603050405020304" pitchFamily="18" charset="0"/>
                <a:cs typeface="HelveticaLTStd-Roman-Identity-H"/>
              </a:rPr>
              <a:t>(2020) 115024 </a:t>
            </a:r>
          </a:p>
          <a:p>
            <a:pPr marL="179705" algn="just">
              <a:spcAft>
                <a:spcPts val="600"/>
              </a:spcAft>
            </a:pPr>
            <a:r>
              <a:rPr lang="en-US" sz="1400" u="sng" dirty="0" smtClean="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232972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976" y="275769"/>
            <a:ext cx="11869766" cy="531626"/>
          </a:xfrm>
        </p:spPr>
        <p:txBody>
          <a:bodyPr>
            <a:noAutofit/>
          </a:bodyPr>
          <a:lstStyle/>
          <a:p>
            <a:r>
              <a:rPr lang="en-US" sz="2800" dirty="0"/>
              <a:t>Well-directed high-current beams of super-</a:t>
            </a:r>
            <a:r>
              <a:rPr lang="en-US" sz="2800" dirty="0" err="1"/>
              <a:t>ponderomotive</a:t>
            </a:r>
            <a:r>
              <a:rPr lang="en-US" sz="2800" dirty="0"/>
              <a:t> electrons (PHELIX)</a:t>
            </a:r>
            <a:br>
              <a:rPr lang="en-US" sz="2800" dirty="0"/>
            </a:br>
            <a:endParaRPr lang="en-GB" sz="2800"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4972" y="2103178"/>
            <a:ext cx="5935068" cy="3964025"/>
          </a:xfrm>
          <a:prstGeom prst="rect">
            <a:avLst/>
          </a:prstGeom>
        </p:spPr>
      </p:pic>
      <p:grpSp>
        <p:nvGrpSpPr>
          <p:cNvPr id="5" name="Gruppieren 4"/>
          <p:cNvGrpSpPr/>
          <p:nvPr/>
        </p:nvGrpSpPr>
        <p:grpSpPr>
          <a:xfrm>
            <a:off x="580638" y="2995336"/>
            <a:ext cx="5388414" cy="2167120"/>
            <a:chOff x="8231951" y="959738"/>
            <a:chExt cx="3673619" cy="1629042"/>
          </a:xfrm>
        </p:grpSpPr>
        <p:pic>
          <p:nvPicPr>
            <p:cNvPr id="6" name="Grafik 5">
              <a:extLst>
                <a:ext uri="{FF2B5EF4-FFF2-40B4-BE49-F238E27FC236}">
                  <a16:creationId xmlns:a16="http://schemas.microsoft.com/office/drawing/2014/main" id="{63D6340D-2318-4700-96A6-0C0BFA68A2B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8000"/>
                      </a14:imgEffect>
                    </a14:imgLayer>
                  </a14:imgProps>
                </a:ext>
                <a:ext uri="{28A0092B-C50C-407E-A947-70E740481C1C}">
                  <a14:useLocalDpi xmlns:a14="http://schemas.microsoft.com/office/drawing/2010/main" val="0"/>
                </a:ext>
              </a:extLst>
            </a:blip>
            <a:stretch>
              <a:fillRect/>
            </a:stretch>
          </p:blipFill>
          <p:spPr>
            <a:xfrm>
              <a:off x="8231951" y="1381637"/>
              <a:ext cx="1743546" cy="1207143"/>
            </a:xfrm>
            <a:prstGeom prst="rect">
              <a:avLst/>
            </a:prstGeom>
          </p:spPr>
        </p:pic>
        <p:pic>
          <p:nvPicPr>
            <p:cNvPr id="7" name="Picture 3">
              <a:extLst>
                <a:ext uri="{FF2B5EF4-FFF2-40B4-BE49-F238E27FC236}">
                  <a16:creationId xmlns:a16="http://schemas.microsoft.com/office/drawing/2014/main" id="{68D9760F-4C5E-434B-9304-054AFAEACA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197441" y="1254608"/>
              <a:ext cx="1708129" cy="126580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Textfeld 7"/>
            <p:cNvSpPr txBox="1"/>
            <p:nvPr/>
          </p:nvSpPr>
          <p:spPr>
            <a:xfrm>
              <a:off x="8848309" y="959738"/>
              <a:ext cx="2416028" cy="277630"/>
            </a:xfrm>
            <a:prstGeom prst="rect">
              <a:avLst/>
            </a:prstGeom>
            <a:noFill/>
          </p:spPr>
          <p:txBody>
            <a:bodyPr wrap="square" rtlCol="0">
              <a:spAutoFit/>
            </a:bodyPr>
            <a:lstStyle/>
            <a:p>
              <a:r>
                <a:rPr lang="en-US" u="sng" dirty="0"/>
                <a:t>electron angular distribution </a:t>
              </a:r>
            </a:p>
          </p:txBody>
        </p:sp>
      </p:grpSp>
      <p:sp>
        <p:nvSpPr>
          <p:cNvPr id="9" name="Textfeld 8"/>
          <p:cNvSpPr txBox="1"/>
          <p:nvPr/>
        </p:nvSpPr>
        <p:spPr>
          <a:xfrm>
            <a:off x="1263021" y="2436886"/>
            <a:ext cx="1237775" cy="369332"/>
          </a:xfrm>
          <a:prstGeom prst="rect">
            <a:avLst/>
          </a:prstGeom>
          <a:noFill/>
        </p:spPr>
        <p:txBody>
          <a:bodyPr wrap="none" rtlCol="0">
            <a:spAutoFit/>
          </a:bodyPr>
          <a:lstStyle/>
          <a:p>
            <a:r>
              <a:rPr lang="en-GB" dirty="0">
                <a:solidFill>
                  <a:schemeClr val="bg1"/>
                </a:solidFill>
              </a:rPr>
              <a:t>shot on foil</a:t>
            </a:r>
          </a:p>
        </p:txBody>
      </p:sp>
      <p:grpSp>
        <p:nvGrpSpPr>
          <p:cNvPr id="11" name="Gruppieren 10"/>
          <p:cNvGrpSpPr/>
          <p:nvPr/>
        </p:nvGrpSpPr>
        <p:grpSpPr>
          <a:xfrm>
            <a:off x="336736" y="1321460"/>
            <a:ext cx="2108821" cy="1560923"/>
            <a:chOff x="9454347" y="4019038"/>
            <a:chExt cx="2330402" cy="1710353"/>
          </a:xfrm>
        </p:grpSpPr>
        <p:pic>
          <p:nvPicPr>
            <p:cNvPr id="12" name="Grafik 11"/>
            <p:cNvPicPr>
              <a:picLocks noChangeAspect="1"/>
            </p:cNvPicPr>
            <p:nvPr/>
          </p:nvPicPr>
          <p:blipFill>
            <a:blip r:embed="rId7"/>
            <a:stretch>
              <a:fillRect/>
            </a:stretch>
          </p:blipFill>
          <p:spPr>
            <a:xfrm rot="10800000">
              <a:off x="10148500" y="4019038"/>
              <a:ext cx="1616955" cy="1710353"/>
            </a:xfrm>
            <a:prstGeom prst="rect">
              <a:avLst/>
            </a:prstGeom>
          </p:spPr>
        </p:pic>
        <p:sp>
          <p:nvSpPr>
            <p:cNvPr id="13" name="Gleichschenkliges Dreieck 12"/>
            <p:cNvSpPr/>
            <p:nvPr/>
          </p:nvSpPr>
          <p:spPr>
            <a:xfrm rot="5400000">
              <a:off x="9725790" y="4436640"/>
              <a:ext cx="596260" cy="113914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feld 13"/>
            <p:cNvSpPr txBox="1"/>
            <p:nvPr/>
          </p:nvSpPr>
          <p:spPr>
            <a:xfrm>
              <a:off x="9524280" y="4837014"/>
              <a:ext cx="535724" cy="307777"/>
            </a:xfrm>
            <a:prstGeom prst="rect">
              <a:avLst/>
            </a:prstGeom>
            <a:noFill/>
          </p:spPr>
          <p:txBody>
            <a:bodyPr wrap="none" rtlCol="0">
              <a:spAutoFit/>
            </a:bodyPr>
            <a:lstStyle/>
            <a:p>
              <a:r>
                <a:rPr lang="en-US" sz="1400" dirty="0">
                  <a:solidFill>
                    <a:schemeClr val="bg1"/>
                  </a:solidFill>
                </a:rPr>
                <a:t>laser</a:t>
              </a:r>
            </a:p>
          </p:txBody>
        </p:sp>
        <p:sp>
          <p:nvSpPr>
            <p:cNvPr id="15" name="Textfeld 14"/>
            <p:cNvSpPr txBox="1"/>
            <p:nvPr/>
          </p:nvSpPr>
          <p:spPr>
            <a:xfrm>
              <a:off x="10608552" y="4846349"/>
              <a:ext cx="559192" cy="307777"/>
            </a:xfrm>
            <a:prstGeom prst="rect">
              <a:avLst/>
            </a:prstGeom>
            <a:noFill/>
          </p:spPr>
          <p:txBody>
            <a:bodyPr wrap="none" rtlCol="0">
              <a:spAutoFit/>
            </a:bodyPr>
            <a:lstStyle/>
            <a:p>
              <a:r>
                <a:rPr lang="en-US" sz="1400" dirty="0">
                  <a:solidFill>
                    <a:srgbClr val="000099"/>
                  </a:solidFill>
                </a:rPr>
                <a:t>foam</a:t>
              </a:r>
            </a:p>
          </p:txBody>
        </p:sp>
        <p:sp>
          <p:nvSpPr>
            <p:cNvPr id="16" name="Textfeld 15"/>
            <p:cNvSpPr txBox="1"/>
            <p:nvPr/>
          </p:nvSpPr>
          <p:spPr>
            <a:xfrm>
              <a:off x="11371431" y="4852323"/>
              <a:ext cx="413318" cy="307777"/>
            </a:xfrm>
            <a:prstGeom prst="rect">
              <a:avLst/>
            </a:prstGeom>
            <a:noFill/>
          </p:spPr>
          <p:txBody>
            <a:bodyPr wrap="none" rtlCol="0">
              <a:spAutoFit/>
            </a:bodyPr>
            <a:lstStyle/>
            <a:p>
              <a:r>
                <a:rPr lang="en-US" sz="1400" dirty="0">
                  <a:solidFill>
                    <a:schemeClr val="bg1"/>
                  </a:solidFill>
                </a:rPr>
                <a:t>foil</a:t>
              </a:r>
            </a:p>
          </p:txBody>
        </p:sp>
      </p:grpSp>
      <p:sp>
        <p:nvSpPr>
          <p:cNvPr id="17" name="Rechteck 16"/>
          <p:cNvSpPr/>
          <p:nvPr/>
        </p:nvSpPr>
        <p:spPr>
          <a:xfrm>
            <a:off x="336736" y="5880963"/>
            <a:ext cx="9452892" cy="954107"/>
          </a:xfrm>
          <a:prstGeom prst="rect">
            <a:avLst/>
          </a:prstGeom>
        </p:spPr>
        <p:txBody>
          <a:bodyPr wrap="square">
            <a:spAutoFit/>
          </a:bodyPr>
          <a:lstStyle/>
          <a:p>
            <a:pPr marL="179705" algn="just">
              <a:spcAft>
                <a:spcPts val="600"/>
              </a:spcAft>
            </a:pPr>
            <a:r>
              <a:rPr lang="it-IT" sz="1400" dirty="0">
                <a:ea typeface="Times New Roman" panose="02020603050405020304" pitchFamily="18" charset="0"/>
                <a:cs typeface="Times New Roman" panose="02020603050405020304" pitchFamily="18" charset="0"/>
              </a:rPr>
              <a:t>O</a:t>
            </a:r>
            <a:r>
              <a:rPr lang="it-IT" sz="1400" dirty="0">
                <a:solidFill>
                  <a:srgbClr val="0000CC"/>
                </a:solidFill>
                <a:ea typeface="Times New Roman" panose="02020603050405020304" pitchFamily="18" charset="0"/>
                <a:cs typeface="Times New Roman" panose="02020603050405020304" pitchFamily="18" charset="0"/>
              </a:rPr>
              <a:t>. N. Rosmej et al,  </a:t>
            </a:r>
            <a:r>
              <a:rPr lang="en-US" sz="1400" u="sng" dirty="0">
                <a:solidFill>
                  <a:srgbClr val="0000CC"/>
                </a:solidFill>
                <a:ea typeface="Times New Roman" panose="02020603050405020304" pitchFamily="18" charset="0"/>
                <a:cs typeface="Times New Roman" panose="02020603050405020304" pitchFamily="18" charset="0"/>
              </a:rPr>
              <a:t>New J. Phys. </a:t>
            </a:r>
            <a:r>
              <a:rPr lang="en-US" sz="1400" b="1" u="sng" dirty="0">
                <a:solidFill>
                  <a:srgbClr val="0000CC"/>
                </a:solidFill>
                <a:ea typeface="Times New Roman" panose="02020603050405020304" pitchFamily="18" charset="0"/>
                <a:cs typeface="Times New Roman" panose="02020603050405020304" pitchFamily="18" charset="0"/>
              </a:rPr>
              <a:t>21</a:t>
            </a:r>
            <a:r>
              <a:rPr lang="en-US" sz="1400" u="sng" dirty="0">
                <a:solidFill>
                  <a:srgbClr val="0000CC"/>
                </a:solidFill>
                <a:ea typeface="Times New Roman" panose="02020603050405020304" pitchFamily="18" charset="0"/>
                <a:cs typeface="Times New Roman" panose="02020603050405020304" pitchFamily="18" charset="0"/>
              </a:rPr>
              <a:t>(2019) 043044</a:t>
            </a:r>
          </a:p>
          <a:p>
            <a:pPr marL="179705" algn="just">
              <a:spcAft>
                <a:spcPts val="600"/>
              </a:spcAft>
            </a:pPr>
            <a:r>
              <a:rPr lang="en-US" sz="1400" dirty="0">
                <a:solidFill>
                  <a:srgbClr val="0000CC"/>
                </a:solidFill>
                <a:ea typeface="Times New Roman" panose="02020603050405020304" pitchFamily="18" charset="0"/>
                <a:cs typeface="HelveticaLTStd-Roman-Identity-H"/>
              </a:rPr>
              <a:t>O. N. Rosmej et al</a:t>
            </a:r>
            <a:r>
              <a:rPr lang="en-US" sz="1400" dirty="0">
                <a:solidFill>
                  <a:srgbClr val="0000CC"/>
                </a:solidFill>
                <a:ea typeface="Times New Roman" panose="02020603050405020304" pitchFamily="18" charset="0"/>
              </a:rPr>
              <a:t> </a:t>
            </a:r>
            <a:r>
              <a:rPr lang="en-US" sz="1400" dirty="0">
                <a:solidFill>
                  <a:srgbClr val="0000CC"/>
                </a:solidFill>
                <a:ea typeface="Times New Roman" panose="02020603050405020304" pitchFamily="18" charset="0"/>
                <a:cs typeface="HelveticaLTStd-Roman-Identity-H"/>
              </a:rPr>
              <a:t> </a:t>
            </a:r>
            <a:r>
              <a:rPr lang="en-US" sz="1400" u="sng" dirty="0">
                <a:solidFill>
                  <a:srgbClr val="0000CC"/>
                </a:solidFill>
                <a:ea typeface="Times New Roman" panose="02020603050405020304" pitchFamily="18" charset="0"/>
                <a:cs typeface="HelveticaLTStd-Roman-Identity-H"/>
              </a:rPr>
              <a:t>Plasma Phys. Control. Fusion </a:t>
            </a:r>
            <a:r>
              <a:rPr lang="en-US" sz="1400" b="1" u="sng" dirty="0">
                <a:solidFill>
                  <a:srgbClr val="0000CC"/>
                </a:solidFill>
                <a:ea typeface="Times New Roman" panose="02020603050405020304" pitchFamily="18" charset="0"/>
                <a:cs typeface="HelveticaLTStd-Bold-Identity-H"/>
              </a:rPr>
              <a:t>62 </a:t>
            </a:r>
            <a:r>
              <a:rPr lang="en-US" sz="1400" u="sng" dirty="0">
                <a:solidFill>
                  <a:srgbClr val="0000CC"/>
                </a:solidFill>
                <a:ea typeface="Times New Roman" panose="02020603050405020304" pitchFamily="18" charset="0"/>
                <a:cs typeface="HelveticaLTStd-Roman-Identity-H"/>
              </a:rPr>
              <a:t>(2020) 115024 </a:t>
            </a:r>
          </a:p>
          <a:p>
            <a:pPr marL="179705" algn="just">
              <a:spcAft>
                <a:spcPts val="600"/>
              </a:spcAft>
            </a:pPr>
            <a:r>
              <a:rPr lang="en-US" u="sng" dirty="0">
                <a:ea typeface="Times New Roman" panose="02020603050405020304" pitchFamily="18" charset="0"/>
                <a:cs typeface="Times New Roman" panose="02020603050405020304" pitchFamily="18" charset="0"/>
              </a:rPr>
              <a:t>  </a:t>
            </a:r>
          </a:p>
        </p:txBody>
      </p:sp>
      <p:sp>
        <p:nvSpPr>
          <p:cNvPr id="18" name="Textfeld 17"/>
          <p:cNvSpPr txBox="1"/>
          <p:nvPr/>
        </p:nvSpPr>
        <p:spPr>
          <a:xfrm>
            <a:off x="3501699" y="5237557"/>
            <a:ext cx="1936620" cy="369332"/>
          </a:xfrm>
          <a:prstGeom prst="rect">
            <a:avLst/>
          </a:prstGeom>
          <a:noFill/>
        </p:spPr>
        <p:txBody>
          <a:bodyPr wrap="none" rtlCol="0">
            <a:spAutoFit/>
          </a:bodyPr>
          <a:lstStyle/>
          <a:p>
            <a:r>
              <a:rPr lang="en-GB" dirty="0"/>
              <a:t>collimated e-beam</a:t>
            </a:r>
          </a:p>
        </p:txBody>
      </p:sp>
      <p:sp>
        <p:nvSpPr>
          <p:cNvPr id="19" name="Textfeld 18"/>
          <p:cNvSpPr txBox="1"/>
          <p:nvPr/>
        </p:nvSpPr>
        <p:spPr>
          <a:xfrm>
            <a:off x="944207" y="5253560"/>
            <a:ext cx="996876" cy="369332"/>
          </a:xfrm>
          <a:prstGeom prst="rect">
            <a:avLst/>
          </a:prstGeom>
          <a:noFill/>
        </p:spPr>
        <p:txBody>
          <a:bodyPr wrap="none" rtlCol="0">
            <a:spAutoFit/>
          </a:bodyPr>
          <a:lstStyle/>
          <a:p>
            <a:r>
              <a:rPr lang="en-GB" dirty="0"/>
              <a:t>isotropic</a:t>
            </a:r>
          </a:p>
        </p:txBody>
      </p:sp>
      <p:sp>
        <p:nvSpPr>
          <p:cNvPr id="20" name="Textfeld 19"/>
          <p:cNvSpPr txBox="1"/>
          <p:nvPr/>
        </p:nvSpPr>
        <p:spPr>
          <a:xfrm>
            <a:off x="7365510" y="1474095"/>
            <a:ext cx="4680192" cy="646331"/>
          </a:xfrm>
          <a:prstGeom prst="rect">
            <a:avLst/>
          </a:prstGeom>
          <a:noFill/>
        </p:spPr>
        <p:txBody>
          <a:bodyPr wrap="none" rtlCol="0">
            <a:spAutoFit/>
          </a:bodyPr>
          <a:lstStyle/>
          <a:p>
            <a:r>
              <a:rPr lang="en-GB" dirty="0"/>
              <a:t>Most fraction of electrons is accelerated</a:t>
            </a:r>
          </a:p>
          <a:p>
            <a:r>
              <a:rPr lang="en-GB" dirty="0"/>
              <a:t> along laser axis; </a:t>
            </a:r>
            <a:r>
              <a:rPr lang="en-GB" dirty="0" err="1"/>
              <a:t>E</a:t>
            </a:r>
            <a:r>
              <a:rPr lang="en-GB" baseline="-25000" dirty="0" err="1"/>
              <a:t>max</a:t>
            </a:r>
            <a:r>
              <a:rPr lang="en-GB" dirty="0"/>
              <a:t> = 100 MeV, T </a:t>
            </a:r>
            <a:r>
              <a:rPr lang="en-GB" baseline="-25000" dirty="0"/>
              <a:t>eff</a:t>
            </a:r>
            <a:r>
              <a:rPr lang="en-GB" dirty="0"/>
              <a:t> &gt; 10 MeV</a:t>
            </a:r>
          </a:p>
        </p:txBody>
      </p:sp>
      <p:sp>
        <p:nvSpPr>
          <p:cNvPr id="21" name="Textfeld 20"/>
          <p:cNvSpPr txBox="1"/>
          <p:nvPr/>
        </p:nvSpPr>
        <p:spPr>
          <a:xfrm>
            <a:off x="2568106" y="1662745"/>
            <a:ext cx="2806217" cy="646331"/>
          </a:xfrm>
          <a:prstGeom prst="rect">
            <a:avLst/>
          </a:prstGeom>
          <a:noFill/>
        </p:spPr>
        <p:txBody>
          <a:bodyPr wrap="none" rtlCol="0">
            <a:spAutoFit/>
          </a:bodyPr>
          <a:lstStyle/>
          <a:p>
            <a:r>
              <a:rPr lang="en-GB" dirty="0"/>
              <a:t>PHELIX: 10</a:t>
            </a:r>
            <a:r>
              <a:rPr lang="en-GB" baseline="30000" dirty="0"/>
              <a:t>19</a:t>
            </a:r>
            <a:r>
              <a:rPr lang="en-GB" dirty="0"/>
              <a:t> W/cm</a:t>
            </a:r>
            <a:r>
              <a:rPr lang="en-GB" baseline="30000" dirty="0"/>
              <a:t>2</a:t>
            </a:r>
            <a:r>
              <a:rPr lang="en-GB" dirty="0"/>
              <a:t>, 1 </a:t>
            </a:r>
            <a:r>
              <a:rPr lang="en-GB" dirty="0">
                <a:latin typeface="Symbol" panose="05050102010706020507" pitchFamily="18" charset="2"/>
              </a:rPr>
              <a:t>m</a:t>
            </a:r>
            <a:r>
              <a:rPr lang="en-GB" dirty="0"/>
              <a:t>m, </a:t>
            </a:r>
          </a:p>
          <a:p>
            <a:r>
              <a:rPr lang="en-GB" dirty="0"/>
              <a:t>0.7 </a:t>
            </a:r>
            <a:r>
              <a:rPr lang="en-GB" dirty="0" err="1"/>
              <a:t>ps</a:t>
            </a:r>
            <a:r>
              <a:rPr lang="en-GB" dirty="0"/>
              <a:t>, 20 J FWHM, a</a:t>
            </a:r>
            <a:r>
              <a:rPr lang="en-GB" baseline="-25000" dirty="0"/>
              <a:t>0</a:t>
            </a:r>
            <a:r>
              <a:rPr lang="en-GB" dirty="0"/>
              <a:t>= 3.5</a:t>
            </a:r>
          </a:p>
        </p:txBody>
      </p:sp>
      <p:sp>
        <p:nvSpPr>
          <p:cNvPr id="23" name="Textfeld 22"/>
          <p:cNvSpPr txBox="1"/>
          <p:nvPr/>
        </p:nvSpPr>
        <p:spPr>
          <a:xfrm>
            <a:off x="2018643" y="4440166"/>
            <a:ext cx="1141659" cy="369332"/>
          </a:xfrm>
          <a:prstGeom prst="rect">
            <a:avLst/>
          </a:prstGeom>
          <a:noFill/>
        </p:spPr>
        <p:txBody>
          <a:bodyPr wrap="none" rtlCol="0">
            <a:spAutoFit/>
          </a:bodyPr>
          <a:lstStyle/>
          <a:p>
            <a:r>
              <a:rPr lang="en-GB" dirty="0">
                <a:solidFill>
                  <a:schemeClr val="bg1"/>
                </a:solidFill>
              </a:rPr>
              <a:t>&gt; 3.5 MeV</a:t>
            </a:r>
          </a:p>
        </p:txBody>
      </p:sp>
      <p:sp>
        <p:nvSpPr>
          <p:cNvPr id="24" name="Textfeld 23"/>
          <p:cNvSpPr txBox="1"/>
          <p:nvPr/>
        </p:nvSpPr>
        <p:spPr>
          <a:xfrm>
            <a:off x="4805079" y="4437000"/>
            <a:ext cx="1141659" cy="369332"/>
          </a:xfrm>
          <a:prstGeom prst="rect">
            <a:avLst/>
          </a:prstGeom>
          <a:noFill/>
        </p:spPr>
        <p:txBody>
          <a:bodyPr wrap="none" rtlCol="0">
            <a:spAutoFit/>
          </a:bodyPr>
          <a:lstStyle/>
          <a:p>
            <a:r>
              <a:rPr lang="en-GB" dirty="0">
                <a:solidFill>
                  <a:schemeClr val="bg1"/>
                </a:solidFill>
              </a:rPr>
              <a:t>&gt; 3.5 MeV</a:t>
            </a:r>
          </a:p>
        </p:txBody>
      </p:sp>
      <mc:AlternateContent xmlns:mc="http://schemas.openxmlformats.org/markup-compatibility/2006" xmlns:a14="http://schemas.microsoft.com/office/drawing/2010/main">
        <mc:Choice Requires="a14">
          <p:sp>
            <p:nvSpPr>
              <p:cNvPr id="25" name="Rechteck 24"/>
              <p:cNvSpPr/>
              <p:nvPr/>
            </p:nvSpPr>
            <p:spPr>
              <a:xfrm>
                <a:off x="5267851" y="5237557"/>
                <a:ext cx="1010533" cy="369332"/>
              </a:xfrm>
              <a:prstGeom prst="rect">
                <a:avLst/>
              </a:prstGeom>
            </p:spPr>
            <p:txBody>
              <a:bodyPr wrap="none">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𝜃</m:t>
                    </m:r>
                  </m:oMath>
                </a14:m>
                <a:r>
                  <a:rPr lang="en-US" dirty="0"/>
                  <a:t>½ =13° </a:t>
                </a:r>
                <a:endParaRPr lang="en-GB" dirty="0"/>
              </a:p>
            </p:txBody>
          </p:sp>
        </mc:Choice>
        <mc:Fallback xmlns="">
          <p:sp>
            <p:nvSpPr>
              <p:cNvPr id="25" name="Rechteck 24"/>
              <p:cNvSpPr>
                <a:spLocks noRot="1" noChangeAspect="1" noMove="1" noResize="1" noEditPoints="1" noAdjustHandles="1" noChangeArrowheads="1" noChangeShapeType="1" noTextEdit="1"/>
              </p:cNvSpPr>
              <p:nvPr/>
            </p:nvSpPr>
            <p:spPr>
              <a:xfrm>
                <a:off x="5267851" y="5237557"/>
                <a:ext cx="1010533" cy="369332"/>
              </a:xfrm>
              <a:prstGeom prst="rect">
                <a:avLst/>
              </a:prstGeom>
              <a:blipFill>
                <a:blip r:embed="rId8"/>
                <a:stretch>
                  <a:fillRect t="-8197" b="-24590"/>
                </a:stretch>
              </a:blipFill>
            </p:spPr>
            <p:txBody>
              <a:bodyPr/>
              <a:lstStyle/>
              <a:p>
                <a:r>
                  <a:rPr lang="en-GB">
                    <a:noFill/>
                  </a:rPr>
                  <a:t> </a:t>
                </a:r>
              </a:p>
            </p:txBody>
          </p:sp>
        </mc:Fallback>
      </mc:AlternateContent>
      <p:sp>
        <p:nvSpPr>
          <p:cNvPr id="27" name="Rechteck 26"/>
          <p:cNvSpPr/>
          <p:nvPr/>
        </p:nvSpPr>
        <p:spPr>
          <a:xfrm>
            <a:off x="580638" y="3348218"/>
            <a:ext cx="5408716" cy="362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p:cNvSpPr txBox="1"/>
          <p:nvPr/>
        </p:nvSpPr>
        <p:spPr>
          <a:xfrm>
            <a:off x="3432220" y="3311193"/>
            <a:ext cx="1835631" cy="369332"/>
          </a:xfrm>
          <a:prstGeom prst="rect">
            <a:avLst/>
          </a:prstGeom>
          <a:noFill/>
        </p:spPr>
        <p:txBody>
          <a:bodyPr wrap="none" rtlCol="0">
            <a:spAutoFit/>
          </a:bodyPr>
          <a:lstStyle/>
          <a:p>
            <a:r>
              <a:rPr lang="en-GB" dirty="0"/>
              <a:t>shot on </a:t>
            </a:r>
            <a:r>
              <a:rPr lang="en-GB" dirty="0" err="1"/>
              <a:t>foam+foil</a:t>
            </a:r>
            <a:endParaRPr lang="en-GB" dirty="0"/>
          </a:p>
        </p:txBody>
      </p:sp>
      <p:sp>
        <p:nvSpPr>
          <p:cNvPr id="28" name="Textfeld 27"/>
          <p:cNvSpPr txBox="1"/>
          <p:nvPr/>
        </p:nvSpPr>
        <p:spPr>
          <a:xfrm>
            <a:off x="644133" y="3336525"/>
            <a:ext cx="1237775" cy="369332"/>
          </a:xfrm>
          <a:prstGeom prst="rect">
            <a:avLst/>
          </a:prstGeom>
          <a:noFill/>
        </p:spPr>
        <p:txBody>
          <a:bodyPr wrap="none" rtlCol="0">
            <a:spAutoFit/>
          </a:bodyPr>
          <a:lstStyle/>
          <a:p>
            <a:r>
              <a:rPr lang="en-GB" dirty="0"/>
              <a:t>shot on foil</a:t>
            </a:r>
          </a:p>
        </p:txBody>
      </p:sp>
    </p:spTree>
    <p:extLst>
      <p:ext uri="{BB962C8B-B14F-4D97-AF65-F5344CB8AC3E}">
        <p14:creationId xmlns:p14="http://schemas.microsoft.com/office/powerpoint/2010/main" val="181055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1844299" y="1074779"/>
            <a:ext cx="7427105" cy="4883998"/>
            <a:chOff x="4654390" y="582495"/>
            <a:chExt cx="4393681" cy="2974625"/>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4390" y="582495"/>
              <a:ext cx="4166082" cy="2974625"/>
            </a:xfrm>
            <a:prstGeom prst="rect">
              <a:avLst/>
            </a:prstGeom>
          </p:spPr>
        </p:pic>
        <p:sp>
          <p:nvSpPr>
            <p:cNvPr id="5" name="Textfeld 4"/>
            <p:cNvSpPr txBox="1"/>
            <p:nvPr/>
          </p:nvSpPr>
          <p:spPr>
            <a:xfrm>
              <a:off x="8013877" y="1451358"/>
              <a:ext cx="1034194" cy="307777"/>
            </a:xfrm>
            <a:prstGeom prst="rect">
              <a:avLst/>
            </a:prstGeom>
            <a:noFill/>
          </p:spPr>
          <p:txBody>
            <a:bodyPr wrap="none" rtlCol="0">
              <a:spAutoFit/>
            </a:bodyPr>
            <a:lstStyle/>
            <a:p>
              <a:r>
                <a:rPr lang="en-US" sz="1400" u="sng" dirty="0">
                  <a:solidFill>
                    <a:schemeClr val="tx1">
                      <a:lumMod val="65000"/>
                      <a:lumOff val="35000"/>
                    </a:schemeClr>
                  </a:solidFill>
                </a:rPr>
                <a:t>10</a:t>
              </a:r>
              <a:r>
                <a:rPr lang="en-US" sz="1400" u="sng" baseline="30000" dirty="0">
                  <a:solidFill>
                    <a:schemeClr val="tx1">
                      <a:lumMod val="65000"/>
                      <a:lumOff val="35000"/>
                    </a:schemeClr>
                  </a:solidFill>
                </a:rPr>
                <a:t>19</a:t>
              </a:r>
              <a:r>
                <a:rPr lang="en-US" sz="1400" u="sng" dirty="0">
                  <a:solidFill>
                    <a:schemeClr val="tx1">
                      <a:lumMod val="65000"/>
                      <a:lumOff val="35000"/>
                    </a:schemeClr>
                  </a:solidFill>
                </a:rPr>
                <a:t> W/cm</a:t>
              </a:r>
              <a:r>
                <a:rPr lang="en-US" sz="1400" u="sng" baseline="30000" dirty="0">
                  <a:solidFill>
                    <a:schemeClr val="tx1">
                      <a:lumMod val="65000"/>
                      <a:lumOff val="35000"/>
                    </a:schemeClr>
                  </a:solidFill>
                </a:rPr>
                <a:t>2</a:t>
              </a:r>
            </a:p>
          </p:txBody>
        </p:sp>
        <p:sp>
          <p:nvSpPr>
            <p:cNvPr id="6" name="Textfeld 5"/>
            <p:cNvSpPr txBox="1"/>
            <p:nvPr/>
          </p:nvSpPr>
          <p:spPr>
            <a:xfrm>
              <a:off x="6864742" y="960674"/>
              <a:ext cx="1034194" cy="307777"/>
            </a:xfrm>
            <a:prstGeom prst="rect">
              <a:avLst/>
            </a:prstGeom>
            <a:noFill/>
          </p:spPr>
          <p:txBody>
            <a:bodyPr wrap="none" rtlCol="0">
              <a:spAutoFit/>
            </a:bodyPr>
            <a:lstStyle/>
            <a:p>
              <a:r>
                <a:rPr lang="en-US" sz="1400" u="sng" dirty="0">
                  <a:solidFill>
                    <a:schemeClr val="tx1">
                      <a:lumMod val="65000"/>
                      <a:lumOff val="35000"/>
                    </a:schemeClr>
                  </a:solidFill>
                </a:rPr>
                <a:t>10</a:t>
              </a:r>
              <a:r>
                <a:rPr lang="en-US" sz="1400" u="sng" baseline="30000" dirty="0">
                  <a:solidFill>
                    <a:schemeClr val="tx1">
                      <a:lumMod val="65000"/>
                      <a:lumOff val="35000"/>
                    </a:schemeClr>
                  </a:solidFill>
                </a:rPr>
                <a:t>21</a:t>
              </a:r>
              <a:r>
                <a:rPr lang="en-US" sz="1400" u="sng" dirty="0">
                  <a:solidFill>
                    <a:schemeClr val="tx1">
                      <a:lumMod val="65000"/>
                      <a:lumOff val="35000"/>
                    </a:schemeClr>
                  </a:solidFill>
                </a:rPr>
                <a:t> W/cm</a:t>
              </a:r>
              <a:r>
                <a:rPr lang="en-US" sz="1400" u="sng" baseline="30000" dirty="0">
                  <a:solidFill>
                    <a:schemeClr val="tx1">
                      <a:lumMod val="65000"/>
                      <a:lumOff val="35000"/>
                    </a:schemeClr>
                  </a:solidFill>
                </a:rPr>
                <a:t>2</a:t>
              </a:r>
            </a:p>
          </p:txBody>
        </p:sp>
        <p:cxnSp>
          <p:nvCxnSpPr>
            <p:cNvPr id="7" name="Gerade Verbindung mit Pfeil 6"/>
            <p:cNvCxnSpPr/>
            <p:nvPr/>
          </p:nvCxnSpPr>
          <p:spPr>
            <a:xfrm flipH="1">
              <a:off x="6007164" y="1723020"/>
              <a:ext cx="2411431" cy="861005"/>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a:off x="8013877" y="1717271"/>
              <a:ext cx="425828" cy="496433"/>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a:off x="5920502" y="1178274"/>
              <a:ext cx="1037420" cy="61378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hteck 9"/>
          <p:cNvSpPr/>
          <p:nvPr/>
        </p:nvSpPr>
        <p:spPr>
          <a:xfrm>
            <a:off x="6258666" y="6167985"/>
            <a:ext cx="9452892" cy="661720"/>
          </a:xfrm>
          <a:prstGeom prst="rect">
            <a:avLst/>
          </a:prstGeom>
        </p:spPr>
        <p:txBody>
          <a:bodyPr wrap="square">
            <a:spAutoFit/>
          </a:bodyPr>
          <a:lstStyle/>
          <a:p>
            <a:pPr marL="179705" algn="just">
              <a:spcAft>
                <a:spcPts val="600"/>
              </a:spcAft>
            </a:pPr>
            <a:r>
              <a:rPr lang="en-US" sz="1400" dirty="0">
                <a:ea typeface="Times New Roman" panose="02020603050405020304" pitchFamily="18" charset="0"/>
                <a:cs typeface="HelveticaLTStd-Roman-Identity-H"/>
              </a:rPr>
              <a:t>O. N. Rosmej et al</a:t>
            </a:r>
            <a:r>
              <a:rPr lang="en-US" sz="1400" dirty="0">
                <a:ea typeface="Times New Roman" panose="02020603050405020304" pitchFamily="18" charset="0"/>
              </a:rPr>
              <a:t> </a:t>
            </a:r>
            <a:r>
              <a:rPr lang="en-US" sz="1400" dirty="0">
                <a:ea typeface="Times New Roman" panose="02020603050405020304" pitchFamily="18" charset="0"/>
                <a:cs typeface="HelveticaLTStd-Roman-Identity-H"/>
              </a:rPr>
              <a:t> </a:t>
            </a:r>
            <a:r>
              <a:rPr lang="en-US" sz="1400" u="sng" dirty="0">
                <a:ea typeface="Times New Roman" panose="02020603050405020304" pitchFamily="18" charset="0"/>
                <a:cs typeface="HelveticaLTStd-Roman-Identity-H"/>
              </a:rPr>
              <a:t>Plasma Phys. Control. Fusion </a:t>
            </a:r>
            <a:r>
              <a:rPr lang="en-US" sz="1400" b="1" u="sng" dirty="0">
                <a:ea typeface="Times New Roman" panose="02020603050405020304" pitchFamily="18" charset="0"/>
                <a:cs typeface="HelveticaLTStd-Bold-Identity-H"/>
              </a:rPr>
              <a:t>62 </a:t>
            </a:r>
            <a:r>
              <a:rPr lang="en-US" sz="1400" u="sng" dirty="0">
                <a:ea typeface="Times New Roman" panose="02020603050405020304" pitchFamily="18" charset="0"/>
                <a:cs typeface="HelveticaLTStd-Roman-Identity-H"/>
              </a:rPr>
              <a:t>(2020) 115024 </a:t>
            </a:r>
          </a:p>
          <a:p>
            <a:pPr marL="179705" algn="just">
              <a:spcAft>
                <a:spcPts val="600"/>
              </a:spcAft>
            </a:pPr>
            <a:r>
              <a:rPr lang="en-US" u="sng" dirty="0">
                <a:ea typeface="Times New Roman" panose="02020603050405020304" pitchFamily="18" charset="0"/>
                <a:cs typeface="Times New Roman" panose="02020603050405020304" pitchFamily="18" charset="0"/>
              </a:rPr>
              <a:t>  </a:t>
            </a:r>
          </a:p>
        </p:txBody>
      </p:sp>
      <p:sp>
        <p:nvSpPr>
          <p:cNvPr id="11" name="Textfeld 10"/>
          <p:cNvSpPr txBox="1"/>
          <p:nvPr/>
        </p:nvSpPr>
        <p:spPr>
          <a:xfrm>
            <a:off x="162751" y="5708791"/>
            <a:ext cx="12029249" cy="369332"/>
          </a:xfrm>
          <a:prstGeom prst="rect">
            <a:avLst/>
          </a:prstGeom>
          <a:noFill/>
        </p:spPr>
        <p:txBody>
          <a:bodyPr wrap="square" rtlCol="0">
            <a:spAutoFit/>
          </a:bodyPr>
          <a:lstStyle/>
          <a:p>
            <a:r>
              <a:rPr lang="en-GB" b="1" dirty="0">
                <a:solidFill>
                  <a:srgbClr val="2F528F"/>
                </a:solidFill>
              </a:rPr>
              <a:t>More high energy electrons ( &gt; 30 MeV) in case of </a:t>
            </a:r>
            <a:r>
              <a:rPr lang="en-GB" b="1" dirty="0" err="1">
                <a:solidFill>
                  <a:srgbClr val="2F528F"/>
                </a:solidFill>
              </a:rPr>
              <a:t>foam+foil</a:t>
            </a:r>
            <a:r>
              <a:rPr lang="en-GB" b="1" dirty="0">
                <a:solidFill>
                  <a:srgbClr val="2F528F"/>
                </a:solidFill>
              </a:rPr>
              <a:t> at 10</a:t>
            </a:r>
            <a:r>
              <a:rPr lang="en-GB" b="1" baseline="30000" dirty="0">
                <a:solidFill>
                  <a:srgbClr val="2F528F"/>
                </a:solidFill>
              </a:rPr>
              <a:t>19</a:t>
            </a:r>
            <a:r>
              <a:rPr lang="en-GB" b="1" dirty="0">
                <a:solidFill>
                  <a:srgbClr val="2F528F"/>
                </a:solidFill>
              </a:rPr>
              <a:t> W/cm</a:t>
            </a:r>
            <a:r>
              <a:rPr lang="en-GB" b="1" baseline="30000" dirty="0">
                <a:solidFill>
                  <a:srgbClr val="2F528F"/>
                </a:solidFill>
              </a:rPr>
              <a:t>2</a:t>
            </a:r>
            <a:r>
              <a:rPr lang="en-GB" b="1" dirty="0">
                <a:solidFill>
                  <a:srgbClr val="2F528F"/>
                </a:solidFill>
              </a:rPr>
              <a:t> (red) than in shot with 10</a:t>
            </a:r>
            <a:r>
              <a:rPr lang="en-GB" b="1" baseline="30000" dirty="0">
                <a:solidFill>
                  <a:srgbClr val="2F528F"/>
                </a:solidFill>
              </a:rPr>
              <a:t>21</a:t>
            </a:r>
            <a:r>
              <a:rPr lang="en-GB" b="1" dirty="0">
                <a:solidFill>
                  <a:srgbClr val="2F528F"/>
                </a:solidFill>
              </a:rPr>
              <a:t> W/cm</a:t>
            </a:r>
            <a:r>
              <a:rPr lang="en-GB" b="1" baseline="30000" dirty="0">
                <a:solidFill>
                  <a:srgbClr val="2F528F"/>
                </a:solidFill>
              </a:rPr>
              <a:t>2</a:t>
            </a:r>
            <a:r>
              <a:rPr lang="en-GB" b="1" dirty="0">
                <a:solidFill>
                  <a:srgbClr val="2F528F"/>
                </a:solidFill>
              </a:rPr>
              <a:t> on foil (green)</a:t>
            </a:r>
          </a:p>
        </p:txBody>
      </p:sp>
      <p:sp>
        <p:nvSpPr>
          <p:cNvPr id="17" name="Textfeld 16"/>
          <p:cNvSpPr txBox="1"/>
          <p:nvPr/>
        </p:nvSpPr>
        <p:spPr>
          <a:xfrm>
            <a:off x="162751" y="79292"/>
            <a:ext cx="11593558" cy="584775"/>
          </a:xfrm>
          <a:prstGeom prst="rect">
            <a:avLst/>
          </a:prstGeom>
          <a:noFill/>
        </p:spPr>
        <p:txBody>
          <a:bodyPr wrap="none" rtlCol="0">
            <a:spAutoFit/>
          </a:bodyPr>
          <a:lstStyle/>
          <a:p>
            <a:r>
              <a:rPr lang="en-GB" sz="3200" dirty="0">
                <a:latin typeface="+mj-lt"/>
              </a:rPr>
              <a:t>100× increase of laser energy coupling to MeV electrons using foams </a:t>
            </a:r>
          </a:p>
        </p:txBody>
      </p:sp>
      <p:sp>
        <p:nvSpPr>
          <p:cNvPr id="2" name="Textfeld 1"/>
          <p:cNvSpPr txBox="1"/>
          <p:nvPr/>
        </p:nvSpPr>
        <p:spPr>
          <a:xfrm>
            <a:off x="7100330" y="1415000"/>
            <a:ext cx="3831242" cy="369332"/>
          </a:xfrm>
          <a:prstGeom prst="rect">
            <a:avLst/>
          </a:prstGeom>
          <a:noFill/>
        </p:spPr>
        <p:txBody>
          <a:bodyPr wrap="none" rtlCol="0">
            <a:spAutoFit/>
          </a:bodyPr>
          <a:lstStyle/>
          <a:p>
            <a:r>
              <a:rPr lang="en-GB" dirty="0"/>
              <a:t> spectra measured along laser axis (0°) </a:t>
            </a:r>
          </a:p>
        </p:txBody>
      </p:sp>
    </p:spTree>
    <p:extLst>
      <p:ext uri="{BB962C8B-B14F-4D97-AF65-F5344CB8AC3E}">
        <p14:creationId xmlns:p14="http://schemas.microsoft.com/office/powerpoint/2010/main" val="2750607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5" descr="Изображение выглядит как текст, снимок экрана, линия, диаграмма&#10;&#10;Автоматически созданное описание">
            <a:extLst>
              <a:ext uri="{FF2B5EF4-FFF2-40B4-BE49-F238E27FC236}">
                <a16:creationId xmlns:a16="http://schemas.microsoft.com/office/drawing/2014/main" id="{956CF9B4-D1A2-DFE3-B66B-8A63B1861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07" y="1070797"/>
            <a:ext cx="7080071" cy="5420129"/>
          </a:xfrm>
          <a:prstGeom prst="rect">
            <a:avLst/>
          </a:prstGeom>
        </p:spPr>
      </p:pic>
      <p:sp>
        <p:nvSpPr>
          <p:cNvPr id="13" name="Textfeld 12"/>
          <p:cNvSpPr txBox="1"/>
          <p:nvPr/>
        </p:nvSpPr>
        <p:spPr>
          <a:xfrm>
            <a:off x="6896362" y="3535194"/>
            <a:ext cx="4672518" cy="1938992"/>
          </a:xfrm>
          <a:prstGeom prst="rect">
            <a:avLst/>
          </a:prstGeom>
          <a:noFill/>
          <a:ln>
            <a:solidFill>
              <a:schemeClr val="bg2">
                <a:lumMod val="90000"/>
              </a:schemeClr>
            </a:solidFill>
          </a:ln>
        </p:spPr>
        <p:txBody>
          <a:bodyPr wrap="square" rtlCol="0">
            <a:spAutoFit/>
          </a:bodyPr>
          <a:lstStyle/>
          <a:p>
            <a:r>
              <a:rPr lang="en-GB" sz="1600" b="1" dirty="0" smtClean="0"/>
              <a:t>Foams are produced using different technologies:</a:t>
            </a:r>
          </a:p>
          <a:p>
            <a:r>
              <a:rPr lang="en-GB" sz="1600" dirty="0" smtClean="0"/>
              <a:t>CHO (N. Borisenko, LPI) PHELIX 2017-21</a:t>
            </a:r>
          </a:p>
          <a:p>
            <a:r>
              <a:rPr lang="en-GB" sz="1600" dirty="0" smtClean="0"/>
              <a:t>CH  (General Atomics, US) PHELIX 2022-23</a:t>
            </a:r>
          </a:p>
          <a:p>
            <a:r>
              <a:rPr lang="en-GB" sz="1600" dirty="0" smtClean="0"/>
              <a:t>CHO (W. Nazarov, Scotland) PHELIX 2022-23</a:t>
            </a:r>
          </a:p>
          <a:p>
            <a:endParaRPr lang="en-GB" sz="800" dirty="0" smtClean="0"/>
          </a:p>
          <a:p>
            <a:r>
              <a:rPr lang="en-GB" sz="1600" b="1" dirty="0" smtClean="0"/>
              <a:t>densities: near critical and over-critical 2-8 mg/cc</a:t>
            </a:r>
          </a:p>
          <a:p>
            <a:r>
              <a:rPr lang="en-GB" sz="1600" b="1" dirty="0" smtClean="0"/>
              <a:t>areal densities: 0.16-0.2 mg/cm</a:t>
            </a:r>
            <a:r>
              <a:rPr lang="en-GB" sz="1600" b="1" baseline="30000" dirty="0" smtClean="0"/>
              <a:t>2</a:t>
            </a:r>
          </a:p>
          <a:p>
            <a:r>
              <a:rPr lang="en-GB" sz="1600" b="1" dirty="0" smtClean="0"/>
              <a:t>ns pulse: ~ 10</a:t>
            </a:r>
            <a:r>
              <a:rPr lang="en-GB" sz="1600" b="1" baseline="30000" dirty="0" smtClean="0"/>
              <a:t>13</a:t>
            </a:r>
            <a:r>
              <a:rPr lang="en-GB" sz="1600" b="1" dirty="0" smtClean="0"/>
              <a:t> – 3x10</a:t>
            </a:r>
            <a:r>
              <a:rPr lang="en-GB" sz="1600" b="1" baseline="30000" dirty="0" smtClean="0"/>
              <a:t>14 </a:t>
            </a:r>
            <a:r>
              <a:rPr lang="en-GB" sz="1600" b="1" dirty="0" smtClean="0"/>
              <a:t>W/cm</a:t>
            </a:r>
            <a:r>
              <a:rPr lang="en-GB" sz="1600" b="1" baseline="30000" dirty="0" smtClean="0"/>
              <a:t>2</a:t>
            </a:r>
            <a:r>
              <a:rPr lang="en-GB" sz="1600" b="1" dirty="0" smtClean="0"/>
              <a:t>, 3- 5 ns delay</a:t>
            </a:r>
          </a:p>
        </p:txBody>
      </p:sp>
      <p:grpSp>
        <p:nvGrpSpPr>
          <p:cNvPr id="5" name="Gruppieren 4"/>
          <p:cNvGrpSpPr/>
          <p:nvPr/>
        </p:nvGrpSpPr>
        <p:grpSpPr>
          <a:xfrm>
            <a:off x="6497674" y="1321719"/>
            <a:ext cx="5192583" cy="1916353"/>
            <a:chOff x="6497674" y="1321719"/>
            <a:chExt cx="5192583" cy="1916353"/>
          </a:xfrm>
        </p:grpSpPr>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497674" y="1646567"/>
              <a:ext cx="1709636" cy="1378062"/>
            </a:xfrm>
            <a:prstGeom prst="rect">
              <a:avLst/>
            </a:prstGeom>
            <a:noFill/>
            <a:ln/>
            <a:effectLst>
              <a:outerShdw dist="107763" dir="18900000" algn="ctr" rotWithShape="0">
                <a:schemeClr val="bg2">
                  <a:alpha val="50000"/>
                </a:schemeClr>
              </a:outerShdw>
            </a:effectLst>
          </p:spPr>
        </p:pic>
        <p:pic>
          <p:nvPicPr>
            <p:cNvPr id="15" name="Grafik 14"/>
            <p:cNvPicPr>
              <a:picLocks noChangeAspect="1"/>
            </p:cNvPicPr>
            <p:nvPr/>
          </p:nvPicPr>
          <p:blipFill>
            <a:blip r:embed="rId5"/>
            <a:stretch>
              <a:fillRect/>
            </a:stretch>
          </p:blipFill>
          <p:spPr>
            <a:xfrm>
              <a:off x="8004747" y="1321719"/>
              <a:ext cx="3685510" cy="1916353"/>
            </a:xfrm>
            <a:prstGeom prst="rect">
              <a:avLst/>
            </a:prstGeom>
            <a:ln>
              <a:noFill/>
            </a:ln>
          </p:spPr>
        </p:pic>
      </p:grpSp>
      <p:grpSp>
        <p:nvGrpSpPr>
          <p:cNvPr id="20" name="Gruppieren 19"/>
          <p:cNvGrpSpPr/>
          <p:nvPr/>
        </p:nvGrpSpPr>
        <p:grpSpPr>
          <a:xfrm>
            <a:off x="1862835" y="3489787"/>
            <a:ext cx="4119987" cy="1824140"/>
            <a:chOff x="1862835" y="3489787"/>
            <a:chExt cx="4119987" cy="1824140"/>
          </a:xfrm>
        </p:grpSpPr>
        <p:sp>
          <p:nvSpPr>
            <p:cNvPr id="21" name="Textfeld 20"/>
            <p:cNvSpPr txBox="1"/>
            <p:nvPr/>
          </p:nvSpPr>
          <p:spPr>
            <a:xfrm>
              <a:off x="4166578" y="3780862"/>
              <a:ext cx="1816244" cy="369332"/>
            </a:xfrm>
            <a:prstGeom prst="rect">
              <a:avLst/>
            </a:prstGeom>
            <a:noFill/>
          </p:spPr>
          <p:txBody>
            <a:bodyPr wrap="square" rtlCol="0">
              <a:spAutoFit/>
            </a:bodyPr>
            <a:lstStyle/>
            <a:p>
              <a:r>
                <a:rPr lang="en-GB" b="1" dirty="0" smtClean="0"/>
                <a:t>T</a:t>
              </a:r>
              <a:r>
                <a:rPr lang="en-GB" b="1" baseline="-25000" dirty="0" smtClean="0"/>
                <a:t>h</a:t>
              </a:r>
              <a:r>
                <a:rPr lang="en-GB" b="1" dirty="0" smtClean="0"/>
                <a:t> ~ 15-17 MeV</a:t>
              </a:r>
              <a:endParaRPr lang="en-GB" b="1" dirty="0"/>
            </a:p>
          </p:txBody>
        </p:sp>
        <p:sp>
          <p:nvSpPr>
            <p:cNvPr id="22" name="Textfeld 21"/>
            <p:cNvSpPr txBox="1"/>
            <p:nvPr/>
          </p:nvSpPr>
          <p:spPr>
            <a:xfrm>
              <a:off x="1862835" y="4944595"/>
              <a:ext cx="1854691" cy="369332"/>
            </a:xfrm>
            <a:prstGeom prst="rect">
              <a:avLst/>
            </a:prstGeom>
            <a:noFill/>
          </p:spPr>
          <p:txBody>
            <a:bodyPr wrap="square" rtlCol="0">
              <a:spAutoFit/>
            </a:bodyPr>
            <a:lstStyle/>
            <a:p>
              <a:r>
                <a:rPr lang="en-GB" b="1" dirty="0" smtClean="0"/>
                <a:t>Al high contrast</a:t>
              </a:r>
              <a:endParaRPr lang="en-GB" b="1" dirty="0"/>
            </a:p>
          </p:txBody>
        </p:sp>
        <p:sp>
          <p:nvSpPr>
            <p:cNvPr id="23" name="Textfeld 22"/>
            <p:cNvSpPr txBox="1"/>
            <p:nvPr/>
          </p:nvSpPr>
          <p:spPr>
            <a:xfrm>
              <a:off x="2337666" y="4255385"/>
              <a:ext cx="905027" cy="369332"/>
            </a:xfrm>
            <a:prstGeom prst="rect">
              <a:avLst/>
            </a:prstGeom>
            <a:noFill/>
          </p:spPr>
          <p:txBody>
            <a:bodyPr wrap="square" rtlCol="0">
              <a:spAutoFit/>
            </a:bodyPr>
            <a:lstStyle/>
            <a:p>
              <a:r>
                <a:rPr lang="en-GB" b="1" dirty="0" smtClean="0"/>
                <a:t>Al + ns</a:t>
              </a:r>
              <a:endParaRPr lang="en-GB" b="1" dirty="0"/>
            </a:p>
          </p:txBody>
        </p:sp>
        <p:sp>
          <p:nvSpPr>
            <p:cNvPr id="24" name="Textfeld 23"/>
            <p:cNvSpPr txBox="1"/>
            <p:nvPr/>
          </p:nvSpPr>
          <p:spPr>
            <a:xfrm>
              <a:off x="3165411" y="3489787"/>
              <a:ext cx="1239013" cy="369332"/>
            </a:xfrm>
            <a:prstGeom prst="rect">
              <a:avLst/>
            </a:prstGeom>
            <a:noFill/>
          </p:spPr>
          <p:txBody>
            <a:bodyPr wrap="square" rtlCol="0">
              <a:spAutoFit/>
            </a:bodyPr>
            <a:lstStyle/>
            <a:p>
              <a:r>
                <a:rPr lang="en-GB" b="1" dirty="0" smtClean="0"/>
                <a:t>foam + ns</a:t>
              </a:r>
              <a:endParaRPr lang="en-GB" b="1" dirty="0"/>
            </a:p>
          </p:txBody>
        </p:sp>
      </p:grpSp>
      <p:sp>
        <p:nvSpPr>
          <p:cNvPr id="2" name="Rechteck 1"/>
          <p:cNvSpPr/>
          <p:nvPr/>
        </p:nvSpPr>
        <p:spPr>
          <a:xfrm>
            <a:off x="215254" y="89756"/>
            <a:ext cx="12573382" cy="584775"/>
          </a:xfrm>
          <a:prstGeom prst="rect">
            <a:avLst/>
          </a:prstGeom>
        </p:spPr>
        <p:txBody>
          <a:bodyPr wrap="square">
            <a:spAutoFit/>
          </a:bodyPr>
          <a:lstStyle/>
          <a:p>
            <a:r>
              <a:rPr lang="de-DE" sz="3200" dirty="0" err="1" smtClean="0">
                <a:latin typeface="+mj-lt"/>
              </a:rPr>
              <a:t>Stability</a:t>
            </a:r>
            <a:r>
              <a:rPr lang="de-DE" sz="3200" dirty="0" smtClean="0">
                <a:latin typeface="+mj-lt"/>
              </a:rPr>
              <a:t> </a:t>
            </a:r>
            <a:r>
              <a:rPr lang="de-DE" sz="3200" dirty="0" err="1">
                <a:latin typeface="+mj-lt"/>
              </a:rPr>
              <a:t>of</a:t>
            </a:r>
            <a:r>
              <a:rPr lang="de-DE" sz="3200" dirty="0">
                <a:latin typeface="+mj-lt"/>
              </a:rPr>
              <a:t> the DLA </a:t>
            </a:r>
            <a:r>
              <a:rPr lang="de-DE" sz="3200" dirty="0" err="1">
                <a:latin typeface="+mj-lt"/>
              </a:rPr>
              <a:t>process</a:t>
            </a:r>
            <a:r>
              <a:rPr lang="de-DE" sz="3200" dirty="0">
                <a:latin typeface="+mj-lt"/>
              </a:rPr>
              <a:t> </a:t>
            </a:r>
            <a:r>
              <a:rPr lang="de-DE" sz="3200" dirty="0" err="1">
                <a:latin typeface="+mj-lt"/>
              </a:rPr>
              <a:t>by</a:t>
            </a:r>
            <a:r>
              <a:rPr lang="de-DE" sz="3200" dirty="0">
                <a:latin typeface="+mj-lt"/>
              </a:rPr>
              <a:t> </a:t>
            </a:r>
            <a:r>
              <a:rPr lang="de-DE" sz="3200" dirty="0" err="1" smtClean="0">
                <a:latin typeface="+mj-lt"/>
              </a:rPr>
              <a:t>appl</a:t>
            </a:r>
            <a:r>
              <a:rPr lang="de-DE" sz="3200" dirty="0" smtClean="0">
                <a:latin typeface="+mj-lt"/>
              </a:rPr>
              <a:t>. </a:t>
            </a:r>
            <a:r>
              <a:rPr lang="de-DE" sz="3200" dirty="0" err="1">
                <a:latin typeface="+mj-lt"/>
              </a:rPr>
              <a:t>of</a:t>
            </a:r>
            <a:r>
              <a:rPr lang="de-DE" sz="3200" dirty="0">
                <a:latin typeface="+mj-lt"/>
              </a:rPr>
              <a:t> different </a:t>
            </a:r>
            <a:r>
              <a:rPr lang="de-DE" sz="3200" dirty="0" err="1" smtClean="0">
                <a:latin typeface="+mj-lt"/>
              </a:rPr>
              <a:t>foams</a:t>
            </a:r>
            <a:r>
              <a:rPr lang="de-DE" sz="3200" dirty="0" smtClean="0">
                <a:latin typeface="+mj-lt"/>
              </a:rPr>
              <a:t> and </a:t>
            </a:r>
            <a:r>
              <a:rPr lang="de-DE" sz="3200" dirty="0" err="1" smtClean="0">
                <a:latin typeface="+mj-lt"/>
              </a:rPr>
              <a:t>ns</a:t>
            </a:r>
            <a:r>
              <a:rPr lang="de-DE" sz="3200" dirty="0" smtClean="0">
                <a:latin typeface="+mj-lt"/>
              </a:rPr>
              <a:t>-pulses </a:t>
            </a:r>
            <a:endParaRPr lang="de-DE" sz="3200" dirty="0">
              <a:latin typeface="+mj-lt"/>
            </a:endParaRPr>
          </a:p>
        </p:txBody>
      </p:sp>
      <p:sp>
        <p:nvSpPr>
          <p:cNvPr id="3" name="Textfeld 2"/>
          <p:cNvSpPr txBox="1"/>
          <p:nvPr/>
        </p:nvSpPr>
        <p:spPr>
          <a:xfrm>
            <a:off x="5311124" y="6043650"/>
            <a:ext cx="3269100" cy="369332"/>
          </a:xfrm>
          <a:prstGeom prst="rect">
            <a:avLst/>
          </a:prstGeom>
          <a:noFill/>
        </p:spPr>
        <p:txBody>
          <a:bodyPr wrap="none" rtlCol="0">
            <a:spAutoFit/>
          </a:bodyPr>
          <a:lstStyle/>
          <a:p>
            <a:r>
              <a:rPr lang="en-GB" dirty="0" smtClean="0"/>
              <a:t>PhD M. Gyrdymov, GU-Frankfurt</a:t>
            </a:r>
            <a:endParaRPr lang="en-GB" dirty="0"/>
          </a:p>
        </p:txBody>
      </p:sp>
      <p:sp>
        <p:nvSpPr>
          <p:cNvPr id="4" name="Rechteck 3"/>
          <p:cNvSpPr/>
          <p:nvPr/>
        </p:nvSpPr>
        <p:spPr>
          <a:xfrm>
            <a:off x="7253364" y="1243775"/>
            <a:ext cx="4588866" cy="324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50782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644" y="124010"/>
            <a:ext cx="11423049" cy="531626"/>
          </a:xfrm>
        </p:spPr>
        <p:txBody>
          <a:bodyPr>
            <a:noAutofit/>
          </a:bodyPr>
          <a:lstStyle/>
          <a:p>
            <a:r>
              <a:rPr lang="de-DE" sz="2800" dirty="0" smtClean="0"/>
              <a:t>10-times </a:t>
            </a:r>
            <a:r>
              <a:rPr lang="de-DE" sz="2800" dirty="0" err="1" smtClean="0"/>
              <a:t>less</a:t>
            </a:r>
            <a:r>
              <a:rPr lang="de-DE" sz="2800" dirty="0" smtClean="0"/>
              <a:t> 10 </a:t>
            </a:r>
            <a:r>
              <a:rPr lang="de-DE" sz="2800" dirty="0" err="1" smtClean="0"/>
              <a:t>MeV</a:t>
            </a:r>
            <a:r>
              <a:rPr lang="de-DE" sz="2800" dirty="0" smtClean="0"/>
              <a:t> </a:t>
            </a:r>
            <a:r>
              <a:rPr lang="de-DE" sz="2800" dirty="0" err="1" smtClean="0"/>
              <a:t>photons</a:t>
            </a:r>
            <a:r>
              <a:rPr lang="de-DE" sz="2800" dirty="0" smtClean="0"/>
              <a:t> in </a:t>
            </a:r>
            <a:r>
              <a:rPr lang="de-DE" sz="2800" dirty="0" err="1" smtClean="0"/>
              <a:t>direct</a:t>
            </a:r>
            <a:r>
              <a:rPr lang="de-DE" sz="2800" dirty="0" smtClean="0"/>
              <a:t> </a:t>
            </a:r>
            <a:r>
              <a:rPr lang="de-DE" sz="2800" dirty="0" err="1" smtClean="0"/>
              <a:t>shot</a:t>
            </a:r>
            <a:r>
              <a:rPr lang="de-DE" sz="2800" dirty="0" smtClean="0"/>
              <a:t> on W-</a:t>
            </a:r>
            <a:r>
              <a:rPr lang="de-DE" sz="2800" dirty="0" err="1" smtClean="0"/>
              <a:t>converter</a:t>
            </a:r>
            <a:r>
              <a:rPr lang="de-DE" sz="2800" dirty="0" smtClean="0"/>
              <a:t> </a:t>
            </a:r>
            <a:r>
              <a:rPr lang="de-DE" sz="2800" dirty="0" err="1" smtClean="0"/>
              <a:t>with</a:t>
            </a:r>
            <a:r>
              <a:rPr lang="de-DE" sz="2800" dirty="0" smtClean="0"/>
              <a:t> </a:t>
            </a:r>
            <a:r>
              <a:rPr lang="de-DE" sz="2800" dirty="0" err="1" smtClean="0"/>
              <a:t>ns</a:t>
            </a:r>
            <a:r>
              <a:rPr lang="de-DE" sz="2800" dirty="0" smtClean="0"/>
              <a:t>-pulse</a:t>
            </a:r>
            <a:endParaRPr lang="en-GB" sz="2800" dirty="0"/>
          </a:p>
        </p:txBody>
      </p:sp>
      <p:sp>
        <p:nvSpPr>
          <p:cNvPr id="3" name="Textfeld 4">
            <a:extLst>
              <a:ext uri="{FF2B5EF4-FFF2-40B4-BE49-F238E27FC236}">
                <a16:creationId xmlns:a16="http://schemas.microsoft.com/office/drawing/2014/main" id="{8AEA278E-1F34-9139-DAAB-3B340FB75B3B}"/>
              </a:ext>
            </a:extLst>
          </p:cNvPr>
          <p:cNvSpPr txBox="1"/>
          <p:nvPr/>
        </p:nvSpPr>
        <p:spPr>
          <a:xfrm>
            <a:off x="141644" y="1565449"/>
            <a:ext cx="4807022" cy="369332"/>
          </a:xfrm>
          <a:prstGeom prst="rect">
            <a:avLst/>
          </a:prstGeom>
          <a:noFill/>
        </p:spPr>
        <p:txBody>
          <a:bodyPr wrap="none" rtlCol="0">
            <a:spAutoFit/>
          </a:bodyPr>
          <a:lstStyle/>
          <a:p>
            <a:r>
              <a:rPr lang="en-GB" dirty="0"/>
              <a:t>sh. 37 Foam 4 mg/cc, 0.5mm + 2mm W +ns-pulse</a:t>
            </a:r>
          </a:p>
        </p:txBody>
      </p:sp>
      <p:pic>
        <p:nvPicPr>
          <p:cNvPr id="4" name="Grafik 3">
            <a:extLst>
              <a:ext uri="{FF2B5EF4-FFF2-40B4-BE49-F238E27FC236}">
                <a16:creationId xmlns:a16="http://schemas.microsoft.com/office/drawing/2014/main" id="{180FD9FA-B098-7C52-39FA-084BB55CC9BB}"/>
              </a:ext>
            </a:extLst>
          </p:cNvPr>
          <p:cNvPicPr>
            <a:picLocks noChangeAspect="1"/>
          </p:cNvPicPr>
          <p:nvPr/>
        </p:nvPicPr>
        <p:blipFill>
          <a:blip r:embed="rId3"/>
          <a:stretch>
            <a:fillRect/>
          </a:stretch>
        </p:blipFill>
        <p:spPr>
          <a:xfrm>
            <a:off x="1388749" y="1981226"/>
            <a:ext cx="2122153" cy="1917039"/>
          </a:xfrm>
          <a:prstGeom prst="rect">
            <a:avLst/>
          </a:prstGeom>
        </p:spPr>
      </p:pic>
      <p:pic>
        <p:nvPicPr>
          <p:cNvPr id="5" name="Grafik 4">
            <a:extLst>
              <a:ext uri="{FF2B5EF4-FFF2-40B4-BE49-F238E27FC236}">
                <a16:creationId xmlns:a16="http://schemas.microsoft.com/office/drawing/2014/main" id="{4DC571A8-EF43-50D7-59B5-7731A831D547}"/>
              </a:ext>
            </a:extLst>
          </p:cNvPr>
          <p:cNvPicPr>
            <a:picLocks noChangeAspect="1"/>
          </p:cNvPicPr>
          <p:nvPr/>
        </p:nvPicPr>
        <p:blipFill>
          <a:blip r:embed="rId4"/>
          <a:stretch>
            <a:fillRect/>
          </a:stretch>
        </p:blipFill>
        <p:spPr>
          <a:xfrm>
            <a:off x="1409838" y="4432943"/>
            <a:ext cx="2079973" cy="1903025"/>
          </a:xfrm>
          <a:prstGeom prst="rect">
            <a:avLst/>
          </a:prstGeom>
        </p:spPr>
      </p:pic>
      <p:sp>
        <p:nvSpPr>
          <p:cNvPr id="6" name="Textfeld 15">
            <a:extLst>
              <a:ext uri="{FF2B5EF4-FFF2-40B4-BE49-F238E27FC236}">
                <a16:creationId xmlns:a16="http://schemas.microsoft.com/office/drawing/2014/main" id="{AC70B4F7-F4CB-BCD2-D4D2-FAADE8F3090F}"/>
              </a:ext>
            </a:extLst>
          </p:cNvPr>
          <p:cNvSpPr txBox="1"/>
          <p:nvPr/>
        </p:nvSpPr>
        <p:spPr>
          <a:xfrm>
            <a:off x="431858" y="4114029"/>
            <a:ext cx="3918252" cy="369332"/>
          </a:xfrm>
          <a:prstGeom prst="rect">
            <a:avLst/>
          </a:prstGeom>
          <a:noFill/>
        </p:spPr>
        <p:txBody>
          <a:bodyPr wrap="none" rtlCol="0">
            <a:spAutoFit/>
          </a:bodyPr>
          <a:lstStyle/>
          <a:p>
            <a:r>
              <a:rPr lang="en-GB" dirty="0"/>
              <a:t>sh. 41 Direct shot on 2mm W + ns-pulse</a:t>
            </a:r>
          </a:p>
        </p:txBody>
      </p:sp>
      <p:pic>
        <p:nvPicPr>
          <p:cNvPr id="7" name="Grafik 6">
            <a:extLst>
              <a:ext uri="{FF2B5EF4-FFF2-40B4-BE49-F238E27FC236}">
                <a16:creationId xmlns:a16="http://schemas.microsoft.com/office/drawing/2014/main" id="{ADAE40B1-3B97-0A45-CE4B-89E911BF700C}"/>
              </a:ext>
            </a:extLst>
          </p:cNvPr>
          <p:cNvPicPr>
            <a:picLocks noChangeAspect="1"/>
          </p:cNvPicPr>
          <p:nvPr/>
        </p:nvPicPr>
        <p:blipFill>
          <a:blip r:embed="rId5"/>
          <a:stretch>
            <a:fillRect/>
          </a:stretch>
        </p:blipFill>
        <p:spPr>
          <a:xfrm>
            <a:off x="3949035" y="4740725"/>
            <a:ext cx="2888225" cy="1446822"/>
          </a:xfrm>
          <a:prstGeom prst="rect">
            <a:avLst/>
          </a:prstGeom>
        </p:spPr>
      </p:pic>
      <p:pic>
        <p:nvPicPr>
          <p:cNvPr id="8" name="Grafik 7">
            <a:extLst>
              <a:ext uri="{FF2B5EF4-FFF2-40B4-BE49-F238E27FC236}">
                <a16:creationId xmlns:a16="http://schemas.microsoft.com/office/drawing/2014/main" id="{A63FC387-0264-F93E-B2FE-D627AB8F356E}"/>
              </a:ext>
            </a:extLst>
          </p:cNvPr>
          <p:cNvPicPr>
            <a:picLocks noChangeAspect="1"/>
          </p:cNvPicPr>
          <p:nvPr/>
        </p:nvPicPr>
        <p:blipFill>
          <a:blip r:embed="rId6"/>
          <a:stretch>
            <a:fillRect/>
          </a:stretch>
        </p:blipFill>
        <p:spPr>
          <a:xfrm>
            <a:off x="3787569" y="2306968"/>
            <a:ext cx="2888225" cy="1433336"/>
          </a:xfrm>
          <a:prstGeom prst="rect">
            <a:avLst/>
          </a:prstGeom>
        </p:spPr>
      </p:pic>
      <p:sp>
        <p:nvSpPr>
          <p:cNvPr id="9" name="Textfeld 8">
            <a:extLst>
              <a:ext uri="{FF2B5EF4-FFF2-40B4-BE49-F238E27FC236}">
                <a16:creationId xmlns:a16="http://schemas.microsoft.com/office/drawing/2014/main" id="{BB9EFB71-A589-A257-7802-73F7FCB624A8}"/>
              </a:ext>
            </a:extLst>
          </p:cNvPr>
          <p:cNvSpPr txBox="1"/>
          <p:nvPr/>
        </p:nvSpPr>
        <p:spPr>
          <a:xfrm>
            <a:off x="4113426" y="1959990"/>
            <a:ext cx="2236510" cy="338554"/>
          </a:xfrm>
          <a:prstGeom prst="rect">
            <a:avLst/>
          </a:prstGeom>
          <a:noFill/>
        </p:spPr>
        <p:txBody>
          <a:bodyPr wrap="none" rtlCol="0">
            <a:spAutoFit/>
          </a:bodyPr>
          <a:lstStyle/>
          <a:p>
            <a:r>
              <a:rPr lang="en-GB" sz="1600" dirty="0"/>
              <a:t>Cu-foil -27 mm from TCC</a:t>
            </a:r>
          </a:p>
        </p:txBody>
      </p:sp>
      <p:sp>
        <p:nvSpPr>
          <p:cNvPr id="10" name="Textfeld 9">
            <a:extLst>
              <a:ext uri="{FF2B5EF4-FFF2-40B4-BE49-F238E27FC236}">
                <a16:creationId xmlns:a16="http://schemas.microsoft.com/office/drawing/2014/main" id="{F3430F57-A401-8A8F-0B11-B1402BB01790}"/>
              </a:ext>
            </a:extLst>
          </p:cNvPr>
          <p:cNvSpPr txBox="1"/>
          <p:nvPr/>
        </p:nvSpPr>
        <p:spPr>
          <a:xfrm>
            <a:off x="4163204" y="4432943"/>
            <a:ext cx="2162130" cy="338554"/>
          </a:xfrm>
          <a:prstGeom prst="rect">
            <a:avLst/>
          </a:prstGeom>
          <a:noFill/>
        </p:spPr>
        <p:txBody>
          <a:bodyPr wrap="none" rtlCol="0">
            <a:spAutoFit/>
          </a:bodyPr>
          <a:lstStyle/>
          <a:p>
            <a:r>
              <a:rPr lang="en-GB" sz="1600" dirty="0"/>
              <a:t>Cu-foil 40 mm from TCC</a:t>
            </a:r>
          </a:p>
        </p:txBody>
      </p:sp>
      <mc:AlternateContent xmlns:mc="http://schemas.openxmlformats.org/markup-compatibility/2006" xmlns:a14="http://schemas.microsoft.com/office/drawing/2010/main">
        <mc:Choice Requires="a14">
          <p:sp>
            <p:nvSpPr>
              <p:cNvPr id="12" name="Textfeld 22">
                <a:extLst>
                  <a:ext uri="{FF2B5EF4-FFF2-40B4-BE49-F238E27FC236}">
                    <a16:creationId xmlns:a16="http://schemas.microsoft.com/office/drawing/2014/main" id="{D9DE07F3-507B-7D9B-6886-C20751DAC10F}"/>
                  </a:ext>
                </a:extLst>
              </p:cNvPr>
              <p:cNvSpPr txBox="1"/>
              <p:nvPr/>
            </p:nvSpPr>
            <p:spPr>
              <a:xfrm>
                <a:off x="2463657" y="1936255"/>
                <a:ext cx="1131335" cy="394210"/>
              </a:xfrm>
              <a:prstGeom prst="rect">
                <a:avLst/>
              </a:prstGeom>
              <a:noFill/>
            </p:spPr>
            <p:txBody>
              <a:bodyPr wrap="none" rtlCol="0">
                <a:spAutoFit/>
              </a:bodyPr>
              <a:lstStyle/>
              <a:p>
                <a14:m>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𝜃</m:t>
                        </m:r>
                      </m:e>
                      <m:sub>
                        <m:r>
                          <a:rPr lang="de-DE" i="1">
                            <a:solidFill>
                              <a:schemeClr val="bg1"/>
                            </a:solidFill>
                            <a:latin typeface="Cambria Math" panose="02040503050406030204" pitchFamily="18" charset="0"/>
                          </a:rPr>
                          <m:t>1/2</m:t>
                        </m:r>
                      </m:sub>
                    </m:sSub>
                  </m:oMath>
                </a14:m>
                <a:r>
                  <a:rPr lang="en-US" dirty="0">
                    <a:solidFill>
                      <a:schemeClr val="bg1"/>
                    </a:solidFill>
                  </a:rPr>
                  <a:t> = 18</a:t>
                </a:r>
                <a14:m>
                  <m:oMath xmlns:m="http://schemas.openxmlformats.org/officeDocument/2006/math">
                    <m:r>
                      <a:rPr lang="en-US" i="1">
                        <a:solidFill>
                          <a:schemeClr val="bg1"/>
                        </a:solidFill>
                        <a:latin typeface="Cambria Math" panose="02040503050406030204" pitchFamily="18" charset="0"/>
                        <a:ea typeface="Cambria Math" panose="02040503050406030204" pitchFamily="18" charset="0"/>
                      </a:rPr>
                      <m:t>°</m:t>
                    </m:r>
                  </m:oMath>
                </a14:m>
                <a:endParaRPr lang="en-GB" dirty="0">
                  <a:solidFill>
                    <a:schemeClr val="bg1"/>
                  </a:solidFill>
                </a:endParaRPr>
              </a:p>
            </p:txBody>
          </p:sp>
        </mc:Choice>
        <mc:Fallback xmlns="">
          <p:sp>
            <p:nvSpPr>
              <p:cNvPr id="12" name="Textfeld 22">
                <a:extLst>
                  <a:ext uri="{FF2B5EF4-FFF2-40B4-BE49-F238E27FC236}">
                    <a16:creationId xmlns:a16="http://schemas.microsoft.com/office/drawing/2014/main" id="{D9DE07F3-507B-7D9B-6886-C20751DAC10F}"/>
                  </a:ext>
                </a:extLst>
              </p:cNvPr>
              <p:cNvSpPr txBox="1">
                <a:spLocks noRot="1" noChangeAspect="1" noMove="1" noResize="1" noEditPoints="1" noAdjustHandles="1" noChangeArrowheads="1" noChangeShapeType="1" noTextEdit="1"/>
              </p:cNvSpPr>
              <p:nvPr/>
            </p:nvSpPr>
            <p:spPr>
              <a:xfrm>
                <a:off x="2463657" y="1936255"/>
                <a:ext cx="1131335" cy="394210"/>
              </a:xfrm>
              <a:prstGeom prst="rect">
                <a:avLst/>
              </a:prstGeom>
              <a:blipFill>
                <a:blip r:embed="rId7"/>
                <a:stretch>
                  <a:fillRect t="-7813" b="-20313"/>
                </a:stretch>
              </a:blipFill>
            </p:spPr>
            <p:txBody>
              <a:bodyPr/>
              <a:lstStyle/>
              <a:p>
                <a:r>
                  <a:rPr lang="en-GB">
                    <a:noFill/>
                  </a:rPr>
                  <a:t> </a:t>
                </a:r>
              </a:p>
            </p:txBody>
          </p:sp>
        </mc:Fallback>
      </mc:AlternateContent>
      <p:pic>
        <p:nvPicPr>
          <p:cNvPr id="13" name="Picture 18" descr="Chart&#10;&#10;Description automatically generated">
            <a:extLst>
              <a:ext uri="{FF2B5EF4-FFF2-40B4-BE49-F238E27FC236}">
                <a16:creationId xmlns:a16="http://schemas.microsoft.com/office/drawing/2014/main" id="{22B3EDF6-E849-9F9F-2F82-24AD660D7A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281" t="7909" r="12778" b="5826"/>
          <a:stretch/>
        </p:blipFill>
        <p:spPr>
          <a:xfrm>
            <a:off x="6998727" y="2204134"/>
            <a:ext cx="4982388" cy="4276421"/>
          </a:xfrm>
          <a:prstGeom prst="rect">
            <a:avLst/>
          </a:prstGeom>
        </p:spPr>
      </p:pic>
      <mc:AlternateContent xmlns:mc="http://schemas.openxmlformats.org/markup-compatibility/2006" xmlns:a14="http://schemas.microsoft.com/office/drawing/2010/main">
        <mc:Choice Requires="a14">
          <p:sp>
            <p:nvSpPr>
              <p:cNvPr id="14" name="Textfeld 22">
                <a:extLst>
                  <a:ext uri="{FF2B5EF4-FFF2-40B4-BE49-F238E27FC236}">
                    <a16:creationId xmlns:a16="http://schemas.microsoft.com/office/drawing/2014/main" id="{14A63060-9F5A-6CB9-1DFC-B1B1F9BB6AFC}"/>
                  </a:ext>
                </a:extLst>
              </p:cNvPr>
              <p:cNvSpPr txBox="1"/>
              <p:nvPr/>
            </p:nvSpPr>
            <p:spPr>
              <a:xfrm>
                <a:off x="2334965" y="4483361"/>
                <a:ext cx="1131335" cy="394210"/>
              </a:xfrm>
              <a:prstGeom prst="rect">
                <a:avLst/>
              </a:prstGeom>
              <a:noFill/>
            </p:spPr>
            <p:txBody>
              <a:bodyPr wrap="none" rtlCol="0">
                <a:spAutoFit/>
              </a:bodyPr>
              <a:lstStyle/>
              <a:p>
                <a14:m>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𝜃</m:t>
                        </m:r>
                      </m:e>
                      <m:sub>
                        <m:r>
                          <a:rPr lang="de-DE" i="1">
                            <a:solidFill>
                              <a:schemeClr val="bg1"/>
                            </a:solidFill>
                            <a:latin typeface="Cambria Math" panose="02040503050406030204" pitchFamily="18" charset="0"/>
                          </a:rPr>
                          <m:t>1/2</m:t>
                        </m:r>
                      </m:sub>
                    </m:sSub>
                  </m:oMath>
                </a14:m>
                <a:r>
                  <a:rPr lang="en-US" dirty="0">
                    <a:solidFill>
                      <a:schemeClr val="bg1"/>
                    </a:solidFill>
                  </a:rPr>
                  <a:t> = 25</a:t>
                </a:r>
                <a14:m>
                  <m:oMath xmlns:m="http://schemas.openxmlformats.org/officeDocument/2006/math">
                    <m:r>
                      <a:rPr lang="en-US" i="1">
                        <a:solidFill>
                          <a:schemeClr val="bg1"/>
                        </a:solidFill>
                        <a:latin typeface="Cambria Math" panose="02040503050406030204" pitchFamily="18" charset="0"/>
                        <a:ea typeface="Cambria Math" panose="02040503050406030204" pitchFamily="18" charset="0"/>
                      </a:rPr>
                      <m:t>°</m:t>
                    </m:r>
                  </m:oMath>
                </a14:m>
                <a:endParaRPr lang="en-GB" dirty="0">
                  <a:solidFill>
                    <a:schemeClr val="bg1"/>
                  </a:solidFill>
                </a:endParaRPr>
              </a:p>
            </p:txBody>
          </p:sp>
        </mc:Choice>
        <mc:Fallback xmlns="">
          <p:sp>
            <p:nvSpPr>
              <p:cNvPr id="14" name="Textfeld 22">
                <a:extLst>
                  <a:ext uri="{FF2B5EF4-FFF2-40B4-BE49-F238E27FC236}">
                    <a16:creationId xmlns:a16="http://schemas.microsoft.com/office/drawing/2014/main" id="{14A63060-9F5A-6CB9-1DFC-B1B1F9BB6AFC}"/>
                  </a:ext>
                </a:extLst>
              </p:cNvPr>
              <p:cNvSpPr txBox="1">
                <a:spLocks noRot="1" noChangeAspect="1" noMove="1" noResize="1" noEditPoints="1" noAdjustHandles="1" noChangeArrowheads="1" noChangeShapeType="1" noTextEdit="1"/>
              </p:cNvSpPr>
              <p:nvPr/>
            </p:nvSpPr>
            <p:spPr>
              <a:xfrm>
                <a:off x="2334965" y="4483361"/>
                <a:ext cx="1131335" cy="394210"/>
              </a:xfrm>
              <a:prstGeom prst="rect">
                <a:avLst/>
              </a:prstGeom>
              <a:blipFill>
                <a:blip r:embed="rId9"/>
                <a:stretch>
                  <a:fillRect t="-6154" b="-18462"/>
                </a:stretch>
              </a:blipFill>
            </p:spPr>
            <p:txBody>
              <a:bodyPr/>
              <a:lstStyle/>
              <a:p>
                <a:r>
                  <a:rPr lang="en-GB">
                    <a:noFill/>
                  </a:rPr>
                  <a:t> </a:t>
                </a:r>
              </a:p>
            </p:txBody>
          </p:sp>
        </mc:Fallback>
      </mc:AlternateContent>
      <p:grpSp>
        <p:nvGrpSpPr>
          <p:cNvPr id="15" name="Group 21">
            <a:extLst>
              <a:ext uri="{FF2B5EF4-FFF2-40B4-BE49-F238E27FC236}">
                <a16:creationId xmlns:a16="http://schemas.microsoft.com/office/drawing/2014/main" id="{A5C4157F-F855-BBE1-AB8B-8FC82851287A}"/>
              </a:ext>
            </a:extLst>
          </p:cNvPr>
          <p:cNvGrpSpPr/>
          <p:nvPr/>
        </p:nvGrpSpPr>
        <p:grpSpPr>
          <a:xfrm>
            <a:off x="8154037" y="1872529"/>
            <a:ext cx="3154453" cy="999661"/>
            <a:chOff x="8193178" y="974625"/>
            <a:chExt cx="3154453" cy="999661"/>
          </a:xfrm>
        </p:grpSpPr>
        <mc:AlternateContent xmlns:mc="http://schemas.openxmlformats.org/markup-compatibility/2006" xmlns:a14="http://schemas.microsoft.com/office/drawing/2010/main">
          <mc:Choice Requires="a14">
            <p:sp>
              <p:nvSpPr>
                <p:cNvPr id="16" name="TextBox 5">
                  <a:extLst>
                    <a:ext uri="{FF2B5EF4-FFF2-40B4-BE49-F238E27FC236}">
                      <a16:creationId xmlns:a16="http://schemas.microsoft.com/office/drawing/2014/main" id="{B3503681-D80B-B57F-7D0E-B247CAB2BF4E}"/>
                    </a:ext>
                  </a:extLst>
                </p:cNvPr>
                <p:cNvSpPr txBox="1"/>
                <p:nvPr/>
              </p:nvSpPr>
              <p:spPr>
                <a:xfrm>
                  <a:off x="8193178" y="974625"/>
                  <a:ext cx="3154453" cy="948208"/>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de-DE" b="0" i="1" smtClean="0">
                              <a:latin typeface="Cambria Math" panose="02040503050406030204" pitchFamily="18" charset="0"/>
                            </a:rPr>
                            <m:t>1/2</m:t>
                          </m:r>
                        </m:sub>
                      </m:sSub>
                    </m:oMath>
                  </a14:m>
                  <a:r>
                    <a:rPr lang="en-US" dirty="0"/>
                    <a:t> = 15</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t>-19</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p>
                <a:p>
                  <a:r>
                    <a:rPr lang="en-US" dirty="0"/>
                    <a:t>for convertor thickness 2-4 mm </a:t>
                  </a:r>
                </a:p>
                <a:p>
                  <a:endParaRPr lang="en-US" dirty="0"/>
                </a:p>
              </p:txBody>
            </p:sp>
          </mc:Choice>
          <mc:Fallback xmlns="">
            <p:sp>
              <p:nvSpPr>
                <p:cNvPr id="16" name="TextBox 5">
                  <a:extLst>
                    <a:ext uri="{FF2B5EF4-FFF2-40B4-BE49-F238E27FC236}">
                      <a16:creationId xmlns:a16="http://schemas.microsoft.com/office/drawing/2014/main" id="{B3503681-D80B-B57F-7D0E-B247CAB2BF4E}"/>
                    </a:ext>
                  </a:extLst>
                </p:cNvPr>
                <p:cNvSpPr txBox="1">
                  <a:spLocks noRot="1" noChangeAspect="1" noMove="1" noResize="1" noEditPoints="1" noAdjustHandles="1" noChangeArrowheads="1" noChangeShapeType="1" noTextEdit="1"/>
                </p:cNvSpPr>
                <p:nvPr/>
              </p:nvSpPr>
              <p:spPr>
                <a:xfrm>
                  <a:off x="8193178" y="974625"/>
                  <a:ext cx="3154453" cy="948208"/>
                </a:xfrm>
                <a:prstGeom prst="rect">
                  <a:avLst/>
                </a:prstGeom>
                <a:blipFill>
                  <a:blip r:embed="rId10"/>
                  <a:stretch>
                    <a:fillRect l="-1741" t="-2564" r="-11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20">
                  <a:extLst>
                    <a:ext uri="{FF2B5EF4-FFF2-40B4-BE49-F238E27FC236}">
                      <a16:creationId xmlns:a16="http://schemas.microsoft.com/office/drawing/2014/main" id="{0CA84216-C058-3499-7405-7B49515E40D4}"/>
                    </a:ext>
                  </a:extLst>
                </p:cNvPr>
                <p:cNvSpPr txBox="1"/>
                <p:nvPr/>
              </p:nvSpPr>
              <p:spPr>
                <a:xfrm>
                  <a:off x="9921426" y="1604954"/>
                  <a:ext cx="1412374" cy="369332"/>
                </a:xfrm>
                <a:prstGeom prst="rect">
                  <a:avLst/>
                </a:prstGeom>
                <a:noFill/>
              </p:spPr>
              <p:txBody>
                <a:bodyPr wrap="none" rtlCol="0">
                  <a:spAutoFit/>
                </a:bodyPr>
                <a:lstStyle/>
                <a:p>
                  <a:r>
                    <a:rPr lang="en-US" dirty="0"/>
                    <a:t>(E</a:t>
                  </a:r>
                  <a14:m>
                    <m:oMath xmlns:m="http://schemas.openxmlformats.org/officeDocument/2006/math">
                      <m:r>
                        <a:rPr lang="en-US" i="1" smtClean="0">
                          <a:latin typeface="Cambria Math" panose="02040503050406030204" pitchFamily="18" charset="0"/>
                          <a:ea typeface="Cambria Math" panose="02040503050406030204" pitchFamily="18" charset="0"/>
                        </a:rPr>
                        <m:t>𝛾</m:t>
                      </m:r>
                    </m:oMath>
                  </a14:m>
                  <a:r>
                    <a:rPr lang="en-US" dirty="0"/>
                    <a:t>&gt;10 MeV)</a:t>
                  </a:r>
                </a:p>
              </p:txBody>
            </p:sp>
          </mc:Choice>
          <mc:Fallback xmlns="">
            <p:sp>
              <p:nvSpPr>
                <p:cNvPr id="17" name="TextBox 20">
                  <a:extLst>
                    <a:ext uri="{FF2B5EF4-FFF2-40B4-BE49-F238E27FC236}">
                      <a16:creationId xmlns:a16="http://schemas.microsoft.com/office/drawing/2014/main" id="{0CA84216-C058-3499-7405-7B49515E40D4}"/>
                    </a:ext>
                  </a:extLst>
                </p:cNvPr>
                <p:cNvSpPr txBox="1">
                  <a:spLocks noRot="1" noChangeAspect="1" noMove="1" noResize="1" noEditPoints="1" noAdjustHandles="1" noChangeArrowheads="1" noChangeShapeType="1" noTextEdit="1"/>
                </p:cNvSpPr>
                <p:nvPr/>
              </p:nvSpPr>
              <p:spPr>
                <a:xfrm>
                  <a:off x="9921426" y="1604954"/>
                  <a:ext cx="1412374" cy="369332"/>
                </a:xfrm>
                <a:prstGeom prst="rect">
                  <a:avLst/>
                </a:prstGeom>
                <a:blipFill>
                  <a:blip r:embed="rId11"/>
                  <a:stretch>
                    <a:fillRect l="-3448" t="-10000" r="-3448" b="-26667"/>
                  </a:stretch>
                </a:blipFill>
              </p:spPr>
              <p:txBody>
                <a:bodyPr/>
                <a:lstStyle/>
                <a:p>
                  <a:r>
                    <a:rPr lang="en-GB">
                      <a:noFill/>
                    </a:rPr>
                    <a:t> </a:t>
                  </a:r>
                </a:p>
              </p:txBody>
            </p:sp>
          </mc:Fallback>
        </mc:AlternateContent>
      </p:grpSp>
      <p:sp>
        <p:nvSpPr>
          <p:cNvPr id="11" name="Rechteck 10"/>
          <p:cNvSpPr/>
          <p:nvPr/>
        </p:nvSpPr>
        <p:spPr>
          <a:xfrm>
            <a:off x="2281382" y="1108987"/>
            <a:ext cx="8623767" cy="369332"/>
          </a:xfrm>
          <a:prstGeom prst="rect">
            <a:avLst/>
          </a:prstGeom>
        </p:spPr>
        <p:txBody>
          <a:bodyPr wrap="square">
            <a:spAutoFit/>
          </a:bodyPr>
          <a:lstStyle/>
          <a:p>
            <a:r>
              <a:rPr lang="de-DE" dirty="0"/>
              <a:t>Visualization </a:t>
            </a:r>
            <a:r>
              <a:rPr lang="de-DE" dirty="0" err="1"/>
              <a:t>of</a:t>
            </a:r>
            <a:r>
              <a:rPr lang="de-DE" dirty="0"/>
              <a:t> </a:t>
            </a:r>
            <a:r>
              <a:rPr lang="de-DE" dirty="0" smtClean="0"/>
              <a:t>the gamma-</a:t>
            </a:r>
            <a:r>
              <a:rPr lang="de-DE" dirty="0" err="1" smtClean="0"/>
              <a:t>rays</a:t>
            </a:r>
            <a:r>
              <a:rPr lang="de-DE" dirty="0" smtClean="0"/>
              <a:t> </a:t>
            </a:r>
            <a:r>
              <a:rPr lang="de-DE" dirty="0"/>
              <a:t>angular </a:t>
            </a:r>
            <a:r>
              <a:rPr lang="de-DE" dirty="0" err="1"/>
              <a:t>distribution</a:t>
            </a:r>
            <a:r>
              <a:rPr lang="de-DE" dirty="0"/>
              <a:t> </a:t>
            </a:r>
            <a:r>
              <a:rPr lang="de-DE" dirty="0" err="1"/>
              <a:t>using</a:t>
            </a:r>
            <a:r>
              <a:rPr lang="de-DE" dirty="0"/>
              <a:t> </a:t>
            </a:r>
            <a:r>
              <a:rPr lang="de-DE" b="1" dirty="0" err="1" smtClean="0"/>
              <a:t>autoradiography</a:t>
            </a:r>
            <a:endParaRPr lang="en-GB" b="1" dirty="0"/>
          </a:p>
        </p:txBody>
      </p:sp>
    </p:spTree>
    <p:extLst>
      <p:ext uri="{BB962C8B-B14F-4D97-AF65-F5344CB8AC3E}">
        <p14:creationId xmlns:p14="http://schemas.microsoft.com/office/powerpoint/2010/main" val="1702219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4528" y="271028"/>
            <a:ext cx="10883152" cy="531626"/>
          </a:xfrm>
        </p:spPr>
        <p:txBody>
          <a:bodyPr>
            <a:noAutofit/>
          </a:bodyPr>
          <a:lstStyle/>
          <a:p>
            <a:r>
              <a:rPr lang="en-US" sz="3200" dirty="0">
                <a:ea typeface="Times New Roman" panose="02020603050405020304" pitchFamily="18" charset="0"/>
              </a:rPr>
              <a:t>NIF Discovery Science </a:t>
            </a:r>
            <a:r>
              <a:rPr lang="en-US" sz="3200" dirty="0" smtClean="0">
                <a:ea typeface="Times New Roman" panose="02020603050405020304" pitchFamily="18" charset="0"/>
              </a:rPr>
              <a:t>project: </a:t>
            </a:r>
            <a:r>
              <a:rPr lang="en-US" sz="3200" dirty="0">
                <a:ea typeface="Times New Roman" panose="02020603050405020304" pitchFamily="18" charset="0"/>
              </a:rPr>
              <a:t>Platform development.</a:t>
            </a:r>
            <a:r>
              <a:rPr lang="de-DE" sz="3200" dirty="0">
                <a:ea typeface="Times New Roman" panose="02020603050405020304" pitchFamily="18" charset="0"/>
              </a:rPr>
              <a:t/>
            </a:r>
            <a:br>
              <a:rPr lang="de-DE" sz="3200" dirty="0">
                <a:ea typeface="Times New Roman" panose="02020603050405020304" pitchFamily="18" charset="0"/>
              </a:rPr>
            </a:br>
            <a:endParaRPr lang="en-GB" sz="3200" dirty="0"/>
          </a:p>
        </p:txBody>
      </p:sp>
      <p:pic>
        <p:nvPicPr>
          <p:cNvPr id="3" name="Grafik 2"/>
          <p:cNvPicPr>
            <a:picLocks noChangeAspect="1"/>
          </p:cNvPicPr>
          <p:nvPr/>
        </p:nvPicPr>
        <p:blipFill>
          <a:blip r:embed="rId2"/>
          <a:stretch>
            <a:fillRect/>
          </a:stretch>
        </p:blipFill>
        <p:spPr>
          <a:xfrm>
            <a:off x="414528" y="1768986"/>
            <a:ext cx="2352381" cy="1057143"/>
          </a:xfrm>
          <a:prstGeom prst="rect">
            <a:avLst/>
          </a:prstGeom>
        </p:spPr>
      </p:pic>
      <p:sp>
        <p:nvSpPr>
          <p:cNvPr id="4" name="Rechteck 3"/>
          <p:cNvSpPr/>
          <p:nvPr/>
        </p:nvSpPr>
        <p:spPr>
          <a:xfrm>
            <a:off x="414528" y="1196163"/>
            <a:ext cx="6242304" cy="707886"/>
          </a:xfrm>
          <a:prstGeom prst="rect">
            <a:avLst/>
          </a:prstGeom>
        </p:spPr>
        <p:txBody>
          <a:bodyPr wrap="square">
            <a:spAutoFit/>
          </a:bodyPr>
          <a:lstStyle/>
          <a:p>
            <a:pPr>
              <a:spcAft>
                <a:spcPts val="0"/>
              </a:spcAft>
            </a:pPr>
            <a:endParaRPr lang="de-DE" sz="2000" dirty="0" smtClean="0">
              <a:effectLst/>
              <a:latin typeface="Times New Roman" panose="02020603050405020304" pitchFamily="18" charset="0"/>
              <a:ea typeface="Times New Roman" panose="02020603050405020304" pitchFamily="18" charset="0"/>
            </a:endParaRPr>
          </a:p>
          <a:p>
            <a:pPr>
              <a:spcAft>
                <a:spcPts val="0"/>
              </a:spcAft>
            </a:pPr>
            <a:r>
              <a:rPr lang="en-US" sz="2000" dirty="0" smtClean="0">
                <a:effectLst/>
                <a:latin typeface="Times New Roman" panose="02020603050405020304" pitchFamily="18" charset="0"/>
                <a:ea typeface="Times New Roman" panose="02020603050405020304" pitchFamily="18" charset="0"/>
              </a:rPr>
              <a:t> </a:t>
            </a:r>
            <a:endParaRPr lang="de-DE" sz="2000" dirty="0" smtClean="0">
              <a:effectLst/>
              <a:latin typeface="Times New Roman" panose="02020603050405020304" pitchFamily="18" charset="0"/>
              <a:ea typeface="Times New Roman" panose="02020603050405020304" pitchFamily="18" charset="0"/>
            </a:endParaRPr>
          </a:p>
        </p:txBody>
      </p:sp>
      <p:sp>
        <p:nvSpPr>
          <p:cNvPr id="5" name="Rechteck 4"/>
          <p:cNvSpPr/>
          <p:nvPr/>
        </p:nvSpPr>
        <p:spPr>
          <a:xfrm>
            <a:off x="481584" y="3280507"/>
            <a:ext cx="4100815" cy="2031325"/>
          </a:xfrm>
          <a:prstGeom prst="rect">
            <a:avLst/>
          </a:prstGeom>
        </p:spPr>
        <p:txBody>
          <a:bodyPr wrap="square">
            <a:spAutoFit/>
          </a:bodyPr>
          <a:lstStyle/>
          <a:p>
            <a:pPr>
              <a:spcAft>
                <a:spcPts val="0"/>
              </a:spcAft>
            </a:pPr>
            <a:r>
              <a:rPr lang="de-DE" dirty="0">
                <a:ea typeface="Times New Roman" panose="02020603050405020304" pitchFamily="18" charset="0"/>
                <a:cs typeface="Times New Roman" panose="02020603050405020304" pitchFamily="18" charset="0"/>
              </a:rPr>
              <a:t>Hui Chen, </a:t>
            </a:r>
            <a:r>
              <a:rPr lang="de-DE" u="sng" dirty="0">
                <a:solidFill>
                  <a:srgbClr val="0000FF"/>
                </a:solidFill>
                <a:ea typeface="Times New Roman" panose="02020603050405020304" pitchFamily="18" charset="0"/>
                <a:cs typeface="Times New Roman" panose="02020603050405020304" pitchFamily="18" charset="0"/>
                <a:hlinkClick r:id="rId3"/>
              </a:rPr>
              <a:t>chen33@llnl.gov</a:t>
            </a:r>
            <a:endParaRPr lang="de-DE" dirty="0">
              <a:ea typeface="Times New Roman" panose="02020603050405020304" pitchFamily="18" charset="0"/>
              <a:cs typeface="Times New Roman" panose="02020603050405020304" pitchFamily="18" charset="0"/>
            </a:endParaRPr>
          </a:p>
          <a:p>
            <a:pPr>
              <a:spcAft>
                <a:spcPts val="0"/>
              </a:spcAft>
            </a:pPr>
            <a:r>
              <a:rPr lang="de-DE" dirty="0">
                <a:ea typeface="Times New Roman" panose="02020603050405020304" pitchFamily="18" charset="0"/>
                <a:cs typeface="Times New Roman" panose="02020603050405020304" pitchFamily="18" charset="0"/>
              </a:rPr>
              <a:t>Andreas Kemp, </a:t>
            </a:r>
            <a:r>
              <a:rPr lang="de-DE" u="sng" dirty="0">
                <a:solidFill>
                  <a:srgbClr val="0000FF"/>
                </a:solidFill>
                <a:ea typeface="Times New Roman" panose="02020603050405020304" pitchFamily="18" charset="0"/>
                <a:cs typeface="Times New Roman" panose="02020603050405020304" pitchFamily="18" charset="0"/>
                <a:hlinkClick r:id="rId4"/>
              </a:rPr>
              <a:t>kemp7@llnl.gov</a:t>
            </a:r>
            <a:endParaRPr lang="de-DE" dirty="0">
              <a:ea typeface="Times New Roman" panose="02020603050405020304" pitchFamily="18" charset="0"/>
              <a:cs typeface="Times New Roman" panose="02020603050405020304" pitchFamily="18" charset="0"/>
            </a:endParaRPr>
          </a:p>
          <a:p>
            <a:pPr>
              <a:spcAft>
                <a:spcPts val="0"/>
              </a:spcAft>
            </a:pPr>
            <a:r>
              <a:rPr lang="de-DE" dirty="0">
                <a:ea typeface="Times New Roman" panose="02020603050405020304" pitchFamily="18" charset="0"/>
                <a:cs typeface="Times New Roman" panose="02020603050405020304" pitchFamily="18" charset="0"/>
              </a:rPr>
              <a:t>Shaun Kerr, </a:t>
            </a:r>
            <a:r>
              <a:rPr lang="de-DE" u="sng" dirty="0">
                <a:solidFill>
                  <a:srgbClr val="0000FF"/>
                </a:solidFill>
                <a:ea typeface="Times New Roman" panose="02020603050405020304" pitchFamily="18" charset="0"/>
                <a:cs typeface="Times New Roman" panose="02020603050405020304" pitchFamily="18" charset="0"/>
                <a:hlinkClick r:id="rId5"/>
              </a:rPr>
              <a:t>kerr24@llnl.gov</a:t>
            </a:r>
            <a:endParaRPr lang="de-DE" dirty="0">
              <a:ea typeface="Times New Roman" panose="02020603050405020304" pitchFamily="18" charset="0"/>
              <a:cs typeface="Times New Roman" panose="02020603050405020304" pitchFamily="18" charset="0"/>
            </a:endParaRPr>
          </a:p>
          <a:p>
            <a:pPr>
              <a:spcAft>
                <a:spcPts val="0"/>
              </a:spcAft>
            </a:pPr>
            <a:r>
              <a:rPr lang="de-DE" dirty="0">
                <a:ea typeface="Times New Roman" panose="02020603050405020304" pitchFamily="18" charset="0"/>
                <a:cs typeface="Times New Roman" panose="02020603050405020304" pitchFamily="18" charset="0"/>
              </a:rPr>
              <a:t>Dean Rusby, </a:t>
            </a:r>
            <a:r>
              <a:rPr lang="de-DE" u="sng" dirty="0">
                <a:solidFill>
                  <a:srgbClr val="0000FF"/>
                </a:solidFill>
                <a:ea typeface="Times New Roman" panose="02020603050405020304" pitchFamily="18" charset="0"/>
                <a:cs typeface="Times New Roman" panose="02020603050405020304" pitchFamily="18" charset="0"/>
                <a:hlinkClick r:id="rId6"/>
              </a:rPr>
              <a:t>rusby1@llnl.gov</a:t>
            </a:r>
            <a:endParaRPr lang="de-DE" dirty="0">
              <a:ea typeface="Times New Roman" panose="02020603050405020304" pitchFamily="18" charset="0"/>
              <a:cs typeface="Times New Roman" panose="02020603050405020304" pitchFamily="18" charset="0"/>
            </a:endParaRPr>
          </a:p>
          <a:p>
            <a:pPr>
              <a:spcAft>
                <a:spcPts val="0"/>
              </a:spcAft>
            </a:pPr>
            <a:r>
              <a:rPr lang="de-DE" dirty="0">
                <a:ea typeface="Times New Roman" panose="02020603050405020304" pitchFamily="18" charset="0"/>
                <a:cs typeface="Times New Roman" panose="02020603050405020304" pitchFamily="18" charset="0"/>
              </a:rPr>
              <a:t>Dieter Schneider, </a:t>
            </a:r>
            <a:r>
              <a:rPr lang="de-DE" u="sng" dirty="0">
                <a:solidFill>
                  <a:srgbClr val="0000FF"/>
                </a:solidFill>
                <a:ea typeface="Times New Roman" panose="02020603050405020304" pitchFamily="18" charset="0"/>
                <a:cs typeface="Times New Roman" panose="02020603050405020304" pitchFamily="18" charset="0"/>
                <a:hlinkClick r:id="rId7"/>
              </a:rPr>
              <a:t>schneider2@llnl.gov</a:t>
            </a:r>
            <a:endParaRPr lang="de-DE" dirty="0">
              <a:ea typeface="Times New Roman" panose="02020603050405020304" pitchFamily="18" charset="0"/>
              <a:cs typeface="Times New Roman" panose="02020603050405020304" pitchFamily="18" charset="0"/>
            </a:endParaRPr>
          </a:p>
          <a:p>
            <a:pPr>
              <a:spcAft>
                <a:spcPts val="0"/>
              </a:spcAft>
            </a:pPr>
            <a:r>
              <a:rPr lang="de-DE" dirty="0">
                <a:ea typeface="Times New Roman" panose="02020603050405020304" pitchFamily="18" charset="0"/>
                <a:cs typeface="Times New Roman" panose="02020603050405020304" pitchFamily="18" charset="0"/>
              </a:rPr>
              <a:t>Scott Wilks, </a:t>
            </a:r>
            <a:r>
              <a:rPr lang="de-DE" u="sng" dirty="0">
                <a:solidFill>
                  <a:srgbClr val="0000FF"/>
                </a:solidFill>
                <a:ea typeface="Times New Roman" panose="02020603050405020304" pitchFamily="18" charset="0"/>
                <a:cs typeface="Times New Roman" panose="02020603050405020304" pitchFamily="18" charset="0"/>
                <a:hlinkClick r:id="rId8"/>
              </a:rPr>
              <a:t>wilks1@llnl.gov</a:t>
            </a:r>
            <a:endParaRPr lang="de-DE" dirty="0">
              <a:ea typeface="Times New Roman" panose="02020603050405020304" pitchFamily="18" charset="0"/>
              <a:cs typeface="Times New Roman" panose="02020603050405020304" pitchFamily="18" charset="0"/>
            </a:endParaRPr>
          </a:p>
          <a:p>
            <a:pPr>
              <a:spcAft>
                <a:spcPts val="0"/>
              </a:spcAft>
            </a:pPr>
            <a:r>
              <a:rPr lang="de-DE" b="1" dirty="0">
                <a:ea typeface="Times New Roman" panose="02020603050405020304" pitchFamily="18" charset="0"/>
              </a:rPr>
              <a:t> </a:t>
            </a:r>
            <a:endParaRPr lang="de-DE" dirty="0">
              <a:ea typeface="Times New Roman" panose="02020603050405020304" pitchFamily="18" charset="0"/>
            </a:endParaRPr>
          </a:p>
        </p:txBody>
      </p:sp>
      <p:sp>
        <p:nvSpPr>
          <p:cNvPr id="6" name="Rechteck 5"/>
          <p:cNvSpPr/>
          <p:nvPr/>
        </p:nvSpPr>
        <p:spPr>
          <a:xfrm>
            <a:off x="4542775" y="2339802"/>
            <a:ext cx="7455408" cy="2862322"/>
          </a:xfrm>
          <a:prstGeom prst="rect">
            <a:avLst/>
          </a:prstGeom>
        </p:spPr>
        <p:txBody>
          <a:bodyPr wrap="square">
            <a:spAutoFit/>
          </a:bodyPr>
          <a:lstStyle/>
          <a:p>
            <a:pPr indent="449580" algn="just">
              <a:spcAft>
                <a:spcPts val="0"/>
              </a:spcAft>
            </a:pPr>
            <a:r>
              <a:rPr lang="en-US" u="sng" dirty="0">
                <a:solidFill>
                  <a:srgbClr val="244061"/>
                </a:solidFill>
                <a:ea typeface="Times New Roman" panose="02020603050405020304" pitchFamily="18" charset="0"/>
              </a:rPr>
              <a:t>Expected impact and the need for NIF</a:t>
            </a:r>
            <a:r>
              <a:rPr lang="en-US" u="sng" dirty="0">
                <a:ea typeface="Times New Roman" panose="02020603050405020304" pitchFamily="18" charset="0"/>
              </a:rPr>
              <a:t>:</a:t>
            </a:r>
            <a:r>
              <a:rPr lang="en-US" dirty="0">
                <a:solidFill>
                  <a:srgbClr val="002060"/>
                </a:solidFill>
                <a:ea typeface="Times New Roman" panose="02020603050405020304" pitchFamily="18" charset="0"/>
              </a:rPr>
              <a:t> </a:t>
            </a:r>
            <a:endParaRPr lang="de-DE" dirty="0">
              <a:ea typeface="Times New Roman" panose="02020603050405020304" pitchFamily="18" charset="0"/>
            </a:endParaRPr>
          </a:p>
          <a:p>
            <a:pPr>
              <a:spcAft>
                <a:spcPts val="0"/>
              </a:spcAft>
            </a:pPr>
            <a:r>
              <a:rPr lang="en-US" dirty="0">
                <a:solidFill>
                  <a:srgbClr val="000000"/>
                </a:solidFill>
                <a:ea typeface="Times New Roman" panose="02020603050405020304" pitchFamily="18" charset="0"/>
              </a:rPr>
              <a:t>The development of the DLA platform </a:t>
            </a:r>
            <a:r>
              <a:rPr lang="en-US" dirty="0" smtClean="0">
                <a:solidFill>
                  <a:srgbClr val="000000"/>
                </a:solidFill>
                <a:ea typeface="Times New Roman" panose="02020603050405020304" pitchFamily="18" charset="0"/>
              </a:rPr>
              <a:t>at </a:t>
            </a:r>
            <a:r>
              <a:rPr lang="en-US" dirty="0">
                <a:solidFill>
                  <a:srgbClr val="000000"/>
                </a:solidFill>
                <a:ea typeface="Times New Roman" panose="02020603050405020304" pitchFamily="18" charset="0"/>
              </a:rPr>
              <a:t>NIF promises a </a:t>
            </a:r>
            <a:r>
              <a:rPr lang="en-US" dirty="0" smtClean="0">
                <a:solidFill>
                  <a:srgbClr val="000000"/>
                </a:solidFill>
                <a:ea typeface="Times New Roman" panose="02020603050405020304" pitchFamily="18" charset="0"/>
              </a:rPr>
              <a:t>10 -</a:t>
            </a:r>
            <a:r>
              <a:rPr lang="en-US" dirty="0">
                <a:solidFill>
                  <a:srgbClr val="000000"/>
                </a:solidFill>
                <a:ea typeface="Times New Roman" panose="02020603050405020304" pitchFamily="18" charset="0"/>
              </a:rPr>
              <a:t>fold increase in the conversion efficiency from laser to MeV directional Bremsstrahlung (BS) compared to the application of the Compound Parabolic Concentrator (CPC). </a:t>
            </a:r>
            <a:endParaRPr lang="en-US" dirty="0" smtClean="0">
              <a:solidFill>
                <a:srgbClr val="000000"/>
              </a:solidFill>
              <a:ea typeface="Times New Roman" panose="02020603050405020304" pitchFamily="18" charset="0"/>
            </a:endParaRPr>
          </a:p>
          <a:p>
            <a:pPr>
              <a:spcAft>
                <a:spcPts val="0"/>
              </a:spcAft>
            </a:pPr>
            <a:endParaRPr lang="de-DE" dirty="0">
              <a:ea typeface="Times New Roman" panose="02020603050405020304" pitchFamily="18" charset="0"/>
            </a:endParaRPr>
          </a:p>
          <a:p>
            <a:pPr indent="449580">
              <a:spcAft>
                <a:spcPts val="0"/>
              </a:spcAft>
            </a:pPr>
            <a:r>
              <a:rPr lang="en-US" u="sng" dirty="0" smtClean="0">
                <a:solidFill>
                  <a:srgbClr val="244061"/>
                </a:solidFill>
                <a:ea typeface="Times New Roman" panose="02020603050405020304" pitchFamily="18" charset="0"/>
              </a:rPr>
              <a:t> </a:t>
            </a:r>
            <a:r>
              <a:rPr lang="en-US" u="sng" dirty="0">
                <a:solidFill>
                  <a:srgbClr val="244061"/>
                </a:solidFill>
                <a:ea typeface="Times New Roman" panose="02020603050405020304" pitchFamily="18" charset="0"/>
              </a:rPr>
              <a:t>Experimental approach: </a:t>
            </a:r>
            <a:endParaRPr lang="de-DE" u="sng" dirty="0">
              <a:ea typeface="Times New Roman" panose="02020603050405020304" pitchFamily="18" charset="0"/>
            </a:endParaRPr>
          </a:p>
          <a:p>
            <a:pPr>
              <a:spcAft>
                <a:spcPts val="0"/>
              </a:spcAft>
            </a:pPr>
            <a:r>
              <a:rPr lang="en-US" dirty="0">
                <a:solidFill>
                  <a:srgbClr val="000000"/>
                </a:solidFill>
                <a:ea typeface="Times New Roman" panose="02020603050405020304" pitchFamily="18" charset="0"/>
              </a:rPr>
              <a:t>Direct laser-accelerated electron generation in interaction of a 1ps/10 </a:t>
            </a:r>
            <a:r>
              <a:rPr lang="en-US" dirty="0" err="1">
                <a:solidFill>
                  <a:srgbClr val="000000"/>
                </a:solidFill>
                <a:ea typeface="Times New Roman" panose="02020603050405020304" pitchFamily="18" charset="0"/>
              </a:rPr>
              <a:t>ps</a:t>
            </a:r>
            <a:r>
              <a:rPr lang="en-US" dirty="0">
                <a:solidFill>
                  <a:srgbClr val="000000"/>
                </a:solidFill>
                <a:ea typeface="Times New Roman" panose="02020603050405020304" pitchFamily="18" charset="0"/>
              </a:rPr>
              <a:t>, </a:t>
            </a:r>
            <a:endParaRPr lang="en-US" dirty="0" smtClean="0">
              <a:solidFill>
                <a:srgbClr val="000000"/>
              </a:solidFill>
              <a:ea typeface="Times New Roman" panose="02020603050405020304" pitchFamily="18" charset="0"/>
            </a:endParaRPr>
          </a:p>
          <a:p>
            <a:pPr>
              <a:spcAft>
                <a:spcPts val="0"/>
              </a:spcAft>
            </a:pPr>
            <a:r>
              <a:rPr lang="en-US" dirty="0" smtClean="0">
                <a:solidFill>
                  <a:srgbClr val="000000"/>
                </a:solidFill>
                <a:ea typeface="Times New Roman" panose="02020603050405020304" pitchFamily="18" charset="0"/>
              </a:rPr>
              <a:t>ARC </a:t>
            </a:r>
            <a:r>
              <a:rPr lang="en-US" dirty="0">
                <a:solidFill>
                  <a:srgbClr val="000000"/>
                </a:solidFill>
                <a:ea typeface="Times New Roman" panose="02020603050405020304" pitchFamily="18" charset="0"/>
              </a:rPr>
              <a:t>pulse with pre-ionized low-density polymer foams (CHO, CH</a:t>
            </a:r>
            <a:r>
              <a:rPr lang="en-US" dirty="0" smtClean="0">
                <a:solidFill>
                  <a:srgbClr val="000000"/>
                </a:solidFill>
                <a:ea typeface="Times New Roman" panose="02020603050405020304" pitchFamily="18" charset="0"/>
              </a:rPr>
              <a:t>).</a:t>
            </a:r>
          </a:p>
          <a:p>
            <a:pPr>
              <a:spcAft>
                <a:spcPts val="0"/>
              </a:spcAft>
            </a:pPr>
            <a:r>
              <a:rPr lang="en-US" dirty="0" smtClean="0">
                <a:solidFill>
                  <a:srgbClr val="000000"/>
                </a:solidFill>
                <a:ea typeface="Times New Roman" panose="02020603050405020304" pitchFamily="18" charset="0"/>
              </a:rPr>
              <a:t> </a:t>
            </a:r>
            <a:r>
              <a:rPr lang="en-US" dirty="0">
                <a:solidFill>
                  <a:srgbClr val="000000"/>
                </a:solidFill>
                <a:ea typeface="Times New Roman" panose="02020603050405020304" pitchFamily="18" charset="0"/>
              </a:rPr>
              <a:t>A nanosecond NIF beam</a:t>
            </a:r>
            <a:r>
              <a:rPr lang="en-US" dirty="0" smtClean="0">
                <a:effectLst/>
                <a:ea typeface="Times New Roman" panose="02020603050405020304" pitchFamily="18" charset="0"/>
              </a:rPr>
              <a:t> </a:t>
            </a:r>
            <a:r>
              <a:rPr lang="en-US" dirty="0">
                <a:solidFill>
                  <a:srgbClr val="000000"/>
                </a:solidFill>
                <a:ea typeface="Times New Roman" panose="02020603050405020304" pitchFamily="18" charset="0"/>
              </a:rPr>
              <a:t> is used to trigger supersonic ionization inside the foam, creating mm long NCD plasma</a:t>
            </a:r>
            <a:r>
              <a:rPr lang="de-DE" dirty="0" smtClean="0">
                <a:effectLst/>
              </a:rPr>
              <a:t> .</a:t>
            </a:r>
            <a:r>
              <a:rPr lang="en-US" dirty="0" smtClean="0">
                <a:effectLst/>
                <a:ea typeface="Times New Roman" panose="02020603050405020304" pitchFamily="18" charset="0"/>
              </a:rPr>
              <a:t> </a:t>
            </a:r>
            <a:endParaRPr lang="de-DE" dirty="0">
              <a:ea typeface="Times New Roman" panose="02020603050405020304" pitchFamily="18" charset="0"/>
            </a:endParaRPr>
          </a:p>
        </p:txBody>
      </p:sp>
      <p:sp>
        <p:nvSpPr>
          <p:cNvPr id="7" name="Rechteck 6"/>
          <p:cNvSpPr/>
          <p:nvPr/>
        </p:nvSpPr>
        <p:spPr>
          <a:xfrm>
            <a:off x="481584" y="1303260"/>
            <a:ext cx="11192256" cy="707886"/>
          </a:xfrm>
          <a:prstGeom prst="rect">
            <a:avLst/>
          </a:prstGeom>
        </p:spPr>
        <p:txBody>
          <a:bodyPr wrap="square">
            <a:spAutoFit/>
          </a:bodyPr>
          <a:lstStyle/>
          <a:p>
            <a:pPr algn="just">
              <a:spcAft>
                <a:spcPts val="0"/>
              </a:spcAft>
            </a:pPr>
            <a:r>
              <a:rPr lang="en-US" sz="2000" b="1" dirty="0">
                <a:ea typeface="Times New Roman" panose="02020603050405020304" pitchFamily="18" charset="0"/>
              </a:rPr>
              <a:t>Ultra-bright MeV photon sources driven by direct laser accelerated (DLA) electrons </a:t>
            </a:r>
            <a:r>
              <a:rPr lang="en-US" sz="2000" b="1" dirty="0" smtClean="0">
                <a:ea typeface="Times New Roman" panose="02020603050405020304" pitchFamily="18" charset="0"/>
              </a:rPr>
              <a:t>with ARC/NIF.</a:t>
            </a:r>
            <a:endParaRPr lang="de-DE" sz="2000" dirty="0">
              <a:ea typeface="Times New Roman" panose="02020603050405020304" pitchFamily="18" charset="0"/>
            </a:endParaRPr>
          </a:p>
          <a:p>
            <a:pPr>
              <a:spcAft>
                <a:spcPts val="0"/>
              </a:spcAft>
            </a:pPr>
            <a:r>
              <a:rPr lang="en-US" sz="2000" dirty="0">
                <a:ea typeface="Times New Roman" panose="02020603050405020304" pitchFamily="18" charset="0"/>
              </a:rPr>
              <a:t> </a:t>
            </a:r>
            <a:endParaRPr lang="de-DE" sz="2000" dirty="0">
              <a:ea typeface="Times New Roman" panose="02020603050405020304" pitchFamily="18" charset="0"/>
            </a:endParaRPr>
          </a:p>
        </p:txBody>
      </p:sp>
      <p:sp>
        <p:nvSpPr>
          <p:cNvPr id="8" name="Textfeld 7"/>
          <p:cNvSpPr txBox="1"/>
          <p:nvPr/>
        </p:nvSpPr>
        <p:spPr>
          <a:xfrm>
            <a:off x="481584" y="2911175"/>
            <a:ext cx="1818831" cy="369332"/>
          </a:xfrm>
          <a:prstGeom prst="rect">
            <a:avLst/>
          </a:prstGeom>
          <a:noFill/>
        </p:spPr>
        <p:txBody>
          <a:bodyPr wrap="none" rtlCol="0">
            <a:spAutoFit/>
          </a:bodyPr>
          <a:lstStyle/>
          <a:p>
            <a:r>
              <a:rPr lang="en-GB" dirty="0" smtClean="0"/>
              <a:t>Supporting team:</a:t>
            </a:r>
            <a:endParaRPr lang="en-GB" dirty="0"/>
          </a:p>
        </p:txBody>
      </p:sp>
      <p:sp>
        <p:nvSpPr>
          <p:cNvPr id="9" name="Textfeld 8"/>
          <p:cNvSpPr txBox="1"/>
          <p:nvPr/>
        </p:nvSpPr>
        <p:spPr>
          <a:xfrm>
            <a:off x="2766909" y="5759806"/>
            <a:ext cx="8246232" cy="369332"/>
          </a:xfrm>
          <a:prstGeom prst="rect">
            <a:avLst/>
          </a:prstGeom>
          <a:noFill/>
        </p:spPr>
        <p:txBody>
          <a:bodyPr wrap="none" rtlCol="0">
            <a:spAutoFit/>
          </a:bodyPr>
          <a:lstStyle/>
          <a:p>
            <a:r>
              <a:rPr lang="de-DE" b="1" dirty="0" smtClean="0"/>
              <a:t>Oral </a:t>
            </a:r>
            <a:r>
              <a:rPr lang="en-GB" b="1" dirty="0" smtClean="0"/>
              <a:t>Presentation (web-conference) of top proposals (by invitation)</a:t>
            </a:r>
            <a:r>
              <a:rPr lang="en-GB" dirty="0" smtClean="0"/>
              <a:t> </a:t>
            </a:r>
            <a:r>
              <a:rPr lang="en-GB" b="1" dirty="0" smtClean="0"/>
              <a:t>on November 9</a:t>
            </a:r>
            <a:r>
              <a:rPr lang="en-GB" b="1" baseline="30000" dirty="0" smtClean="0"/>
              <a:t>th</a:t>
            </a:r>
            <a:r>
              <a:rPr lang="en-GB" b="1" dirty="0" smtClean="0"/>
              <a:t>.</a:t>
            </a:r>
            <a:endParaRPr lang="en-GB" b="1" dirty="0"/>
          </a:p>
        </p:txBody>
      </p:sp>
    </p:spTree>
    <p:extLst>
      <p:ext uri="{BB962C8B-B14F-4D97-AF65-F5344CB8AC3E}">
        <p14:creationId xmlns:p14="http://schemas.microsoft.com/office/powerpoint/2010/main" val="76880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152" y="121024"/>
            <a:ext cx="12243547" cy="531626"/>
          </a:xfrm>
        </p:spPr>
        <p:txBody>
          <a:bodyPr>
            <a:normAutofit fontScale="90000"/>
          </a:bodyPr>
          <a:lstStyle/>
          <a:p>
            <a:r>
              <a:rPr lang="en-GB" sz="2800" b="1" dirty="0">
                <a:solidFill>
                  <a:schemeClr val="tx1">
                    <a:lumMod val="75000"/>
                    <a:lumOff val="25000"/>
                  </a:schemeClr>
                </a:solidFill>
              </a:rPr>
              <a:t>No DLA electrons were observed in interaction with foams w/o pre-ionization by ns-pulse</a:t>
            </a:r>
          </a:p>
        </p:txBody>
      </p:sp>
      <p:sp>
        <p:nvSpPr>
          <p:cNvPr id="3" name="Rechteck 2"/>
          <p:cNvSpPr/>
          <p:nvPr/>
        </p:nvSpPr>
        <p:spPr>
          <a:xfrm>
            <a:off x="2499489" y="2051153"/>
            <a:ext cx="5609549" cy="369332"/>
          </a:xfrm>
          <a:prstGeom prst="rect">
            <a:avLst/>
          </a:prstGeom>
        </p:spPr>
        <p:txBody>
          <a:bodyPr wrap="none">
            <a:spAutoFit/>
          </a:bodyPr>
          <a:lstStyle/>
          <a:p>
            <a:r>
              <a:rPr lang="en-GB" dirty="0">
                <a:solidFill>
                  <a:schemeClr val="bg1"/>
                </a:solidFill>
              </a:rPr>
              <a:t>Ponderomotive electrons from foam and foil w/o ns-pulse</a:t>
            </a:r>
          </a:p>
        </p:txBody>
      </p:sp>
      <p:grpSp>
        <p:nvGrpSpPr>
          <p:cNvPr id="4" name="Gruppieren 3"/>
          <p:cNvGrpSpPr/>
          <p:nvPr/>
        </p:nvGrpSpPr>
        <p:grpSpPr>
          <a:xfrm>
            <a:off x="84520" y="1589156"/>
            <a:ext cx="12091196" cy="4407052"/>
            <a:chOff x="-118" y="1228611"/>
            <a:chExt cx="12091196" cy="4407052"/>
          </a:xfrm>
        </p:grpSpPr>
        <p:pic>
          <p:nvPicPr>
            <p:cNvPr id="5" name="Рисунок 11">
              <a:extLst>
                <a:ext uri="{FF2B5EF4-FFF2-40B4-BE49-F238E27FC236}">
                  <a16:creationId xmlns:a16="http://schemas.microsoft.com/office/drawing/2014/main" id="{F964C0C3-9E29-D26D-7E96-9CEDFD4729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 y="1684298"/>
              <a:ext cx="5161491" cy="3951365"/>
            </a:xfrm>
            <a:prstGeom prst="rect">
              <a:avLst/>
            </a:prstGeom>
          </p:spPr>
        </p:pic>
        <p:sp>
          <p:nvSpPr>
            <p:cNvPr id="6" name="Textfeld 5"/>
            <p:cNvSpPr txBox="1"/>
            <p:nvPr/>
          </p:nvSpPr>
          <p:spPr>
            <a:xfrm>
              <a:off x="1054659" y="1553743"/>
              <a:ext cx="3162854" cy="369332"/>
            </a:xfrm>
            <a:prstGeom prst="rect">
              <a:avLst/>
            </a:prstGeom>
            <a:noFill/>
          </p:spPr>
          <p:txBody>
            <a:bodyPr wrap="none" rtlCol="0">
              <a:spAutoFit/>
            </a:bodyPr>
            <a:lstStyle/>
            <a:p>
              <a:r>
                <a:rPr lang="en-GB" b="1" dirty="0"/>
                <a:t>Al-foil</a:t>
              </a:r>
              <a:r>
                <a:rPr lang="en-GB" dirty="0"/>
                <a:t>, high contrast (10</a:t>
              </a:r>
              <a:r>
                <a:rPr lang="en-GB" baseline="30000" dirty="0"/>
                <a:t>-11</a:t>
              </a:r>
              <a:r>
                <a:rPr lang="en-GB" dirty="0"/>
                <a:t>) shot</a:t>
              </a:r>
            </a:p>
          </p:txBody>
        </p:sp>
        <p:pic>
          <p:nvPicPr>
            <p:cNvPr id="7" name="Рисунок 4">
              <a:extLst>
                <a:ext uri="{FF2B5EF4-FFF2-40B4-BE49-F238E27FC236}">
                  <a16:creationId xmlns:a16="http://schemas.microsoft.com/office/drawing/2014/main" id="{E66FD55F-D8E3-CC58-6FFD-7E53371159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744" y="1703951"/>
              <a:ext cx="5074334" cy="3884642"/>
            </a:xfrm>
            <a:prstGeom prst="rect">
              <a:avLst/>
            </a:prstGeom>
          </p:spPr>
        </p:pic>
        <p:sp>
          <p:nvSpPr>
            <p:cNvPr id="8" name="Textfeld 7"/>
            <p:cNvSpPr txBox="1"/>
            <p:nvPr/>
          </p:nvSpPr>
          <p:spPr>
            <a:xfrm>
              <a:off x="8131937" y="1609746"/>
              <a:ext cx="3449599" cy="369332"/>
            </a:xfrm>
            <a:prstGeom prst="rect">
              <a:avLst/>
            </a:prstGeom>
            <a:noFill/>
          </p:spPr>
          <p:txBody>
            <a:bodyPr wrap="none" rtlCol="0">
              <a:spAutoFit/>
            </a:bodyPr>
            <a:lstStyle/>
            <a:p>
              <a:r>
                <a:rPr lang="en-GB" b="1" dirty="0"/>
                <a:t>Polymer foam</a:t>
              </a:r>
              <a:r>
                <a:rPr lang="en-GB" dirty="0"/>
                <a:t>, high contrast shot</a:t>
              </a:r>
            </a:p>
          </p:txBody>
        </p:sp>
        <p:sp>
          <p:nvSpPr>
            <p:cNvPr id="9" name="Rechteck 8"/>
            <p:cNvSpPr/>
            <p:nvPr/>
          </p:nvSpPr>
          <p:spPr>
            <a:xfrm>
              <a:off x="7969304" y="4281058"/>
              <a:ext cx="1316258" cy="523220"/>
            </a:xfrm>
            <a:prstGeom prst="rect">
              <a:avLst/>
            </a:prstGeom>
          </p:spPr>
          <p:txBody>
            <a:bodyPr wrap="none">
              <a:spAutoFit/>
            </a:bodyPr>
            <a:lstStyle/>
            <a:p>
              <a:r>
                <a:rPr lang="en-GB" sz="1400" dirty="0"/>
                <a:t>backward</a:t>
              </a:r>
            </a:p>
            <a:p>
              <a:r>
                <a:rPr lang="en-GB" sz="1400" dirty="0"/>
                <a:t>and to the side </a:t>
              </a:r>
            </a:p>
          </p:txBody>
        </p:sp>
        <p:sp>
          <p:nvSpPr>
            <p:cNvPr id="10" name="Textfeld 9"/>
            <p:cNvSpPr txBox="1"/>
            <p:nvPr/>
          </p:nvSpPr>
          <p:spPr>
            <a:xfrm>
              <a:off x="9862105" y="3506184"/>
              <a:ext cx="1030218" cy="738664"/>
            </a:xfrm>
            <a:prstGeom prst="rect">
              <a:avLst/>
            </a:prstGeom>
            <a:noFill/>
          </p:spPr>
          <p:txBody>
            <a:bodyPr wrap="none" rtlCol="0">
              <a:spAutoFit/>
            </a:bodyPr>
            <a:lstStyle/>
            <a:p>
              <a:r>
                <a:rPr lang="en-GB" sz="1400" dirty="0"/>
                <a:t>forward </a:t>
              </a:r>
            </a:p>
            <a:p>
              <a:r>
                <a:rPr lang="en-GB" sz="1400" dirty="0"/>
                <a:t>accelerated</a:t>
              </a:r>
            </a:p>
            <a:p>
              <a:r>
                <a:rPr lang="en-GB" sz="1400" dirty="0"/>
                <a:t> electrons</a:t>
              </a:r>
            </a:p>
          </p:txBody>
        </p:sp>
        <p:pic>
          <p:nvPicPr>
            <p:cNvPr id="11" name="Grafik 10">
              <a:extLst>
                <a:ext uri="{FF2B5EF4-FFF2-40B4-BE49-F238E27FC236}">
                  <a16:creationId xmlns:a16="http://schemas.microsoft.com/office/drawing/2014/main" id="{63D6340D-2318-4700-96A6-0C0BFA68A2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439" y="4149318"/>
              <a:ext cx="2176642" cy="1366772"/>
            </a:xfrm>
            <a:prstGeom prst="rect">
              <a:avLst/>
            </a:prstGeom>
          </p:spPr>
        </p:pic>
        <p:sp>
          <p:nvSpPr>
            <p:cNvPr id="12" name="Textfeld 11"/>
            <p:cNvSpPr txBox="1"/>
            <p:nvPr/>
          </p:nvSpPr>
          <p:spPr>
            <a:xfrm>
              <a:off x="4734495" y="3687495"/>
              <a:ext cx="3892938" cy="450379"/>
            </a:xfrm>
            <a:prstGeom prst="rect">
              <a:avLst/>
            </a:prstGeom>
            <a:noFill/>
          </p:spPr>
          <p:txBody>
            <a:bodyPr wrap="none" rtlCol="0">
              <a:spAutoFit/>
            </a:bodyPr>
            <a:lstStyle/>
            <a:p>
              <a:r>
                <a:rPr lang="en-US" sz="1600" u="sng" dirty="0"/>
                <a:t>electron angular distribution </a:t>
              </a:r>
            </a:p>
          </p:txBody>
        </p:sp>
        <p:pic>
          <p:nvPicPr>
            <p:cNvPr id="13" name="Рисунок 24">
              <a:extLst>
                <a:ext uri="{FF2B5EF4-FFF2-40B4-BE49-F238E27FC236}">
                  <a16:creationId xmlns:a16="http://schemas.microsoft.com/office/drawing/2014/main" id="{F4DB0A90-0BDD-DA63-B41B-9B19A3F8B7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01" r="44970"/>
            <a:stretch/>
          </p:blipFill>
          <p:spPr>
            <a:xfrm>
              <a:off x="4953322" y="1228611"/>
              <a:ext cx="2083231" cy="1905971"/>
            </a:xfrm>
            <a:prstGeom prst="rect">
              <a:avLst/>
            </a:prstGeom>
          </p:spPr>
        </p:pic>
        <p:sp>
          <p:nvSpPr>
            <p:cNvPr id="14" name="Textfeld 13"/>
            <p:cNvSpPr txBox="1"/>
            <p:nvPr/>
          </p:nvSpPr>
          <p:spPr>
            <a:xfrm>
              <a:off x="3071335" y="3518902"/>
              <a:ext cx="1347548" cy="369332"/>
            </a:xfrm>
            <a:prstGeom prst="rect">
              <a:avLst/>
            </a:prstGeom>
            <a:solidFill>
              <a:schemeClr val="bg2">
                <a:lumMod val="90000"/>
              </a:schemeClr>
            </a:solidFill>
          </p:spPr>
          <p:txBody>
            <a:bodyPr wrap="none" rtlCol="0">
              <a:spAutoFit/>
            </a:bodyPr>
            <a:lstStyle/>
            <a:p>
              <a:r>
                <a:rPr lang="en-GB" dirty="0"/>
                <a:t>T</a:t>
              </a:r>
              <a:r>
                <a:rPr lang="en-GB" baseline="-25000" dirty="0"/>
                <a:t>eff</a:t>
              </a:r>
              <a:r>
                <a:rPr lang="en-GB" dirty="0"/>
                <a:t>=1.2 MeV</a:t>
              </a:r>
            </a:p>
          </p:txBody>
        </p:sp>
      </p:grpSp>
      <p:sp>
        <p:nvSpPr>
          <p:cNvPr id="16" name="Textfeld 15"/>
          <p:cNvSpPr txBox="1"/>
          <p:nvPr/>
        </p:nvSpPr>
        <p:spPr>
          <a:xfrm>
            <a:off x="2665265" y="1095515"/>
            <a:ext cx="7132658" cy="369332"/>
          </a:xfrm>
          <a:prstGeom prst="rect">
            <a:avLst/>
          </a:prstGeom>
          <a:noFill/>
        </p:spPr>
        <p:txBody>
          <a:bodyPr wrap="none" rtlCol="0">
            <a:spAutoFit/>
          </a:bodyPr>
          <a:lstStyle/>
          <a:p>
            <a:r>
              <a:rPr lang="en-GB" dirty="0">
                <a:solidFill>
                  <a:srgbClr val="C00000"/>
                </a:solidFill>
              </a:rPr>
              <a:t>No difference in electron spectra for foil and foam at high laser contrast</a:t>
            </a:r>
          </a:p>
        </p:txBody>
      </p:sp>
      <p:sp>
        <p:nvSpPr>
          <p:cNvPr id="15" name="Foliennummernplatzhalter 14"/>
          <p:cNvSpPr>
            <a:spLocks noGrp="1"/>
          </p:cNvSpPr>
          <p:nvPr>
            <p:ph type="sldNum" sz="quarter" idx="11"/>
          </p:nvPr>
        </p:nvSpPr>
        <p:spPr/>
        <p:txBody>
          <a:bodyPr/>
          <a:lstStyle/>
          <a:p>
            <a:fld id="{358384AA-1EE1-4A5F-BE99-518DA9DC15DE}" type="slidenum">
              <a:rPr lang="de-DE" smtClean="0"/>
              <a:pPr/>
              <a:t>20</a:t>
            </a:fld>
            <a:endParaRPr lang="de-DE"/>
          </a:p>
        </p:txBody>
      </p:sp>
      <p:sp>
        <p:nvSpPr>
          <p:cNvPr id="17" name="Fußzeilenplatzhalter 16"/>
          <p:cNvSpPr>
            <a:spLocks noGrp="1"/>
          </p:cNvSpPr>
          <p:nvPr>
            <p:ph type="ftr" sz="quarter" idx="10"/>
          </p:nvPr>
        </p:nvSpPr>
        <p:spPr/>
        <p:txBody>
          <a:bodyPr/>
          <a:lstStyle/>
          <a:p>
            <a:pPr>
              <a:defRPr/>
            </a:pPr>
            <a:r>
              <a:rPr lang="en-US" smtClean="0"/>
              <a:t>LLNL-GSI/PHELIX meeting, 26.06.2023</a:t>
            </a:r>
            <a:endParaRPr lang="en-US" dirty="0"/>
          </a:p>
        </p:txBody>
      </p:sp>
      <p:sp>
        <p:nvSpPr>
          <p:cNvPr id="18" name="Textfeld 17"/>
          <p:cNvSpPr txBox="1"/>
          <p:nvPr/>
        </p:nvSpPr>
        <p:spPr>
          <a:xfrm>
            <a:off x="10461852" y="6000244"/>
            <a:ext cx="1451488" cy="369332"/>
          </a:xfrm>
          <a:prstGeom prst="rect">
            <a:avLst/>
          </a:prstGeom>
          <a:noFill/>
        </p:spPr>
        <p:txBody>
          <a:bodyPr wrap="none" rtlCol="0">
            <a:spAutoFit/>
          </a:bodyPr>
          <a:lstStyle/>
          <a:p>
            <a:r>
              <a:rPr lang="en-GB" dirty="0" smtClean="0"/>
              <a:t>M. Gyrdymov</a:t>
            </a:r>
            <a:endParaRPr lang="en-GB" dirty="0"/>
          </a:p>
        </p:txBody>
      </p:sp>
    </p:spTree>
    <p:extLst>
      <p:ext uri="{BB962C8B-B14F-4D97-AF65-F5344CB8AC3E}">
        <p14:creationId xmlns:p14="http://schemas.microsoft.com/office/powerpoint/2010/main" val="3021616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215153" y="148310"/>
            <a:ext cx="8712898" cy="477054"/>
          </a:xfrm>
          <a:prstGeom prst="rect">
            <a:avLst/>
          </a:prstGeom>
          <a:noFill/>
        </p:spPr>
        <p:txBody>
          <a:bodyPr wrap="none" rtlCol="0">
            <a:spAutoFit/>
          </a:bodyPr>
          <a:lstStyle/>
          <a:p>
            <a:r>
              <a:rPr lang="en-GB" sz="2800" smtClean="0">
                <a:latin typeface="+mj-lt"/>
              </a:rPr>
              <a:t>Ultra-bright betatron radiation produced by DLA electrons   </a:t>
            </a:r>
            <a:endParaRPr lang="en-GB" sz="2800" dirty="0">
              <a:latin typeface="+mj-lt"/>
            </a:endParaRPr>
          </a:p>
        </p:txBody>
      </p:sp>
      <p:pic>
        <p:nvPicPr>
          <p:cNvPr id="4" name="Grafik 3"/>
          <p:cNvPicPr>
            <a:picLocks noChangeAspect="1"/>
          </p:cNvPicPr>
          <p:nvPr/>
        </p:nvPicPr>
        <p:blipFill>
          <a:blip r:embed="rId3" cstate="print">
            <a:extLst>
              <a:ext uri="{BEBA8EAE-BF5A-486C-A8C5-ECC9F3942E4B}">
                <a14:imgProps xmlns:a14="http://schemas.microsoft.com/office/drawing/2010/main">
                  <a14:imgLayer r:embed="rId4">
                    <a14:imgEffect>
                      <a14:sharpenSoften amount="100000"/>
                    </a14:imgEffect>
                    <a14:imgEffect>
                      <a14:brightnessContrast bright="7000"/>
                    </a14:imgEffect>
                  </a14:imgLayer>
                </a14:imgProps>
              </a:ext>
              <a:ext uri="{28A0092B-C50C-407E-A947-70E740481C1C}">
                <a14:useLocalDpi xmlns:a14="http://schemas.microsoft.com/office/drawing/2010/main" val="0"/>
              </a:ext>
            </a:extLst>
          </a:blip>
          <a:stretch>
            <a:fillRect/>
          </a:stretch>
        </p:blipFill>
        <p:spPr>
          <a:xfrm>
            <a:off x="3855490" y="2260148"/>
            <a:ext cx="7645679" cy="2859167"/>
          </a:xfrm>
          <a:prstGeom prst="rect">
            <a:avLst/>
          </a:prstGeom>
          <a:ln>
            <a:solidFill>
              <a:schemeClr val="tx1">
                <a:lumMod val="75000"/>
                <a:lumOff val="25000"/>
              </a:schemeClr>
            </a:solidFill>
          </a:ln>
        </p:spPr>
      </p:pic>
      <p:sp>
        <p:nvSpPr>
          <p:cNvPr id="5" name="Rechteck 4"/>
          <p:cNvSpPr/>
          <p:nvPr/>
        </p:nvSpPr>
        <p:spPr>
          <a:xfrm>
            <a:off x="1861352" y="5861994"/>
            <a:ext cx="9293220" cy="600164"/>
          </a:xfrm>
          <a:prstGeom prst="rect">
            <a:avLst/>
          </a:prstGeom>
        </p:spPr>
        <p:txBody>
          <a:bodyPr wrap="square">
            <a:spAutoFit/>
          </a:bodyPr>
          <a:lstStyle/>
          <a:p>
            <a:pPr algn="just">
              <a:spcBef>
                <a:spcPts val="600"/>
              </a:spcBef>
            </a:pPr>
            <a:r>
              <a:rPr lang="en-US" sz="1400" dirty="0">
                <a:solidFill>
                  <a:srgbClr val="0000CC"/>
                </a:solidFill>
              </a:rPr>
              <a:t>X</a:t>
            </a:r>
            <a:r>
              <a:rPr lang="en-US" sz="1400" dirty="0">
                <a:solidFill>
                  <a:srgbClr val="0000CC"/>
                </a:solidFill>
                <a:ea typeface="Times New Roman" panose="02020603050405020304" pitchFamily="18" charset="0"/>
                <a:cs typeface="Times New Roman" panose="02020603050405020304" pitchFamily="18" charset="0"/>
              </a:rPr>
              <a:t>. F. Shen et al, </a:t>
            </a:r>
            <a:r>
              <a:rPr lang="fr-FR" sz="1400" dirty="0" err="1">
                <a:solidFill>
                  <a:srgbClr val="0000CC"/>
                </a:solidFill>
                <a:ea typeface="Times New Roman" panose="02020603050405020304" pitchFamily="18" charset="0"/>
                <a:cs typeface="Times New Roman" panose="02020603050405020304" pitchFamily="18" charset="0"/>
              </a:rPr>
              <a:t>Appl</a:t>
            </a:r>
            <a:r>
              <a:rPr lang="fr-FR" sz="1400" dirty="0">
                <a:solidFill>
                  <a:srgbClr val="0000CC"/>
                </a:solidFill>
                <a:ea typeface="Times New Roman" panose="02020603050405020304" pitchFamily="18" charset="0"/>
                <a:cs typeface="Times New Roman" panose="02020603050405020304" pitchFamily="18" charset="0"/>
              </a:rPr>
              <a:t>. Phys. </a:t>
            </a:r>
            <a:r>
              <a:rPr lang="fr-FR" sz="1400" dirty="0" err="1">
                <a:solidFill>
                  <a:srgbClr val="0000CC"/>
                </a:solidFill>
                <a:ea typeface="Times New Roman" panose="02020603050405020304" pitchFamily="18" charset="0"/>
                <a:cs typeface="Times New Roman" panose="02020603050405020304" pitchFamily="18" charset="0"/>
              </a:rPr>
              <a:t>Lett</a:t>
            </a:r>
            <a:r>
              <a:rPr lang="fr-FR" sz="1400" dirty="0">
                <a:solidFill>
                  <a:srgbClr val="0000CC"/>
                </a:solidFill>
                <a:ea typeface="Times New Roman" panose="02020603050405020304" pitchFamily="18" charset="0"/>
                <a:cs typeface="Times New Roman" panose="02020603050405020304" pitchFamily="18" charset="0"/>
              </a:rPr>
              <a:t>. 118, 134102 (2021), </a:t>
            </a:r>
            <a:r>
              <a:rPr lang="en-US" sz="1400" dirty="0">
                <a:solidFill>
                  <a:srgbClr val="0000CC"/>
                </a:solidFill>
                <a:effectLst/>
                <a:ea typeface="SimSun" panose="02010600030101010101" pitchFamily="2" charset="-122"/>
              </a:rPr>
              <a:t>O. N. Rosmej et al,</a:t>
            </a:r>
            <a:r>
              <a:rPr lang="en-GB" sz="1400" dirty="0">
                <a:solidFill>
                  <a:srgbClr val="0000CC"/>
                </a:solidFill>
                <a:effectLst/>
                <a:ea typeface="SimSun" panose="02010600030101010101" pitchFamily="2" charset="-122"/>
              </a:rPr>
              <a:t> </a:t>
            </a:r>
            <a:r>
              <a:rPr lang="en-US" sz="1400" dirty="0">
                <a:solidFill>
                  <a:srgbClr val="0000CC"/>
                </a:solidFill>
              </a:rPr>
              <a:t>Matter </a:t>
            </a:r>
            <a:r>
              <a:rPr lang="en-US" sz="1400" dirty="0" err="1">
                <a:solidFill>
                  <a:srgbClr val="0000CC"/>
                </a:solidFill>
              </a:rPr>
              <a:t>Radiat</a:t>
            </a:r>
            <a:r>
              <a:rPr lang="en-US" sz="1400" dirty="0">
                <a:solidFill>
                  <a:srgbClr val="0000CC"/>
                </a:solidFill>
              </a:rPr>
              <a:t>. Extremes </a:t>
            </a:r>
            <a:r>
              <a:rPr lang="en-US" sz="1400" b="1" dirty="0">
                <a:solidFill>
                  <a:srgbClr val="0000CC"/>
                </a:solidFill>
              </a:rPr>
              <a:t>6</a:t>
            </a:r>
            <a:r>
              <a:rPr lang="en-US" sz="1400" dirty="0">
                <a:solidFill>
                  <a:srgbClr val="0000CC"/>
                </a:solidFill>
              </a:rPr>
              <a:t>, 048401 (2021)</a:t>
            </a:r>
            <a:r>
              <a:rPr lang="en-GB" sz="1400" b="1" dirty="0">
                <a:solidFill>
                  <a:srgbClr val="0000CC"/>
                </a:solidFill>
                <a:effectLst/>
                <a:ea typeface="SimSun" panose="02010600030101010101" pitchFamily="2" charset="-122"/>
              </a:rPr>
              <a:t> </a:t>
            </a:r>
            <a:endParaRPr lang="de-DE" sz="1400" b="1" dirty="0">
              <a:solidFill>
                <a:srgbClr val="0000CC"/>
              </a:solidFill>
              <a:effectLst/>
              <a:ea typeface="SimSun" panose="02010600030101010101" pitchFamily="2" charset="-122"/>
            </a:endParaRPr>
          </a:p>
          <a:p>
            <a:pPr algn="just">
              <a:spcBef>
                <a:spcPts val="600"/>
              </a:spcBef>
            </a:pPr>
            <a:endParaRPr lang="fr-FR" sz="1400" u="sng" dirty="0">
              <a:ea typeface="Times New Roman" panose="02020603050405020304" pitchFamily="18" charset="0"/>
              <a:cs typeface="Times New Roman" panose="02020603050405020304" pitchFamily="18" charset="0"/>
            </a:endParaRPr>
          </a:p>
        </p:txBody>
      </p:sp>
      <p:sp>
        <p:nvSpPr>
          <p:cNvPr id="6" name="Rechteck 5"/>
          <p:cNvSpPr/>
          <p:nvPr/>
        </p:nvSpPr>
        <p:spPr>
          <a:xfrm>
            <a:off x="1758032" y="1140052"/>
            <a:ext cx="10047602" cy="892552"/>
          </a:xfrm>
          <a:prstGeom prst="rect">
            <a:avLst/>
          </a:prstGeom>
        </p:spPr>
        <p:txBody>
          <a:bodyPr wrap="square">
            <a:spAutoFit/>
          </a:bodyPr>
          <a:lstStyle/>
          <a:p>
            <a:r>
              <a:rPr lang="en-US" sz="1400" dirty="0">
                <a:solidFill>
                  <a:srgbClr val="231F20"/>
                </a:solidFill>
              </a:rPr>
              <a:t>      	</a:t>
            </a:r>
          </a:p>
          <a:p>
            <a:r>
              <a:rPr lang="en-US" sz="1600" dirty="0">
                <a:solidFill>
                  <a:srgbClr val="231F20"/>
                </a:solidFill>
              </a:rPr>
              <a:t> </a:t>
            </a:r>
            <a:r>
              <a:rPr lang="en-US" sz="1600" dirty="0">
                <a:latin typeface="CMBX12"/>
              </a:rPr>
              <a:t>PETAL 1 kJ , SM-LWFA (a</a:t>
            </a:r>
            <a:r>
              <a:rPr lang="en-US" sz="1600" baseline="-25000" dirty="0">
                <a:latin typeface="CMBX12"/>
              </a:rPr>
              <a:t>0</a:t>
            </a:r>
            <a:r>
              <a:rPr lang="en-US" sz="1600" dirty="0">
                <a:latin typeface="CMBX12"/>
              </a:rPr>
              <a:t>= 7.5, n</a:t>
            </a:r>
            <a:r>
              <a:rPr lang="en-US" sz="1600" baseline="-25000" dirty="0">
                <a:latin typeface="CMBX12"/>
              </a:rPr>
              <a:t>e</a:t>
            </a:r>
            <a:r>
              <a:rPr lang="en-US" sz="1600" dirty="0">
                <a:latin typeface="CMBX12"/>
              </a:rPr>
              <a:t>= 10</a:t>
            </a:r>
            <a:r>
              <a:rPr lang="en-US" sz="1600" baseline="30000" dirty="0">
                <a:latin typeface="CMBX12"/>
              </a:rPr>
              <a:t>18</a:t>
            </a:r>
            <a:r>
              <a:rPr lang="en-US" sz="1600" dirty="0">
                <a:latin typeface="CMBX12"/>
              </a:rPr>
              <a:t> cm</a:t>
            </a:r>
            <a:r>
              <a:rPr lang="en-US" sz="1600" baseline="30000" dirty="0">
                <a:latin typeface="CMBX12"/>
              </a:rPr>
              <a:t>-3</a:t>
            </a:r>
            <a:r>
              <a:rPr lang="en-US" sz="1600" dirty="0">
                <a:latin typeface="CMBX12"/>
              </a:rPr>
              <a:t>, E</a:t>
            </a:r>
            <a:r>
              <a:rPr lang="en-US" sz="1600" baseline="-25000" dirty="0">
                <a:latin typeface="CMBX12"/>
              </a:rPr>
              <a:t>e</a:t>
            </a:r>
            <a:r>
              <a:rPr lang="en-US" sz="1600" dirty="0">
                <a:latin typeface="CMBX12"/>
              </a:rPr>
              <a:t>~ 1 GeV) </a:t>
            </a:r>
            <a:r>
              <a:rPr lang="en-US" sz="1600" b="1" dirty="0">
                <a:latin typeface="CMBX12"/>
              </a:rPr>
              <a:t>7×10</a:t>
            </a:r>
            <a:r>
              <a:rPr lang="en-US" sz="1600" b="1" baseline="30000" dirty="0">
                <a:latin typeface="CMBX12"/>
              </a:rPr>
              <a:t>11 </a:t>
            </a:r>
            <a:r>
              <a:rPr lang="en-US" sz="1600" b="1" dirty="0">
                <a:latin typeface="CMBX12"/>
              </a:rPr>
              <a:t>photons</a:t>
            </a:r>
            <a:r>
              <a:rPr lang="en-US" sz="1600" b="1" baseline="30000" dirty="0">
                <a:latin typeface="CMBX12"/>
              </a:rPr>
              <a:t>  </a:t>
            </a:r>
            <a:r>
              <a:rPr lang="en-US" sz="1600" dirty="0">
                <a:latin typeface="CMBX12"/>
              </a:rPr>
              <a:t>with </a:t>
            </a:r>
            <a:r>
              <a:rPr lang="en-US" sz="1600" baseline="30000" dirty="0">
                <a:latin typeface="CMBX12"/>
              </a:rPr>
              <a:t> </a:t>
            </a:r>
            <a:r>
              <a:rPr lang="en-US" sz="1600" dirty="0">
                <a:latin typeface="CMBX12"/>
              </a:rPr>
              <a:t>E</a:t>
            </a:r>
            <a:r>
              <a:rPr lang="en-US" sz="1600" baseline="-25000" dirty="0">
                <a:latin typeface="CMBX12"/>
              </a:rPr>
              <a:t>c</a:t>
            </a:r>
            <a:r>
              <a:rPr lang="en-US" sz="1600" dirty="0">
                <a:latin typeface="CMBX12"/>
              </a:rPr>
              <a:t> = 10 </a:t>
            </a:r>
            <a:r>
              <a:rPr lang="en-US" sz="1600" dirty="0" err="1">
                <a:latin typeface="CMBX12"/>
              </a:rPr>
              <a:t>keV</a:t>
            </a:r>
            <a:r>
              <a:rPr lang="en-US" sz="1600" dirty="0">
                <a:latin typeface="CMBX12"/>
              </a:rPr>
              <a:t>, </a:t>
            </a:r>
          </a:p>
          <a:p>
            <a:endParaRPr lang="en-US" sz="800" dirty="0"/>
          </a:p>
          <a:p>
            <a:r>
              <a:rPr lang="en-US" sz="1400" dirty="0">
                <a:solidFill>
                  <a:srgbClr val="231F20"/>
                </a:solidFill>
                <a:latin typeface="CMBX12"/>
              </a:rPr>
              <a:t> </a:t>
            </a:r>
            <a:r>
              <a:rPr lang="en-US" sz="1400" dirty="0" err="1">
                <a:solidFill>
                  <a:srgbClr val="000099"/>
                </a:solidFill>
              </a:rPr>
              <a:t>Ferri</a:t>
            </a:r>
            <a:r>
              <a:rPr lang="en-US" sz="1400" dirty="0">
                <a:solidFill>
                  <a:srgbClr val="000099"/>
                </a:solidFill>
              </a:rPr>
              <a:t> et al, </a:t>
            </a:r>
            <a:r>
              <a:rPr lang="en-US" sz="1400" dirty="0" err="1">
                <a:solidFill>
                  <a:srgbClr val="000099"/>
                </a:solidFill>
              </a:rPr>
              <a:t>Phys</a:t>
            </a:r>
            <a:r>
              <a:rPr lang="en-US" sz="1400" dirty="0">
                <a:solidFill>
                  <a:srgbClr val="000099"/>
                </a:solidFill>
              </a:rPr>
              <a:t>,. Rev. Accelerators and Beams 19, 101301 (2016</a:t>
            </a:r>
            <a:r>
              <a:rPr lang="en-US" sz="1400" dirty="0">
                <a:solidFill>
                  <a:srgbClr val="000099"/>
                </a:solidFill>
                <a:latin typeface="CMBX12"/>
              </a:rPr>
              <a:t>) </a:t>
            </a:r>
          </a:p>
        </p:txBody>
      </p:sp>
      <p:sp>
        <p:nvSpPr>
          <p:cNvPr id="7" name="Rechteck 6"/>
          <p:cNvSpPr/>
          <p:nvPr/>
        </p:nvSpPr>
        <p:spPr>
          <a:xfrm>
            <a:off x="1861352" y="5457975"/>
            <a:ext cx="10330648" cy="369332"/>
          </a:xfrm>
          <a:prstGeom prst="rect">
            <a:avLst/>
          </a:prstGeom>
        </p:spPr>
        <p:txBody>
          <a:bodyPr wrap="square">
            <a:spAutoFit/>
          </a:bodyPr>
          <a:lstStyle/>
          <a:p>
            <a:r>
              <a:rPr lang="en-US" dirty="0"/>
              <a:t>Broad spectrum, large  photon number:  </a:t>
            </a:r>
            <a:r>
              <a:rPr lang="en-US" b="1" dirty="0"/>
              <a:t>7×10</a:t>
            </a:r>
            <a:r>
              <a:rPr lang="en-US" b="1" baseline="30000" dirty="0"/>
              <a:t>11  </a:t>
            </a:r>
            <a:r>
              <a:rPr lang="en-US" b="1" dirty="0"/>
              <a:t>(1-30 </a:t>
            </a:r>
            <a:r>
              <a:rPr lang="en-US" b="1" dirty="0" err="1"/>
              <a:t>keV</a:t>
            </a:r>
            <a:r>
              <a:rPr lang="en-US" dirty="0"/>
              <a:t>) with </a:t>
            </a:r>
            <a:r>
              <a:rPr lang="en-US" dirty="0" err="1"/>
              <a:t>E</a:t>
            </a:r>
            <a:r>
              <a:rPr lang="en-US" baseline="-25000" dirty="0" err="1"/>
              <a:t>c</a:t>
            </a:r>
            <a:r>
              <a:rPr lang="en-US" dirty="0"/>
              <a:t> = 5 </a:t>
            </a:r>
            <a:r>
              <a:rPr lang="en-US" dirty="0" err="1"/>
              <a:t>keV</a:t>
            </a:r>
            <a:r>
              <a:rPr lang="en-US" dirty="0"/>
              <a:t>, </a:t>
            </a:r>
          </a:p>
        </p:txBody>
      </p:sp>
      <p:pic>
        <p:nvPicPr>
          <p:cNvPr id="8" name="Grafik 7"/>
          <p:cNvPicPr>
            <a:picLocks noChangeAspect="1"/>
          </p:cNvPicPr>
          <p:nvPr/>
        </p:nvPicPr>
        <p:blipFill>
          <a:blip r:embed="rId5"/>
          <a:stretch>
            <a:fillRect/>
          </a:stretch>
        </p:blipFill>
        <p:spPr>
          <a:xfrm>
            <a:off x="289528" y="3410618"/>
            <a:ext cx="3464891" cy="1514434"/>
          </a:xfrm>
          <a:prstGeom prst="rect">
            <a:avLst/>
          </a:prstGeom>
        </p:spPr>
      </p:pic>
      <p:sp>
        <p:nvSpPr>
          <p:cNvPr id="9" name="Rechteck 8"/>
          <p:cNvSpPr/>
          <p:nvPr/>
        </p:nvSpPr>
        <p:spPr>
          <a:xfrm>
            <a:off x="555577" y="2629678"/>
            <a:ext cx="2611549" cy="615553"/>
          </a:xfrm>
          <a:prstGeom prst="rect">
            <a:avLst/>
          </a:prstGeom>
        </p:spPr>
        <p:txBody>
          <a:bodyPr wrap="none">
            <a:spAutoFit/>
          </a:bodyPr>
          <a:lstStyle/>
          <a:p>
            <a:r>
              <a:rPr lang="en-US" dirty="0"/>
              <a:t>3D PIC for PHELIX (a</a:t>
            </a:r>
            <a:r>
              <a:rPr lang="en-US" baseline="-25000" dirty="0"/>
              <a:t>0</a:t>
            </a:r>
            <a:r>
              <a:rPr lang="en-US" dirty="0"/>
              <a:t>=2.5)</a:t>
            </a:r>
          </a:p>
          <a:p>
            <a:r>
              <a:rPr lang="en-US" sz="1600" dirty="0"/>
              <a:t>X.F. Shen, A. Pukhov </a:t>
            </a:r>
            <a:endParaRPr lang="en-GB" sz="1600" dirty="0"/>
          </a:p>
        </p:txBody>
      </p:sp>
      <p:pic>
        <p:nvPicPr>
          <p:cNvPr id="10" name="Grafik 9"/>
          <p:cNvPicPr>
            <a:picLocks noChangeAspect="1"/>
          </p:cNvPicPr>
          <p:nvPr/>
        </p:nvPicPr>
        <p:blipFill>
          <a:blip r:embed="rId6"/>
          <a:stretch>
            <a:fillRect/>
          </a:stretch>
        </p:blipFill>
        <p:spPr>
          <a:xfrm>
            <a:off x="4488990" y="3934450"/>
            <a:ext cx="1341465" cy="576497"/>
          </a:xfrm>
          <a:prstGeom prst="rect">
            <a:avLst/>
          </a:prstGeom>
        </p:spPr>
      </p:pic>
    </p:spTree>
    <p:extLst>
      <p:ext uri="{BB962C8B-B14F-4D97-AF65-F5344CB8AC3E}">
        <p14:creationId xmlns:p14="http://schemas.microsoft.com/office/powerpoint/2010/main" val="1698554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smtClean="0"/>
              <a:t>Modified magnetic spectrometer for X-rays (X-MS)</a:t>
            </a:r>
            <a:endParaRPr lang="en-GB" dirty="0"/>
          </a:p>
        </p:txBody>
      </p:sp>
      <p:pic>
        <p:nvPicPr>
          <p:cNvPr id="4" name="Grafik 3"/>
          <p:cNvPicPr>
            <a:picLocks noChangeAspect="1"/>
          </p:cNvPicPr>
          <p:nvPr/>
        </p:nvPicPr>
        <p:blipFill>
          <a:blip r:embed="rId2"/>
          <a:stretch>
            <a:fillRect/>
          </a:stretch>
        </p:blipFill>
        <p:spPr>
          <a:xfrm>
            <a:off x="6602925" y="1854863"/>
            <a:ext cx="4495380" cy="3631538"/>
          </a:xfrm>
          <a:prstGeom prst="rect">
            <a:avLst/>
          </a:prstGeom>
          <a:ln>
            <a:solidFill>
              <a:schemeClr val="tx1"/>
            </a:solidFill>
          </a:ln>
        </p:spPr>
      </p:pic>
      <p:sp>
        <p:nvSpPr>
          <p:cNvPr id="5" name="Textfeld 4"/>
          <p:cNvSpPr txBox="1"/>
          <p:nvPr/>
        </p:nvSpPr>
        <p:spPr>
          <a:xfrm>
            <a:off x="3130845" y="1047848"/>
            <a:ext cx="5051768" cy="369332"/>
          </a:xfrm>
          <a:prstGeom prst="rect">
            <a:avLst/>
          </a:prstGeom>
          <a:noFill/>
        </p:spPr>
        <p:txBody>
          <a:bodyPr wrap="none" rtlCol="0">
            <a:spAutoFit/>
          </a:bodyPr>
          <a:lstStyle/>
          <a:p>
            <a:r>
              <a:rPr lang="en-GB" dirty="0" smtClean="0"/>
              <a:t>Mikhail Gyrdymov, Goethe University, Frankfurt, GSI</a:t>
            </a:r>
            <a:endParaRPr lang="en-GB" dirty="0"/>
          </a:p>
        </p:txBody>
      </p:sp>
      <p:sp>
        <p:nvSpPr>
          <p:cNvPr id="7" name="Rechteck 6"/>
          <p:cNvSpPr/>
          <p:nvPr/>
        </p:nvSpPr>
        <p:spPr>
          <a:xfrm>
            <a:off x="4140926" y="6322423"/>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uppieren 7"/>
          <p:cNvGrpSpPr/>
          <p:nvPr/>
        </p:nvGrpSpPr>
        <p:grpSpPr>
          <a:xfrm>
            <a:off x="593631" y="1854861"/>
            <a:ext cx="5074428" cy="3703031"/>
            <a:chOff x="72338" y="1952395"/>
            <a:chExt cx="5753696" cy="3896768"/>
          </a:xfrm>
        </p:grpSpPr>
        <p:sp>
          <p:nvSpPr>
            <p:cNvPr id="6" name="Rechteck 5"/>
            <p:cNvSpPr/>
            <p:nvPr/>
          </p:nvSpPr>
          <p:spPr>
            <a:xfrm>
              <a:off x="3638006" y="1952395"/>
              <a:ext cx="1005840" cy="27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p:cNvPicPr>
              <a:picLocks noChangeAspect="1"/>
            </p:cNvPicPr>
            <p:nvPr/>
          </p:nvPicPr>
          <p:blipFill>
            <a:blip r:embed="rId3"/>
            <a:stretch>
              <a:fillRect/>
            </a:stretch>
          </p:blipFill>
          <p:spPr>
            <a:xfrm>
              <a:off x="72338" y="2024452"/>
              <a:ext cx="5753696" cy="3824711"/>
            </a:xfrm>
            <a:prstGeom prst="rect">
              <a:avLst/>
            </a:prstGeom>
            <a:ln>
              <a:solidFill>
                <a:schemeClr val="tx1"/>
              </a:solidFill>
            </a:ln>
          </p:spPr>
        </p:pic>
      </p:grpSp>
    </p:spTree>
    <p:extLst>
      <p:ext uri="{BB962C8B-B14F-4D97-AF65-F5344CB8AC3E}">
        <p14:creationId xmlns:p14="http://schemas.microsoft.com/office/powerpoint/2010/main" val="35928362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hteck 299"/>
          <p:cNvSpPr/>
          <p:nvPr/>
        </p:nvSpPr>
        <p:spPr>
          <a:xfrm>
            <a:off x="3494526" y="4780009"/>
            <a:ext cx="1025069" cy="307768"/>
          </a:xfrm>
          <a:prstGeom prst="rect">
            <a:avLst/>
          </a:prstGeom>
        </p:spPr>
        <p:txBody>
          <a:bodyPr wrap="none" lIns="91430" tIns="45716" rIns="91430" bIns="45716">
            <a:spAutoFit/>
          </a:bodyPr>
          <a:lstStyle/>
          <a:p>
            <a:r>
              <a:rPr lang="de-DE" sz="1400" dirty="0">
                <a:solidFill>
                  <a:schemeClr val="bg1"/>
                </a:solidFill>
              </a:rPr>
              <a:t>experiment</a:t>
            </a:r>
          </a:p>
        </p:txBody>
      </p:sp>
      <p:pic>
        <p:nvPicPr>
          <p:cNvPr id="4" name="Рисунок 4">
            <a:extLst>
              <a:ext uri="{FF2B5EF4-FFF2-40B4-BE49-F238E27FC236}">
                <a16:creationId xmlns:a16="http://schemas.microsoft.com/office/drawing/2014/main" id="{A169D8DF-3052-929C-CCC9-E31E7CF436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163" y="1308528"/>
            <a:ext cx="4115170" cy="3289386"/>
          </a:xfrm>
          <a:prstGeom prst="rect">
            <a:avLst/>
          </a:prstGeom>
          <a:noFill/>
          <a:ln>
            <a:noFill/>
          </a:ln>
        </p:spPr>
      </p:pic>
      <p:pic>
        <p:nvPicPr>
          <p:cNvPr id="5" name="Grafik 4"/>
          <p:cNvPicPr>
            <a:picLocks noChangeAspect="1"/>
          </p:cNvPicPr>
          <p:nvPr/>
        </p:nvPicPr>
        <p:blipFill>
          <a:blip r:embed="rId4"/>
          <a:stretch>
            <a:fillRect/>
          </a:stretch>
        </p:blipFill>
        <p:spPr>
          <a:xfrm>
            <a:off x="164469" y="1116580"/>
            <a:ext cx="4953163" cy="3229962"/>
          </a:xfrm>
          <a:prstGeom prst="rect">
            <a:avLst/>
          </a:prstGeom>
        </p:spPr>
      </p:pic>
      <p:sp>
        <p:nvSpPr>
          <p:cNvPr id="8" name="Textfeld 7"/>
          <p:cNvSpPr txBox="1"/>
          <p:nvPr/>
        </p:nvSpPr>
        <p:spPr>
          <a:xfrm>
            <a:off x="59768" y="133884"/>
            <a:ext cx="12132232" cy="523220"/>
          </a:xfrm>
          <a:prstGeom prst="rect">
            <a:avLst/>
          </a:prstGeom>
          <a:noFill/>
        </p:spPr>
        <p:txBody>
          <a:bodyPr wrap="none" rtlCol="0">
            <a:spAutoFit/>
          </a:bodyPr>
          <a:lstStyle/>
          <a:p>
            <a:r>
              <a:rPr lang="en-GB" sz="2800" dirty="0">
                <a:latin typeface="+mj-lt"/>
              </a:rPr>
              <a:t>Measurements of </a:t>
            </a:r>
            <a:r>
              <a:rPr lang="en-GB" sz="2800" dirty="0" err="1">
                <a:latin typeface="+mj-lt"/>
              </a:rPr>
              <a:t>betatron</a:t>
            </a:r>
            <a:r>
              <a:rPr lang="en-GB" sz="2800" dirty="0">
                <a:latin typeface="+mj-lt"/>
              </a:rPr>
              <a:t> radiation produced by DLA electrons  (PHELIX 2021-22) </a:t>
            </a:r>
          </a:p>
        </p:txBody>
      </p:sp>
      <p:sp>
        <p:nvSpPr>
          <p:cNvPr id="11" name="Title 1">
            <a:extLst>
              <a:ext uri="{FF2B5EF4-FFF2-40B4-BE49-F238E27FC236}">
                <a16:creationId xmlns:a16="http://schemas.microsoft.com/office/drawing/2014/main" id="{B5C2D200-F590-6488-6BD8-996D73645737}"/>
              </a:ext>
            </a:extLst>
          </p:cNvPr>
          <p:cNvSpPr txBox="1">
            <a:spLocks/>
          </p:cNvSpPr>
          <p:nvPr/>
        </p:nvSpPr>
        <p:spPr>
          <a:xfrm>
            <a:off x="4951607" y="4581539"/>
            <a:ext cx="7138727" cy="1086111"/>
          </a:xfrm>
          <a:prstGeom prst="rect">
            <a:avLst/>
          </a:prstGeom>
          <a:solidFill>
            <a:srgbClr val="32597D"/>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bg1">
                    <a:lumMod val="95000"/>
                  </a:schemeClr>
                </a:solidFill>
              </a:rPr>
              <a:t>		</a:t>
            </a:r>
          </a:p>
          <a:p>
            <a:pPr>
              <a:lnSpc>
                <a:spcPct val="100000"/>
              </a:lnSpc>
            </a:pPr>
            <a:r>
              <a:rPr lang="en-US" sz="2800" dirty="0">
                <a:solidFill>
                  <a:schemeClr val="bg1">
                    <a:lumMod val="95000"/>
                  </a:schemeClr>
                </a:solidFill>
              </a:rPr>
              <a:t>     </a:t>
            </a:r>
            <a:endParaRPr lang="en-US" sz="2800" b="1" i="1" baseline="30000" dirty="0">
              <a:solidFill>
                <a:schemeClr val="bg1">
                  <a:lumMod val="95000"/>
                </a:schemeClr>
              </a:solidFill>
              <a:latin typeface="Bradley Hand ITC" panose="03070402050302030203" pitchFamily="66" charset="0"/>
            </a:endParaRPr>
          </a:p>
        </p:txBody>
      </p:sp>
      <p:pic>
        <p:nvPicPr>
          <p:cNvPr id="2" name="Grafik 1"/>
          <p:cNvPicPr>
            <a:picLocks noChangeAspect="1"/>
          </p:cNvPicPr>
          <p:nvPr/>
        </p:nvPicPr>
        <p:blipFill>
          <a:blip r:embed="rId5"/>
          <a:stretch>
            <a:fillRect/>
          </a:stretch>
        </p:blipFill>
        <p:spPr>
          <a:xfrm>
            <a:off x="588552" y="4346542"/>
            <a:ext cx="2260188" cy="2028374"/>
          </a:xfrm>
          <a:prstGeom prst="rect">
            <a:avLst/>
          </a:prstGeom>
        </p:spPr>
      </p:pic>
      <p:pic>
        <p:nvPicPr>
          <p:cNvPr id="9" name="Grafik 8"/>
          <p:cNvPicPr>
            <a:picLocks noChangeAspect="1"/>
          </p:cNvPicPr>
          <p:nvPr/>
        </p:nvPicPr>
        <p:blipFill>
          <a:blip r:embed="rId6"/>
          <a:stretch>
            <a:fillRect/>
          </a:stretch>
        </p:blipFill>
        <p:spPr>
          <a:xfrm>
            <a:off x="2726782" y="4474668"/>
            <a:ext cx="2809524" cy="1609524"/>
          </a:xfrm>
          <a:prstGeom prst="rect">
            <a:avLst/>
          </a:prstGeom>
        </p:spPr>
      </p:pic>
      <p:sp>
        <p:nvSpPr>
          <p:cNvPr id="13" name="Textfeld 12"/>
          <p:cNvSpPr txBox="1"/>
          <p:nvPr/>
        </p:nvSpPr>
        <p:spPr>
          <a:xfrm>
            <a:off x="10151342" y="6096317"/>
            <a:ext cx="1743362" cy="338554"/>
          </a:xfrm>
          <a:prstGeom prst="rect">
            <a:avLst/>
          </a:prstGeom>
          <a:noFill/>
        </p:spPr>
        <p:txBody>
          <a:bodyPr wrap="none" rtlCol="0">
            <a:spAutoFit/>
          </a:bodyPr>
          <a:lstStyle/>
          <a:p>
            <a:r>
              <a:rPr lang="en-GB" sz="1600" dirty="0"/>
              <a:t>PhD, M. Gyrdymov</a:t>
            </a:r>
          </a:p>
        </p:txBody>
      </p:sp>
      <p:grpSp>
        <p:nvGrpSpPr>
          <p:cNvPr id="19" name="Gruppieren 18"/>
          <p:cNvGrpSpPr/>
          <p:nvPr/>
        </p:nvGrpSpPr>
        <p:grpSpPr>
          <a:xfrm>
            <a:off x="8432147" y="1403512"/>
            <a:ext cx="3759853" cy="2721394"/>
            <a:chOff x="8432147" y="1403512"/>
            <a:chExt cx="3759853" cy="2721394"/>
          </a:xfrm>
        </p:grpSpPr>
        <p:pic>
          <p:nvPicPr>
            <p:cNvPr id="3" name="Рисунок 5">
              <a:extLst>
                <a:ext uri="{FF2B5EF4-FFF2-40B4-BE49-F238E27FC236}">
                  <a16:creationId xmlns:a16="http://schemas.microsoft.com/office/drawing/2014/main" id="{55716B2E-8E1A-B68C-553E-E7AB794D844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2147" y="1617783"/>
              <a:ext cx="3759853" cy="2507123"/>
            </a:xfrm>
            <a:prstGeom prst="rect">
              <a:avLst/>
            </a:prstGeom>
            <a:noFill/>
            <a:ln>
              <a:noFill/>
            </a:ln>
          </p:spPr>
        </p:pic>
        <p:cxnSp>
          <p:nvCxnSpPr>
            <p:cNvPr id="10" name="Gerader Verbinder 9"/>
            <p:cNvCxnSpPr/>
            <p:nvPr/>
          </p:nvCxnSpPr>
          <p:spPr>
            <a:xfrm>
              <a:off x="12002899" y="2093789"/>
              <a:ext cx="1" cy="481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10763795" y="2093789"/>
              <a:ext cx="1227908" cy="481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p:cNvSpPr txBox="1"/>
            <p:nvPr/>
          </p:nvSpPr>
          <p:spPr>
            <a:xfrm>
              <a:off x="9704328" y="1403512"/>
              <a:ext cx="2069505" cy="523220"/>
            </a:xfrm>
            <a:prstGeom prst="rect">
              <a:avLst/>
            </a:prstGeom>
            <a:solidFill>
              <a:schemeClr val="bg1"/>
            </a:solidFill>
            <a:ln>
              <a:solidFill>
                <a:schemeClr val="tx1"/>
              </a:solidFill>
            </a:ln>
          </p:spPr>
          <p:txBody>
            <a:bodyPr wrap="square" rtlCol="0">
              <a:spAutoFit/>
            </a:bodyPr>
            <a:lstStyle/>
            <a:p>
              <a:r>
                <a:rPr lang="el-GR" sz="1400" dirty="0"/>
                <a:t>α</a:t>
              </a:r>
              <a:r>
                <a:rPr lang="en-GB" sz="1400" baseline="-25000" dirty="0"/>
                <a:t>1/2</a:t>
              </a:r>
              <a:r>
                <a:rPr lang="en-GB" sz="1400" dirty="0"/>
                <a:t>= 6° (E</a:t>
              </a:r>
              <a:r>
                <a:rPr lang="en-GB" sz="1400" baseline="-25000" dirty="0"/>
                <a:t>ph</a:t>
              </a:r>
              <a:r>
                <a:rPr lang="en-GB" sz="1400" dirty="0"/>
                <a:t>&gt; 10 </a:t>
              </a:r>
              <a:r>
                <a:rPr lang="en-GB" sz="1400" dirty="0" err="1"/>
                <a:t>keV</a:t>
              </a:r>
              <a:r>
                <a:rPr lang="en-GB" sz="1400" dirty="0"/>
                <a:t>)</a:t>
              </a:r>
            </a:p>
            <a:p>
              <a:r>
                <a:rPr lang="en-GB" sz="1400" dirty="0"/>
                <a:t>100 </a:t>
              </a:r>
              <a:r>
                <a:rPr lang="en-GB" sz="1400" dirty="0" err="1"/>
                <a:t>mrad</a:t>
              </a:r>
              <a:endParaRPr lang="en-GB" sz="1400" dirty="0"/>
            </a:p>
          </p:txBody>
        </p:sp>
      </p:grpSp>
      <p:grpSp>
        <p:nvGrpSpPr>
          <p:cNvPr id="22" name="Gruppieren 21"/>
          <p:cNvGrpSpPr/>
          <p:nvPr/>
        </p:nvGrpSpPr>
        <p:grpSpPr>
          <a:xfrm>
            <a:off x="1661422" y="4682066"/>
            <a:ext cx="3205916" cy="1110567"/>
            <a:chOff x="1661422" y="4682066"/>
            <a:chExt cx="3205916" cy="1110567"/>
          </a:xfrm>
        </p:grpSpPr>
        <p:sp>
          <p:nvSpPr>
            <p:cNvPr id="15" name="Textfeld 14"/>
            <p:cNvSpPr txBox="1"/>
            <p:nvPr/>
          </p:nvSpPr>
          <p:spPr>
            <a:xfrm>
              <a:off x="3602296" y="4682066"/>
              <a:ext cx="1180772" cy="369332"/>
            </a:xfrm>
            <a:prstGeom prst="rect">
              <a:avLst/>
            </a:prstGeom>
            <a:noFill/>
          </p:spPr>
          <p:txBody>
            <a:bodyPr wrap="none" rtlCol="0">
              <a:spAutoFit/>
            </a:bodyPr>
            <a:lstStyle/>
            <a:p>
              <a:r>
                <a:rPr lang="en-GB" dirty="0">
                  <a:solidFill>
                    <a:schemeClr val="bg1"/>
                  </a:solidFill>
                </a:rPr>
                <a:t>Cu-washer</a:t>
              </a:r>
            </a:p>
          </p:txBody>
        </p:sp>
        <p:sp>
          <p:nvSpPr>
            <p:cNvPr id="20" name="Textfeld 19"/>
            <p:cNvSpPr txBox="1"/>
            <p:nvPr/>
          </p:nvSpPr>
          <p:spPr>
            <a:xfrm>
              <a:off x="3686566" y="5423301"/>
              <a:ext cx="1180772" cy="369332"/>
            </a:xfrm>
            <a:prstGeom prst="rect">
              <a:avLst/>
            </a:prstGeom>
            <a:noFill/>
          </p:spPr>
          <p:txBody>
            <a:bodyPr wrap="none" rtlCol="0">
              <a:spAutoFit/>
            </a:bodyPr>
            <a:lstStyle/>
            <a:p>
              <a:r>
                <a:rPr lang="en-GB" dirty="0">
                  <a:solidFill>
                    <a:schemeClr val="bg1"/>
                  </a:solidFill>
                </a:rPr>
                <a:t>Cu-washer</a:t>
              </a:r>
            </a:p>
          </p:txBody>
        </p:sp>
        <p:cxnSp>
          <p:nvCxnSpPr>
            <p:cNvPr id="21" name="Gerade Verbindung mit Pfeil 20"/>
            <p:cNvCxnSpPr>
              <a:endCxn id="9" idx="1"/>
            </p:cNvCxnSpPr>
            <p:nvPr/>
          </p:nvCxnSpPr>
          <p:spPr>
            <a:xfrm flipV="1">
              <a:off x="1661422" y="5279430"/>
              <a:ext cx="1065360" cy="8367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hteck 11"/>
          <p:cNvSpPr/>
          <p:nvPr/>
        </p:nvSpPr>
        <p:spPr>
          <a:xfrm>
            <a:off x="5702852" y="4605037"/>
            <a:ext cx="8614610" cy="1015663"/>
          </a:xfrm>
          <a:prstGeom prst="rect">
            <a:avLst/>
          </a:prstGeom>
        </p:spPr>
        <p:txBody>
          <a:bodyPr wrap="square">
            <a:spAutoFit/>
          </a:bodyPr>
          <a:lstStyle/>
          <a:p>
            <a:pPr>
              <a:lnSpc>
                <a:spcPct val="150000"/>
              </a:lnSpc>
            </a:pPr>
            <a:r>
              <a:rPr lang="en-US" sz="2000" dirty="0">
                <a:solidFill>
                  <a:schemeClr val="bg1"/>
                </a:solidFill>
              </a:rPr>
              <a:t>10</a:t>
            </a:r>
            <a:r>
              <a:rPr lang="en-US" sz="2000" baseline="30000" dirty="0">
                <a:solidFill>
                  <a:schemeClr val="bg1"/>
                </a:solidFill>
              </a:rPr>
              <a:t>10</a:t>
            </a:r>
            <a:r>
              <a:rPr lang="en-US" sz="2000" dirty="0">
                <a:solidFill>
                  <a:schemeClr val="bg1"/>
                </a:solidFill>
              </a:rPr>
              <a:t> (10-30 </a:t>
            </a:r>
            <a:r>
              <a:rPr lang="en-US" sz="2000" dirty="0" err="1">
                <a:solidFill>
                  <a:schemeClr val="bg1"/>
                </a:solidFill>
              </a:rPr>
              <a:t>keV</a:t>
            </a:r>
            <a:r>
              <a:rPr lang="en-US" sz="2000" dirty="0">
                <a:solidFill>
                  <a:schemeClr val="bg1"/>
                </a:solidFill>
              </a:rPr>
              <a:t>), </a:t>
            </a:r>
            <a:r>
              <a:rPr lang="en-US" sz="2000" dirty="0" smtClean="0">
                <a:solidFill>
                  <a:schemeClr val="bg1"/>
                </a:solidFill>
              </a:rPr>
              <a:t>div=100 </a:t>
            </a:r>
            <a:r>
              <a:rPr lang="en-US" sz="2000" dirty="0" err="1">
                <a:solidFill>
                  <a:schemeClr val="bg1"/>
                </a:solidFill>
              </a:rPr>
              <a:t>msr</a:t>
            </a:r>
            <a:r>
              <a:rPr lang="en-US" sz="2000" dirty="0">
                <a:solidFill>
                  <a:schemeClr val="bg1"/>
                </a:solidFill>
              </a:rPr>
              <a:t> -&gt; </a:t>
            </a:r>
            <a:r>
              <a:rPr lang="en-US" sz="2000" dirty="0" err="1">
                <a:solidFill>
                  <a:schemeClr val="bg1"/>
                </a:solidFill>
              </a:rPr>
              <a:t>fluence</a:t>
            </a:r>
            <a:r>
              <a:rPr lang="en-US" sz="2000" dirty="0">
                <a:solidFill>
                  <a:schemeClr val="bg1"/>
                </a:solidFill>
              </a:rPr>
              <a:t> 3×10</a:t>
            </a:r>
            <a:r>
              <a:rPr lang="en-US" sz="2000" baseline="30000" dirty="0">
                <a:solidFill>
                  <a:schemeClr val="bg1"/>
                </a:solidFill>
              </a:rPr>
              <a:t>11</a:t>
            </a:r>
            <a:r>
              <a:rPr lang="en-US" sz="2000" dirty="0">
                <a:solidFill>
                  <a:schemeClr val="bg1"/>
                </a:solidFill>
              </a:rPr>
              <a:t> </a:t>
            </a:r>
            <a:r>
              <a:rPr lang="en-US" sz="2000" dirty="0" err="1">
                <a:solidFill>
                  <a:schemeClr val="bg1"/>
                </a:solidFill>
              </a:rPr>
              <a:t>ph</a:t>
            </a:r>
            <a:r>
              <a:rPr lang="en-US" sz="2000" dirty="0">
                <a:solidFill>
                  <a:schemeClr val="bg1"/>
                </a:solidFill>
              </a:rPr>
              <a:t>/</a:t>
            </a:r>
            <a:r>
              <a:rPr lang="en-US" sz="2000" dirty="0" err="1">
                <a:solidFill>
                  <a:schemeClr val="bg1"/>
                </a:solidFill>
              </a:rPr>
              <a:t>sr</a:t>
            </a:r>
            <a:r>
              <a:rPr lang="en-US" sz="2000" dirty="0">
                <a:solidFill>
                  <a:schemeClr val="bg1"/>
                </a:solidFill>
              </a:rPr>
              <a:t> </a:t>
            </a:r>
          </a:p>
          <a:p>
            <a:pPr>
              <a:lnSpc>
                <a:spcPct val="150000"/>
              </a:lnSpc>
            </a:pPr>
            <a:r>
              <a:rPr lang="en-US" sz="2000" dirty="0" smtClean="0">
                <a:solidFill>
                  <a:schemeClr val="bg1"/>
                </a:solidFill>
              </a:rPr>
              <a:t>Brilliance:  </a:t>
            </a:r>
            <a:r>
              <a:rPr lang="en-US" sz="2000" dirty="0">
                <a:solidFill>
                  <a:schemeClr val="bg1"/>
                </a:solidFill>
              </a:rPr>
              <a:t>≥ </a:t>
            </a:r>
            <a:r>
              <a:rPr lang="en-US" sz="2000" dirty="0" smtClean="0">
                <a:solidFill>
                  <a:schemeClr val="bg1"/>
                </a:solidFill>
              </a:rPr>
              <a:t>2x10</a:t>
            </a:r>
            <a:r>
              <a:rPr lang="en-US" sz="2000" baseline="30000" dirty="0" smtClean="0">
                <a:solidFill>
                  <a:schemeClr val="bg1"/>
                </a:solidFill>
              </a:rPr>
              <a:t>20  </a:t>
            </a:r>
            <a:r>
              <a:rPr lang="en-US" sz="2000" dirty="0" smtClean="0">
                <a:solidFill>
                  <a:schemeClr val="bg1"/>
                </a:solidFill>
              </a:rPr>
              <a:t>photons/s/mm</a:t>
            </a:r>
            <a:r>
              <a:rPr lang="en-US" sz="2000" baseline="30000" dirty="0" smtClean="0">
                <a:solidFill>
                  <a:schemeClr val="bg1"/>
                </a:solidFill>
              </a:rPr>
              <a:t>2</a:t>
            </a:r>
            <a:r>
              <a:rPr lang="en-US" sz="2000" dirty="0" smtClean="0">
                <a:solidFill>
                  <a:schemeClr val="bg1"/>
                </a:solidFill>
              </a:rPr>
              <a:t>/mrad</a:t>
            </a:r>
            <a:r>
              <a:rPr lang="en-US" sz="2000" baseline="30000" dirty="0" smtClean="0">
                <a:solidFill>
                  <a:schemeClr val="bg1"/>
                </a:solidFill>
              </a:rPr>
              <a:t>2</a:t>
            </a:r>
            <a:r>
              <a:rPr lang="en-US" sz="2000" dirty="0" smtClean="0">
                <a:solidFill>
                  <a:schemeClr val="bg1"/>
                </a:solidFill>
              </a:rPr>
              <a:t>/0.1%BW </a:t>
            </a:r>
            <a:endParaRPr lang="en-US" sz="2000" dirty="0">
              <a:solidFill>
                <a:schemeClr val="bg1"/>
              </a:solidFill>
            </a:endParaRPr>
          </a:p>
        </p:txBody>
      </p:sp>
      <p:grpSp>
        <p:nvGrpSpPr>
          <p:cNvPr id="14" name="Gruppieren 13"/>
          <p:cNvGrpSpPr/>
          <p:nvPr/>
        </p:nvGrpSpPr>
        <p:grpSpPr>
          <a:xfrm>
            <a:off x="2723575" y="4574416"/>
            <a:ext cx="2810738" cy="1570413"/>
            <a:chOff x="2947927" y="4534242"/>
            <a:chExt cx="2810738" cy="1570413"/>
          </a:xfrm>
        </p:grpSpPr>
        <p:pic>
          <p:nvPicPr>
            <p:cNvPr id="16" name="Grafik 15"/>
            <p:cNvPicPr>
              <a:picLocks noChangeAspect="1"/>
            </p:cNvPicPr>
            <p:nvPr/>
          </p:nvPicPr>
          <p:blipFill>
            <a:blip r:embed="rId8"/>
            <a:stretch>
              <a:fillRect/>
            </a:stretch>
          </p:blipFill>
          <p:spPr>
            <a:xfrm>
              <a:off x="2947927" y="4534242"/>
              <a:ext cx="2810738" cy="1570413"/>
            </a:xfrm>
            <a:prstGeom prst="rect">
              <a:avLst/>
            </a:prstGeom>
          </p:spPr>
        </p:pic>
        <p:sp>
          <p:nvSpPr>
            <p:cNvPr id="6" name="Textfeld 5"/>
            <p:cNvSpPr txBox="1"/>
            <p:nvPr/>
          </p:nvSpPr>
          <p:spPr>
            <a:xfrm>
              <a:off x="4498187" y="4659015"/>
              <a:ext cx="803361" cy="369332"/>
            </a:xfrm>
            <a:prstGeom prst="rect">
              <a:avLst/>
            </a:prstGeom>
            <a:noFill/>
          </p:spPr>
          <p:txBody>
            <a:bodyPr wrap="none" rtlCol="0">
              <a:spAutoFit/>
            </a:bodyPr>
            <a:lstStyle/>
            <a:p>
              <a:r>
                <a:rPr lang="en-GB" dirty="0">
                  <a:solidFill>
                    <a:schemeClr val="bg1"/>
                  </a:solidFill>
                </a:rPr>
                <a:t>Au-foil</a:t>
              </a:r>
            </a:p>
          </p:txBody>
        </p:sp>
      </p:grpSp>
    </p:spTree>
    <p:extLst>
      <p:ext uri="{BB962C8B-B14F-4D97-AF65-F5344CB8AC3E}">
        <p14:creationId xmlns:p14="http://schemas.microsoft.com/office/powerpoint/2010/main" val="142735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7586" y="152244"/>
            <a:ext cx="10883152" cy="531626"/>
          </a:xfrm>
        </p:spPr>
        <p:txBody>
          <a:bodyPr>
            <a:normAutofit/>
          </a:bodyPr>
          <a:lstStyle/>
          <a:p>
            <a:r>
              <a:rPr lang="en-GB" sz="2800" b="1" dirty="0" err="1"/>
              <a:t>Betatron</a:t>
            </a:r>
            <a:r>
              <a:rPr lang="en-GB" sz="2800" b="1" dirty="0"/>
              <a:t> from CHO-foam at 0.7 </a:t>
            </a:r>
            <a:r>
              <a:rPr lang="en-GB" sz="2800" b="1" dirty="0" err="1"/>
              <a:t>ps</a:t>
            </a:r>
            <a:r>
              <a:rPr lang="en-GB" sz="2800" b="1" dirty="0"/>
              <a:t>, 10</a:t>
            </a:r>
            <a:r>
              <a:rPr lang="en-GB" sz="2800" b="1" baseline="30000" dirty="0"/>
              <a:t>19</a:t>
            </a:r>
            <a:r>
              <a:rPr lang="en-GB" sz="2800" b="1" dirty="0"/>
              <a:t> W/cm</a:t>
            </a:r>
            <a:r>
              <a:rPr lang="en-GB" sz="2800" b="1" baseline="30000" dirty="0"/>
              <a:t>2</a:t>
            </a:r>
            <a:r>
              <a:rPr lang="en-GB" sz="2800" b="1" dirty="0"/>
              <a:t> vs. CNF at 20 fs, 10</a:t>
            </a:r>
            <a:r>
              <a:rPr lang="en-GB" sz="2800" b="1" baseline="30000" dirty="0"/>
              <a:t>21</a:t>
            </a:r>
            <a:r>
              <a:rPr lang="en-GB" sz="2800" b="1" dirty="0"/>
              <a:t> W/cm</a:t>
            </a:r>
            <a:r>
              <a:rPr lang="en-GB" sz="2800" b="1" baseline="30000" dirty="0"/>
              <a:t>2</a:t>
            </a:r>
          </a:p>
        </p:txBody>
      </p:sp>
      <p:grpSp>
        <p:nvGrpSpPr>
          <p:cNvPr id="3" name="Gruppieren 2"/>
          <p:cNvGrpSpPr/>
          <p:nvPr/>
        </p:nvGrpSpPr>
        <p:grpSpPr>
          <a:xfrm>
            <a:off x="327586" y="1225072"/>
            <a:ext cx="11724930" cy="5275793"/>
            <a:chOff x="405066" y="1151415"/>
            <a:chExt cx="11724930" cy="5275793"/>
          </a:xfrm>
        </p:grpSpPr>
        <p:grpSp>
          <p:nvGrpSpPr>
            <p:cNvPr id="4" name="Gruppieren 3"/>
            <p:cNvGrpSpPr/>
            <p:nvPr/>
          </p:nvGrpSpPr>
          <p:grpSpPr>
            <a:xfrm>
              <a:off x="405066" y="1151415"/>
              <a:ext cx="11724930" cy="5275793"/>
              <a:chOff x="405066" y="1143076"/>
              <a:chExt cx="11724930" cy="5275793"/>
            </a:xfrm>
          </p:grpSpPr>
          <p:grpSp>
            <p:nvGrpSpPr>
              <p:cNvPr id="6" name="Gruppieren 5"/>
              <p:cNvGrpSpPr/>
              <p:nvPr/>
            </p:nvGrpSpPr>
            <p:grpSpPr>
              <a:xfrm>
                <a:off x="405066" y="1143076"/>
                <a:ext cx="11724930" cy="5275793"/>
                <a:chOff x="467070" y="1106330"/>
                <a:chExt cx="11724930" cy="5275793"/>
              </a:xfrm>
            </p:grpSpPr>
            <p:grpSp>
              <p:nvGrpSpPr>
                <p:cNvPr id="8" name="Gruppieren 7"/>
                <p:cNvGrpSpPr/>
                <p:nvPr/>
              </p:nvGrpSpPr>
              <p:grpSpPr>
                <a:xfrm>
                  <a:off x="467070" y="1106330"/>
                  <a:ext cx="11724930" cy="5275793"/>
                  <a:chOff x="676301" y="786699"/>
                  <a:chExt cx="11218403" cy="5597029"/>
                </a:xfrm>
              </p:grpSpPr>
              <p:grpSp>
                <p:nvGrpSpPr>
                  <p:cNvPr id="10" name="Gruppieren 9"/>
                  <p:cNvGrpSpPr/>
                  <p:nvPr/>
                </p:nvGrpSpPr>
                <p:grpSpPr>
                  <a:xfrm>
                    <a:off x="676301" y="786699"/>
                    <a:ext cx="11218403" cy="5597029"/>
                    <a:chOff x="660643" y="671116"/>
                    <a:chExt cx="11218403" cy="5131860"/>
                  </a:xfrm>
                </p:grpSpPr>
                <p:sp>
                  <p:nvSpPr>
                    <p:cNvPr id="12" name="Rechteck 11"/>
                    <p:cNvSpPr/>
                    <p:nvPr/>
                  </p:nvSpPr>
                  <p:spPr>
                    <a:xfrm>
                      <a:off x="660643" y="671116"/>
                      <a:ext cx="11218403" cy="51318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uppieren 12"/>
                    <p:cNvGrpSpPr/>
                    <p:nvPr/>
                  </p:nvGrpSpPr>
                  <p:grpSpPr>
                    <a:xfrm>
                      <a:off x="725039" y="735011"/>
                      <a:ext cx="10875354" cy="5030973"/>
                      <a:chOff x="672787" y="735011"/>
                      <a:chExt cx="10875354" cy="5030973"/>
                    </a:xfrm>
                  </p:grpSpPr>
                  <p:grpSp>
                    <p:nvGrpSpPr>
                      <p:cNvPr id="14" name="Gruppieren 13"/>
                      <p:cNvGrpSpPr/>
                      <p:nvPr/>
                    </p:nvGrpSpPr>
                    <p:grpSpPr>
                      <a:xfrm>
                        <a:off x="672787" y="735011"/>
                        <a:ext cx="10875354" cy="5030973"/>
                        <a:chOff x="672787" y="612460"/>
                        <a:chExt cx="10875354" cy="5030973"/>
                      </a:xfrm>
                    </p:grpSpPr>
                    <p:pic>
                      <p:nvPicPr>
                        <p:cNvPr id="16" name="Рисунок 12" descr="Изображение выглядит как текст, диаграмма, линия, Шрифт&#10;&#10;Автоматически созданное описание">
                          <a:extLst>
                            <a:ext uri="{FF2B5EF4-FFF2-40B4-BE49-F238E27FC236}">
                              <a16:creationId xmlns:a16="http://schemas.microsoft.com/office/drawing/2014/main" id="{EA6006CA-00A2-6E42-83AA-9EE9E1AD66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273" y="1281128"/>
                          <a:ext cx="5453804" cy="4362305"/>
                        </a:xfrm>
                        <a:prstGeom prst="rect">
                          <a:avLst/>
                        </a:prstGeom>
                      </p:spPr>
                    </p:pic>
                    <p:grpSp>
                      <p:nvGrpSpPr>
                        <p:cNvPr id="17" name="Gruppieren 16"/>
                        <p:cNvGrpSpPr/>
                        <p:nvPr/>
                      </p:nvGrpSpPr>
                      <p:grpSpPr>
                        <a:xfrm>
                          <a:off x="6158069" y="1409183"/>
                          <a:ext cx="5390072" cy="3991610"/>
                          <a:chOff x="8447412" y="1496703"/>
                          <a:chExt cx="3208998" cy="2592754"/>
                        </a:xfrm>
                      </p:grpSpPr>
                      <p:pic>
                        <p:nvPicPr>
                          <p:cNvPr id="23" name="Grafik 22"/>
                          <p:cNvPicPr>
                            <a:picLocks noChangeAspect="1"/>
                          </p:cNvPicPr>
                          <p:nvPr/>
                        </p:nvPicPr>
                        <p:blipFill>
                          <a:blip r:embed="rId3"/>
                          <a:stretch>
                            <a:fillRect/>
                          </a:stretch>
                        </p:blipFill>
                        <p:spPr>
                          <a:xfrm>
                            <a:off x="8447412" y="1595158"/>
                            <a:ext cx="3208998" cy="2494299"/>
                          </a:xfrm>
                          <a:prstGeom prst="rect">
                            <a:avLst/>
                          </a:prstGeom>
                        </p:spPr>
                      </p:pic>
                      <p:sp>
                        <p:nvSpPr>
                          <p:cNvPr id="24" name="Textfeld 23"/>
                          <p:cNvSpPr txBox="1"/>
                          <p:nvPr/>
                        </p:nvSpPr>
                        <p:spPr>
                          <a:xfrm>
                            <a:off x="9046210" y="1496703"/>
                            <a:ext cx="1986131" cy="199917"/>
                          </a:xfrm>
                          <a:prstGeom prst="rect">
                            <a:avLst/>
                          </a:prstGeom>
                          <a:noFill/>
                        </p:spPr>
                        <p:txBody>
                          <a:bodyPr wrap="none" rtlCol="0">
                            <a:spAutoFit/>
                          </a:bodyPr>
                          <a:lstStyle/>
                          <a:p>
                            <a:r>
                              <a:rPr lang="en-GB" sz="1400" dirty="0"/>
                              <a:t>Nature  Photonics 2022,  Y. </a:t>
                            </a:r>
                            <a:r>
                              <a:rPr lang="en-GB" sz="1400" dirty="0" err="1"/>
                              <a:t>Shou</a:t>
                            </a:r>
                            <a:r>
                              <a:rPr lang="en-GB" sz="1400" dirty="0"/>
                              <a:t>, …W. Ma</a:t>
                            </a:r>
                          </a:p>
                        </p:txBody>
                      </p:sp>
                    </p:grpSp>
                    <p:sp>
                      <p:nvSpPr>
                        <p:cNvPr id="18" name="Textfeld 17"/>
                        <p:cNvSpPr txBox="1"/>
                        <p:nvPr/>
                      </p:nvSpPr>
                      <p:spPr>
                        <a:xfrm>
                          <a:off x="7076240" y="612460"/>
                          <a:ext cx="4041957" cy="1047830"/>
                        </a:xfrm>
                        <a:prstGeom prst="rect">
                          <a:avLst/>
                        </a:prstGeom>
                        <a:noFill/>
                      </p:spPr>
                      <p:txBody>
                        <a:bodyPr wrap="square" rtlCol="0">
                          <a:spAutoFit/>
                        </a:bodyPr>
                        <a:lstStyle/>
                        <a:p>
                          <a:r>
                            <a:rPr lang="en-GB" sz="1600" dirty="0" err="1"/>
                            <a:t>CoReLS</a:t>
                          </a:r>
                          <a:r>
                            <a:rPr lang="en-GB" sz="1600" dirty="0"/>
                            <a:t>, Korea: </a:t>
                          </a:r>
                          <a:r>
                            <a:rPr lang="en-GB" sz="1600" dirty="0" err="1"/>
                            <a:t>Ti:Sa</a:t>
                          </a:r>
                          <a:r>
                            <a:rPr lang="en-GB" sz="1600" dirty="0"/>
                            <a:t> laser at </a:t>
                          </a:r>
                          <a:r>
                            <a:rPr lang="en-GB" sz="1600" b="1" dirty="0">
                              <a:solidFill>
                                <a:srgbClr val="C00000"/>
                              </a:solidFill>
                            </a:rPr>
                            <a:t>10</a:t>
                          </a:r>
                          <a:r>
                            <a:rPr lang="en-GB" sz="1600" b="1" baseline="30000" dirty="0">
                              <a:solidFill>
                                <a:srgbClr val="C00000"/>
                              </a:solidFill>
                            </a:rPr>
                            <a:t>21</a:t>
                          </a:r>
                          <a:r>
                            <a:rPr lang="en-GB" sz="1600" b="1" dirty="0">
                              <a:solidFill>
                                <a:srgbClr val="C00000"/>
                              </a:solidFill>
                            </a:rPr>
                            <a:t> W/cm</a:t>
                          </a:r>
                          <a:r>
                            <a:rPr lang="en-GB" sz="1600" b="1" baseline="30000" dirty="0">
                              <a:solidFill>
                                <a:srgbClr val="C00000"/>
                              </a:solidFill>
                            </a:rPr>
                            <a:t>2</a:t>
                          </a:r>
                        </a:p>
                        <a:p>
                          <a:r>
                            <a:rPr lang="en-GB" sz="1600" dirty="0"/>
                            <a:t>E</a:t>
                          </a:r>
                          <a:r>
                            <a:rPr lang="en-GB" sz="1600" baseline="-25000" dirty="0"/>
                            <a:t>las</a:t>
                          </a:r>
                          <a:r>
                            <a:rPr lang="en-GB" sz="1600" dirty="0"/>
                            <a:t>=20J, 20 fs, w=7 um</a:t>
                          </a:r>
                        </a:p>
                        <a:p>
                          <a:r>
                            <a:rPr lang="en-GB" sz="1600" dirty="0"/>
                            <a:t>Carbon </a:t>
                          </a:r>
                          <a:r>
                            <a:rPr lang="en-GB" sz="1600" dirty="0" err="1"/>
                            <a:t>nano</a:t>
                          </a:r>
                          <a:r>
                            <a:rPr lang="en-GB" sz="1600" dirty="0"/>
                            <a:t>-foams 2 mg/cc, 80 um thickness</a:t>
                          </a:r>
                        </a:p>
                        <a:p>
                          <a:endParaRPr lang="en-GB" sz="1600" dirty="0"/>
                        </a:p>
                      </p:txBody>
                    </p:sp>
                    <p:sp>
                      <p:nvSpPr>
                        <p:cNvPr id="19" name="Textfeld 18"/>
                        <p:cNvSpPr txBox="1"/>
                        <p:nvPr/>
                      </p:nvSpPr>
                      <p:spPr>
                        <a:xfrm>
                          <a:off x="3338926" y="2436650"/>
                          <a:ext cx="218330" cy="913070"/>
                        </a:xfrm>
                        <a:prstGeom prst="rect">
                          <a:avLst/>
                        </a:prstGeom>
                        <a:noFill/>
                      </p:spPr>
                      <p:txBody>
                        <a:bodyPr wrap="none" rtlCol="0">
                          <a:spAutoFit/>
                        </a:bodyPr>
                        <a:lstStyle/>
                        <a:p>
                          <a:endParaRPr lang="en-GB" sz="1600" baseline="30000" dirty="0"/>
                        </a:p>
                        <a:p>
                          <a:r>
                            <a:rPr lang="en-GB" sz="1600" baseline="30000" dirty="0"/>
                            <a:t>,</a:t>
                          </a:r>
                        </a:p>
                        <a:p>
                          <a:r>
                            <a:rPr lang="en-GB" sz="1600" baseline="30000" dirty="0"/>
                            <a:t> </a:t>
                          </a:r>
                        </a:p>
                        <a:p>
                          <a:r>
                            <a:rPr lang="en-GB" sz="1600" baseline="30000" dirty="0"/>
                            <a:t> </a:t>
                          </a:r>
                        </a:p>
                        <a:p>
                          <a:endParaRPr lang="en-GB" sz="1600" baseline="30000" dirty="0"/>
                        </a:p>
                      </p:txBody>
                    </p:sp>
                    <p:sp>
                      <p:nvSpPr>
                        <p:cNvPr id="20" name="Rechteck 19"/>
                        <p:cNvSpPr/>
                        <p:nvPr/>
                      </p:nvSpPr>
                      <p:spPr>
                        <a:xfrm>
                          <a:off x="1636254" y="1612654"/>
                          <a:ext cx="1214748" cy="3154562"/>
                        </a:xfrm>
                        <a:prstGeom prst="rect">
                          <a:avLst/>
                        </a:prstGeom>
                        <a:solidFill>
                          <a:srgbClr val="5B9BD5">
                            <a:alpha val="41961"/>
                          </a:srgbClr>
                        </a:solidFill>
                        <a:ln>
                          <a:solidFill>
                            <a:srgbClr val="41719C">
                              <a:alpha val="3294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hteck 20"/>
                        <p:cNvSpPr/>
                        <p:nvPr/>
                      </p:nvSpPr>
                      <p:spPr>
                        <a:xfrm>
                          <a:off x="7163854" y="1723775"/>
                          <a:ext cx="1201800" cy="3063122"/>
                        </a:xfrm>
                        <a:prstGeom prst="rect">
                          <a:avLst/>
                        </a:prstGeom>
                        <a:solidFill>
                          <a:srgbClr val="5B9BD5">
                            <a:alpha val="41961"/>
                          </a:srgbClr>
                        </a:solidFill>
                        <a:ln>
                          <a:solidFill>
                            <a:srgbClr val="41719C">
                              <a:alpha val="3294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feld 21"/>
                        <p:cNvSpPr txBox="1"/>
                        <p:nvPr/>
                      </p:nvSpPr>
                      <p:spPr>
                        <a:xfrm>
                          <a:off x="672787" y="626885"/>
                          <a:ext cx="3319407" cy="808326"/>
                        </a:xfrm>
                        <a:prstGeom prst="rect">
                          <a:avLst/>
                        </a:prstGeom>
                        <a:noFill/>
                      </p:spPr>
                      <p:txBody>
                        <a:bodyPr wrap="none" rtlCol="0">
                          <a:spAutoFit/>
                        </a:bodyPr>
                        <a:lstStyle/>
                        <a:p>
                          <a:r>
                            <a:rPr lang="en-GB" sz="1600" dirty="0"/>
                            <a:t>PHELIX at </a:t>
                          </a:r>
                          <a:r>
                            <a:rPr lang="en-GB" sz="1600" b="1" dirty="0">
                              <a:solidFill>
                                <a:srgbClr val="C00000"/>
                              </a:solidFill>
                            </a:rPr>
                            <a:t>10</a:t>
                          </a:r>
                          <a:r>
                            <a:rPr lang="en-GB" sz="1600" b="1" baseline="30000" dirty="0">
                              <a:solidFill>
                                <a:srgbClr val="C00000"/>
                              </a:solidFill>
                            </a:rPr>
                            <a:t>19</a:t>
                          </a:r>
                          <a:r>
                            <a:rPr lang="en-GB" sz="1600" b="1" dirty="0">
                              <a:solidFill>
                                <a:srgbClr val="C00000"/>
                              </a:solidFill>
                            </a:rPr>
                            <a:t> W/cm</a:t>
                          </a:r>
                          <a:r>
                            <a:rPr lang="en-GB" sz="1600" b="1" baseline="30000" dirty="0">
                              <a:solidFill>
                                <a:srgbClr val="C00000"/>
                              </a:solidFill>
                            </a:rPr>
                            <a:t>2</a:t>
                          </a:r>
                          <a:r>
                            <a:rPr lang="en-GB" sz="1600" dirty="0"/>
                            <a:t>, 0.7 </a:t>
                          </a:r>
                          <a:r>
                            <a:rPr lang="en-GB" sz="1600" dirty="0" err="1"/>
                            <a:t>ps</a:t>
                          </a:r>
                          <a:r>
                            <a:rPr lang="en-GB" sz="1600" dirty="0"/>
                            <a:t>, w=15 um</a:t>
                          </a:r>
                        </a:p>
                        <a:p>
                          <a:r>
                            <a:rPr lang="en-GB" sz="1600" dirty="0"/>
                            <a:t>E</a:t>
                          </a:r>
                          <a:r>
                            <a:rPr lang="en-GB" sz="1600" baseline="-25000" dirty="0"/>
                            <a:t>las</a:t>
                          </a:r>
                          <a:r>
                            <a:rPr lang="en-GB" sz="1600" dirty="0"/>
                            <a:t> (after comp.) =60J, WFHM=20 J</a:t>
                          </a:r>
                        </a:p>
                        <a:p>
                          <a:r>
                            <a:rPr lang="en-GB" sz="1600" dirty="0"/>
                            <a:t>CHO (TAC) 2 mg/cc 400 um thickness</a:t>
                          </a:r>
                        </a:p>
                      </p:txBody>
                    </p:sp>
                  </p:grpSp>
                  <p:sp>
                    <p:nvSpPr>
                      <p:cNvPr id="15" name="Rechteck 14"/>
                      <p:cNvSpPr/>
                      <p:nvPr/>
                    </p:nvSpPr>
                    <p:spPr>
                      <a:xfrm>
                        <a:off x="6370405" y="1524726"/>
                        <a:ext cx="253043" cy="516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1" name="Rechteck 10"/>
                  <p:cNvSpPr/>
                  <p:nvPr/>
                </p:nvSpPr>
                <p:spPr>
                  <a:xfrm>
                    <a:off x="3406836" y="3569614"/>
                    <a:ext cx="2273956" cy="369332"/>
                  </a:xfrm>
                  <a:prstGeom prst="rect">
                    <a:avLst/>
                  </a:prstGeom>
                  <a:solidFill>
                    <a:schemeClr val="accent1">
                      <a:lumMod val="40000"/>
                      <a:lumOff val="60000"/>
                    </a:schemeClr>
                  </a:solidFill>
                </p:spPr>
                <p:txBody>
                  <a:bodyPr wrap="none">
                    <a:spAutoFit/>
                  </a:bodyPr>
                  <a:lstStyle/>
                  <a:p>
                    <a:r>
                      <a:rPr lang="en-GB" dirty="0"/>
                      <a:t>≥ photons/J 10-40 </a:t>
                    </a:r>
                    <a:r>
                      <a:rPr lang="en-GB" dirty="0" err="1"/>
                      <a:t>keV</a:t>
                    </a:r>
                    <a:endParaRPr lang="en-GB" dirty="0"/>
                  </a:p>
                </p:txBody>
              </p:sp>
            </p:grpSp>
            <p:sp>
              <p:nvSpPr>
                <p:cNvPr id="9" name="Textfeld 8"/>
                <p:cNvSpPr txBox="1"/>
                <p:nvPr/>
              </p:nvSpPr>
              <p:spPr>
                <a:xfrm>
                  <a:off x="9941554" y="3198209"/>
                  <a:ext cx="562975" cy="369332"/>
                </a:xfrm>
                <a:prstGeom prst="rect">
                  <a:avLst/>
                </a:prstGeom>
                <a:noFill/>
              </p:spPr>
              <p:txBody>
                <a:bodyPr wrap="none" rtlCol="0">
                  <a:spAutoFit/>
                </a:bodyPr>
                <a:lstStyle/>
                <a:p>
                  <a:r>
                    <a:rPr lang="en-GB" dirty="0"/>
                    <a:t>CNF</a:t>
                  </a:r>
                </a:p>
              </p:txBody>
            </p:sp>
          </p:grpSp>
          <p:sp>
            <p:nvSpPr>
              <p:cNvPr id="7" name="Textfeld 6"/>
              <p:cNvSpPr txBox="1"/>
              <p:nvPr/>
            </p:nvSpPr>
            <p:spPr>
              <a:xfrm>
                <a:off x="3459968" y="3327185"/>
                <a:ext cx="1715341" cy="369332"/>
              </a:xfrm>
              <a:prstGeom prst="rect">
                <a:avLst/>
              </a:prstGeom>
              <a:noFill/>
            </p:spPr>
            <p:txBody>
              <a:bodyPr wrap="none" rtlCol="0">
                <a:spAutoFit/>
              </a:bodyPr>
              <a:lstStyle/>
              <a:p>
                <a:r>
                  <a:rPr lang="en-GB" dirty="0"/>
                  <a:t>pre-ionized CHO</a:t>
                </a:r>
              </a:p>
            </p:txBody>
          </p:sp>
        </p:grpSp>
        <p:sp>
          <p:nvSpPr>
            <p:cNvPr id="5" name="Textfeld 4"/>
            <p:cNvSpPr txBox="1"/>
            <p:nvPr/>
          </p:nvSpPr>
          <p:spPr>
            <a:xfrm>
              <a:off x="3672268" y="4875851"/>
              <a:ext cx="1725088" cy="307777"/>
            </a:xfrm>
            <a:prstGeom prst="rect">
              <a:avLst/>
            </a:prstGeom>
            <a:noFill/>
          </p:spPr>
          <p:txBody>
            <a:bodyPr wrap="none" rtlCol="0">
              <a:spAutoFit/>
            </a:bodyPr>
            <a:lstStyle/>
            <a:p>
              <a:r>
                <a:rPr lang="en-GB" sz="1400" dirty="0"/>
                <a:t>simulations (X. Chen)</a:t>
              </a:r>
            </a:p>
          </p:txBody>
        </p:sp>
      </p:grpSp>
      <p:sp>
        <p:nvSpPr>
          <p:cNvPr id="25" name="Rechteck 24"/>
          <p:cNvSpPr/>
          <p:nvPr/>
        </p:nvSpPr>
        <p:spPr>
          <a:xfrm rot="20556016">
            <a:off x="2781415" y="2885670"/>
            <a:ext cx="577805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More about DLA-based </a:t>
            </a:r>
            <a:r>
              <a:rPr lang="en-US" dirty="0" err="1" smtClean="0"/>
              <a:t>betatron</a:t>
            </a:r>
            <a:r>
              <a:rPr lang="en-US" dirty="0" smtClean="0"/>
              <a:t> measurements on PHELIX by Mikhail Gyrdymov, PP seminar, on November 7th, 2023</a:t>
            </a:r>
            <a:endParaRPr lang="en-GB" dirty="0"/>
          </a:p>
        </p:txBody>
      </p:sp>
    </p:spTree>
    <p:extLst>
      <p:ext uri="{BB962C8B-B14F-4D97-AF65-F5344CB8AC3E}">
        <p14:creationId xmlns:p14="http://schemas.microsoft.com/office/powerpoint/2010/main" val="231860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2D200-F590-6488-6BD8-996D73645737}"/>
              </a:ext>
            </a:extLst>
          </p:cNvPr>
          <p:cNvSpPr txBox="1">
            <a:spLocks/>
          </p:cNvSpPr>
          <p:nvPr/>
        </p:nvSpPr>
        <p:spPr>
          <a:xfrm>
            <a:off x="488132" y="1526699"/>
            <a:ext cx="11399068" cy="2592371"/>
          </a:xfrm>
          <a:prstGeom prst="rect">
            <a:avLst/>
          </a:prstGeom>
          <a:solidFill>
            <a:srgbClr val="32597D"/>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dirty="0">
                <a:solidFill>
                  <a:schemeClr val="bg1">
                    <a:lumMod val="95000"/>
                  </a:schemeClr>
                </a:solidFill>
              </a:rPr>
              <a:t>Nuclear Reactions for Investigation of MeV Bremsstrahlung</a:t>
            </a:r>
          </a:p>
          <a:p>
            <a:pPr algn="ctr">
              <a:lnSpc>
                <a:spcPct val="100000"/>
              </a:lnSpc>
            </a:pPr>
            <a:r>
              <a:rPr lang="en-US" sz="2800" dirty="0">
                <a:solidFill>
                  <a:schemeClr val="bg1">
                    <a:lumMod val="95000"/>
                  </a:schemeClr>
                </a:solidFill>
              </a:rPr>
              <a:t>generated by DLA Electrons in high-Z Materials.</a:t>
            </a:r>
          </a:p>
          <a:p>
            <a:pPr algn="ctr">
              <a:lnSpc>
                <a:spcPct val="100000"/>
              </a:lnSpc>
            </a:pPr>
            <a:endParaRPr lang="en-US" sz="2800" dirty="0">
              <a:solidFill>
                <a:schemeClr val="bg1">
                  <a:lumMod val="95000"/>
                </a:schemeClr>
              </a:solidFill>
            </a:endParaRPr>
          </a:p>
          <a:p>
            <a:pPr algn="ctr">
              <a:lnSpc>
                <a:spcPct val="100000"/>
              </a:lnSpc>
            </a:pPr>
            <a:r>
              <a:rPr lang="en-US" sz="2800" dirty="0">
                <a:solidFill>
                  <a:schemeClr val="bg1">
                    <a:lumMod val="95000"/>
                  </a:schemeClr>
                </a:solidFill>
              </a:rPr>
              <a:t>Record breaking conversion efficiency of 2% of directed BS in GDR </a:t>
            </a:r>
          </a:p>
        </p:txBody>
      </p:sp>
      <p:grpSp>
        <p:nvGrpSpPr>
          <p:cNvPr id="5" name="Gruppieren 4"/>
          <p:cNvGrpSpPr/>
          <p:nvPr/>
        </p:nvGrpSpPr>
        <p:grpSpPr>
          <a:xfrm>
            <a:off x="10139082" y="3896356"/>
            <a:ext cx="1555828" cy="1451955"/>
            <a:chOff x="1165302" y="1686446"/>
            <a:chExt cx="2429690" cy="2194851"/>
          </a:xfrm>
        </p:grpSpPr>
        <p:pic>
          <p:nvPicPr>
            <p:cNvPr id="6" name="Grafik 3">
              <a:extLst>
                <a:ext uri="{FF2B5EF4-FFF2-40B4-BE49-F238E27FC236}">
                  <a16:creationId xmlns:a16="http://schemas.microsoft.com/office/drawing/2014/main" id="{180FD9FA-B098-7C52-39FA-084BB55CC9BB}"/>
                </a:ext>
              </a:extLst>
            </p:cNvPr>
            <p:cNvPicPr>
              <a:picLocks noChangeAspect="1"/>
            </p:cNvPicPr>
            <p:nvPr/>
          </p:nvPicPr>
          <p:blipFill>
            <a:blip r:embed="rId3"/>
            <a:stretch>
              <a:fillRect/>
            </a:stretch>
          </p:blipFill>
          <p:spPr>
            <a:xfrm>
              <a:off x="1165302" y="1686446"/>
              <a:ext cx="2429690" cy="2194851"/>
            </a:xfrm>
            <a:prstGeom prst="rect">
              <a:avLst/>
            </a:prstGeom>
          </p:spPr>
        </p:pic>
        <mc:AlternateContent xmlns:mc="http://schemas.openxmlformats.org/markup-compatibility/2006" xmlns:a14="http://schemas.microsoft.com/office/drawing/2010/main">
          <mc:Choice Requires="a14">
            <p:sp>
              <p:nvSpPr>
                <p:cNvPr id="7" name="Textfeld 22">
                  <a:extLst>
                    <a:ext uri="{FF2B5EF4-FFF2-40B4-BE49-F238E27FC236}">
                      <a16:creationId xmlns:a16="http://schemas.microsoft.com/office/drawing/2014/main" id="{D9DE07F3-507B-7D9B-6886-C20751DAC10F}"/>
                    </a:ext>
                  </a:extLst>
                </p:cNvPr>
                <p:cNvSpPr txBox="1"/>
                <p:nvPr/>
              </p:nvSpPr>
              <p:spPr>
                <a:xfrm>
                  <a:off x="1814479" y="1729439"/>
                  <a:ext cx="1131335" cy="394210"/>
                </a:xfrm>
                <a:prstGeom prst="rect">
                  <a:avLst/>
                </a:prstGeom>
                <a:noFill/>
              </p:spPr>
              <p:txBody>
                <a:bodyPr wrap="none" rtlCol="0">
                  <a:spAutoFit/>
                </a:bodyPr>
                <a:lstStyle/>
                <a:p>
                  <a14:m>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𝜃</m:t>
                          </m:r>
                        </m:e>
                        <m:sub>
                          <m:r>
                            <a:rPr lang="de-DE" i="1">
                              <a:solidFill>
                                <a:schemeClr val="bg1"/>
                              </a:solidFill>
                              <a:latin typeface="Cambria Math" panose="02040503050406030204" pitchFamily="18" charset="0"/>
                            </a:rPr>
                            <m:t>1/2</m:t>
                          </m:r>
                        </m:sub>
                      </m:sSub>
                    </m:oMath>
                  </a14:m>
                  <a:r>
                    <a:rPr lang="en-US" dirty="0">
                      <a:solidFill>
                        <a:schemeClr val="bg1"/>
                      </a:solidFill>
                    </a:rPr>
                    <a:t> = 18</a:t>
                  </a:r>
                  <a14:m>
                    <m:oMath xmlns:m="http://schemas.openxmlformats.org/officeDocument/2006/math">
                      <m:r>
                        <a:rPr lang="en-US" i="1">
                          <a:solidFill>
                            <a:schemeClr val="bg1"/>
                          </a:solidFill>
                          <a:latin typeface="Cambria Math" panose="02040503050406030204" pitchFamily="18" charset="0"/>
                          <a:ea typeface="Cambria Math" panose="02040503050406030204" pitchFamily="18" charset="0"/>
                        </a:rPr>
                        <m:t>°</m:t>
                      </m:r>
                    </m:oMath>
                  </a14:m>
                  <a:endParaRPr lang="en-GB" dirty="0">
                    <a:solidFill>
                      <a:schemeClr val="bg1"/>
                    </a:solidFill>
                  </a:endParaRPr>
                </a:p>
              </p:txBody>
            </p:sp>
          </mc:Choice>
          <mc:Fallback xmlns="">
            <p:sp>
              <p:nvSpPr>
                <p:cNvPr id="20" name="Textfeld 22">
                  <a:extLst>
                    <a:ext uri="{FF2B5EF4-FFF2-40B4-BE49-F238E27FC236}">
                      <a16:creationId xmlns:a16="http://schemas.microsoft.com/office/drawing/2014/main" id="{D9DE07F3-507B-7D9B-6886-C20751DAC10F}"/>
                    </a:ext>
                  </a:extLst>
                </p:cNvPr>
                <p:cNvSpPr txBox="1">
                  <a:spLocks noRot="1" noChangeAspect="1" noMove="1" noResize="1" noEditPoints="1" noAdjustHandles="1" noChangeArrowheads="1" noChangeShapeType="1" noTextEdit="1"/>
                </p:cNvSpPr>
                <p:nvPr/>
              </p:nvSpPr>
              <p:spPr>
                <a:xfrm>
                  <a:off x="1814479" y="1729439"/>
                  <a:ext cx="1131335" cy="394210"/>
                </a:xfrm>
                <a:prstGeom prst="rect">
                  <a:avLst/>
                </a:prstGeom>
                <a:blipFill>
                  <a:blip r:embed="rId8"/>
                  <a:stretch>
                    <a:fillRect t="-12500" r="-56410" b="-92500"/>
                  </a:stretch>
                </a:blipFill>
              </p:spPr>
              <p:txBody>
                <a:bodyPr/>
                <a:lstStyle/>
                <a:p>
                  <a:r>
                    <a:rPr lang="en-GB">
                      <a:noFill/>
                    </a:rPr>
                    <a:t> </a:t>
                  </a:r>
                </a:p>
              </p:txBody>
            </p:sp>
          </mc:Fallback>
        </mc:AlternateContent>
      </p:grpSp>
      <p:pic>
        <p:nvPicPr>
          <p:cNvPr id="8" name="Grafik 7"/>
          <p:cNvPicPr>
            <a:picLocks noChangeAspect="1"/>
          </p:cNvPicPr>
          <p:nvPr/>
        </p:nvPicPr>
        <p:blipFill>
          <a:blip r:embed="rId9"/>
          <a:stretch>
            <a:fillRect/>
          </a:stretch>
        </p:blipFill>
        <p:spPr>
          <a:xfrm rot="10800000">
            <a:off x="835458" y="3931442"/>
            <a:ext cx="1582884" cy="1416869"/>
          </a:xfrm>
          <a:prstGeom prst="rect">
            <a:avLst/>
          </a:prstGeom>
          <a:effectLst>
            <a:softEdge rad="0"/>
          </a:effectLst>
        </p:spPr>
      </p:pic>
    </p:spTree>
    <p:extLst>
      <p:ext uri="{BB962C8B-B14F-4D97-AF65-F5344CB8AC3E}">
        <p14:creationId xmlns:p14="http://schemas.microsoft.com/office/powerpoint/2010/main" val="1003383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hteck 299"/>
          <p:cNvSpPr/>
          <p:nvPr/>
        </p:nvSpPr>
        <p:spPr>
          <a:xfrm>
            <a:off x="3494526" y="4780009"/>
            <a:ext cx="1025069" cy="307768"/>
          </a:xfrm>
          <a:prstGeom prst="rect">
            <a:avLst/>
          </a:prstGeom>
        </p:spPr>
        <p:txBody>
          <a:bodyPr wrap="none" lIns="91430" tIns="45716" rIns="91430" bIns="45716">
            <a:spAutoFit/>
          </a:bodyPr>
          <a:lstStyle/>
          <a:p>
            <a:r>
              <a:rPr lang="de-DE" sz="1400" dirty="0">
                <a:solidFill>
                  <a:schemeClr val="bg1"/>
                </a:solidFill>
              </a:rPr>
              <a:t>experiment</a:t>
            </a:r>
          </a:p>
        </p:txBody>
      </p:sp>
      <p:sp>
        <p:nvSpPr>
          <p:cNvPr id="2" name="Rechteck 1"/>
          <p:cNvSpPr/>
          <p:nvPr/>
        </p:nvSpPr>
        <p:spPr>
          <a:xfrm>
            <a:off x="24178" y="64418"/>
            <a:ext cx="12375640" cy="523220"/>
          </a:xfrm>
          <a:prstGeom prst="rect">
            <a:avLst/>
          </a:prstGeom>
        </p:spPr>
        <p:txBody>
          <a:bodyPr wrap="square">
            <a:spAutoFit/>
          </a:bodyPr>
          <a:lstStyle/>
          <a:p>
            <a:r>
              <a:rPr lang="en-GB" sz="2800" dirty="0">
                <a:latin typeface="+mj-lt"/>
              </a:rPr>
              <a:t>Record breaking efficiency of generation of MeV bremsstrahlung in the GDR-range</a:t>
            </a:r>
          </a:p>
        </p:txBody>
      </p:sp>
      <p:sp>
        <p:nvSpPr>
          <p:cNvPr id="5" name="Textfeld 7">
            <a:extLst>
              <a:ext uri="{FF2B5EF4-FFF2-40B4-BE49-F238E27FC236}">
                <a16:creationId xmlns:a16="http://schemas.microsoft.com/office/drawing/2014/main" id="{B4E9F7CB-A8A7-840F-8629-E540E2C1FAF4}"/>
              </a:ext>
            </a:extLst>
          </p:cNvPr>
          <p:cNvSpPr txBox="1"/>
          <p:nvPr/>
        </p:nvSpPr>
        <p:spPr>
          <a:xfrm>
            <a:off x="5045216" y="1710613"/>
            <a:ext cx="6952820" cy="646331"/>
          </a:xfrm>
          <a:prstGeom prst="rect">
            <a:avLst/>
          </a:prstGeom>
          <a:solidFill>
            <a:schemeClr val="bg1"/>
          </a:solidFill>
          <a:ln>
            <a:solidFill>
              <a:srgbClr val="2F528F"/>
            </a:solidFill>
          </a:ln>
        </p:spPr>
        <p:txBody>
          <a:bodyPr wrap="square" rtlCol="0">
            <a:spAutoFit/>
          </a:bodyPr>
          <a:lstStyle/>
          <a:p>
            <a:r>
              <a:rPr lang="en-US" dirty="0">
                <a:solidFill>
                  <a:srgbClr val="2F528F"/>
                </a:solidFill>
              </a:rPr>
              <a:t>10</a:t>
            </a:r>
            <a:r>
              <a:rPr lang="en-US" baseline="30000" dirty="0">
                <a:solidFill>
                  <a:srgbClr val="2F528F"/>
                </a:solidFill>
              </a:rPr>
              <a:t>12</a:t>
            </a:r>
            <a:r>
              <a:rPr lang="en-US" dirty="0">
                <a:solidFill>
                  <a:srgbClr val="2F528F"/>
                </a:solidFill>
              </a:rPr>
              <a:t>/</a:t>
            </a:r>
            <a:r>
              <a:rPr lang="en-US" dirty="0" err="1">
                <a:solidFill>
                  <a:srgbClr val="2F528F"/>
                </a:solidFill>
              </a:rPr>
              <a:t>sr</a:t>
            </a:r>
            <a:r>
              <a:rPr lang="en-US" dirty="0">
                <a:solidFill>
                  <a:srgbClr val="2F528F"/>
                </a:solidFill>
              </a:rPr>
              <a:t> photons with E &gt; 8 MeV, T</a:t>
            </a:r>
            <a:r>
              <a:rPr lang="en-US" baseline="-25000" dirty="0">
                <a:solidFill>
                  <a:srgbClr val="2F528F"/>
                </a:solidFill>
              </a:rPr>
              <a:t>eff</a:t>
            </a:r>
            <a:r>
              <a:rPr lang="en-US" dirty="0">
                <a:solidFill>
                  <a:srgbClr val="2F528F"/>
                </a:solidFill>
              </a:rPr>
              <a:t> = 13 MeV with divergence  of 0.2 </a:t>
            </a:r>
            <a:r>
              <a:rPr lang="en-US" dirty="0" err="1">
                <a:solidFill>
                  <a:srgbClr val="2F528F"/>
                </a:solidFill>
              </a:rPr>
              <a:t>sr</a:t>
            </a:r>
            <a:endParaRPr lang="en-US" dirty="0">
              <a:solidFill>
                <a:srgbClr val="2F528F"/>
              </a:solidFill>
            </a:endParaRPr>
          </a:p>
          <a:p>
            <a:r>
              <a:rPr lang="en-US" dirty="0">
                <a:solidFill>
                  <a:srgbClr val="2F528F"/>
                </a:solidFill>
              </a:rPr>
              <a:t>Record conversion efficiency laser-BS of 2% (GDR) (Vulcan laser: 0.2%)</a:t>
            </a:r>
          </a:p>
        </p:txBody>
      </p:sp>
      <p:sp>
        <p:nvSpPr>
          <p:cNvPr id="6" name="Textfeld 14">
            <a:extLst>
              <a:ext uri="{FF2B5EF4-FFF2-40B4-BE49-F238E27FC236}">
                <a16:creationId xmlns:a16="http://schemas.microsoft.com/office/drawing/2014/main" id="{A3CA03D9-89AD-9F9C-2A1D-199B232AA850}"/>
              </a:ext>
            </a:extLst>
          </p:cNvPr>
          <p:cNvSpPr txBox="1"/>
          <p:nvPr/>
        </p:nvSpPr>
        <p:spPr>
          <a:xfrm>
            <a:off x="823228" y="1134190"/>
            <a:ext cx="8899937" cy="369332"/>
          </a:xfrm>
          <a:prstGeom prst="rect">
            <a:avLst/>
          </a:prstGeom>
          <a:noFill/>
        </p:spPr>
        <p:txBody>
          <a:bodyPr wrap="none" rtlCol="0">
            <a:spAutoFit/>
          </a:bodyPr>
          <a:lstStyle/>
          <a:p>
            <a:r>
              <a:rPr lang="en-GB" dirty="0"/>
              <a:t>DLA-electrons propagate in high Z converter and generate BS with 10´s of MeV photon energy</a:t>
            </a:r>
          </a:p>
        </p:txBody>
      </p:sp>
      <p:pic>
        <p:nvPicPr>
          <p:cNvPr id="7" name="Grafik 46">
            <a:extLst>
              <a:ext uri="{FF2B5EF4-FFF2-40B4-BE49-F238E27FC236}">
                <a16:creationId xmlns:a16="http://schemas.microsoft.com/office/drawing/2014/main" id="{C5BE464A-0FAA-D772-9020-6EBB2B352579}"/>
              </a:ext>
            </a:extLst>
          </p:cNvPr>
          <p:cNvPicPr>
            <a:picLocks noChangeAspect="1"/>
          </p:cNvPicPr>
          <p:nvPr/>
        </p:nvPicPr>
        <p:blipFill>
          <a:blip r:embed="rId3"/>
          <a:stretch>
            <a:fillRect/>
          </a:stretch>
        </p:blipFill>
        <p:spPr>
          <a:xfrm>
            <a:off x="5129470" y="2468719"/>
            <a:ext cx="5085698" cy="3277738"/>
          </a:xfrm>
          <a:prstGeom prst="rect">
            <a:avLst/>
          </a:prstGeom>
        </p:spPr>
      </p:pic>
      <p:pic>
        <p:nvPicPr>
          <p:cNvPr id="17" name="Picture 17" descr="A picture containing text, luggage, indoor, pile&#10;&#10;Description automatically generated">
            <a:extLst>
              <a:ext uri="{FF2B5EF4-FFF2-40B4-BE49-F238E27FC236}">
                <a16:creationId xmlns:a16="http://schemas.microsoft.com/office/drawing/2014/main" id="{D4030F2E-578F-FE29-9965-409B1A2FA7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50" y="3614759"/>
            <a:ext cx="2917374" cy="1918936"/>
          </a:xfrm>
          <a:prstGeom prst="rect">
            <a:avLst/>
          </a:prstGeom>
        </p:spPr>
      </p:pic>
      <p:grpSp>
        <p:nvGrpSpPr>
          <p:cNvPr id="18" name="Gruppieren 17"/>
          <p:cNvGrpSpPr/>
          <p:nvPr/>
        </p:nvGrpSpPr>
        <p:grpSpPr>
          <a:xfrm>
            <a:off x="9912456" y="3756005"/>
            <a:ext cx="2085580" cy="1800084"/>
            <a:chOff x="1165302" y="1686446"/>
            <a:chExt cx="2429690" cy="2194851"/>
          </a:xfrm>
        </p:grpSpPr>
        <p:pic>
          <p:nvPicPr>
            <p:cNvPr id="19" name="Grafik 3">
              <a:extLst>
                <a:ext uri="{FF2B5EF4-FFF2-40B4-BE49-F238E27FC236}">
                  <a16:creationId xmlns:a16="http://schemas.microsoft.com/office/drawing/2014/main" id="{180FD9FA-B098-7C52-39FA-084BB55CC9BB}"/>
                </a:ext>
              </a:extLst>
            </p:cNvPr>
            <p:cNvPicPr>
              <a:picLocks noChangeAspect="1"/>
            </p:cNvPicPr>
            <p:nvPr/>
          </p:nvPicPr>
          <p:blipFill>
            <a:blip r:embed="rId5"/>
            <a:stretch>
              <a:fillRect/>
            </a:stretch>
          </p:blipFill>
          <p:spPr>
            <a:xfrm>
              <a:off x="1165302" y="1686446"/>
              <a:ext cx="2429690" cy="2194851"/>
            </a:xfrm>
            <a:prstGeom prst="rect">
              <a:avLst/>
            </a:prstGeom>
          </p:spPr>
        </p:pic>
        <mc:AlternateContent xmlns:mc="http://schemas.openxmlformats.org/markup-compatibility/2006" xmlns:a14="http://schemas.microsoft.com/office/drawing/2010/main">
          <mc:Choice Requires="a14">
            <p:sp>
              <p:nvSpPr>
                <p:cNvPr id="20" name="Textfeld 22">
                  <a:extLst>
                    <a:ext uri="{FF2B5EF4-FFF2-40B4-BE49-F238E27FC236}">
                      <a16:creationId xmlns:a16="http://schemas.microsoft.com/office/drawing/2014/main" id="{D9DE07F3-507B-7D9B-6886-C20751DAC10F}"/>
                    </a:ext>
                  </a:extLst>
                </p:cNvPr>
                <p:cNvSpPr txBox="1"/>
                <p:nvPr/>
              </p:nvSpPr>
              <p:spPr>
                <a:xfrm>
                  <a:off x="1814479" y="1729439"/>
                  <a:ext cx="1131335" cy="394210"/>
                </a:xfrm>
                <a:prstGeom prst="rect">
                  <a:avLst/>
                </a:prstGeom>
                <a:noFill/>
              </p:spPr>
              <p:txBody>
                <a:bodyPr wrap="none" rtlCol="0">
                  <a:spAutoFit/>
                </a:bodyPr>
                <a:lstStyle/>
                <a:p>
                  <a14:m>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𝜃</m:t>
                          </m:r>
                        </m:e>
                        <m:sub>
                          <m:r>
                            <a:rPr lang="de-DE" i="1">
                              <a:solidFill>
                                <a:schemeClr val="bg1"/>
                              </a:solidFill>
                              <a:latin typeface="Cambria Math" panose="02040503050406030204" pitchFamily="18" charset="0"/>
                            </a:rPr>
                            <m:t>1/2</m:t>
                          </m:r>
                        </m:sub>
                      </m:sSub>
                    </m:oMath>
                  </a14:m>
                  <a:r>
                    <a:rPr lang="en-US" dirty="0">
                      <a:solidFill>
                        <a:schemeClr val="bg1"/>
                      </a:solidFill>
                    </a:rPr>
                    <a:t> = 18</a:t>
                  </a:r>
                  <a14:m>
                    <m:oMath xmlns:m="http://schemas.openxmlformats.org/officeDocument/2006/math">
                      <m:r>
                        <a:rPr lang="en-US" i="1">
                          <a:solidFill>
                            <a:schemeClr val="bg1"/>
                          </a:solidFill>
                          <a:latin typeface="Cambria Math" panose="02040503050406030204" pitchFamily="18" charset="0"/>
                          <a:ea typeface="Cambria Math" panose="02040503050406030204" pitchFamily="18" charset="0"/>
                        </a:rPr>
                        <m:t>°</m:t>
                      </m:r>
                    </m:oMath>
                  </a14:m>
                  <a:endParaRPr lang="en-GB" dirty="0">
                    <a:solidFill>
                      <a:schemeClr val="bg1"/>
                    </a:solidFill>
                  </a:endParaRPr>
                </a:p>
              </p:txBody>
            </p:sp>
          </mc:Choice>
          <mc:Fallback xmlns="">
            <p:sp>
              <p:nvSpPr>
                <p:cNvPr id="20" name="Textfeld 22">
                  <a:extLst>
                    <a:ext uri="{FF2B5EF4-FFF2-40B4-BE49-F238E27FC236}">
                      <a16:creationId xmlns:a16="http://schemas.microsoft.com/office/drawing/2014/main" id="{D9DE07F3-507B-7D9B-6886-C20751DAC10F}"/>
                    </a:ext>
                  </a:extLst>
                </p:cNvPr>
                <p:cNvSpPr txBox="1">
                  <a:spLocks noRot="1" noChangeAspect="1" noMove="1" noResize="1" noEditPoints="1" noAdjustHandles="1" noChangeArrowheads="1" noChangeShapeType="1" noTextEdit="1"/>
                </p:cNvSpPr>
                <p:nvPr/>
              </p:nvSpPr>
              <p:spPr>
                <a:xfrm>
                  <a:off x="1814479" y="1729439"/>
                  <a:ext cx="1131335" cy="394210"/>
                </a:xfrm>
                <a:prstGeom prst="rect">
                  <a:avLst/>
                </a:prstGeom>
                <a:blipFill>
                  <a:blip r:embed="rId8"/>
                  <a:stretch>
                    <a:fillRect t="-12500" r="-56410" b="-92500"/>
                  </a:stretch>
                </a:blipFill>
              </p:spPr>
              <p:txBody>
                <a:bodyPr/>
                <a:lstStyle/>
                <a:p>
                  <a:r>
                    <a:rPr lang="en-GB">
                      <a:noFill/>
                    </a:rPr>
                    <a:t> </a:t>
                  </a:r>
                </a:p>
              </p:txBody>
            </p:sp>
          </mc:Fallback>
        </mc:AlternateContent>
      </p:grpSp>
      <p:sp>
        <p:nvSpPr>
          <p:cNvPr id="3" name="Rechteck 2"/>
          <p:cNvSpPr/>
          <p:nvPr/>
        </p:nvSpPr>
        <p:spPr>
          <a:xfrm>
            <a:off x="1315888" y="2046237"/>
            <a:ext cx="160022" cy="726064"/>
          </a:xfrm>
          <a:prstGeom prst="rect">
            <a:avLst/>
          </a:pr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Gleichschenkliges Dreieck 21"/>
          <p:cNvSpPr/>
          <p:nvPr/>
        </p:nvSpPr>
        <p:spPr>
          <a:xfrm rot="5400000">
            <a:off x="485336" y="1968008"/>
            <a:ext cx="291569" cy="914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feld 22"/>
          <p:cNvSpPr txBox="1"/>
          <p:nvPr/>
        </p:nvSpPr>
        <p:spPr>
          <a:xfrm>
            <a:off x="123681" y="1959724"/>
            <a:ext cx="633507" cy="369332"/>
          </a:xfrm>
          <a:prstGeom prst="rect">
            <a:avLst/>
          </a:prstGeom>
          <a:noFill/>
        </p:spPr>
        <p:txBody>
          <a:bodyPr wrap="none" rtlCol="0">
            <a:spAutoFit/>
          </a:bodyPr>
          <a:lstStyle/>
          <a:p>
            <a:r>
              <a:rPr lang="en-GB" dirty="0"/>
              <a:t>laser</a:t>
            </a:r>
          </a:p>
        </p:txBody>
      </p:sp>
      <p:sp>
        <p:nvSpPr>
          <p:cNvPr id="24" name="Textfeld 23"/>
          <p:cNvSpPr txBox="1"/>
          <p:nvPr/>
        </p:nvSpPr>
        <p:spPr>
          <a:xfrm>
            <a:off x="886930" y="1741604"/>
            <a:ext cx="613181" cy="338554"/>
          </a:xfrm>
          <a:prstGeom prst="rect">
            <a:avLst/>
          </a:prstGeom>
          <a:noFill/>
        </p:spPr>
        <p:txBody>
          <a:bodyPr wrap="none" rtlCol="0">
            <a:spAutoFit/>
          </a:bodyPr>
          <a:lstStyle/>
          <a:p>
            <a:r>
              <a:rPr lang="en-GB" sz="1600" dirty="0">
                <a:solidFill>
                  <a:schemeClr val="bg1"/>
                </a:solidFill>
              </a:rPr>
              <a:t>foam</a:t>
            </a:r>
          </a:p>
        </p:txBody>
      </p:sp>
      <p:sp>
        <p:nvSpPr>
          <p:cNvPr id="26" name="Textfeld 25"/>
          <p:cNvSpPr txBox="1"/>
          <p:nvPr/>
        </p:nvSpPr>
        <p:spPr>
          <a:xfrm>
            <a:off x="270482" y="5556089"/>
            <a:ext cx="5028364" cy="338554"/>
          </a:xfrm>
          <a:prstGeom prst="rect">
            <a:avLst/>
          </a:prstGeom>
          <a:noFill/>
        </p:spPr>
        <p:txBody>
          <a:bodyPr wrap="none" rtlCol="0">
            <a:spAutoFit/>
          </a:bodyPr>
          <a:lstStyle/>
          <a:p>
            <a:r>
              <a:rPr lang="en-GB" sz="1600" dirty="0"/>
              <a:t>Measured isotope yields  (up to Au 192 (</a:t>
            </a:r>
            <a:r>
              <a:rPr lang="en-GB" sz="1600" dirty="0">
                <a:latin typeface="Symbol" panose="05050102010706020507" pitchFamily="18" charset="2"/>
              </a:rPr>
              <a:t>g</a:t>
            </a:r>
            <a:r>
              <a:rPr lang="en-GB" sz="1600" dirty="0"/>
              <a:t>, 5n) at 50 MeV)</a:t>
            </a:r>
          </a:p>
        </p:txBody>
      </p:sp>
      <p:sp>
        <p:nvSpPr>
          <p:cNvPr id="27" name="Textfeld 26"/>
          <p:cNvSpPr txBox="1"/>
          <p:nvPr/>
        </p:nvSpPr>
        <p:spPr>
          <a:xfrm>
            <a:off x="937483" y="3268094"/>
            <a:ext cx="3108608" cy="369332"/>
          </a:xfrm>
          <a:prstGeom prst="rect">
            <a:avLst/>
          </a:prstGeom>
          <a:noFill/>
        </p:spPr>
        <p:txBody>
          <a:bodyPr wrap="none" rtlCol="0">
            <a:spAutoFit/>
          </a:bodyPr>
          <a:lstStyle/>
          <a:p>
            <a:r>
              <a:rPr lang="en-GB" dirty="0"/>
              <a:t>(</a:t>
            </a:r>
            <a:r>
              <a:rPr lang="en-GB" dirty="0">
                <a:latin typeface="Symbol" panose="05050102010706020507" pitchFamily="18" charset="2"/>
              </a:rPr>
              <a:t>g</a:t>
            </a:r>
            <a:r>
              <a:rPr lang="en-GB" dirty="0"/>
              <a:t>, </a:t>
            </a:r>
            <a:r>
              <a:rPr lang="en-GB" dirty="0" err="1"/>
              <a:t>xn</a:t>
            </a:r>
            <a:r>
              <a:rPr lang="en-GB" dirty="0"/>
              <a:t>) photo  nuclear reactions</a:t>
            </a:r>
          </a:p>
        </p:txBody>
      </p:sp>
      <p:pic>
        <p:nvPicPr>
          <p:cNvPr id="4" name="Grafik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482" y="2781788"/>
            <a:ext cx="4249113" cy="2779800"/>
          </a:xfrm>
          <a:prstGeom prst="rect">
            <a:avLst/>
          </a:prstGeom>
        </p:spPr>
      </p:pic>
      <p:sp>
        <p:nvSpPr>
          <p:cNvPr id="8" name="Textfeld 7"/>
          <p:cNvSpPr txBox="1"/>
          <p:nvPr/>
        </p:nvSpPr>
        <p:spPr>
          <a:xfrm>
            <a:off x="1688835" y="6040179"/>
            <a:ext cx="8358442" cy="369332"/>
          </a:xfrm>
          <a:prstGeom prst="rect">
            <a:avLst/>
          </a:prstGeom>
          <a:noFill/>
        </p:spPr>
        <p:txBody>
          <a:bodyPr wrap="none" rtlCol="0">
            <a:spAutoFit/>
          </a:bodyPr>
          <a:lstStyle/>
          <a:p>
            <a:r>
              <a:rPr lang="en-GB" b="1" dirty="0" smtClean="0">
                <a:solidFill>
                  <a:srgbClr val="2F528F"/>
                </a:solidFill>
              </a:rPr>
              <a:t>DLA at 10</a:t>
            </a:r>
            <a:r>
              <a:rPr lang="en-GB" b="1" baseline="30000" dirty="0" smtClean="0">
                <a:solidFill>
                  <a:srgbClr val="2F528F"/>
                </a:solidFill>
              </a:rPr>
              <a:t>19</a:t>
            </a:r>
            <a:r>
              <a:rPr lang="en-GB" b="1" dirty="0" smtClean="0">
                <a:solidFill>
                  <a:srgbClr val="2F528F"/>
                </a:solidFill>
              </a:rPr>
              <a:t> W/cm</a:t>
            </a:r>
            <a:r>
              <a:rPr lang="en-GB" b="1" baseline="30000" dirty="0" smtClean="0">
                <a:solidFill>
                  <a:srgbClr val="2F528F"/>
                </a:solidFill>
              </a:rPr>
              <a:t>2</a:t>
            </a:r>
            <a:r>
              <a:rPr lang="en-GB" b="1" dirty="0" smtClean="0">
                <a:solidFill>
                  <a:srgbClr val="2F528F"/>
                </a:solidFill>
              </a:rPr>
              <a:t>  vs 10</a:t>
            </a:r>
            <a:r>
              <a:rPr lang="en-GB" b="1" baseline="30000" dirty="0" smtClean="0">
                <a:solidFill>
                  <a:srgbClr val="2F528F"/>
                </a:solidFill>
              </a:rPr>
              <a:t>21</a:t>
            </a:r>
            <a:r>
              <a:rPr lang="en-GB" b="1" dirty="0" smtClean="0">
                <a:solidFill>
                  <a:srgbClr val="2F528F"/>
                </a:solidFill>
              </a:rPr>
              <a:t> W/cm</a:t>
            </a:r>
            <a:r>
              <a:rPr lang="en-GB" b="1" baseline="30000" dirty="0" smtClean="0">
                <a:solidFill>
                  <a:srgbClr val="2F528F"/>
                </a:solidFill>
              </a:rPr>
              <a:t>2</a:t>
            </a:r>
            <a:r>
              <a:rPr lang="en-GB" b="1" dirty="0" smtClean="0">
                <a:solidFill>
                  <a:srgbClr val="2F528F"/>
                </a:solidFill>
              </a:rPr>
              <a:t>: 10 </a:t>
            </a:r>
            <a:r>
              <a:rPr lang="en-GB" b="1" dirty="0">
                <a:solidFill>
                  <a:srgbClr val="2F528F"/>
                </a:solidFill>
              </a:rPr>
              <a:t>× higher photon </a:t>
            </a:r>
            <a:r>
              <a:rPr lang="en-GB" b="1" dirty="0" smtClean="0">
                <a:solidFill>
                  <a:srgbClr val="2F528F"/>
                </a:solidFill>
              </a:rPr>
              <a:t>number and twice higher T</a:t>
            </a:r>
            <a:r>
              <a:rPr lang="en-GB" b="1" baseline="-25000" dirty="0" smtClean="0">
                <a:solidFill>
                  <a:srgbClr val="2F528F"/>
                </a:solidFill>
              </a:rPr>
              <a:t>eff</a:t>
            </a:r>
            <a:r>
              <a:rPr lang="en-GB" b="1" dirty="0" smtClean="0">
                <a:solidFill>
                  <a:srgbClr val="2F528F"/>
                </a:solidFill>
              </a:rPr>
              <a:t>.</a:t>
            </a:r>
            <a:endParaRPr lang="en-GB" b="1" dirty="0">
              <a:solidFill>
                <a:srgbClr val="2F528F"/>
              </a:solidFill>
            </a:endParaRPr>
          </a:p>
        </p:txBody>
      </p:sp>
      <p:pic>
        <p:nvPicPr>
          <p:cNvPr id="16" name="Grafik 99">
            <a:extLst>
              <a:ext uri="{FF2B5EF4-FFF2-40B4-BE49-F238E27FC236}">
                <a16:creationId xmlns:a16="http://schemas.microsoft.com/office/drawing/2014/main" id="{516EA8F8-865D-D344-A3DE-70D531B7C693}"/>
              </a:ext>
            </a:extLst>
          </p:cNvPr>
          <p:cNvPicPr>
            <a:picLocks noChangeAspect="1"/>
          </p:cNvPicPr>
          <p:nvPr/>
        </p:nvPicPr>
        <p:blipFill>
          <a:blip r:embed="rId11"/>
          <a:stretch>
            <a:fillRect/>
          </a:stretch>
        </p:blipFill>
        <p:spPr>
          <a:xfrm>
            <a:off x="2141481" y="1714222"/>
            <a:ext cx="1620355" cy="1390094"/>
          </a:xfrm>
          <a:prstGeom prst="rect">
            <a:avLst/>
          </a:prstGeom>
        </p:spPr>
      </p:pic>
      <p:pic>
        <p:nvPicPr>
          <p:cNvPr id="21" name="Shape 12">
            <a:extLst>
              <a:ext uri="{FF2B5EF4-FFF2-40B4-BE49-F238E27FC236}">
                <a16:creationId xmlns:a16="http://schemas.microsoft.com/office/drawing/2014/main" id="{1A2C00F3-87D9-3175-9DFE-14C28B2C2701}"/>
              </a:ext>
            </a:extLst>
          </p:cNvPr>
          <p:cNvPicPr preferRelativeResize="0"/>
          <p:nvPr/>
        </p:nvPicPr>
        <p:blipFill rotWithShape="1">
          <a:blip r:embed="rId12">
            <a:alphaModFix/>
          </a:blip>
          <a:srcRect l="30010" r="25364" b="9950"/>
          <a:stretch/>
        </p:blipFill>
        <p:spPr>
          <a:xfrm>
            <a:off x="823228" y="1774325"/>
            <a:ext cx="724293" cy="1282487"/>
          </a:xfrm>
          <a:prstGeom prst="rect">
            <a:avLst/>
          </a:prstGeom>
          <a:noFill/>
          <a:ln>
            <a:noFill/>
          </a:ln>
        </p:spPr>
      </p:pic>
      <p:sp>
        <p:nvSpPr>
          <p:cNvPr id="9" name="Textfeld 8"/>
          <p:cNvSpPr txBox="1"/>
          <p:nvPr/>
        </p:nvSpPr>
        <p:spPr>
          <a:xfrm>
            <a:off x="8910330" y="4277932"/>
            <a:ext cx="769763" cy="338554"/>
          </a:xfrm>
          <a:prstGeom prst="rect">
            <a:avLst/>
          </a:prstGeom>
          <a:noFill/>
        </p:spPr>
        <p:txBody>
          <a:bodyPr wrap="none" rtlCol="0">
            <a:spAutoFit/>
          </a:bodyPr>
          <a:lstStyle/>
          <a:p>
            <a:r>
              <a:rPr lang="en-GB" sz="1600" dirty="0"/>
              <a:t>Au 192</a:t>
            </a:r>
          </a:p>
        </p:txBody>
      </p:sp>
      <p:sp>
        <p:nvSpPr>
          <p:cNvPr id="10" name="Rechteck 9"/>
          <p:cNvSpPr/>
          <p:nvPr/>
        </p:nvSpPr>
        <p:spPr>
          <a:xfrm>
            <a:off x="1315888" y="1783809"/>
            <a:ext cx="184223" cy="116720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feld 24"/>
          <p:cNvSpPr txBox="1"/>
          <p:nvPr/>
        </p:nvSpPr>
        <p:spPr>
          <a:xfrm rot="16200000">
            <a:off x="1049718" y="2222241"/>
            <a:ext cx="1278235" cy="338554"/>
          </a:xfrm>
          <a:prstGeom prst="rect">
            <a:avLst/>
          </a:prstGeom>
          <a:noFill/>
        </p:spPr>
        <p:txBody>
          <a:bodyPr wrap="none" rtlCol="0">
            <a:spAutoFit/>
          </a:bodyPr>
          <a:lstStyle/>
          <a:p>
            <a:r>
              <a:rPr lang="en-GB" sz="1600" dirty="0"/>
              <a:t>Au-converter</a:t>
            </a:r>
          </a:p>
        </p:txBody>
      </p:sp>
      <p:sp>
        <p:nvSpPr>
          <p:cNvPr id="11" name="Textfeld 10"/>
          <p:cNvSpPr txBox="1"/>
          <p:nvPr/>
        </p:nvSpPr>
        <p:spPr>
          <a:xfrm>
            <a:off x="10025283" y="5589754"/>
            <a:ext cx="1964320" cy="369332"/>
          </a:xfrm>
          <a:prstGeom prst="rect">
            <a:avLst/>
          </a:prstGeom>
          <a:noFill/>
        </p:spPr>
        <p:txBody>
          <a:bodyPr wrap="none" rtlCol="0">
            <a:spAutoFit/>
          </a:bodyPr>
          <a:lstStyle/>
          <a:p>
            <a:r>
              <a:rPr lang="en-GB" dirty="0" smtClean="0"/>
              <a:t>E </a:t>
            </a:r>
            <a:r>
              <a:rPr lang="en-GB" baseline="-25000" dirty="0" smtClean="0"/>
              <a:t>gamma</a:t>
            </a:r>
            <a:r>
              <a:rPr lang="en-GB" dirty="0" smtClean="0"/>
              <a:t>=10-20 MeV</a:t>
            </a:r>
            <a:endParaRPr lang="en-GB" dirty="0"/>
          </a:p>
        </p:txBody>
      </p:sp>
    </p:spTree>
    <p:extLst>
      <p:ext uri="{BB962C8B-B14F-4D97-AF65-F5344CB8AC3E}">
        <p14:creationId xmlns:p14="http://schemas.microsoft.com/office/powerpoint/2010/main" val="38358998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p:cNvSpPr>
                <a:spLocks noGrp="1"/>
              </p:cNvSpPr>
              <p:nvPr>
                <p:ph type="title"/>
              </p:nvPr>
            </p:nvSpPr>
            <p:spPr>
              <a:xfrm>
                <a:off x="196103" y="311524"/>
                <a:ext cx="10883152" cy="531626"/>
              </a:xfrm>
            </p:spPr>
            <p:txBody>
              <a:bodyPr>
                <a:noAutofit/>
              </a:bodyPr>
              <a:lstStyle/>
              <a:p>
                <a:r>
                  <a:rPr lang="en-GB" sz="2800" b="1" dirty="0">
                    <a:solidFill>
                      <a:schemeClr val="tx1">
                        <a:lumMod val="75000"/>
                        <a:lumOff val="25000"/>
                      </a:schemeClr>
                    </a:solidFill>
                  </a:rPr>
                  <a:t>Wide-range diagnostic of 0.1 MeV-100 </a:t>
                </a:r>
                <a:r>
                  <a:rPr lang="en-GB" sz="2800" dirty="0">
                    <a:solidFill>
                      <a:schemeClr val="tx1">
                        <a:lumMod val="75000"/>
                        <a:lumOff val="25000"/>
                      </a:schemeClr>
                    </a:solidFill>
                  </a:rPr>
                  <a:t>MeV </a:t>
                </a:r>
                <a14:m>
                  <m:oMath xmlns:m="http://schemas.openxmlformats.org/officeDocument/2006/math">
                    <m:r>
                      <m:rPr>
                        <m:sty m:val="p"/>
                      </m:rPr>
                      <a:rPr lang="en-GB" sz="2800" b="0" i="0" smtClean="0">
                        <a:solidFill>
                          <a:schemeClr val="tx1">
                            <a:lumMod val="75000"/>
                            <a:lumOff val="25000"/>
                          </a:schemeClr>
                        </a:solidFill>
                        <a:latin typeface="Cambria Math" panose="02040503050406030204" pitchFamily="18" charset="0"/>
                        <a:ea typeface="Cambria Math" panose="02040503050406030204" pitchFamily="18" charset="0"/>
                      </a:rPr>
                      <m:t>of</m:t>
                    </m:r>
                    <m:r>
                      <a:rPr lang="en-GB" sz="2800" b="0" i="0" smtClean="0">
                        <a:solidFill>
                          <a:schemeClr val="tx1">
                            <a:lumMod val="75000"/>
                            <a:lumOff val="25000"/>
                          </a:schemeClr>
                        </a:solidFill>
                        <a:latin typeface="Cambria Math" panose="02040503050406030204" pitchFamily="18" charset="0"/>
                        <a:ea typeface="Cambria Math" panose="02040503050406030204" pitchFamily="18" charset="0"/>
                      </a:rPr>
                      <m:t> </m:t>
                    </m:r>
                    <m:r>
                      <m:rPr>
                        <m:sty m:val="p"/>
                      </m:rPr>
                      <a:rPr lang="en-GB" sz="2800" b="0" i="0" smtClean="0">
                        <a:solidFill>
                          <a:schemeClr val="tx1">
                            <a:lumMod val="75000"/>
                            <a:lumOff val="25000"/>
                          </a:schemeClr>
                        </a:solidFill>
                        <a:latin typeface="Cambria Math" panose="02040503050406030204" pitchFamily="18" charset="0"/>
                        <a:ea typeface="Cambria Math" panose="02040503050406030204" pitchFamily="18" charset="0"/>
                      </a:rPr>
                      <m:t>BS</m:t>
                    </m:r>
                    <m:r>
                      <a:rPr lang="en-GB" sz="2800" b="0" i="0" smtClean="0">
                        <a:solidFill>
                          <a:schemeClr val="tx1">
                            <a:lumMod val="75000"/>
                            <a:lumOff val="25000"/>
                          </a:schemeClr>
                        </a:solidFill>
                        <a:latin typeface="Cambria Math" panose="02040503050406030204" pitchFamily="18" charset="0"/>
                        <a:ea typeface="Cambria Math" panose="02040503050406030204" pitchFamily="18" charset="0"/>
                      </a:rPr>
                      <m:t> </m:t>
                    </m:r>
                  </m:oMath>
                </a14:m>
                <a:r>
                  <a:rPr lang="en-GB" sz="2800" dirty="0">
                    <a:solidFill>
                      <a:schemeClr val="tx1">
                        <a:lumMod val="75000"/>
                        <a:lumOff val="25000"/>
                      </a:schemeClr>
                    </a:solidFill>
                  </a:rPr>
                  <a:t>radiation </a:t>
                </a:r>
                <a:r>
                  <a:rPr lang="en-GB" sz="2800" b="1" dirty="0">
                    <a:solidFill>
                      <a:schemeClr val="tx1">
                        <a:lumMod val="75000"/>
                        <a:lumOff val="25000"/>
                      </a:schemeClr>
                    </a:solidFill>
                  </a:rPr>
                  <a:t/>
                </a:r>
                <a:br>
                  <a:rPr lang="en-GB" sz="2800" b="1" dirty="0">
                    <a:solidFill>
                      <a:schemeClr val="tx1">
                        <a:lumMod val="75000"/>
                        <a:lumOff val="25000"/>
                      </a:schemeClr>
                    </a:solidFill>
                  </a:rPr>
                </a:br>
                <a:endParaRPr lang="en-GB" sz="2800" b="1" dirty="0">
                  <a:solidFill>
                    <a:schemeClr val="tx1">
                      <a:lumMod val="75000"/>
                      <a:lumOff val="25000"/>
                    </a:schemeClr>
                  </a:solidFill>
                </a:endParaRPr>
              </a:p>
            </p:txBody>
          </p:sp>
        </mc:Choice>
        <mc:Fallback xmlns="">
          <p:sp>
            <p:nvSpPr>
              <p:cNvPr id="2" name="Titel 1"/>
              <p:cNvSpPr>
                <a:spLocks noGrp="1" noRot="1" noChangeAspect="1" noMove="1" noResize="1" noEditPoints="1" noAdjustHandles="1" noChangeArrowheads="1" noChangeShapeType="1" noTextEdit="1"/>
              </p:cNvSpPr>
              <p:nvPr>
                <p:ph type="title"/>
              </p:nvPr>
            </p:nvSpPr>
            <p:spPr>
              <a:xfrm>
                <a:off x="196103" y="311524"/>
                <a:ext cx="10883152" cy="531626"/>
              </a:xfrm>
              <a:blipFill>
                <a:blip r:embed="rId3"/>
                <a:stretch>
                  <a:fillRect l="-1120" t="-50575"/>
                </a:stretch>
              </a:blipFill>
            </p:spPr>
            <p:txBody>
              <a:bodyPr/>
              <a:lstStyle/>
              <a:p>
                <a:r>
                  <a:rPr lang="en-US">
                    <a:noFill/>
                  </a:rPr>
                  <a:t> </a:t>
                </a:r>
              </a:p>
            </p:txBody>
          </p:sp>
        </mc:Fallback>
      </mc:AlternateContent>
      <p:grpSp>
        <p:nvGrpSpPr>
          <p:cNvPr id="3" name="Group 20">
            <a:extLst>
              <a:ext uri="{FF2B5EF4-FFF2-40B4-BE49-F238E27FC236}">
                <a16:creationId xmlns:a16="http://schemas.microsoft.com/office/drawing/2014/main" id="{4C3784DA-B843-6059-95C9-B48EA623F7EE}"/>
              </a:ext>
            </a:extLst>
          </p:cNvPr>
          <p:cNvGrpSpPr/>
          <p:nvPr/>
        </p:nvGrpSpPr>
        <p:grpSpPr>
          <a:xfrm>
            <a:off x="385051" y="1458249"/>
            <a:ext cx="6452489" cy="4334260"/>
            <a:chOff x="837376" y="1173626"/>
            <a:chExt cx="5734050" cy="3858920"/>
          </a:xfrm>
        </p:grpSpPr>
        <p:pic>
          <p:nvPicPr>
            <p:cNvPr id="4" name="Grafik 18">
              <a:extLst>
                <a:ext uri="{FF2B5EF4-FFF2-40B4-BE49-F238E27FC236}">
                  <a16:creationId xmlns:a16="http://schemas.microsoft.com/office/drawing/2014/main" id="{86DD647D-B19A-C562-A4AD-022040885B4F}"/>
                </a:ext>
              </a:extLst>
            </p:cNvPr>
            <p:cNvPicPr>
              <a:picLocks noChangeAspect="1"/>
            </p:cNvPicPr>
            <p:nvPr/>
          </p:nvPicPr>
          <p:blipFill>
            <a:blip r:embed="rId4"/>
            <a:stretch>
              <a:fillRect/>
            </a:stretch>
          </p:blipFill>
          <p:spPr>
            <a:xfrm>
              <a:off x="837376" y="1927396"/>
              <a:ext cx="5734050" cy="3105150"/>
            </a:xfrm>
            <a:prstGeom prst="rect">
              <a:avLst/>
            </a:prstGeom>
          </p:spPr>
        </p:pic>
        <p:sp>
          <p:nvSpPr>
            <p:cNvPr id="5" name="Textfeld 20">
              <a:extLst>
                <a:ext uri="{FF2B5EF4-FFF2-40B4-BE49-F238E27FC236}">
                  <a16:creationId xmlns:a16="http://schemas.microsoft.com/office/drawing/2014/main" id="{127FB053-C664-32FC-BDCA-A58AA4977191}"/>
                </a:ext>
              </a:extLst>
            </p:cNvPr>
            <p:cNvSpPr txBox="1"/>
            <p:nvPr/>
          </p:nvSpPr>
          <p:spPr>
            <a:xfrm>
              <a:off x="1242894" y="1173626"/>
              <a:ext cx="4923014" cy="369332"/>
            </a:xfrm>
            <a:prstGeom prst="rect">
              <a:avLst/>
            </a:prstGeom>
            <a:noFill/>
          </p:spPr>
          <p:txBody>
            <a:bodyPr wrap="none" rtlCol="0">
              <a:spAutoFit/>
            </a:bodyPr>
            <a:lstStyle/>
            <a:p>
              <a:r>
                <a:rPr lang="en-GB" dirty="0"/>
                <a:t>8-channel in vacuum TLD spectrometer at PHELIX</a:t>
              </a:r>
            </a:p>
          </p:txBody>
        </p:sp>
      </p:grpSp>
      <p:grpSp>
        <p:nvGrpSpPr>
          <p:cNvPr id="6" name="Group 22">
            <a:extLst>
              <a:ext uri="{FF2B5EF4-FFF2-40B4-BE49-F238E27FC236}">
                <a16:creationId xmlns:a16="http://schemas.microsoft.com/office/drawing/2014/main" id="{5521244F-62CE-1FDA-CCB0-8295DD8E5DA5}"/>
              </a:ext>
            </a:extLst>
          </p:cNvPr>
          <p:cNvGrpSpPr/>
          <p:nvPr/>
        </p:nvGrpSpPr>
        <p:grpSpPr>
          <a:xfrm>
            <a:off x="7095999" y="1458249"/>
            <a:ext cx="5096001" cy="4679904"/>
            <a:chOff x="6238473" y="1207332"/>
            <a:chExt cx="6445867" cy="7226581"/>
          </a:xfrm>
        </p:grpSpPr>
        <p:pic>
          <p:nvPicPr>
            <p:cNvPr id="7" name="Grafik 4">
              <a:extLst>
                <a:ext uri="{FF2B5EF4-FFF2-40B4-BE49-F238E27FC236}">
                  <a16:creationId xmlns:a16="http://schemas.microsoft.com/office/drawing/2014/main" id="{FD750898-40AF-9544-3CB7-35CB9196303E}"/>
                </a:ext>
              </a:extLst>
            </p:cNvPr>
            <p:cNvPicPr>
              <a:picLocks noChangeAspect="1"/>
            </p:cNvPicPr>
            <p:nvPr/>
          </p:nvPicPr>
          <p:blipFill>
            <a:blip r:embed="rId5"/>
            <a:stretch>
              <a:fillRect/>
            </a:stretch>
          </p:blipFill>
          <p:spPr>
            <a:xfrm>
              <a:off x="6544679" y="1886994"/>
              <a:ext cx="4732164" cy="3487885"/>
            </a:xfrm>
            <a:prstGeom prst="rect">
              <a:avLst/>
            </a:prstGeom>
          </p:spPr>
        </p:pic>
        <p:sp>
          <p:nvSpPr>
            <p:cNvPr id="8" name="Textfeld 14">
              <a:extLst>
                <a:ext uri="{FF2B5EF4-FFF2-40B4-BE49-F238E27FC236}">
                  <a16:creationId xmlns:a16="http://schemas.microsoft.com/office/drawing/2014/main" id="{F5327023-5600-0DED-8FD1-1E84B57BD09A}"/>
                </a:ext>
              </a:extLst>
            </p:cNvPr>
            <p:cNvSpPr txBox="1"/>
            <p:nvPr/>
          </p:nvSpPr>
          <p:spPr>
            <a:xfrm>
              <a:off x="6238473" y="1207332"/>
              <a:ext cx="6445867" cy="570312"/>
            </a:xfrm>
            <a:prstGeom prst="rect">
              <a:avLst/>
            </a:prstGeom>
            <a:noFill/>
          </p:spPr>
          <p:txBody>
            <a:bodyPr wrap="square" rtlCol="0">
              <a:spAutoFit/>
            </a:bodyPr>
            <a:lstStyle/>
            <a:p>
              <a:r>
                <a:rPr lang="en-GB" dirty="0"/>
                <a:t>GEANT 4 simulation of the shot 30 (PHELIX 2022)</a:t>
              </a:r>
            </a:p>
          </p:txBody>
        </p:sp>
        <p:grpSp>
          <p:nvGrpSpPr>
            <p:cNvPr id="9" name="Group 4">
              <a:extLst>
                <a:ext uri="{FF2B5EF4-FFF2-40B4-BE49-F238E27FC236}">
                  <a16:creationId xmlns:a16="http://schemas.microsoft.com/office/drawing/2014/main" id="{402309DC-6D35-E26E-C9EE-2F39D3FDC67B}"/>
                </a:ext>
              </a:extLst>
            </p:cNvPr>
            <p:cNvGrpSpPr/>
            <p:nvPr/>
          </p:nvGrpSpPr>
          <p:grpSpPr>
            <a:xfrm>
              <a:off x="6719774" y="5451219"/>
              <a:ext cx="4546756" cy="2982694"/>
              <a:chOff x="4974853" y="1285690"/>
              <a:chExt cx="4546756" cy="2982694"/>
            </a:xfrm>
          </p:grpSpPr>
          <p:grpSp>
            <p:nvGrpSpPr>
              <p:cNvPr id="10" name="Group 12">
                <a:extLst>
                  <a:ext uri="{FF2B5EF4-FFF2-40B4-BE49-F238E27FC236}">
                    <a16:creationId xmlns:a16="http://schemas.microsoft.com/office/drawing/2014/main" id="{B2A1C6D9-139A-0A8B-5AC2-652339A58F00}"/>
                  </a:ext>
                </a:extLst>
              </p:cNvPr>
              <p:cNvGrpSpPr/>
              <p:nvPr/>
            </p:nvGrpSpPr>
            <p:grpSpPr>
              <a:xfrm>
                <a:off x="4974853" y="1285690"/>
                <a:ext cx="4193445" cy="2982694"/>
                <a:chOff x="256845" y="3793639"/>
                <a:chExt cx="7522013" cy="6024873"/>
              </a:xfrm>
            </p:grpSpPr>
            <p:pic>
              <p:nvPicPr>
                <p:cNvPr id="13" name="Picture 15">
                  <a:extLst>
                    <a:ext uri="{FF2B5EF4-FFF2-40B4-BE49-F238E27FC236}">
                      <a16:creationId xmlns:a16="http://schemas.microsoft.com/office/drawing/2014/main" id="{918A9F07-3F67-0A19-081A-1394C88DC4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47" r="25065"/>
                <a:stretch/>
              </p:blipFill>
              <p:spPr>
                <a:xfrm>
                  <a:off x="256845" y="4454503"/>
                  <a:ext cx="7522013" cy="5364009"/>
                </a:xfrm>
                <a:prstGeom prst="rect">
                  <a:avLst/>
                </a:prstGeom>
              </p:spPr>
            </p:pic>
            <p:cxnSp>
              <p:nvCxnSpPr>
                <p:cNvPr id="14" name="Straight Connector 16">
                  <a:extLst>
                    <a:ext uri="{FF2B5EF4-FFF2-40B4-BE49-F238E27FC236}">
                      <a16:creationId xmlns:a16="http://schemas.microsoft.com/office/drawing/2014/main" id="{790030E5-6B0B-E840-4DC6-A5AB9597C441}"/>
                    </a:ext>
                  </a:extLst>
                </p:cNvPr>
                <p:cNvCxnSpPr>
                  <a:cxnSpLocks/>
                </p:cNvCxnSpPr>
                <p:nvPr/>
              </p:nvCxnSpPr>
              <p:spPr>
                <a:xfrm flipV="1">
                  <a:off x="3105867" y="4015975"/>
                  <a:ext cx="651974" cy="3248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7">
                  <a:extLst>
                    <a:ext uri="{FF2B5EF4-FFF2-40B4-BE49-F238E27FC236}">
                      <a16:creationId xmlns:a16="http://schemas.microsoft.com/office/drawing/2014/main" id="{1CFA70E7-343F-C534-E2E7-2EB1B75BD948}"/>
                    </a:ext>
                  </a:extLst>
                </p:cNvPr>
                <p:cNvCxnSpPr>
                  <a:cxnSpLocks/>
                </p:cNvCxnSpPr>
                <p:nvPr/>
              </p:nvCxnSpPr>
              <p:spPr>
                <a:xfrm flipV="1">
                  <a:off x="3105867" y="3797085"/>
                  <a:ext cx="716015" cy="540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8">
                  <a:extLst>
                    <a:ext uri="{FF2B5EF4-FFF2-40B4-BE49-F238E27FC236}">
                      <a16:creationId xmlns:a16="http://schemas.microsoft.com/office/drawing/2014/main" id="{8FEF7311-C678-0A1F-C062-53DC204CCA55}"/>
                    </a:ext>
                  </a:extLst>
                </p:cNvPr>
                <p:cNvCxnSpPr>
                  <a:cxnSpLocks/>
                </p:cNvCxnSpPr>
                <p:nvPr/>
              </p:nvCxnSpPr>
              <p:spPr>
                <a:xfrm flipH="1" flipV="1">
                  <a:off x="2361942" y="3793639"/>
                  <a:ext cx="743925" cy="5437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9">
                  <a:extLst>
                    <a:ext uri="{FF2B5EF4-FFF2-40B4-BE49-F238E27FC236}">
                      <a16:creationId xmlns:a16="http://schemas.microsoft.com/office/drawing/2014/main" id="{D1D641F0-8F03-4A78-1A37-7546C0AD9CF7}"/>
                    </a:ext>
                  </a:extLst>
                </p:cNvPr>
                <p:cNvCxnSpPr>
                  <a:cxnSpLocks/>
                </p:cNvCxnSpPr>
                <p:nvPr/>
              </p:nvCxnSpPr>
              <p:spPr>
                <a:xfrm flipH="1">
                  <a:off x="2613014" y="4337414"/>
                  <a:ext cx="492853" cy="4422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13">
                <a:extLst>
                  <a:ext uri="{FF2B5EF4-FFF2-40B4-BE49-F238E27FC236}">
                    <a16:creationId xmlns:a16="http://schemas.microsoft.com/office/drawing/2014/main" id="{5396FC86-209F-F854-FFAE-AC1E34E16E1B}"/>
                  </a:ext>
                </a:extLst>
              </p:cNvPr>
              <p:cNvSpPr txBox="1"/>
              <p:nvPr/>
            </p:nvSpPr>
            <p:spPr>
              <a:xfrm>
                <a:off x="7450357" y="2562680"/>
                <a:ext cx="2071252" cy="276999"/>
              </a:xfrm>
              <a:prstGeom prst="rect">
                <a:avLst/>
              </a:prstGeom>
              <a:noFill/>
            </p:spPr>
            <p:txBody>
              <a:bodyPr wrap="square" rtlCol="0">
                <a:spAutoFit/>
              </a:bodyPr>
              <a:lstStyle/>
              <a:p>
                <a:pPr algn="ctr"/>
                <a:r>
                  <a:rPr lang="de-DE" sz="1200" dirty="0"/>
                  <a:t>TLD </a:t>
                </a:r>
                <a:r>
                  <a:rPr lang="de-DE" sz="1200" dirty="0" err="1"/>
                  <a:t>Spectrometer</a:t>
                </a:r>
                <a:endParaRPr lang="de-DE" sz="1200" dirty="0"/>
              </a:p>
            </p:txBody>
          </p:sp>
          <p:sp>
            <p:nvSpPr>
              <p:cNvPr id="12" name="TextBox 14">
                <a:extLst>
                  <a:ext uri="{FF2B5EF4-FFF2-40B4-BE49-F238E27FC236}">
                    <a16:creationId xmlns:a16="http://schemas.microsoft.com/office/drawing/2014/main" id="{64D88C35-F1F8-3F42-DD1E-FF50DD474213}"/>
                  </a:ext>
                </a:extLst>
              </p:cNvPr>
              <p:cNvSpPr txBox="1"/>
              <p:nvPr/>
            </p:nvSpPr>
            <p:spPr>
              <a:xfrm>
                <a:off x="5564535" y="1856963"/>
                <a:ext cx="1167777" cy="276998"/>
              </a:xfrm>
              <a:prstGeom prst="rect">
                <a:avLst/>
              </a:prstGeom>
              <a:noFill/>
            </p:spPr>
            <p:txBody>
              <a:bodyPr wrap="square" rtlCol="0">
                <a:spAutoFit/>
              </a:bodyPr>
              <a:lstStyle/>
              <a:p>
                <a:r>
                  <a:rPr lang="de-DE" sz="1200" dirty="0"/>
                  <a:t>0.99T-MS</a:t>
                </a:r>
              </a:p>
            </p:txBody>
          </p:sp>
          <p:sp>
            <p:nvSpPr>
              <p:cNvPr id="19" name="TextBox 14">
                <a:extLst>
                  <a:ext uri="{FF2B5EF4-FFF2-40B4-BE49-F238E27FC236}">
                    <a16:creationId xmlns:a16="http://schemas.microsoft.com/office/drawing/2014/main" id="{64D88C35-F1F8-3F42-DD1E-FF50DD474213}"/>
                  </a:ext>
                </a:extLst>
              </p:cNvPr>
              <p:cNvSpPr txBox="1"/>
              <p:nvPr/>
            </p:nvSpPr>
            <p:spPr>
              <a:xfrm>
                <a:off x="7593289" y="1827321"/>
                <a:ext cx="1167777" cy="276999"/>
              </a:xfrm>
              <a:prstGeom prst="rect">
                <a:avLst/>
              </a:prstGeom>
              <a:noFill/>
            </p:spPr>
            <p:txBody>
              <a:bodyPr wrap="square" rtlCol="0">
                <a:spAutoFit/>
              </a:bodyPr>
              <a:lstStyle/>
              <a:p>
                <a:r>
                  <a:rPr lang="de-DE" sz="1200" dirty="0"/>
                  <a:t>0.99T-MS</a:t>
                </a:r>
              </a:p>
            </p:txBody>
          </p:sp>
          <p:sp>
            <p:nvSpPr>
              <p:cNvPr id="20" name="TextBox 14">
                <a:extLst>
                  <a:ext uri="{FF2B5EF4-FFF2-40B4-BE49-F238E27FC236}">
                    <a16:creationId xmlns:a16="http://schemas.microsoft.com/office/drawing/2014/main" id="{64D88C35-F1F8-3F42-DD1E-FF50DD474213}"/>
                  </a:ext>
                </a:extLst>
              </p:cNvPr>
              <p:cNvSpPr txBox="1"/>
              <p:nvPr/>
            </p:nvSpPr>
            <p:spPr>
              <a:xfrm>
                <a:off x="6548708" y="3457651"/>
                <a:ext cx="1167777" cy="276999"/>
              </a:xfrm>
              <a:prstGeom prst="rect">
                <a:avLst/>
              </a:prstGeom>
              <a:noFill/>
            </p:spPr>
            <p:txBody>
              <a:bodyPr wrap="square" rtlCol="0">
                <a:spAutoFit/>
              </a:bodyPr>
              <a:lstStyle/>
              <a:p>
                <a:r>
                  <a:rPr lang="de-DE" sz="1200" dirty="0"/>
                  <a:t>0.99T-MS</a:t>
                </a:r>
              </a:p>
            </p:txBody>
          </p:sp>
        </p:grpSp>
      </p:grpSp>
    </p:spTree>
    <p:extLst>
      <p:ext uri="{BB962C8B-B14F-4D97-AF65-F5344CB8AC3E}">
        <p14:creationId xmlns:p14="http://schemas.microsoft.com/office/powerpoint/2010/main" val="3179688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32473" y="1099213"/>
            <a:ext cx="11750886" cy="531626"/>
          </a:xfrm>
        </p:spPr>
        <p:txBody>
          <a:bodyPr>
            <a:normAutofit/>
          </a:bodyPr>
          <a:lstStyle/>
          <a:p>
            <a:r>
              <a:rPr lang="en-GB" sz="2000" dirty="0">
                <a:latin typeface="+mn-lt"/>
              </a:rPr>
              <a:t>Reconstructed BS spectrum: 8-channel TLD spectrometer and nuclear diagnostics</a:t>
            </a:r>
          </a:p>
        </p:txBody>
      </p:sp>
      <p:grpSp>
        <p:nvGrpSpPr>
          <p:cNvPr id="3" name="Gruppieren 2"/>
          <p:cNvGrpSpPr/>
          <p:nvPr/>
        </p:nvGrpSpPr>
        <p:grpSpPr>
          <a:xfrm>
            <a:off x="879893" y="1571928"/>
            <a:ext cx="12099815" cy="4524583"/>
            <a:chOff x="822571" y="1864296"/>
            <a:chExt cx="12099815" cy="4524583"/>
          </a:xfrm>
        </p:grpSpPr>
        <p:pic>
          <p:nvPicPr>
            <p:cNvPr id="4" name="Picture 11" descr="Chart&#10;&#10;Description automatically generated">
              <a:extLst>
                <a:ext uri="{FF2B5EF4-FFF2-40B4-BE49-F238E27FC236}">
                  <a16:creationId xmlns:a16="http://schemas.microsoft.com/office/drawing/2014/main" id="{0B3724D7-D05A-F175-D63B-CE8DEA80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6172" y="1864296"/>
              <a:ext cx="5910259" cy="4524583"/>
            </a:xfrm>
            <a:prstGeom prst="rect">
              <a:avLst/>
            </a:prstGeom>
          </p:spPr>
        </p:pic>
        <p:pic>
          <p:nvPicPr>
            <p:cNvPr id="6" name="Grafik 3">
              <a:extLst>
                <a:ext uri="{FF2B5EF4-FFF2-40B4-BE49-F238E27FC236}">
                  <a16:creationId xmlns:a16="http://schemas.microsoft.com/office/drawing/2014/main" id="{C54623AF-72C2-2560-B455-EB0CF5A7195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8000"/>
                      </a14:imgEffect>
                      <a14:imgEffect>
                        <a14:brightnessContrast contrast="13000"/>
                      </a14:imgEffect>
                    </a14:imgLayer>
                  </a14:imgProps>
                </a:ext>
              </a:extLst>
            </a:blip>
            <a:stretch>
              <a:fillRect/>
            </a:stretch>
          </p:blipFill>
          <p:spPr>
            <a:xfrm>
              <a:off x="822571" y="3239781"/>
              <a:ext cx="3927895" cy="2817675"/>
            </a:xfrm>
            <a:prstGeom prst="rect">
              <a:avLst/>
            </a:prstGeom>
          </p:spPr>
        </p:pic>
        <mc:AlternateContent xmlns:mc="http://schemas.openxmlformats.org/markup-compatibility/2006" xmlns:a14="http://schemas.microsoft.com/office/drawing/2010/main">
          <mc:Choice Requires="a14">
            <p:sp>
              <p:nvSpPr>
                <p:cNvPr id="7" name="TextBox 25">
                  <a:extLst>
                    <a:ext uri="{FF2B5EF4-FFF2-40B4-BE49-F238E27FC236}">
                      <a16:creationId xmlns:a16="http://schemas.microsoft.com/office/drawing/2014/main" id="{39A86895-5B4D-D47F-E09E-FF4BA29E7A16}"/>
                    </a:ext>
                  </a:extLst>
                </p:cNvPr>
                <p:cNvSpPr txBox="1"/>
                <p:nvPr/>
              </p:nvSpPr>
              <p:spPr>
                <a:xfrm>
                  <a:off x="4852292" y="3052743"/>
                  <a:ext cx="6103398" cy="3762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de-DE" sz="1800" b="0" i="1" smtClean="0">
                                <a:latin typeface="Cambria Math" panose="02040503050406030204" pitchFamily="18" charset="0"/>
                              </a:rPr>
                            </m:ctrlPr>
                          </m:sPrePr>
                          <m:sub>
                            <m:r>
                              <a:rPr lang="de-DE" sz="1800" b="0" i="1" smtClean="0">
                                <a:latin typeface="Cambria Math" panose="02040503050406030204" pitchFamily="18" charset="0"/>
                              </a:rPr>
                              <m:t>79</m:t>
                            </m:r>
                          </m:sub>
                          <m:sup>
                            <m:r>
                              <a:rPr lang="de-DE" sz="1800" b="0" i="1" smtClean="0">
                                <a:latin typeface="Cambria Math" panose="02040503050406030204" pitchFamily="18" charset="0"/>
                              </a:rPr>
                              <m:t>196</m:t>
                            </m:r>
                          </m:sup>
                          <m:e>
                            <m:r>
                              <a:rPr lang="de-DE" sz="1800" b="0" i="1" smtClean="0">
                                <a:latin typeface="Cambria Math" panose="02040503050406030204" pitchFamily="18" charset="0"/>
                              </a:rPr>
                              <m:t>𝐴𝑢</m:t>
                            </m:r>
                          </m:e>
                        </m:sPre>
                      </m:oMath>
                    </m:oMathPara>
                  </a14:m>
                  <a:endParaRPr lang="en-US" dirty="0"/>
                </a:p>
              </p:txBody>
            </p:sp>
          </mc:Choice>
          <mc:Fallback xmlns="">
            <p:sp>
              <p:nvSpPr>
                <p:cNvPr id="7" name="TextBox 25">
                  <a:extLst>
                    <a:ext uri="{FF2B5EF4-FFF2-40B4-BE49-F238E27FC236}">
                      <a16:creationId xmlns:a16="http://schemas.microsoft.com/office/drawing/2014/main" id="{39A86895-5B4D-D47F-E09E-FF4BA29E7A16}"/>
                    </a:ext>
                  </a:extLst>
                </p:cNvPr>
                <p:cNvSpPr txBox="1">
                  <a:spLocks noRot="1" noChangeAspect="1" noMove="1" noResize="1" noEditPoints="1" noAdjustHandles="1" noChangeArrowheads="1" noChangeShapeType="1" noTextEdit="1"/>
                </p:cNvSpPr>
                <p:nvPr/>
              </p:nvSpPr>
              <p:spPr>
                <a:xfrm>
                  <a:off x="4852292" y="3052743"/>
                  <a:ext cx="6103398" cy="376257"/>
                </a:xfrm>
                <a:prstGeom prst="rect">
                  <a:avLst/>
                </a:prstGeom>
                <a:blipFill>
                  <a:blip r:embed="rId6"/>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26">
                  <a:extLst>
                    <a:ext uri="{FF2B5EF4-FFF2-40B4-BE49-F238E27FC236}">
                      <a16:creationId xmlns:a16="http://schemas.microsoft.com/office/drawing/2014/main" id="{1D3961E3-CA0A-FF13-F349-7263122D6BE6}"/>
                    </a:ext>
                  </a:extLst>
                </p:cNvPr>
                <p:cNvSpPr txBox="1"/>
                <p:nvPr/>
              </p:nvSpPr>
              <p:spPr>
                <a:xfrm>
                  <a:off x="5805319" y="3603703"/>
                  <a:ext cx="6103398" cy="3762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de-DE" sz="1800" b="0" i="1" smtClean="0">
                                <a:latin typeface="Cambria Math" panose="02040503050406030204" pitchFamily="18" charset="0"/>
                              </a:rPr>
                            </m:ctrlPr>
                          </m:sPrePr>
                          <m:sub>
                            <m:r>
                              <a:rPr lang="de-DE" sz="1800" b="0" i="1" smtClean="0">
                                <a:latin typeface="Cambria Math" panose="02040503050406030204" pitchFamily="18" charset="0"/>
                              </a:rPr>
                              <m:t>79</m:t>
                            </m:r>
                          </m:sub>
                          <m:sup>
                            <m:r>
                              <a:rPr lang="de-DE" sz="1800" b="0" i="1" smtClean="0">
                                <a:latin typeface="Cambria Math" panose="02040503050406030204" pitchFamily="18" charset="0"/>
                              </a:rPr>
                              <m:t>194</m:t>
                            </m:r>
                          </m:sup>
                          <m:e>
                            <m:r>
                              <a:rPr lang="de-DE" sz="1800" b="0" i="1" smtClean="0">
                                <a:latin typeface="Cambria Math" panose="02040503050406030204" pitchFamily="18" charset="0"/>
                              </a:rPr>
                              <m:t>𝐴𝑢</m:t>
                            </m:r>
                          </m:e>
                        </m:sPre>
                      </m:oMath>
                    </m:oMathPara>
                  </a14:m>
                  <a:endParaRPr lang="en-US" dirty="0"/>
                </a:p>
              </p:txBody>
            </p:sp>
          </mc:Choice>
          <mc:Fallback xmlns="">
            <p:sp>
              <p:nvSpPr>
                <p:cNvPr id="8" name="TextBox 26">
                  <a:extLst>
                    <a:ext uri="{FF2B5EF4-FFF2-40B4-BE49-F238E27FC236}">
                      <a16:creationId xmlns:a16="http://schemas.microsoft.com/office/drawing/2014/main" id="{1D3961E3-CA0A-FF13-F349-7263122D6BE6}"/>
                    </a:ext>
                  </a:extLst>
                </p:cNvPr>
                <p:cNvSpPr txBox="1">
                  <a:spLocks noRot="1" noChangeAspect="1" noMove="1" noResize="1" noEditPoints="1" noAdjustHandles="1" noChangeArrowheads="1" noChangeShapeType="1" noTextEdit="1"/>
                </p:cNvSpPr>
                <p:nvPr/>
              </p:nvSpPr>
              <p:spPr>
                <a:xfrm>
                  <a:off x="5805319" y="3603703"/>
                  <a:ext cx="6103398" cy="376257"/>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27">
                  <a:extLst>
                    <a:ext uri="{FF2B5EF4-FFF2-40B4-BE49-F238E27FC236}">
                      <a16:creationId xmlns:a16="http://schemas.microsoft.com/office/drawing/2014/main" id="{8C4432E3-605B-322D-24B7-200260691236}"/>
                    </a:ext>
                  </a:extLst>
                </p:cNvPr>
                <p:cNvSpPr txBox="1"/>
                <p:nvPr/>
              </p:nvSpPr>
              <p:spPr>
                <a:xfrm>
                  <a:off x="6818988" y="4280858"/>
                  <a:ext cx="6103398" cy="3762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de-DE" sz="1800" b="0" i="1" smtClean="0">
                                <a:latin typeface="Cambria Math" panose="02040503050406030204" pitchFamily="18" charset="0"/>
                              </a:rPr>
                            </m:ctrlPr>
                          </m:sPrePr>
                          <m:sub>
                            <m:r>
                              <a:rPr lang="de-DE" sz="1800" b="0" i="1" smtClean="0">
                                <a:latin typeface="Cambria Math" panose="02040503050406030204" pitchFamily="18" charset="0"/>
                              </a:rPr>
                              <m:t>79</m:t>
                            </m:r>
                          </m:sub>
                          <m:sup>
                            <m:r>
                              <a:rPr lang="de-DE" sz="1800" b="0" i="1" smtClean="0">
                                <a:latin typeface="Cambria Math" panose="02040503050406030204" pitchFamily="18" charset="0"/>
                              </a:rPr>
                              <m:t>192</m:t>
                            </m:r>
                          </m:sup>
                          <m:e>
                            <m:r>
                              <a:rPr lang="de-DE" sz="1800" b="0" i="1" smtClean="0">
                                <a:latin typeface="Cambria Math" panose="02040503050406030204" pitchFamily="18" charset="0"/>
                              </a:rPr>
                              <m:t>𝐴𝑢</m:t>
                            </m:r>
                          </m:e>
                        </m:sPre>
                      </m:oMath>
                    </m:oMathPara>
                  </a14:m>
                  <a:endParaRPr lang="en-US" dirty="0"/>
                </a:p>
              </p:txBody>
            </p:sp>
          </mc:Choice>
          <mc:Fallback xmlns="">
            <p:sp>
              <p:nvSpPr>
                <p:cNvPr id="9" name="TextBox 27">
                  <a:extLst>
                    <a:ext uri="{FF2B5EF4-FFF2-40B4-BE49-F238E27FC236}">
                      <a16:creationId xmlns:a16="http://schemas.microsoft.com/office/drawing/2014/main" id="{8C4432E3-605B-322D-24B7-200260691236}"/>
                    </a:ext>
                  </a:extLst>
                </p:cNvPr>
                <p:cNvSpPr txBox="1">
                  <a:spLocks noRot="1" noChangeAspect="1" noMove="1" noResize="1" noEditPoints="1" noAdjustHandles="1" noChangeArrowheads="1" noChangeShapeType="1" noTextEdit="1"/>
                </p:cNvSpPr>
                <p:nvPr/>
              </p:nvSpPr>
              <p:spPr>
                <a:xfrm>
                  <a:off x="6818988" y="4280858"/>
                  <a:ext cx="6103398" cy="376257"/>
                </a:xfrm>
                <a:prstGeom prst="rect">
                  <a:avLst/>
                </a:prstGeom>
                <a:blipFill>
                  <a:blip r:embed="rId8"/>
                  <a:stretch>
                    <a:fillRect/>
                  </a:stretch>
                </a:blipFill>
              </p:spPr>
              <p:txBody>
                <a:bodyPr/>
                <a:lstStyle/>
                <a:p>
                  <a:r>
                    <a:rPr lang="en-GB">
                      <a:noFill/>
                    </a:rPr>
                    <a:t> </a:t>
                  </a:r>
                </a:p>
              </p:txBody>
            </p:sp>
          </mc:Fallback>
        </mc:AlternateContent>
      </p:grpSp>
      <p:pic>
        <p:nvPicPr>
          <p:cNvPr id="11" name="Grafik 10"/>
          <p:cNvPicPr>
            <a:picLocks noChangeAspect="1"/>
          </p:cNvPicPr>
          <p:nvPr/>
        </p:nvPicPr>
        <p:blipFill>
          <a:blip r:embed="rId9"/>
          <a:stretch>
            <a:fillRect/>
          </a:stretch>
        </p:blipFill>
        <p:spPr>
          <a:xfrm>
            <a:off x="1263569" y="1746623"/>
            <a:ext cx="3358752" cy="1476594"/>
          </a:xfrm>
          <a:prstGeom prst="rect">
            <a:avLst/>
          </a:prstGeom>
        </p:spPr>
      </p:pic>
      <p:pic>
        <p:nvPicPr>
          <p:cNvPr id="13" name="Grafik 99">
            <a:extLst>
              <a:ext uri="{FF2B5EF4-FFF2-40B4-BE49-F238E27FC236}">
                <a16:creationId xmlns:a16="http://schemas.microsoft.com/office/drawing/2014/main" id="{516EA8F8-865D-D344-A3DE-70D531B7C693}"/>
              </a:ext>
            </a:extLst>
          </p:cNvPr>
          <p:cNvPicPr>
            <a:picLocks noChangeAspect="1"/>
          </p:cNvPicPr>
          <p:nvPr/>
        </p:nvPicPr>
        <p:blipFill>
          <a:blip r:embed="rId10"/>
          <a:stretch>
            <a:fillRect/>
          </a:stretch>
        </p:blipFill>
        <p:spPr>
          <a:xfrm>
            <a:off x="8593002" y="1899633"/>
            <a:ext cx="1189845" cy="1020762"/>
          </a:xfrm>
          <a:prstGeom prst="rect">
            <a:avLst/>
          </a:prstGeom>
        </p:spPr>
      </p:pic>
      <p:sp>
        <p:nvSpPr>
          <p:cNvPr id="14" name="Textfeld 13"/>
          <p:cNvSpPr txBox="1"/>
          <p:nvPr/>
        </p:nvSpPr>
        <p:spPr>
          <a:xfrm>
            <a:off x="7518702" y="4266168"/>
            <a:ext cx="1395638" cy="646331"/>
          </a:xfrm>
          <a:prstGeom prst="rect">
            <a:avLst/>
          </a:prstGeom>
          <a:noFill/>
        </p:spPr>
        <p:txBody>
          <a:bodyPr wrap="none" rtlCol="0">
            <a:spAutoFit/>
          </a:bodyPr>
          <a:lstStyle/>
          <a:p>
            <a:r>
              <a:rPr lang="en-GB" dirty="0"/>
              <a:t>T</a:t>
            </a:r>
            <a:r>
              <a:rPr lang="en-GB" baseline="-25000" dirty="0"/>
              <a:t>eff</a:t>
            </a:r>
            <a:r>
              <a:rPr lang="en-GB" dirty="0"/>
              <a:t> = 16 MeV</a:t>
            </a:r>
          </a:p>
          <a:p>
            <a:endParaRPr lang="en-GB" dirty="0"/>
          </a:p>
        </p:txBody>
      </p:sp>
      <p:sp>
        <p:nvSpPr>
          <p:cNvPr id="15" name="Rechteck 14"/>
          <p:cNvSpPr/>
          <p:nvPr/>
        </p:nvSpPr>
        <p:spPr>
          <a:xfrm>
            <a:off x="0" y="79314"/>
            <a:ext cx="12295087" cy="954107"/>
          </a:xfrm>
          <a:prstGeom prst="rect">
            <a:avLst/>
          </a:prstGeom>
        </p:spPr>
        <p:txBody>
          <a:bodyPr wrap="square">
            <a:spAutoFit/>
          </a:bodyPr>
          <a:lstStyle/>
          <a:p>
            <a:r>
              <a:rPr lang="en-GB" sz="2800" dirty="0">
                <a:latin typeface="+mj-lt"/>
              </a:rPr>
              <a:t>10</a:t>
            </a:r>
            <a:r>
              <a:rPr lang="en-GB" sz="2800" baseline="30000" dirty="0">
                <a:latin typeface="+mj-lt"/>
              </a:rPr>
              <a:t>12</a:t>
            </a:r>
            <a:r>
              <a:rPr lang="en-GB" sz="2800" dirty="0">
                <a:latin typeface="+mj-lt"/>
              </a:rPr>
              <a:t>/</a:t>
            </a:r>
            <a:r>
              <a:rPr lang="en-GB" sz="2800" dirty="0" err="1">
                <a:latin typeface="+mj-lt"/>
              </a:rPr>
              <a:t>sr</a:t>
            </a:r>
            <a:r>
              <a:rPr lang="en-GB" sz="2800" dirty="0">
                <a:latin typeface="+mj-lt"/>
              </a:rPr>
              <a:t> collimated gammas with 2% conv. efficiency of laser energy into BS &gt; 8 MeV</a:t>
            </a:r>
            <a:br>
              <a:rPr lang="en-GB" sz="2800" dirty="0">
                <a:latin typeface="+mj-lt"/>
              </a:rPr>
            </a:br>
            <a:endParaRPr lang="en-GB" sz="2800" dirty="0">
              <a:latin typeface="+mj-lt"/>
            </a:endParaRPr>
          </a:p>
        </p:txBody>
      </p:sp>
      <p:sp>
        <p:nvSpPr>
          <p:cNvPr id="16" name="Textfeld 15"/>
          <p:cNvSpPr txBox="1"/>
          <p:nvPr/>
        </p:nvSpPr>
        <p:spPr>
          <a:xfrm>
            <a:off x="2379268" y="6004857"/>
            <a:ext cx="7536550" cy="369332"/>
          </a:xfrm>
          <a:prstGeom prst="rect">
            <a:avLst/>
          </a:prstGeom>
          <a:solidFill>
            <a:schemeClr val="bg1">
              <a:lumMod val="85000"/>
            </a:schemeClr>
          </a:solidFill>
        </p:spPr>
        <p:txBody>
          <a:bodyPr wrap="none" rtlCol="0">
            <a:spAutoFit/>
          </a:bodyPr>
          <a:lstStyle/>
          <a:p>
            <a:r>
              <a:rPr lang="en-GB" dirty="0"/>
              <a:t>Record breaking conversion efficiency </a:t>
            </a:r>
            <a:r>
              <a:rPr lang="en-GB" dirty="0" smtClean="0"/>
              <a:t>compared to Vulcan</a:t>
            </a:r>
            <a:r>
              <a:rPr lang="en-GB" dirty="0"/>
              <a:t>, Nova </a:t>
            </a:r>
            <a:r>
              <a:rPr lang="en-GB" dirty="0" smtClean="0"/>
              <a:t>(0.2</a:t>
            </a:r>
            <a:r>
              <a:rPr lang="en-GB" dirty="0"/>
              <a:t>% in GDR)</a:t>
            </a:r>
          </a:p>
        </p:txBody>
      </p:sp>
      <p:pic>
        <p:nvPicPr>
          <p:cNvPr id="17" name="Grafik 16"/>
          <p:cNvPicPr>
            <a:picLocks noChangeAspect="1"/>
          </p:cNvPicPr>
          <p:nvPr/>
        </p:nvPicPr>
        <p:blipFill>
          <a:blip r:embed="rId11"/>
          <a:stretch>
            <a:fillRect/>
          </a:stretch>
        </p:blipFill>
        <p:spPr>
          <a:xfrm rot="199507">
            <a:off x="229053" y="4020759"/>
            <a:ext cx="2069033" cy="1182280"/>
          </a:xfrm>
          <a:prstGeom prst="rect">
            <a:avLst/>
          </a:prstGeom>
        </p:spPr>
      </p:pic>
      <p:cxnSp>
        <p:nvCxnSpPr>
          <p:cNvPr id="10" name="Straight Connector 9"/>
          <p:cNvCxnSpPr/>
          <p:nvPr/>
        </p:nvCxnSpPr>
        <p:spPr>
          <a:xfrm>
            <a:off x="8324491" y="3676089"/>
            <a:ext cx="0" cy="389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315865" y="3745684"/>
            <a:ext cx="86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453434" y="3190926"/>
            <a:ext cx="184" cy="2359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9314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0130" y="244592"/>
            <a:ext cx="11986054" cy="496814"/>
          </a:xfrm>
        </p:spPr>
        <p:txBody>
          <a:bodyPr>
            <a:noAutofit/>
          </a:bodyPr>
          <a:lstStyle/>
          <a:p>
            <a:r>
              <a:rPr lang="en-GB" sz="2400" dirty="0"/>
              <a:t>Gamma-driven Isotope production at 10</a:t>
            </a:r>
            <a:r>
              <a:rPr lang="en-GB" sz="2400" baseline="30000" dirty="0"/>
              <a:t>19</a:t>
            </a:r>
            <a:r>
              <a:rPr lang="en-GB" sz="2400" dirty="0"/>
              <a:t> W/cm</a:t>
            </a:r>
            <a:r>
              <a:rPr lang="en-GB" sz="2400" baseline="30000" dirty="0"/>
              <a:t>2</a:t>
            </a:r>
            <a:r>
              <a:rPr lang="en-GB" sz="2400" dirty="0"/>
              <a:t>: up to Au190 ( </a:t>
            </a:r>
            <a:r>
              <a:rPr lang="en-GB" sz="2400" dirty="0">
                <a:latin typeface="Symbol" panose="05050102010706020507" pitchFamily="18" charset="2"/>
              </a:rPr>
              <a:t>g</a:t>
            </a:r>
            <a:r>
              <a:rPr lang="en-GB" sz="2400" dirty="0"/>
              <a:t>,7n) with E</a:t>
            </a:r>
            <a:r>
              <a:rPr lang="en-GB" sz="2400" baseline="-25000" dirty="0"/>
              <a:t>peak</a:t>
            </a:r>
            <a:r>
              <a:rPr lang="en-GB" sz="2400" dirty="0"/>
              <a:t> ~ 70 MeV </a:t>
            </a:r>
          </a:p>
        </p:txBody>
      </p:sp>
      <p:pic>
        <p:nvPicPr>
          <p:cNvPr id="3" name="Grafik 2"/>
          <p:cNvPicPr>
            <a:picLocks noChangeAspect="1"/>
          </p:cNvPicPr>
          <p:nvPr/>
        </p:nvPicPr>
        <p:blipFill>
          <a:blip r:embed="rId2">
            <a:extLst>
              <a:ext uri="{BEBA8EAE-BF5A-486C-A8C5-ECC9F3942E4B}">
                <a14:imgProps xmlns:a14="http://schemas.microsoft.com/office/drawing/2010/main">
                  <a14:imgLayer r:embed="rId3">
                    <a14:imgEffect>
                      <a14:sharpenSoften amount="31000"/>
                    </a14:imgEffect>
                  </a14:imgLayer>
                </a14:imgProps>
              </a:ext>
            </a:extLst>
          </a:blip>
          <a:stretch>
            <a:fillRect/>
          </a:stretch>
        </p:blipFill>
        <p:spPr>
          <a:xfrm>
            <a:off x="1104839" y="1446126"/>
            <a:ext cx="9546685" cy="4482494"/>
          </a:xfrm>
          <a:prstGeom prst="rect">
            <a:avLst/>
          </a:prstGeom>
        </p:spPr>
      </p:pic>
      <p:sp>
        <p:nvSpPr>
          <p:cNvPr id="4" name="Textfeld 3"/>
          <p:cNvSpPr txBox="1"/>
          <p:nvPr/>
        </p:nvSpPr>
        <p:spPr>
          <a:xfrm>
            <a:off x="10651524" y="5928620"/>
            <a:ext cx="1029256" cy="369332"/>
          </a:xfrm>
          <a:prstGeom prst="rect">
            <a:avLst/>
          </a:prstGeom>
          <a:noFill/>
        </p:spPr>
        <p:txBody>
          <a:bodyPr wrap="none" rtlCol="0">
            <a:spAutoFit/>
          </a:bodyPr>
          <a:lstStyle/>
          <a:p>
            <a:r>
              <a:rPr lang="en-GB" dirty="0" smtClean="0"/>
              <a:t>P. Tavana</a:t>
            </a:r>
            <a:endParaRPr lang="en-GB" dirty="0"/>
          </a:p>
        </p:txBody>
      </p:sp>
    </p:spTree>
    <p:extLst>
      <p:ext uri="{BB962C8B-B14F-4D97-AF65-F5344CB8AC3E}">
        <p14:creationId xmlns:p14="http://schemas.microsoft.com/office/powerpoint/2010/main" val="4010308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257146" y="2005523"/>
            <a:ext cx="9841159" cy="4162556"/>
          </a:xfrm>
          <a:prstGeom prst="rect">
            <a:avLst/>
          </a:prstGeom>
        </p:spPr>
      </p:pic>
      <p:sp>
        <p:nvSpPr>
          <p:cNvPr id="4" name="Rechteck 3"/>
          <p:cNvSpPr/>
          <p:nvPr/>
        </p:nvSpPr>
        <p:spPr>
          <a:xfrm>
            <a:off x="542778" y="1127204"/>
            <a:ext cx="10820400" cy="707886"/>
          </a:xfrm>
          <a:prstGeom prst="rect">
            <a:avLst/>
          </a:prstGeom>
        </p:spPr>
        <p:txBody>
          <a:bodyPr wrap="square">
            <a:spAutoFit/>
          </a:bodyPr>
          <a:lstStyle/>
          <a:p>
            <a:r>
              <a:rPr lang="en-US" sz="2000" dirty="0">
                <a:ea typeface="Times New Roman" panose="02020603050405020304" pitchFamily="18" charset="0"/>
              </a:rPr>
              <a:t>Largest amount of available short pulse energy in the world (up to 4 kJ) </a:t>
            </a:r>
          </a:p>
          <a:p>
            <a:r>
              <a:rPr lang="en-US" sz="2000" dirty="0">
                <a:ea typeface="Times New Roman" panose="02020603050405020304" pitchFamily="18" charset="0"/>
              </a:rPr>
              <a:t>but intensity remains quasi-relativistic (I</a:t>
            </a:r>
            <a:r>
              <a:rPr lang="en-US" sz="2000" baseline="-25000" dirty="0">
                <a:ea typeface="Times New Roman" panose="02020603050405020304" pitchFamily="18" charset="0"/>
              </a:rPr>
              <a:t>L</a:t>
            </a:r>
            <a:r>
              <a:rPr lang="en-US" sz="2000" dirty="0">
                <a:ea typeface="Times New Roman" panose="02020603050405020304" pitchFamily="18" charset="0"/>
              </a:rPr>
              <a:t> &lt; =10</a:t>
            </a:r>
            <a:r>
              <a:rPr lang="en-US" sz="2000" baseline="30000" dirty="0">
                <a:ea typeface="Times New Roman" panose="02020603050405020304" pitchFamily="18" charset="0"/>
              </a:rPr>
              <a:t>18</a:t>
            </a:r>
            <a:r>
              <a:rPr lang="en-US" sz="2000" dirty="0">
                <a:ea typeface="Times New Roman" panose="02020603050405020304" pitchFamily="18" charset="0"/>
              </a:rPr>
              <a:t> W/cm</a:t>
            </a:r>
            <a:r>
              <a:rPr lang="en-US" sz="2000" baseline="30000" dirty="0">
                <a:ea typeface="Times New Roman" panose="02020603050405020304" pitchFamily="18" charset="0"/>
              </a:rPr>
              <a:t>2</a:t>
            </a:r>
            <a:r>
              <a:rPr lang="en-US" sz="2000" dirty="0">
                <a:ea typeface="Times New Roman" panose="02020603050405020304" pitchFamily="18" charset="0"/>
              </a:rPr>
              <a:t>) -&gt; low fraction of MeV particles and photons</a:t>
            </a:r>
            <a:endParaRPr lang="en-US" sz="2000" dirty="0"/>
          </a:p>
        </p:txBody>
      </p:sp>
      <p:sp>
        <p:nvSpPr>
          <p:cNvPr id="6" name="Titel 5"/>
          <p:cNvSpPr>
            <a:spLocks noGrp="1"/>
          </p:cNvSpPr>
          <p:nvPr>
            <p:ph type="title"/>
          </p:nvPr>
        </p:nvSpPr>
        <p:spPr>
          <a:xfrm>
            <a:off x="480026" y="118575"/>
            <a:ext cx="10883152" cy="477054"/>
          </a:xfrm>
          <a:prstGeom prst="rect">
            <a:avLst/>
          </a:prstGeom>
        </p:spPr>
        <p:txBody>
          <a:bodyPr wrap="square">
            <a:spAutoFit/>
          </a:bodyPr>
          <a:lstStyle/>
          <a:p>
            <a:r>
              <a:rPr lang="en-US" sz="2800" b="1" dirty="0">
                <a:solidFill>
                  <a:schemeClr val="tx1">
                    <a:lumMod val="75000"/>
                    <a:lumOff val="25000"/>
                  </a:schemeClr>
                </a:solidFill>
                <a:latin typeface="Calibri Light" panose="020F0302020204030204" pitchFamily="34" charset="0"/>
                <a:cs typeface="Calibri Light" panose="020F0302020204030204" pitchFamily="34" charset="0"/>
              </a:rPr>
              <a:t>NIF’s short pulse laser, the </a:t>
            </a:r>
            <a:r>
              <a:rPr lang="en-US" sz="2800" b="1" dirty="0" smtClean="0">
                <a:solidFill>
                  <a:schemeClr val="tx1">
                    <a:lumMod val="75000"/>
                    <a:lumOff val="25000"/>
                  </a:schemeClr>
                </a:solidFill>
                <a:latin typeface="Calibri Light" panose="020F0302020204030204" pitchFamily="34" charset="0"/>
                <a:cs typeface="Calibri Light" panose="020F0302020204030204" pitchFamily="34" charset="0"/>
              </a:rPr>
              <a:t>Advanced Radiographic Capability </a:t>
            </a:r>
            <a:r>
              <a:rPr lang="en-US" sz="2800" b="1" dirty="0">
                <a:solidFill>
                  <a:schemeClr val="tx1">
                    <a:lumMod val="75000"/>
                    <a:lumOff val="25000"/>
                  </a:schemeClr>
                </a:solidFill>
                <a:latin typeface="Calibri Light" panose="020F0302020204030204" pitchFamily="34" charset="0"/>
                <a:cs typeface="Calibri Light" panose="020F0302020204030204" pitchFamily="34" charset="0"/>
              </a:rPr>
              <a:t>(ARC) </a:t>
            </a:r>
          </a:p>
        </p:txBody>
      </p:sp>
      <p:pic>
        <p:nvPicPr>
          <p:cNvPr id="2" name="Grafik 1"/>
          <p:cNvPicPr>
            <a:picLocks noChangeAspect="1"/>
          </p:cNvPicPr>
          <p:nvPr/>
        </p:nvPicPr>
        <p:blipFill>
          <a:blip r:embed="rId3"/>
          <a:stretch>
            <a:fillRect/>
          </a:stretch>
        </p:blipFill>
        <p:spPr>
          <a:xfrm>
            <a:off x="2202778" y="4825311"/>
            <a:ext cx="2074021" cy="1638732"/>
          </a:xfrm>
          <a:prstGeom prst="rect">
            <a:avLst/>
          </a:prstGeom>
        </p:spPr>
      </p:pic>
    </p:spTree>
    <p:extLst>
      <p:ext uri="{BB962C8B-B14F-4D97-AF65-F5344CB8AC3E}">
        <p14:creationId xmlns:p14="http://schemas.microsoft.com/office/powerpoint/2010/main" val="16474764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7974" y="181586"/>
            <a:ext cx="11976848" cy="531626"/>
          </a:xfrm>
        </p:spPr>
        <p:txBody>
          <a:bodyPr>
            <a:normAutofit fontScale="90000"/>
          </a:bodyPr>
          <a:lstStyle/>
          <a:p>
            <a:r>
              <a:rPr lang="en-GB" sz="3200" b="1" dirty="0"/>
              <a:t>Efficient laser energy coupling in electrons using foam + converter at 10</a:t>
            </a:r>
            <a:r>
              <a:rPr lang="en-GB" sz="3200" b="1" baseline="30000" dirty="0"/>
              <a:t>19</a:t>
            </a:r>
            <a:r>
              <a:rPr lang="en-GB" sz="3200" b="1" dirty="0"/>
              <a:t> W/cm</a:t>
            </a:r>
            <a:r>
              <a:rPr lang="en-GB" sz="3200" b="1" baseline="30000" dirty="0"/>
              <a:t>2</a:t>
            </a:r>
          </a:p>
        </p:txBody>
      </p:sp>
      <p:sp>
        <p:nvSpPr>
          <p:cNvPr id="10" name="Textfeld 9"/>
          <p:cNvSpPr txBox="1"/>
          <p:nvPr/>
        </p:nvSpPr>
        <p:spPr>
          <a:xfrm>
            <a:off x="3931921" y="1552023"/>
            <a:ext cx="4368953" cy="400110"/>
          </a:xfrm>
          <a:prstGeom prst="rect">
            <a:avLst/>
          </a:prstGeom>
          <a:noFill/>
        </p:spPr>
        <p:txBody>
          <a:bodyPr wrap="none" rtlCol="0">
            <a:spAutoFit/>
          </a:bodyPr>
          <a:lstStyle/>
          <a:p>
            <a:r>
              <a:rPr lang="en-GB" sz="2000" u="sng" dirty="0"/>
              <a:t>Crater in Ta-converter after PHELIX shot </a:t>
            </a:r>
          </a:p>
        </p:txBody>
      </p:sp>
      <p:sp>
        <p:nvSpPr>
          <p:cNvPr id="15" name="Textfeld 14"/>
          <p:cNvSpPr txBox="1"/>
          <p:nvPr/>
        </p:nvSpPr>
        <p:spPr>
          <a:xfrm>
            <a:off x="666298" y="1950648"/>
            <a:ext cx="3821495" cy="338554"/>
          </a:xfrm>
          <a:prstGeom prst="rect">
            <a:avLst/>
          </a:prstGeom>
          <a:noFill/>
        </p:spPr>
        <p:txBody>
          <a:bodyPr wrap="none" rtlCol="0">
            <a:spAutoFit/>
          </a:bodyPr>
          <a:lstStyle/>
          <a:p>
            <a:r>
              <a:rPr lang="en-GB" sz="1600" dirty="0"/>
              <a:t>Direct laser shot on Ta at high laser contrast</a:t>
            </a:r>
          </a:p>
        </p:txBody>
      </p:sp>
      <p:sp>
        <p:nvSpPr>
          <p:cNvPr id="16" name="Textfeld 15"/>
          <p:cNvSpPr txBox="1"/>
          <p:nvPr/>
        </p:nvSpPr>
        <p:spPr>
          <a:xfrm>
            <a:off x="127974" y="1131442"/>
            <a:ext cx="5701749" cy="369332"/>
          </a:xfrm>
          <a:prstGeom prst="rect">
            <a:avLst/>
          </a:prstGeom>
          <a:noFill/>
        </p:spPr>
        <p:txBody>
          <a:bodyPr wrap="square" rtlCol="0">
            <a:spAutoFit/>
          </a:bodyPr>
          <a:lstStyle/>
          <a:p>
            <a:r>
              <a:rPr lang="en-GB" dirty="0"/>
              <a:t>PHELIX: </a:t>
            </a:r>
            <a:r>
              <a:rPr lang="en-GB" b="1" dirty="0"/>
              <a:t>10</a:t>
            </a:r>
            <a:r>
              <a:rPr lang="en-GB" b="1" baseline="30000" dirty="0"/>
              <a:t>19</a:t>
            </a:r>
            <a:r>
              <a:rPr lang="en-GB" b="1" dirty="0"/>
              <a:t> W/cm</a:t>
            </a:r>
            <a:r>
              <a:rPr lang="en-GB" b="1" baseline="30000" dirty="0"/>
              <a:t>2</a:t>
            </a:r>
            <a:r>
              <a:rPr lang="en-GB" b="1" dirty="0"/>
              <a:t> </a:t>
            </a:r>
            <a:r>
              <a:rPr lang="en-GB" dirty="0"/>
              <a:t>, 20 J (FWHM) 0.7 </a:t>
            </a:r>
            <a:r>
              <a:rPr lang="en-GB" dirty="0" err="1"/>
              <a:t>ps</a:t>
            </a:r>
            <a:r>
              <a:rPr lang="en-GB" dirty="0"/>
              <a:t>, focus=15 um </a:t>
            </a:r>
          </a:p>
        </p:txBody>
      </p:sp>
      <p:pic>
        <p:nvPicPr>
          <p:cNvPr id="34" name="Grafik 33"/>
          <p:cNvPicPr>
            <a:picLocks noChangeAspect="1"/>
          </p:cNvPicPr>
          <p:nvPr/>
        </p:nvPicPr>
        <p:blipFill>
          <a:blip r:embed="rId3"/>
          <a:stretch>
            <a:fillRect/>
          </a:stretch>
        </p:blipFill>
        <p:spPr>
          <a:xfrm>
            <a:off x="937387" y="2435698"/>
            <a:ext cx="3227448" cy="2584284"/>
          </a:xfrm>
          <a:prstGeom prst="rect">
            <a:avLst/>
          </a:prstGeom>
        </p:spPr>
      </p:pic>
      <p:sp>
        <p:nvSpPr>
          <p:cNvPr id="36" name="Textfeld 35"/>
          <p:cNvSpPr txBox="1"/>
          <p:nvPr/>
        </p:nvSpPr>
        <p:spPr>
          <a:xfrm>
            <a:off x="1447226" y="5274585"/>
            <a:ext cx="1980670" cy="646331"/>
          </a:xfrm>
          <a:prstGeom prst="rect">
            <a:avLst/>
          </a:prstGeom>
          <a:noFill/>
        </p:spPr>
        <p:txBody>
          <a:bodyPr wrap="none" rtlCol="0">
            <a:spAutoFit/>
          </a:bodyPr>
          <a:lstStyle/>
          <a:p>
            <a:r>
              <a:rPr lang="en-GB" dirty="0"/>
              <a:t>Nuclear diagnostic:</a:t>
            </a:r>
          </a:p>
          <a:p>
            <a:r>
              <a:rPr lang="en-GB" b="1" dirty="0"/>
              <a:t>No Ta-isotopes</a:t>
            </a:r>
          </a:p>
        </p:txBody>
      </p:sp>
      <p:sp>
        <p:nvSpPr>
          <p:cNvPr id="44" name="Textfeld 43"/>
          <p:cNvSpPr txBox="1"/>
          <p:nvPr/>
        </p:nvSpPr>
        <p:spPr>
          <a:xfrm>
            <a:off x="8432893" y="4863327"/>
            <a:ext cx="2427268" cy="338554"/>
          </a:xfrm>
          <a:prstGeom prst="rect">
            <a:avLst/>
          </a:prstGeom>
          <a:noFill/>
        </p:spPr>
        <p:txBody>
          <a:bodyPr wrap="none" rtlCol="0">
            <a:spAutoFit/>
          </a:bodyPr>
          <a:lstStyle/>
          <a:p>
            <a:r>
              <a:rPr lang="en-GB" sz="1600" b="1" dirty="0"/>
              <a:t>directed part of DLA beam</a:t>
            </a:r>
          </a:p>
        </p:txBody>
      </p:sp>
      <p:sp>
        <p:nvSpPr>
          <p:cNvPr id="55" name="Textfeld 54"/>
          <p:cNvSpPr txBox="1"/>
          <p:nvPr/>
        </p:nvSpPr>
        <p:spPr>
          <a:xfrm>
            <a:off x="8612135" y="5274585"/>
            <a:ext cx="3548407" cy="923330"/>
          </a:xfrm>
          <a:prstGeom prst="rect">
            <a:avLst/>
          </a:prstGeom>
          <a:noFill/>
        </p:spPr>
        <p:txBody>
          <a:bodyPr wrap="none" rtlCol="0">
            <a:spAutoFit/>
          </a:bodyPr>
          <a:lstStyle/>
          <a:p>
            <a:r>
              <a:rPr lang="en-GB" dirty="0"/>
              <a:t>Nuclear diagnostic:</a:t>
            </a:r>
          </a:p>
          <a:p>
            <a:r>
              <a:rPr lang="en-GB" b="1" dirty="0"/>
              <a:t>up to 175 Ta (</a:t>
            </a:r>
            <a:r>
              <a:rPr lang="en-GB" b="1" dirty="0">
                <a:latin typeface="Symbol" panose="05050102010706020507" pitchFamily="18" charset="2"/>
              </a:rPr>
              <a:t>g</a:t>
            </a:r>
            <a:r>
              <a:rPr lang="en-GB" b="1" dirty="0"/>
              <a:t>, 6n) at E</a:t>
            </a:r>
            <a:r>
              <a:rPr lang="en-GB" b="1" baseline="-25000" dirty="0">
                <a:latin typeface="Symbol" panose="05050102010706020507" pitchFamily="18" charset="2"/>
              </a:rPr>
              <a:t>g</a:t>
            </a:r>
            <a:r>
              <a:rPr lang="en-GB" b="1" dirty="0"/>
              <a:t> &gt; 48 MeV  </a:t>
            </a:r>
          </a:p>
          <a:p>
            <a:r>
              <a:rPr lang="en-GB" b="1" dirty="0"/>
              <a:t>            </a:t>
            </a:r>
          </a:p>
        </p:txBody>
      </p:sp>
      <p:pic>
        <p:nvPicPr>
          <p:cNvPr id="25" name="Grafik 24"/>
          <p:cNvPicPr>
            <a:picLocks noChangeAspect="1"/>
          </p:cNvPicPr>
          <p:nvPr/>
        </p:nvPicPr>
        <p:blipFill>
          <a:blip r:embed="rId4"/>
          <a:stretch>
            <a:fillRect/>
          </a:stretch>
        </p:blipFill>
        <p:spPr>
          <a:xfrm>
            <a:off x="8116062" y="2351018"/>
            <a:ext cx="3060931" cy="2485228"/>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878555" y="2254705"/>
            <a:ext cx="2475683" cy="2119781"/>
          </a:xfrm>
          <a:prstGeom prst="rect">
            <a:avLst/>
          </a:prstGeom>
        </p:spPr>
      </p:pic>
      <p:sp>
        <p:nvSpPr>
          <p:cNvPr id="27" name="Textfeld 26"/>
          <p:cNvSpPr txBox="1"/>
          <p:nvPr/>
        </p:nvSpPr>
        <p:spPr>
          <a:xfrm>
            <a:off x="8147189" y="1967672"/>
            <a:ext cx="3029804" cy="338554"/>
          </a:xfrm>
          <a:prstGeom prst="rect">
            <a:avLst/>
          </a:prstGeom>
          <a:noFill/>
        </p:spPr>
        <p:txBody>
          <a:bodyPr wrap="none" rtlCol="0">
            <a:spAutoFit/>
          </a:bodyPr>
          <a:lstStyle/>
          <a:p>
            <a:r>
              <a:rPr lang="en-GB" sz="1600" dirty="0"/>
              <a:t>After 1000 um 2 mg/cc, LPI (2021)</a:t>
            </a:r>
          </a:p>
        </p:txBody>
      </p:sp>
      <p:pic>
        <p:nvPicPr>
          <p:cNvPr id="30" name="Grafik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1036" y="4378475"/>
            <a:ext cx="2056588" cy="1542441"/>
          </a:xfrm>
          <a:prstGeom prst="rect">
            <a:avLst/>
          </a:prstGeom>
        </p:spPr>
      </p:pic>
      <p:sp>
        <p:nvSpPr>
          <p:cNvPr id="33" name="Rechteck 32"/>
          <p:cNvSpPr/>
          <p:nvPr/>
        </p:nvSpPr>
        <p:spPr>
          <a:xfrm>
            <a:off x="6273550" y="4354150"/>
            <a:ext cx="1951560" cy="338554"/>
          </a:xfrm>
          <a:prstGeom prst="rect">
            <a:avLst/>
          </a:prstGeom>
        </p:spPr>
        <p:txBody>
          <a:bodyPr wrap="none">
            <a:spAutoFit/>
          </a:bodyPr>
          <a:lstStyle/>
          <a:p>
            <a:r>
              <a:rPr lang="de-DE" sz="1600" dirty="0">
                <a:solidFill>
                  <a:schemeClr val="bg1"/>
                </a:solidFill>
              </a:rPr>
              <a:t>crater </a:t>
            </a:r>
            <a:r>
              <a:rPr lang="de-DE" sz="1600" dirty="0" err="1">
                <a:solidFill>
                  <a:schemeClr val="bg1"/>
                </a:solidFill>
              </a:rPr>
              <a:t>depth</a:t>
            </a:r>
            <a:r>
              <a:rPr lang="de-DE" sz="1600" dirty="0">
                <a:solidFill>
                  <a:schemeClr val="bg1"/>
                </a:solidFill>
              </a:rPr>
              <a:t>: 500 µm</a:t>
            </a:r>
            <a:endParaRPr lang="en-US" sz="1600" dirty="0">
              <a:solidFill>
                <a:schemeClr val="bg1"/>
              </a:solidFill>
            </a:endParaRPr>
          </a:p>
        </p:txBody>
      </p:sp>
      <p:cxnSp>
        <p:nvCxnSpPr>
          <p:cNvPr id="46" name="Gerade Verbindung mit Pfeil 45"/>
          <p:cNvCxnSpPr/>
          <p:nvPr/>
        </p:nvCxnSpPr>
        <p:spPr>
          <a:xfrm flipH="1">
            <a:off x="9189573" y="3469280"/>
            <a:ext cx="7177" cy="1452798"/>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a:off x="9718333" y="3480726"/>
            <a:ext cx="48074" cy="1441352"/>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a:off x="8366829" y="3480726"/>
            <a:ext cx="2400423" cy="0"/>
          </a:xfrm>
          <a:prstGeom prst="line">
            <a:avLst/>
          </a:prstGeom>
          <a:ln w="190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10055157" y="3153619"/>
            <a:ext cx="662361" cy="338554"/>
          </a:xfrm>
          <a:prstGeom prst="rect">
            <a:avLst/>
          </a:prstGeom>
          <a:noFill/>
        </p:spPr>
        <p:txBody>
          <a:bodyPr wrap="none" rtlCol="0">
            <a:spAutoFit/>
          </a:bodyPr>
          <a:lstStyle/>
          <a:p>
            <a:r>
              <a:rPr lang="en-GB" sz="1600" b="1" dirty="0">
                <a:solidFill>
                  <a:srgbClr val="FFFF00"/>
                </a:solidFill>
              </a:rPr>
              <a:t>1 mm</a:t>
            </a:r>
          </a:p>
        </p:txBody>
      </p:sp>
      <p:sp>
        <p:nvSpPr>
          <p:cNvPr id="14" name="Textfeld 13"/>
          <p:cNvSpPr txBox="1"/>
          <p:nvPr/>
        </p:nvSpPr>
        <p:spPr>
          <a:xfrm>
            <a:off x="6340696" y="3880322"/>
            <a:ext cx="729559" cy="307777"/>
          </a:xfrm>
          <a:prstGeom prst="rect">
            <a:avLst/>
          </a:prstGeom>
          <a:noFill/>
        </p:spPr>
        <p:txBody>
          <a:bodyPr wrap="none" rtlCol="0">
            <a:spAutoFit/>
          </a:bodyPr>
          <a:lstStyle/>
          <a:p>
            <a:r>
              <a:rPr lang="en-GB" sz="1400" dirty="0"/>
              <a:t>to laser</a:t>
            </a:r>
          </a:p>
        </p:txBody>
      </p:sp>
      <p:sp>
        <p:nvSpPr>
          <p:cNvPr id="17" name="Textfeld 16"/>
          <p:cNvSpPr txBox="1"/>
          <p:nvPr/>
        </p:nvSpPr>
        <p:spPr>
          <a:xfrm>
            <a:off x="5141289" y="2266421"/>
            <a:ext cx="1950214" cy="338554"/>
          </a:xfrm>
          <a:prstGeom prst="rect">
            <a:avLst/>
          </a:prstGeom>
          <a:noFill/>
        </p:spPr>
        <p:txBody>
          <a:bodyPr wrap="none" rtlCol="0">
            <a:spAutoFit/>
          </a:bodyPr>
          <a:lstStyle/>
          <a:p>
            <a:r>
              <a:rPr lang="en-GB" sz="1600" dirty="0"/>
              <a:t>before and after shot</a:t>
            </a:r>
          </a:p>
        </p:txBody>
      </p:sp>
      <p:sp>
        <p:nvSpPr>
          <p:cNvPr id="4" name="Foliennummernplatzhalter 3"/>
          <p:cNvSpPr>
            <a:spLocks noGrp="1"/>
          </p:cNvSpPr>
          <p:nvPr>
            <p:ph type="sldNum" sz="quarter" idx="11"/>
          </p:nvPr>
        </p:nvSpPr>
        <p:spPr/>
        <p:txBody>
          <a:bodyPr/>
          <a:lstStyle/>
          <a:p>
            <a:fld id="{358384AA-1EE1-4A5F-BE99-518DA9DC15DE}" type="slidenum">
              <a:rPr lang="de-DE" smtClean="0"/>
              <a:pPr/>
              <a:t>30</a:t>
            </a:fld>
            <a:endParaRPr lang="de-DE"/>
          </a:p>
        </p:txBody>
      </p:sp>
      <p:sp>
        <p:nvSpPr>
          <p:cNvPr id="5" name="Fußzeilenplatzhalter 4"/>
          <p:cNvSpPr>
            <a:spLocks noGrp="1"/>
          </p:cNvSpPr>
          <p:nvPr>
            <p:ph type="ftr" sz="quarter" idx="10"/>
          </p:nvPr>
        </p:nvSpPr>
        <p:spPr/>
        <p:txBody>
          <a:bodyPr/>
          <a:lstStyle/>
          <a:p>
            <a:pPr>
              <a:defRPr/>
            </a:pPr>
            <a:r>
              <a:rPr lang="en-US" smtClean="0"/>
              <a:t>LLNL-GSI/PHELIX meeting, 26.06.2023</a:t>
            </a:r>
            <a:endParaRPr lang="en-US" dirty="0"/>
          </a:p>
        </p:txBody>
      </p:sp>
    </p:spTree>
    <p:extLst>
      <p:ext uri="{BB962C8B-B14F-4D97-AF65-F5344CB8AC3E}">
        <p14:creationId xmlns:p14="http://schemas.microsoft.com/office/powerpoint/2010/main" val="27559890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2D200-F590-6488-6BD8-996D73645737}"/>
              </a:ext>
            </a:extLst>
          </p:cNvPr>
          <p:cNvSpPr txBox="1">
            <a:spLocks/>
          </p:cNvSpPr>
          <p:nvPr/>
        </p:nvSpPr>
        <p:spPr>
          <a:xfrm>
            <a:off x="488132" y="1709267"/>
            <a:ext cx="11399068" cy="2592371"/>
          </a:xfrm>
          <a:prstGeom prst="rect">
            <a:avLst/>
          </a:prstGeom>
          <a:solidFill>
            <a:srgbClr val="32597D"/>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dirty="0">
                <a:solidFill>
                  <a:schemeClr val="bg1">
                    <a:lumMod val="95000"/>
                  </a:schemeClr>
                </a:solidFill>
              </a:rPr>
              <a:t> DLA platform for generation of ultra-bright sources</a:t>
            </a:r>
          </a:p>
          <a:p>
            <a:pPr algn="ctr">
              <a:lnSpc>
                <a:spcPct val="100000"/>
              </a:lnSpc>
            </a:pPr>
            <a:r>
              <a:rPr lang="en-US" sz="2800" dirty="0">
                <a:solidFill>
                  <a:schemeClr val="bg1">
                    <a:lumMod val="95000"/>
                  </a:schemeClr>
                </a:solidFill>
              </a:rPr>
              <a:t>of MeV particles and radiation </a:t>
            </a:r>
          </a:p>
          <a:p>
            <a:pPr algn="ctr">
              <a:lnSpc>
                <a:spcPct val="100000"/>
              </a:lnSpc>
            </a:pPr>
            <a:endParaRPr lang="en-US" sz="2800" b="1" i="1" baseline="30000" dirty="0">
              <a:solidFill>
                <a:schemeClr val="bg1">
                  <a:lumMod val="95000"/>
                </a:schemeClr>
              </a:solidFill>
              <a:latin typeface="Bradley Hand ITC" panose="03070402050302030203" pitchFamily="66" charset="0"/>
            </a:endParaRPr>
          </a:p>
        </p:txBody>
      </p:sp>
      <p:sp>
        <p:nvSpPr>
          <p:cNvPr id="2" name="Rechteck 1"/>
          <p:cNvSpPr/>
          <p:nvPr/>
        </p:nvSpPr>
        <p:spPr>
          <a:xfrm>
            <a:off x="1010335" y="4634057"/>
            <a:ext cx="10666010" cy="1600438"/>
          </a:xfrm>
          <a:prstGeom prst="rect">
            <a:avLst/>
          </a:prstGeom>
        </p:spPr>
        <p:txBody>
          <a:bodyPr wrap="square">
            <a:spAutoFit/>
          </a:bodyPr>
          <a:lstStyle/>
          <a:p>
            <a:r>
              <a:rPr lang="en-US" sz="2000" dirty="0">
                <a:solidFill>
                  <a:schemeClr val="accent1">
                    <a:lumMod val="50000"/>
                  </a:schemeClr>
                </a:solidFill>
                <a:ea typeface="MS Mincho"/>
                <a:cs typeface="Times New Roman" panose="02020603050405020304" pitchFamily="18" charset="0"/>
              </a:rPr>
              <a:t>M. M. Günther, O.N. Rosmej, P. Tavana, M. Gyrdymov,  A, Skobliakov, A. Kantsyrev,  S. Zähter, N.G. Borisenko, A. Pukhov, and N.E. Andreev.</a:t>
            </a:r>
          </a:p>
          <a:p>
            <a:r>
              <a:rPr lang="en-US" sz="2000" b="1" dirty="0">
                <a:solidFill>
                  <a:schemeClr val="accent1">
                    <a:lumMod val="50000"/>
                  </a:schemeClr>
                </a:solidFill>
                <a:ea typeface="MS Mincho"/>
                <a:cs typeface="Times New Roman" panose="02020603050405020304" pitchFamily="18" charset="0"/>
              </a:rPr>
              <a:t>Forward-looking insights in laser-generated ultra-intense gamma-ray and </a:t>
            </a:r>
            <a:r>
              <a:rPr lang="en-US" sz="2000" b="1" dirty="0">
                <a:solidFill>
                  <a:schemeClr val="accent5">
                    <a:lumMod val="75000"/>
                  </a:schemeClr>
                </a:solidFill>
                <a:ea typeface="MS Mincho"/>
                <a:cs typeface="Times New Roman" panose="02020603050405020304" pitchFamily="18" charset="0"/>
              </a:rPr>
              <a:t>neutron sources</a:t>
            </a:r>
          </a:p>
          <a:p>
            <a:r>
              <a:rPr lang="en-US" sz="2000" b="1" dirty="0">
                <a:solidFill>
                  <a:schemeClr val="accent1">
                    <a:lumMod val="50000"/>
                  </a:schemeClr>
                </a:solidFill>
                <a:ea typeface="MS Mincho"/>
                <a:cs typeface="Times New Roman" panose="02020603050405020304" pitchFamily="18" charset="0"/>
              </a:rPr>
              <a:t>for nuclear applications and science</a:t>
            </a:r>
            <a:r>
              <a:rPr lang="en-US" sz="2000" dirty="0">
                <a:solidFill>
                  <a:schemeClr val="accent1">
                    <a:lumMod val="50000"/>
                  </a:schemeClr>
                </a:solidFill>
                <a:ea typeface="MS Mincho"/>
                <a:cs typeface="Times New Roman" panose="02020603050405020304" pitchFamily="18" charset="0"/>
              </a:rPr>
              <a:t>, </a:t>
            </a:r>
            <a:r>
              <a:rPr lang="en-US" sz="2000" dirty="0">
                <a:solidFill>
                  <a:srgbClr val="C00000"/>
                </a:solidFill>
                <a:ea typeface="MS Mincho"/>
                <a:cs typeface="Times New Roman" panose="02020603050405020304" pitchFamily="18" charset="0"/>
              </a:rPr>
              <a:t>Nature Communications 13, 170 (2022)</a:t>
            </a:r>
            <a:endParaRPr lang="de-DE" sz="2000" dirty="0">
              <a:solidFill>
                <a:srgbClr val="C00000"/>
              </a:solidFill>
            </a:endParaRPr>
          </a:p>
          <a:p>
            <a:endParaRPr lang="de-DE" dirty="0">
              <a:solidFill>
                <a:srgbClr val="C00000"/>
              </a:solidFill>
            </a:endParaRPr>
          </a:p>
        </p:txBody>
      </p:sp>
    </p:spTree>
    <p:extLst>
      <p:ext uri="{BB962C8B-B14F-4D97-AF65-F5344CB8AC3E}">
        <p14:creationId xmlns:p14="http://schemas.microsoft.com/office/powerpoint/2010/main" val="40735595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2D200-F590-6488-6BD8-996D73645737}"/>
              </a:ext>
            </a:extLst>
          </p:cNvPr>
          <p:cNvSpPr txBox="1">
            <a:spLocks/>
          </p:cNvSpPr>
          <p:nvPr/>
        </p:nvSpPr>
        <p:spPr>
          <a:xfrm>
            <a:off x="215153" y="1753041"/>
            <a:ext cx="11672047" cy="2592371"/>
          </a:xfrm>
          <a:prstGeom prst="rect">
            <a:avLst/>
          </a:prstGeom>
          <a:solidFill>
            <a:srgbClr val="32597D"/>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sz="3600" baseline="30000" dirty="0">
              <a:solidFill>
                <a:schemeClr val="bg1">
                  <a:lumMod val="95000"/>
                </a:schemeClr>
              </a:solidFill>
            </a:endParaRPr>
          </a:p>
        </p:txBody>
      </p:sp>
      <p:pic>
        <p:nvPicPr>
          <p:cNvPr id="5" name="Grafik 4"/>
          <p:cNvPicPr>
            <a:picLocks noChangeAspect="1"/>
          </p:cNvPicPr>
          <p:nvPr/>
        </p:nvPicPr>
        <p:blipFill>
          <a:blip r:embed="rId2"/>
          <a:stretch>
            <a:fillRect/>
          </a:stretch>
        </p:blipFill>
        <p:spPr>
          <a:xfrm>
            <a:off x="763637" y="3834143"/>
            <a:ext cx="2513898" cy="2275896"/>
          </a:xfrm>
          <a:prstGeom prst="rect">
            <a:avLst/>
          </a:prstGeom>
        </p:spPr>
      </p:pic>
      <p:sp>
        <p:nvSpPr>
          <p:cNvPr id="6" name="Rechteck 5"/>
          <p:cNvSpPr/>
          <p:nvPr/>
        </p:nvSpPr>
        <p:spPr>
          <a:xfrm>
            <a:off x="1036665" y="2090299"/>
            <a:ext cx="9922075" cy="1200329"/>
          </a:xfrm>
          <a:prstGeom prst="rect">
            <a:avLst/>
          </a:prstGeom>
        </p:spPr>
        <p:txBody>
          <a:bodyPr wrap="none">
            <a:spAutoFit/>
          </a:bodyPr>
          <a:lstStyle/>
          <a:p>
            <a:pPr algn="ctr">
              <a:lnSpc>
                <a:spcPct val="100000"/>
              </a:lnSpc>
            </a:pPr>
            <a:r>
              <a:rPr lang="en-US" sz="3600" dirty="0">
                <a:solidFill>
                  <a:schemeClr val="bg1">
                    <a:lumMod val="95000"/>
                  </a:schemeClr>
                </a:solidFill>
              </a:rPr>
              <a:t>ARC with </a:t>
            </a:r>
            <a:r>
              <a:rPr lang="en-US" sz="3600" dirty="0" smtClean="0">
                <a:solidFill>
                  <a:schemeClr val="bg1">
                    <a:lumMod val="95000"/>
                  </a:schemeClr>
                </a:solidFill>
              </a:rPr>
              <a:t>Compound Parabolic Concentrator ( CPC)</a:t>
            </a:r>
          </a:p>
          <a:p>
            <a:pPr algn="ctr">
              <a:lnSpc>
                <a:spcPct val="100000"/>
              </a:lnSpc>
            </a:pPr>
            <a:r>
              <a:rPr lang="en-US" sz="3600" dirty="0" smtClean="0">
                <a:solidFill>
                  <a:schemeClr val="bg1">
                    <a:lumMod val="95000"/>
                  </a:schemeClr>
                </a:solidFill>
              </a:rPr>
              <a:t> </a:t>
            </a:r>
            <a:r>
              <a:rPr lang="en-US" sz="3600" dirty="0">
                <a:solidFill>
                  <a:schemeClr val="bg1">
                    <a:lumMod val="95000"/>
                  </a:schemeClr>
                </a:solidFill>
              </a:rPr>
              <a:t>versus PHELIX with foams at 10</a:t>
            </a:r>
            <a:r>
              <a:rPr lang="en-US" sz="3600" baseline="30000" dirty="0">
                <a:solidFill>
                  <a:schemeClr val="bg1">
                    <a:lumMod val="95000"/>
                  </a:schemeClr>
                </a:solidFill>
              </a:rPr>
              <a:t>18</a:t>
            </a:r>
            <a:r>
              <a:rPr lang="en-US" sz="3600" dirty="0">
                <a:solidFill>
                  <a:schemeClr val="bg1">
                    <a:lumMod val="95000"/>
                  </a:schemeClr>
                </a:solidFill>
              </a:rPr>
              <a:t> W/cm</a:t>
            </a:r>
            <a:r>
              <a:rPr lang="en-US" sz="3600" baseline="30000" dirty="0">
                <a:solidFill>
                  <a:schemeClr val="bg1">
                    <a:lumMod val="95000"/>
                  </a:schemeClr>
                </a:solidFill>
              </a:rPr>
              <a:t>2</a:t>
            </a:r>
          </a:p>
        </p:txBody>
      </p:sp>
      <p:pic>
        <p:nvPicPr>
          <p:cNvPr id="8" name="Grafik 7"/>
          <p:cNvPicPr>
            <a:picLocks noChangeAspect="1"/>
          </p:cNvPicPr>
          <p:nvPr/>
        </p:nvPicPr>
        <p:blipFill>
          <a:blip r:embed="rId3"/>
          <a:stretch>
            <a:fillRect/>
          </a:stretch>
        </p:blipFill>
        <p:spPr>
          <a:xfrm>
            <a:off x="8206605" y="4565896"/>
            <a:ext cx="1824263" cy="1397020"/>
          </a:xfrm>
          <a:prstGeom prst="rect">
            <a:avLst/>
          </a:prstGeom>
        </p:spPr>
      </p:pic>
      <p:pic>
        <p:nvPicPr>
          <p:cNvPr id="10" name="Grafik 9"/>
          <p:cNvPicPr>
            <a:picLocks noChangeAspect="1"/>
          </p:cNvPicPr>
          <p:nvPr/>
        </p:nvPicPr>
        <p:blipFill>
          <a:blip r:embed="rId4"/>
          <a:stretch>
            <a:fillRect/>
          </a:stretch>
        </p:blipFill>
        <p:spPr>
          <a:xfrm>
            <a:off x="9734437" y="3854926"/>
            <a:ext cx="1537063" cy="1285543"/>
          </a:xfrm>
          <a:prstGeom prst="rect">
            <a:avLst/>
          </a:prstGeom>
        </p:spPr>
      </p:pic>
      <p:cxnSp>
        <p:nvCxnSpPr>
          <p:cNvPr id="12" name="Gerader Verbinder 11"/>
          <p:cNvCxnSpPr/>
          <p:nvPr/>
        </p:nvCxnSpPr>
        <p:spPr>
          <a:xfrm flipV="1">
            <a:off x="9734437" y="4953803"/>
            <a:ext cx="1537063" cy="18288"/>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10141330" y="4565896"/>
            <a:ext cx="723275" cy="369332"/>
          </a:xfrm>
          <a:prstGeom prst="rect">
            <a:avLst/>
          </a:prstGeom>
          <a:noFill/>
        </p:spPr>
        <p:txBody>
          <a:bodyPr wrap="none" rtlCol="0">
            <a:spAutoFit/>
          </a:bodyPr>
          <a:lstStyle/>
          <a:p>
            <a:r>
              <a:rPr lang="en-GB" dirty="0"/>
              <a:t>5 mm</a:t>
            </a:r>
          </a:p>
        </p:txBody>
      </p:sp>
      <p:sp>
        <p:nvSpPr>
          <p:cNvPr id="14" name="Textfeld 13"/>
          <p:cNvSpPr txBox="1"/>
          <p:nvPr/>
        </p:nvSpPr>
        <p:spPr>
          <a:xfrm>
            <a:off x="8220316" y="4550269"/>
            <a:ext cx="1107226" cy="369332"/>
          </a:xfrm>
          <a:prstGeom prst="rect">
            <a:avLst/>
          </a:prstGeom>
          <a:noFill/>
        </p:spPr>
        <p:txBody>
          <a:bodyPr wrap="none" rtlCol="0">
            <a:spAutoFit/>
          </a:bodyPr>
          <a:lstStyle/>
          <a:p>
            <a:r>
              <a:rPr lang="en-GB" dirty="0"/>
              <a:t>15 mg/cc </a:t>
            </a:r>
          </a:p>
        </p:txBody>
      </p:sp>
      <p:sp>
        <p:nvSpPr>
          <p:cNvPr id="15" name="Textfeld 14"/>
          <p:cNvSpPr txBox="1"/>
          <p:nvPr/>
        </p:nvSpPr>
        <p:spPr>
          <a:xfrm>
            <a:off x="10030868" y="3892369"/>
            <a:ext cx="978153" cy="369332"/>
          </a:xfrm>
          <a:prstGeom prst="rect">
            <a:avLst/>
          </a:prstGeom>
          <a:noFill/>
        </p:spPr>
        <p:txBody>
          <a:bodyPr wrap="none" rtlCol="0">
            <a:spAutoFit/>
          </a:bodyPr>
          <a:lstStyle/>
          <a:p>
            <a:r>
              <a:rPr lang="en-GB" dirty="0"/>
              <a:t>Au 1mm</a:t>
            </a:r>
          </a:p>
        </p:txBody>
      </p:sp>
    </p:spTree>
    <p:extLst>
      <p:ext uri="{BB962C8B-B14F-4D97-AF65-F5344CB8AC3E}">
        <p14:creationId xmlns:p14="http://schemas.microsoft.com/office/powerpoint/2010/main" val="22341658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8257" y="137480"/>
            <a:ext cx="10883152" cy="531626"/>
          </a:xfrm>
        </p:spPr>
        <p:txBody>
          <a:bodyPr>
            <a:normAutofit/>
          </a:bodyPr>
          <a:lstStyle/>
          <a:p>
            <a:r>
              <a:rPr lang="en-GB" sz="3200" dirty="0" smtClean="0"/>
              <a:t>1 </a:t>
            </a:r>
            <a:r>
              <a:rPr lang="en-GB" sz="3200" dirty="0" err="1" smtClean="0"/>
              <a:t>ps</a:t>
            </a:r>
            <a:r>
              <a:rPr lang="en-GB" sz="3200" dirty="0" smtClean="0"/>
              <a:t> ARC beam performance</a:t>
            </a:r>
            <a:endParaRPr lang="en-GB" sz="3200" dirty="0"/>
          </a:p>
        </p:txBody>
      </p:sp>
      <p:sp>
        <p:nvSpPr>
          <p:cNvPr id="3" name="Textfeld 2"/>
          <p:cNvSpPr txBox="1"/>
          <p:nvPr/>
        </p:nvSpPr>
        <p:spPr>
          <a:xfrm>
            <a:off x="238573" y="6044950"/>
            <a:ext cx="2353593" cy="369332"/>
          </a:xfrm>
          <a:prstGeom prst="rect">
            <a:avLst/>
          </a:prstGeom>
          <a:noFill/>
        </p:spPr>
        <p:txBody>
          <a:bodyPr wrap="none" rtlCol="0">
            <a:spAutoFit/>
          </a:bodyPr>
          <a:lstStyle/>
          <a:p>
            <a:r>
              <a:rPr lang="en-GB" dirty="0" smtClean="0"/>
              <a:t>Shaun Kerr, 01.09.2023</a:t>
            </a:r>
            <a:endParaRPr lang="en-GB" dirty="0"/>
          </a:p>
        </p:txBody>
      </p:sp>
      <p:pic>
        <p:nvPicPr>
          <p:cNvPr id="4" name="Grafik 3"/>
          <p:cNvPicPr>
            <a:picLocks noChangeAspect="1"/>
          </p:cNvPicPr>
          <p:nvPr/>
        </p:nvPicPr>
        <p:blipFill>
          <a:blip r:embed="rId2">
            <a:extLst>
              <a:ext uri="{BEBA8EAE-BF5A-486C-A8C5-ECC9F3942E4B}">
                <a14:imgProps xmlns:a14="http://schemas.microsoft.com/office/drawing/2010/main">
                  <a14:imgLayer r:embed="rId3">
                    <a14:imgEffect>
                      <a14:sharpenSoften amount="23000"/>
                    </a14:imgEffect>
                  </a14:imgLayer>
                </a14:imgProps>
              </a:ext>
            </a:extLst>
          </a:blip>
          <a:stretch>
            <a:fillRect/>
          </a:stretch>
        </p:blipFill>
        <p:spPr>
          <a:xfrm>
            <a:off x="1515246" y="2313960"/>
            <a:ext cx="1242021" cy="3069566"/>
          </a:xfrm>
          <a:prstGeom prst="rect">
            <a:avLst/>
          </a:prstGeom>
        </p:spPr>
      </p:pic>
      <p:pic>
        <p:nvPicPr>
          <p:cNvPr id="5" name="Grafik 4"/>
          <p:cNvPicPr>
            <a:picLocks noChangeAspect="1"/>
          </p:cNvPicPr>
          <p:nvPr/>
        </p:nvPicPr>
        <p:blipFill>
          <a:blip r:embed="rId4">
            <a:extLst>
              <a:ext uri="{BEBA8EAE-BF5A-486C-A8C5-ECC9F3942E4B}">
                <a14:imgProps xmlns:a14="http://schemas.microsoft.com/office/drawing/2010/main">
                  <a14:imgLayer r:embed="rId5">
                    <a14:imgEffect>
                      <a14:sharpenSoften amount="54000"/>
                    </a14:imgEffect>
                  </a14:imgLayer>
                </a14:imgProps>
              </a:ext>
            </a:extLst>
          </a:blip>
          <a:stretch>
            <a:fillRect/>
          </a:stretch>
        </p:blipFill>
        <p:spPr>
          <a:xfrm>
            <a:off x="7122959" y="2573012"/>
            <a:ext cx="4633020" cy="2457129"/>
          </a:xfrm>
          <a:prstGeom prst="rect">
            <a:avLst/>
          </a:prstGeom>
        </p:spPr>
      </p:pic>
      <p:sp>
        <p:nvSpPr>
          <p:cNvPr id="7" name="Rechteck 6"/>
          <p:cNvSpPr/>
          <p:nvPr/>
        </p:nvSpPr>
        <p:spPr>
          <a:xfrm>
            <a:off x="218257" y="1167651"/>
            <a:ext cx="11642447" cy="1415772"/>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rPr>
              <a:t>Note </a:t>
            </a:r>
            <a:r>
              <a:rPr lang="en-US" dirty="0">
                <a:latin typeface="Calibri" panose="020F0502020204030204" pitchFamily="34" charset="0"/>
                <a:ea typeface="Calibri" panose="020F0502020204030204" pitchFamily="34" charset="0"/>
              </a:rPr>
              <a:t>that the four ARC beams all have different levels of performance, and that these graphs are for the best performing beam, 353A (highest intensity, smallest focal spot). The variation can be large: on this shot the worst performing beam, </a:t>
            </a:r>
            <a:r>
              <a:rPr lang="en-US" dirty="0">
                <a:solidFill>
                  <a:srgbClr val="C00000"/>
                </a:solidFill>
                <a:latin typeface="Calibri" panose="020F0502020204030204" pitchFamily="34" charset="0"/>
                <a:ea typeface="Calibri" panose="020F0502020204030204" pitchFamily="34" charset="0"/>
              </a:rPr>
              <a:t>354A, had only 5% of energy  at &gt;1e18, vs. 22%</a:t>
            </a:r>
            <a:r>
              <a:rPr lang="en-US" dirty="0">
                <a:latin typeface="Calibri" panose="020F0502020204030204" pitchFamily="34" charset="0"/>
                <a:ea typeface="Calibri" panose="020F0502020204030204" pitchFamily="34" charset="0"/>
              </a:rPr>
              <a:t> for 353A. </a:t>
            </a:r>
            <a:endParaRPr lang="de-DE" dirty="0">
              <a:latin typeface="Calibri" panose="020F0502020204030204" pitchFamily="34" charset="0"/>
              <a:ea typeface="Calibri" panose="020F0502020204030204" pitchFamily="34" charset="0"/>
            </a:endParaRPr>
          </a:p>
          <a:p>
            <a:pPr>
              <a:spcAft>
                <a:spcPts val="0"/>
              </a:spcAft>
            </a:pPr>
            <a:r>
              <a:rPr lang="en-US" dirty="0">
                <a:latin typeface="Calibri" panose="020F0502020204030204" pitchFamily="34" charset="0"/>
                <a:ea typeface="Calibri" panose="020F0502020204030204" pitchFamily="34" charset="0"/>
              </a:rPr>
              <a:t> </a:t>
            </a:r>
            <a:endParaRPr lang="de-DE" dirty="0">
              <a:latin typeface="Calibri" panose="020F0502020204030204" pitchFamily="34" charset="0"/>
              <a:ea typeface="Calibri" panose="020F0502020204030204" pitchFamily="34" charset="0"/>
            </a:endParaRPr>
          </a:p>
          <a:p>
            <a:pPr>
              <a:spcAft>
                <a:spcPts val="0"/>
              </a:spcAft>
            </a:pPr>
            <a:r>
              <a:rPr lang="en-US" sz="1400" dirty="0" smtClean="0">
                <a:latin typeface="Calibri" panose="020F0502020204030204" pitchFamily="34" charset="0"/>
                <a:ea typeface="Calibri" panose="020F0502020204030204" pitchFamily="34" charset="0"/>
              </a:rPr>
              <a:t>.</a:t>
            </a:r>
            <a:endParaRPr lang="de-DE" sz="1400" dirty="0">
              <a:latin typeface="Calibri" panose="020F0502020204030204" pitchFamily="34" charset="0"/>
              <a:ea typeface="Calibri" panose="020F0502020204030204" pitchFamily="34" charset="0"/>
            </a:endParaRPr>
          </a:p>
        </p:txBody>
      </p:sp>
      <p:pic>
        <p:nvPicPr>
          <p:cNvPr id="8" name="Grafik 7"/>
          <p:cNvPicPr>
            <a:picLocks noChangeAspect="1"/>
          </p:cNvPicPr>
          <p:nvPr/>
        </p:nvPicPr>
        <p:blipFill>
          <a:blip r:embed="rId6">
            <a:extLst>
              <a:ext uri="{BEBA8EAE-BF5A-486C-A8C5-ECC9F3942E4B}">
                <a14:imgProps xmlns:a14="http://schemas.microsoft.com/office/drawing/2010/main">
                  <a14:imgLayer r:embed="rId7">
                    <a14:imgEffect>
                      <a14:sharpenSoften amount="100000"/>
                    </a14:imgEffect>
                  </a14:imgLayer>
                </a14:imgProps>
              </a:ext>
            </a:extLst>
          </a:blip>
          <a:stretch>
            <a:fillRect/>
          </a:stretch>
        </p:blipFill>
        <p:spPr>
          <a:xfrm>
            <a:off x="3245578" y="2313960"/>
            <a:ext cx="3901576" cy="3281699"/>
          </a:xfrm>
          <a:prstGeom prst="rect">
            <a:avLst/>
          </a:prstGeom>
          <a:ln>
            <a:solidFill>
              <a:schemeClr val="tx1"/>
            </a:solidFill>
          </a:ln>
        </p:spPr>
      </p:pic>
      <p:sp>
        <p:nvSpPr>
          <p:cNvPr id="9" name="Textfeld 8"/>
          <p:cNvSpPr txBox="1"/>
          <p:nvPr/>
        </p:nvSpPr>
        <p:spPr>
          <a:xfrm>
            <a:off x="3245578" y="2388346"/>
            <a:ext cx="1202317" cy="369332"/>
          </a:xfrm>
          <a:prstGeom prst="rect">
            <a:avLst/>
          </a:prstGeom>
          <a:noFill/>
        </p:spPr>
        <p:txBody>
          <a:bodyPr wrap="none" rtlCol="0">
            <a:spAutoFit/>
          </a:bodyPr>
          <a:lstStyle/>
          <a:p>
            <a:r>
              <a:rPr lang="en-GB" dirty="0" smtClean="0"/>
              <a:t>total 260 J </a:t>
            </a:r>
            <a:endParaRPr lang="en-GB" dirty="0"/>
          </a:p>
        </p:txBody>
      </p:sp>
      <p:sp>
        <p:nvSpPr>
          <p:cNvPr id="10" name="Textfeld 9"/>
          <p:cNvSpPr txBox="1"/>
          <p:nvPr/>
        </p:nvSpPr>
        <p:spPr>
          <a:xfrm>
            <a:off x="4353250" y="4445965"/>
            <a:ext cx="1686231" cy="369332"/>
          </a:xfrm>
          <a:prstGeom prst="rect">
            <a:avLst/>
          </a:prstGeom>
          <a:noFill/>
        </p:spPr>
        <p:txBody>
          <a:bodyPr wrap="none" rtlCol="0">
            <a:spAutoFit/>
          </a:bodyPr>
          <a:lstStyle/>
          <a:p>
            <a:r>
              <a:rPr lang="en-GB" dirty="0" smtClean="0"/>
              <a:t>ARC beam 353A</a:t>
            </a:r>
            <a:endParaRPr lang="en-GB" dirty="0"/>
          </a:p>
        </p:txBody>
      </p:sp>
      <p:sp>
        <p:nvSpPr>
          <p:cNvPr id="11" name="Textfeld 10"/>
          <p:cNvSpPr txBox="1"/>
          <p:nvPr/>
        </p:nvSpPr>
        <p:spPr>
          <a:xfrm>
            <a:off x="4748834" y="2403903"/>
            <a:ext cx="2437527" cy="369332"/>
          </a:xfrm>
          <a:prstGeom prst="rect">
            <a:avLst/>
          </a:prstGeom>
          <a:noFill/>
        </p:spPr>
        <p:txBody>
          <a:bodyPr wrap="none" rtlCol="0">
            <a:spAutoFit/>
          </a:bodyPr>
          <a:lstStyle/>
          <a:p>
            <a:r>
              <a:rPr lang="en-GB" dirty="0" smtClean="0"/>
              <a:t>50 J (22% &gt; 10</a:t>
            </a:r>
            <a:r>
              <a:rPr lang="en-GB" baseline="30000" dirty="0" smtClean="0"/>
              <a:t>18 </a:t>
            </a:r>
            <a:r>
              <a:rPr lang="en-GB" dirty="0" smtClean="0"/>
              <a:t>W/cm</a:t>
            </a:r>
            <a:r>
              <a:rPr lang="en-GB" baseline="30000" dirty="0" smtClean="0"/>
              <a:t>2</a:t>
            </a:r>
            <a:r>
              <a:rPr lang="en-GB" dirty="0" smtClean="0"/>
              <a:t>)</a:t>
            </a:r>
            <a:endParaRPr lang="en-GB" dirty="0"/>
          </a:p>
        </p:txBody>
      </p:sp>
      <p:sp>
        <p:nvSpPr>
          <p:cNvPr id="12" name="Textfeld 11"/>
          <p:cNvSpPr txBox="1"/>
          <p:nvPr/>
        </p:nvSpPr>
        <p:spPr>
          <a:xfrm>
            <a:off x="6150190" y="5236619"/>
            <a:ext cx="899605" cy="369332"/>
          </a:xfrm>
          <a:prstGeom prst="rect">
            <a:avLst/>
          </a:prstGeom>
          <a:noFill/>
        </p:spPr>
        <p:txBody>
          <a:bodyPr wrap="none" rtlCol="0">
            <a:spAutoFit/>
          </a:bodyPr>
          <a:lstStyle/>
          <a:p>
            <a:r>
              <a:rPr lang="en-GB" dirty="0" smtClean="0"/>
              <a:t>200 µm</a:t>
            </a:r>
            <a:endParaRPr lang="en-GB" dirty="0"/>
          </a:p>
        </p:txBody>
      </p:sp>
      <p:sp>
        <p:nvSpPr>
          <p:cNvPr id="13" name="Textfeld 12"/>
          <p:cNvSpPr txBox="1"/>
          <p:nvPr/>
        </p:nvSpPr>
        <p:spPr>
          <a:xfrm>
            <a:off x="4937804" y="5254124"/>
            <a:ext cx="301686" cy="369332"/>
          </a:xfrm>
          <a:prstGeom prst="rect">
            <a:avLst/>
          </a:prstGeom>
          <a:noFill/>
        </p:spPr>
        <p:txBody>
          <a:bodyPr wrap="none" rtlCol="0">
            <a:spAutoFit/>
          </a:bodyPr>
          <a:lstStyle/>
          <a:p>
            <a:r>
              <a:rPr lang="en-GB" dirty="0" smtClean="0"/>
              <a:t>0</a:t>
            </a:r>
            <a:endParaRPr lang="en-GB" dirty="0"/>
          </a:p>
        </p:txBody>
      </p:sp>
      <p:sp>
        <p:nvSpPr>
          <p:cNvPr id="14" name="Textfeld 13"/>
          <p:cNvSpPr txBox="1"/>
          <p:nvPr/>
        </p:nvSpPr>
        <p:spPr>
          <a:xfrm>
            <a:off x="3206371" y="5236619"/>
            <a:ext cx="970137" cy="369332"/>
          </a:xfrm>
          <a:prstGeom prst="rect">
            <a:avLst/>
          </a:prstGeom>
          <a:noFill/>
        </p:spPr>
        <p:txBody>
          <a:bodyPr wrap="none" rtlCol="0">
            <a:spAutoFit/>
          </a:bodyPr>
          <a:lstStyle/>
          <a:p>
            <a:r>
              <a:rPr lang="en-GB" dirty="0" smtClean="0"/>
              <a:t>-200 µm</a:t>
            </a:r>
            <a:endParaRPr lang="en-GB" dirty="0"/>
          </a:p>
        </p:txBody>
      </p:sp>
    </p:spTree>
    <p:extLst>
      <p:ext uri="{BB962C8B-B14F-4D97-AF65-F5344CB8AC3E}">
        <p14:creationId xmlns:p14="http://schemas.microsoft.com/office/powerpoint/2010/main" val="29088062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213" y="121454"/>
            <a:ext cx="11952514" cy="531626"/>
          </a:xfrm>
        </p:spPr>
        <p:txBody>
          <a:bodyPr>
            <a:noAutofit/>
          </a:bodyPr>
          <a:lstStyle/>
          <a:p>
            <a:r>
              <a:rPr lang="en-GB" sz="3200" dirty="0" smtClean="0"/>
              <a:t>Can we produce relativistic electrons using sub-relativistic intensities?</a:t>
            </a:r>
            <a:endParaRPr lang="en-GB" sz="3200" dirty="0"/>
          </a:p>
        </p:txBody>
      </p:sp>
      <p:pic>
        <p:nvPicPr>
          <p:cNvPr id="4" name="Grafik 3"/>
          <p:cNvPicPr>
            <a:picLocks noChangeAspect="1"/>
          </p:cNvPicPr>
          <p:nvPr/>
        </p:nvPicPr>
        <p:blipFill>
          <a:blip r:embed="rId2"/>
          <a:stretch>
            <a:fillRect/>
          </a:stretch>
        </p:blipFill>
        <p:spPr>
          <a:xfrm>
            <a:off x="2699687" y="1285955"/>
            <a:ext cx="7309704" cy="5087554"/>
          </a:xfrm>
          <a:prstGeom prst="rect">
            <a:avLst/>
          </a:prstGeom>
        </p:spPr>
      </p:pic>
      <p:sp>
        <p:nvSpPr>
          <p:cNvPr id="5" name="Textfeld 4"/>
          <p:cNvSpPr txBox="1"/>
          <p:nvPr/>
        </p:nvSpPr>
        <p:spPr>
          <a:xfrm>
            <a:off x="4249676" y="2152267"/>
            <a:ext cx="2689198" cy="369332"/>
          </a:xfrm>
          <a:prstGeom prst="rect">
            <a:avLst/>
          </a:prstGeom>
          <a:noFill/>
        </p:spPr>
        <p:txBody>
          <a:bodyPr wrap="none" rtlCol="0">
            <a:spAutoFit/>
          </a:bodyPr>
          <a:lstStyle/>
          <a:p>
            <a:r>
              <a:rPr lang="en-GB" dirty="0" smtClean="0">
                <a:solidFill>
                  <a:srgbClr val="C00000"/>
                </a:solidFill>
              </a:rPr>
              <a:t>≥ 10</a:t>
            </a:r>
            <a:r>
              <a:rPr lang="en-GB" baseline="30000" dirty="0" smtClean="0">
                <a:solidFill>
                  <a:srgbClr val="C00000"/>
                </a:solidFill>
              </a:rPr>
              <a:t>18</a:t>
            </a:r>
            <a:r>
              <a:rPr lang="en-GB" dirty="0" smtClean="0">
                <a:solidFill>
                  <a:srgbClr val="C00000"/>
                </a:solidFill>
              </a:rPr>
              <a:t> W/cm</a:t>
            </a:r>
            <a:r>
              <a:rPr lang="en-GB" baseline="30000" dirty="0" smtClean="0">
                <a:solidFill>
                  <a:srgbClr val="C00000"/>
                </a:solidFill>
              </a:rPr>
              <a:t>2</a:t>
            </a:r>
            <a:r>
              <a:rPr lang="en-GB" dirty="0" smtClean="0">
                <a:solidFill>
                  <a:srgbClr val="C00000"/>
                </a:solidFill>
              </a:rPr>
              <a:t> - 5 J (0.72 %)</a:t>
            </a:r>
            <a:endParaRPr lang="en-GB" dirty="0">
              <a:solidFill>
                <a:srgbClr val="C00000"/>
              </a:solidFill>
            </a:endParaRPr>
          </a:p>
        </p:txBody>
      </p:sp>
      <p:sp>
        <p:nvSpPr>
          <p:cNvPr id="6" name="Textfeld 5"/>
          <p:cNvSpPr txBox="1"/>
          <p:nvPr/>
        </p:nvSpPr>
        <p:spPr>
          <a:xfrm>
            <a:off x="4249464" y="2465402"/>
            <a:ext cx="3419206" cy="923330"/>
          </a:xfrm>
          <a:prstGeom prst="rect">
            <a:avLst/>
          </a:prstGeom>
          <a:noFill/>
        </p:spPr>
        <p:txBody>
          <a:bodyPr wrap="none" rtlCol="0">
            <a:spAutoFit/>
          </a:bodyPr>
          <a:lstStyle/>
          <a:p>
            <a:r>
              <a:rPr lang="en-GB" dirty="0" smtClean="0"/>
              <a:t>≥ 10</a:t>
            </a:r>
            <a:r>
              <a:rPr lang="en-GB" baseline="30000" dirty="0" smtClean="0"/>
              <a:t>17</a:t>
            </a:r>
            <a:r>
              <a:rPr lang="en-GB" dirty="0" smtClean="0"/>
              <a:t> W/cm</a:t>
            </a:r>
            <a:r>
              <a:rPr lang="en-GB" baseline="30000" dirty="0" smtClean="0"/>
              <a:t>2</a:t>
            </a:r>
            <a:r>
              <a:rPr lang="en-GB" dirty="0" smtClean="0"/>
              <a:t> -  300 J (47%)</a:t>
            </a:r>
          </a:p>
          <a:p>
            <a:r>
              <a:rPr lang="en-GB" baseline="30000" dirty="0" smtClean="0"/>
              <a:t> </a:t>
            </a:r>
            <a:r>
              <a:rPr lang="en-GB" dirty="0" smtClean="0"/>
              <a:t>10</a:t>
            </a:r>
            <a:r>
              <a:rPr lang="en-GB" baseline="30000" dirty="0" smtClean="0"/>
              <a:t>16</a:t>
            </a:r>
            <a:r>
              <a:rPr lang="en-GB" dirty="0" smtClean="0"/>
              <a:t> W/cm</a:t>
            </a:r>
            <a:r>
              <a:rPr lang="en-GB" baseline="30000" dirty="0" smtClean="0"/>
              <a:t>2 </a:t>
            </a:r>
            <a:r>
              <a:rPr lang="en-GB" dirty="0" smtClean="0"/>
              <a:t>- 10</a:t>
            </a:r>
            <a:r>
              <a:rPr lang="en-GB" baseline="30000" dirty="0" smtClean="0"/>
              <a:t>17</a:t>
            </a:r>
            <a:r>
              <a:rPr lang="en-GB" dirty="0" smtClean="0"/>
              <a:t> W/cm</a:t>
            </a:r>
            <a:r>
              <a:rPr lang="en-GB" baseline="30000" dirty="0" smtClean="0"/>
              <a:t>2 </a:t>
            </a:r>
            <a:r>
              <a:rPr lang="en-GB" dirty="0" smtClean="0"/>
              <a:t>~  200 J</a:t>
            </a:r>
          </a:p>
          <a:p>
            <a:r>
              <a:rPr lang="en-GB" baseline="30000" dirty="0" smtClean="0"/>
              <a:t> </a:t>
            </a:r>
            <a:endParaRPr lang="en-GB" dirty="0"/>
          </a:p>
        </p:txBody>
      </p:sp>
      <p:sp>
        <p:nvSpPr>
          <p:cNvPr id="7" name="Textfeld 6"/>
          <p:cNvSpPr txBox="1"/>
          <p:nvPr/>
        </p:nvSpPr>
        <p:spPr>
          <a:xfrm>
            <a:off x="110901" y="1486010"/>
            <a:ext cx="2588786" cy="369332"/>
          </a:xfrm>
          <a:prstGeom prst="rect">
            <a:avLst/>
          </a:prstGeom>
          <a:noFill/>
        </p:spPr>
        <p:txBody>
          <a:bodyPr wrap="none" rtlCol="0">
            <a:spAutoFit/>
          </a:bodyPr>
          <a:lstStyle/>
          <a:p>
            <a:r>
              <a:rPr lang="en-GB" dirty="0" smtClean="0"/>
              <a:t>focal spot 50% </a:t>
            </a:r>
            <a:r>
              <a:rPr lang="en-GB" dirty="0"/>
              <a:t> </a:t>
            </a:r>
            <a:r>
              <a:rPr lang="en-GB" dirty="0" smtClean="0"/>
              <a:t>= 120 µm </a:t>
            </a:r>
            <a:endParaRPr lang="en-GB" dirty="0"/>
          </a:p>
        </p:txBody>
      </p:sp>
      <p:sp>
        <p:nvSpPr>
          <p:cNvPr id="9" name="Rechteck 8"/>
          <p:cNvSpPr/>
          <p:nvPr/>
        </p:nvSpPr>
        <p:spPr>
          <a:xfrm>
            <a:off x="127230" y="1085900"/>
            <a:ext cx="2673809" cy="400110"/>
          </a:xfrm>
          <a:prstGeom prst="rect">
            <a:avLst/>
          </a:prstGeom>
        </p:spPr>
        <p:txBody>
          <a:bodyPr wrap="none">
            <a:spAutoFit/>
          </a:bodyPr>
          <a:lstStyle/>
          <a:p>
            <a:r>
              <a:rPr lang="en-GB" sz="2000" dirty="0"/>
              <a:t>ARC 10 </a:t>
            </a:r>
            <a:r>
              <a:rPr lang="en-GB" sz="2000" dirty="0" err="1"/>
              <a:t>ps</a:t>
            </a:r>
            <a:r>
              <a:rPr lang="en-GB" sz="2000" dirty="0"/>
              <a:t>, 600 J /</a:t>
            </a:r>
            <a:r>
              <a:rPr lang="en-GB" sz="2000" dirty="0" smtClean="0"/>
              <a:t>beam </a:t>
            </a:r>
            <a:endParaRPr lang="en-GB" sz="2000" dirty="0"/>
          </a:p>
        </p:txBody>
      </p:sp>
    </p:spTree>
    <p:extLst>
      <p:ext uri="{BB962C8B-B14F-4D97-AF65-F5344CB8AC3E}">
        <p14:creationId xmlns:p14="http://schemas.microsoft.com/office/powerpoint/2010/main" val="173566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56813" y="179182"/>
            <a:ext cx="11878373" cy="477054"/>
          </a:xfrm>
          <a:prstGeom prst="rect">
            <a:avLst/>
          </a:prstGeom>
        </p:spPr>
        <p:txBody>
          <a:bodyPr wrap="square">
            <a:spAutoFit/>
          </a:bodyPr>
          <a:lstStyle/>
          <a:p>
            <a:r>
              <a:rPr lang="en-US" sz="2800" b="1" dirty="0">
                <a:solidFill>
                  <a:schemeClr val="tx1">
                    <a:lumMod val="75000"/>
                    <a:lumOff val="25000"/>
                  </a:schemeClr>
                </a:solidFill>
              </a:rPr>
              <a:t>Enhanced laser-target coupling at near-relativistic intensities using CPC at ARC</a:t>
            </a:r>
            <a:endParaRPr lang="en-GB" sz="2800" b="1" dirty="0">
              <a:solidFill>
                <a:schemeClr val="tx1">
                  <a:lumMod val="75000"/>
                  <a:lumOff val="25000"/>
                </a:schemeClr>
              </a:solidFill>
            </a:endParaRPr>
          </a:p>
        </p:txBody>
      </p:sp>
      <p:pic>
        <p:nvPicPr>
          <p:cNvPr id="6" name="Grafik 5"/>
          <p:cNvPicPr>
            <a:picLocks noChangeAspect="1"/>
          </p:cNvPicPr>
          <p:nvPr/>
        </p:nvPicPr>
        <p:blipFill>
          <a:blip r:embed="rId3" cstate="print"/>
          <a:stretch>
            <a:fillRect/>
          </a:stretch>
        </p:blipFill>
        <p:spPr>
          <a:xfrm>
            <a:off x="341766" y="1982223"/>
            <a:ext cx="5993116" cy="3694742"/>
          </a:xfrm>
          <a:prstGeom prst="rect">
            <a:avLst/>
          </a:prstGeom>
        </p:spPr>
      </p:pic>
      <p:sp>
        <p:nvSpPr>
          <p:cNvPr id="9" name="Rechteck 8"/>
          <p:cNvSpPr/>
          <p:nvPr/>
        </p:nvSpPr>
        <p:spPr>
          <a:xfrm>
            <a:off x="474915" y="6050790"/>
            <a:ext cx="11242167" cy="400110"/>
          </a:xfrm>
          <a:prstGeom prst="rect">
            <a:avLst/>
          </a:prstGeom>
          <a:noFill/>
        </p:spPr>
        <p:txBody>
          <a:bodyPr wrap="square">
            <a:spAutoFit/>
          </a:bodyPr>
          <a:lstStyle/>
          <a:p>
            <a:r>
              <a:rPr lang="en-US" sz="2000" dirty="0"/>
              <a:t>        </a:t>
            </a:r>
            <a:r>
              <a:rPr lang="en-US" sz="2000" b="1" dirty="0"/>
              <a:t>Order of magnitude increase in laser-target coupling at 10</a:t>
            </a:r>
            <a:r>
              <a:rPr lang="en-US" sz="2000" b="1" baseline="30000" dirty="0"/>
              <a:t>18</a:t>
            </a:r>
            <a:r>
              <a:rPr lang="en-US" sz="2000" b="1" dirty="0"/>
              <a:t>W/cm</a:t>
            </a:r>
            <a:r>
              <a:rPr lang="en-US" sz="2000" b="1" baseline="30000" dirty="0"/>
              <a:t>2</a:t>
            </a:r>
            <a:r>
              <a:rPr lang="en-US" sz="2000" b="1" dirty="0"/>
              <a:t> using CPC (</a:t>
            </a:r>
            <a:r>
              <a:rPr lang="en-US" sz="2000" dirty="0"/>
              <a:t>G.J. Williams </a:t>
            </a:r>
            <a:r>
              <a:rPr lang="en-US" sz="2000" i="1" dirty="0"/>
              <a:t>et al</a:t>
            </a:r>
            <a:r>
              <a:rPr lang="en-US" sz="2000" b="1" dirty="0"/>
              <a:t>)</a:t>
            </a:r>
          </a:p>
        </p:txBody>
      </p:sp>
      <p:sp>
        <p:nvSpPr>
          <p:cNvPr id="10" name="Прямоугольник 9"/>
          <p:cNvSpPr/>
          <p:nvPr/>
        </p:nvSpPr>
        <p:spPr>
          <a:xfrm>
            <a:off x="-156814" y="1174879"/>
            <a:ext cx="12192000" cy="738662"/>
          </a:xfrm>
          <a:prstGeom prst="rect">
            <a:avLst/>
          </a:prstGeom>
        </p:spPr>
        <p:txBody>
          <a:bodyPr wrap="square" lIns="121917" tIns="60959" rIns="121917" bIns="60959">
            <a:spAutoFit/>
          </a:bodyPr>
          <a:lstStyle/>
          <a:p>
            <a:pPr algn="ctr"/>
            <a:r>
              <a:rPr lang="en-US" sz="2000" b="1" dirty="0"/>
              <a:t>Compound Parabolic Concentrator (CPC) at the Advanced Radiographic Capability laser system:</a:t>
            </a:r>
          </a:p>
          <a:p>
            <a:pPr algn="ctr"/>
            <a:r>
              <a:rPr lang="en-US" sz="2000" dirty="0">
                <a:ea typeface="Times New Roman" panose="02020603050405020304" pitchFamily="18" charset="0"/>
                <a:cs typeface="CMR10"/>
              </a:rPr>
              <a:t> large fraction of energy contained in the wings of the beam (80%) is repointed towards the central beam spot</a:t>
            </a:r>
            <a:endParaRPr lang="en-US" sz="2000" b="1" dirty="0"/>
          </a:p>
        </p:txBody>
      </p:sp>
      <p:grpSp>
        <p:nvGrpSpPr>
          <p:cNvPr id="3" name="Gruppieren 2"/>
          <p:cNvGrpSpPr/>
          <p:nvPr/>
        </p:nvGrpSpPr>
        <p:grpSpPr>
          <a:xfrm>
            <a:off x="6484930" y="2025393"/>
            <a:ext cx="5521674" cy="4025397"/>
            <a:chOff x="6500429" y="2100121"/>
            <a:chExt cx="5521674" cy="4025397"/>
          </a:xfrm>
        </p:grpSpPr>
        <p:pic>
          <p:nvPicPr>
            <p:cNvPr id="7" name="Picture 1"/>
            <p:cNvPicPr>
              <a:picLocks noChangeAspect="1" noChangeArrowheads="1"/>
            </p:cNvPicPr>
            <p:nvPr/>
          </p:nvPicPr>
          <p:blipFill>
            <a:blip r:embed="rId4" cstate="print"/>
            <a:srcRect/>
            <a:stretch>
              <a:fillRect/>
            </a:stretch>
          </p:blipFill>
          <p:spPr bwMode="auto">
            <a:xfrm>
              <a:off x="6561969" y="2100121"/>
              <a:ext cx="5029808" cy="2789925"/>
            </a:xfrm>
            <a:prstGeom prst="rect">
              <a:avLst/>
            </a:prstGeom>
            <a:noFill/>
            <a:ln w="9525">
              <a:noFill/>
              <a:miter lim="800000"/>
              <a:headEnd/>
              <a:tailEnd/>
            </a:ln>
          </p:spPr>
        </p:pic>
        <p:sp>
          <p:nvSpPr>
            <p:cNvPr id="2" name="Textfeld 1"/>
            <p:cNvSpPr txBox="1"/>
            <p:nvPr/>
          </p:nvSpPr>
          <p:spPr>
            <a:xfrm>
              <a:off x="6500429" y="4802079"/>
              <a:ext cx="5521674" cy="1323439"/>
            </a:xfrm>
            <a:prstGeom prst="rect">
              <a:avLst/>
            </a:prstGeom>
            <a:noFill/>
          </p:spPr>
          <p:txBody>
            <a:bodyPr wrap="square" rtlCol="0">
              <a:spAutoFit/>
            </a:bodyPr>
            <a:lstStyle/>
            <a:p>
              <a:r>
                <a:rPr lang="en-GB" sz="1600" dirty="0"/>
                <a:t>HD and PIC simulations show that the in</a:t>
              </a:r>
              <a:r>
                <a:rPr lang="en-US" sz="1600" dirty="0"/>
                <a:t>crease in the coupling laser-to target is due to a combination of the longer scale length plasma and the enhanced acceleration mechanism driven by laser turbulence that develops from reflections from the cone walls.</a:t>
              </a:r>
              <a:endParaRPr lang="en-GB" sz="1600" dirty="0"/>
            </a:p>
          </p:txBody>
        </p:sp>
      </p:grpSp>
    </p:spTree>
    <p:extLst>
      <p:ext uri="{BB962C8B-B14F-4D97-AF65-F5344CB8AC3E}">
        <p14:creationId xmlns:p14="http://schemas.microsoft.com/office/powerpoint/2010/main" val="112707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200" dirty="0" smtClean="0"/>
              <a:t>ARC-results on electron acceleration using CPC</a:t>
            </a:r>
            <a:endParaRPr lang="en-GB" sz="3200" dirty="0"/>
          </a:p>
        </p:txBody>
      </p:sp>
      <p:sp>
        <p:nvSpPr>
          <p:cNvPr id="3" name="Foliennummernplatzhalter 2"/>
          <p:cNvSpPr>
            <a:spLocks noGrp="1"/>
          </p:cNvSpPr>
          <p:nvPr>
            <p:ph type="sldNum" sz="quarter" idx="11"/>
          </p:nvPr>
        </p:nvSpPr>
        <p:spPr/>
        <p:txBody>
          <a:bodyPr/>
          <a:lstStyle/>
          <a:p>
            <a:fld id="{358384AA-1EE1-4A5F-BE99-518DA9DC15DE}" type="slidenum">
              <a:rPr lang="de-DE" smtClean="0"/>
              <a:pPr/>
              <a:t>36</a:t>
            </a:fld>
            <a:endParaRPr lang="de-DE"/>
          </a:p>
        </p:txBody>
      </p:sp>
      <p:sp>
        <p:nvSpPr>
          <p:cNvPr id="4" name="Fußzeilenplatzhalter 3"/>
          <p:cNvSpPr>
            <a:spLocks noGrp="1"/>
          </p:cNvSpPr>
          <p:nvPr>
            <p:ph type="ftr" sz="quarter" idx="10"/>
          </p:nvPr>
        </p:nvSpPr>
        <p:spPr/>
        <p:txBody>
          <a:bodyPr/>
          <a:lstStyle/>
          <a:p>
            <a:pPr>
              <a:defRPr/>
            </a:pPr>
            <a:r>
              <a:rPr lang="en-US" smtClean="0"/>
              <a:t>LLNL-GSI/PHELIX meeting, 26.06.2023</a:t>
            </a:r>
            <a:endParaRPr lang="en-US" dirty="0"/>
          </a:p>
        </p:txBody>
      </p:sp>
      <p:pic>
        <p:nvPicPr>
          <p:cNvPr id="5" name="Grafik 4"/>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Layer>
                </a14:imgProps>
              </a:ext>
            </a:extLst>
          </a:blip>
          <a:stretch>
            <a:fillRect/>
          </a:stretch>
        </p:blipFill>
        <p:spPr>
          <a:xfrm>
            <a:off x="339222" y="1052001"/>
            <a:ext cx="6479790" cy="3438418"/>
          </a:xfrm>
          <a:prstGeom prst="rect">
            <a:avLst/>
          </a:prstGeom>
        </p:spPr>
      </p:pic>
      <p:pic>
        <p:nvPicPr>
          <p:cNvPr id="15" name="Grafik 14"/>
          <p:cNvPicPr>
            <a:picLocks noChangeAspect="1"/>
          </p:cNvPicPr>
          <p:nvPr/>
        </p:nvPicPr>
        <p:blipFill>
          <a:blip r:embed="rId4">
            <a:extLst>
              <a:ext uri="{BEBA8EAE-BF5A-486C-A8C5-ECC9F3942E4B}">
                <a14:imgProps xmlns:a14="http://schemas.microsoft.com/office/drawing/2010/main">
                  <a14:imgLayer r:embed="rId5">
                    <a14:imgEffect>
                      <a14:sharpenSoften amount="51000"/>
                    </a14:imgEffect>
                  </a14:imgLayer>
                </a14:imgProps>
              </a:ext>
            </a:extLst>
          </a:blip>
          <a:stretch>
            <a:fillRect/>
          </a:stretch>
        </p:blipFill>
        <p:spPr>
          <a:xfrm>
            <a:off x="6794597" y="1337085"/>
            <a:ext cx="5105206" cy="4257389"/>
          </a:xfrm>
          <a:prstGeom prst="rect">
            <a:avLst/>
          </a:prstGeom>
        </p:spPr>
      </p:pic>
      <p:sp>
        <p:nvSpPr>
          <p:cNvPr id="17" name="Textfeld 16"/>
          <p:cNvSpPr txBox="1"/>
          <p:nvPr/>
        </p:nvSpPr>
        <p:spPr>
          <a:xfrm>
            <a:off x="8713868" y="1926999"/>
            <a:ext cx="662361" cy="307777"/>
          </a:xfrm>
          <a:prstGeom prst="rect">
            <a:avLst/>
          </a:prstGeom>
          <a:noFill/>
        </p:spPr>
        <p:txBody>
          <a:bodyPr wrap="none" rtlCol="0">
            <a:spAutoFit/>
          </a:bodyPr>
          <a:lstStyle/>
          <a:p>
            <a:r>
              <a:rPr lang="en-GB" sz="1400" dirty="0" smtClean="0"/>
              <a:t>6 MeV</a:t>
            </a:r>
            <a:endParaRPr lang="en-GB" sz="1400" dirty="0"/>
          </a:p>
        </p:txBody>
      </p:sp>
      <p:cxnSp>
        <p:nvCxnSpPr>
          <p:cNvPr id="7" name="Gerader Verbinder 6"/>
          <p:cNvCxnSpPr/>
          <p:nvPr/>
        </p:nvCxnSpPr>
        <p:spPr>
          <a:xfrm>
            <a:off x="350063" y="2592445"/>
            <a:ext cx="1547317" cy="947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flipV="1">
            <a:off x="5098596" y="2746508"/>
            <a:ext cx="540901" cy="561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flipV="1">
            <a:off x="7981281" y="3733573"/>
            <a:ext cx="540901" cy="561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flipV="1">
            <a:off x="3635806" y="3525073"/>
            <a:ext cx="540901" cy="561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V="1">
            <a:off x="1780502" y="3186055"/>
            <a:ext cx="540901" cy="561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7716881" y="4798185"/>
            <a:ext cx="528799" cy="369332"/>
          </a:xfrm>
          <a:prstGeom prst="rect">
            <a:avLst/>
          </a:prstGeom>
          <a:noFill/>
        </p:spPr>
        <p:txBody>
          <a:bodyPr wrap="none" rtlCol="0">
            <a:spAutoFit/>
          </a:bodyPr>
          <a:lstStyle/>
          <a:p>
            <a:r>
              <a:rPr lang="en-GB" dirty="0" smtClean="0"/>
              <a:t>Flat</a:t>
            </a:r>
            <a:endParaRPr lang="en-GB" dirty="0"/>
          </a:p>
        </p:txBody>
      </p:sp>
      <p:sp>
        <p:nvSpPr>
          <p:cNvPr id="22" name="Textfeld 21"/>
          <p:cNvSpPr txBox="1"/>
          <p:nvPr/>
        </p:nvSpPr>
        <p:spPr>
          <a:xfrm>
            <a:off x="9641507" y="4387334"/>
            <a:ext cx="667170" cy="369332"/>
          </a:xfrm>
          <a:prstGeom prst="rect">
            <a:avLst/>
          </a:prstGeom>
          <a:noFill/>
        </p:spPr>
        <p:txBody>
          <a:bodyPr wrap="none" rtlCol="0">
            <a:spAutoFit/>
          </a:bodyPr>
          <a:lstStyle/>
          <a:p>
            <a:r>
              <a:rPr lang="en-GB" dirty="0" smtClean="0"/>
              <a:t>Cone</a:t>
            </a:r>
            <a:endParaRPr lang="en-GB" dirty="0"/>
          </a:p>
        </p:txBody>
      </p:sp>
      <p:sp>
        <p:nvSpPr>
          <p:cNvPr id="23" name="Textfeld 22"/>
          <p:cNvSpPr txBox="1"/>
          <p:nvPr/>
        </p:nvSpPr>
        <p:spPr>
          <a:xfrm>
            <a:off x="10956533" y="4149277"/>
            <a:ext cx="667170" cy="369332"/>
          </a:xfrm>
          <a:prstGeom prst="rect">
            <a:avLst/>
          </a:prstGeom>
          <a:noFill/>
        </p:spPr>
        <p:txBody>
          <a:bodyPr wrap="none" rtlCol="0">
            <a:spAutoFit/>
          </a:bodyPr>
          <a:lstStyle/>
          <a:p>
            <a:r>
              <a:rPr lang="en-GB" dirty="0" smtClean="0"/>
              <a:t>Cone</a:t>
            </a:r>
            <a:endParaRPr lang="en-GB" dirty="0"/>
          </a:p>
        </p:txBody>
      </p:sp>
      <p:grpSp>
        <p:nvGrpSpPr>
          <p:cNvPr id="25" name="Gruppieren 24"/>
          <p:cNvGrpSpPr/>
          <p:nvPr/>
        </p:nvGrpSpPr>
        <p:grpSpPr>
          <a:xfrm>
            <a:off x="2960941" y="3677723"/>
            <a:ext cx="1401496" cy="1788554"/>
            <a:chOff x="3545866" y="3705946"/>
            <a:chExt cx="1882097" cy="2322589"/>
          </a:xfrm>
        </p:grpSpPr>
        <p:pic>
          <p:nvPicPr>
            <p:cNvPr id="13" name="Grafik 12"/>
            <p:cNvPicPr>
              <a:picLocks noChangeAspect="1"/>
            </p:cNvPicPr>
            <p:nvPr/>
          </p:nvPicPr>
          <p:blipFill>
            <a:blip r:embed="rId6">
              <a:extLst>
                <a:ext uri="{BEBA8EAE-BF5A-486C-A8C5-ECC9F3942E4B}">
                  <a14:imgProps xmlns:a14="http://schemas.microsoft.com/office/drawing/2010/main">
                    <a14:imgLayer r:embed="rId7">
                      <a14:imgEffect>
                        <a14:sharpenSoften amount="62000"/>
                      </a14:imgEffect>
                    </a14:imgLayer>
                  </a14:imgProps>
                </a:ext>
              </a:extLst>
            </a:blip>
            <a:stretch>
              <a:fillRect/>
            </a:stretch>
          </p:blipFill>
          <p:spPr>
            <a:xfrm>
              <a:off x="3545866" y="3705946"/>
              <a:ext cx="1882097" cy="2322589"/>
            </a:xfrm>
            <a:prstGeom prst="rect">
              <a:avLst/>
            </a:prstGeom>
          </p:spPr>
        </p:pic>
        <p:sp>
          <p:nvSpPr>
            <p:cNvPr id="24" name="Rechteck 23"/>
            <p:cNvSpPr/>
            <p:nvPr/>
          </p:nvSpPr>
          <p:spPr>
            <a:xfrm>
              <a:off x="3545866" y="3733573"/>
              <a:ext cx="372991" cy="272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feld 25"/>
          <p:cNvSpPr txBox="1"/>
          <p:nvPr/>
        </p:nvSpPr>
        <p:spPr>
          <a:xfrm>
            <a:off x="579065" y="5768829"/>
            <a:ext cx="10738510" cy="584775"/>
          </a:xfrm>
          <a:prstGeom prst="rect">
            <a:avLst/>
          </a:prstGeom>
          <a:solidFill>
            <a:schemeClr val="bg1">
              <a:lumMod val="95000"/>
            </a:schemeClr>
          </a:solidFill>
        </p:spPr>
        <p:txBody>
          <a:bodyPr wrap="square" rtlCol="0">
            <a:spAutoFit/>
          </a:bodyPr>
          <a:lstStyle/>
          <a:p>
            <a:r>
              <a:rPr lang="en-US" sz="1600" dirty="0" smtClean="0"/>
              <a:t>The increased </a:t>
            </a:r>
            <a:r>
              <a:rPr lang="en-US" sz="1600" dirty="0"/>
              <a:t>performance is primarily due to the presence of </a:t>
            </a:r>
            <a:r>
              <a:rPr lang="en-US" sz="1600" b="1" dirty="0"/>
              <a:t>turbulent laser fields</a:t>
            </a:r>
            <a:r>
              <a:rPr lang="en-US" sz="1600" dirty="0"/>
              <a:t> from </a:t>
            </a:r>
            <a:r>
              <a:rPr lang="en-US" sz="1600" dirty="0" smtClean="0"/>
              <a:t>light</a:t>
            </a:r>
            <a:r>
              <a:rPr lang="de-DE" sz="1600" dirty="0"/>
              <a:t> </a:t>
            </a:r>
            <a:r>
              <a:rPr lang="en-US" sz="1600" dirty="0" smtClean="0"/>
              <a:t>reflecting </a:t>
            </a:r>
            <a:r>
              <a:rPr lang="en-US" sz="1600" dirty="0"/>
              <a:t>from the cone walls </a:t>
            </a:r>
            <a:endParaRPr lang="en-US" sz="1600" dirty="0" smtClean="0"/>
          </a:p>
          <a:p>
            <a:r>
              <a:rPr lang="en-US" sz="1600" dirty="0" smtClean="0"/>
              <a:t>as </a:t>
            </a:r>
            <a:r>
              <a:rPr lang="en-US" sz="1600" dirty="0"/>
              <a:t>well as </a:t>
            </a:r>
            <a:r>
              <a:rPr lang="en-US" sz="1600" b="1" dirty="0"/>
              <a:t>increased </a:t>
            </a:r>
            <a:r>
              <a:rPr lang="en-US" sz="1600" b="1" dirty="0" smtClean="0"/>
              <a:t>NCD plasma </a:t>
            </a:r>
            <a:r>
              <a:rPr lang="en-US" sz="1600" b="1" dirty="0"/>
              <a:t>volume </a:t>
            </a:r>
            <a:r>
              <a:rPr lang="en-US" sz="1600" dirty="0" smtClean="0"/>
              <a:t>confined in </a:t>
            </a:r>
            <a:r>
              <a:rPr lang="en-US" sz="1600" dirty="0"/>
              <a:t>the </a:t>
            </a:r>
            <a:r>
              <a:rPr lang="en-US" sz="1600" dirty="0" smtClean="0"/>
              <a:t>cone-&gt; conditions for generation of </a:t>
            </a:r>
            <a:r>
              <a:rPr lang="en-US" sz="1600" b="1" dirty="0" smtClean="0"/>
              <a:t>super-</a:t>
            </a:r>
            <a:r>
              <a:rPr lang="en-US" sz="1600" b="1" dirty="0" err="1" smtClean="0"/>
              <a:t>ponderomotive</a:t>
            </a:r>
            <a:r>
              <a:rPr lang="en-US" sz="1600" b="1" dirty="0" smtClean="0"/>
              <a:t> electrons</a:t>
            </a:r>
            <a:r>
              <a:rPr lang="en-US" sz="1600" dirty="0" smtClean="0"/>
              <a:t>.</a:t>
            </a:r>
            <a:endParaRPr lang="de-DE" sz="1600" dirty="0"/>
          </a:p>
        </p:txBody>
      </p:sp>
    </p:spTree>
    <p:extLst>
      <p:ext uri="{BB962C8B-B14F-4D97-AF65-F5344CB8AC3E}">
        <p14:creationId xmlns:p14="http://schemas.microsoft.com/office/powerpoint/2010/main" val="4094335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BEBA8EAE-BF5A-486C-A8C5-ECC9F3942E4B}">
                <a14:imgProps xmlns:a14="http://schemas.microsoft.com/office/drawing/2010/main">
                  <a14:imgLayer r:embed="rId3">
                    <a14:imgEffect>
                      <a14:sharpenSoften amount="89000"/>
                    </a14:imgEffect>
                  </a14:imgLayer>
                </a14:imgProps>
              </a:ext>
            </a:extLst>
          </a:blip>
          <a:stretch>
            <a:fillRect/>
          </a:stretch>
        </p:blipFill>
        <p:spPr>
          <a:xfrm>
            <a:off x="2539974" y="1072390"/>
            <a:ext cx="7431022" cy="1700219"/>
          </a:xfrm>
          <a:prstGeom prst="rect">
            <a:avLst/>
          </a:prstGeom>
        </p:spPr>
      </p:pic>
      <p:grpSp>
        <p:nvGrpSpPr>
          <p:cNvPr id="5" name="Gruppieren 4"/>
          <p:cNvGrpSpPr/>
          <p:nvPr/>
        </p:nvGrpSpPr>
        <p:grpSpPr>
          <a:xfrm>
            <a:off x="2539974" y="2915005"/>
            <a:ext cx="6985020" cy="3401128"/>
            <a:chOff x="5207716" y="2017539"/>
            <a:chExt cx="6196157" cy="2894095"/>
          </a:xfrm>
        </p:grpSpPr>
        <p:pic>
          <p:nvPicPr>
            <p:cNvPr id="6" name="Grafik 5"/>
            <p:cNvPicPr>
              <a:picLocks noChangeAspect="1"/>
            </p:cNvPicPr>
            <p:nvPr/>
          </p:nvPicPr>
          <p:blipFill>
            <a:blip r:embed="rId4"/>
            <a:stretch>
              <a:fillRect/>
            </a:stretch>
          </p:blipFill>
          <p:spPr>
            <a:xfrm>
              <a:off x="5207716" y="2017539"/>
              <a:ext cx="6196157" cy="2894095"/>
            </a:xfrm>
            <a:prstGeom prst="rect">
              <a:avLst/>
            </a:prstGeom>
          </p:spPr>
        </p:pic>
        <p:sp>
          <p:nvSpPr>
            <p:cNvPr id="7" name="Rechteck 6"/>
            <p:cNvSpPr/>
            <p:nvPr/>
          </p:nvSpPr>
          <p:spPr>
            <a:xfrm>
              <a:off x="6283234" y="2259874"/>
              <a:ext cx="4911635" cy="2129246"/>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itel 1"/>
          <p:cNvSpPr>
            <a:spLocks noGrp="1"/>
          </p:cNvSpPr>
          <p:nvPr>
            <p:ph type="title"/>
          </p:nvPr>
        </p:nvSpPr>
        <p:spPr/>
        <p:txBody>
          <a:bodyPr>
            <a:normAutofit/>
          </a:bodyPr>
          <a:lstStyle/>
          <a:p>
            <a:r>
              <a:rPr lang="en-GB" sz="3200" dirty="0" smtClean="0"/>
              <a:t>ARC- results on MeV bremsstrahlung production using CPC</a:t>
            </a:r>
            <a:endParaRPr lang="en-GB" sz="3200" dirty="0"/>
          </a:p>
        </p:txBody>
      </p:sp>
      <p:pic>
        <p:nvPicPr>
          <p:cNvPr id="9" name="Grafik 8"/>
          <p:cNvPicPr>
            <a:picLocks noChangeAspect="1"/>
          </p:cNvPicPr>
          <p:nvPr/>
        </p:nvPicPr>
        <p:blipFill>
          <a:blip r:embed="rId5"/>
          <a:stretch>
            <a:fillRect/>
          </a:stretch>
        </p:blipFill>
        <p:spPr>
          <a:xfrm>
            <a:off x="577175" y="2646831"/>
            <a:ext cx="1815361" cy="2133183"/>
          </a:xfrm>
          <a:prstGeom prst="rect">
            <a:avLst/>
          </a:prstGeom>
        </p:spPr>
      </p:pic>
      <p:sp>
        <p:nvSpPr>
          <p:cNvPr id="10" name="Textfeld 9"/>
          <p:cNvSpPr txBox="1"/>
          <p:nvPr/>
        </p:nvSpPr>
        <p:spPr>
          <a:xfrm>
            <a:off x="5035728" y="3344090"/>
            <a:ext cx="2439514" cy="369332"/>
          </a:xfrm>
          <a:prstGeom prst="rect">
            <a:avLst/>
          </a:prstGeom>
          <a:noFill/>
        </p:spPr>
        <p:txBody>
          <a:bodyPr wrap="none" rtlCol="0">
            <a:spAutoFit/>
          </a:bodyPr>
          <a:lstStyle/>
          <a:p>
            <a:r>
              <a:rPr lang="en-GB" dirty="0" smtClean="0"/>
              <a:t>Converter: 0.5-1 mm Au</a:t>
            </a:r>
            <a:endParaRPr lang="en-GB" dirty="0"/>
          </a:p>
        </p:txBody>
      </p:sp>
      <p:sp>
        <p:nvSpPr>
          <p:cNvPr id="11" name="Textfeld 10"/>
          <p:cNvSpPr txBox="1"/>
          <p:nvPr/>
        </p:nvSpPr>
        <p:spPr>
          <a:xfrm>
            <a:off x="6520900" y="4338417"/>
            <a:ext cx="2332177" cy="369332"/>
          </a:xfrm>
          <a:prstGeom prst="rect">
            <a:avLst/>
          </a:prstGeom>
          <a:noFill/>
        </p:spPr>
        <p:txBody>
          <a:bodyPr wrap="none" rtlCol="0">
            <a:spAutoFit/>
          </a:bodyPr>
          <a:lstStyle/>
          <a:p>
            <a:r>
              <a:rPr lang="en-GB" dirty="0" smtClean="0">
                <a:solidFill>
                  <a:srgbClr val="7030A0"/>
                </a:solidFill>
              </a:rPr>
              <a:t>1.6 x10</a:t>
            </a:r>
            <a:r>
              <a:rPr lang="en-GB" baseline="30000" dirty="0" smtClean="0">
                <a:solidFill>
                  <a:srgbClr val="7030A0"/>
                </a:solidFill>
              </a:rPr>
              <a:t>18</a:t>
            </a:r>
            <a:r>
              <a:rPr lang="en-GB" dirty="0" smtClean="0">
                <a:solidFill>
                  <a:srgbClr val="7030A0"/>
                </a:solidFill>
              </a:rPr>
              <a:t> W/cm</a:t>
            </a:r>
            <a:r>
              <a:rPr lang="en-GB" baseline="30000" dirty="0" smtClean="0">
                <a:solidFill>
                  <a:srgbClr val="7030A0"/>
                </a:solidFill>
              </a:rPr>
              <a:t>2</a:t>
            </a:r>
            <a:r>
              <a:rPr lang="en-GB" dirty="0" smtClean="0">
                <a:solidFill>
                  <a:srgbClr val="7030A0"/>
                </a:solidFill>
              </a:rPr>
              <a:t>, 10 </a:t>
            </a:r>
            <a:r>
              <a:rPr lang="en-GB" dirty="0" err="1" smtClean="0">
                <a:solidFill>
                  <a:srgbClr val="7030A0"/>
                </a:solidFill>
              </a:rPr>
              <a:t>ps</a:t>
            </a:r>
            <a:endParaRPr lang="en-GB" dirty="0">
              <a:solidFill>
                <a:srgbClr val="7030A0"/>
              </a:solidFill>
            </a:endParaRPr>
          </a:p>
        </p:txBody>
      </p:sp>
      <p:sp>
        <p:nvSpPr>
          <p:cNvPr id="13" name="Textfeld 12"/>
          <p:cNvSpPr txBox="1"/>
          <p:nvPr/>
        </p:nvSpPr>
        <p:spPr>
          <a:xfrm>
            <a:off x="9367545" y="3969238"/>
            <a:ext cx="2826992" cy="646331"/>
          </a:xfrm>
          <a:prstGeom prst="rect">
            <a:avLst/>
          </a:prstGeom>
          <a:noFill/>
        </p:spPr>
        <p:txBody>
          <a:bodyPr wrap="none" rtlCol="0">
            <a:spAutoFit/>
          </a:bodyPr>
          <a:lstStyle/>
          <a:p>
            <a:r>
              <a:rPr lang="en-GB" dirty="0" smtClean="0">
                <a:solidFill>
                  <a:srgbClr val="7030A0"/>
                </a:solidFill>
              </a:rPr>
              <a:t>CPC: low directionality </a:t>
            </a:r>
          </a:p>
          <a:p>
            <a:r>
              <a:rPr lang="en-GB" dirty="0" smtClean="0">
                <a:solidFill>
                  <a:srgbClr val="7030A0"/>
                </a:solidFill>
              </a:rPr>
              <a:t>of gamma rays (FWHM115°)</a:t>
            </a:r>
            <a:endParaRPr lang="en-GB" dirty="0">
              <a:solidFill>
                <a:srgbClr val="7030A0"/>
              </a:solidFill>
            </a:endParaRPr>
          </a:p>
        </p:txBody>
      </p:sp>
    </p:spTree>
    <p:extLst>
      <p:ext uri="{BB962C8B-B14F-4D97-AF65-F5344CB8AC3E}">
        <p14:creationId xmlns:p14="http://schemas.microsoft.com/office/powerpoint/2010/main" val="34661379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4421" y="-23456"/>
            <a:ext cx="12076996" cy="531626"/>
          </a:xfrm>
        </p:spPr>
        <p:txBody>
          <a:bodyPr>
            <a:normAutofit/>
          </a:bodyPr>
          <a:lstStyle/>
          <a:p>
            <a:r>
              <a:rPr lang="en-GB" sz="3200" dirty="0" smtClean="0"/>
              <a:t>CPC-approach is not compatible with gas jet/gas tank</a:t>
            </a:r>
            <a:endParaRPr lang="en-GB" sz="3200" dirty="0"/>
          </a:p>
        </p:txBody>
      </p:sp>
      <p:pic>
        <p:nvPicPr>
          <p:cNvPr id="3" name="Grafik 2"/>
          <p:cNvPicPr>
            <a:picLocks noChangeAspect="1"/>
          </p:cNvPicPr>
          <p:nvPr/>
        </p:nvPicPr>
        <p:blipFill>
          <a:blip r:embed="rId2"/>
          <a:stretch>
            <a:fillRect/>
          </a:stretch>
        </p:blipFill>
        <p:spPr>
          <a:xfrm>
            <a:off x="1698566" y="1913334"/>
            <a:ext cx="8407581" cy="4245330"/>
          </a:xfrm>
          <a:prstGeom prst="rect">
            <a:avLst/>
          </a:prstGeom>
        </p:spPr>
      </p:pic>
      <p:sp>
        <p:nvSpPr>
          <p:cNvPr id="4" name="Textfeld 3"/>
          <p:cNvSpPr txBox="1"/>
          <p:nvPr/>
        </p:nvSpPr>
        <p:spPr>
          <a:xfrm>
            <a:off x="8456887" y="2161333"/>
            <a:ext cx="1939057" cy="369332"/>
          </a:xfrm>
          <a:prstGeom prst="rect">
            <a:avLst/>
          </a:prstGeom>
          <a:noFill/>
        </p:spPr>
        <p:txBody>
          <a:bodyPr wrap="none" rtlCol="0">
            <a:spAutoFit/>
          </a:bodyPr>
          <a:lstStyle/>
          <a:p>
            <a:r>
              <a:rPr lang="en-GB" dirty="0" smtClean="0"/>
              <a:t>N. Lemos, F. Albert</a:t>
            </a:r>
            <a:endParaRPr lang="en-GB" dirty="0"/>
          </a:p>
        </p:txBody>
      </p:sp>
      <p:sp>
        <p:nvSpPr>
          <p:cNvPr id="6" name="Textfeld 5"/>
          <p:cNvSpPr txBox="1"/>
          <p:nvPr/>
        </p:nvSpPr>
        <p:spPr>
          <a:xfrm>
            <a:off x="2910929" y="386837"/>
            <a:ext cx="5747727" cy="369332"/>
          </a:xfrm>
          <a:prstGeom prst="rect">
            <a:avLst/>
          </a:prstGeom>
          <a:noFill/>
        </p:spPr>
        <p:txBody>
          <a:bodyPr wrap="none" rtlCol="0">
            <a:spAutoFit/>
          </a:bodyPr>
          <a:lstStyle/>
          <a:p>
            <a:r>
              <a:rPr lang="en-GB" dirty="0" smtClean="0"/>
              <a:t>due to turbulent character of the laser field in the cone exit </a:t>
            </a:r>
            <a:endParaRPr lang="en-GB" dirty="0"/>
          </a:p>
        </p:txBody>
      </p:sp>
      <p:sp>
        <p:nvSpPr>
          <p:cNvPr id="8" name="Rechteck 7"/>
          <p:cNvSpPr/>
          <p:nvPr/>
        </p:nvSpPr>
        <p:spPr>
          <a:xfrm>
            <a:off x="1576489" y="1182540"/>
            <a:ext cx="7957307" cy="461665"/>
          </a:xfrm>
          <a:prstGeom prst="rect">
            <a:avLst/>
          </a:prstGeom>
        </p:spPr>
        <p:txBody>
          <a:bodyPr wrap="none">
            <a:spAutoFit/>
          </a:bodyPr>
          <a:lstStyle/>
          <a:p>
            <a:r>
              <a:rPr lang="en-GB" sz="2400" dirty="0">
                <a:solidFill>
                  <a:schemeClr val="accent2">
                    <a:lumMod val="75000"/>
                  </a:schemeClr>
                </a:solidFill>
              </a:rPr>
              <a:t>SM-LWFA can be driven only  at 10</a:t>
            </a:r>
            <a:r>
              <a:rPr lang="en-GB" sz="2400" baseline="30000" dirty="0">
                <a:solidFill>
                  <a:schemeClr val="accent2">
                    <a:lumMod val="75000"/>
                  </a:schemeClr>
                </a:solidFill>
              </a:rPr>
              <a:t>18</a:t>
            </a:r>
            <a:r>
              <a:rPr lang="en-GB" sz="2400" dirty="0">
                <a:solidFill>
                  <a:schemeClr val="accent2">
                    <a:lumMod val="75000"/>
                  </a:schemeClr>
                </a:solidFill>
              </a:rPr>
              <a:t> W/cm</a:t>
            </a:r>
            <a:r>
              <a:rPr lang="en-GB" sz="2400" baseline="30000" dirty="0">
                <a:solidFill>
                  <a:schemeClr val="accent2">
                    <a:lumMod val="75000"/>
                  </a:schemeClr>
                </a:solidFill>
              </a:rPr>
              <a:t>2</a:t>
            </a:r>
            <a:r>
              <a:rPr lang="en-GB" sz="2400" dirty="0">
                <a:solidFill>
                  <a:schemeClr val="accent2">
                    <a:lumMod val="75000"/>
                  </a:schemeClr>
                </a:solidFill>
              </a:rPr>
              <a:t> ARC intensity only</a:t>
            </a:r>
            <a:endParaRPr lang="en-GB" sz="2400" dirty="0">
              <a:solidFill>
                <a:schemeClr val="accent2">
                  <a:lumMod val="75000"/>
                </a:schemeClr>
              </a:solidFill>
            </a:endParaRPr>
          </a:p>
        </p:txBody>
      </p:sp>
      <p:sp>
        <p:nvSpPr>
          <p:cNvPr id="9" name="Textfeld 8"/>
          <p:cNvSpPr txBox="1"/>
          <p:nvPr/>
        </p:nvSpPr>
        <p:spPr>
          <a:xfrm rot="21100255">
            <a:off x="4898571" y="4323805"/>
            <a:ext cx="723275" cy="369332"/>
          </a:xfrm>
          <a:prstGeom prst="rect">
            <a:avLst/>
          </a:prstGeom>
          <a:noFill/>
        </p:spPr>
        <p:txBody>
          <a:bodyPr wrap="none" rtlCol="0">
            <a:spAutoFit/>
          </a:bodyPr>
          <a:lstStyle/>
          <a:p>
            <a:r>
              <a:rPr lang="en-GB" dirty="0" smtClean="0"/>
              <a:t>4 mm</a:t>
            </a:r>
            <a:endParaRPr lang="en-GB" dirty="0"/>
          </a:p>
        </p:txBody>
      </p:sp>
      <p:sp>
        <p:nvSpPr>
          <p:cNvPr id="10" name="Textfeld 9"/>
          <p:cNvSpPr txBox="1"/>
          <p:nvPr/>
        </p:nvSpPr>
        <p:spPr>
          <a:xfrm>
            <a:off x="4180115" y="4743576"/>
            <a:ext cx="497252" cy="369332"/>
          </a:xfrm>
          <a:prstGeom prst="rect">
            <a:avLst/>
          </a:prstGeom>
          <a:noFill/>
        </p:spPr>
        <p:txBody>
          <a:bodyPr wrap="none" rtlCol="0">
            <a:spAutoFit/>
          </a:bodyPr>
          <a:lstStyle/>
          <a:p>
            <a:r>
              <a:rPr lang="en-GB" dirty="0" smtClean="0"/>
              <a:t>NIF</a:t>
            </a:r>
            <a:endParaRPr lang="en-GB" dirty="0"/>
          </a:p>
        </p:txBody>
      </p:sp>
      <p:sp>
        <p:nvSpPr>
          <p:cNvPr id="11" name="Textfeld 10"/>
          <p:cNvSpPr txBox="1"/>
          <p:nvPr/>
        </p:nvSpPr>
        <p:spPr>
          <a:xfrm>
            <a:off x="5785656" y="3666667"/>
            <a:ext cx="497252" cy="369332"/>
          </a:xfrm>
          <a:prstGeom prst="rect">
            <a:avLst/>
          </a:prstGeom>
          <a:noFill/>
        </p:spPr>
        <p:txBody>
          <a:bodyPr wrap="none" rtlCol="0">
            <a:spAutoFit/>
          </a:bodyPr>
          <a:lstStyle/>
          <a:p>
            <a:r>
              <a:rPr lang="en-GB" dirty="0" smtClean="0"/>
              <a:t>NIF</a:t>
            </a:r>
            <a:endParaRPr lang="en-GB" dirty="0"/>
          </a:p>
        </p:txBody>
      </p:sp>
    </p:spTree>
    <p:extLst>
      <p:ext uri="{BB962C8B-B14F-4D97-AF65-F5344CB8AC3E}">
        <p14:creationId xmlns:p14="http://schemas.microsoft.com/office/powerpoint/2010/main" val="2684702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hteck 8"/>
          <p:cNvSpPr/>
          <p:nvPr/>
        </p:nvSpPr>
        <p:spPr>
          <a:xfrm>
            <a:off x="136269" y="134055"/>
            <a:ext cx="12438158" cy="523220"/>
          </a:xfrm>
          <a:prstGeom prst="rect">
            <a:avLst/>
          </a:prstGeom>
        </p:spPr>
        <p:txBody>
          <a:bodyPr wrap="square">
            <a:spAutoFit/>
          </a:bodyPr>
          <a:lstStyle/>
          <a:p>
            <a:r>
              <a:rPr lang="en-US" sz="2800" dirty="0" smtClean="0">
                <a:latin typeface="+mj-lt"/>
              </a:rPr>
              <a:t>Can a large focal spot ( ≥ 50 µm ) make DLA less effective?</a:t>
            </a:r>
          </a:p>
        </p:txBody>
      </p:sp>
      <p:sp>
        <p:nvSpPr>
          <p:cNvPr id="3" name="Foliennummernplatzhalter 2"/>
          <p:cNvSpPr>
            <a:spLocks noGrp="1"/>
          </p:cNvSpPr>
          <p:nvPr>
            <p:ph type="sldNum" sz="quarter" idx="11"/>
          </p:nvPr>
        </p:nvSpPr>
        <p:spPr/>
        <p:txBody>
          <a:bodyPr/>
          <a:lstStyle/>
          <a:p>
            <a:fld id="{358384AA-1EE1-4A5F-BE99-518DA9DC15DE}" type="slidenum">
              <a:rPr lang="de-DE" smtClean="0"/>
              <a:pPr/>
              <a:t>39</a:t>
            </a:fld>
            <a:endParaRPr lang="de-DE"/>
          </a:p>
        </p:txBody>
      </p:sp>
      <p:sp>
        <p:nvSpPr>
          <p:cNvPr id="4" name="Fußzeilenplatzhalter 3"/>
          <p:cNvSpPr>
            <a:spLocks noGrp="1"/>
          </p:cNvSpPr>
          <p:nvPr>
            <p:ph type="ftr" sz="quarter" idx="10"/>
          </p:nvPr>
        </p:nvSpPr>
        <p:spPr/>
        <p:txBody>
          <a:bodyPr/>
          <a:lstStyle/>
          <a:p>
            <a:pPr>
              <a:defRPr/>
            </a:pPr>
            <a:r>
              <a:rPr lang="en-US" smtClean="0"/>
              <a:t>LLNL-GSI/PHELIX meeting, 26.06.2023</a:t>
            </a:r>
            <a:endParaRPr lang="en-US" dirty="0"/>
          </a:p>
        </p:txBody>
      </p:sp>
      <p:pic>
        <p:nvPicPr>
          <p:cNvPr id="6" name="Grafik 5"/>
          <p:cNvPicPr>
            <a:picLocks noChangeAspect="1"/>
          </p:cNvPicPr>
          <p:nvPr/>
        </p:nvPicPr>
        <p:blipFill>
          <a:blip r:embed="rId3"/>
          <a:stretch>
            <a:fillRect/>
          </a:stretch>
        </p:blipFill>
        <p:spPr>
          <a:xfrm>
            <a:off x="8625255" y="2467230"/>
            <a:ext cx="2723102" cy="2078157"/>
          </a:xfrm>
          <a:prstGeom prst="rect">
            <a:avLst/>
          </a:prstGeom>
        </p:spPr>
      </p:pic>
      <p:sp>
        <p:nvSpPr>
          <p:cNvPr id="15" name="Rechteck 14"/>
          <p:cNvSpPr/>
          <p:nvPr/>
        </p:nvSpPr>
        <p:spPr>
          <a:xfrm>
            <a:off x="484781" y="4275751"/>
            <a:ext cx="7654878" cy="523220"/>
          </a:xfrm>
          <a:prstGeom prst="rect">
            <a:avLst/>
          </a:prstGeom>
        </p:spPr>
        <p:txBody>
          <a:bodyPr wrap="square">
            <a:spAutoFit/>
          </a:bodyPr>
          <a:lstStyle/>
          <a:p>
            <a:r>
              <a:rPr lang="en-US" sz="1400" kern="100" dirty="0">
                <a:solidFill>
                  <a:srgbClr val="000000"/>
                </a:solidFill>
                <a:ea typeface="SimSun" panose="02010600030101010101" pitchFamily="2" charset="-122"/>
                <a:cs typeface="Calibri" panose="020F0502020204030204" pitchFamily="34" charset="0"/>
              </a:rPr>
              <a:t>X.F. </a:t>
            </a:r>
            <a:r>
              <a:rPr lang="en-US" sz="1400" kern="100" dirty="0" smtClean="0">
                <a:solidFill>
                  <a:srgbClr val="000000"/>
                </a:solidFill>
                <a:ea typeface="SimSun" panose="02010600030101010101" pitchFamily="2" charset="-122"/>
                <a:cs typeface="Calibri" panose="020F0502020204030204" pitchFamily="34" charset="0"/>
              </a:rPr>
              <a:t>Shen, A. Pukhov </a:t>
            </a:r>
            <a:r>
              <a:rPr lang="en-US" sz="1400" i="1" kern="100" dirty="0">
                <a:solidFill>
                  <a:srgbClr val="000000"/>
                </a:solidFill>
                <a:ea typeface="SimSun" panose="02010600030101010101" pitchFamily="2" charset="-122"/>
                <a:cs typeface="Calibri" panose="020F0502020204030204" pitchFamily="34" charset="0"/>
              </a:rPr>
              <a:t>et al</a:t>
            </a:r>
            <a:r>
              <a:rPr lang="en-US" sz="1400" kern="100" dirty="0">
                <a:solidFill>
                  <a:srgbClr val="000000"/>
                </a:solidFill>
                <a:ea typeface="SimSun" panose="02010600030101010101" pitchFamily="2" charset="-122"/>
                <a:cs typeface="Calibri" panose="020F0502020204030204" pitchFamily="34" charset="0"/>
              </a:rPr>
              <a:t>, </a:t>
            </a:r>
            <a:r>
              <a:rPr lang="en-US" sz="1400" kern="100" dirty="0" smtClean="0">
                <a:solidFill>
                  <a:srgbClr val="000000"/>
                </a:solidFill>
                <a:ea typeface="SimSun" panose="02010600030101010101" pitchFamily="2" charset="-122"/>
                <a:cs typeface="Calibri" panose="020F0502020204030204" pitchFamily="34" charset="0"/>
              </a:rPr>
              <a:t>Cross-Filament Stochastic Acceleration of </a:t>
            </a:r>
            <a:r>
              <a:rPr lang="en-US" sz="1400" kern="100" dirty="0">
                <a:solidFill>
                  <a:srgbClr val="000000"/>
                </a:solidFill>
                <a:ea typeface="SimSun" panose="02010600030101010101" pitchFamily="2" charset="-122"/>
                <a:cs typeface="Calibri" panose="020F0502020204030204" pitchFamily="34" charset="0"/>
              </a:rPr>
              <a:t>Electrons in Kilojoule </a:t>
            </a:r>
            <a:endParaRPr lang="en-US" sz="1400" kern="100" dirty="0" smtClean="0">
              <a:solidFill>
                <a:srgbClr val="000000"/>
              </a:solidFill>
              <a:ea typeface="SimSun" panose="02010600030101010101" pitchFamily="2" charset="-122"/>
              <a:cs typeface="Calibri" panose="020F0502020204030204" pitchFamily="34" charset="0"/>
            </a:endParaRPr>
          </a:p>
          <a:p>
            <a:r>
              <a:rPr lang="en-US" sz="1400" kern="100" dirty="0" smtClean="0">
                <a:solidFill>
                  <a:srgbClr val="000000"/>
                </a:solidFill>
                <a:ea typeface="SimSun" panose="02010600030101010101" pitchFamily="2" charset="-122"/>
                <a:cs typeface="Calibri" panose="020F0502020204030204" pitchFamily="34" charset="0"/>
              </a:rPr>
              <a:t>Picosecond </a:t>
            </a:r>
            <a:r>
              <a:rPr lang="en-US" sz="1400" kern="100" dirty="0">
                <a:solidFill>
                  <a:srgbClr val="000000"/>
                </a:solidFill>
                <a:ea typeface="SimSun" panose="02010600030101010101" pitchFamily="2" charset="-122"/>
                <a:cs typeface="Calibri" panose="020F0502020204030204" pitchFamily="34" charset="0"/>
              </a:rPr>
              <a:t>Laser </a:t>
            </a:r>
            <a:r>
              <a:rPr lang="en-US" sz="1400" kern="100" dirty="0" smtClean="0">
                <a:solidFill>
                  <a:srgbClr val="000000"/>
                </a:solidFill>
                <a:ea typeface="SimSun" panose="02010600030101010101" pitchFamily="2" charset="-122"/>
                <a:cs typeface="Calibri" panose="020F0502020204030204" pitchFamily="34" charset="0"/>
              </a:rPr>
              <a:t>Interactions </a:t>
            </a:r>
            <a:r>
              <a:rPr lang="en-US" sz="1400" kern="100" dirty="0">
                <a:solidFill>
                  <a:srgbClr val="000000"/>
                </a:solidFill>
                <a:ea typeface="SimSun" panose="02010600030101010101" pitchFamily="2" charset="-122"/>
                <a:cs typeface="Calibri" panose="020F0502020204030204" pitchFamily="34" charset="0"/>
              </a:rPr>
              <a:t>with </a:t>
            </a:r>
            <a:r>
              <a:rPr lang="en-US" sz="1400" kern="100" dirty="0" smtClean="0">
                <a:solidFill>
                  <a:srgbClr val="000000"/>
                </a:solidFill>
                <a:ea typeface="SimSun" panose="02010600030101010101" pitchFamily="2" charset="-122"/>
                <a:cs typeface="Calibri" panose="020F0502020204030204" pitchFamily="34" charset="0"/>
              </a:rPr>
              <a:t>Near-Critical-Density Plasmas  </a:t>
            </a:r>
            <a:r>
              <a:rPr lang="en-US" sz="1400" kern="100" dirty="0" smtClean="0">
                <a:solidFill>
                  <a:srgbClr val="0000CC"/>
                </a:solidFill>
                <a:ea typeface="SimSun" panose="02010600030101010101" pitchFamily="2" charset="-122"/>
                <a:cs typeface="Calibri" panose="020F0502020204030204" pitchFamily="34" charset="0"/>
              </a:rPr>
              <a:t>Phys</a:t>
            </a:r>
            <a:r>
              <a:rPr lang="en-US" sz="1400" kern="100" dirty="0">
                <a:solidFill>
                  <a:srgbClr val="0000CC"/>
                </a:solidFill>
                <a:ea typeface="SimSun" panose="02010600030101010101" pitchFamily="2" charset="-122"/>
                <a:cs typeface="Calibri" panose="020F0502020204030204" pitchFamily="34" charset="0"/>
              </a:rPr>
              <a:t>. Rev. Appied18, 064091 (2022)</a:t>
            </a:r>
            <a:endParaRPr lang="en-GB" sz="1400" dirty="0">
              <a:solidFill>
                <a:srgbClr val="0000CC"/>
              </a:solidFill>
            </a:endParaRPr>
          </a:p>
        </p:txBody>
      </p:sp>
      <p:sp>
        <p:nvSpPr>
          <p:cNvPr id="8" name="Rechteck 7"/>
          <p:cNvSpPr/>
          <p:nvPr/>
        </p:nvSpPr>
        <p:spPr>
          <a:xfrm>
            <a:off x="287020" y="2911391"/>
            <a:ext cx="6068328" cy="369332"/>
          </a:xfrm>
          <a:prstGeom prst="rect">
            <a:avLst/>
          </a:prstGeom>
        </p:spPr>
        <p:txBody>
          <a:bodyPr wrap="none">
            <a:spAutoFit/>
          </a:bodyPr>
          <a:lstStyle/>
          <a:p>
            <a:pPr marL="285750" indent="-285750">
              <a:buFont typeface="Wingdings" panose="05000000000000000000" pitchFamily="2" charset="2"/>
              <a:buChar char="§"/>
            </a:pPr>
            <a:r>
              <a:rPr lang="en-GB" u="sng" dirty="0" smtClean="0"/>
              <a:t>Large focal spot</a:t>
            </a:r>
            <a:r>
              <a:rPr lang="en-GB" dirty="0" smtClean="0"/>
              <a:t> -&gt; simulation for PETAL (1 kJ, 50 </a:t>
            </a:r>
            <a:r>
              <a:rPr lang="en-GB" dirty="0" smtClean="0">
                <a:latin typeface="Symbol" panose="05050102010706020507" pitchFamily="18" charset="2"/>
              </a:rPr>
              <a:t>m</a:t>
            </a:r>
            <a:r>
              <a:rPr lang="en-GB" dirty="0" smtClean="0"/>
              <a:t>m, 0.7 </a:t>
            </a:r>
            <a:r>
              <a:rPr lang="en-GB" dirty="0" err="1" smtClean="0"/>
              <a:t>ps</a:t>
            </a:r>
            <a:r>
              <a:rPr lang="en-GB" dirty="0" smtClean="0"/>
              <a:t>)</a:t>
            </a:r>
            <a:endParaRPr lang="en-GB" dirty="0"/>
          </a:p>
        </p:txBody>
      </p:sp>
      <p:sp>
        <p:nvSpPr>
          <p:cNvPr id="24" name="Textfeld 23"/>
          <p:cNvSpPr txBox="1"/>
          <p:nvPr/>
        </p:nvSpPr>
        <p:spPr>
          <a:xfrm>
            <a:off x="484781" y="3506309"/>
            <a:ext cx="6428619" cy="646331"/>
          </a:xfrm>
          <a:prstGeom prst="rect">
            <a:avLst/>
          </a:prstGeom>
          <a:noFill/>
        </p:spPr>
        <p:txBody>
          <a:bodyPr wrap="none" rtlCol="0">
            <a:spAutoFit/>
          </a:bodyPr>
          <a:lstStyle/>
          <a:p>
            <a:r>
              <a:rPr lang="en-GB" dirty="0" smtClean="0"/>
              <a:t>filaments only partially merge together: </a:t>
            </a:r>
            <a:r>
              <a:rPr lang="en-GB" b="1" dirty="0" smtClean="0"/>
              <a:t>no joint channel for DLA</a:t>
            </a:r>
            <a:r>
              <a:rPr lang="en-GB" dirty="0" smtClean="0"/>
              <a:t>;</a:t>
            </a:r>
          </a:p>
          <a:p>
            <a:r>
              <a:rPr lang="en-GB" dirty="0" smtClean="0"/>
              <a:t> instead, </a:t>
            </a:r>
            <a:r>
              <a:rPr lang="en-US" kern="100" dirty="0" smtClean="0">
                <a:solidFill>
                  <a:srgbClr val="000000"/>
                </a:solidFill>
                <a:ea typeface="SimSun" panose="02010600030101010101" pitchFamily="2" charset="-122"/>
                <a:cs typeface="Calibri" panose="020F0502020204030204" pitchFamily="34" charset="0"/>
              </a:rPr>
              <a:t>Cross-Filament </a:t>
            </a:r>
            <a:r>
              <a:rPr lang="en-US" kern="100" dirty="0">
                <a:solidFill>
                  <a:srgbClr val="000000"/>
                </a:solidFill>
                <a:ea typeface="SimSun" panose="02010600030101010101" pitchFamily="2" charset="-122"/>
                <a:cs typeface="Calibri" panose="020F0502020204030204" pitchFamily="34" charset="0"/>
              </a:rPr>
              <a:t>Stochastic Acceleration </a:t>
            </a:r>
            <a:endParaRPr lang="en-GB" dirty="0"/>
          </a:p>
        </p:txBody>
      </p:sp>
      <p:sp>
        <p:nvSpPr>
          <p:cNvPr id="17" name="Textfeld 16"/>
          <p:cNvSpPr txBox="1"/>
          <p:nvPr/>
        </p:nvSpPr>
        <p:spPr>
          <a:xfrm>
            <a:off x="597241" y="5024557"/>
            <a:ext cx="4107406" cy="369332"/>
          </a:xfrm>
          <a:prstGeom prst="rect">
            <a:avLst/>
          </a:prstGeom>
          <a:noFill/>
        </p:spPr>
        <p:txBody>
          <a:bodyPr wrap="none" rtlCol="0">
            <a:spAutoFit/>
          </a:bodyPr>
          <a:lstStyle/>
          <a:p>
            <a:r>
              <a:rPr lang="en-GB" u="sng" dirty="0" smtClean="0">
                <a:solidFill>
                  <a:srgbClr val="C00000"/>
                </a:solidFill>
              </a:rPr>
              <a:t>Longer laser pulse improves the situation</a:t>
            </a:r>
            <a:endParaRPr lang="en-GB" u="sng" dirty="0">
              <a:solidFill>
                <a:srgbClr val="C00000"/>
              </a:solidFill>
            </a:endParaRPr>
          </a:p>
        </p:txBody>
      </p:sp>
      <p:sp>
        <p:nvSpPr>
          <p:cNvPr id="18" name="Textfeld 17"/>
          <p:cNvSpPr txBox="1"/>
          <p:nvPr/>
        </p:nvSpPr>
        <p:spPr>
          <a:xfrm>
            <a:off x="597241" y="5393889"/>
            <a:ext cx="4954433" cy="646331"/>
          </a:xfrm>
          <a:prstGeom prst="rect">
            <a:avLst/>
          </a:prstGeom>
          <a:noFill/>
        </p:spPr>
        <p:txBody>
          <a:bodyPr wrap="none" rtlCol="0">
            <a:spAutoFit/>
          </a:bodyPr>
          <a:lstStyle/>
          <a:p>
            <a:r>
              <a:rPr lang="en-GB" dirty="0" smtClean="0"/>
              <a:t>ARC: 1 </a:t>
            </a:r>
            <a:r>
              <a:rPr lang="en-GB" dirty="0" err="1" smtClean="0"/>
              <a:t>ps</a:t>
            </a:r>
            <a:r>
              <a:rPr lang="en-GB" dirty="0" smtClean="0"/>
              <a:t>, 250 J , 22% (50J)  with ≥ 10</a:t>
            </a:r>
            <a:r>
              <a:rPr lang="en-GB" baseline="30000" dirty="0" smtClean="0"/>
              <a:t>18</a:t>
            </a:r>
            <a:r>
              <a:rPr lang="en-GB" dirty="0" smtClean="0"/>
              <a:t> W/cm</a:t>
            </a:r>
            <a:r>
              <a:rPr lang="en-GB" baseline="30000" dirty="0" smtClean="0"/>
              <a:t>2</a:t>
            </a:r>
            <a:r>
              <a:rPr lang="en-GB" dirty="0" smtClean="0"/>
              <a:t>; </a:t>
            </a:r>
          </a:p>
          <a:p>
            <a:r>
              <a:rPr lang="en-GB" dirty="0" smtClean="0"/>
              <a:t>ARC: 10 </a:t>
            </a:r>
            <a:r>
              <a:rPr lang="en-GB" dirty="0" err="1" smtClean="0"/>
              <a:t>ps</a:t>
            </a:r>
            <a:r>
              <a:rPr lang="en-GB" dirty="0" smtClean="0"/>
              <a:t>, 600 J, 0.7% (only 4J) with ≥ 10</a:t>
            </a:r>
            <a:r>
              <a:rPr lang="en-GB" baseline="30000" dirty="0" smtClean="0"/>
              <a:t>18</a:t>
            </a:r>
            <a:r>
              <a:rPr lang="en-GB" dirty="0" smtClean="0"/>
              <a:t> W/cm</a:t>
            </a:r>
            <a:r>
              <a:rPr lang="en-GB" baseline="30000" dirty="0" smtClean="0"/>
              <a:t>2</a:t>
            </a:r>
            <a:endParaRPr lang="en-GB" dirty="0"/>
          </a:p>
        </p:txBody>
      </p:sp>
      <p:pic>
        <p:nvPicPr>
          <p:cNvPr id="16" name="Grafik 15"/>
          <p:cNvPicPr>
            <a:picLocks noChangeAspect="1"/>
          </p:cNvPicPr>
          <p:nvPr/>
        </p:nvPicPr>
        <p:blipFill>
          <a:blip r:embed="rId4">
            <a:extLst>
              <a:ext uri="{BEBA8EAE-BF5A-486C-A8C5-ECC9F3942E4B}">
                <a14:imgProps xmlns:a14="http://schemas.microsoft.com/office/drawing/2010/main">
                  <a14:imgLayer r:embed="rId5">
                    <a14:imgEffect>
                      <a14:sharpenSoften amount="34000"/>
                    </a14:imgEffect>
                  </a14:imgLayer>
                </a14:imgProps>
              </a:ext>
            </a:extLst>
          </a:blip>
          <a:stretch>
            <a:fillRect/>
          </a:stretch>
        </p:blipFill>
        <p:spPr>
          <a:xfrm>
            <a:off x="597241" y="1260547"/>
            <a:ext cx="7786587" cy="1642490"/>
          </a:xfrm>
          <a:prstGeom prst="rect">
            <a:avLst/>
          </a:prstGeom>
          <a:solidFill>
            <a:schemeClr val="bg1"/>
          </a:solidFill>
        </p:spPr>
      </p:pic>
      <p:sp>
        <p:nvSpPr>
          <p:cNvPr id="5" name="Textfeld 4"/>
          <p:cNvSpPr txBox="1"/>
          <p:nvPr/>
        </p:nvSpPr>
        <p:spPr>
          <a:xfrm>
            <a:off x="10045386" y="4429639"/>
            <a:ext cx="1788567" cy="369332"/>
          </a:xfrm>
          <a:prstGeom prst="rect">
            <a:avLst/>
          </a:prstGeom>
          <a:noFill/>
        </p:spPr>
        <p:txBody>
          <a:bodyPr wrap="none" rtlCol="0">
            <a:spAutoFit/>
          </a:bodyPr>
          <a:lstStyle/>
          <a:p>
            <a:r>
              <a:rPr lang="en-GB" dirty="0" smtClean="0"/>
              <a:t>PETAL-conditions</a:t>
            </a:r>
            <a:endParaRPr lang="en-GB" dirty="0"/>
          </a:p>
        </p:txBody>
      </p:sp>
      <p:sp>
        <p:nvSpPr>
          <p:cNvPr id="10" name="Textfeld 9"/>
          <p:cNvSpPr txBox="1"/>
          <p:nvPr/>
        </p:nvSpPr>
        <p:spPr>
          <a:xfrm>
            <a:off x="9986806" y="296120"/>
            <a:ext cx="1229567" cy="369332"/>
          </a:xfrm>
          <a:prstGeom prst="rect">
            <a:avLst/>
          </a:prstGeom>
          <a:noFill/>
        </p:spPr>
        <p:txBody>
          <a:bodyPr wrap="none" rtlCol="0">
            <a:spAutoFit/>
          </a:bodyPr>
          <a:lstStyle/>
          <a:p>
            <a:r>
              <a:rPr lang="en-GB" dirty="0" smtClean="0"/>
              <a:t>ARC, PETAL</a:t>
            </a:r>
            <a:endParaRPr lang="en-GB" dirty="0"/>
          </a:p>
        </p:txBody>
      </p:sp>
    </p:spTree>
    <p:extLst>
      <p:ext uri="{BB962C8B-B14F-4D97-AF65-F5344CB8AC3E}">
        <p14:creationId xmlns:p14="http://schemas.microsoft.com/office/powerpoint/2010/main" val="86764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200" dirty="0"/>
              <a:t>Need for broadband x-ray and gamma sources for HEDS</a:t>
            </a:r>
          </a:p>
        </p:txBody>
      </p:sp>
      <p:pic>
        <p:nvPicPr>
          <p:cNvPr id="3" name="Grafik 2"/>
          <p:cNvPicPr>
            <a:picLocks noChangeAspect="1"/>
          </p:cNvPicPr>
          <p:nvPr/>
        </p:nvPicPr>
        <p:blipFill>
          <a:blip r:embed="rId2"/>
          <a:stretch>
            <a:fillRect/>
          </a:stretch>
        </p:blipFill>
        <p:spPr>
          <a:xfrm>
            <a:off x="1332411" y="1239453"/>
            <a:ext cx="9204201" cy="4994050"/>
          </a:xfrm>
          <a:prstGeom prst="rect">
            <a:avLst/>
          </a:prstGeom>
        </p:spPr>
      </p:pic>
    </p:spTree>
    <p:extLst>
      <p:ext uri="{BB962C8B-B14F-4D97-AF65-F5344CB8AC3E}">
        <p14:creationId xmlns:p14="http://schemas.microsoft.com/office/powerpoint/2010/main" val="31574688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200" dirty="0" smtClean="0"/>
              <a:t>Experimental setup P22-48  October 2023</a:t>
            </a:r>
            <a:endParaRPr lang="en-GB" sz="3200" dirty="0"/>
          </a:p>
        </p:txBody>
      </p:sp>
      <p:sp>
        <p:nvSpPr>
          <p:cNvPr id="10" name="Textfeld 9"/>
          <p:cNvSpPr txBox="1"/>
          <p:nvPr/>
        </p:nvSpPr>
        <p:spPr>
          <a:xfrm>
            <a:off x="51280" y="1199090"/>
            <a:ext cx="1174745" cy="369332"/>
          </a:xfrm>
          <a:prstGeom prst="rect">
            <a:avLst/>
          </a:prstGeom>
          <a:noFill/>
        </p:spPr>
        <p:txBody>
          <a:bodyPr wrap="none" rtlCol="0">
            <a:spAutoFit/>
          </a:bodyPr>
          <a:lstStyle/>
          <a:p>
            <a:r>
              <a:rPr lang="en-GB" dirty="0" smtClean="0"/>
              <a:t>Front view</a:t>
            </a:r>
            <a:endParaRPr lang="en-GB" dirty="0"/>
          </a:p>
        </p:txBody>
      </p:sp>
      <p:grpSp>
        <p:nvGrpSpPr>
          <p:cNvPr id="12" name="Gruppieren 11"/>
          <p:cNvGrpSpPr/>
          <p:nvPr/>
        </p:nvGrpSpPr>
        <p:grpSpPr>
          <a:xfrm>
            <a:off x="1378375" y="1287837"/>
            <a:ext cx="6771639" cy="5078729"/>
            <a:chOff x="2270909" y="1225296"/>
            <a:chExt cx="6771639" cy="5078729"/>
          </a:xfrm>
        </p:grpSpPr>
        <p:pic>
          <p:nvPicPr>
            <p:cNvPr id="4098" name="ymail_attachmentIda8cfdcaf-60b9-421b-942e-bf2c2ecc7902" descr="a8cfdcaf-60b9-421b-942e-bf2c2ecc79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909" y="1225296"/>
              <a:ext cx="6771639" cy="50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5021340" y="3098055"/>
              <a:ext cx="721672" cy="523220"/>
            </a:xfrm>
            <a:prstGeom prst="rect">
              <a:avLst/>
            </a:prstGeom>
            <a:noFill/>
          </p:spPr>
          <p:txBody>
            <a:bodyPr wrap="none" rtlCol="0">
              <a:spAutoFit/>
            </a:bodyPr>
            <a:lstStyle/>
            <a:p>
              <a:r>
                <a:rPr lang="en-GB" sz="1400" b="1" dirty="0" smtClean="0">
                  <a:solidFill>
                    <a:schemeClr val="bg1"/>
                  </a:solidFill>
                </a:rPr>
                <a:t>TP </a:t>
              </a:r>
            </a:p>
            <a:p>
              <a:r>
                <a:rPr lang="en-GB" sz="1400" b="1" dirty="0" smtClean="0">
                  <a:solidFill>
                    <a:schemeClr val="bg1"/>
                  </a:solidFill>
                </a:rPr>
                <a:t>(+160°)</a:t>
              </a:r>
              <a:endParaRPr lang="en-GB" sz="1400" b="1" dirty="0">
                <a:solidFill>
                  <a:schemeClr val="bg1"/>
                </a:solidFill>
              </a:endParaRPr>
            </a:p>
          </p:txBody>
        </p:sp>
        <p:sp>
          <p:nvSpPr>
            <p:cNvPr id="5" name="Textfeld 4"/>
            <p:cNvSpPr txBox="1"/>
            <p:nvPr/>
          </p:nvSpPr>
          <p:spPr>
            <a:xfrm>
              <a:off x="4322023" y="3364551"/>
              <a:ext cx="798617" cy="584775"/>
            </a:xfrm>
            <a:prstGeom prst="rect">
              <a:avLst/>
            </a:prstGeom>
            <a:noFill/>
          </p:spPr>
          <p:txBody>
            <a:bodyPr wrap="none" rtlCol="0">
              <a:spAutoFit/>
            </a:bodyPr>
            <a:lstStyle/>
            <a:p>
              <a:r>
                <a:rPr lang="en-GB" sz="1600" b="1" dirty="0" smtClean="0">
                  <a:solidFill>
                    <a:schemeClr val="bg1"/>
                  </a:solidFill>
                </a:rPr>
                <a:t>MS</a:t>
              </a:r>
            </a:p>
            <a:p>
              <a:r>
                <a:rPr lang="en-GB" sz="1600" b="1" dirty="0" smtClean="0">
                  <a:solidFill>
                    <a:schemeClr val="bg1"/>
                  </a:solidFill>
                </a:rPr>
                <a:t>(+138°)</a:t>
              </a:r>
              <a:endParaRPr lang="en-GB" sz="1600" b="1" dirty="0">
                <a:solidFill>
                  <a:schemeClr val="bg1"/>
                </a:solidFill>
              </a:endParaRPr>
            </a:p>
          </p:txBody>
        </p:sp>
        <p:sp>
          <p:nvSpPr>
            <p:cNvPr id="6" name="Textfeld 5"/>
            <p:cNvSpPr txBox="1"/>
            <p:nvPr/>
          </p:nvSpPr>
          <p:spPr>
            <a:xfrm>
              <a:off x="4931204" y="5183269"/>
              <a:ext cx="694421" cy="584775"/>
            </a:xfrm>
            <a:prstGeom prst="rect">
              <a:avLst/>
            </a:prstGeom>
            <a:noFill/>
          </p:spPr>
          <p:txBody>
            <a:bodyPr wrap="none" rtlCol="0">
              <a:spAutoFit/>
            </a:bodyPr>
            <a:lstStyle/>
            <a:p>
              <a:r>
                <a:rPr lang="en-GB" sz="1600" b="1" dirty="0" smtClean="0"/>
                <a:t>MS</a:t>
              </a:r>
            </a:p>
            <a:p>
              <a:r>
                <a:rPr lang="en-GB" sz="1600" b="1" dirty="0" smtClean="0"/>
                <a:t>(+15°)</a:t>
              </a:r>
              <a:endParaRPr lang="en-GB" sz="1600" b="1" dirty="0"/>
            </a:p>
          </p:txBody>
        </p:sp>
        <p:sp>
          <p:nvSpPr>
            <p:cNvPr id="7" name="Textfeld 6"/>
            <p:cNvSpPr txBox="1"/>
            <p:nvPr/>
          </p:nvSpPr>
          <p:spPr>
            <a:xfrm>
              <a:off x="7417182" y="5305066"/>
              <a:ext cx="700833" cy="584775"/>
            </a:xfrm>
            <a:prstGeom prst="rect">
              <a:avLst/>
            </a:prstGeom>
            <a:noFill/>
          </p:spPr>
          <p:txBody>
            <a:bodyPr wrap="none" rtlCol="0">
              <a:spAutoFit/>
            </a:bodyPr>
            <a:lstStyle/>
            <a:p>
              <a:r>
                <a:rPr lang="en-GB" sz="1600" b="1" dirty="0" smtClean="0"/>
                <a:t>  MS</a:t>
              </a:r>
            </a:p>
            <a:p>
              <a:r>
                <a:rPr lang="en-GB" sz="1600" b="1" dirty="0" smtClean="0"/>
                <a:t> (-10°)</a:t>
              </a:r>
              <a:endParaRPr lang="en-GB" sz="1600" b="1" dirty="0"/>
            </a:p>
          </p:txBody>
        </p:sp>
        <p:sp>
          <p:nvSpPr>
            <p:cNvPr id="8" name="Textfeld 7"/>
            <p:cNvSpPr txBox="1"/>
            <p:nvPr/>
          </p:nvSpPr>
          <p:spPr>
            <a:xfrm>
              <a:off x="8174342" y="3949326"/>
              <a:ext cx="654346" cy="584775"/>
            </a:xfrm>
            <a:prstGeom prst="rect">
              <a:avLst/>
            </a:prstGeom>
            <a:noFill/>
          </p:spPr>
          <p:txBody>
            <a:bodyPr wrap="none" rtlCol="0">
              <a:spAutoFit/>
            </a:bodyPr>
            <a:lstStyle/>
            <a:p>
              <a:r>
                <a:rPr lang="en-GB" sz="1600" b="1" dirty="0" smtClean="0"/>
                <a:t>MS</a:t>
              </a:r>
            </a:p>
            <a:p>
              <a:r>
                <a:rPr lang="en-GB" sz="1600" b="1" dirty="0" smtClean="0"/>
                <a:t>(-45°)</a:t>
              </a:r>
              <a:endParaRPr lang="en-GB" sz="1600" b="1" dirty="0"/>
            </a:p>
          </p:txBody>
        </p:sp>
        <p:sp>
          <p:nvSpPr>
            <p:cNvPr id="4" name="Textfeld 3"/>
            <p:cNvSpPr txBox="1"/>
            <p:nvPr/>
          </p:nvSpPr>
          <p:spPr>
            <a:xfrm>
              <a:off x="6556570" y="5475657"/>
              <a:ext cx="860612" cy="584775"/>
            </a:xfrm>
            <a:prstGeom prst="rect">
              <a:avLst/>
            </a:prstGeom>
            <a:noFill/>
          </p:spPr>
          <p:txBody>
            <a:bodyPr wrap="square" rtlCol="0">
              <a:spAutoFit/>
            </a:bodyPr>
            <a:lstStyle/>
            <a:p>
              <a:r>
                <a:rPr lang="en-GB" sz="1600" b="1" dirty="0" smtClean="0"/>
                <a:t>X-rays</a:t>
              </a:r>
            </a:p>
            <a:p>
              <a:r>
                <a:rPr lang="en-GB" sz="1600" b="1" dirty="0" smtClean="0"/>
                <a:t>Ross</a:t>
              </a:r>
              <a:endParaRPr lang="en-GB" sz="1600" b="1" dirty="0"/>
            </a:p>
          </p:txBody>
        </p:sp>
        <p:sp>
          <p:nvSpPr>
            <p:cNvPr id="9" name="Textfeld 8"/>
            <p:cNvSpPr txBox="1"/>
            <p:nvPr/>
          </p:nvSpPr>
          <p:spPr>
            <a:xfrm>
              <a:off x="5316366" y="3656938"/>
              <a:ext cx="1765227" cy="338554"/>
            </a:xfrm>
            <a:prstGeom prst="rect">
              <a:avLst/>
            </a:prstGeom>
            <a:noFill/>
          </p:spPr>
          <p:txBody>
            <a:bodyPr wrap="none" rtlCol="0">
              <a:spAutoFit/>
            </a:bodyPr>
            <a:lstStyle/>
            <a:p>
              <a:r>
                <a:rPr lang="en-GB" sz="1600" b="1" dirty="0" smtClean="0"/>
                <a:t>Cylinder (3X3 mm)</a:t>
              </a:r>
              <a:endParaRPr lang="en-GB" sz="1600" b="1" dirty="0"/>
            </a:p>
          </p:txBody>
        </p:sp>
        <p:sp>
          <p:nvSpPr>
            <p:cNvPr id="11" name="Textfeld 10"/>
            <p:cNvSpPr txBox="1"/>
            <p:nvPr/>
          </p:nvSpPr>
          <p:spPr>
            <a:xfrm>
              <a:off x="2796300" y="4369250"/>
              <a:ext cx="878189" cy="307777"/>
            </a:xfrm>
            <a:prstGeom prst="rect">
              <a:avLst/>
            </a:prstGeom>
            <a:noFill/>
          </p:spPr>
          <p:txBody>
            <a:bodyPr wrap="none" rtlCol="0">
              <a:spAutoFit/>
            </a:bodyPr>
            <a:lstStyle/>
            <a:p>
              <a:r>
                <a:rPr lang="en-GB" sz="1400" b="1" dirty="0" smtClean="0">
                  <a:solidFill>
                    <a:schemeClr val="bg1"/>
                  </a:solidFill>
                </a:rPr>
                <a:t>Neutrons</a:t>
              </a:r>
            </a:p>
          </p:txBody>
        </p:sp>
        <p:cxnSp>
          <p:nvCxnSpPr>
            <p:cNvPr id="14" name="Gerade Verbindung mit Pfeil 13"/>
            <p:cNvCxnSpPr/>
            <p:nvPr/>
          </p:nvCxnSpPr>
          <p:spPr>
            <a:xfrm flipH="1">
              <a:off x="5743012" y="2525409"/>
              <a:ext cx="406779" cy="45842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5777734" y="2108080"/>
              <a:ext cx="744114" cy="400110"/>
            </a:xfrm>
            <a:prstGeom prst="rect">
              <a:avLst/>
            </a:prstGeom>
            <a:noFill/>
          </p:spPr>
          <p:txBody>
            <a:bodyPr wrap="none" rtlCol="0">
              <a:spAutoFit/>
            </a:bodyPr>
            <a:lstStyle/>
            <a:p>
              <a:r>
                <a:rPr lang="en-GB" sz="2000" b="1" dirty="0" smtClean="0">
                  <a:solidFill>
                    <a:schemeClr val="bg1"/>
                  </a:solidFill>
                </a:rPr>
                <a:t>Laser</a:t>
              </a:r>
              <a:endParaRPr lang="en-GB" sz="2000" b="1" dirty="0">
                <a:solidFill>
                  <a:schemeClr val="bg1"/>
                </a:solidFill>
              </a:endParaRPr>
            </a:p>
          </p:txBody>
        </p:sp>
      </p:grpSp>
      <p:pic>
        <p:nvPicPr>
          <p:cNvPr id="16" name="Grafik 15"/>
          <p:cNvPicPr>
            <a:picLocks noChangeAspect="1"/>
          </p:cNvPicPr>
          <p:nvPr/>
        </p:nvPicPr>
        <p:blipFill>
          <a:blip r:embed="rId3"/>
          <a:stretch>
            <a:fillRect/>
          </a:stretch>
        </p:blipFill>
        <p:spPr>
          <a:xfrm>
            <a:off x="8924725" y="3945888"/>
            <a:ext cx="983477" cy="897063"/>
          </a:xfrm>
          <a:prstGeom prst="rect">
            <a:avLst/>
          </a:prstGeom>
        </p:spPr>
      </p:pic>
      <p:pic>
        <p:nvPicPr>
          <p:cNvPr id="17" name="Picture 2">
            <a:extLst>
              <a:ext uri="{FF2B5EF4-FFF2-40B4-BE49-F238E27FC236}">
                <a16:creationId xmlns:a16="http://schemas.microsoft.com/office/drawing/2014/main" id="{5D0C124B-994F-54D0-EE5F-01CAE2B16BF0}"/>
              </a:ext>
            </a:extLst>
          </p:cNvPr>
          <p:cNvPicPr>
            <a:picLocks noChangeAspect="1" noChangeArrowheads="1"/>
          </p:cNvPicPr>
          <p:nvPr/>
        </p:nvPicPr>
        <p:blipFill>
          <a:blip r:embed="rId4" cstate="print"/>
          <a:srcRect/>
          <a:stretch>
            <a:fillRect/>
          </a:stretch>
        </p:blipFill>
        <p:spPr bwMode="auto">
          <a:xfrm>
            <a:off x="10296527" y="3945888"/>
            <a:ext cx="1042020" cy="893625"/>
          </a:xfrm>
          <a:prstGeom prst="rect">
            <a:avLst/>
          </a:prstGeom>
          <a:noFill/>
          <a:ln w="9525">
            <a:solidFill>
              <a:schemeClr val="bg1"/>
            </a:solidFill>
            <a:miter lim="800000"/>
            <a:headEnd/>
            <a:tailEnd/>
          </a:ln>
        </p:spPr>
      </p:pic>
      <p:sp>
        <p:nvSpPr>
          <p:cNvPr id="18" name="Textfeld 17"/>
          <p:cNvSpPr txBox="1"/>
          <p:nvPr/>
        </p:nvSpPr>
        <p:spPr>
          <a:xfrm>
            <a:off x="8905647" y="4895085"/>
            <a:ext cx="1270284" cy="584775"/>
          </a:xfrm>
          <a:prstGeom prst="rect">
            <a:avLst/>
          </a:prstGeom>
          <a:noFill/>
        </p:spPr>
        <p:txBody>
          <a:bodyPr wrap="none" rtlCol="0">
            <a:spAutoFit/>
          </a:bodyPr>
          <a:lstStyle/>
          <a:p>
            <a:r>
              <a:rPr lang="en-GB" sz="1600" dirty="0" smtClean="0"/>
              <a:t>CHO 2 mg/cc</a:t>
            </a:r>
          </a:p>
          <a:p>
            <a:r>
              <a:rPr lang="en-GB" sz="1600" dirty="0" smtClean="0"/>
              <a:t>300-800 um</a:t>
            </a:r>
            <a:endParaRPr lang="en-GB" sz="1600" dirty="0"/>
          </a:p>
        </p:txBody>
      </p:sp>
      <p:pic>
        <p:nvPicPr>
          <p:cNvPr id="19" name="Picture 12">
            <a:extLst>
              <a:ext uri="{FF2B5EF4-FFF2-40B4-BE49-F238E27FC236}">
                <a16:creationId xmlns:a16="http://schemas.microsoft.com/office/drawing/2014/main" id="{683C7472-FD96-BB4B-15C2-23DF0351A6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7327" y="1636602"/>
            <a:ext cx="2326925" cy="1964764"/>
          </a:xfrm>
          <a:prstGeom prst="rect">
            <a:avLst/>
          </a:prstGeom>
        </p:spPr>
      </p:pic>
      <p:sp>
        <p:nvSpPr>
          <p:cNvPr id="20" name="Textfeld 19"/>
          <p:cNvSpPr txBox="1"/>
          <p:nvPr/>
        </p:nvSpPr>
        <p:spPr>
          <a:xfrm>
            <a:off x="7880929" y="1198680"/>
            <a:ext cx="3173176" cy="400110"/>
          </a:xfrm>
          <a:prstGeom prst="rect">
            <a:avLst/>
          </a:prstGeom>
          <a:noFill/>
        </p:spPr>
        <p:txBody>
          <a:bodyPr wrap="none" rtlCol="0">
            <a:spAutoFit/>
          </a:bodyPr>
          <a:lstStyle/>
          <a:p>
            <a:r>
              <a:rPr lang="en-GB" sz="2000" dirty="0" smtClean="0"/>
              <a:t>PHELIX:  0.65 </a:t>
            </a:r>
            <a:r>
              <a:rPr lang="en-GB" sz="2000" dirty="0" err="1" smtClean="0"/>
              <a:t>ps</a:t>
            </a:r>
            <a:r>
              <a:rPr lang="en-GB" sz="2000" dirty="0" smtClean="0"/>
              <a:t>, 10</a:t>
            </a:r>
            <a:r>
              <a:rPr lang="en-GB" sz="2000" baseline="30000" dirty="0" smtClean="0"/>
              <a:t>19</a:t>
            </a:r>
            <a:r>
              <a:rPr lang="en-GB" sz="2000" dirty="0" smtClean="0"/>
              <a:t> W/cm</a:t>
            </a:r>
            <a:r>
              <a:rPr lang="en-GB" sz="2000" baseline="30000" dirty="0" smtClean="0"/>
              <a:t>2</a:t>
            </a:r>
            <a:endParaRPr lang="en-GB" sz="2000" baseline="30000" dirty="0"/>
          </a:p>
        </p:txBody>
      </p:sp>
    </p:spTree>
    <p:extLst>
      <p:ext uri="{BB962C8B-B14F-4D97-AF65-F5344CB8AC3E}">
        <p14:creationId xmlns:p14="http://schemas.microsoft.com/office/powerpoint/2010/main" val="5801650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fontScale="90000"/>
          </a:bodyPr>
          <a:lstStyle/>
          <a:p>
            <a:r>
              <a:rPr lang="en-GB" sz="3200" dirty="0" smtClean="0"/>
              <a:t>Results with CHO-foam: no DLA at high ns contrast, but with ns -pulse</a:t>
            </a:r>
            <a:endParaRPr lang="en-GB" sz="3200" dirty="0"/>
          </a:p>
        </p:txBody>
      </p:sp>
      <p:cxnSp>
        <p:nvCxnSpPr>
          <p:cNvPr id="11" name="Gerader Verbinder 10"/>
          <p:cNvCxnSpPr/>
          <p:nvPr/>
        </p:nvCxnSpPr>
        <p:spPr>
          <a:xfrm>
            <a:off x="6419896" y="2287735"/>
            <a:ext cx="7991" cy="288025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5377384" y="2667790"/>
            <a:ext cx="2055828" cy="1994732"/>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descr="e_sh1,26,2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32" y="1772950"/>
            <a:ext cx="4999573" cy="38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e_sh21,22,3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601" y="1696851"/>
            <a:ext cx="4651095" cy="355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uppieren 16"/>
          <p:cNvGrpSpPr/>
          <p:nvPr/>
        </p:nvGrpSpPr>
        <p:grpSpPr>
          <a:xfrm>
            <a:off x="4701301" y="2629972"/>
            <a:ext cx="2254880" cy="2070367"/>
            <a:chOff x="4945254" y="2795650"/>
            <a:chExt cx="3281255" cy="2789267"/>
          </a:xfrm>
        </p:grpSpPr>
        <p:pic>
          <p:nvPicPr>
            <p:cNvPr id="10" name="Grafik 9"/>
            <p:cNvPicPr>
              <a:picLocks noChangeAspect="1"/>
            </p:cNvPicPr>
            <p:nvPr/>
          </p:nvPicPr>
          <p:blipFill>
            <a:blip r:embed="rId4"/>
            <a:stretch>
              <a:fillRect/>
            </a:stretch>
          </p:blipFill>
          <p:spPr>
            <a:xfrm rot="10800000">
              <a:off x="5291415" y="2795650"/>
              <a:ext cx="2596423" cy="2323115"/>
            </a:xfrm>
            <a:prstGeom prst="rect">
              <a:avLst/>
            </a:prstGeom>
          </p:spPr>
        </p:pic>
        <p:sp>
          <p:nvSpPr>
            <p:cNvPr id="13" name="Textfeld 12"/>
            <p:cNvSpPr txBox="1"/>
            <p:nvPr/>
          </p:nvSpPr>
          <p:spPr>
            <a:xfrm>
              <a:off x="4945254" y="5190052"/>
              <a:ext cx="3281255" cy="394865"/>
            </a:xfrm>
            <a:prstGeom prst="rect">
              <a:avLst/>
            </a:prstGeom>
            <a:noFill/>
          </p:spPr>
          <p:txBody>
            <a:bodyPr wrap="none" rtlCol="0">
              <a:spAutoFit/>
            </a:bodyPr>
            <a:lstStyle/>
            <a:p>
              <a:r>
                <a:rPr lang="en-GB" sz="1600" dirty="0" smtClean="0"/>
                <a:t>DLA-beam is mostly </a:t>
              </a:r>
              <a:r>
                <a:rPr lang="en-GB" sz="1600" dirty="0" err="1" smtClean="0"/>
                <a:t>centered</a:t>
              </a:r>
              <a:endParaRPr lang="en-GB" sz="1600" dirty="0"/>
            </a:p>
          </p:txBody>
        </p:sp>
        <p:sp>
          <p:nvSpPr>
            <p:cNvPr id="14" name="Textfeld 13"/>
            <p:cNvSpPr txBox="1"/>
            <p:nvPr/>
          </p:nvSpPr>
          <p:spPr>
            <a:xfrm>
              <a:off x="5891796" y="2830264"/>
              <a:ext cx="1644990" cy="456111"/>
            </a:xfrm>
            <a:prstGeom prst="rect">
              <a:avLst/>
            </a:prstGeom>
            <a:noFill/>
          </p:spPr>
          <p:txBody>
            <a:bodyPr wrap="none" rtlCol="0">
              <a:spAutoFit/>
            </a:bodyPr>
            <a:lstStyle/>
            <a:p>
              <a:r>
                <a:rPr lang="en-GB" sz="1600" dirty="0" smtClean="0"/>
                <a:t>E &gt; 10 MeV</a:t>
              </a:r>
              <a:endParaRPr lang="en-GB" sz="1600" dirty="0"/>
            </a:p>
          </p:txBody>
        </p:sp>
      </p:grpSp>
      <p:sp>
        <p:nvSpPr>
          <p:cNvPr id="19" name="Textfeld 18"/>
          <p:cNvSpPr txBox="1"/>
          <p:nvPr/>
        </p:nvSpPr>
        <p:spPr>
          <a:xfrm>
            <a:off x="920965" y="1358297"/>
            <a:ext cx="2971967" cy="338554"/>
          </a:xfrm>
          <a:prstGeom prst="rect">
            <a:avLst/>
          </a:prstGeom>
          <a:noFill/>
        </p:spPr>
        <p:txBody>
          <a:bodyPr wrap="none" rtlCol="0">
            <a:spAutoFit/>
          </a:bodyPr>
          <a:lstStyle/>
          <a:p>
            <a:r>
              <a:rPr lang="en-GB" sz="1600" u="sng" dirty="0" smtClean="0"/>
              <a:t>Target: 0.5 mm CHO + Cu-foil + ns</a:t>
            </a:r>
            <a:endParaRPr lang="en-GB" sz="1600" u="sng" dirty="0"/>
          </a:p>
        </p:txBody>
      </p:sp>
      <p:sp>
        <p:nvSpPr>
          <p:cNvPr id="22" name="Textfeld 21"/>
          <p:cNvSpPr txBox="1"/>
          <p:nvPr/>
        </p:nvSpPr>
        <p:spPr>
          <a:xfrm>
            <a:off x="8194311" y="1337914"/>
            <a:ext cx="2971967" cy="338554"/>
          </a:xfrm>
          <a:prstGeom prst="rect">
            <a:avLst/>
          </a:prstGeom>
          <a:noFill/>
        </p:spPr>
        <p:txBody>
          <a:bodyPr wrap="none" rtlCol="0">
            <a:spAutoFit/>
          </a:bodyPr>
          <a:lstStyle/>
          <a:p>
            <a:r>
              <a:rPr lang="en-GB" sz="1600" u="sng" dirty="0" smtClean="0"/>
              <a:t>Target: 0.8 mm CHO + Cu-foil + ns</a:t>
            </a:r>
            <a:endParaRPr lang="en-GB" sz="1600" u="sng" dirty="0"/>
          </a:p>
        </p:txBody>
      </p:sp>
      <p:sp>
        <p:nvSpPr>
          <p:cNvPr id="20" name="Textfeld 19"/>
          <p:cNvSpPr txBox="1"/>
          <p:nvPr/>
        </p:nvSpPr>
        <p:spPr>
          <a:xfrm>
            <a:off x="10222271" y="5843055"/>
            <a:ext cx="1311256" cy="338554"/>
          </a:xfrm>
          <a:prstGeom prst="rect">
            <a:avLst/>
          </a:prstGeom>
          <a:noFill/>
        </p:spPr>
        <p:txBody>
          <a:bodyPr wrap="none" rtlCol="0">
            <a:spAutoFit/>
          </a:bodyPr>
          <a:lstStyle/>
          <a:p>
            <a:r>
              <a:rPr lang="en-GB" sz="1600" dirty="0" smtClean="0"/>
              <a:t>M. Gyrdymov</a:t>
            </a:r>
            <a:endParaRPr lang="en-GB" sz="1600" dirty="0"/>
          </a:p>
        </p:txBody>
      </p:sp>
      <p:sp>
        <p:nvSpPr>
          <p:cNvPr id="23" name="Textfeld 22"/>
          <p:cNvSpPr txBox="1"/>
          <p:nvPr/>
        </p:nvSpPr>
        <p:spPr>
          <a:xfrm>
            <a:off x="9138320" y="3003192"/>
            <a:ext cx="1083951" cy="369332"/>
          </a:xfrm>
          <a:prstGeom prst="rect">
            <a:avLst/>
          </a:prstGeom>
          <a:noFill/>
        </p:spPr>
        <p:txBody>
          <a:bodyPr wrap="none" rtlCol="0">
            <a:spAutoFit/>
          </a:bodyPr>
          <a:lstStyle/>
          <a:p>
            <a:r>
              <a:rPr lang="en-GB" dirty="0" smtClean="0"/>
              <a:t>~ 23 MeV</a:t>
            </a:r>
            <a:endParaRPr lang="en-GB" dirty="0"/>
          </a:p>
        </p:txBody>
      </p:sp>
      <p:sp>
        <p:nvSpPr>
          <p:cNvPr id="24" name="Textfeld 23"/>
          <p:cNvSpPr txBox="1"/>
          <p:nvPr/>
        </p:nvSpPr>
        <p:spPr>
          <a:xfrm>
            <a:off x="5436247" y="3642774"/>
            <a:ext cx="816249" cy="369332"/>
          </a:xfrm>
          <a:prstGeom prst="rect">
            <a:avLst/>
          </a:prstGeom>
          <a:noFill/>
        </p:spPr>
        <p:txBody>
          <a:bodyPr wrap="none" rtlCol="0">
            <a:spAutoFit/>
          </a:bodyPr>
          <a:lstStyle/>
          <a:p>
            <a:r>
              <a:rPr lang="en-GB" dirty="0" smtClean="0"/>
              <a:t>0.16 </a:t>
            </a:r>
            <a:r>
              <a:rPr lang="en-GB" dirty="0" err="1" smtClean="0"/>
              <a:t>sr</a:t>
            </a:r>
            <a:endParaRPr lang="en-GB" dirty="0"/>
          </a:p>
        </p:txBody>
      </p:sp>
      <p:cxnSp>
        <p:nvCxnSpPr>
          <p:cNvPr id="26" name="Gerader Verbinder 25"/>
          <p:cNvCxnSpPr/>
          <p:nvPr/>
        </p:nvCxnSpPr>
        <p:spPr>
          <a:xfrm>
            <a:off x="5656729" y="3339259"/>
            <a:ext cx="27945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a:off x="920965" y="3339259"/>
            <a:ext cx="27945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9946335" y="5227443"/>
            <a:ext cx="1135824" cy="369332"/>
          </a:xfrm>
          <a:prstGeom prst="rect">
            <a:avLst/>
          </a:prstGeom>
          <a:noFill/>
        </p:spPr>
        <p:txBody>
          <a:bodyPr wrap="none" rtlCol="0">
            <a:spAutoFit/>
          </a:bodyPr>
          <a:lstStyle/>
          <a:p>
            <a:r>
              <a:rPr lang="en-GB" dirty="0" smtClean="0">
                <a:solidFill>
                  <a:schemeClr val="bg1"/>
                </a:solidFill>
              </a:rPr>
              <a:t>best focus</a:t>
            </a:r>
            <a:endParaRPr lang="en-GB" dirty="0">
              <a:solidFill>
                <a:schemeClr val="bg1"/>
              </a:solidFill>
            </a:endParaRPr>
          </a:p>
        </p:txBody>
      </p:sp>
      <p:sp>
        <p:nvSpPr>
          <p:cNvPr id="6" name="Textfeld 5"/>
          <p:cNvSpPr txBox="1"/>
          <p:nvPr/>
        </p:nvSpPr>
        <p:spPr>
          <a:xfrm>
            <a:off x="4822941" y="1194868"/>
            <a:ext cx="2231060" cy="369332"/>
          </a:xfrm>
          <a:prstGeom prst="rect">
            <a:avLst/>
          </a:prstGeom>
          <a:noFill/>
        </p:spPr>
        <p:txBody>
          <a:bodyPr wrap="none" rtlCol="0">
            <a:spAutoFit/>
          </a:bodyPr>
          <a:lstStyle/>
          <a:p>
            <a:r>
              <a:rPr lang="en-GB" dirty="0" smtClean="0"/>
              <a:t>PHELIX, October 2023</a:t>
            </a:r>
            <a:endParaRPr lang="en-GB" dirty="0"/>
          </a:p>
        </p:txBody>
      </p:sp>
    </p:spTree>
    <p:extLst>
      <p:ext uri="{BB962C8B-B14F-4D97-AF65-F5344CB8AC3E}">
        <p14:creationId xmlns:p14="http://schemas.microsoft.com/office/powerpoint/2010/main" val="3064020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600" dirty="0" smtClean="0"/>
              <a:t>TITAN experiments on DLA in expanding plasmas</a:t>
            </a:r>
            <a:endParaRPr lang="en-GB" sz="3600" dirty="0"/>
          </a:p>
        </p:txBody>
      </p:sp>
      <p:pic>
        <p:nvPicPr>
          <p:cNvPr id="3" name="Grafik 2"/>
          <p:cNvPicPr>
            <a:picLocks noChangeAspect="1"/>
          </p:cNvPicPr>
          <p:nvPr/>
        </p:nvPicPr>
        <p:blipFill>
          <a:blip r:embed="rId2">
            <a:extLst>
              <a:ext uri="{BEBA8EAE-BF5A-486C-A8C5-ECC9F3942E4B}">
                <a14:imgProps xmlns:a14="http://schemas.microsoft.com/office/drawing/2010/main">
                  <a14:imgLayer r:embed="rId3">
                    <a14:imgEffect>
                      <a14:sharpenSoften amount="73000"/>
                    </a14:imgEffect>
                  </a14:imgLayer>
                </a14:imgProps>
              </a:ext>
            </a:extLst>
          </a:blip>
          <a:stretch>
            <a:fillRect/>
          </a:stretch>
        </p:blipFill>
        <p:spPr>
          <a:xfrm>
            <a:off x="4762255" y="1435769"/>
            <a:ext cx="7289218" cy="4436535"/>
          </a:xfrm>
          <a:prstGeom prst="rect">
            <a:avLst/>
          </a:prstGeom>
        </p:spPr>
      </p:pic>
      <p:pic>
        <p:nvPicPr>
          <p:cNvPr id="4" name="Grafik 3"/>
          <p:cNvPicPr>
            <a:picLocks noChangeAspect="1"/>
          </p:cNvPicPr>
          <p:nvPr/>
        </p:nvPicPr>
        <p:blipFill>
          <a:blip r:embed="rId4"/>
          <a:stretch>
            <a:fillRect/>
          </a:stretch>
        </p:blipFill>
        <p:spPr>
          <a:xfrm>
            <a:off x="546851" y="3362123"/>
            <a:ext cx="4085914" cy="2510181"/>
          </a:xfrm>
          <a:prstGeom prst="rect">
            <a:avLst/>
          </a:prstGeom>
        </p:spPr>
      </p:pic>
      <p:pic>
        <p:nvPicPr>
          <p:cNvPr id="5" name="Grafik 4"/>
          <p:cNvPicPr>
            <a:picLocks noChangeAspect="1"/>
          </p:cNvPicPr>
          <p:nvPr/>
        </p:nvPicPr>
        <p:blipFill>
          <a:blip r:embed="rId5">
            <a:extLst>
              <a:ext uri="{BEBA8EAE-BF5A-486C-A8C5-ECC9F3942E4B}">
                <a14:imgProps xmlns:a14="http://schemas.microsoft.com/office/drawing/2010/main">
                  <a14:imgLayer r:embed="rId6">
                    <a14:imgEffect>
                      <a14:sharpenSoften amount="64000"/>
                    </a14:imgEffect>
                  </a14:imgLayer>
                </a14:imgProps>
              </a:ext>
            </a:extLst>
          </a:blip>
          <a:stretch>
            <a:fillRect/>
          </a:stretch>
        </p:blipFill>
        <p:spPr>
          <a:xfrm>
            <a:off x="215153" y="1094609"/>
            <a:ext cx="5034180" cy="2043817"/>
          </a:xfrm>
          <a:prstGeom prst="rect">
            <a:avLst/>
          </a:prstGeom>
        </p:spPr>
      </p:pic>
    </p:spTree>
    <p:extLst>
      <p:ext uri="{BB962C8B-B14F-4D97-AF65-F5344CB8AC3E}">
        <p14:creationId xmlns:p14="http://schemas.microsoft.com/office/powerpoint/2010/main" val="25924844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8814" y="0"/>
            <a:ext cx="10883152" cy="531626"/>
          </a:xfrm>
        </p:spPr>
        <p:txBody>
          <a:bodyPr>
            <a:normAutofit fontScale="90000"/>
          </a:bodyPr>
          <a:lstStyle/>
          <a:p>
            <a:r>
              <a:rPr lang="en-GB" dirty="0"/>
              <a:t/>
            </a:r>
            <a:br>
              <a:rPr lang="en-GB" dirty="0"/>
            </a:br>
            <a:r>
              <a:rPr lang="en-GB" dirty="0" smtClean="0"/>
              <a:t>Great international team of P22-48 </a:t>
            </a:r>
            <a:endParaRPr lang="en-GB" dirty="0"/>
          </a:p>
        </p:txBody>
      </p:sp>
      <p:pic>
        <p:nvPicPr>
          <p:cNvPr id="3" name="Grafik 2"/>
          <p:cNvPicPr>
            <a:picLocks noChangeAspect="1"/>
          </p:cNvPicPr>
          <p:nvPr/>
        </p:nvPicPr>
        <p:blipFill>
          <a:blip r:embed="rId2"/>
          <a:stretch>
            <a:fillRect/>
          </a:stretch>
        </p:blipFill>
        <p:spPr>
          <a:xfrm>
            <a:off x="6973522" y="2099310"/>
            <a:ext cx="3824765" cy="4041692"/>
          </a:xfrm>
          <a:prstGeom prst="rect">
            <a:avLst/>
          </a:prstGeom>
        </p:spPr>
      </p:pic>
      <p:pic>
        <p:nvPicPr>
          <p:cNvPr id="4" name="Grafik 3"/>
          <p:cNvPicPr>
            <a:picLocks noChangeAspect="1"/>
          </p:cNvPicPr>
          <p:nvPr/>
        </p:nvPicPr>
        <p:blipFill>
          <a:blip r:embed="rId3"/>
          <a:stretch>
            <a:fillRect/>
          </a:stretch>
        </p:blipFill>
        <p:spPr>
          <a:xfrm>
            <a:off x="902696" y="2099310"/>
            <a:ext cx="5371606" cy="4041692"/>
          </a:xfrm>
          <a:prstGeom prst="rect">
            <a:avLst/>
          </a:prstGeom>
        </p:spPr>
      </p:pic>
      <p:sp>
        <p:nvSpPr>
          <p:cNvPr id="10" name="Textfeld 9"/>
          <p:cNvSpPr txBox="1"/>
          <p:nvPr/>
        </p:nvSpPr>
        <p:spPr>
          <a:xfrm>
            <a:off x="1906716" y="1175980"/>
            <a:ext cx="8176269" cy="923330"/>
          </a:xfrm>
          <a:prstGeom prst="rect">
            <a:avLst/>
          </a:prstGeom>
        </p:spPr>
        <p:txBody>
          <a:bodyPr vert="horz" wrap="square" lIns="91440" tIns="45720" rIns="91440" bIns="45720" rtlCol="0" anchor="t">
            <a:spAutoFit/>
          </a:bodyPr>
          <a:lstStyle/>
          <a:p>
            <a:pPr algn="ctr"/>
            <a:r>
              <a:rPr lang="en-US" dirty="0" smtClean="0"/>
              <a:t>GSI, Friedrich-Schiller </a:t>
            </a:r>
            <a:r>
              <a:rPr lang="en-US" dirty="0"/>
              <a:t>University, </a:t>
            </a:r>
            <a:r>
              <a:rPr lang="en-US" dirty="0" smtClean="0"/>
              <a:t>Goethe-Universität </a:t>
            </a:r>
            <a:r>
              <a:rPr lang="en-US" dirty="0"/>
              <a:t>Frankfurt,</a:t>
            </a:r>
            <a:r>
              <a:rPr lang="en-US" baseline="30000" dirty="0"/>
              <a:t> </a:t>
            </a:r>
            <a:r>
              <a:rPr lang="en-US" dirty="0" smtClean="0"/>
              <a:t>Czech </a:t>
            </a:r>
            <a:r>
              <a:rPr lang="en-US" dirty="0"/>
              <a:t>Technical </a:t>
            </a:r>
            <a:r>
              <a:rPr lang="en-US" dirty="0" smtClean="0"/>
              <a:t>University,</a:t>
            </a:r>
            <a:r>
              <a:rPr lang="en-US" baseline="30000" dirty="0" smtClean="0"/>
              <a:t> </a:t>
            </a:r>
            <a:r>
              <a:rPr lang="en-US" dirty="0" smtClean="0"/>
              <a:t>ENEA </a:t>
            </a:r>
            <a:r>
              <a:rPr lang="en-US" dirty="0" err="1" smtClean="0"/>
              <a:t>Frascati</a:t>
            </a:r>
            <a:r>
              <a:rPr lang="en-US" dirty="0" smtClean="0"/>
              <a:t>, Xi’an </a:t>
            </a:r>
            <a:r>
              <a:rPr lang="en-US" dirty="0" err="1"/>
              <a:t>Jiaotong</a:t>
            </a:r>
            <a:r>
              <a:rPr lang="en-US" dirty="0"/>
              <a:t> University, </a:t>
            </a:r>
            <a:r>
              <a:rPr lang="en-US" dirty="0" smtClean="0"/>
              <a:t>Chinese </a:t>
            </a:r>
            <a:r>
              <a:rPr lang="en-US" dirty="0"/>
              <a:t>Academy of Sciences, </a:t>
            </a:r>
            <a:r>
              <a:rPr lang="en-US" dirty="0" smtClean="0"/>
              <a:t>Extreme </a:t>
            </a:r>
            <a:r>
              <a:rPr lang="en-US" dirty="0"/>
              <a:t>Light Infrastructure (ELI NP</a:t>
            </a:r>
            <a:r>
              <a:rPr lang="en-US" dirty="0" smtClean="0"/>
              <a:t>)</a:t>
            </a:r>
            <a:endParaRPr lang="en-US" baseline="30000" dirty="0"/>
          </a:p>
        </p:txBody>
      </p:sp>
    </p:spTree>
    <p:extLst>
      <p:ext uri="{BB962C8B-B14F-4D97-AF65-F5344CB8AC3E}">
        <p14:creationId xmlns:p14="http://schemas.microsoft.com/office/powerpoint/2010/main" val="165071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18840" y="179797"/>
            <a:ext cx="11352110" cy="400110"/>
          </a:xfrm>
          <a:prstGeom prst="rect">
            <a:avLst/>
          </a:prstGeom>
        </p:spPr>
        <p:txBody>
          <a:bodyPr wrap="square">
            <a:spAutoFit/>
          </a:bodyPr>
          <a:lstStyle/>
          <a:p>
            <a:r>
              <a:rPr lang="en-GB" sz="2000" u="sng" dirty="0">
                <a:cs typeface="Arial" panose="020B0604020202020204" pitchFamily="34" charset="0"/>
              </a:rPr>
              <a:t>Self Modulated LWFA </a:t>
            </a:r>
            <a:r>
              <a:rPr lang="en-GB" sz="2000" dirty="0">
                <a:cs typeface="Arial" panose="020B0604020202020204" pitchFamily="34" charset="0"/>
              </a:rPr>
              <a:t>is a main platform to produce laser-driven sources of MeV particles and radiation.</a:t>
            </a:r>
          </a:p>
        </p:txBody>
      </p:sp>
      <p:sp>
        <p:nvSpPr>
          <p:cNvPr id="2" name="Titel 1"/>
          <p:cNvSpPr>
            <a:spLocks noGrp="1"/>
          </p:cNvSpPr>
          <p:nvPr>
            <p:ph type="title"/>
          </p:nvPr>
        </p:nvSpPr>
        <p:spPr>
          <a:xfrm>
            <a:off x="1364236" y="956718"/>
            <a:ext cx="10883152" cy="531626"/>
          </a:xfrm>
        </p:spPr>
        <p:txBody>
          <a:bodyPr>
            <a:normAutofit/>
          </a:bodyPr>
          <a:lstStyle/>
          <a:p>
            <a:r>
              <a:rPr lang="en-GB" sz="1800" dirty="0" smtClean="0">
                <a:solidFill>
                  <a:schemeClr val="bg1"/>
                </a:solidFill>
              </a:rPr>
              <a:t>Report of the Lawrence Livermore National Laboratory 2020</a:t>
            </a:r>
            <a:endParaRPr lang="en-GB" sz="1800" dirty="0">
              <a:solidFill>
                <a:schemeClr val="bg1"/>
              </a:solidFill>
            </a:endParaRPr>
          </a:p>
        </p:txBody>
      </p:sp>
      <p:pic>
        <p:nvPicPr>
          <p:cNvPr id="5" name="Grafik 4"/>
          <p:cNvPicPr>
            <a:picLocks noChangeAspect="1"/>
          </p:cNvPicPr>
          <p:nvPr/>
        </p:nvPicPr>
        <p:blipFill>
          <a:blip r:embed="rId2"/>
          <a:stretch>
            <a:fillRect/>
          </a:stretch>
        </p:blipFill>
        <p:spPr>
          <a:xfrm>
            <a:off x="553688" y="1310231"/>
            <a:ext cx="11082415" cy="5142820"/>
          </a:xfrm>
          <a:prstGeom prst="rect">
            <a:avLst/>
          </a:prstGeom>
        </p:spPr>
      </p:pic>
    </p:spTree>
    <p:extLst>
      <p:ext uri="{BB962C8B-B14F-4D97-AF65-F5344CB8AC3E}">
        <p14:creationId xmlns:p14="http://schemas.microsoft.com/office/powerpoint/2010/main" val="3688916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pic>
        <p:nvPicPr>
          <p:cNvPr id="3" name="Grafik 2"/>
          <p:cNvPicPr>
            <a:picLocks noChangeAspect="1"/>
          </p:cNvPicPr>
          <p:nvPr/>
        </p:nvPicPr>
        <p:blipFill>
          <a:blip r:embed="rId2"/>
          <a:stretch>
            <a:fillRect/>
          </a:stretch>
        </p:blipFill>
        <p:spPr>
          <a:xfrm>
            <a:off x="1766071" y="1191442"/>
            <a:ext cx="8372475" cy="4762500"/>
          </a:xfrm>
          <a:prstGeom prst="rect">
            <a:avLst/>
          </a:prstGeom>
        </p:spPr>
      </p:pic>
    </p:spTree>
    <p:extLst>
      <p:ext uri="{BB962C8B-B14F-4D97-AF65-F5344CB8AC3E}">
        <p14:creationId xmlns:p14="http://schemas.microsoft.com/office/powerpoint/2010/main" val="2501746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600" dirty="0" smtClean="0"/>
              <a:t>LWFA for X-rays and gamma-rays production</a:t>
            </a:r>
            <a:endParaRPr lang="en-GB" sz="3600" dirty="0"/>
          </a:p>
        </p:txBody>
      </p:sp>
      <p:pic>
        <p:nvPicPr>
          <p:cNvPr id="3" name="Grafik 2"/>
          <p:cNvPicPr>
            <a:picLocks noChangeAspect="1"/>
          </p:cNvPicPr>
          <p:nvPr/>
        </p:nvPicPr>
        <p:blipFill>
          <a:blip r:embed="rId2"/>
          <a:stretch>
            <a:fillRect/>
          </a:stretch>
        </p:blipFill>
        <p:spPr>
          <a:xfrm>
            <a:off x="1240972" y="1169446"/>
            <a:ext cx="9381988" cy="5163182"/>
          </a:xfrm>
          <a:prstGeom prst="rect">
            <a:avLst/>
          </a:prstGeom>
        </p:spPr>
      </p:pic>
    </p:spTree>
    <p:extLst>
      <p:ext uri="{BB962C8B-B14F-4D97-AF65-F5344CB8AC3E}">
        <p14:creationId xmlns:p14="http://schemas.microsoft.com/office/powerpoint/2010/main" val="4120096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200" dirty="0" smtClean="0"/>
              <a:t>LWFA-driven sources on large kJ-class </a:t>
            </a:r>
            <a:r>
              <a:rPr lang="en-GB" sz="3200" dirty="0" err="1" smtClean="0"/>
              <a:t>ps</a:t>
            </a:r>
            <a:r>
              <a:rPr lang="en-GB" sz="3200" dirty="0" smtClean="0"/>
              <a:t> lasers</a:t>
            </a:r>
            <a:endParaRPr lang="en-GB" sz="3200" dirty="0"/>
          </a:p>
        </p:txBody>
      </p:sp>
      <p:pic>
        <p:nvPicPr>
          <p:cNvPr id="3" name="Grafik 2"/>
          <p:cNvPicPr>
            <a:picLocks noChangeAspect="1"/>
          </p:cNvPicPr>
          <p:nvPr/>
        </p:nvPicPr>
        <p:blipFill>
          <a:blip r:embed="rId2"/>
          <a:stretch>
            <a:fillRect/>
          </a:stretch>
        </p:blipFill>
        <p:spPr>
          <a:xfrm>
            <a:off x="215153" y="1476720"/>
            <a:ext cx="7661196" cy="4340553"/>
          </a:xfrm>
          <a:prstGeom prst="rect">
            <a:avLst/>
          </a:prstGeom>
        </p:spPr>
      </p:pic>
      <p:pic>
        <p:nvPicPr>
          <p:cNvPr id="4" name="Grafik 3"/>
          <p:cNvPicPr>
            <a:picLocks noChangeAspect="1"/>
          </p:cNvPicPr>
          <p:nvPr/>
        </p:nvPicPr>
        <p:blipFill>
          <a:blip r:embed="rId3"/>
          <a:stretch>
            <a:fillRect/>
          </a:stretch>
        </p:blipFill>
        <p:spPr>
          <a:xfrm>
            <a:off x="7876349" y="1333029"/>
            <a:ext cx="4091143" cy="2545413"/>
          </a:xfrm>
          <a:prstGeom prst="rect">
            <a:avLst/>
          </a:prstGeom>
        </p:spPr>
      </p:pic>
      <p:pic>
        <p:nvPicPr>
          <p:cNvPr id="5" name="Grafik 4"/>
          <p:cNvPicPr>
            <a:picLocks noChangeAspect="1"/>
          </p:cNvPicPr>
          <p:nvPr/>
        </p:nvPicPr>
        <p:blipFill>
          <a:blip r:embed="rId4"/>
          <a:stretch>
            <a:fillRect/>
          </a:stretch>
        </p:blipFill>
        <p:spPr>
          <a:xfrm>
            <a:off x="8094353" y="3852200"/>
            <a:ext cx="3992464" cy="2156594"/>
          </a:xfrm>
          <a:prstGeom prst="rect">
            <a:avLst/>
          </a:prstGeom>
        </p:spPr>
      </p:pic>
    </p:spTree>
    <p:extLst>
      <p:ext uri="{BB962C8B-B14F-4D97-AF65-F5344CB8AC3E}">
        <p14:creationId xmlns:p14="http://schemas.microsoft.com/office/powerpoint/2010/main" val="722056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935130" y="1048157"/>
            <a:ext cx="10163175" cy="5362575"/>
          </a:xfrm>
          <a:prstGeom prst="rect">
            <a:avLst/>
          </a:prstGeom>
        </p:spPr>
      </p:pic>
    </p:spTree>
    <p:extLst>
      <p:ext uri="{BB962C8B-B14F-4D97-AF65-F5344CB8AC3E}">
        <p14:creationId xmlns:p14="http://schemas.microsoft.com/office/powerpoint/2010/main" val="187630765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3104</Words>
  <Application>Microsoft Office PowerPoint</Application>
  <PresentationFormat>Breitbild</PresentationFormat>
  <Paragraphs>414</Paragraphs>
  <Slides>43</Slides>
  <Notes>18</Notes>
  <HiddenSlides>1</HiddenSlides>
  <MMClips>0</MMClips>
  <ScaleCrop>false</ScaleCrop>
  <HeadingPairs>
    <vt:vector size="6" baseType="variant">
      <vt:variant>
        <vt:lpstr>Verwendete Schriftarten</vt:lpstr>
      </vt:variant>
      <vt:variant>
        <vt:i4>16</vt:i4>
      </vt:variant>
      <vt:variant>
        <vt:lpstr>Design</vt:lpstr>
      </vt:variant>
      <vt:variant>
        <vt:i4>1</vt:i4>
      </vt:variant>
      <vt:variant>
        <vt:lpstr>Folientitel</vt:lpstr>
      </vt:variant>
      <vt:variant>
        <vt:i4>43</vt:i4>
      </vt:variant>
    </vt:vector>
  </HeadingPairs>
  <TitlesOfParts>
    <vt:vector size="60" baseType="lpstr">
      <vt:lpstr>SimSun</vt:lpstr>
      <vt:lpstr>Arial</vt:lpstr>
      <vt:lpstr>Bradley Hand ITC</vt:lpstr>
      <vt:lpstr>Calibri</vt:lpstr>
      <vt:lpstr>Calibri Light</vt:lpstr>
      <vt:lpstr>Cambria Math</vt:lpstr>
      <vt:lpstr>CMBX12</vt:lpstr>
      <vt:lpstr>CMR10</vt:lpstr>
      <vt:lpstr>F17</vt:lpstr>
      <vt:lpstr>HelveticaLTStd-Bold-Identity-H</vt:lpstr>
      <vt:lpstr>HelveticaLTStd-Roman-Identity-H</vt:lpstr>
      <vt:lpstr>MinionPro-Regular</vt:lpstr>
      <vt:lpstr>MS Mincho</vt:lpstr>
      <vt:lpstr>Symbol</vt:lpstr>
      <vt:lpstr>Times New Roman</vt:lpstr>
      <vt:lpstr>Wingdings</vt:lpstr>
      <vt:lpstr>Office</vt:lpstr>
      <vt:lpstr>PowerPoint-Präsentation</vt:lpstr>
      <vt:lpstr>NIF Discovery Science project: Platform development. </vt:lpstr>
      <vt:lpstr>NIF’s short pulse laser, the Advanced Radiographic Capability (ARC) </vt:lpstr>
      <vt:lpstr>Need for broadband x-ray and gamma sources for HEDS</vt:lpstr>
      <vt:lpstr>Report of the Lawrence Livermore National Laboratory 2020</vt:lpstr>
      <vt:lpstr>PowerPoint-Präsentation</vt:lpstr>
      <vt:lpstr>LWFA for X-rays and gamma-rays production</vt:lpstr>
      <vt:lpstr>LWFA-driven sources on large kJ-class ps lasers</vt:lpstr>
      <vt:lpstr>PowerPoint-Präsentation</vt:lpstr>
      <vt:lpstr>PowerPoint-Präsentation</vt:lpstr>
      <vt:lpstr>SM-LWFA at high electron densities show unstable for electron acceleration</vt:lpstr>
      <vt:lpstr>PowerPoint-Präsentation</vt:lpstr>
      <vt:lpstr>Direct laser acceleration of relativistic electrons at betatron resonance            </vt:lpstr>
      <vt:lpstr>PowerPoint-Präsentation</vt:lpstr>
      <vt:lpstr>Generation of NCD plasma  in interaction of ns-laser pulse with foam  </vt:lpstr>
      <vt:lpstr>Well-directed high-current beams of super-ponderomotive electrons (PHELIX) </vt:lpstr>
      <vt:lpstr>PowerPoint-Präsentation</vt:lpstr>
      <vt:lpstr>PowerPoint-Präsentation</vt:lpstr>
      <vt:lpstr>10-times less 10 MeV photons in direct shot on W-converter with ns-pulse</vt:lpstr>
      <vt:lpstr>No DLA electrons were observed in interaction with foams w/o pre-ionization by ns-pulse</vt:lpstr>
      <vt:lpstr>Ultra-bright betatron radiation produced by DLA electrons   </vt:lpstr>
      <vt:lpstr>Modified magnetic spectrometer for X-rays (X-MS)</vt:lpstr>
      <vt:lpstr>PowerPoint-Präsentation</vt:lpstr>
      <vt:lpstr>Betatron from CHO-foam at 0.7 ps, 1019 W/cm2 vs. CNF at 20 fs, 1021 W/cm2</vt:lpstr>
      <vt:lpstr>PowerPoint-Präsentation</vt:lpstr>
      <vt:lpstr>PowerPoint-Präsentation</vt:lpstr>
      <vt:lpstr>Wide-range diagnostic of 0.1 MeV-100 MeV of BS radiation  </vt:lpstr>
      <vt:lpstr>Reconstructed BS spectrum: 8-channel TLD spectrometer and nuclear diagnostics</vt:lpstr>
      <vt:lpstr>Gamma-driven Isotope production at 1019 W/cm2: up to Au190 ( g,7n) with Epeak ~ 70 MeV </vt:lpstr>
      <vt:lpstr>Efficient laser energy coupling in electrons using foam + converter at 1019 W/cm2</vt:lpstr>
      <vt:lpstr>PowerPoint-Präsentation</vt:lpstr>
      <vt:lpstr>PowerPoint-Präsentation</vt:lpstr>
      <vt:lpstr>1 ps ARC beam performance</vt:lpstr>
      <vt:lpstr>Can we produce relativistic electrons using sub-relativistic intensities?</vt:lpstr>
      <vt:lpstr>Enhanced laser-target coupling at near-relativistic intensities using CPC at ARC</vt:lpstr>
      <vt:lpstr>ARC-results on electron acceleration using CPC</vt:lpstr>
      <vt:lpstr>ARC- results on MeV bremsstrahlung production using CPC</vt:lpstr>
      <vt:lpstr>CPC-approach is not compatible with gas jet/gas tank</vt:lpstr>
      <vt:lpstr>PowerPoint-Präsentation</vt:lpstr>
      <vt:lpstr>Experimental setup P22-48  October 2023</vt:lpstr>
      <vt:lpstr>Results with CHO-foam: no DLA at high ns contrast, but with ns -pulse</vt:lpstr>
      <vt:lpstr>TITAN experiments on DLA in expanding plasmas</vt:lpstr>
      <vt:lpstr> Great international team of P22-48 </vt:lpstr>
    </vt:vector>
  </TitlesOfParts>
  <Company>GSI Helmholtzzentrum für Schwerionenforschung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Rosmej, Olga Prof Dr.</dc:creator>
  <cp:lastModifiedBy>Rosmej, Olga Prof Dr.</cp:lastModifiedBy>
  <cp:revision>142</cp:revision>
  <dcterms:created xsi:type="dcterms:W3CDTF">2023-09-26T17:48:58Z</dcterms:created>
  <dcterms:modified xsi:type="dcterms:W3CDTF">2024-02-15T14:03:03Z</dcterms:modified>
</cp:coreProperties>
</file>