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sldIdLst>
    <p:sldId id="258" r:id="rId2"/>
    <p:sldId id="272" r:id="rId3"/>
    <p:sldId id="273" r:id="rId4"/>
    <p:sldId id="275" r:id="rId5"/>
    <p:sldId id="297" r:id="rId6"/>
    <p:sldId id="276" r:id="rId7"/>
    <p:sldId id="295" r:id="rId8"/>
    <p:sldId id="277" r:id="rId9"/>
    <p:sldId id="278" r:id="rId10"/>
    <p:sldId id="294" r:id="rId11"/>
    <p:sldId id="290" r:id="rId12"/>
    <p:sldId id="289" r:id="rId13"/>
    <p:sldId id="291" r:id="rId14"/>
    <p:sldId id="293" r:id="rId15"/>
    <p:sldId id="320" r:id="rId16"/>
    <p:sldId id="325" r:id="rId17"/>
    <p:sldId id="298" r:id="rId18"/>
    <p:sldId id="299" r:id="rId19"/>
    <p:sldId id="300" r:id="rId20"/>
    <p:sldId id="326" r:id="rId21"/>
    <p:sldId id="328" r:id="rId22"/>
    <p:sldId id="283" r:id="rId23"/>
    <p:sldId id="327" r:id="rId24"/>
    <p:sldId id="301" r:id="rId25"/>
    <p:sldId id="274" r:id="rId26"/>
    <p:sldId id="296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68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9CC3F0-8AFB-4F85-A9F0-3BD3EDB1FBAB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D39F6F-8381-4476-BB3A-11E382DBC3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5017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61836-F897-4864-A9EE-93BED058FE7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823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927100"/>
            <a:ext cx="8991600" cy="4495800"/>
            <a:chOff x="0" y="584"/>
            <a:chExt cx="5664" cy="2832"/>
          </a:xfrm>
        </p:grpSpPr>
        <p:sp>
          <p:nvSpPr>
            <p:cNvPr id="5" name="AutoShape 3"/>
            <p:cNvSpPr>
              <a:spLocks noChangeArrowheads="1"/>
            </p:cNvSpPr>
            <p:nvPr/>
          </p:nvSpPr>
          <p:spPr bwMode="auto">
            <a:xfrm>
              <a:off x="432" y="1304"/>
              <a:ext cx="4656" cy="2112"/>
            </a:xfrm>
            <a:prstGeom prst="roundRect">
              <a:avLst>
                <a:gd name="adj" fmla="val 1666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0" lang="en-US" sz="2400" dirty="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blackWhite">
            <a:xfrm>
              <a:off x="144" y="584"/>
              <a:ext cx="4512" cy="62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0" lang="en-US" sz="2400" dirty="0">
                <a:latin typeface="Times New Roman" pitchFamily="18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blackWhite">
            <a:xfrm>
              <a:off x="0" y="872"/>
              <a:ext cx="5664" cy="1152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4416" y="0"/>
                </a:cxn>
                <a:cxn ang="0">
                  <a:pos x="4917" y="500"/>
                </a:cxn>
                <a:cxn ang="0">
                  <a:pos x="4417" y="1000"/>
                </a:cxn>
                <a:cxn ang="0">
                  <a:pos x="0" y="1000"/>
                </a:cxn>
              </a:cxnLst>
              <a:rect l="T0" t="T1" r="T2" b="T3"/>
              <a:pathLst>
                <a:path w="4917" h="1000">
                  <a:moveTo>
                    <a:pt x="0" y="0"/>
                  </a:moveTo>
                  <a:lnTo>
                    <a:pt x="4416" y="0"/>
                  </a:lnTo>
                  <a:cubicBezTo>
                    <a:pt x="4693" y="0"/>
                    <a:pt x="4917" y="223"/>
                    <a:pt x="4917" y="500"/>
                  </a:cubicBezTo>
                  <a:cubicBezTo>
                    <a:pt x="4917" y="776"/>
                    <a:pt x="4693" y="999"/>
                    <a:pt x="4417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kumimoji="0" lang="en-US" sz="2400" dirty="0">
                <a:latin typeface="Times New Roman" pitchFamily="18" charset="0"/>
              </a:endParaRPr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0" y="1928"/>
              <a:ext cx="523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sz="1800" dirty="0">
                <a:latin typeface="Arial" pitchFamily="34" charset="0"/>
              </a:endParaRPr>
            </a:p>
          </p:txBody>
        </p:sp>
      </p:grpSp>
      <p:sp>
        <p:nvSpPr>
          <p:cNvPr id="90119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28600" y="1427169"/>
            <a:ext cx="8077200" cy="1609725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altLang="ja-JP"/>
              <a:t>Образец заголовка</a:t>
            </a:r>
            <a:endParaRPr lang="ja-JP" altLang="en-US"/>
          </a:p>
        </p:txBody>
      </p:sp>
      <p:sp>
        <p:nvSpPr>
          <p:cNvPr id="90120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441700"/>
            <a:ext cx="6629400" cy="16764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 altLang="ja-JP"/>
              <a:t>Образец подзаголовка</a:t>
            </a:r>
            <a:endParaRPr lang="ja-JP" alt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fld id="{76C48755-F98E-4C6E-839F-0A3E3DB2F652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31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fld id="{E3D3A769-DFBB-40A9-96E9-E5CDCA5C13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864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C48755-F98E-4C6E-839F-0A3E3DB2F652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D3A769-DFBB-40A9-96E9-E5CDCA5C13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768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15126" y="66682"/>
            <a:ext cx="2178051" cy="65309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79393" y="66682"/>
            <a:ext cx="6383337" cy="65309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C48755-F98E-4C6E-839F-0A3E3DB2F652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D3A769-DFBB-40A9-96E9-E5CDCA5C13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833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C48755-F98E-4C6E-839F-0A3E3DB2F652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D3A769-DFBB-40A9-96E9-E5CDCA5C13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681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20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C48755-F98E-4C6E-839F-0A3E3DB2F652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D3A769-DFBB-40A9-96E9-E5CDCA5C13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0904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391" y="1196979"/>
            <a:ext cx="4279900" cy="540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1694" y="1196979"/>
            <a:ext cx="4281487" cy="540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C48755-F98E-4C6E-839F-0A3E3DB2F652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D3A769-DFBB-40A9-96E9-E5CDCA5C13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991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C48755-F98E-4C6E-839F-0A3E3DB2F652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D3A769-DFBB-40A9-96E9-E5CDCA5C13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52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C48755-F98E-4C6E-839F-0A3E3DB2F652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D3A769-DFBB-40A9-96E9-E5CDCA5C13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266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C48755-F98E-4C6E-839F-0A3E3DB2F652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D3A769-DFBB-40A9-96E9-E5CDCA5C13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020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4" y="273057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C48755-F98E-4C6E-839F-0A3E3DB2F652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D3A769-DFBB-40A9-96E9-E5CDCA5C13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814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C48755-F98E-4C6E-839F-0A3E3DB2F652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D3A769-DFBB-40A9-96E9-E5CDCA5C13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198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AutoShape 3"/>
          <p:cNvSpPr>
            <a:spLocks noChangeArrowheads="1"/>
          </p:cNvSpPr>
          <p:nvPr/>
        </p:nvSpPr>
        <p:spPr bwMode="auto">
          <a:xfrm>
            <a:off x="103190" y="620713"/>
            <a:ext cx="8861425" cy="6048375"/>
          </a:xfrm>
          <a:prstGeom prst="roundRect">
            <a:avLst>
              <a:gd name="adj" fmla="val 3468"/>
            </a:avLst>
          </a:prstGeom>
          <a:noFill/>
          <a:ln w="508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0" lang="en-US" sz="2400" dirty="0">
              <a:latin typeface="Times New Roman" pitchFamily="18" charset="0"/>
            </a:endParaRPr>
          </a:p>
        </p:txBody>
      </p:sp>
      <p:sp>
        <p:nvSpPr>
          <p:cNvPr id="89092" name="AutoShape 4"/>
          <p:cNvSpPr>
            <a:spLocks noChangeArrowheads="1"/>
          </p:cNvSpPr>
          <p:nvPr/>
        </p:nvSpPr>
        <p:spPr bwMode="blackWhite">
          <a:xfrm>
            <a:off x="2" y="44450"/>
            <a:ext cx="8748713" cy="1085850"/>
          </a:xfrm>
          <a:custGeom>
            <a:avLst/>
            <a:gdLst>
              <a:gd name="G0" fmla="+- 1000 0 0"/>
              <a:gd name="G1" fmla="+- 1000 0 0"/>
              <a:gd name="G2" fmla="+- G0 0 G1"/>
              <a:gd name="G3" fmla="*/ G1 1 2"/>
              <a:gd name="G4" fmla="+- G0 0 G3"/>
              <a:gd name="T0" fmla="*/ 0 w 1000"/>
              <a:gd name="T1" fmla="*/ 0 h 1000"/>
              <a:gd name="T2" fmla="*/ G4 w 1000"/>
              <a:gd name="T3" fmla="*/ G1 h 1000"/>
            </a:gdLst>
            <a:ahLst/>
            <a:cxnLst>
              <a:cxn ang="0">
                <a:pos x="0" y="0"/>
              </a:cxn>
              <a:cxn ang="0">
                <a:pos x="7556" y="0"/>
              </a:cxn>
              <a:cxn ang="0">
                <a:pos x="8057" y="500"/>
              </a:cxn>
              <a:cxn ang="0">
                <a:pos x="7557" y="1000"/>
              </a:cxn>
              <a:cxn ang="0">
                <a:pos x="0" y="1000"/>
              </a:cxn>
            </a:cxnLst>
            <a:rect l="T0" t="T1" r="T2" b="T3"/>
            <a:pathLst>
              <a:path w="8057" h="1000">
                <a:moveTo>
                  <a:pt x="0" y="0"/>
                </a:moveTo>
                <a:lnTo>
                  <a:pt x="7556" y="0"/>
                </a:lnTo>
                <a:cubicBezTo>
                  <a:pt x="7833" y="0"/>
                  <a:pt x="8057" y="223"/>
                  <a:pt x="8057" y="500"/>
                </a:cubicBezTo>
                <a:cubicBezTo>
                  <a:pt x="8057" y="776"/>
                  <a:pt x="7833" y="999"/>
                  <a:pt x="7557" y="1000"/>
                </a:cubicBezTo>
                <a:lnTo>
                  <a:pt x="0" y="100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kumimoji="0" lang="en-US" sz="2400" dirty="0">
              <a:latin typeface="Times New Roman" pitchFamily="18" charset="0"/>
            </a:endParaRPr>
          </a:p>
        </p:txBody>
      </p:sp>
      <p:sp>
        <p:nvSpPr>
          <p:cNvPr id="89093" name="Line 5"/>
          <p:cNvSpPr>
            <a:spLocks noChangeShapeType="1"/>
          </p:cNvSpPr>
          <p:nvPr/>
        </p:nvSpPr>
        <p:spPr bwMode="auto">
          <a:xfrm>
            <a:off x="1" y="1052513"/>
            <a:ext cx="838835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 sz="1800" dirty="0">
              <a:latin typeface="Arial" pitchFamily="34" charset="0"/>
            </a:endParaRPr>
          </a:p>
        </p:txBody>
      </p:sp>
      <p:sp>
        <p:nvSpPr>
          <p:cNvPr id="20485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79389" y="66675"/>
            <a:ext cx="820896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0486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90" y="1196979"/>
            <a:ext cx="8713787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9096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fld id="{76C48755-F98E-4C6E-839F-0A3E3DB2F652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89097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endParaRPr lang="ru-RU"/>
          </a:p>
        </p:txBody>
      </p:sp>
      <p:sp>
        <p:nvSpPr>
          <p:cNvPr id="8909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Arial Black" pitchFamily="34" charset="0"/>
                <a:ea typeface="ＭＳ Ｐゴシック" pitchFamily="34" charset="-128"/>
              </a:defRPr>
            </a:lvl1pPr>
          </a:lstStyle>
          <a:p>
            <a:fld id="{E3D3A769-DFBB-40A9-96E9-E5CDCA5C13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419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+mj-lt"/>
          <a:ea typeface="ＭＳ Ｐゴシック" pitchFamily="34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pitchFamily="34" charset="0"/>
          <a:ea typeface="ＭＳ Ｐゴシック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pitchFamily="34" charset="0"/>
          <a:ea typeface="ＭＳ Ｐゴシック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pitchFamily="34" charset="0"/>
          <a:ea typeface="ＭＳ Ｐゴシック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pitchFamily="34" charset="0"/>
          <a:ea typeface="ＭＳ Ｐゴシック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pitchFamily="34" charset="0"/>
          <a:ea typeface="ＭＳ Ｐゴシック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pitchFamily="34" charset="0"/>
          <a:ea typeface="ＭＳ Ｐゴシック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pitchFamily="34" charset="0"/>
          <a:ea typeface="ＭＳ Ｐゴシック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pitchFamily="34" charset="0"/>
          <a:ea typeface="ＭＳ Ｐゴシック" pitchFamily="3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kumimoji="1" sz="2800">
          <a:solidFill>
            <a:schemeClr val="tx1"/>
          </a:solidFill>
          <a:latin typeface="+mn-lt"/>
          <a:ea typeface="ＭＳ Ｐゴシック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l"/>
        <a:defRPr kumimoji="1" sz="1600">
          <a:solidFill>
            <a:schemeClr val="tx1"/>
          </a:solidFill>
          <a:latin typeface="+mn-lt"/>
          <a:ea typeface="ＭＳ Ｐゴシック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kumimoji="1" sz="1400">
          <a:solidFill>
            <a:schemeClr val="tx1"/>
          </a:solidFill>
          <a:latin typeface="+mn-lt"/>
          <a:ea typeface="ＭＳ Ｐゴシック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kumimoji="1" sz="1400">
          <a:solidFill>
            <a:schemeClr val="tx1"/>
          </a:solidFill>
          <a:latin typeface="+mn-lt"/>
          <a:ea typeface="ＭＳ Ｐゴシック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kumimoji="1"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kumimoji="1"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kumimoji="1"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kumimoji="1"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0.png"/><Relationship Id="rId3" Type="http://schemas.openxmlformats.org/officeDocument/2006/relationships/image" Target="../media/image54.png"/><Relationship Id="rId7" Type="http://schemas.openxmlformats.org/officeDocument/2006/relationships/image" Target="../media/image250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90.png"/><Relationship Id="rId10" Type="http://schemas.openxmlformats.org/officeDocument/2006/relationships/image" Target="../media/image280.png"/><Relationship Id="rId4" Type="http://schemas.openxmlformats.org/officeDocument/2006/relationships/image" Target="../media/image55.png"/><Relationship Id="rId9" Type="http://schemas.openxmlformats.org/officeDocument/2006/relationships/image" Target="../media/image33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7" Type="http://schemas.openxmlformats.org/officeDocument/2006/relationships/image" Target="../media/image5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0.png"/><Relationship Id="rId3" Type="http://schemas.openxmlformats.org/officeDocument/2006/relationships/image" Target="../media/image37.png"/><Relationship Id="rId7" Type="http://schemas.openxmlformats.org/officeDocument/2006/relationships/image" Target="../media/image38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1.png"/><Relationship Id="rId5" Type="http://schemas.openxmlformats.org/officeDocument/2006/relationships/image" Target="../media/image410.png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6.png"/><Relationship Id="rId7" Type="http://schemas.openxmlformats.org/officeDocument/2006/relationships/image" Target="../media/image62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18" Type="http://schemas.openxmlformats.org/officeDocument/2006/relationships/image" Target="NULL"/><Relationship Id="rId3" Type="http://schemas.openxmlformats.org/officeDocument/2006/relationships/image" Target="NULL"/><Relationship Id="rId21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" Type="http://schemas.openxmlformats.org/officeDocument/2006/relationships/image" Target="NULL"/><Relationship Id="rId16" Type="http://schemas.openxmlformats.org/officeDocument/2006/relationships/image" Target="NULL"/><Relationship Id="rId20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image" Target="../media/image140.png"/><Relationship Id="rId3" Type="http://schemas.openxmlformats.org/officeDocument/2006/relationships/image" Target="../media/image13.png"/><Relationship Id="rId7" Type="http://schemas.openxmlformats.org/officeDocument/2006/relationships/image" Target="../media/image83.png"/><Relationship Id="rId12" Type="http://schemas.openxmlformats.org/officeDocument/2006/relationships/image" Target="../media/image130.png"/><Relationship Id="rId17" Type="http://schemas.openxmlformats.org/officeDocument/2006/relationships/image" Target="../media/image180.png"/><Relationship Id="rId2" Type="http://schemas.openxmlformats.org/officeDocument/2006/relationships/image" Target="../media/image12.png"/><Relationship Id="rId16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0.png"/><Relationship Id="rId11" Type="http://schemas.openxmlformats.org/officeDocument/2006/relationships/image" Target="../media/image120.png"/><Relationship Id="rId5" Type="http://schemas.openxmlformats.org/officeDocument/2006/relationships/image" Target="../media/image610.png"/><Relationship Id="rId15" Type="http://schemas.openxmlformats.org/officeDocument/2006/relationships/image" Target="../media/image160.png"/><Relationship Id="rId10" Type="http://schemas.openxmlformats.org/officeDocument/2006/relationships/image" Target="../media/image110.png"/><Relationship Id="rId4" Type="http://schemas.openxmlformats.org/officeDocument/2006/relationships/image" Target="../media/image14.png"/><Relationship Id="rId9" Type="http://schemas.openxmlformats.org/officeDocument/2006/relationships/image" Target="../media/image4.png"/><Relationship Id="rId14" Type="http://schemas.openxmlformats.org/officeDocument/2006/relationships/image" Target="../media/image15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1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14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26.png"/><Relationship Id="rId9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EB8424-36F6-FA64-A485-7EDE7001AD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000" dirty="0"/>
              <a:t>Метод 3D PIC моделирования взаимодействия лазерного излучения с кластерной плазмой большого объема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0F2F93E-7890-65FE-559B-06EF000689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959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535695-D21A-5D94-3E4E-5ED72CD09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Оценки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EF60286-0254-05C5-5429-A288098BFE12}"/>
                  </a:ext>
                </a:extLst>
              </p:cNvPr>
              <p:cNvSpPr txBox="1"/>
              <p:nvPr/>
            </p:nvSpPr>
            <p:spPr>
              <a:xfrm>
                <a:off x="1853347" y="1181945"/>
                <a:ext cx="37927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&lt;2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 – </a:t>
                </a:r>
                <a:r>
                  <a:rPr lang="ru-RU" dirty="0"/>
                  <a:t>Кулоновский взрыв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EF60286-0254-05C5-5429-A288098BFE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3347" y="1181945"/>
                <a:ext cx="3792705" cy="369332"/>
              </a:xfrm>
              <a:prstGeom prst="rect">
                <a:avLst/>
              </a:prstGeom>
              <a:blipFill>
                <a:blip r:embed="rId2"/>
                <a:stretch>
                  <a:fillRect t="-10000" r="-482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12DEA31-E9A9-8729-31A2-F65761CAF78A}"/>
                  </a:ext>
                </a:extLst>
              </p:cNvPr>
              <p:cNvSpPr txBox="1"/>
              <p:nvPr/>
            </p:nvSpPr>
            <p:spPr>
              <a:xfrm>
                <a:off x="1843249" y="1733646"/>
                <a:ext cx="534582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ru-RU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dirty="0"/>
                  <a:t> </a:t>
                </a:r>
                <a:r>
                  <a:rPr lang="en-US" dirty="0"/>
                  <a:t>- </a:t>
                </a:r>
                <a:r>
                  <a:rPr lang="ru-RU" dirty="0"/>
                  <a:t> Расширение плазменного облака</a:t>
                </a:r>
              </a:p>
              <a:p>
                <a:r>
                  <a:rPr lang="ru-RU" dirty="0"/>
                  <a:t>			горячими электронами</a:t>
                </a:r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12DEA31-E9A9-8729-31A2-F65761CAF7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3249" y="1733646"/>
                <a:ext cx="5345822" cy="646331"/>
              </a:xfrm>
              <a:prstGeom prst="rect">
                <a:avLst/>
              </a:prstGeom>
              <a:blipFill>
                <a:blip r:embed="rId3"/>
                <a:stretch>
                  <a:fillRect t="-4717" r="-1026" b="-141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397D709-B129-73AF-61A0-E99CC4B4F1ED}"/>
                  </a:ext>
                </a:extLst>
              </p:cNvPr>
              <p:cNvSpPr txBox="1"/>
              <p:nvPr/>
            </p:nvSpPr>
            <p:spPr>
              <a:xfrm>
                <a:off x="1267522" y="3285540"/>
                <a:ext cx="1656607" cy="646331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h𝑜𝑡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397D709-B129-73AF-61A0-E99CC4B4F1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7522" y="3285540"/>
                <a:ext cx="1656607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B2F698E-712B-4EA2-EB0E-6DCC7FDAA9AC}"/>
                  </a:ext>
                </a:extLst>
              </p:cNvPr>
              <p:cNvSpPr txBox="1"/>
              <p:nvPr/>
            </p:nvSpPr>
            <p:spPr>
              <a:xfrm>
                <a:off x="4290745" y="2594017"/>
                <a:ext cx="1355307" cy="390748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𝑜𝑝𝑡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B2F698E-712B-4EA2-EB0E-6DCC7FDAA9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0745" y="2594017"/>
                <a:ext cx="1355307" cy="390748"/>
              </a:xfrm>
              <a:prstGeom prst="rect">
                <a:avLst/>
              </a:prstGeom>
              <a:blipFill>
                <a:blip r:embed="rId7"/>
                <a:stretch>
                  <a:fillRect b="-2941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104C2E2D-434E-684A-D4CF-587506AE887E}"/>
              </a:ext>
            </a:extLst>
          </p:cNvPr>
          <p:cNvSpPr txBox="1"/>
          <p:nvPr/>
        </p:nvSpPr>
        <p:spPr>
          <a:xfrm>
            <a:off x="164232" y="4084755"/>
            <a:ext cx="30756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</a:rPr>
              <a:t>Э</a:t>
            </a:r>
            <a:r>
              <a:rPr lang="ru-RU" b="0" i="0" dirty="0">
                <a:effectLst/>
                <a:latin typeface="Arial" panose="020B0604020202020204" pitchFamily="34" charset="0"/>
              </a:rPr>
              <a:t>лектростатическое поле, </a:t>
            </a:r>
          </a:p>
          <a:p>
            <a:r>
              <a:rPr lang="ru-RU" b="0" i="0" dirty="0">
                <a:effectLst/>
                <a:latin typeface="Arial" panose="020B0604020202020204" pitchFamily="34" charset="0"/>
              </a:rPr>
              <a:t>создаваемое тепловым </a:t>
            </a:r>
          </a:p>
          <a:p>
            <a:r>
              <a:rPr lang="ru-RU" b="0" i="0" dirty="0">
                <a:effectLst/>
                <a:latin typeface="Arial" panose="020B0604020202020204" pitchFamily="34" charset="0"/>
              </a:rPr>
              <a:t>давлением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B4C3C2D-86B2-2A1C-CE82-A2702AA6C897}"/>
                  </a:ext>
                </a:extLst>
              </p:cNvPr>
              <p:cNvSpPr txBox="1"/>
              <p:nvPr/>
            </p:nvSpPr>
            <p:spPr>
              <a:xfrm>
                <a:off x="6356762" y="4075263"/>
                <a:ext cx="2209900" cy="6993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h𝑜𝑡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h𝑜𝑡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~2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B4C3C2D-86B2-2A1C-CE82-A2702AA6C8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6762" y="4075263"/>
                <a:ext cx="2209900" cy="69935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8FC8510-3FA6-BE79-2B64-4D3795E72AA1}"/>
                  </a:ext>
                </a:extLst>
              </p:cNvPr>
              <p:cNvSpPr txBox="1"/>
              <p:nvPr/>
            </p:nvSpPr>
            <p:spPr>
              <a:xfrm>
                <a:off x="3009176" y="4267124"/>
                <a:ext cx="2563138" cy="427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h𝑜𝑡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h𝑜𝑡</m:t>
                            </m:r>
                          </m:sub>
                        </m:sSub>
                      </m:e>
                    </m:ra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8FC8510-3FA6-BE79-2B64-4D3795E72A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9176" y="4267124"/>
                <a:ext cx="2563138" cy="42774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Стрелка: вправо 13">
            <a:extLst>
              <a:ext uri="{FF2B5EF4-FFF2-40B4-BE49-F238E27FC236}">
                <a16:creationId xmlns:a16="http://schemas.microsoft.com/office/drawing/2014/main" id="{5C760277-CF7D-BBFF-11D6-31D0D9A93281}"/>
              </a:ext>
            </a:extLst>
          </p:cNvPr>
          <p:cNvSpPr/>
          <p:nvPr/>
        </p:nvSpPr>
        <p:spPr bwMode="auto">
          <a:xfrm>
            <a:off x="5755973" y="4267124"/>
            <a:ext cx="382433" cy="427746"/>
          </a:xfrm>
          <a:prstGeom prst="rightArrow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073DF57-2AA1-9D5A-AFF6-A99697C7436D}"/>
                  </a:ext>
                </a:extLst>
              </p:cNvPr>
              <p:cNvSpPr txBox="1"/>
              <p:nvPr/>
            </p:nvSpPr>
            <p:spPr>
              <a:xfrm>
                <a:off x="3915748" y="4932013"/>
                <a:ext cx="2637452" cy="670183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𝑜𝑝𝑡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≈2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2 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073DF57-2AA1-9D5A-AFF6-A99697C743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5748" y="4932013"/>
                <a:ext cx="2637452" cy="67018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BDDD5D4-F58E-21B0-2544-7EE7B77ADC55}"/>
                  </a:ext>
                </a:extLst>
              </p:cNvPr>
              <p:cNvSpPr txBox="1"/>
              <p:nvPr/>
            </p:nvSpPr>
            <p:spPr>
              <a:xfrm>
                <a:off x="696191" y="5737610"/>
                <a:ext cx="3300839" cy="7693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h𝑜𝑡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1+</m:t>
                              </m:r>
                              <m:r>
                                <m:rPr>
                                  <m:nor/>
                                </m:rPr>
                                <a:rPr lang="en-US" dirty="0"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2 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rad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BDDD5D4-F58E-21B0-2544-7EE7B77ADC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191" y="5737610"/>
                <a:ext cx="3300839" cy="76937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1393CA11-5F4C-F414-9435-789DA393A81A}"/>
              </a:ext>
            </a:extLst>
          </p:cNvPr>
          <p:cNvSpPr txBox="1"/>
          <p:nvPr/>
        </p:nvSpPr>
        <p:spPr>
          <a:xfrm>
            <a:off x="3065330" y="3382821"/>
            <a:ext cx="3894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 </a:t>
            </a:r>
            <a:r>
              <a:rPr lang="ru-RU" dirty="0"/>
              <a:t>Температура горячих электронов</a:t>
            </a:r>
          </a:p>
        </p:txBody>
      </p:sp>
      <p:sp>
        <p:nvSpPr>
          <p:cNvPr id="19" name="Номер слайда 2">
            <a:extLst>
              <a:ext uri="{FF2B5EF4-FFF2-40B4-BE49-F238E27FC236}">
                <a16:creationId xmlns:a16="http://schemas.microsoft.com/office/drawing/2014/main" id="{6175AC59-07C0-7C79-5309-774F3D8CF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71488"/>
          </a:xfrm>
        </p:spPr>
        <p:txBody>
          <a:bodyPr/>
          <a:lstStyle/>
          <a:p>
            <a:fld id="{C5E714CC-F9EE-4504-9E1E-74B7616A7AC8}" type="slidenum">
              <a:rPr lang="ru-RU" sz="2200" smtClean="0"/>
              <a:t>10</a:t>
            </a:fld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9331713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0A20CE-BA0C-BEA8-6E65-BE8C889DC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</a:rPr>
              <a:t>Энергетический спектры электронов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6CB712A-955A-228F-F7D3-8526528A36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376" y="2066873"/>
            <a:ext cx="8282253" cy="25786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5D668F9-900C-EF76-9BF4-C586A71ABB51}"/>
                  </a:ext>
                </a:extLst>
              </p:cNvPr>
              <p:cNvSpPr txBox="1"/>
              <p:nvPr/>
            </p:nvSpPr>
            <p:spPr>
              <a:xfrm>
                <a:off x="3174167" y="1272160"/>
                <a:ext cx="2257220" cy="670183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𝑜𝑝𝑡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≈2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2 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5D668F9-900C-EF76-9BF4-C586A71ABB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4167" y="1272160"/>
                <a:ext cx="2257220" cy="67018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Номер слайда 2">
            <a:extLst>
              <a:ext uri="{FF2B5EF4-FFF2-40B4-BE49-F238E27FC236}">
                <a16:creationId xmlns:a16="http://schemas.microsoft.com/office/drawing/2014/main" id="{D075C35C-7798-4189-3937-099C82FC4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71488"/>
          </a:xfrm>
        </p:spPr>
        <p:txBody>
          <a:bodyPr/>
          <a:lstStyle/>
          <a:p>
            <a:fld id="{C5E714CC-F9EE-4504-9E1E-74B7616A7AC8}" type="slidenum">
              <a:rPr lang="ru-RU" sz="2200" smtClean="0"/>
              <a:t>11</a:t>
            </a:fld>
            <a:endParaRPr lang="ru-RU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072BFBD-B85B-38E2-068A-111217CD63EE}"/>
                  </a:ext>
                </a:extLst>
              </p:cNvPr>
              <p:cNvSpPr txBox="1"/>
              <p:nvPr/>
            </p:nvSpPr>
            <p:spPr>
              <a:xfrm>
                <a:off x="1629658" y="5585840"/>
                <a:ext cx="24163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&lt;2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h𝑜𝑡</m:t>
                          </m:r>
                        </m:sub>
                      </m:sSub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𝑐𝑜𝑙𝑑</m:t>
                          </m:r>
                        </m:sub>
                      </m:sSub>
                    </m:oMath>
                  </m:oMathPara>
                </a14:m>
                <a:endParaRPr lang="ru-RU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072BFBD-B85B-38E2-068A-111217CD63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9658" y="5585840"/>
                <a:ext cx="2416367" cy="369332"/>
              </a:xfrm>
              <a:prstGeom prst="rect">
                <a:avLst/>
              </a:prstGeom>
              <a:blipFill>
                <a:blip r:embed="rId7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78EB587-E937-0AE0-DD2A-114860BC8122}"/>
                  </a:ext>
                </a:extLst>
              </p:cNvPr>
              <p:cNvSpPr txBox="1"/>
              <p:nvPr/>
            </p:nvSpPr>
            <p:spPr>
              <a:xfrm>
                <a:off x="5133130" y="5585840"/>
                <a:ext cx="241636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B0BFF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i="1">
                          <a:solidFill>
                            <a:srgbClr val="0B0BFF"/>
                          </a:solidFill>
                          <a:latin typeface="Cambria Math" panose="02040503050406030204" pitchFamily="18" charset="0"/>
                        </a:rPr>
                        <m:t>≥2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B0B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B0BFF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B0BFF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i="1">
                          <a:solidFill>
                            <a:srgbClr val="0B0BFF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B0B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B0BFF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B0BFF"/>
                              </a:solidFill>
                              <a:latin typeface="Cambria Math" panose="02040503050406030204" pitchFamily="18" charset="0"/>
                            </a:rPr>
                            <m:t>h𝑜𝑡</m:t>
                          </m:r>
                        </m:sub>
                      </m:sSub>
                      <m:r>
                        <a:rPr lang="en-US" i="1">
                          <a:solidFill>
                            <a:srgbClr val="0B0BFF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B0B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B0BFF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B0BFF"/>
                              </a:solidFill>
                              <a:latin typeface="Cambria Math" panose="02040503050406030204" pitchFamily="18" charset="0"/>
                            </a:rPr>
                            <m:t>𝑐𝑜𝑙𝑑</m:t>
                          </m:r>
                        </m:sub>
                      </m:sSub>
                    </m:oMath>
                  </m:oMathPara>
                </a14:m>
                <a:endParaRPr lang="ru-RU" dirty="0">
                  <a:solidFill>
                    <a:srgbClr val="0B0BFF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78EB587-E937-0AE0-DD2A-114860BC81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3130" y="5585840"/>
                <a:ext cx="2416367" cy="369332"/>
              </a:xfrm>
              <a:prstGeom prst="rect">
                <a:avLst/>
              </a:prstGeom>
              <a:blipFill>
                <a:blip r:embed="rId8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1C9C6CAB-E082-0CC6-D90A-186985D5F5E4}"/>
              </a:ext>
            </a:extLst>
          </p:cNvPr>
          <p:cNvSpPr txBox="1"/>
          <p:nvPr/>
        </p:nvSpPr>
        <p:spPr>
          <a:xfrm>
            <a:off x="5017308" y="4878664"/>
            <a:ext cx="22890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B0BFF"/>
                </a:solidFill>
              </a:rPr>
              <a:t>Большие кластеры</a:t>
            </a:r>
            <a:r>
              <a:rPr lang="en-US" dirty="0">
                <a:solidFill>
                  <a:srgbClr val="0B0BFF"/>
                </a:solidFill>
              </a:rPr>
              <a:t>:</a:t>
            </a:r>
            <a:endParaRPr lang="ru-RU" dirty="0">
              <a:solidFill>
                <a:srgbClr val="0B0B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1D5178-CC4C-5C30-85AF-3E106E5A996B}"/>
              </a:ext>
            </a:extLst>
          </p:cNvPr>
          <p:cNvSpPr txBox="1"/>
          <p:nvPr/>
        </p:nvSpPr>
        <p:spPr>
          <a:xfrm>
            <a:off x="1565910" y="4878664"/>
            <a:ext cx="25438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Маленькие кластеры</a:t>
            </a:r>
            <a:r>
              <a:rPr lang="en-US" dirty="0">
                <a:solidFill>
                  <a:srgbClr val="FF0000"/>
                </a:solidFill>
              </a:rPr>
              <a:t>: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305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3F4A52-4BD3-393A-B374-15ED2C1FE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Температура горячих электронов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3EC3836-76D2-F174-4ADE-AEBE3EFC41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7400" y="1849776"/>
            <a:ext cx="5072937" cy="31532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B2FAD6F-A184-9CF4-5806-E4B550DBBCA9}"/>
                  </a:ext>
                </a:extLst>
              </p:cNvPr>
              <p:cNvSpPr txBox="1"/>
              <p:nvPr/>
            </p:nvSpPr>
            <p:spPr>
              <a:xfrm>
                <a:off x="3743695" y="5426689"/>
                <a:ext cx="2042226" cy="646331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h𝑜𝑡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B2FAD6F-A184-9CF4-5806-E4B550DBBC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3695" y="5426689"/>
                <a:ext cx="2042226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Овал 4">
            <a:extLst>
              <a:ext uri="{FF2B5EF4-FFF2-40B4-BE49-F238E27FC236}">
                <a16:creationId xmlns:a16="http://schemas.microsoft.com/office/drawing/2014/main" id="{190C4EAF-1D22-82E9-8ABC-D10AD55BF59A}"/>
              </a:ext>
            </a:extLst>
          </p:cNvPr>
          <p:cNvSpPr/>
          <p:nvPr/>
        </p:nvSpPr>
        <p:spPr bwMode="auto">
          <a:xfrm>
            <a:off x="5964381" y="5383402"/>
            <a:ext cx="124691" cy="38446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1AF5FE0D-A3EE-A278-2DAE-7418761FC34D}"/>
              </a:ext>
            </a:extLst>
          </p:cNvPr>
          <p:cNvSpPr/>
          <p:nvPr/>
        </p:nvSpPr>
        <p:spPr bwMode="auto">
          <a:xfrm>
            <a:off x="5964380" y="5871774"/>
            <a:ext cx="124691" cy="124691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0" name="Номер слайда 2">
            <a:extLst>
              <a:ext uri="{FF2B5EF4-FFF2-40B4-BE49-F238E27FC236}">
                <a16:creationId xmlns:a16="http://schemas.microsoft.com/office/drawing/2014/main" id="{22B8AE84-A549-4907-0F76-D9969CF60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71488"/>
          </a:xfrm>
        </p:spPr>
        <p:txBody>
          <a:bodyPr/>
          <a:lstStyle/>
          <a:p>
            <a:fld id="{C5E714CC-F9EE-4504-9E1E-74B7616A7AC8}" type="slidenum">
              <a:rPr lang="ru-RU" sz="2200" smtClean="0"/>
              <a:t>12</a:t>
            </a:fld>
            <a:endParaRPr lang="ru-RU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21A1FB2-4CAA-4D3B-0978-83F7979A8F47}"/>
                  </a:ext>
                </a:extLst>
              </p:cNvPr>
              <p:cNvSpPr txBox="1"/>
              <p:nvPr/>
            </p:nvSpPr>
            <p:spPr>
              <a:xfrm>
                <a:off x="3606216" y="1185425"/>
                <a:ext cx="1355307" cy="390748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𝑜𝑝𝑡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21A1FB2-4CAA-4D3B-0978-83F7979A8F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6216" y="1185425"/>
                <a:ext cx="1355307" cy="390748"/>
              </a:xfrm>
              <a:prstGeom prst="rect">
                <a:avLst/>
              </a:prstGeom>
              <a:blipFill>
                <a:blip r:embed="rId4"/>
                <a:stretch>
                  <a:fillRect b="-1449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61269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9004F7-F3AC-104A-CAC0-8E3A92CDC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i="0" dirty="0">
                <a:effectLst/>
                <a:latin typeface="Arial" panose="020B0604020202020204" pitchFamily="34" charset="0"/>
              </a:rPr>
              <a:t>Энергетические спектры дейтронов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A61CB82-D0A5-6F6F-274D-BE8B26BDF7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89" y="1585147"/>
            <a:ext cx="8260080" cy="257625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DB53AF8-BD35-9D61-4230-853B8EA8CA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389" y="1522416"/>
            <a:ext cx="4215827" cy="2652138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69F1F25-5BFE-3959-5868-AE487687603F}"/>
              </a:ext>
            </a:extLst>
          </p:cNvPr>
          <p:cNvSpPr/>
          <p:nvPr/>
        </p:nvSpPr>
        <p:spPr bwMode="auto">
          <a:xfrm>
            <a:off x="2157984" y="1663928"/>
            <a:ext cx="377952" cy="18897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C46C1C0-9A42-9030-1963-C329DB15FD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0031" y="1742709"/>
            <a:ext cx="566929" cy="1889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92E281F-2BF9-C572-19C9-949F77FF6C47}"/>
                  </a:ext>
                </a:extLst>
              </p:cNvPr>
              <p:cNvSpPr txBox="1"/>
              <p:nvPr/>
            </p:nvSpPr>
            <p:spPr>
              <a:xfrm>
                <a:off x="1886155" y="4431781"/>
                <a:ext cx="2963312" cy="5241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&lt;2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𝐷𝐶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den>
                    </m:f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h𝑜𝑡</m:t>
                        </m:r>
                      </m:sub>
                    </m:sSub>
                  </m:oMath>
                </a14:m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92E281F-2BF9-C572-19C9-949F77FF6C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6155" y="4431781"/>
                <a:ext cx="2963312" cy="524182"/>
              </a:xfrm>
              <a:prstGeom prst="rect">
                <a:avLst/>
              </a:prstGeom>
              <a:blipFill>
                <a:blip r:embed="rId5"/>
                <a:stretch>
                  <a:fillRect b="-58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1FE446BE-9DDC-C34B-1BBA-452A7B9A3480}"/>
              </a:ext>
            </a:extLst>
          </p:cNvPr>
          <p:cNvSpPr txBox="1"/>
          <p:nvPr/>
        </p:nvSpPr>
        <p:spPr>
          <a:xfrm>
            <a:off x="320583" y="4431781"/>
            <a:ext cx="19667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dirty="0"/>
              <a:t>Маленькие кластеры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0F03776-5EDA-718B-80F5-C9FB1EB5B74C}"/>
                  </a:ext>
                </a:extLst>
              </p:cNvPr>
              <p:cNvSpPr txBox="1"/>
              <p:nvPr/>
            </p:nvSpPr>
            <p:spPr>
              <a:xfrm>
                <a:off x="4849467" y="4324540"/>
                <a:ext cx="39078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/>
                  <a:t>Для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=1.2,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=0.05,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𝐷𝐶</m:t>
                        </m:r>
                      </m:sub>
                    </m:sSub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400 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keV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0F03776-5EDA-718B-80F5-C9FB1EB5B7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9467" y="4324540"/>
                <a:ext cx="3907865" cy="369332"/>
              </a:xfrm>
              <a:prstGeom prst="rect">
                <a:avLst/>
              </a:prstGeom>
              <a:blipFill>
                <a:blip r:embed="rId6"/>
                <a:stretch>
                  <a:fillRect l="-1404" t="-819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79CD3B5-AFE9-6C95-A6C0-CBF31533E068}"/>
                  </a:ext>
                </a:extLst>
              </p:cNvPr>
              <p:cNvSpPr txBox="1"/>
              <p:nvPr/>
            </p:nvSpPr>
            <p:spPr>
              <a:xfrm>
                <a:off x="4849467" y="4715895"/>
                <a:ext cx="4572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dirty="0"/>
                  <a:t>Для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=5,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=0.2,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𝐷𝐶</m:t>
                        </m:r>
                      </m:sub>
                    </m:sSub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5 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MeV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79CD3B5-AFE9-6C95-A6C0-CBF31533E0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9467" y="4715895"/>
                <a:ext cx="4572000" cy="369332"/>
              </a:xfrm>
              <a:prstGeom prst="rect">
                <a:avLst/>
              </a:prstGeom>
              <a:blipFill>
                <a:blip r:embed="rId7"/>
                <a:stretch>
                  <a:fillRect l="-1200" t="-10000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28DDC5E-4DE5-6DC3-37DD-416C37573770}"/>
                  </a:ext>
                </a:extLst>
              </p:cNvPr>
              <p:cNvSpPr txBox="1"/>
              <p:nvPr/>
            </p:nvSpPr>
            <p:spPr>
              <a:xfrm>
                <a:off x="2997331" y="5427677"/>
                <a:ext cx="1473800" cy="3724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</m:e>
                      </m:ra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28DDC5E-4DE5-6DC3-37DD-416C375737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7331" y="5427677"/>
                <a:ext cx="1473800" cy="372410"/>
              </a:xfrm>
              <a:prstGeom prst="rect">
                <a:avLst/>
              </a:prstGeom>
              <a:blipFill>
                <a:blip r:embed="rId8"/>
                <a:stretch>
                  <a:fillRect b="-163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Номер слайда 2">
            <a:extLst>
              <a:ext uri="{FF2B5EF4-FFF2-40B4-BE49-F238E27FC236}">
                <a16:creationId xmlns:a16="http://schemas.microsoft.com/office/drawing/2014/main" id="{92366A4D-C6CC-93B1-D7C9-304737BBF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71488"/>
          </a:xfrm>
        </p:spPr>
        <p:txBody>
          <a:bodyPr/>
          <a:lstStyle/>
          <a:p>
            <a:fld id="{C5E714CC-F9EE-4504-9E1E-74B7616A7AC8}" type="slidenum">
              <a:rPr lang="ru-RU" sz="2200" smtClean="0"/>
              <a:t>13</a:t>
            </a:fld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7994252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854494-7B45-C027-1475-0DBBF1C8E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Выход нейтронов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A6484F2-48B5-453A-DD01-8982BD0E3265}"/>
                  </a:ext>
                </a:extLst>
              </p:cNvPr>
              <p:cNvSpPr txBox="1"/>
              <p:nvPr/>
            </p:nvSpPr>
            <p:spPr>
              <a:xfrm>
                <a:off x="420022" y="3529562"/>
                <a:ext cx="4572000" cy="3332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1500" dirty="0"/>
                  <a:t>Выход нейтронов для разных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𝑎𝑣</m:t>
                        </m:r>
                      </m:sub>
                    </m:sSub>
                  </m:oMath>
                </a14:m>
                <a:r>
                  <a:rPr lang="en-US" sz="1500" dirty="0"/>
                  <a:t> </a:t>
                </a:r>
                <a:r>
                  <a:rPr lang="ru-RU" sz="1500" dirty="0"/>
                  <a:t>и </a:t>
                </a:r>
                <a14:m>
                  <m:oMath xmlns:m="http://schemas.openxmlformats.org/officeDocument/2006/math"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sz="1500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A6484F2-48B5-453A-DD01-8982BD0E32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022" y="3529562"/>
                <a:ext cx="4572000" cy="333233"/>
              </a:xfrm>
              <a:prstGeom prst="rect">
                <a:avLst/>
              </a:prstGeom>
              <a:blipFill>
                <a:blip r:embed="rId2"/>
                <a:stretch>
                  <a:fillRect l="-533" t="-3636" b="-1454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555B414-E2C1-657E-96AE-01FF0BF8B0B8}"/>
                  </a:ext>
                </a:extLst>
              </p:cNvPr>
              <p:cNvSpPr txBox="1"/>
              <p:nvPr/>
            </p:nvSpPr>
            <p:spPr>
              <a:xfrm>
                <a:off x="4339703" y="4506809"/>
                <a:ext cx="4073150" cy="9447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dirty="0"/>
                  <a:t>Выход нейтронов на </a:t>
                </a:r>
                <a:r>
                  <a:rPr lang="en-US" dirty="0"/>
                  <a:t>1 </a:t>
                </a:r>
                <a:r>
                  <a:rPr lang="ru-RU" dirty="0"/>
                  <a:t>Дж</a:t>
                </a:r>
                <a:r>
                  <a:rPr lang="en-US" dirty="0"/>
                  <a:t> </a:t>
                </a:r>
                <a:r>
                  <a:rPr lang="ru-RU" dirty="0"/>
                  <a:t>лазерной энергии при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𝑜𝑝𝑡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ru-RU" dirty="0"/>
                  <a:t>для различных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ru-RU" dirty="0"/>
                  <a:t>полученный</a:t>
                </a:r>
                <a:r>
                  <a:rPr lang="en-US" dirty="0"/>
                  <a:t> </a:t>
                </a:r>
                <a:r>
                  <a:rPr lang="ru-RU" dirty="0"/>
                  <a:t>с помощью</a:t>
                </a:r>
                <a:endParaRPr lang="en-US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555B414-E2C1-657E-96AE-01FF0BF8B0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9703" y="4506809"/>
                <a:ext cx="4073150" cy="944746"/>
              </a:xfrm>
              <a:prstGeom prst="rect">
                <a:avLst/>
              </a:prstGeom>
              <a:blipFill>
                <a:blip r:embed="rId3"/>
                <a:stretch>
                  <a:fillRect l="-1347" t="-3226" r="-599" b="-96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Номер слайда 2">
            <a:extLst>
              <a:ext uri="{FF2B5EF4-FFF2-40B4-BE49-F238E27FC236}">
                <a16:creationId xmlns:a16="http://schemas.microsoft.com/office/drawing/2014/main" id="{7F53F5C0-CDE3-E621-FF1B-3436CF6D0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71682" y="6259217"/>
            <a:ext cx="2133600" cy="471488"/>
          </a:xfrm>
        </p:spPr>
        <p:txBody>
          <a:bodyPr/>
          <a:lstStyle/>
          <a:p>
            <a:fld id="{C5E714CC-F9EE-4504-9E1E-74B7616A7AC8}" type="slidenum">
              <a:rPr lang="ru-RU" sz="2200" smtClean="0"/>
              <a:t>14</a:t>
            </a:fld>
            <a:endParaRPr lang="ru-RU" sz="2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ADB650F-C52B-7D02-B647-C63CAC204760}"/>
                  </a:ext>
                </a:extLst>
              </p:cNvPr>
              <p:cNvSpPr txBox="1"/>
              <p:nvPr/>
            </p:nvSpPr>
            <p:spPr>
              <a:xfrm>
                <a:off x="4560272" y="3643778"/>
                <a:ext cx="2257220" cy="670183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𝑜𝑝𝑡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≈2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2 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ADB650F-C52B-7D02-B647-C63CAC2047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0272" y="3643778"/>
                <a:ext cx="2257220" cy="6701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7AA9B7E-E556-75BB-120B-03E510D3A5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772" y="4118307"/>
            <a:ext cx="3727731" cy="237173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8D62944-ED58-1344-57A0-BCD4131521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0022" y="1180633"/>
            <a:ext cx="3430512" cy="220676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0AA2E52-167C-329B-95BC-7F66C2D84F35}"/>
                  </a:ext>
                </a:extLst>
              </p:cNvPr>
              <p:cNvSpPr txBox="1"/>
              <p:nvPr/>
            </p:nvSpPr>
            <p:spPr>
              <a:xfrm>
                <a:off x="1105572" y="1180633"/>
                <a:ext cx="15724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1" smtClean="0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=1.2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0AA2E52-167C-329B-95BC-7F66C2D84F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5572" y="1180633"/>
                <a:ext cx="1572430" cy="369332"/>
              </a:xfrm>
              <a:prstGeom prst="rect">
                <a:avLst/>
              </a:prstGeom>
              <a:blipFill>
                <a:blip r:embed="rId7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35ABD55F-2278-3957-606E-658FEC8CCBC8}"/>
              </a:ext>
            </a:extLst>
          </p:cNvPr>
          <p:cNvCxnSpPr>
            <a:cxnSpLocks/>
          </p:cNvCxnSpPr>
          <p:nvPr/>
        </p:nvCxnSpPr>
        <p:spPr>
          <a:xfrm>
            <a:off x="4677509" y="5845488"/>
            <a:ext cx="70973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A39D3E56-E16C-E300-6013-6D83EA974DDA}"/>
              </a:ext>
            </a:extLst>
          </p:cNvPr>
          <p:cNvCxnSpPr>
            <a:cxnSpLocks/>
          </p:cNvCxnSpPr>
          <p:nvPr/>
        </p:nvCxnSpPr>
        <p:spPr>
          <a:xfrm>
            <a:off x="4677509" y="6127865"/>
            <a:ext cx="756080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766727B-B3B6-7310-54F7-B7B4312C8408}"/>
              </a:ext>
            </a:extLst>
          </p:cNvPr>
          <p:cNvSpPr txBox="1"/>
          <p:nvPr/>
        </p:nvSpPr>
        <p:spPr>
          <a:xfrm>
            <a:off x="5552217" y="5689816"/>
            <a:ext cx="86936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Geant4</a:t>
            </a:r>
            <a:endParaRPr lang="ru-RU" sz="1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657503-7669-153E-9708-38A79384551E}"/>
              </a:ext>
            </a:extLst>
          </p:cNvPr>
          <p:cNvSpPr txBox="1"/>
          <p:nvPr/>
        </p:nvSpPr>
        <p:spPr>
          <a:xfrm>
            <a:off x="5506836" y="5966818"/>
            <a:ext cx="18394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/>
              <a:t>интеграл </a:t>
            </a:r>
          </a:p>
          <a:p>
            <a:r>
              <a:rPr lang="ru-RU" sz="1400" dirty="0"/>
              <a:t>перекрытия</a:t>
            </a:r>
            <a:r>
              <a:rPr lang="en-US" sz="1400" dirty="0"/>
              <a:t> </a:t>
            </a:r>
            <a:endParaRPr lang="ru-RU" sz="14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A04684F-C461-EFA1-D1F2-61398CAD47C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0503" y="1215492"/>
            <a:ext cx="653076" cy="22781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CFC64E0-B488-0217-1342-C31BB0D139E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88882" y="1167262"/>
            <a:ext cx="2944615" cy="182071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9B782CE-10E0-6679-1E69-BE92C4C17797}"/>
              </a:ext>
            </a:extLst>
          </p:cNvPr>
          <p:cNvSpPr txBox="1"/>
          <p:nvPr/>
        </p:nvSpPr>
        <p:spPr>
          <a:xfrm>
            <a:off x="6571682" y="3049133"/>
            <a:ext cx="19267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Сечение </a:t>
            </a:r>
            <a:r>
              <a:rPr lang="en-US" sz="1200" dirty="0"/>
              <a:t>DD </a:t>
            </a:r>
            <a:r>
              <a:rPr lang="ru-RU" sz="1200" dirty="0"/>
              <a:t>реакции</a:t>
            </a:r>
          </a:p>
        </p:txBody>
      </p:sp>
    </p:spTree>
    <p:extLst>
      <p:ext uri="{BB962C8B-B14F-4D97-AF65-F5344CB8AC3E}">
        <p14:creationId xmlns:p14="http://schemas.microsoft.com/office/powerpoint/2010/main" val="42780220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EF4AF1-8A24-DCE2-E794-A735A9EBC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Заключение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935693C6-2F69-B5DD-EE49-7C3DF2526FA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noFill/>
            </p:spPr>
            <p:txBody>
              <a:bodyPr/>
              <a:lstStyle/>
              <a:p>
                <a:r>
                  <a:rPr lang="ru-RU" sz="2000" dirty="0"/>
                  <a:t>Представлен метод с помощью которого возможно моделирование больших объемов лазерно-кластерной среды с помощью разделения всего объема на небольшие зоны, а также показан способ позволяющий восстанавливать спектры заряженных частиц в зонах без проведения в них непосредственных расчетов.</a:t>
                </a:r>
              </a:p>
              <a:p>
                <a:pPr marL="0" indent="0">
                  <a:buNone/>
                </a:pPr>
                <a:endParaRPr lang="ru-RU" sz="2000" dirty="0"/>
              </a:p>
              <a:p>
                <a:r>
                  <a:rPr lang="ru-RU" sz="2000" dirty="0"/>
                  <a:t>При заданной интенсивности лазерного излучения от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ru-RU" sz="2000" b="0" i="1" dirty="0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18</m:t>
                        </m:r>
                      </m:sup>
                    </m:sSup>
                  </m:oMath>
                </a14:m>
                <a:r>
                  <a:rPr lang="en-US" sz="2000" dirty="0"/>
                  <a:t> </a:t>
                </a:r>
                <a:r>
                  <a:rPr lang="ru-RU" sz="2000" dirty="0"/>
                  <a:t>Вт/см</a:t>
                </a:r>
                <a:r>
                  <a:rPr lang="ru-RU" sz="2000" baseline="30000" dirty="0"/>
                  <a:t>2</a:t>
                </a:r>
                <a:r>
                  <a:rPr lang="ru-RU" sz="2000" dirty="0"/>
                  <a:t> до </a:t>
                </a:r>
                <a14:m>
                  <m:oMath xmlns:m="http://schemas.openxmlformats.org/officeDocument/2006/math">
                    <m:r>
                      <a:rPr lang="ru-RU" sz="2000" i="1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ru-RU" sz="2000" b="0" i="1" dirty="0" smtClean="0">
                        <a:latin typeface="Cambria Math" panose="02040503050406030204" pitchFamily="18" charset="0"/>
                      </a:rPr>
                      <m:t>.4</m:t>
                    </m:r>
                    <m:r>
                      <a:rPr lang="ru-RU" sz="2000" i="1" dirty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18</m:t>
                        </m:r>
                      </m:sup>
                    </m:sSup>
                  </m:oMath>
                </a14:m>
                <a:r>
                  <a:rPr lang="en-US" sz="2000" dirty="0"/>
                  <a:t> </a:t>
                </a:r>
                <a:r>
                  <a:rPr lang="ru-RU" sz="2000" dirty="0"/>
                  <a:t>Вт/см</a:t>
                </a:r>
                <a:r>
                  <a:rPr lang="ru-RU" sz="2000" baseline="30000" dirty="0"/>
                  <a:t>2</a:t>
                </a:r>
                <a:r>
                  <a:rPr lang="ru-RU" sz="2000" dirty="0"/>
                  <a:t> существует оптимальный диаметр кластеров </a:t>
                </a:r>
                <a:r>
                  <a:rPr lang="en-US" sz="2000" dirty="0"/>
                  <a:t>D</a:t>
                </a:r>
                <a:r>
                  <a:rPr lang="en-US" sz="2000" baseline="-25000" dirty="0"/>
                  <a:t>2</a:t>
                </a:r>
                <a:r>
                  <a:rPr lang="en-US" sz="2000" dirty="0"/>
                  <a:t>O</a:t>
                </a:r>
                <a:r>
                  <a:rPr lang="ru-RU" sz="2000" dirty="0"/>
                  <a:t> для максимизации выхода термоядерных нейтронов, что соответствует изменению механизма ускорения дейтронов с Кулоновский взрыв с ускорением полем разделения зарядов.</a:t>
                </a:r>
              </a:p>
              <a:p>
                <a:pPr marL="0" indent="0">
                  <a:buNone/>
                </a:pPr>
                <a:endParaRPr lang="ru-RU" sz="2000" dirty="0"/>
              </a:p>
              <a:p>
                <a:r>
                  <a:rPr lang="ru-RU" sz="2000" dirty="0"/>
                  <a:t>При заданной энергии лазера наибольший выход термоядерных нейтронов соответствует наибольшей интенсивности лазера и составляет порядка 10</a:t>
                </a:r>
                <a:r>
                  <a:rPr lang="ru-RU" sz="2000" baseline="30000" dirty="0"/>
                  <a:t>7</a:t>
                </a:r>
                <a:r>
                  <a:rPr lang="ru-RU" sz="2000" dirty="0"/>
                  <a:t> нейтронов/Дж.</a:t>
                </a: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935693C6-2F69-B5DD-EE49-7C3DF2526F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80" t="-451" r="-97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2">
            <a:extLst>
              <a:ext uri="{FF2B5EF4-FFF2-40B4-BE49-F238E27FC236}">
                <a16:creationId xmlns:a16="http://schemas.microsoft.com/office/drawing/2014/main" id="{E13DDBCE-DA60-15A4-87D6-C9BA99392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71488"/>
          </a:xfrm>
        </p:spPr>
        <p:txBody>
          <a:bodyPr/>
          <a:lstStyle/>
          <a:p>
            <a:fld id="{C5E714CC-F9EE-4504-9E1E-74B7616A7AC8}" type="slidenum">
              <a:rPr lang="ru-RU" sz="2200" smtClean="0"/>
              <a:t>15</a:t>
            </a:fld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5643164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8AF65E-C811-05E7-7066-A7F948297A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0C39239-A69C-BC2F-4120-44EDAAD1CB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31643677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55D328-E4EC-AA41-FF85-7F9EDAFAB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110EAD-1867-4CA8-B7FC-82B8B34016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14708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0D7476-A99E-EFFA-DB01-2B7CCFD44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10E6BD-6B97-8AA0-BB31-444F7D3A9E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5956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9B6DE7-5268-C70D-C623-B66169855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B48A36-BBFA-C509-7337-77BBEF9505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571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Введение</a:t>
            </a:r>
            <a:br>
              <a:rPr lang="ru-RU" dirty="0"/>
            </a:br>
            <a:r>
              <a:rPr lang="ru-RU" dirty="0"/>
              <a:t>Кластерная мишень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3946BF-3E03-480D-B206-47208856DBB7}"/>
              </a:ext>
            </a:extLst>
          </p:cNvPr>
          <p:cNvSpPr txBox="1"/>
          <p:nvPr/>
        </p:nvSpPr>
        <p:spPr>
          <a:xfrm>
            <a:off x="2839459" y="1126341"/>
            <a:ext cx="26901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Кластерная мишень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1FF304-D732-4C80-9EAD-F25D61A9126F}"/>
              </a:ext>
            </a:extLst>
          </p:cNvPr>
          <p:cNvSpPr txBox="1"/>
          <p:nvPr/>
        </p:nvSpPr>
        <p:spPr>
          <a:xfrm>
            <a:off x="371353" y="1932249"/>
            <a:ext cx="25174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прозрачность газовой</a:t>
            </a:r>
          </a:p>
          <a:p>
            <a:r>
              <a:rPr lang="ru-RU" dirty="0"/>
              <a:t> мишени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03D330-DE80-4B3C-BA78-50AFC33ACC2D}"/>
              </a:ext>
            </a:extLst>
          </p:cNvPr>
          <p:cNvSpPr txBox="1"/>
          <p:nvPr/>
        </p:nvSpPr>
        <p:spPr>
          <a:xfrm>
            <a:off x="5344481" y="1872544"/>
            <a:ext cx="30010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большая электронная </a:t>
            </a:r>
            <a:endParaRPr lang="en-US" dirty="0"/>
          </a:p>
          <a:p>
            <a:r>
              <a:rPr lang="ru-RU" dirty="0"/>
              <a:t>плотность твердотельной </a:t>
            </a:r>
            <a:endParaRPr lang="en-US" dirty="0"/>
          </a:p>
          <a:p>
            <a:r>
              <a:rPr lang="ru-RU" dirty="0"/>
              <a:t>мишени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CD4D19F-31AE-430A-844C-C2D0B69639B0}"/>
              </a:ext>
            </a:extLst>
          </p:cNvPr>
          <p:cNvSpPr txBox="1"/>
          <p:nvPr/>
        </p:nvSpPr>
        <p:spPr>
          <a:xfrm>
            <a:off x="298339" y="3193659"/>
            <a:ext cx="7772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1) Субмикронная металлическая пыль, субмикронные частицы, микропорошок (золото, серебро и т. Д.)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3220E8A-F36A-4044-80E6-F9C71834EC4C}"/>
              </a:ext>
            </a:extLst>
          </p:cNvPr>
          <p:cNvSpPr txBox="1"/>
          <p:nvPr/>
        </p:nvSpPr>
        <p:spPr>
          <a:xfrm>
            <a:off x="298339" y="3785460"/>
            <a:ext cx="70333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2) Жидкие струи / капельные мишени (тяжелая вода)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0072213-0336-4AF2-B0E1-0F4A78F8EED8}"/>
              </a:ext>
            </a:extLst>
          </p:cNvPr>
          <p:cNvSpPr txBox="1"/>
          <p:nvPr/>
        </p:nvSpPr>
        <p:spPr>
          <a:xfrm>
            <a:off x="298339" y="4154792"/>
            <a:ext cx="73503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3) Субмикронные кластеры (атомарные и молекулярные </a:t>
            </a:r>
            <a:r>
              <a:rPr lang="ru-RU" dirty="0" err="1"/>
              <a:t>газы</a:t>
            </a:r>
            <a:r>
              <a:rPr lang="ru-RU" dirty="0"/>
              <a:t> </a:t>
            </a:r>
            <a:r>
              <a:rPr lang="en-US" sz="1800" dirty="0" err="1"/>
              <a:t>Ar</a:t>
            </a:r>
            <a:r>
              <a:rPr lang="en-US" sz="1800" dirty="0"/>
              <a:t>, Kr, Xe, CO</a:t>
            </a:r>
            <a:r>
              <a:rPr lang="en-US" sz="1800" baseline="-25000" dirty="0"/>
              <a:t>2</a:t>
            </a:r>
            <a:r>
              <a:rPr lang="en-US" sz="1800" dirty="0"/>
              <a:t>, CD</a:t>
            </a:r>
            <a:r>
              <a:rPr lang="en-US" sz="1800" baseline="-25000" dirty="0"/>
              <a:t>4</a:t>
            </a:r>
            <a:r>
              <a:rPr lang="ru-RU" dirty="0"/>
              <a:t>)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6898491-D40E-490D-8BE8-74D822ABDBC3}"/>
              </a:ext>
            </a:extLst>
          </p:cNvPr>
          <p:cNvSpPr txBox="1"/>
          <p:nvPr/>
        </p:nvSpPr>
        <p:spPr>
          <a:xfrm>
            <a:off x="1844770" y="2826796"/>
            <a:ext cx="49616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микронных кластерных мишеней</a:t>
            </a:r>
          </a:p>
        </p:txBody>
      </p:sp>
      <p:sp>
        <p:nvSpPr>
          <p:cNvPr id="3" name="Номер слайда 20">
            <a:extLst>
              <a:ext uri="{FF2B5EF4-FFF2-40B4-BE49-F238E27FC236}">
                <a16:creationId xmlns:a16="http://schemas.microsoft.com/office/drawing/2014/main" id="{3D5BE32D-C2A7-2E9A-137D-F1AACA743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/>
          <a:p>
            <a:fld id="{C434E03D-1D61-499C-935C-3DFA42C97202}" type="slidenum">
              <a:rPr lang="ru-RU" sz="2200" smtClean="0"/>
              <a:t>2</a:t>
            </a:fld>
            <a:endParaRPr lang="ru-RU" sz="22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B8DC4C4-5320-DBD0-E570-B11CF9BBE5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7183" y="4831258"/>
            <a:ext cx="2267857" cy="168635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1CA3E8D-963C-2A90-9422-F69095ED8572}"/>
              </a:ext>
            </a:extLst>
          </p:cNvPr>
          <p:cNvSpPr txBox="1"/>
          <p:nvPr/>
        </p:nvSpPr>
        <p:spPr>
          <a:xfrm>
            <a:off x="5044999" y="6086570"/>
            <a:ext cx="39989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ru-RU" sz="12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fr-FR" sz="1200" b="0" i="0" u="none" strike="noStrike" baseline="0" dirty="0">
                <a:latin typeface="Calibri" panose="020F0502020204030204" pitchFamily="34" charset="0"/>
              </a:rPr>
              <a:t>S. </a:t>
            </a:r>
            <a:r>
              <a:rPr lang="fr-FR" sz="1200" b="0" i="0" u="none" strike="noStrike" baseline="0" dirty="0" err="1">
                <a:latin typeface="Calibri" panose="020F0502020204030204" pitchFamily="34" charset="0"/>
              </a:rPr>
              <a:t>Namba</a:t>
            </a:r>
            <a:r>
              <a:rPr lang="fr-FR" sz="1200" b="0" i="0" u="none" strike="noStrike" baseline="0" dirty="0">
                <a:latin typeface="Calibri" panose="020F0502020204030204" pitchFamily="34" charset="0"/>
              </a:rPr>
              <a:t> et al., Phys. </a:t>
            </a:r>
            <a:r>
              <a:rPr lang="fr-FR" sz="1200" b="0" i="0" u="none" strike="noStrike" baseline="0" dirty="0" err="1">
                <a:latin typeface="Calibri" panose="020F0502020204030204" pitchFamily="34" charset="0"/>
              </a:rPr>
              <a:t>Rev</a:t>
            </a:r>
            <a:r>
              <a:rPr lang="fr-FR" sz="1200" b="0" i="0" u="none" strike="noStrike" baseline="0" dirty="0">
                <a:latin typeface="Calibri" panose="020F0502020204030204" pitchFamily="34" charset="0"/>
              </a:rPr>
              <a:t>. A </a:t>
            </a:r>
            <a:r>
              <a:rPr lang="fr-FR" sz="1200" b="1" i="0" u="none" strike="noStrike" baseline="0" dirty="0">
                <a:latin typeface="Calibri" panose="020F0502020204030204" pitchFamily="34" charset="0"/>
              </a:rPr>
              <a:t>73</a:t>
            </a:r>
            <a:r>
              <a:rPr lang="fr-FR" sz="1200" b="0" i="0" u="none" strike="noStrike" baseline="0" dirty="0">
                <a:latin typeface="Calibri" panose="020F0502020204030204" pitchFamily="34" charset="0"/>
              </a:rPr>
              <a:t>, 013205 2006 </a:t>
            </a:r>
            <a:endParaRPr lang="ru-RU" sz="1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30FD171-4BD2-E680-4AF0-167ED05E3925}"/>
              </a:ext>
            </a:extLst>
          </p:cNvPr>
          <p:cNvSpPr txBox="1"/>
          <p:nvPr/>
        </p:nvSpPr>
        <p:spPr>
          <a:xfrm>
            <a:off x="4976326" y="5007036"/>
            <a:ext cx="13404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solidFill>
                  <a:srgbClr val="FF0000"/>
                </a:solidFill>
              </a:rPr>
              <a:t>Горячие электроны</a:t>
            </a:r>
          </a:p>
        </p:txBody>
      </p: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7B078BF8-E044-AB1E-E022-F8D3BA271F62}"/>
              </a:ext>
            </a:extLst>
          </p:cNvPr>
          <p:cNvCxnSpPr>
            <a:cxnSpLocks/>
            <a:stCxn id="12" idx="1"/>
          </p:cNvCxnSpPr>
          <p:nvPr/>
        </p:nvCxnSpPr>
        <p:spPr bwMode="auto">
          <a:xfrm flipH="1">
            <a:off x="4319037" y="5130147"/>
            <a:ext cx="657289" cy="3040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" name="Прямая со стрелкой 3">
            <a:extLst>
              <a:ext uri="{FF2B5EF4-FFF2-40B4-BE49-F238E27FC236}">
                <a16:creationId xmlns:a16="http://schemas.microsoft.com/office/drawing/2014/main" id="{1DF66FCD-BE1C-AF0E-28B7-E6F8A2256A8D}"/>
              </a:ext>
            </a:extLst>
          </p:cNvPr>
          <p:cNvCxnSpPr>
            <a:cxnSpLocks/>
          </p:cNvCxnSpPr>
          <p:nvPr/>
        </p:nvCxnSpPr>
        <p:spPr bwMode="auto">
          <a:xfrm flipH="1">
            <a:off x="2866133" y="1474921"/>
            <a:ext cx="477347" cy="64633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136ED947-C040-E51C-815A-2244A57018E3}"/>
              </a:ext>
            </a:extLst>
          </p:cNvPr>
          <p:cNvCxnSpPr>
            <a:cxnSpLocks/>
          </p:cNvCxnSpPr>
          <p:nvPr/>
        </p:nvCxnSpPr>
        <p:spPr bwMode="auto">
          <a:xfrm>
            <a:off x="4835098" y="1459142"/>
            <a:ext cx="498092" cy="52265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4121079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87669F-CF76-4FA0-3FF3-31E1C7CD8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Спектр нейтронов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D16B33-A602-101B-7A10-E43EB1F559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E853D0E-62B2-2762-F61C-971DFA57B2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9820" y="1745451"/>
            <a:ext cx="6204359" cy="373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8985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F2B1F8-28FB-38E1-AA08-753FD49A3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D55B83E-F9CA-3E55-C221-B221D562A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1CD907E-43F2-A10F-33F9-28949D49E0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5285" y="2207307"/>
            <a:ext cx="4537356" cy="2880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2486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95C9C3-864A-C165-643E-4378CD40A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Оценка выхода нейтронов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CAC3CBF-A90E-8B5F-1B5D-B71E27BDD944}"/>
                  </a:ext>
                </a:extLst>
              </p:cNvPr>
              <p:cNvSpPr txBox="1"/>
              <p:nvPr/>
            </p:nvSpPr>
            <p:spPr>
              <a:xfrm>
                <a:off x="908983" y="1354108"/>
                <a:ext cx="5654817" cy="7448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15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𝑡𝑜𝑡</m:t>
                          </m:r>
                        </m:sub>
                      </m:sSub>
                      <m:r>
                        <a:rPr lang="en-US" sz="15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5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5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15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𝑡𝑜𝑡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5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15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US" sz="15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sz="15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5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23"/>
                            </m:rPr>
                            <a:rPr lang="en-US" sz="15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k</m:t>
                          </m:r>
                          <m:r>
                            <m:rPr>
                              <m:brk m:alnAt="23"/>
                            </m:rPr>
                            <a:rPr lang="en-US" sz="15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5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15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  <m:e>
                          <m:nary>
                            <m:naryPr>
                              <m:ctrlPr>
                                <a:rPr lang="en-US" sz="15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5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sz="15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500" b="0" i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  <m:r>
                                    <a:rPr lang="en-US" sz="1500" b="0" i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1500" b="0" i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k</m:t>
                                  </m:r>
                                </m:sub>
                              </m:sSub>
                            </m:sup>
                            <m:e>
                              <m:r>
                                <a:rPr lang="en-US" sz="15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15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  <m:f>
                                <m:fPr>
                                  <m:ctrlPr>
                                    <a:rPr lang="en-US" sz="15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5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sSub>
                                    <m:sSubPr>
                                      <m:ctrlPr>
                                        <a:rPr lang="en-US" sz="15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5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sz="15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  <m:r>
                                        <a:rPr lang="en-US" sz="15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1500" b="0" i="0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k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15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15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den>
                              </m:f>
                            </m:e>
                          </m:nary>
                          <m:r>
                            <a:rPr lang="en-US" sz="15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≈</m:t>
                          </m:r>
                          <m:f>
                            <m:fPr>
                              <m:ctrlPr>
                                <a:rPr lang="en-US" sz="15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5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15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𝐷</m:t>
                                  </m:r>
                                  <m:r>
                                    <a:rPr lang="en-US" sz="15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15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den>
                          </m:f>
                          <m:nary>
                            <m:naryPr>
                              <m:ctrlPr>
                                <a:rPr lang="en-US" sz="15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5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15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p>
                            <m:e>
                              <m:r>
                                <a:rPr lang="en-US" sz="15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15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</m:t>
                              </m:r>
                              <m:r>
                                <a:rPr lang="en-US" sz="15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5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5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</m:d>
                              <m:nary>
                                <m:naryPr>
                                  <m:chr m:val="∑"/>
                                  <m:ctrlPr>
                                    <a:rPr lang="en-US" sz="15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sty m:val="p"/>
                                      <m:brk m:alnAt="23"/>
                                    </m:rPr>
                                    <a:rPr lang="en-US" sz="1500" b="0" i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k</m:t>
                                  </m:r>
                                  <m:r>
                                    <m:rPr>
                                      <m:brk m:alnAt="23"/>
                                    </m:rPr>
                                    <a:rPr lang="en-US" sz="15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15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15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𝑙</m:t>
                                  </m:r>
                                </m:sup>
                                <m:e>
                                  <m:r>
                                    <a:rPr lang="en-US" sz="15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𝑌</m:t>
                                  </m:r>
                                  <m:r>
                                    <a:rPr lang="en-US" sz="15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15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𝜉</m:t>
                                  </m:r>
                                  <m:sSub>
                                    <m:sSubPr>
                                      <m:ctrlPr>
                                        <a:rPr lang="en-US" sz="15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5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𝜖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1500" b="0" i="0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max</m:t>
                                      </m:r>
                                      <m:r>
                                        <a:rPr lang="en-US" sz="1500" b="0" i="0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1500" b="0" i="0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k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nary>
                        </m:e>
                      </m:nary>
                      <m:r>
                        <a:rPr lang="en-US" sz="15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sz="15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CAC3CBF-A90E-8B5F-1B5D-B71E27BDD9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983" y="1354108"/>
                <a:ext cx="5654817" cy="74481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0802B2B-3A9A-876A-04D9-17BA254703E2}"/>
                  </a:ext>
                </a:extLst>
              </p:cNvPr>
              <p:cNvSpPr txBox="1"/>
              <p:nvPr/>
            </p:nvSpPr>
            <p:spPr>
              <a:xfrm>
                <a:off x="206435" y="2659203"/>
                <a:ext cx="2817823" cy="6509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𝑌</m:t>
                      </m:r>
                      <m:d>
                        <m:d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</m:d>
                      <m:r>
                        <a:rPr lang="en-US" sz="15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nary>
                        <m:nary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𝜖</m:t>
                          </m:r>
                        </m:sup>
                        <m:e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p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  <m:d>
                            <m:d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5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500" i="1"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  <m:sup>
                                  <m:r>
                                    <a:rPr lang="en-US" sz="15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sSup>
                            <m:sSup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15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5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500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  <m:sSup>
                                        <m:sSupPr>
                                          <m:ctrlPr>
                                            <a:rPr lang="en-US" sz="15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500" i="1">
                                              <a:latin typeface="Cambria Math" panose="02040503050406030204" pitchFamily="18" charset="0"/>
                                            </a:rPr>
                                            <m:t>𝜖</m:t>
                                          </m:r>
                                        </m:e>
                                        <m:sup>
                                          <m:r>
                                            <a:rPr lang="en-US" sz="1500" b="0" i="1" smtClean="0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sz="1500" b="0" i="1" smtClean="0">
                                          <a:latin typeface="Cambria Math" panose="02040503050406030204" pitchFamily="18" charset="0"/>
                                        </a:rPr>
                                        <m:t>𝑑𝑟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0802B2B-3A9A-876A-04D9-17BA254703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435" y="2659203"/>
                <a:ext cx="2817823" cy="65094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A36524B-D891-8730-F682-33A53DAF50E8}"/>
                  </a:ext>
                </a:extLst>
              </p:cNvPr>
              <p:cNvSpPr txBox="1"/>
              <p:nvPr/>
            </p:nvSpPr>
            <p:spPr>
              <a:xfrm>
                <a:off x="179389" y="3665702"/>
                <a:ext cx="1941814" cy="5765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3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sz="1300" b="0" i="1" smtClean="0">
                              <a:latin typeface="Cambria Math" panose="02040503050406030204" pitchFamily="18" charset="0"/>
                            </a:rPr>
                            <m:t>𝑠𝑡</m:t>
                          </m:r>
                        </m:sub>
                      </m:sSub>
                      <m:d>
                        <m:dPr>
                          <m:ctrlPr>
                            <a:rPr lang="en-US" sz="13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300" i="1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</m:d>
                      <m:r>
                        <a:rPr lang="en-US" sz="1300" b="0" i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13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3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1300" i="1">
                              <a:latin typeface="Cambria Math" panose="02040503050406030204" pitchFamily="18" charset="0"/>
                            </a:rPr>
                            <m:t>𝜖</m:t>
                          </m:r>
                        </m:sup>
                        <m:e>
                          <m:r>
                            <a:rPr lang="en-US" sz="13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13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300" i="1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p>
                              <m:r>
                                <a:rPr lang="en-US" sz="13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nary>
                      <m:sSup>
                        <m:sSupPr>
                          <m:ctrlPr>
                            <a:rPr lang="en-US" sz="13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13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3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3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sSup>
                                    <m:sSupPr>
                                      <m:ctrlPr>
                                        <a:rPr lang="en-US" sz="13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300" i="1">
                                          <a:latin typeface="Cambria Math" panose="02040503050406030204" pitchFamily="18" charset="0"/>
                                        </a:rPr>
                                        <m:t>𝜖</m:t>
                                      </m:r>
                                    </m:e>
                                    <m:sup>
                                      <m:r>
                                        <a:rPr lang="en-US" sz="13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1300" i="1">
                                      <a:latin typeface="Cambria Math" panose="02040503050406030204" pitchFamily="18" charset="0"/>
                                    </a:rPr>
                                    <m:t>𝑑𝑟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3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ru-RU" sz="13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A36524B-D891-8730-F682-33A53DAF50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389" y="3665702"/>
                <a:ext cx="1941814" cy="57656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B10E829-75DC-6ADD-F165-AE709B9816EE}"/>
                  </a:ext>
                </a:extLst>
              </p:cNvPr>
              <p:cNvSpPr txBox="1"/>
              <p:nvPr/>
            </p:nvSpPr>
            <p:spPr>
              <a:xfrm>
                <a:off x="164706" y="4207562"/>
                <a:ext cx="2237472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00" b="0" i="1" smtClean="0">
                          <a:latin typeface="Cambria Math" panose="02040503050406030204" pitchFamily="18" charset="0"/>
                        </a:rPr>
                        <m:t>𝑑</m:t>
                      </m:r>
                      <m:f>
                        <m:fPr>
                          <m:type m:val="lin"/>
                          <m:ctrlPr>
                            <a:rPr lang="en-US" sz="13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300" i="1">
                              <a:latin typeface="Cambria Math" panose="02040503050406030204" pitchFamily="18" charset="0"/>
                            </a:rPr>
                            <m:t>𝜖</m:t>
                          </m:r>
                        </m:num>
                        <m:den>
                          <m:r>
                            <a:rPr lang="en-US" sz="1300" b="0" i="1" smtClean="0">
                              <a:latin typeface="Cambria Math" panose="02040503050406030204" pitchFamily="18" charset="0"/>
                            </a:rPr>
                            <m:t>𝑑𝑟</m:t>
                          </m:r>
                        </m:den>
                      </m:f>
                      <m:r>
                        <a:rPr lang="en-US" sz="13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r>
                        <a:rPr lang="en-US" sz="13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3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3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en-US" sz="13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num>
                        <m:den>
                          <m:r>
                            <a:rPr lang="en-US" sz="1300" i="1">
                              <a:latin typeface="Cambria Math" panose="02040503050406030204" pitchFamily="18" charset="0"/>
                            </a:rPr>
                            <m:t>𝜖</m:t>
                          </m:r>
                          <m:sSub>
                            <m:sSubPr>
                              <m:ctrlPr>
                                <a:rPr lang="en-US" sz="13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3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3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den>
                      </m:f>
                      <m:r>
                        <a:rPr lang="en-US" sz="13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sz="13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sz="1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sSub>
                        <m:sSubPr>
                          <m:ctrlPr>
                            <a:rPr lang="en-US" sz="1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1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sSub>
                        <m:sSubPr>
                          <m:ctrlPr>
                            <a:rPr lang="en-US" sz="1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1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13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Λ</m:t>
                      </m:r>
                    </m:oMath>
                  </m:oMathPara>
                </a14:m>
                <a:endParaRPr lang="ru-RU" sz="13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B10E829-75DC-6ADD-F165-AE709B9816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706" y="4207562"/>
                <a:ext cx="2237472" cy="507831"/>
              </a:xfrm>
              <a:prstGeom prst="rect">
                <a:avLst/>
              </a:prstGeom>
              <a:blipFill>
                <a:blip r:embed="rId5"/>
                <a:stretch>
                  <a:fillRect t="-34524" b="-6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E874B3B-0584-1C38-DA7E-339B1273DF75}"/>
                  </a:ext>
                </a:extLst>
              </p:cNvPr>
              <p:cNvSpPr txBox="1"/>
              <p:nvPr/>
            </p:nvSpPr>
            <p:spPr>
              <a:xfrm>
                <a:off x="4283870" y="4251020"/>
                <a:ext cx="3482428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300" b="0" i="0" smtClean="0">
                        <a:latin typeface="Cambria Math" panose="02040503050406030204" pitchFamily="18" charset="0"/>
                      </a:rPr>
                      <m:t>Λ</m:t>
                    </m:r>
                    <m:r>
                      <a:rPr lang="en-US" sz="13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13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300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sz="13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lin"/>
                                <m:ctrlPr>
                                  <a:rPr lang="en-US" sz="130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3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sSub>
                                  <m:sSubPr>
                                    <m:ctrlPr>
                                      <a:rPr lang="en-US" sz="13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3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1300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  <m:r>
                                  <a:rPr lang="en-US" sz="1300" i="1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13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300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p>
                                    <m:r>
                                      <a:rPr lang="en-US" sz="1300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  <m:r>
                                  <a:rPr lang="en-US" sz="1300" b="0" i="1" smtClean="0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ru-RU" sz="1300" dirty="0"/>
                  <a:t> - кулоновский логарифм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E874B3B-0584-1C38-DA7E-339B1273DF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870" y="4251020"/>
                <a:ext cx="3482428" cy="292388"/>
              </a:xfrm>
              <a:prstGeom prst="rect">
                <a:avLst/>
              </a:prstGeom>
              <a:blipFill>
                <a:blip r:embed="rId6"/>
                <a:stretch>
                  <a:fillRect t="-97917" b="-1541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003DA3F-6EEE-51AE-2259-6FC52EF1492A}"/>
                  </a:ext>
                </a:extLst>
              </p:cNvPr>
              <p:cNvSpPr txBox="1"/>
              <p:nvPr/>
            </p:nvSpPr>
            <p:spPr>
              <a:xfrm>
                <a:off x="4283870" y="4680685"/>
                <a:ext cx="4440190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300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sz="13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≅10</m:t>
                    </m:r>
                    <m:sSub>
                      <m:sSubPr>
                        <m:ctrlPr>
                          <a:rPr lang="en-US" sz="13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13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sz="1300" dirty="0"/>
                  <a:t> eV</a:t>
                </a:r>
                <a:r>
                  <a:rPr lang="ru-RU" sz="1300" dirty="0"/>
                  <a:t> – средний потенциал ионизации вещества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003DA3F-6EEE-51AE-2259-6FC52EF149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870" y="4680685"/>
                <a:ext cx="4440190" cy="292388"/>
              </a:xfrm>
              <a:prstGeom prst="rect">
                <a:avLst/>
              </a:prstGeom>
              <a:blipFill>
                <a:blip r:embed="rId7"/>
                <a:stretch>
                  <a:fillRect t="-2083" b="-1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F56F60F-6722-FEC0-EA19-609BE6B2ADF0}"/>
                  </a:ext>
                </a:extLst>
              </p:cNvPr>
              <p:cNvSpPr txBox="1"/>
              <p:nvPr/>
            </p:nvSpPr>
            <p:spPr>
              <a:xfrm>
                <a:off x="291830" y="1063574"/>
                <a:ext cx="7816563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300" dirty="0"/>
                  <a:t>Выход нейтронов на один ускоренный ион, образующийся в реакции с мишенью с плотностью</a:t>
                </a:r>
                <a:r>
                  <a:rPr lang="en-US" sz="13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3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13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sz="1300" dirty="0"/>
                  <a:t>:</a:t>
                </a:r>
                <a:endParaRPr lang="ru-RU" sz="13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F56F60F-6722-FEC0-EA19-609BE6B2AD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830" y="1063574"/>
                <a:ext cx="7816563" cy="292388"/>
              </a:xfrm>
              <a:prstGeom prst="rect">
                <a:avLst/>
              </a:prstGeom>
              <a:blipFill>
                <a:blip r:embed="rId8"/>
                <a:stretch>
                  <a:fillRect l="-156" t="-2083" b="-1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48F5628-E702-FBA6-CF1D-A07D7355F118}"/>
                  </a:ext>
                </a:extLst>
              </p:cNvPr>
              <p:cNvSpPr txBox="1"/>
              <p:nvPr/>
            </p:nvSpPr>
            <p:spPr>
              <a:xfrm>
                <a:off x="164706" y="2315403"/>
                <a:ext cx="5378588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3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1300" b="0" i="1" smtClean="0">
                            <a:latin typeface="Cambria Math" panose="02040503050406030204" pitchFamily="18" charset="0"/>
                          </a:rPr>
                          <m:t>𝑡𝑜𝑡</m:t>
                        </m:r>
                      </m:sub>
                    </m:sSub>
                  </m:oMath>
                </a14:m>
                <a:r>
                  <a:rPr lang="en-US" sz="1300" dirty="0"/>
                  <a:t> - </a:t>
                </a:r>
                <a:r>
                  <a:rPr lang="ru-RU" sz="1300" dirty="0"/>
                  <a:t>общее число сгенерированных нейтронов,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3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13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sz="13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300" dirty="0"/>
                  <a:t> - </a:t>
                </a:r>
                <a:r>
                  <a:rPr lang="ru-RU" sz="1300" dirty="0"/>
                  <a:t>число ионов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48F5628-E702-FBA6-CF1D-A07D7355F1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706" y="2315403"/>
                <a:ext cx="5378588" cy="292388"/>
              </a:xfrm>
              <a:prstGeom prst="rect">
                <a:avLst/>
              </a:prstGeom>
              <a:blipFill>
                <a:blip r:embed="rId9"/>
                <a:stretch>
                  <a:fillRect t="-2083" b="-1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8241503-46FF-17D6-8FDA-F3167F7D8F89}"/>
                  </a:ext>
                </a:extLst>
              </p:cNvPr>
              <p:cNvSpPr txBox="1"/>
              <p:nvPr/>
            </p:nvSpPr>
            <p:spPr>
              <a:xfrm>
                <a:off x="2899267" y="2726839"/>
                <a:ext cx="3653116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300" dirty="0"/>
                  <a:t>- выход нейтронов для моноэнергетического</a:t>
                </a:r>
              </a:p>
              <a:p>
                <a:r>
                  <a:rPr lang="ru-RU" sz="1300" dirty="0"/>
                  <a:t>  пучка ионов с энергией </a:t>
                </a:r>
                <a14:m>
                  <m:oMath xmlns:m="http://schemas.openxmlformats.org/officeDocument/2006/math">
                    <m:r>
                      <a:rPr lang="en-US" sz="1300" i="1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ru-RU" sz="13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8241503-46FF-17D6-8FDA-F3167F7D8F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9267" y="2726839"/>
                <a:ext cx="3653116" cy="492443"/>
              </a:xfrm>
              <a:prstGeom prst="rect">
                <a:avLst/>
              </a:prstGeom>
              <a:blipFill>
                <a:blip r:embed="rId10"/>
                <a:stretch>
                  <a:fillRect l="-334" t="-1235" b="-98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464AB05-2557-A749-1CCC-67C72004A711}"/>
                  </a:ext>
                </a:extLst>
              </p:cNvPr>
              <p:cNvSpPr txBox="1"/>
              <p:nvPr/>
            </p:nvSpPr>
            <p:spPr>
              <a:xfrm>
                <a:off x="206435" y="3390193"/>
                <a:ext cx="2288447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1300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13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300" i="1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13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300" dirty="0"/>
                  <a:t> –</a:t>
                </a:r>
                <a:r>
                  <a:rPr lang="ru-RU" sz="1300" dirty="0"/>
                  <a:t> сечение </a:t>
                </a:r>
                <a:r>
                  <a:rPr lang="en-US" sz="1300" dirty="0"/>
                  <a:t>DD </a:t>
                </a:r>
                <a:r>
                  <a:rPr lang="ru-RU" sz="1300" dirty="0"/>
                  <a:t>реакции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464AB05-2557-A749-1CCC-67C72004A7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435" y="3390193"/>
                <a:ext cx="2288447" cy="292388"/>
              </a:xfrm>
              <a:prstGeom prst="rect">
                <a:avLst/>
              </a:prstGeom>
              <a:blipFill>
                <a:blip r:embed="rId11"/>
                <a:stretch>
                  <a:fillRect t="-2083" b="-1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722C49D-9143-C2E3-C075-A2813087153E}"/>
                  </a:ext>
                </a:extLst>
              </p:cNvPr>
              <p:cNvSpPr txBox="1"/>
              <p:nvPr/>
            </p:nvSpPr>
            <p:spPr>
              <a:xfrm>
                <a:off x="2045159" y="3822263"/>
                <a:ext cx="3382464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300" dirty="0"/>
                  <a:t>- пробег частицы с начальной энергией </a:t>
                </a:r>
                <a14:m>
                  <m:oMath xmlns:m="http://schemas.openxmlformats.org/officeDocument/2006/math">
                    <m:r>
                      <a:rPr lang="en-US" sz="1300" i="1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ru-RU" sz="13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722C49D-9143-C2E3-C075-A281308715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5159" y="3822263"/>
                <a:ext cx="3382464" cy="292388"/>
              </a:xfrm>
              <a:prstGeom prst="rect">
                <a:avLst/>
              </a:prstGeom>
              <a:blipFill>
                <a:blip r:embed="rId12"/>
                <a:stretch>
                  <a:fillRect l="-180" t="-2083" b="-1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FC9888C-1757-95F4-99DE-FE160711B46C}"/>
                  </a:ext>
                </a:extLst>
              </p:cNvPr>
              <p:cNvSpPr txBox="1"/>
              <p:nvPr/>
            </p:nvSpPr>
            <p:spPr>
              <a:xfrm>
                <a:off x="164706" y="4680685"/>
                <a:ext cx="3996479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13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3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sz="13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1300" dirty="0"/>
                  <a:t> - </a:t>
                </a:r>
                <a:r>
                  <a:rPr lang="ru-RU" sz="1300" dirty="0"/>
                  <a:t>приведенная масса сталкивающихся частиц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FC9888C-1757-95F4-99DE-FE160711B4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706" y="4680685"/>
                <a:ext cx="3996479" cy="292388"/>
              </a:xfrm>
              <a:prstGeom prst="rect">
                <a:avLst/>
              </a:prstGeom>
              <a:blipFill>
                <a:blip r:embed="rId13"/>
                <a:stretch>
                  <a:fillRect t="-2083" b="-1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5F2A25A-462E-B62F-37A5-5D089A77E566}"/>
                  </a:ext>
                </a:extLst>
              </p:cNvPr>
              <p:cNvSpPr txBox="1"/>
              <p:nvPr/>
            </p:nvSpPr>
            <p:spPr>
              <a:xfrm>
                <a:off x="7058566" y="1363866"/>
                <a:ext cx="1552220" cy="5052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3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3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13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3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13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US" sz="13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3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num>
                        <m:den>
                          <m:r>
                            <a:rPr lang="ru-RU" sz="1300" b="0" i="1" smtClean="0">
                              <a:latin typeface="Cambria Math" panose="02040503050406030204" pitchFamily="18" charset="0"/>
                            </a:rPr>
                            <m:t>𝜉</m:t>
                          </m:r>
                        </m:den>
                      </m:f>
                      <m:r>
                        <a:rPr lang="ru-RU" sz="13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en-US" sz="1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1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sz="1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</m:t>
                          </m:r>
                          <m:r>
                            <a:rPr lang="en-US" sz="1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13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</m:e>
                      </m:d>
                    </m:oMath>
                  </m:oMathPara>
                </a14:m>
                <a:endParaRPr lang="ru-RU" sz="13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5F2A25A-462E-B62F-37A5-5D089A77E5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8566" y="1363866"/>
                <a:ext cx="1552220" cy="505203"/>
              </a:xfrm>
              <a:prstGeom prst="rect">
                <a:avLst/>
              </a:prstGeom>
              <a:blipFill>
                <a:blip r:embed="rId14"/>
                <a:stretch>
                  <a:fillRect b="-48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A4890E7-A66A-90EF-76BF-B6BC4F2C941B}"/>
                  </a:ext>
                </a:extLst>
              </p:cNvPr>
              <p:cNvSpPr txBox="1"/>
              <p:nvPr/>
            </p:nvSpPr>
            <p:spPr>
              <a:xfrm>
                <a:off x="7104728" y="2353799"/>
                <a:ext cx="1250920" cy="5417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ru-RU" sz="13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3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13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r>
                            <a:rPr lang="en-US" sz="13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3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300" b="0" i="1" smtClean="0"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</m:e>
                          </m:d>
                          <m:r>
                            <a:rPr lang="en-US" sz="13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300" b="0" i="1" smtClean="0"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</m:nary>
                      <m:r>
                        <a:rPr lang="en-US" sz="13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ru-RU" sz="13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A4890E7-A66A-90EF-76BF-B6BC4F2C94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4728" y="2353799"/>
                <a:ext cx="1250920" cy="541751"/>
              </a:xfrm>
              <a:prstGeom prst="rect">
                <a:avLst/>
              </a:prstGeom>
              <a:blipFill>
                <a:blip r:embed="rId15"/>
                <a:stretch>
                  <a:fillRect l="-46602" t="-143820" r="-1456" b="-2134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242D4D1-CF1B-B0C0-801D-BE346B8E524F}"/>
                  </a:ext>
                </a:extLst>
              </p:cNvPr>
              <p:cNvSpPr txBox="1"/>
              <p:nvPr/>
            </p:nvSpPr>
            <p:spPr>
              <a:xfrm>
                <a:off x="7088132" y="1907251"/>
                <a:ext cx="1047916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00" b="0" i="1" smtClean="0">
                          <a:latin typeface="Cambria Math" panose="02040503050406030204" pitchFamily="18" charset="0"/>
                        </a:rPr>
                        <m:t>𝜉</m:t>
                      </m:r>
                      <m:r>
                        <a:rPr lang="en-US" sz="13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300" b="0" i="1" smtClean="0"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sz="1300" b="0" i="1" smtClean="0"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en-US" sz="13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sz="1300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</m:oMath>
                  </m:oMathPara>
                </a14:m>
                <a:endParaRPr lang="ru-RU" sz="13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242D4D1-CF1B-B0C0-801D-BE346B8E52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8132" y="1907251"/>
                <a:ext cx="1047916" cy="292388"/>
              </a:xfrm>
              <a:prstGeom prst="rect">
                <a:avLst/>
              </a:prstGeom>
              <a:blipFill>
                <a:blip r:embed="rId16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DF02781-83CC-C8CD-B264-37755B8D1D43}"/>
                  </a:ext>
                </a:extLst>
              </p:cNvPr>
              <p:cNvSpPr txBox="1"/>
              <p:nvPr/>
            </p:nvSpPr>
            <p:spPr>
              <a:xfrm>
                <a:off x="2854000" y="4916044"/>
                <a:ext cx="2498569" cy="8753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𝑡𝑜𝑡</m:t>
                          </m:r>
                        </m:sub>
                      </m:sSub>
                      <m:r>
                        <a:rPr lang="ru-RU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ru-RU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ru-RU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𝜅</m:t>
                      </m:r>
                      <m:f>
                        <m:fPr>
                          <m:ctrlPr>
                            <a:rPr lang="ru-RU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ru-RU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23"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k</m:t>
                          </m:r>
                          <m: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sup>
                        <m:e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max</m:t>
                              </m:r>
                              <m:r>
                                <a:rPr lang="en-US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k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DF02781-83CC-C8CD-B264-37755B8D1D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4000" y="4916044"/>
                <a:ext cx="2498569" cy="87536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37EB0C4-B5F6-8A8F-22D2-8AD559C2C80F}"/>
                  </a:ext>
                </a:extLst>
              </p:cNvPr>
              <p:cNvSpPr txBox="1"/>
              <p:nvPr/>
            </p:nvSpPr>
            <p:spPr>
              <a:xfrm>
                <a:off x="353347" y="6009760"/>
                <a:ext cx="1591077" cy="5417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3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13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3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13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3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13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r>
                            <a:rPr lang="en-US" sz="13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300" b="0" i="1" smtClean="0">
                              <a:latin typeface="Cambria Math" panose="02040503050406030204" pitchFamily="18" charset="0"/>
                            </a:rPr>
                            <m:t>𝜉</m:t>
                          </m:r>
                          <m:r>
                            <a:rPr lang="en-US" sz="13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13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300" b="0" i="1" smtClean="0"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p>
                              <m:r>
                                <a:rPr lang="en-US" sz="13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sz="13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3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300" b="0" i="1" smtClean="0"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ru-RU" sz="13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37EB0C4-B5F6-8A8F-22D2-8AD559C2C8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347" y="6009760"/>
                <a:ext cx="1591077" cy="541751"/>
              </a:xfrm>
              <a:prstGeom prst="rect">
                <a:avLst/>
              </a:prstGeom>
              <a:blipFill>
                <a:blip r:embed="rId18"/>
                <a:stretch>
                  <a:fillRect l="-9962" t="-143820" r="-6897" b="-2134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559553F-7E8F-7148-30D2-C3F5563FFBEF}"/>
                  </a:ext>
                </a:extLst>
              </p:cNvPr>
              <p:cNvSpPr txBox="1"/>
              <p:nvPr/>
            </p:nvSpPr>
            <p:spPr>
              <a:xfrm>
                <a:off x="3024258" y="5988333"/>
                <a:ext cx="2653227" cy="5091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3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3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13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  <m:sup>
                          <m:r>
                            <a:rPr lang="en-US" sz="13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p>
                        <m:sSupPr>
                          <m:ctrlPr>
                            <a:rPr lang="en-US" sz="13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3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sz="13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1300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sz="13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3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3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3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3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r>
                            <a:rPr lang="en-US" sz="13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13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3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en-US" sz="13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sz="13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3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3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13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sz="13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sSubSup>
                            <m:sSubSupPr>
                              <m:ctrlPr>
                                <a:rPr lang="en-US" sz="13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3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3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  <m:sup>
                              <m:r>
                                <a:rPr lang="en-US" sz="13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f>
                        <m:fPr>
                          <m:ctrlPr>
                            <a:rPr lang="en-US" sz="13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3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13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300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13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den>
                      </m:f>
                      <m:r>
                        <a:rPr lang="en-US" sz="13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≈1.8∙</m:t>
                      </m:r>
                      <m:sSup>
                        <m:sSupPr>
                          <m:ctrlPr>
                            <a:rPr lang="en-US" sz="1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1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−4</m:t>
                          </m:r>
                        </m:sup>
                      </m:sSup>
                    </m:oMath>
                  </m:oMathPara>
                </a14:m>
                <a:endParaRPr lang="ru-RU" sz="13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559553F-7E8F-7148-30D2-C3F5563FFB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4258" y="5988333"/>
                <a:ext cx="2653227" cy="509178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420F56B-357F-8E55-6A0A-8EE26985D15A}"/>
                  </a:ext>
                </a:extLst>
              </p:cNvPr>
              <p:cNvSpPr txBox="1"/>
              <p:nvPr/>
            </p:nvSpPr>
            <p:spPr>
              <a:xfrm>
                <a:off x="6875413" y="6134441"/>
                <a:ext cx="890885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00" b="0" i="1" smtClean="0">
                          <a:latin typeface="Cambria Math" panose="02040503050406030204" pitchFamily="18" charset="0"/>
                        </a:rPr>
                        <m:t>𝜅</m:t>
                      </m:r>
                      <m:r>
                        <a:rPr lang="en-US" sz="1300" b="0" i="1" smtClean="0">
                          <a:latin typeface="Cambria Math" panose="02040503050406030204" pitchFamily="18" charset="0"/>
                        </a:rPr>
                        <m:t>≈0.01 </m:t>
                      </m:r>
                    </m:oMath>
                  </m:oMathPara>
                </a14:m>
                <a:endParaRPr lang="ru-RU" sz="13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420F56B-357F-8E55-6A0A-8EE26985D1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5413" y="6134441"/>
                <a:ext cx="890885" cy="292388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1592F1B-DA88-928A-89F7-AD6294128AAF}"/>
                  </a:ext>
                </a:extLst>
              </p:cNvPr>
              <p:cNvSpPr txBox="1"/>
              <p:nvPr/>
            </p:nvSpPr>
            <p:spPr>
              <a:xfrm>
                <a:off x="6174051" y="3927288"/>
                <a:ext cx="1534331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3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13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sz="1300" dirty="0"/>
                  <a:t>-</a:t>
                </a:r>
                <a:r>
                  <a:rPr lang="ru-RU" sz="1300" dirty="0"/>
                  <a:t>заряд мишени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1592F1B-DA88-928A-89F7-AD6294128A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4051" y="3927288"/>
                <a:ext cx="1534331" cy="292388"/>
              </a:xfrm>
              <a:prstGeom prst="rect">
                <a:avLst/>
              </a:prstGeom>
              <a:blipFill>
                <a:blip r:embed="rId21"/>
                <a:stretch>
                  <a:fillRect t="-2083" b="-1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C921715D-A864-0E37-17DF-70F14C7C9947}"/>
              </a:ext>
            </a:extLst>
          </p:cNvPr>
          <p:cNvSpPr txBox="1"/>
          <p:nvPr/>
        </p:nvSpPr>
        <p:spPr>
          <a:xfrm>
            <a:off x="4038011" y="2127054"/>
            <a:ext cx="4572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0" i="0" dirty="0" err="1">
                <a:effectLst/>
                <a:latin typeface="Arial" panose="020B0604020202020204" pitchFamily="34" charset="0"/>
              </a:rPr>
              <a:t>V.Yu</a:t>
            </a:r>
            <a:r>
              <a:rPr lang="en-US" sz="800" b="0" i="0" dirty="0">
                <a:effectLst/>
                <a:latin typeface="Arial" panose="020B0604020202020204" pitchFamily="34" charset="0"/>
              </a:rPr>
              <a:t>. </a:t>
            </a:r>
            <a:r>
              <a:rPr lang="en-US" sz="800" b="0" i="0" dirty="0" err="1">
                <a:effectLst/>
                <a:latin typeface="Arial" panose="020B0604020202020204" pitchFamily="34" charset="0"/>
              </a:rPr>
              <a:t>Bychenkov</a:t>
            </a:r>
            <a:r>
              <a:rPr lang="en-US" sz="800" b="0" i="0" dirty="0">
                <a:effectLst/>
                <a:latin typeface="Arial" panose="020B0604020202020204" pitchFamily="34" charset="0"/>
              </a:rPr>
              <a:t>, V.T. </a:t>
            </a:r>
            <a:r>
              <a:rPr lang="en-US" sz="800" b="0" i="0" dirty="0" err="1">
                <a:effectLst/>
                <a:latin typeface="Arial" panose="020B0604020202020204" pitchFamily="34" charset="0"/>
              </a:rPr>
              <a:t>Tikhonchuk</a:t>
            </a:r>
            <a:r>
              <a:rPr lang="en-US" sz="800" b="0" i="0" dirty="0">
                <a:effectLst/>
                <a:latin typeface="Arial" panose="020B0604020202020204" pitchFamily="34" charset="0"/>
              </a:rPr>
              <a:t>, JETP 88, 1137 (1999)</a:t>
            </a:r>
            <a:endParaRPr lang="ru-RU" sz="800" dirty="0"/>
          </a:p>
        </p:txBody>
      </p:sp>
      <p:sp>
        <p:nvSpPr>
          <p:cNvPr id="28" name="Номер слайда 27">
            <a:extLst>
              <a:ext uri="{FF2B5EF4-FFF2-40B4-BE49-F238E27FC236}">
                <a16:creationId xmlns:a16="http://schemas.microsoft.com/office/drawing/2014/main" id="{8D6C960E-CD82-6296-587F-9D36AD5C3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4E03D-1D61-499C-935C-3DFA42C97202}" type="slidenum">
              <a:rPr lang="ru-RU" sz="2200" smtClean="0"/>
              <a:t>22</a:t>
            </a:fld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3581313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7DC7AE-0CA7-3800-EB88-64C2073D6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Ми</a:t>
            </a:r>
          </a:p>
        </p:txBody>
      </p:sp>
      <p:pic>
        <p:nvPicPr>
          <p:cNvPr id="19" name="Объект 18">
            <a:extLst>
              <a:ext uri="{FF2B5EF4-FFF2-40B4-BE49-F238E27FC236}">
                <a16:creationId xmlns:a16="http://schemas.microsoft.com/office/drawing/2014/main" id="{A4DC2F17-07CD-B8FF-2B13-E728DEF812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14253" y="4753479"/>
            <a:ext cx="1400370" cy="276264"/>
          </a:xfr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8AF447F-5A87-552D-E180-46209DF942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2967" y="1382682"/>
            <a:ext cx="1762371" cy="98121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A34CC8C-402D-E079-5C62-48D0CBE190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3759" y="1873288"/>
            <a:ext cx="1057423" cy="42868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C631A60-5621-3A0B-D66E-AB474CFEFE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8348" y="2905814"/>
            <a:ext cx="1533739" cy="33342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35AD170-87B2-8196-CA57-6FCB8979A2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4253" y="2951264"/>
            <a:ext cx="1819529" cy="30484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8C4C1DD-86DE-2FFB-D021-8C3C5DF761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5649" y="4190826"/>
            <a:ext cx="4734586" cy="27626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6B9BA43-83EA-A27F-F1A5-771091B1165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51920" y="4168632"/>
            <a:ext cx="2638793" cy="2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0396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673ADD-5D69-1977-330A-7124FB120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Самофокусировка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8A5A1AE-1B7C-4289-0D97-B418086718DB}"/>
                  </a:ext>
                </a:extLst>
              </p:cNvPr>
              <p:cNvSpPr txBox="1"/>
              <p:nvPr/>
            </p:nvSpPr>
            <p:spPr>
              <a:xfrm>
                <a:off x="536206" y="1398551"/>
                <a:ext cx="1218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</a:t>
                </a:r>
                <a:r>
                  <a:rPr lang="ru-RU" dirty="0"/>
                  <a:t>Дж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8A5A1AE-1B7C-4289-0D97-B418086718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206" y="1398551"/>
                <a:ext cx="1218026" cy="369332"/>
              </a:xfrm>
              <a:prstGeom prst="rect">
                <a:avLst/>
              </a:prstGeom>
              <a:blipFill>
                <a:blip r:embed="rId2"/>
                <a:stretch>
                  <a:fillRect t="-8197" r="-3500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2D5710A-A5BE-A527-33B9-437443308478}"/>
                  </a:ext>
                </a:extLst>
              </p:cNvPr>
              <p:cNvSpPr txBox="1"/>
              <p:nvPr/>
            </p:nvSpPr>
            <p:spPr>
              <a:xfrm flipH="1">
                <a:off x="501821" y="1797320"/>
                <a:ext cx="131389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=30</m:t>
                    </m:r>
                  </m:oMath>
                </a14:m>
                <a:r>
                  <a:rPr lang="en-US" dirty="0"/>
                  <a:t> </a:t>
                </a:r>
                <a:r>
                  <a:rPr lang="ru-RU" dirty="0"/>
                  <a:t>фс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2D5710A-A5BE-A527-33B9-4374433084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01821" y="1797320"/>
                <a:ext cx="1313895" cy="369332"/>
              </a:xfrm>
              <a:prstGeom prst="rect">
                <a:avLst/>
              </a:prstGeom>
              <a:blipFill>
                <a:blip r:embed="rId3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41C58DD-B25C-7AD2-E26C-C0903256B5D4}"/>
                  </a:ext>
                </a:extLst>
              </p:cNvPr>
              <p:cNvSpPr txBox="1"/>
              <p:nvPr/>
            </p:nvSpPr>
            <p:spPr>
              <a:xfrm>
                <a:off x="4715782" y="1535655"/>
                <a:ext cx="11849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=46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41C58DD-B25C-7AD2-E26C-C0903256B5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5782" y="1535655"/>
                <a:ext cx="1184940" cy="369332"/>
              </a:xfrm>
              <a:prstGeom prst="rect">
                <a:avLst/>
              </a:prstGeom>
              <a:blipFill>
                <a:blip r:embed="rId4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563563A-76D8-ACD2-0BF3-A44176ACBAE0}"/>
                  </a:ext>
                </a:extLst>
              </p:cNvPr>
              <p:cNvSpPr txBox="1"/>
              <p:nvPr/>
            </p:nvSpPr>
            <p:spPr>
              <a:xfrm>
                <a:off x="4700586" y="2179558"/>
                <a:ext cx="1760033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𝑎𝑣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=0.06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563563A-76D8-ACD2-0BF3-A44176ACBA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0586" y="2179558"/>
                <a:ext cx="1760033" cy="3815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5E10126-FF0C-010E-DAE4-2E738F8B57E8}"/>
                  </a:ext>
                </a:extLst>
              </p:cNvPr>
              <p:cNvSpPr txBox="1"/>
              <p:nvPr/>
            </p:nvSpPr>
            <p:spPr>
              <a:xfrm>
                <a:off x="501821" y="2166652"/>
                <a:ext cx="10902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=1.2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5E10126-FF0C-010E-DAE4-2E738F8B57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821" y="2166652"/>
                <a:ext cx="1090298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1C9589E-4608-1E98-9F8A-BE0D6C158E50}"/>
                  </a:ext>
                </a:extLst>
              </p:cNvPr>
              <p:cNvSpPr txBox="1"/>
              <p:nvPr/>
            </p:nvSpPr>
            <p:spPr>
              <a:xfrm>
                <a:off x="4700586" y="2768608"/>
                <a:ext cx="2400272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𝑐𝑟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=17</m:t>
                    </m:r>
                    <m:f>
                      <m:fPr>
                        <m:type m:val="li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𝑎𝑣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ru-RU" dirty="0"/>
                  <a:t>ГВт</a:t>
                </a: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1C9589E-4608-1E98-9F8A-BE0D6C158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0586" y="2768608"/>
                <a:ext cx="2400272" cy="381515"/>
              </a:xfrm>
              <a:prstGeom prst="rect">
                <a:avLst/>
              </a:prstGeom>
              <a:blipFill>
                <a:blip r:embed="rId7"/>
                <a:stretch>
                  <a:fillRect t="-111111" r="-1269" b="-1682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65DC70A-7554-6A94-B144-B96E2259B5D5}"/>
                  </a:ext>
                </a:extLst>
              </p:cNvPr>
              <p:cNvSpPr txBox="1"/>
              <p:nvPr/>
            </p:nvSpPr>
            <p:spPr>
              <a:xfrm>
                <a:off x="2562212" y="4500980"/>
                <a:ext cx="3443315" cy="727187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type m:val="li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𝑐𝑟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den>
                              </m:f>
                            </m:e>
                          </m:rad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450</m:t>
                      </m:r>
                      <m:r>
                        <a:rPr 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𝑑𝑒𝑝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65DC70A-7554-6A94-B144-B96E2259B5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2212" y="4500980"/>
                <a:ext cx="3443315" cy="7271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04568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827214-1D79-726F-4708-F4A2179BF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500" b="1" dirty="0"/>
              <a:t>Спектральные вспомогательные функции</a:t>
            </a:r>
            <a:r>
              <a:rPr lang="en-US" sz="2500" b="1" dirty="0"/>
              <a:t> </a:t>
            </a:r>
            <a:r>
              <a:rPr lang="ru-RU" sz="2500" b="1" dirty="0"/>
              <a:t>и длина затухания лазерного импульса</a:t>
            </a:r>
            <a:endParaRPr lang="ru-RU" sz="25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9B727C3-CC05-A335-564E-4A44C92E44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89" y="1147990"/>
            <a:ext cx="4075831" cy="242662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9DAA1BC-5256-B0DC-8B14-2C7AD5DD43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9917" y="1158102"/>
            <a:ext cx="3114437" cy="193360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022FFA3-4DB2-B940-836A-3D6B844B60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4417" y="3163843"/>
            <a:ext cx="2999937" cy="19336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F14CDF1-CF9A-396C-02E2-DC0A3928D9F5}"/>
                  </a:ext>
                </a:extLst>
              </p:cNvPr>
              <p:cNvSpPr txBox="1"/>
              <p:nvPr/>
            </p:nvSpPr>
            <p:spPr>
              <a:xfrm>
                <a:off x="4218533" y="1439295"/>
                <a:ext cx="1524018" cy="4258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05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050" i="1">
                              <a:latin typeface="Cambria Math" panose="02040503050406030204" pitchFamily="18" charset="0"/>
                            </a:rPr>
                            <m:t>𝑑𝑁</m:t>
                          </m:r>
                        </m:num>
                        <m:den>
                          <m:r>
                            <a:rPr lang="ru-RU" sz="105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ru-RU" sz="1050" i="1">
                              <a:latin typeface="Cambria Math" panose="02040503050406030204" pitchFamily="18" charset="0"/>
                            </a:rPr>
                            <m:t>𝜉</m:t>
                          </m:r>
                        </m:den>
                      </m:f>
                      <m:r>
                        <a:rPr lang="ru-RU" sz="105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105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050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ru-RU" sz="105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ru-RU" sz="105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ru-RU" sz="105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1050" i="1">
                              <a:latin typeface="Cambria Math" panose="02040503050406030204" pitchFamily="18" charset="0"/>
                            </a:rPr>
                            <m:t>𝜉</m:t>
                          </m:r>
                          <m:r>
                            <a:rPr lang="ru-RU" sz="105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ru-RU" sz="105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05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ru-RU" sz="105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u-RU" sz="105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F14CDF1-CF9A-396C-02E2-DC0A3928D9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8533" y="1439295"/>
                <a:ext cx="1524018" cy="425822"/>
              </a:xfrm>
              <a:prstGeom prst="rect">
                <a:avLst/>
              </a:prstGeom>
              <a:blipFill>
                <a:blip r:embed="rId5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91EA827-94EA-7D28-BF5D-DF9FB049AD42}"/>
                  </a:ext>
                </a:extLst>
              </p:cNvPr>
              <p:cNvSpPr txBox="1"/>
              <p:nvPr/>
            </p:nvSpPr>
            <p:spPr>
              <a:xfrm>
                <a:off x="3936395" y="1872487"/>
                <a:ext cx="1978022" cy="4553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subSup"/>
                          <m:ctrlPr>
                            <a:rPr lang="ru-RU" sz="105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ru-RU" sz="105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ru-RU" sz="105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r>
                            <a:rPr lang="ru-RU" sz="105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ru-RU" sz="1050" i="1">
                              <a:latin typeface="Cambria Math" panose="02040503050406030204" pitchFamily="18" charset="0"/>
                            </a:rPr>
                            <m:t>𝜉</m:t>
                          </m:r>
                          <m:r>
                            <a:rPr lang="ru-RU" sz="105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ru-RU" sz="105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1050" i="1"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  <m:r>
                                <a:rPr lang="ru-RU" sz="105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ru-RU" sz="105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05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ru-RU" sz="105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ru-RU" sz="105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ru-RU" sz="105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91EA827-94EA-7D28-BF5D-DF9FB049AD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6395" y="1872487"/>
                <a:ext cx="1978022" cy="455317"/>
              </a:xfrm>
              <a:prstGeom prst="rect">
                <a:avLst/>
              </a:prstGeom>
              <a:blipFill>
                <a:blip r:embed="rId6"/>
                <a:stretch>
                  <a:fillRect l="-4321" t="-136000" b="-204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BBDB403-8B9D-3E51-2907-762B1DBB2371}"/>
                  </a:ext>
                </a:extLst>
              </p:cNvPr>
              <p:cNvSpPr txBox="1"/>
              <p:nvPr/>
            </p:nvSpPr>
            <p:spPr>
              <a:xfrm>
                <a:off x="4437154" y="2327804"/>
                <a:ext cx="1477263" cy="2896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1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где </a:t>
                </a:r>
                <a14:m>
                  <m:oMath xmlns:m="http://schemas.openxmlformats.org/officeDocument/2006/math">
                    <m:r>
                      <a:rPr lang="ru-RU" sz="1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𝜉</m:t>
                    </m:r>
                    <m:r>
                      <a:rPr lang="ru-RU" sz="1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ru-RU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>
                          <m:fPr>
                            <m:type m:val="lin"/>
                            <m:ctrlPr>
                              <a:rPr lang="ru-RU" sz="1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1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𝜖</m:t>
                            </m:r>
                          </m:num>
                          <m:den>
                            <m:r>
                              <a:rPr lang="ru-RU" sz="1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𝜖</m:t>
                            </m:r>
                          </m:den>
                        </m:f>
                      </m:e>
                      <m:sub>
                        <m:r>
                          <a:rPr lang="ru-RU" sz="1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endParaRPr lang="ru-RU" sz="1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BBDB403-8B9D-3E51-2907-762B1DBB23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7154" y="2327804"/>
                <a:ext cx="1477263" cy="289631"/>
              </a:xfrm>
              <a:prstGeom prst="rect">
                <a:avLst/>
              </a:prstGeom>
              <a:blipFill>
                <a:blip r:embed="rId7"/>
                <a:stretch>
                  <a:fillRect l="-413" t="-89362" b="-1404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Стрелка: вправо 9">
            <a:extLst>
              <a:ext uri="{FF2B5EF4-FFF2-40B4-BE49-F238E27FC236}">
                <a16:creationId xmlns:a16="http://schemas.microsoft.com/office/drawing/2014/main" id="{50DA6D8E-5DD0-9DE8-F44C-57B5949B4B44}"/>
              </a:ext>
            </a:extLst>
          </p:cNvPr>
          <p:cNvSpPr/>
          <p:nvPr/>
        </p:nvSpPr>
        <p:spPr bwMode="auto">
          <a:xfrm>
            <a:off x="4497356" y="2627778"/>
            <a:ext cx="1174925" cy="671883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ru-RU" sz="1350" dirty="0">
              <a:latin typeface="Arial" pitchFamily="34" charset="0"/>
              <a:ea typeface="ＭＳ Ｐゴシック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D1CD520-94CC-180D-ABA6-2EA6B47B3A20}"/>
                  </a:ext>
                </a:extLst>
              </p:cNvPr>
              <p:cNvSpPr txBox="1"/>
              <p:nvPr/>
            </p:nvSpPr>
            <p:spPr>
              <a:xfrm>
                <a:off x="1409454" y="1723766"/>
                <a:ext cx="1615699" cy="2609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50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050" i="1">
                          <a:latin typeface="Cambria Math" panose="02040503050406030204" pitchFamily="18" charset="0"/>
                        </a:rPr>
                        <m:t>=0.4</m:t>
                      </m:r>
                      <m:r>
                        <a:rPr lang="en-US" sz="1050" i="1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sz="1050" i="1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10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5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1050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105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050" i="1">
                              <a:latin typeface="Cambria Math" panose="02040503050406030204" pitchFamily="18" charset="0"/>
                            </a:rPr>
                            <m:t>𝑎𝑣</m:t>
                          </m:r>
                        </m:sub>
                      </m:sSub>
                      <m:r>
                        <a:rPr lang="en-US" sz="1050" i="1">
                          <a:latin typeface="Cambria Math" panose="02040503050406030204" pitchFamily="18" charset="0"/>
                        </a:rPr>
                        <m:t>=0.06</m:t>
                      </m:r>
                      <m:sSub>
                        <m:sSubPr>
                          <m:ctrlPr>
                            <a:rPr lang="en-US" sz="10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5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105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ru-RU" sz="105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D1CD520-94CC-180D-ABA6-2EA6B47B3A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454" y="1723766"/>
                <a:ext cx="1615699" cy="26096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AE80DB38-89D5-BDB3-645D-8CCD17EC99AB}"/>
              </a:ext>
            </a:extLst>
          </p:cNvPr>
          <p:cNvSpPr txBox="1"/>
          <p:nvPr/>
        </p:nvSpPr>
        <p:spPr>
          <a:xfrm>
            <a:off x="786185" y="3536008"/>
            <a:ext cx="27653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Спектры дейтронов для одной зоны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3B703CE2-BFB1-FFA7-0E37-47A7B121EFD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6961" y="4029928"/>
            <a:ext cx="4075832" cy="2544286"/>
          </a:xfrm>
          <a:prstGeom prst="rect">
            <a:avLst/>
          </a:prstGeom>
        </p:spPr>
      </p:pic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84642916-B3CE-79EC-46D4-85DD53E3D512}"/>
              </a:ext>
            </a:extLst>
          </p:cNvPr>
          <p:cNvCxnSpPr>
            <a:cxnSpLocks/>
          </p:cNvCxnSpPr>
          <p:nvPr/>
        </p:nvCxnSpPr>
        <p:spPr bwMode="auto">
          <a:xfrm>
            <a:off x="115411" y="3843785"/>
            <a:ext cx="572001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09CA1F9B-B5E2-BB20-E999-20F90E968D60}"/>
              </a:ext>
            </a:extLst>
          </p:cNvPr>
          <p:cNvCxnSpPr>
            <a:cxnSpLocks/>
          </p:cNvCxnSpPr>
          <p:nvPr/>
        </p:nvCxnSpPr>
        <p:spPr bwMode="auto">
          <a:xfrm>
            <a:off x="5835429" y="3843785"/>
            <a:ext cx="0" cy="134965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135B9895-D198-1D2F-50D9-6273AF7E79BE}"/>
              </a:ext>
            </a:extLst>
          </p:cNvPr>
          <p:cNvCxnSpPr/>
          <p:nvPr/>
        </p:nvCxnSpPr>
        <p:spPr bwMode="auto">
          <a:xfrm>
            <a:off x="5835429" y="5193437"/>
            <a:ext cx="3078925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9A99CD0-11D9-FB3C-AE8C-062E290E1433}"/>
                  </a:ext>
                </a:extLst>
              </p:cNvPr>
              <p:cNvSpPr txBox="1"/>
              <p:nvPr/>
            </p:nvSpPr>
            <p:spPr>
              <a:xfrm>
                <a:off x="4387913" y="4838254"/>
                <a:ext cx="1487010" cy="4812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𝑑𝑒𝑝</m:t>
                          </m:r>
                        </m:sub>
                      </m:sSub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12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num>
                        <m:den>
                          <m:func>
                            <m:funcPr>
                              <m:ctrlPr>
                                <a:rPr lang="en-US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2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sz="1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d>
                            </m:e>
                          </m:func>
                        </m:den>
                      </m:f>
                    </m:oMath>
                  </m:oMathPara>
                </a14:m>
                <a:endParaRPr lang="ru-RU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9A99CD0-11D9-FB3C-AE8C-062E290E14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7913" y="4838254"/>
                <a:ext cx="1487010" cy="48128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E9E6425-BEB7-2948-14E3-20F6B2E3C16F}"/>
                  </a:ext>
                </a:extLst>
              </p:cNvPr>
              <p:cNvSpPr txBox="1"/>
              <p:nvPr/>
            </p:nvSpPr>
            <p:spPr>
              <a:xfrm>
                <a:off x="4461844" y="5244278"/>
                <a:ext cx="4572000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2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ru-RU" sz="1200" dirty="0"/>
                  <a:t> – доля энергии</a:t>
                </a:r>
                <a:r>
                  <a:rPr lang="en-US" sz="1200" dirty="0"/>
                  <a:t> </a:t>
                </a:r>
                <a:r>
                  <a:rPr lang="ru-RU" sz="1200" dirty="0"/>
                  <a:t>потерянной лазерным излучением в зоне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E9E6425-BEB7-2948-14E3-20F6B2E3C1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1844" y="5244278"/>
                <a:ext cx="4572000" cy="276999"/>
              </a:xfrm>
              <a:prstGeom prst="rect">
                <a:avLst/>
              </a:prstGeom>
              <a:blipFill>
                <a:blip r:embed="rId11"/>
                <a:stretch>
                  <a:fillRect t="-2174" b="-130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A11EB1D-D408-FE0E-CE67-09B9F5E109AA}"/>
                  </a:ext>
                </a:extLst>
              </p:cNvPr>
              <p:cNvSpPr txBox="1"/>
              <p:nvPr/>
            </p:nvSpPr>
            <p:spPr>
              <a:xfrm>
                <a:off x="4497356" y="5513476"/>
                <a:ext cx="43898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200" dirty="0"/>
                  <a:t> </a:t>
                </a:r>
                <a:r>
                  <a:rPr lang="ru-RU" sz="1200" dirty="0"/>
                  <a:t>слабо меняется при изменении интенсивности лазерного излучения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A11EB1D-D408-FE0E-CE67-09B9F5E109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7356" y="5513476"/>
                <a:ext cx="4389885" cy="461665"/>
              </a:xfrm>
              <a:prstGeom prst="rect">
                <a:avLst/>
              </a:prstGeom>
              <a:blipFill>
                <a:blip r:embed="rId12"/>
                <a:stretch>
                  <a:fillRect l="-139" t="-1316" b="-78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D215F78-DA1E-7199-67AE-B42BA718E482}"/>
                  </a:ext>
                </a:extLst>
              </p:cNvPr>
              <p:cNvSpPr txBox="1"/>
              <p:nvPr/>
            </p:nvSpPr>
            <p:spPr>
              <a:xfrm>
                <a:off x="6080053" y="5932289"/>
                <a:ext cx="2308298" cy="3575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unc>
                        <m:func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type m:val="lin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𝑑𝑝𝑙</m:t>
                                  </m:r>
                                </m:sub>
                              </m:s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ru-RU" sz="1600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D215F78-DA1E-7199-67AE-B42BA718E4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0053" y="5932289"/>
                <a:ext cx="2308298" cy="357534"/>
              </a:xfrm>
              <a:prstGeom prst="rect">
                <a:avLst/>
              </a:prstGeom>
              <a:blipFill>
                <a:blip r:embed="rId13"/>
                <a:stretch>
                  <a:fillRect t="-94915" r="-1583" b="-1508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>
            <a:extLst>
              <a:ext uri="{FF2B5EF4-FFF2-40B4-BE49-F238E27FC236}">
                <a16:creationId xmlns:a16="http://schemas.microsoft.com/office/drawing/2014/main" id="{9D578307-C128-8EF9-C835-CB17CCBED610}"/>
              </a:ext>
            </a:extLst>
          </p:cNvPr>
          <p:cNvSpPr txBox="1"/>
          <p:nvPr/>
        </p:nvSpPr>
        <p:spPr>
          <a:xfrm>
            <a:off x="4433109" y="6375795"/>
            <a:ext cx="40793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Длина на которой интенсивность уменьшиться в </a:t>
            </a:r>
            <a:r>
              <a:rPr lang="en-US" sz="1200" dirty="0"/>
              <a:t>e </a:t>
            </a:r>
            <a:r>
              <a:rPr lang="ru-RU" sz="1200" dirty="0"/>
              <a:t>раз</a:t>
            </a:r>
          </a:p>
        </p:txBody>
      </p: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56CA849A-FC2D-5CA4-2291-1C275ED7D404}"/>
              </a:ext>
            </a:extLst>
          </p:cNvPr>
          <p:cNvCxnSpPr>
            <a:cxnSpLocks/>
          </p:cNvCxnSpPr>
          <p:nvPr/>
        </p:nvCxnSpPr>
        <p:spPr>
          <a:xfrm>
            <a:off x="4497356" y="4166159"/>
            <a:ext cx="42574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00B5931-072E-B1C4-74FC-353F3DC64BDF}"/>
                  </a:ext>
                </a:extLst>
              </p:cNvPr>
              <p:cNvSpPr txBox="1"/>
              <p:nvPr/>
            </p:nvSpPr>
            <p:spPr>
              <a:xfrm>
                <a:off x="4905956" y="3987759"/>
                <a:ext cx="869362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ru-RU" sz="1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=1.2</m:t>
                      </m:r>
                    </m:oMath>
                  </m:oMathPara>
                </a14:m>
                <a:endParaRPr lang="ru-RU" sz="12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00B5931-072E-B1C4-74FC-353F3DC64B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5956" y="3987759"/>
                <a:ext cx="869362" cy="27699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465736EB-8095-A986-685B-3DCD460B1438}"/>
              </a:ext>
            </a:extLst>
          </p:cNvPr>
          <p:cNvCxnSpPr>
            <a:cxnSpLocks/>
          </p:cNvCxnSpPr>
          <p:nvPr/>
        </p:nvCxnSpPr>
        <p:spPr>
          <a:xfrm>
            <a:off x="4511644" y="4399226"/>
            <a:ext cx="495532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5A2D0691-1C74-4EDA-7FE4-D18F7BAD848D}"/>
                  </a:ext>
                </a:extLst>
              </p:cNvPr>
              <p:cNvSpPr txBox="1"/>
              <p:nvPr/>
            </p:nvSpPr>
            <p:spPr>
              <a:xfrm>
                <a:off x="4966769" y="4223227"/>
                <a:ext cx="705435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ru-RU" sz="1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12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ru-RU" sz="1200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5A2D0691-1C74-4EDA-7FE4-D18F7BAD84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6769" y="4223227"/>
                <a:ext cx="705435" cy="27699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69E07C86-3C93-712D-CDB5-7523779C0B8A}"/>
                  </a:ext>
                </a:extLst>
              </p:cNvPr>
              <p:cNvSpPr txBox="1"/>
              <p:nvPr/>
            </p:nvSpPr>
            <p:spPr>
              <a:xfrm>
                <a:off x="4299497" y="1075909"/>
                <a:ext cx="1638078" cy="4681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=0.85</m:t>
                      </m:r>
                      <m:rad>
                        <m:radPr>
                          <m:degHide m:val="on"/>
                          <m:ctrlPr>
                            <a:rPr lang="ru-RU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  <m:sSup>
                            <m:sSupPr>
                              <m:ctrlPr>
                                <a:rPr lang="ru-RU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sSub>
                            <m:sSubPr>
                              <m:ctrlPr>
                                <a:rPr lang="ru-RU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18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ru-RU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</m:oMath>
                  </m:oMathPara>
                </a14:m>
                <a:endParaRPr lang="ru-RU" sz="120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69E07C86-3C93-712D-CDB5-7523779C0B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9497" y="1075909"/>
                <a:ext cx="1638078" cy="46814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52929F67-7583-4FFC-78CB-B8681DC341BC}"/>
                  </a:ext>
                </a:extLst>
              </p:cNvPr>
              <p:cNvSpPr txBox="1"/>
              <p:nvPr/>
            </p:nvSpPr>
            <p:spPr>
              <a:xfrm>
                <a:off x="2608445" y="1302935"/>
                <a:ext cx="1116972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05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050" i="1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1050" i="1">
                              <a:latin typeface="Cambria Math" panose="02040503050406030204" pitchFamily="18" charset="0"/>
                            </a:rPr>
                            <m:t>𝐹𝑊𝐻𝑀</m:t>
                          </m:r>
                        </m:sub>
                      </m:sSub>
                      <m:r>
                        <a:rPr lang="en-US" sz="105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050" i="1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05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ru-RU" sz="1050" b="0" i="0" smtClean="0">
                          <a:latin typeface="Cambria Math" panose="02040503050406030204" pitchFamily="18" charset="0"/>
                        </a:rPr>
                        <m:t>фс</m:t>
                      </m:r>
                    </m:oMath>
                  </m:oMathPara>
                </a14:m>
                <a:endParaRPr lang="ru-RU" sz="105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52929F67-7583-4FFC-78CB-B8681DC341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8445" y="1302935"/>
                <a:ext cx="1116972" cy="253916"/>
              </a:xfrm>
              <a:prstGeom prst="rect">
                <a:avLst/>
              </a:prstGeom>
              <a:blipFill>
                <a:blip r:embed="rId17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09675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ADF1E7-CF7B-6D8E-DC47-FDAA7C81E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/>
              <a:t>Схема моделирования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E720C87-4D61-639F-7EF6-5D58AA4585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091" y="1140023"/>
            <a:ext cx="6544227" cy="260197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A9DBE14-6168-A7BB-2911-02ECB660A22D}"/>
                  </a:ext>
                </a:extLst>
              </p:cNvPr>
              <p:cNvSpPr txBox="1"/>
              <p:nvPr/>
            </p:nvSpPr>
            <p:spPr>
              <a:xfrm>
                <a:off x="865955" y="3694208"/>
                <a:ext cx="7412089" cy="25393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57175" indent="-257175">
                  <a:buAutoNum type="arabicParenR"/>
                </a:pPr>
                <a:r>
                  <a:rPr lang="ru-RU" sz="1300" dirty="0"/>
                  <a:t>Разбить область лазерно-плазменного взаимодействия на небольшие зоны, при этом </a:t>
                </a:r>
                <a:br>
                  <a:rPr lang="en-US" sz="1300" dirty="0"/>
                </a:br>
                <a14:m>
                  <m:oMath xmlns:m="http://schemas.openxmlformats.org/officeDocument/2006/math">
                    <m:r>
                      <a:rPr lang="en-US" sz="1300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13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300" i="1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1300" i="1">
                        <a:latin typeface="Cambria Math" panose="02040503050406030204" pitchFamily="18" charset="0"/>
                      </a:rPr>
                      <m:t>≪</m:t>
                    </m:r>
                    <m:sSub>
                      <m:sSubPr>
                        <m:ctrlPr>
                          <a:rPr lang="en-US" sz="1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13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300" dirty="0"/>
                  <a:t>, </a:t>
                </a:r>
                <a14:m>
                  <m:oMath xmlns:m="http://schemas.openxmlformats.org/officeDocument/2006/math">
                    <m:r>
                      <a:rPr lang="en-US" sz="13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300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13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1300" i="1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sz="1300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300" dirty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1300" dirty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1300" i="1" dirty="0">
                        <a:latin typeface="Cambria Math" panose="02040503050406030204" pitchFamily="18" charset="0"/>
                      </a:rPr>
                      <m:t>0.05</m:t>
                    </m:r>
                  </m:oMath>
                </a14:m>
                <a:r>
                  <a:rPr lang="ru-RU" sz="1300" dirty="0"/>
                  <a:t>.</a:t>
                </a:r>
                <a:br>
                  <a:rPr lang="en-US" sz="1300" dirty="0"/>
                </a:br>
                <a:endParaRPr lang="en-US" sz="1300" dirty="0"/>
              </a:p>
              <a:p>
                <a:pPr marL="257175" indent="-257175">
                  <a:buAutoNum type="arabicParenR"/>
                </a:pPr>
                <a:r>
                  <a:rPr lang="ru-RU" sz="1300" dirty="0"/>
                  <a:t>Определить длину истощения лазерного импульса (падение интенсивности в </a:t>
                </a:r>
                <a:r>
                  <a:rPr lang="en-US" sz="1300" dirty="0"/>
                  <a:t>e-</a:t>
                </a:r>
                <a:r>
                  <a:rPr lang="ru-RU" sz="1300" dirty="0"/>
                  <a:t>раз)</a:t>
                </a:r>
                <a:r>
                  <a:rPr lang="en-US" sz="1300" dirty="0"/>
                  <a:t>:</a:t>
                </a:r>
                <a:br>
                  <a:rPr lang="en-US" sz="1300" dirty="0"/>
                </a:br>
                <a:r>
                  <a:rPr lang="ru-RU" sz="1300" dirty="0"/>
                  <a:t>а) Качественная оценка (эффект </a:t>
                </a:r>
                <a:r>
                  <a:rPr lang="en-US" sz="1300" dirty="0"/>
                  <a:t>snow plow):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1300" i="1">
                            <a:latin typeface="Cambria Math" panose="02040503050406030204" pitchFamily="18" charset="0"/>
                          </a:rPr>
                          <m:t>𝑑𝑝𝑙</m:t>
                        </m:r>
                      </m:sub>
                    </m:sSub>
                    <m:r>
                      <a:rPr lang="en-US" sz="13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f>
                      <m:fPr>
                        <m:type m:val="lin"/>
                        <m:ctrlPr>
                          <a:rPr lang="en-US" sz="13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3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  <m:r>
                          <a:rPr lang="en-US" sz="13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  <m:sSub>
                          <m:sSubPr>
                            <m:ctrlPr>
                              <a:rPr lang="en-US" sz="1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en-US" sz="1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1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num>
                      <m:den>
                        <m:d>
                          <m:dPr>
                            <m:ctrlPr>
                              <a:rPr lang="en-US" sz="1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8</m:t>
                            </m:r>
                            <m:sSub>
                              <m:sSubPr>
                                <m:ctrlPr>
                                  <a:rPr lang="en-US" sz="13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sz="13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3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13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</m:e>
                        </m:d>
                        <m:r>
                          <a:rPr lang="en-US" sz="13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sz="13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3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acc>
                          </m:e>
                          <m:sub>
                            <m:r>
                              <a:rPr lang="en-US" sz="13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  <m:r>
                          <a:rPr lang="en-US" sz="13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∝</m:t>
                        </m:r>
                        <m:sSub>
                          <m:sSubPr>
                            <m:ctrlPr>
                              <a:rPr lang="en-US" sz="1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ru-RU" sz="13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</m:den>
                    </m:f>
                  </m:oMath>
                </a14:m>
                <a:br>
                  <a:rPr lang="en-US" sz="1300" dirty="0"/>
                </a:br>
                <a:r>
                  <a:rPr lang="ru-RU" sz="1300" dirty="0"/>
                  <a:t>б) Оценка по результату моделирования в зоне</a:t>
                </a:r>
                <a:r>
                  <a:rPr lang="en-US" sz="13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1300" i="1">
                            <a:latin typeface="Cambria Math" panose="02040503050406030204" pitchFamily="18" charset="0"/>
                          </a:rPr>
                          <m:t>𝑑𝑝𝑙</m:t>
                        </m:r>
                      </m:sub>
                    </m:sSub>
                    <m:r>
                      <a:rPr lang="en-US" sz="13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sz="13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3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300" i="1">
                            <a:latin typeface="Cambria Math" panose="02040503050406030204" pitchFamily="18" charset="0"/>
                          </a:rPr>
                          <m:t>𝑋</m:t>
                        </m:r>
                      </m:num>
                      <m:den>
                        <m:func>
                          <m:funcPr>
                            <m:ctrlPr>
                              <a:rPr lang="en-US" sz="13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300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a:rPr lang="en-US" sz="1300" i="1">
                                <a:latin typeface="Cambria Math" panose="02040503050406030204" pitchFamily="18" charset="0"/>
                              </a:rPr>
                              <m:t>(1−</m:t>
                            </m:r>
                            <m:r>
                              <a:rPr lang="en-US" sz="13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13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den>
                    </m:f>
                  </m:oMath>
                </a14:m>
                <a:r>
                  <a:rPr lang="ru-RU" sz="1300" dirty="0"/>
                  <a:t>, </a:t>
                </a:r>
                <a14:m>
                  <m:oMath xmlns:m="http://schemas.openxmlformats.org/officeDocument/2006/math">
                    <m:r>
                      <a:rPr lang="en-US" sz="1300" i="1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sz="13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3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3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3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func>
                      <m:funcPr>
                        <m:ctrlPr>
                          <a:rPr lang="en-US" sz="13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30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r>
                          <a:rPr lang="en-US" sz="1300" i="1">
                            <a:latin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type m:val="lin"/>
                            <m:ctrlPr>
                              <a:rPr lang="en-US" sz="13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3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3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13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300" i="1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en-US" sz="1300" i="1">
                                    <a:latin typeface="Cambria Math" panose="02040503050406030204" pitchFamily="18" charset="0"/>
                                  </a:rPr>
                                  <m:t>𝑑𝑝𝑙</m:t>
                                </m:r>
                              </m:sub>
                            </m:sSub>
                            <m:r>
                              <a:rPr lang="en-US" sz="13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ru-RU" sz="1300" i="1">
                                <a:latin typeface="Cambria Math" panose="02040503050406030204" pitchFamily="18" charset="0"/>
                              </a:rPr>
                              <m:t>.</m:t>
                            </m:r>
                          </m:den>
                        </m:f>
                      </m:e>
                    </m:func>
                  </m:oMath>
                </a14:m>
                <a:br>
                  <a:rPr lang="en-US" sz="1300" dirty="0"/>
                </a:br>
                <a:endParaRPr lang="en-US" sz="1300" dirty="0"/>
              </a:p>
              <a:p>
                <a:pPr marL="257175" indent="-257175">
                  <a:buAutoNum type="arabicParenR"/>
                </a:pPr>
                <a:r>
                  <a:rPr lang="ru-RU" sz="1300" dirty="0"/>
                  <a:t>Провести несколько расчетов в зонах с разной интенсивностью для того, чтобы найти зависимость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3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sz="1300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n-US" sz="13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1300" dirty="0"/>
                  <a:t>от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3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3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300" dirty="0"/>
                  <a:t>, </a:t>
                </a:r>
                <a:r>
                  <a:rPr lang="ru-RU" sz="1300" dirty="0"/>
                  <a:t>а также убедиться в универсальности спектральных вспомогательных функций (СВФ) </a:t>
                </a:r>
                <a14:m>
                  <m:oMath xmlns:m="http://schemas.openxmlformats.org/officeDocument/2006/math">
                    <m:r>
                      <a:rPr lang="en-US" sz="13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3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br>
                  <a:rPr lang="ru-RU" sz="1300" b="0" dirty="0"/>
                </a:br>
                <a:endParaRPr lang="en-US" sz="13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A9DBE14-6168-A7BB-2911-02ECB660A2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955" y="3694208"/>
                <a:ext cx="7412089" cy="2539350"/>
              </a:xfrm>
              <a:prstGeom prst="rect">
                <a:avLst/>
              </a:prstGeom>
              <a:blipFill>
                <a:blip r:embed="rId3"/>
                <a:stretch>
                  <a:fillRect t="-24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65CAA2E-C1D5-0F07-19D1-D4AE5CF13444}"/>
                  </a:ext>
                </a:extLst>
              </p:cNvPr>
              <p:cNvSpPr txBox="1"/>
              <p:nvPr/>
            </p:nvSpPr>
            <p:spPr>
              <a:xfrm>
                <a:off x="2974366" y="6117897"/>
                <a:ext cx="3372068" cy="3565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11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100" i="1">
                            <a:latin typeface="Cambria Math" panose="02040503050406030204" pitchFamily="18" charset="0"/>
                          </a:rPr>
                          <m:t>𝑑𝑁</m:t>
                        </m:r>
                      </m:num>
                      <m:den>
                        <m:r>
                          <a:rPr lang="ru-RU" sz="11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ru-RU" sz="1100" i="1">
                            <a:latin typeface="Cambria Math" panose="02040503050406030204" pitchFamily="18" charset="0"/>
                          </a:rPr>
                          <m:t>𝜉</m:t>
                        </m:r>
                      </m:den>
                    </m:f>
                    <m:r>
                      <a:rPr lang="ru-RU" sz="110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ru-RU" sz="11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1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ru-RU" sz="110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ru-RU" sz="11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ru-RU" sz="11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1100" i="1">
                            <a:latin typeface="Cambria Math" panose="02040503050406030204" pitchFamily="18" charset="0"/>
                          </a:rPr>
                          <m:t>𝜉</m:t>
                        </m:r>
                        <m:r>
                          <a:rPr lang="ru-RU" sz="110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ru-RU" sz="11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11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ru-RU" sz="110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1100">
                        <a:latin typeface="Cambria Math" panose="02040503050406030204" pitchFamily="18" charset="0"/>
                      </a:rPr>
                      <m:t>,</m:t>
                    </m:r>
                    <m:r>
                      <a:rPr lang="ru-RU" sz="1100" b="0" i="0" smtClean="0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limLoc m:val="subSup"/>
                        <m:ctrlPr>
                          <a:rPr lang="ru-RU" sz="11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ru-RU" sz="110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ru-RU" sz="110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r>
                          <a:rPr lang="ru-RU" sz="11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ru-RU" sz="1100" i="1">
                            <a:latin typeface="Cambria Math" panose="02040503050406030204" pitchFamily="18" charset="0"/>
                          </a:rPr>
                          <m:t>𝜉</m:t>
                        </m:r>
                        <m:r>
                          <a:rPr lang="ru-RU" sz="11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ru-RU" sz="11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sz="1100" i="1">
                                <a:latin typeface="Cambria Math" panose="02040503050406030204" pitchFamily="18" charset="0"/>
                              </a:rPr>
                              <m:t>𝜉</m:t>
                            </m:r>
                            <m:r>
                              <a:rPr lang="ru-RU" sz="110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ru-RU" sz="11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11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ru-RU" sz="110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</m:nary>
                    <m:r>
                      <a:rPr lang="ru-RU" sz="110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1100" dirty="0"/>
                  <a:t>, </a:t>
                </a:r>
                <a:r>
                  <a:rPr lang="ru-RU" sz="1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где </a:t>
                </a:r>
                <a14:m>
                  <m:oMath xmlns:m="http://schemas.openxmlformats.org/officeDocument/2006/math">
                    <m:r>
                      <a:rPr lang="ru-RU" sz="11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𝜉</m:t>
                    </m:r>
                    <m:r>
                      <a:rPr lang="ru-RU" sz="11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ru-RU" sz="1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>
                          <m:fPr>
                            <m:type m:val="lin"/>
                            <m:ctrlPr>
                              <a:rPr lang="ru-RU" sz="11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11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𝜖</m:t>
                            </m:r>
                          </m:num>
                          <m:den>
                            <m:r>
                              <a:rPr lang="ru-RU" sz="11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𝜖</m:t>
                            </m:r>
                          </m:den>
                        </m:f>
                      </m:e>
                      <m:sub>
                        <m:r>
                          <a:rPr lang="ru-RU" sz="11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ru-RU" sz="1100" dirty="0"/>
                  <a:t>.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65CAA2E-C1D5-0F07-19D1-D4AE5CF134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4366" y="6117897"/>
                <a:ext cx="3372068" cy="356572"/>
              </a:xfrm>
              <a:prstGeom prst="rect">
                <a:avLst/>
              </a:prstGeom>
              <a:blipFill>
                <a:blip r:embed="rId4"/>
                <a:stretch>
                  <a:fillRect t="-79310" b="-1241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9C30B747-164D-1886-F286-BE181F3A6197}"/>
              </a:ext>
            </a:extLst>
          </p:cNvPr>
          <p:cNvSpPr txBox="1"/>
          <p:nvPr/>
        </p:nvSpPr>
        <p:spPr>
          <a:xfrm>
            <a:off x="1001125" y="3366978"/>
            <a:ext cx="126028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700" b="1" i="1" dirty="0"/>
              <a:t>Алгоритм</a:t>
            </a:r>
            <a:r>
              <a:rPr lang="en-US" sz="1700" b="1" i="1" dirty="0"/>
              <a:t>:</a:t>
            </a:r>
            <a:endParaRPr lang="ru-RU" sz="1700" b="1" i="1" dirty="0"/>
          </a:p>
        </p:txBody>
      </p:sp>
    </p:spTree>
    <p:extLst>
      <p:ext uri="{BB962C8B-B14F-4D97-AF65-F5344CB8AC3E}">
        <p14:creationId xmlns:p14="http://schemas.microsoft.com/office/powerpoint/2010/main" val="2887995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3FD6EA19-58B8-9910-0231-706AC5BA0C35}"/>
              </a:ext>
            </a:extLst>
          </p:cNvPr>
          <p:cNvSpPr txBox="1"/>
          <p:nvPr/>
        </p:nvSpPr>
        <p:spPr>
          <a:xfrm>
            <a:off x="2839459" y="1126341"/>
            <a:ext cx="26901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Кластерная мишень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85772F9-5014-45CA-8A8B-4A1A3A5C96FD}"/>
              </a:ext>
            </a:extLst>
          </p:cNvPr>
          <p:cNvSpPr txBox="1"/>
          <p:nvPr/>
        </p:nvSpPr>
        <p:spPr>
          <a:xfrm>
            <a:off x="371353" y="1932249"/>
            <a:ext cx="25174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прозрачность газовой</a:t>
            </a:r>
          </a:p>
          <a:p>
            <a:r>
              <a:rPr lang="ru-RU" dirty="0"/>
              <a:t> мишени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FC9FA0B-310D-4411-AE46-16E0EFAEA086}"/>
              </a:ext>
            </a:extLst>
          </p:cNvPr>
          <p:cNvSpPr txBox="1"/>
          <p:nvPr/>
        </p:nvSpPr>
        <p:spPr>
          <a:xfrm>
            <a:off x="5344481" y="1872544"/>
            <a:ext cx="30010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большая электронная </a:t>
            </a:r>
            <a:endParaRPr lang="en-US" dirty="0"/>
          </a:p>
          <a:p>
            <a:r>
              <a:rPr lang="ru-RU" dirty="0"/>
              <a:t>плотность твердотельной </a:t>
            </a:r>
            <a:endParaRPr lang="en-US" dirty="0"/>
          </a:p>
          <a:p>
            <a:r>
              <a:rPr lang="ru-RU" dirty="0"/>
              <a:t>мишени</a:t>
            </a:r>
          </a:p>
        </p:txBody>
      </p: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A3D30AE9-8CA4-F91E-43F0-DA2A02D4BB4A}"/>
              </a:ext>
            </a:extLst>
          </p:cNvPr>
          <p:cNvCxnSpPr>
            <a:cxnSpLocks/>
          </p:cNvCxnSpPr>
          <p:nvPr/>
        </p:nvCxnSpPr>
        <p:spPr bwMode="auto">
          <a:xfrm flipH="1">
            <a:off x="2866133" y="1474921"/>
            <a:ext cx="477347" cy="64633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34F6540E-357B-7E46-3607-34A4C1BB97D7}"/>
              </a:ext>
            </a:extLst>
          </p:cNvPr>
          <p:cNvCxnSpPr>
            <a:cxnSpLocks/>
          </p:cNvCxnSpPr>
          <p:nvPr/>
        </p:nvCxnSpPr>
        <p:spPr bwMode="auto">
          <a:xfrm>
            <a:off x="4835098" y="1459142"/>
            <a:ext cx="498092" cy="52265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2" name="Левая фигурная скобка 21">
            <a:extLst>
              <a:ext uri="{FF2B5EF4-FFF2-40B4-BE49-F238E27FC236}">
                <a16:creationId xmlns:a16="http://schemas.microsoft.com/office/drawing/2014/main" id="{605ACA53-AACB-A009-0C44-54AA6CB9D0AB}"/>
              </a:ext>
            </a:extLst>
          </p:cNvPr>
          <p:cNvSpPr/>
          <p:nvPr/>
        </p:nvSpPr>
        <p:spPr>
          <a:xfrm rot="16200000">
            <a:off x="4119632" y="-359660"/>
            <a:ext cx="328474" cy="6596109"/>
          </a:xfrm>
          <a:prstGeom prst="leftBrac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5BBA9481-0176-5F71-12F7-698A0096A717}"/>
              </a:ext>
            </a:extLst>
          </p:cNvPr>
          <p:cNvCxnSpPr>
            <a:cxnSpLocks/>
          </p:cNvCxnSpPr>
          <p:nvPr/>
        </p:nvCxnSpPr>
        <p:spPr bwMode="auto">
          <a:xfrm flipH="1">
            <a:off x="2246050" y="3155455"/>
            <a:ext cx="1034492" cy="99929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26EEBF29-B5C4-E608-72C0-F979FBE1B441}"/>
              </a:ext>
            </a:extLst>
          </p:cNvPr>
          <p:cNvCxnSpPr>
            <a:cxnSpLocks/>
          </p:cNvCxnSpPr>
          <p:nvPr/>
        </p:nvCxnSpPr>
        <p:spPr bwMode="auto">
          <a:xfrm>
            <a:off x="4835098" y="3104851"/>
            <a:ext cx="1281617" cy="93872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0C3BDAA5-41EB-4486-2103-53B7D09E66B7}"/>
              </a:ext>
            </a:extLst>
          </p:cNvPr>
          <p:cNvSpPr txBox="1"/>
          <p:nvPr/>
        </p:nvSpPr>
        <p:spPr>
          <a:xfrm>
            <a:off x="400418" y="4350338"/>
            <a:ext cx="22297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Полное поглощение</a:t>
            </a:r>
          </a:p>
          <a:p>
            <a:r>
              <a:rPr lang="ru-RU" dirty="0"/>
              <a:t> лазерного импульса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AF15DF3-8ABE-D439-739A-8A0062D835B7}"/>
              </a:ext>
            </a:extLst>
          </p:cNvPr>
          <p:cNvSpPr txBox="1"/>
          <p:nvPr/>
        </p:nvSpPr>
        <p:spPr>
          <a:xfrm>
            <a:off x="4572000" y="4279174"/>
            <a:ext cx="43944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Практически невозможно моделировать взаимодействие со всем объемом кластерной плазмы целиком 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ru-RU" i="1" dirty="0">
                <a:solidFill>
                  <a:srgbClr val="FF0000"/>
                </a:solidFill>
              </a:rPr>
              <a:t>требуется как высокое пространственное разрешение, так и большой объем области моделирования</a:t>
            </a:r>
            <a:r>
              <a:rPr lang="ru-RU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32" name="Заголовок 1">
            <a:extLst>
              <a:ext uri="{FF2B5EF4-FFF2-40B4-BE49-F238E27FC236}">
                <a16:creationId xmlns:a16="http://schemas.microsoft.com/office/drawing/2014/main" id="{65AE4281-7FCA-F869-0001-CDD29395E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9" y="66675"/>
            <a:ext cx="8208962" cy="914400"/>
          </a:xfrm>
        </p:spPr>
        <p:txBody>
          <a:bodyPr/>
          <a:lstStyle/>
          <a:p>
            <a:r>
              <a:rPr lang="ru-RU" dirty="0"/>
              <a:t>Введение</a:t>
            </a:r>
            <a:br>
              <a:rPr lang="ru-RU" dirty="0"/>
            </a:br>
            <a:r>
              <a:rPr lang="ru-RU" dirty="0"/>
              <a:t>Кластерная мишень</a:t>
            </a:r>
          </a:p>
        </p:txBody>
      </p:sp>
      <p:sp>
        <p:nvSpPr>
          <p:cNvPr id="5" name="Номер слайда 2">
            <a:extLst>
              <a:ext uri="{FF2B5EF4-FFF2-40B4-BE49-F238E27FC236}">
                <a16:creationId xmlns:a16="http://schemas.microsoft.com/office/drawing/2014/main" id="{C3B6919C-6A77-7E6B-B35D-C3DA7FE4A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71488"/>
          </a:xfrm>
        </p:spPr>
        <p:txBody>
          <a:bodyPr/>
          <a:lstStyle/>
          <a:p>
            <a:fld id="{C5E714CC-F9EE-4504-9E1E-74B7616A7AC8}" type="slidenum">
              <a:rPr lang="ru-RU" sz="2200" smtClean="0"/>
              <a:t>3</a:t>
            </a:fld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977102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ADF1E7-CF7B-6D8E-DC47-FDAA7C81E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/>
              <a:t>Схема моделирования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A9DBE14-6168-A7BB-2911-02ECB660A22D}"/>
                  </a:ext>
                </a:extLst>
              </p:cNvPr>
              <p:cNvSpPr txBox="1"/>
              <p:nvPr/>
            </p:nvSpPr>
            <p:spPr>
              <a:xfrm>
                <a:off x="1123407" y="5372167"/>
                <a:ext cx="7412089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57175" indent="-257175">
                  <a:buAutoNum type="arabicParenR"/>
                </a:pPr>
                <a:r>
                  <a:rPr lang="ru-RU" sz="1300" dirty="0"/>
                  <a:t>Разбить область лазерно-плазменного взаимодействия на небольшие зоны, при этом </a:t>
                </a:r>
                <a:br>
                  <a:rPr lang="en-US" sz="1300" dirty="0"/>
                </a:br>
                <a14:m>
                  <m:oMath xmlns:m="http://schemas.openxmlformats.org/officeDocument/2006/math">
                    <m:r>
                      <a:rPr lang="en-US" sz="1300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13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300" i="1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1300" i="1">
                        <a:latin typeface="Cambria Math" panose="02040503050406030204" pitchFamily="18" charset="0"/>
                      </a:rPr>
                      <m:t>≪</m:t>
                    </m:r>
                    <m:sSub>
                      <m:sSubPr>
                        <m:ctrlPr>
                          <a:rPr lang="en-US" sz="1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13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300" dirty="0"/>
                  <a:t>, </a:t>
                </a:r>
                <a14:m>
                  <m:oMath xmlns:m="http://schemas.openxmlformats.org/officeDocument/2006/math">
                    <m:r>
                      <a:rPr lang="en-US" sz="13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300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13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1300" i="1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sz="1300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300" dirty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1300" dirty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1300" i="1" dirty="0">
                        <a:latin typeface="Cambria Math" panose="02040503050406030204" pitchFamily="18" charset="0"/>
                      </a:rPr>
                      <m:t>0.05</m:t>
                    </m:r>
                  </m:oMath>
                </a14:m>
                <a:r>
                  <a:rPr lang="ru-RU" sz="1300" dirty="0"/>
                  <a:t>, где 𝐴 – доля энергии потерянной лазерным излучением в зоне.</a:t>
                </a:r>
                <a:br>
                  <a:rPr lang="en-US" sz="1300" dirty="0"/>
                </a:br>
                <a:br>
                  <a:rPr lang="ru-RU" sz="1300" b="0" dirty="0"/>
                </a:br>
                <a:endParaRPr lang="en-US" sz="13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A9DBE14-6168-A7BB-2911-02ECB660A2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3407" y="5372167"/>
                <a:ext cx="7412089" cy="892552"/>
              </a:xfrm>
              <a:prstGeom prst="rect">
                <a:avLst/>
              </a:prstGeom>
              <a:blipFill>
                <a:blip r:embed="rId2"/>
                <a:stretch>
                  <a:fillRect t="-6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9C30B747-164D-1886-F286-BE181F3A6197}"/>
              </a:ext>
            </a:extLst>
          </p:cNvPr>
          <p:cNvSpPr txBox="1"/>
          <p:nvPr/>
        </p:nvSpPr>
        <p:spPr>
          <a:xfrm>
            <a:off x="1231944" y="5018224"/>
            <a:ext cx="126028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700" b="1" i="1" dirty="0"/>
              <a:t>Алгоритм</a:t>
            </a:r>
            <a:r>
              <a:rPr lang="en-US" sz="1700" b="1" i="1" dirty="0"/>
              <a:t>:</a:t>
            </a:r>
            <a:endParaRPr lang="ru-RU" sz="1700" b="1" i="1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A4F07C1-6012-77B3-4EA7-F8E1623910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756" y="1165316"/>
            <a:ext cx="7776839" cy="3888420"/>
          </a:xfrm>
          <a:prstGeom prst="rect">
            <a:avLst/>
          </a:prstGeom>
        </p:spPr>
      </p:pic>
      <p:sp>
        <p:nvSpPr>
          <p:cNvPr id="11" name="Номер слайда 2">
            <a:extLst>
              <a:ext uri="{FF2B5EF4-FFF2-40B4-BE49-F238E27FC236}">
                <a16:creationId xmlns:a16="http://schemas.microsoft.com/office/drawing/2014/main" id="{3EA53CA3-7923-96F4-9298-F36068CC0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71488"/>
          </a:xfrm>
        </p:spPr>
        <p:txBody>
          <a:bodyPr/>
          <a:lstStyle/>
          <a:p>
            <a:fld id="{C5E714CC-F9EE-4504-9E1E-74B7616A7AC8}" type="slidenum">
              <a:rPr lang="ru-RU" sz="2200" smtClean="0"/>
              <a:t>4</a:t>
            </a:fld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859426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7EA420D-5F23-F013-7BF8-1D4FA9798C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863" y="1449759"/>
            <a:ext cx="4771835" cy="297875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D8124BD-D752-CC52-8D55-33C670BFF144}"/>
                  </a:ext>
                </a:extLst>
              </p:cNvPr>
              <p:cNvSpPr txBox="1"/>
              <p:nvPr/>
            </p:nvSpPr>
            <p:spPr>
              <a:xfrm>
                <a:off x="6227629" y="3381123"/>
                <a:ext cx="1468672" cy="4641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𝑑𝑝</m:t>
                          </m:r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12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num>
                        <m:den>
                          <m:func>
                            <m:funcPr>
                              <m:ctrlPr>
                                <a:rPr lang="en-US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2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sz="1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d>
                            </m:e>
                          </m:func>
                        </m:den>
                      </m:f>
                    </m:oMath>
                  </m:oMathPara>
                </a14:m>
                <a:endParaRPr lang="ru-RU" sz="1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D8124BD-D752-CC52-8D55-33C670BFF1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7629" y="3381123"/>
                <a:ext cx="1468672" cy="46416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617E2CF-07EE-23AE-91D9-142B60F623B5}"/>
                  </a:ext>
                </a:extLst>
              </p:cNvPr>
              <p:cNvSpPr txBox="1"/>
              <p:nvPr/>
            </p:nvSpPr>
            <p:spPr>
              <a:xfrm>
                <a:off x="3455271" y="5305313"/>
                <a:ext cx="4572000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5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ru-RU" sz="1500" dirty="0"/>
                  <a:t> – доля энергии</a:t>
                </a:r>
                <a:r>
                  <a:rPr lang="en-US" sz="1500" dirty="0"/>
                  <a:t> </a:t>
                </a:r>
                <a:r>
                  <a:rPr lang="ru-RU" sz="1500" dirty="0"/>
                  <a:t>потерянной лазерным излучением в зоне</a:t>
                </a: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617E2CF-07EE-23AE-91D9-142B60F623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5271" y="5305313"/>
                <a:ext cx="4572000" cy="553998"/>
              </a:xfrm>
              <a:prstGeom prst="rect">
                <a:avLst/>
              </a:prstGeom>
              <a:blipFill>
                <a:blip r:embed="rId4"/>
                <a:stretch>
                  <a:fillRect l="-533" t="-2198" b="-120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08D218C-8CE4-EB1E-45DC-60E064A4502F}"/>
                  </a:ext>
                </a:extLst>
              </p:cNvPr>
              <p:cNvSpPr txBox="1"/>
              <p:nvPr/>
            </p:nvSpPr>
            <p:spPr>
              <a:xfrm>
                <a:off x="3455271" y="5922478"/>
                <a:ext cx="4938560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500" dirty="0"/>
                  <a:t> </a:t>
                </a:r>
                <a:r>
                  <a:rPr lang="ru-RU" sz="1500" dirty="0"/>
                  <a:t>слабо меняется при изменении интенсивности лазерного излучения</a:t>
                </a: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08D218C-8CE4-EB1E-45DC-60E064A450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5271" y="5922478"/>
                <a:ext cx="4938560" cy="553998"/>
              </a:xfrm>
              <a:prstGeom prst="rect">
                <a:avLst/>
              </a:prstGeom>
              <a:blipFill>
                <a:blip r:embed="rId5"/>
                <a:stretch>
                  <a:fillRect l="-494" t="-3333" b="-122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F098759-FCA8-8AE4-69B2-F9A3C4716B65}"/>
                  </a:ext>
                </a:extLst>
              </p:cNvPr>
              <p:cNvSpPr txBox="1"/>
              <p:nvPr/>
            </p:nvSpPr>
            <p:spPr>
              <a:xfrm>
                <a:off x="6121045" y="4330614"/>
                <a:ext cx="2308298" cy="3575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unc>
                        <m:func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type m:val="lin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𝑑𝑝𝑙</m:t>
                                  </m:r>
                                </m:sub>
                              </m:s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ru-RU" sz="1600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ru-RU" sz="1600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F098759-FCA8-8AE4-69B2-F9A3C4716B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1045" y="4330614"/>
                <a:ext cx="2308298" cy="357534"/>
              </a:xfrm>
              <a:prstGeom prst="rect">
                <a:avLst/>
              </a:prstGeom>
              <a:blipFill>
                <a:blip r:embed="rId6"/>
                <a:stretch>
                  <a:fillRect t="-94915" r="-1583" b="-1508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04AE5785-1C26-4DDD-1AE8-DF89F4F0529C}"/>
              </a:ext>
            </a:extLst>
          </p:cNvPr>
          <p:cNvSpPr txBox="1"/>
          <p:nvPr/>
        </p:nvSpPr>
        <p:spPr>
          <a:xfrm>
            <a:off x="907921" y="4728415"/>
            <a:ext cx="40793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Длина на которой интенсивность уменьшиться в </a:t>
            </a:r>
            <a:r>
              <a:rPr lang="en-US" sz="1200" dirty="0"/>
              <a:t>e </a:t>
            </a:r>
            <a:r>
              <a:rPr lang="ru-RU" sz="1200" dirty="0"/>
              <a:t>раз</a:t>
            </a: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8FF5BE60-A65C-4BED-5A3A-5731A3674282}"/>
              </a:ext>
            </a:extLst>
          </p:cNvPr>
          <p:cNvCxnSpPr>
            <a:cxnSpLocks/>
          </p:cNvCxnSpPr>
          <p:nvPr/>
        </p:nvCxnSpPr>
        <p:spPr>
          <a:xfrm flipV="1">
            <a:off x="5685725" y="2170723"/>
            <a:ext cx="673194" cy="65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E9555FD-EB94-E963-B5B5-E754FDE44EF9}"/>
                  </a:ext>
                </a:extLst>
              </p:cNvPr>
              <p:cNvSpPr txBox="1"/>
              <p:nvPr/>
            </p:nvSpPr>
            <p:spPr>
              <a:xfrm>
                <a:off x="6303373" y="2008038"/>
                <a:ext cx="1260401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ru-RU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=1.2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E9555FD-EB94-E963-B5B5-E754FDE44E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3373" y="2008038"/>
                <a:ext cx="1260401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31D99D85-B93C-0E5F-BBF4-4E97A5386B52}"/>
              </a:ext>
            </a:extLst>
          </p:cNvPr>
          <p:cNvCxnSpPr>
            <a:cxnSpLocks/>
          </p:cNvCxnSpPr>
          <p:nvPr/>
        </p:nvCxnSpPr>
        <p:spPr>
          <a:xfrm>
            <a:off x="5685725" y="2419505"/>
            <a:ext cx="718869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641FAB7-80BA-7E40-C9C5-BAC2E6EA2797}"/>
                  </a:ext>
                </a:extLst>
              </p:cNvPr>
              <p:cNvSpPr txBox="1"/>
              <p:nvPr/>
            </p:nvSpPr>
            <p:spPr>
              <a:xfrm>
                <a:off x="6358919" y="2240482"/>
                <a:ext cx="1017591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ru-RU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16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641FAB7-80BA-7E40-C9C5-BAC2E6EA27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8919" y="2240482"/>
                <a:ext cx="1017591" cy="3385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Заголовок 1">
            <a:extLst>
              <a:ext uri="{FF2B5EF4-FFF2-40B4-BE49-F238E27FC236}">
                <a16:creationId xmlns:a16="http://schemas.microsoft.com/office/drawing/2014/main" id="{F72E16F0-88B3-2CA3-8237-202EB936C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9" y="66675"/>
            <a:ext cx="8208962" cy="914400"/>
          </a:xfrm>
        </p:spPr>
        <p:txBody>
          <a:bodyPr/>
          <a:lstStyle/>
          <a:p>
            <a:r>
              <a:rPr lang="ru-RU" b="1" dirty="0"/>
              <a:t>Длина затухания лазерного импульса</a:t>
            </a:r>
            <a:endParaRPr lang="ru-RU" dirty="0"/>
          </a:p>
        </p:txBody>
      </p:sp>
      <p:sp>
        <p:nvSpPr>
          <p:cNvPr id="29" name="Номер слайда 2">
            <a:extLst>
              <a:ext uri="{FF2B5EF4-FFF2-40B4-BE49-F238E27FC236}">
                <a16:creationId xmlns:a16="http://schemas.microsoft.com/office/drawing/2014/main" id="{3519E4D0-F4FA-20B3-BDF8-746C7A7E7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71488"/>
          </a:xfrm>
        </p:spPr>
        <p:txBody>
          <a:bodyPr/>
          <a:lstStyle/>
          <a:p>
            <a:fld id="{C5E714CC-F9EE-4504-9E1E-74B7616A7AC8}" type="slidenum">
              <a:rPr lang="ru-RU" sz="2200" smtClean="0"/>
              <a:t>5</a:t>
            </a:fld>
            <a:endParaRPr lang="ru-RU" sz="2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E6EB9F1-B978-9F61-5407-42D74FB69E69}"/>
                  </a:ext>
                </a:extLst>
              </p:cNvPr>
              <p:cNvSpPr txBox="1"/>
              <p:nvPr/>
            </p:nvSpPr>
            <p:spPr>
              <a:xfrm>
                <a:off x="7376510" y="1233001"/>
                <a:ext cx="163793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600" i="1" dirty="0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ru-RU" sz="1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ru-RU" sz="1600" b="0" i="1" smtClean="0">
                          <a:latin typeface="Cambria Math" panose="02040503050406030204" pitchFamily="18" charset="0"/>
                        </a:rPr>
                        <m:t>мкм</m:t>
                      </m:r>
                    </m:oMath>
                  </m:oMathPara>
                </a14:m>
                <a:endParaRPr lang="en-US" sz="16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600" i="1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𝐹𝑊𝐻𝑀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6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ru-RU" sz="1600" b="0" i="0" smtClean="0">
                          <a:latin typeface="Cambria Math" panose="02040503050406030204" pitchFamily="18" charset="0"/>
                        </a:rPr>
                        <m:t>фс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E6EB9F1-B978-9F61-5407-42D74FB69E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6510" y="1233001"/>
                <a:ext cx="1637930" cy="584775"/>
              </a:xfrm>
              <a:prstGeom prst="rect">
                <a:avLst/>
              </a:prstGeom>
              <a:blipFill>
                <a:blip r:embed="rId9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>
            <a:extLst>
              <a:ext uri="{FF2B5EF4-FFF2-40B4-BE49-F238E27FC236}">
                <a16:creationId xmlns:a16="http://schemas.microsoft.com/office/drawing/2014/main" id="{1DCCEC22-9B82-7BE4-B5EB-5F572FD2AA68}"/>
              </a:ext>
            </a:extLst>
          </p:cNvPr>
          <p:cNvSpPr txBox="1"/>
          <p:nvPr/>
        </p:nvSpPr>
        <p:spPr>
          <a:xfrm>
            <a:off x="5192908" y="1153084"/>
            <a:ext cx="146328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/>
              <a:t>Кластеры </a:t>
            </a:r>
            <a:r>
              <a:rPr lang="en-US" sz="1500" dirty="0"/>
              <a:t>D</a:t>
            </a:r>
            <a:r>
              <a:rPr lang="en-US" sz="1500" baseline="-25000" dirty="0"/>
              <a:t>2</a:t>
            </a:r>
            <a:r>
              <a:rPr lang="en-US" sz="1500" dirty="0"/>
              <a:t>O</a:t>
            </a:r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1049449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E877C8-2ED5-35F2-2D88-594EF4925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600" b="1" dirty="0"/>
              <a:t>Восстановление спектров с помощью спектральных вспомогательных функций </a:t>
            </a:r>
            <a:endParaRPr lang="ru-RU" sz="26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16A243A-ED6D-7FAB-0EE6-9303FED8CF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286" y="1296658"/>
            <a:ext cx="3558584" cy="211866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E30BE40-0705-535D-B301-AF8C65B428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1845" y="1344827"/>
            <a:ext cx="3412509" cy="211866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8FBB4DF-F406-0C5C-4408-93842437FD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4417" y="3732017"/>
            <a:ext cx="2999937" cy="19336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D0EE488-3014-D94D-3783-AACC4455468E}"/>
                  </a:ext>
                </a:extLst>
              </p:cNvPr>
              <p:cNvSpPr txBox="1"/>
              <p:nvPr/>
            </p:nvSpPr>
            <p:spPr>
              <a:xfrm>
                <a:off x="4054800" y="1606080"/>
                <a:ext cx="1524018" cy="4258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05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050" i="1">
                              <a:latin typeface="Cambria Math" panose="02040503050406030204" pitchFamily="18" charset="0"/>
                            </a:rPr>
                            <m:t>𝑑𝑁</m:t>
                          </m:r>
                        </m:num>
                        <m:den>
                          <m:r>
                            <a:rPr lang="ru-RU" sz="105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ru-RU" sz="1050" i="1">
                              <a:latin typeface="Cambria Math" panose="02040503050406030204" pitchFamily="18" charset="0"/>
                            </a:rPr>
                            <m:t>𝜉</m:t>
                          </m:r>
                        </m:den>
                      </m:f>
                      <m:r>
                        <a:rPr lang="ru-RU" sz="105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105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050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ru-RU" sz="105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ru-RU" sz="105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ru-RU" sz="105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1050" i="1">
                              <a:latin typeface="Cambria Math" panose="02040503050406030204" pitchFamily="18" charset="0"/>
                            </a:rPr>
                            <m:t>𝜉</m:t>
                          </m:r>
                          <m:r>
                            <a:rPr lang="ru-RU" sz="105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ru-RU" sz="105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05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ru-RU" sz="105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u-RU" sz="105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D0EE488-3014-D94D-3783-AACC445546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4800" y="1606080"/>
                <a:ext cx="1524018" cy="425822"/>
              </a:xfrm>
              <a:prstGeom prst="rect">
                <a:avLst/>
              </a:prstGeom>
              <a:blipFill>
                <a:blip r:embed="rId5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0AFD522-E1CB-AD79-D2BB-CAD19EEA64B8}"/>
                  </a:ext>
                </a:extLst>
              </p:cNvPr>
              <p:cNvSpPr txBox="1"/>
              <p:nvPr/>
            </p:nvSpPr>
            <p:spPr>
              <a:xfrm>
                <a:off x="3824939" y="2028355"/>
                <a:ext cx="1978022" cy="4553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subSup"/>
                          <m:ctrlPr>
                            <a:rPr lang="ru-RU" sz="105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ru-RU" sz="105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ru-RU" sz="105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r>
                            <a:rPr lang="ru-RU" sz="105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ru-RU" sz="1050" i="1">
                              <a:latin typeface="Cambria Math" panose="02040503050406030204" pitchFamily="18" charset="0"/>
                            </a:rPr>
                            <m:t>𝜉</m:t>
                          </m:r>
                          <m:r>
                            <a:rPr lang="ru-RU" sz="105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ru-RU" sz="105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1050" i="1"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  <m:r>
                                <a:rPr lang="ru-RU" sz="105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ru-RU" sz="105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05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ru-RU" sz="105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ru-RU" sz="105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ru-RU" sz="105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0AFD522-E1CB-AD79-D2BB-CAD19EEA64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4939" y="2028355"/>
                <a:ext cx="1978022" cy="455317"/>
              </a:xfrm>
              <a:prstGeom prst="rect">
                <a:avLst/>
              </a:prstGeom>
              <a:blipFill>
                <a:blip r:embed="rId6"/>
                <a:stretch>
                  <a:fillRect l="-4000" t="-137838" b="-2081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D2F4FEF-3097-0A71-EEC8-F82BE5FF2FB7}"/>
                  </a:ext>
                </a:extLst>
              </p:cNvPr>
              <p:cNvSpPr txBox="1"/>
              <p:nvPr/>
            </p:nvSpPr>
            <p:spPr>
              <a:xfrm>
                <a:off x="4325698" y="2444246"/>
                <a:ext cx="1477263" cy="2896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1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где </a:t>
                </a:r>
                <a14:m>
                  <m:oMath xmlns:m="http://schemas.openxmlformats.org/officeDocument/2006/math">
                    <m:r>
                      <a:rPr lang="ru-RU" sz="1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𝜉</m:t>
                    </m:r>
                    <m:r>
                      <a:rPr lang="ru-RU" sz="1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ru-RU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>
                          <m:fPr>
                            <m:type m:val="lin"/>
                            <m:ctrlPr>
                              <a:rPr lang="ru-RU" sz="1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1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𝜖</m:t>
                            </m:r>
                          </m:num>
                          <m:den>
                            <m:r>
                              <a:rPr lang="ru-RU" sz="1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𝜖</m:t>
                            </m:r>
                          </m:den>
                        </m:f>
                      </m:e>
                      <m:sub>
                        <m:r>
                          <a:rPr lang="ru-RU" sz="1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endParaRPr lang="ru-RU" sz="120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D2F4FEF-3097-0A71-EEC8-F82BE5FF2F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5698" y="2444246"/>
                <a:ext cx="1477263" cy="289631"/>
              </a:xfrm>
              <a:prstGeom prst="rect">
                <a:avLst/>
              </a:prstGeom>
              <a:blipFill>
                <a:blip r:embed="rId7"/>
                <a:stretch>
                  <a:fillRect l="-413" t="-89362" b="-1404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Стрелка: вправо 9">
            <a:extLst>
              <a:ext uri="{FF2B5EF4-FFF2-40B4-BE49-F238E27FC236}">
                <a16:creationId xmlns:a16="http://schemas.microsoft.com/office/drawing/2014/main" id="{989BE727-EF8A-366A-F552-EA46F95F0446}"/>
              </a:ext>
            </a:extLst>
          </p:cNvPr>
          <p:cNvSpPr/>
          <p:nvPr/>
        </p:nvSpPr>
        <p:spPr bwMode="auto">
          <a:xfrm>
            <a:off x="4283870" y="2683606"/>
            <a:ext cx="1174925" cy="671883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ru-RU" sz="1350">
              <a:latin typeface="Arial" pitchFamily="34" charset="0"/>
              <a:ea typeface="ＭＳ Ｐゴシック" pitchFamily="34" charset="-12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07A4CF6-FEA6-6AD9-8C19-EDF1CD55F73C}"/>
                  </a:ext>
                </a:extLst>
              </p:cNvPr>
              <p:cNvSpPr txBox="1"/>
              <p:nvPr/>
            </p:nvSpPr>
            <p:spPr>
              <a:xfrm>
                <a:off x="4758448" y="5768011"/>
                <a:ext cx="4131159" cy="423962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13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ru-RU" sz="13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13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𝜉</m:t>
                        </m:r>
                        <m:r>
                          <a:rPr lang="ru-RU" sz="13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ru-RU" sz="13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13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ru-RU" sz="13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0,</m:t>
                            </m:r>
                            <m:r>
                              <a:rPr lang="en-US" sz="13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sub>
                        </m:sSub>
                      </m:e>
                    </m:d>
                    <m:r>
                      <a:rPr lang="ru-RU" sz="13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ru-RU" sz="13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13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ru-RU" sz="13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13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𝜉</m:t>
                        </m:r>
                        <m:r>
                          <a:rPr lang="ru-RU" sz="13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ru-RU" sz="13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13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ru-RU" sz="13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0,2</m:t>
                            </m:r>
                          </m:sub>
                        </m:sSub>
                      </m:e>
                    </m:d>
                    <m:r>
                      <a:rPr lang="ru-RU" sz="13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ru-RU" sz="13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13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ru-RU" sz="13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sz="13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𝜉</m:t>
                            </m:r>
                            <m:r>
                              <a:rPr lang="ru-RU" sz="13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ru-RU" sz="13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13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ru-RU" sz="13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0,1</m:t>
                                </m:r>
                              </m:sub>
                            </m:sSub>
                          </m:e>
                        </m:d>
                        <m:r>
                          <a:rPr lang="ru-RU" sz="13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ru-RU" sz="13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ru-RU" sz="13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sz="13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𝜉</m:t>
                            </m:r>
                            <m:r>
                              <a:rPr lang="ru-RU" sz="13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ru-RU" sz="13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13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ru-RU" sz="13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0,2</m:t>
                                </m:r>
                              </m:sub>
                            </m:sSub>
                          </m:e>
                        </m:d>
                      </m:e>
                    </m:d>
                    <m:f>
                      <m:fPr>
                        <m:ctrlPr>
                          <a:rPr lang="ru-RU" sz="13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13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13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ru-RU" sz="13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0,</m:t>
                            </m:r>
                            <m:r>
                              <a:rPr lang="ru-RU" sz="13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ru-RU" sz="13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ru-RU" sz="13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13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ru-RU" sz="13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0,2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13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13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ru-RU" sz="13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0,1</m:t>
                            </m:r>
                          </m:sub>
                        </m:sSub>
                        <m:r>
                          <a:rPr lang="ru-RU" sz="13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ru-RU" sz="13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13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ru-RU" sz="13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0,2</m:t>
                            </m:r>
                          </m:sub>
                        </m:sSub>
                      </m:den>
                    </m:f>
                  </m:oMath>
                </a14:m>
                <a:endParaRPr lang="ru-RU" sz="1300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07A4CF6-FEA6-6AD9-8C19-EDF1CD55F7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8448" y="5768011"/>
                <a:ext cx="4131159" cy="42396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B7168F9-C0EE-7E44-8726-467BB935EA43}"/>
                  </a:ext>
                </a:extLst>
              </p:cNvPr>
              <p:cNvSpPr txBox="1"/>
              <p:nvPr/>
            </p:nvSpPr>
            <p:spPr>
              <a:xfrm>
                <a:off x="1450090" y="1816418"/>
                <a:ext cx="1615699" cy="2609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50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050" i="1">
                          <a:latin typeface="Cambria Math" panose="02040503050406030204" pitchFamily="18" charset="0"/>
                        </a:rPr>
                        <m:t>=0.4</m:t>
                      </m:r>
                      <m:r>
                        <a:rPr lang="en-US" sz="1050" i="1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sz="1050" i="1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10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5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1050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105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050" i="1">
                              <a:latin typeface="Cambria Math" panose="02040503050406030204" pitchFamily="18" charset="0"/>
                            </a:rPr>
                            <m:t>𝑎𝑣</m:t>
                          </m:r>
                        </m:sub>
                      </m:sSub>
                      <m:r>
                        <a:rPr lang="en-US" sz="1050" i="1">
                          <a:latin typeface="Cambria Math" panose="02040503050406030204" pitchFamily="18" charset="0"/>
                        </a:rPr>
                        <m:t>=0.06</m:t>
                      </m:r>
                      <m:sSub>
                        <m:sSubPr>
                          <m:ctrlPr>
                            <a:rPr lang="en-US" sz="10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5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105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ru-RU" sz="1050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B7168F9-C0EE-7E44-8726-467BB935EA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0090" y="1816418"/>
                <a:ext cx="1615699" cy="26096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Стрелка: вправо 13">
            <a:extLst>
              <a:ext uri="{FF2B5EF4-FFF2-40B4-BE49-F238E27FC236}">
                <a16:creationId xmlns:a16="http://schemas.microsoft.com/office/drawing/2014/main" id="{1356A6B2-58D1-8F3C-7BF3-15774C946D3C}"/>
              </a:ext>
            </a:extLst>
          </p:cNvPr>
          <p:cNvSpPr/>
          <p:nvPr/>
        </p:nvSpPr>
        <p:spPr bwMode="auto">
          <a:xfrm rot="8539494">
            <a:off x="4603477" y="3790194"/>
            <a:ext cx="1041266" cy="736034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ru-RU" sz="1350">
              <a:latin typeface="Arial" pitchFamily="34" charset="0"/>
              <a:ea typeface="ＭＳ Ｐゴシック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D437B3C-0BD6-951E-4781-217EC4DAB850}"/>
                  </a:ext>
                </a:extLst>
              </p:cNvPr>
              <p:cNvSpPr txBox="1"/>
              <p:nvPr/>
            </p:nvSpPr>
            <p:spPr>
              <a:xfrm>
                <a:off x="231663" y="6052100"/>
                <a:ext cx="4582287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1200" dirty="0"/>
                  <a:t>Пример полученных интегральных спектров во всем объеме взаимодействия для </a:t>
                </a:r>
                <a:r>
                  <a:rPr lang="en-US" sz="1200" dirty="0"/>
                  <a:t> </a:t>
                </a:r>
                <a14:m>
                  <m:oMath xmlns:m="http://schemas.openxmlformats.org/officeDocument/2006/math">
                    <m:r>
                      <a:rPr lang="en-US" sz="1200" i="1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1200">
                        <a:latin typeface="Cambria Math" panose="02040503050406030204" pitchFamily="18" charset="0"/>
                      </a:rPr>
                      <m:t>3 Дж</m:t>
                    </m:r>
                    <m:r>
                      <a:rPr lang="en-US" sz="120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ru-RU" sz="1200" dirty="0"/>
                  <a:t>для  разных интенсивностей падающего лазерного излучения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D437B3C-0BD6-951E-4781-217EC4DAB8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663" y="6052100"/>
                <a:ext cx="4582287" cy="646331"/>
              </a:xfrm>
              <a:prstGeom prst="rect">
                <a:avLst/>
              </a:prstGeom>
              <a:blipFill>
                <a:blip r:embed="rId10"/>
                <a:stretch>
                  <a:fillRect t="-1887" b="-5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35E8708-9685-F520-A04D-D623C946F68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64664" y="3730908"/>
            <a:ext cx="3628135" cy="2306655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4278F89-9EFE-0328-B29B-3519EB08FACA}"/>
              </a:ext>
            </a:extLst>
          </p:cNvPr>
          <p:cNvSpPr txBox="1"/>
          <p:nvPr/>
        </p:nvSpPr>
        <p:spPr>
          <a:xfrm>
            <a:off x="876847" y="3340851"/>
            <a:ext cx="27653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Спектры дейтронов для одной зоны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8190244F-030B-BEA4-A63D-D360A0352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71488"/>
          </a:xfrm>
        </p:spPr>
        <p:txBody>
          <a:bodyPr/>
          <a:lstStyle/>
          <a:p>
            <a:fld id="{C5E714CC-F9EE-4504-9E1E-74B7616A7AC8}" type="slidenum">
              <a:rPr lang="ru-RU" sz="2200" smtClean="0"/>
              <a:t>6</a:t>
            </a:fld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614382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ADF1E7-CF7B-6D8E-DC47-FDAA7C81E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/>
              <a:t>Схема моделирования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E720C87-4D61-639F-7EF6-5D58AA4585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092" y="1140024"/>
            <a:ext cx="5859262" cy="23296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A9DBE14-6168-A7BB-2911-02ECB660A22D}"/>
                  </a:ext>
                </a:extLst>
              </p:cNvPr>
              <p:cNvSpPr txBox="1"/>
              <p:nvPr/>
            </p:nvSpPr>
            <p:spPr>
              <a:xfrm>
                <a:off x="271338" y="3330937"/>
                <a:ext cx="7412089" cy="31653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57175" indent="-257175">
                  <a:buAutoNum type="arabicParenR"/>
                </a:pPr>
                <a:r>
                  <a:rPr lang="ru-RU" sz="1100" dirty="0"/>
                  <a:t>Разбить область лазерно-плазменного взаимодействия на небольшие зоны, при этом </a:t>
                </a:r>
                <a:br>
                  <a:rPr lang="en-US" sz="1100" dirty="0"/>
                </a:br>
                <a14:m>
                  <m:oMath xmlns:m="http://schemas.openxmlformats.org/officeDocument/2006/math">
                    <m:r>
                      <a:rPr lang="en-US" sz="1100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11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100" i="1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1100" i="1">
                        <a:latin typeface="Cambria Math" panose="02040503050406030204" pitchFamily="18" charset="0"/>
                      </a:rPr>
                      <m:t>≪</m:t>
                    </m:r>
                    <m:sSub>
                      <m:sSubPr>
                        <m:ctrlPr>
                          <a:rPr lang="en-US" sz="1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1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11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100" dirty="0"/>
                  <a:t>, </a:t>
                </a:r>
                <a14:m>
                  <m:oMath xmlns:m="http://schemas.openxmlformats.org/officeDocument/2006/math">
                    <m:r>
                      <a:rPr lang="en-US" sz="11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100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11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1100" i="1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sz="1100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100" dirty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1100" dirty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1100" i="1" dirty="0">
                        <a:latin typeface="Cambria Math" panose="02040503050406030204" pitchFamily="18" charset="0"/>
                      </a:rPr>
                      <m:t>0.05</m:t>
                    </m:r>
                  </m:oMath>
                </a14:m>
                <a:r>
                  <a:rPr lang="ru-RU" sz="1100" dirty="0"/>
                  <a:t>.</a:t>
                </a:r>
                <a:br>
                  <a:rPr lang="en-US" sz="1100" dirty="0"/>
                </a:br>
                <a:endParaRPr lang="en-US" sz="1100" dirty="0"/>
              </a:p>
              <a:p>
                <a:pPr marL="257175" indent="-257175">
                  <a:buAutoNum type="arabicParenR"/>
                </a:pPr>
                <a:r>
                  <a:rPr lang="ru-RU" sz="1100" dirty="0"/>
                  <a:t>Определить длину истощения лазерного импульса (падение интенсивности в </a:t>
                </a:r>
                <a:r>
                  <a:rPr lang="en-US" sz="1100" dirty="0"/>
                  <a:t>e-</a:t>
                </a:r>
                <a:r>
                  <a:rPr lang="ru-RU" sz="1100" dirty="0"/>
                  <a:t>раз)</a:t>
                </a:r>
                <a:r>
                  <a:rPr lang="en-US" sz="1100" dirty="0"/>
                  <a:t>:</a:t>
                </a:r>
                <a:br>
                  <a:rPr lang="en-US" sz="1100" dirty="0"/>
                </a:br>
                <a:r>
                  <a:rPr lang="ru-RU" sz="1100" dirty="0"/>
                  <a:t>а) Качественная оценка (эффект </a:t>
                </a:r>
                <a:r>
                  <a:rPr lang="en-US" sz="1100" dirty="0"/>
                  <a:t>snow plow):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1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1100" i="1">
                            <a:latin typeface="Cambria Math" panose="02040503050406030204" pitchFamily="18" charset="0"/>
                          </a:rPr>
                          <m:t>𝑑𝑝𝑙</m:t>
                        </m:r>
                      </m:sub>
                    </m:sSub>
                    <m:r>
                      <a:rPr lang="en-US" sz="1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f>
                      <m:fPr>
                        <m:type m:val="lin"/>
                        <m:ctrlPr>
                          <a:rPr lang="en-US" sz="1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  <m:r>
                          <a:rPr lang="en-US" sz="1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  <m:sSub>
                          <m:sSubPr>
                            <m:ctrlPr>
                              <a:rPr lang="en-US" sz="11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1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1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en-US" sz="11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1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11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num>
                      <m:den>
                        <m:d>
                          <m:dPr>
                            <m:ctrlPr>
                              <a:rPr lang="en-US" sz="11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1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8</m:t>
                            </m:r>
                            <m:sSub>
                              <m:sSubPr>
                                <m:ctrlPr>
                                  <a:rPr lang="en-US" sz="11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sz="11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1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11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</m:e>
                        </m:d>
                        <m:r>
                          <a:rPr lang="en-US" sz="11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1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sz="11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1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acc>
                          </m:e>
                          <m:sub>
                            <m:r>
                              <a:rPr lang="en-US" sz="11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  <m:r>
                          <a:rPr lang="en-US" sz="1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∝</m:t>
                        </m:r>
                        <m:sSub>
                          <m:sSubPr>
                            <m:ctrlPr>
                              <a:rPr lang="en-US" sz="11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1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1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ru-RU" sz="1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</m:den>
                    </m:f>
                  </m:oMath>
                </a14:m>
                <a:br>
                  <a:rPr lang="en-US" sz="1100" dirty="0"/>
                </a:br>
                <a:r>
                  <a:rPr lang="ru-RU" sz="1100" dirty="0"/>
                  <a:t>б) Оценка по результату моделирования в зоне</a:t>
                </a:r>
                <a:r>
                  <a:rPr lang="en-US" sz="11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1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1100" i="1">
                            <a:latin typeface="Cambria Math" panose="02040503050406030204" pitchFamily="18" charset="0"/>
                          </a:rPr>
                          <m:t>𝑑𝑝𝑙</m:t>
                        </m:r>
                      </m:sub>
                    </m:sSub>
                    <m:r>
                      <a:rPr lang="en-US" sz="11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sz="11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1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100" i="1">
                            <a:latin typeface="Cambria Math" panose="02040503050406030204" pitchFamily="18" charset="0"/>
                          </a:rPr>
                          <m:t>𝑋</m:t>
                        </m:r>
                      </m:num>
                      <m:den>
                        <m:func>
                          <m:funcPr>
                            <m:ctrlPr>
                              <a:rPr lang="en-US" sz="11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100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a:rPr lang="en-US" sz="1100" i="1">
                                <a:latin typeface="Cambria Math" panose="02040503050406030204" pitchFamily="18" charset="0"/>
                              </a:rPr>
                              <m:t>(1−</m:t>
                            </m:r>
                            <m:r>
                              <a:rPr lang="en-US" sz="11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11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den>
                    </m:f>
                  </m:oMath>
                </a14:m>
                <a:r>
                  <a:rPr lang="ru-RU" sz="1100" dirty="0"/>
                  <a:t>, </a:t>
                </a:r>
                <a14:m>
                  <m:oMath xmlns:m="http://schemas.openxmlformats.org/officeDocument/2006/math">
                    <m:r>
                      <a:rPr lang="en-US" sz="1100" i="1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sz="11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1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1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1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1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func>
                      <m:funcPr>
                        <m:ctrlPr>
                          <a:rPr lang="en-US" sz="11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10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r>
                          <a:rPr lang="en-US" sz="1100" i="1">
                            <a:latin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type m:val="lin"/>
                            <m:ctrlPr>
                              <a:rPr lang="en-US" sz="11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1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1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11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100" i="1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en-US" sz="1100" i="1">
                                    <a:latin typeface="Cambria Math" panose="02040503050406030204" pitchFamily="18" charset="0"/>
                                  </a:rPr>
                                  <m:t>𝑑𝑝𝑙</m:t>
                                </m:r>
                              </m:sub>
                            </m:sSub>
                            <m:r>
                              <a:rPr lang="en-US" sz="11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ru-RU" sz="1100" i="1">
                                <a:latin typeface="Cambria Math" panose="02040503050406030204" pitchFamily="18" charset="0"/>
                              </a:rPr>
                              <m:t>.</m:t>
                            </m:r>
                          </m:den>
                        </m:f>
                      </m:e>
                    </m:func>
                  </m:oMath>
                </a14:m>
                <a:br>
                  <a:rPr lang="en-US" sz="1100" dirty="0"/>
                </a:br>
                <a:endParaRPr lang="en-US" sz="1100" dirty="0"/>
              </a:p>
              <a:p>
                <a:pPr marL="257175" indent="-257175">
                  <a:buAutoNum type="arabicParenR"/>
                </a:pPr>
                <a:r>
                  <a:rPr lang="ru-RU" sz="1100" dirty="0"/>
                  <a:t>Провести несколько расчетов в зонах с разной интенсивностью для того, чтобы найти зависимость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1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n-US" sz="11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1100" dirty="0"/>
                  <a:t>от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1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100" dirty="0"/>
                  <a:t>, </a:t>
                </a:r>
                <a:r>
                  <a:rPr lang="ru-RU" sz="1100" dirty="0"/>
                  <a:t>а также убедиться в универсальности спектральных вспомогательных функций (СВФ) </a:t>
                </a:r>
                <a14:m>
                  <m:oMath xmlns:m="http://schemas.openxmlformats.org/officeDocument/2006/math">
                    <m:r>
                      <a:rPr lang="en-US" sz="11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1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br>
                  <a:rPr lang="ru-RU" sz="1100" b="0" dirty="0"/>
                </a:br>
                <a:br>
                  <a:rPr lang="ru-RU" sz="1100" b="0" dirty="0"/>
                </a:br>
                <a:br>
                  <a:rPr lang="ru-RU" sz="1100" b="0" dirty="0"/>
                </a:br>
                <a:endParaRPr lang="en-US" sz="1100" dirty="0"/>
              </a:p>
              <a:p>
                <a:pPr marL="257175" indent="-257175">
                  <a:buFontTx/>
                  <a:buAutoNum type="arabicParenR"/>
                </a:pPr>
                <a:r>
                  <a:rPr lang="ru-RU" sz="1100" dirty="0"/>
                  <a:t>Восстановить спектры дейтронов в остальных зонах с помощью линейной интерполяции </a:t>
                </a:r>
                <a:br>
                  <a:rPr lang="ru-RU" sz="1100" dirty="0"/>
                </a:br>
                <a:r>
                  <a:rPr lang="ru-RU" sz="1100" dirty="0"/>
                  <a:t>функций </a:t>
                </a:r>
                <a14:m>
                  <m:oMath xmlns:m="http://schemas.openxmlformats.org/officeDocument/2006/math">
                    <m:r>
                      <a:rPr lang="en-US" sz="11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ru-RU" sz="11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1100" dirty="0"/>
                  <a:t>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100" i="1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sz="1100" i="1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ru-RU" sz="11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1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1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100" dirty="0"/>
                  <a:t>: </a:t>
                </a:r>
                <a:br>
                  <a:rPr lang="ru-RU" sz="1100" dirty="0"/>
                </a:br>
                <a:br>
                  <a:rPr lang="ru-RU" sz="1100" dirty="0"/>
                </a:br>
                <a:br>
                  <a:rPr lang="ru-RU" sz="1100" dirty="0"/>
                </a:br>
                <a:endParaRPr lang="ru-RU" sz="1100" dirty="0"/>
              </a:p>
              <a:p>
                <a:pPr marL="257175" indent="-257175">
                  <a:buFontTx/>
                  <a:buAutoNum type="arabicParenR"/>
                </a:pPr>
                <a:r>
                  <a:rPr lang="ru-RU" sz="1100" dirty="0"/>
                  <a:t>Получение интегрального спектра дейтронов и интегрального выхода нейтронов</a:t>
                </a:r>
                <a:r>
                  <a:rPr lang="en-US" sz="1100" dirty="0"/>
                  <a:t> (</a:t>
                </a:r>
                <a:r>
                  <a:rPr lang="ru-RU" sz="1100" dirty="0"/>
                  <a:t>см. схему).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A9DBE14-6168-A7BB-2911-02ECB660A2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338" y="3330937"/>
                <a:ext cx="7412089" cy="3165354"/>
              </a:xfrm>
              <a:prstGeom prst="rect">
                <a:avLst/>
              </a:prstGeom>
              <a:blipFill>
                <a:blip r:embed="rId3"/>
                <a:stretch>
                  <a:fillRect t="-192" b="-1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65CAA2E-C1D5-0F07-19D1-D4AE5CF13444}"/>
                  </a:ext>
                </a:extLst>
              </p:cNvPr>
              <p:cNvSpPr txBox="1"/>
              <p:nvPr/>
            </p:nvSpPr>
            <p:spPr>
              <a:xfrm>
                <a:off x="1962689" y="4963883"/>
                <a:ext cx="3372068" cy="3565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11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100" i="1">
                            <a:latin typeface="Cambria Math" panose="02040503050406030204" pitchFamily="18" charset="0"/>
                          </a:rPr>
                          <m:t>𝑑𝑁</m:t>
                        </m:r>
                      </m:num>
                      <m:den>
                        <m:r>
                          <a:rPr lang="ru-RU" sz="11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ru-RU" sz="1100" i="1">
                            <a:latin typeface="Cambria Math" panose="02040503050406030204" pitchFamily="18" charset="0"/>
                          </a:rPr>
                          <m:t>𝜉</m:t>
                        </m:r>
                      </m:den>
                    </m:f>
                    <m:r>
                      <a:rPr lang="ru-RU" sz="110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ru-RU" sz="11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1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ru-RU" sz="110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ru-RU" sz="11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ru-RU" sz="11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1100" i="1">
                            <a:latin typeface="Cambria Math" panose="02040503050406030204" pitchFamily="18" charset="0"/>
                          </a:rPr>
                          <m:t>𝜉</m:t>
                        </m:r>
                        <m:r>
                          <a:rPr lang="ru-RU" sz="110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ru-RU" sz="11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11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ru-RU" sz="110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1100">
                        <a:latin typeface="Cambria Math" panose="02040503050406030204" pitchFamily="18" charset="0"/>
                      </a:rPr>
                      <m:t>,</m:t>
                    </m:r>
                    <m:r>
                      <a:rPr lang="ru-RU" sz="1100" b="0" i="0" smtClean="0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limLoc m:val="subSup"/>
                        <m:ctrlPr>
                          <a:rPr lang="ru-RU" sz="11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ru-RU" sz="110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ru-RU" sz="110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r>
                          <a:rPr lang="ru-RU" sz="11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ru-RU" sz="1100" i="1">
                            <a:latin typeface="Cambria Math" panose="02040503050406030204" pitchFamily="18" charset="0"/>
                          </a:rPr>
                          <m:t>𝜉</m:t>
                        </m:r>
                        <m:r>
                          <a:rPr lang="ru-RU" sz="11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ru-RU" sz="11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sz="1100" i="1">
                                <a:latin typeface="Cambria Math" panose="02040503050406030204" pitchFamily="18" charset="0"/>
                              </a:rPr>
                              <m:t>𝜉</m:t>
                            </m:r>
                            <m:r>
                              <a:rPr lang="ru-RU" sz="110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ru-RU" sz="11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11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ru-RU" sz="110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</m:nary>
                    <m:r>
                      <a:rPr lang="ru-RU" sz="110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1100" dirty="0"/>
                  <a:t>, </a:t>
                </a:r>
                <a:r>
                  <a:rPr lang="ru-RU" sz="1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где </a:t>
                </a:r>
                <a14:m>
                  <m:oMath xmlns:m="http://schemas.openxmlformats.org/officeDocument/2006/math">
                    <m:r>
                      <a:rPr lang="ru-RU" sz="11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𝜉</m:t>
                    </m:r>
                    <m:r>
                      <a:rPr lang="ru-RU" sz="11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ru-RU" sz="1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>
                          <m:fPr>
                            <m:type m:val="lin"/>
                            <m:ctrlPr>
                              <a:rPr lang="ru-RU" sz="11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11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𝜖</m:t>
                            </m:r>
                          </m:num>
                          <m:den>
                            <m:r>
                              <a:rPr lang="ru-RU" sz="11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𝜖</m:t>
                            </m:r>
                          </m:den>
                        </m:f>
                      </m:e>
                      <m:sub>
                        <m:r>
                          <a:rPr lang="ru-RU" sz="11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ru-RU" sz="1100" dirty="0"/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65CAA2E-C1D5-0F07-19D1-D4AE5CF134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2689" y="4963883"/>
                <a:ext cx="3372068" cy="356572"/>
              </a:xfrm>
              <a:prstGeom prst="rect">
                <a:avLst/>
              </a:prstGeom>
              <a:blipFill>
                <a:blip r:embed="rId4"/>
                <a:stretch>
                  <a:fillRect t="-77966" b="-12033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B6B51AEF-4DF0-BBBF-B464-B52E61F1135A}"/>
              </a:ext>
            </a:extLst>
          </p:cNvPr>
          <p:cNvGrpSpPr/>
          <p:nvPr/>
        </p:nvGrpSpPr>
        <p:grpSpPr>
          <a:xfrm>
            <a:off x="7234534" y="1551683"/>
            <a:ext cx="1637571" cy="4748313"/>
            <a:chOff x="7296678" y="1551683"/>
            <a:chExt cx="1637571" cy="4748313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5F5292F-B639-9324-54FE-659DDB743BAB}"/>
                </a:ext>
              </a:extLst>
            </p:cNvPr>
            <p:cNvSpPr txBox="1"/>
            <p:nvPr/>
          </p:nvSpPr>
          <p:spPr>
            <a:xfrm>
              <a:off x="7350154" y="2530932"/>
              <a:ext cx="1512145" cy="461665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ru-RU" sz="1200" dirty="0"/>
                <a:t>Спектры дейтронов </a:t>
              </a:r>
            </a:p>
            <a:p>
              <a:pPr algn="ctr"/>
              <a:r>
                <a:rPr lang="ru-RU" sz="1200" dirty="0"/>
                <a:t>во всех зонах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5908B31-3E64-EA14-A267-DD4BAE4ED2C1}"/>
                </a:ext>
              </a:extLst>
            </p:cNvPr>
            <p:cNvSpPr txBox="1"/>
            <p:nvPr/>
          </p:nvSpPr>
          <p:spPr>
            <a:xfrm>
              <a:off x="7459841" y="3504833"/>
              <a:ext cx="1358257" cy="461665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ru-RU" sz="1200" dirty="0"/>
                <a:t>Интегральный</a:t>
              </a:r>
            </a:p>
            <a:p>
              <a:pPr algn="ctr"/>
              <a:r>
                <a:rPr lang="ru-RU" sz="1200" dirty="0"/>
                <a:t>спектр дейтронов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5AD985E-D043-C548-C402-D4715E5AF0A2}"/>
                </a:ext>
              </a:extLst>
            </p:cNvPr>
            <p:cNvSpPr txBox="1"/>
            <p:nvPr/>
          </p:nvSpPr>
          <p:spPr>
            <a:xfrm>
              <a:off x="7343493" y="4529030"/>
              <a:ext cx="1590756" cy="646331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Geant4 </a:t>
              </a:r>
              <a:br>
                <a:rPr lang="ru-RU" sz="1200" dirty="0"/>
              </a:br>
              <a:r>
                <a:rPr lang="ru-RU" sz="1200" dirty="0"/>
                <a:t>или</a:t>
              </a:r>
              <a:br>
                <a:rPr lang="ru-RU" sz="1200" dirty="0"/>
              </a:br>
              <a:r>
                <a:rPr lang="ru-RU" sz="1200" dirty="0"/>
                <a:t>интеграл перекрытия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3AB39AD-0661-9C0D-A23D-2F370E84C614}"/>
                </a:ext>
              </a:extLst>
            </p:cNvPr>
            <p:cNvSpPr txBox="1"/>
            <p:nvPr/>
          </p:nvSpPr>
          <p:spPr>
            <a:xfrm>
              <a:off x="7405080" y="5792165"/>
              <a:ext cx="1467582" cy="507831"/>
            </a:xfrm>
            <a:prstGeom prst="rect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ru-RU" sz="1350" dirty="0"/>
                <a:t>Интегральный</a:t>
              </a:r>
            </a:p>
            <a:p>
              <a:pPr algn="ctr"/>
              <a:r>
                <a:rPr lang="ru-RU" sz="1350" dirty="0"/>
                <a:t>выход нейтронов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96CB9FB-9F78-D663-C439-D19D97E72C3F}"/>
                </a:ext>
              </a:extLst>
            </p:cNvPr>
            <p:cNvSpPr txBox="1"/>
            <p:nvPr/>
          </p:nvSpPr>
          <p:spPr>
            <a:xfrm>
              <a:off x="7296678" y="1551683"/>
              <a:ext cx="1619098" cy="461665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PIC </a:t>
              </a:r>
              <a:r>
                <a:rPr lang="ru-RU" sz="1200" dirty="0"/>
                <a:t>моделирование в </a:t>
              </a:r>
            </a:p>
            <a:p>
              <a:pPr algn="ctr"/>
              <a:r>
                <a:rPr lang="ru-RU" sz="1200" dirty="0"/>
                <a:t>нескольких зонах </a:t>
              </a:r>
            </a:p>
          </p:txBody>
        </p:sp>
        <p:sp>
          <p:nvSpPr>
            <p:cNvPr id="12" name="Стрелка: вниз 11">
              <a:extLst>
                <a:ext uri="{FF2B5EF4-FFF2-40B4-BE49-F238E27FC236}">
                  <a16:creationId xmlns:a16="http://schemas.microsoft.com/office/drawing/2014/main" id="{D4F2F6BC-6CEC-5D9F-53AF-EEFF075F1DA2}"/>
                </a:ext>
              </a:extLst>
            </p:cNvPr>
            <p:cNvSpPr/>
            <p:nvPr/>
          </p:nvSpPr>
          <p:spPr>
            <a:xfrm>
              <a:off x="8032547" y="2183150"/>
              <a:ext cx="212651" cy="241874"/>
            </a:xfrm>
            <a:prstGeom prst="downArrow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13" name="Стрелка: вниз 12">
              <a:extLst>
                <a:ext uri="{FF2B5EF4-FFF2-40B4-BE49-F238E27FC236}">
                  <a16:creationId xmlns:a16="http://schemas.microsoft.com/office/drawing/2014/main" id="{2343CF06-A9AD-B7D6-3AFB-B77FCDF3EEC8}"/>
                </a:ext>
              </a:extLst>
            </p:cNvPr>
            <p:cNvSpPr/>
            <p:nvPr/>
          </p:nvSpPr>
          <p:spPr>
            <a:xfrm>
              <a:off x="8032546" y="3133035"/>
              <a:ext cx="212651" cy="241874"/>
            </a:xfrm>
            <a:prstGeom prst="downArrow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14" name="Стрелка: вниз 13">
              <a:extLst>
                <a:ext uri="{FF2B5EF4-FFF2-40B4-BE49-F238E27FC236}">
                  <a16:creationId xmlns:a16="http://schemas.microsoft.com/office/drawing/2014/main" id="{5344D6B8-4591-F20D-AAC0-60CF49D0BB43}"/>
                </a:ext>
              </a:extLst>
            </p:cNvPr>
            <p:cNvSpPr/>
            <p:nvPr/>
          </p:nvSpPr>
          <p:spPr>
            <a:xfrm>
              <a:off x="8032546" y="4121830"/>
              <a:ext cx="212651" cy="241874"/>
            </a:xfrm>
            <a:prstGeom prst="downArrow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15" name="Стрелка: вниз 14">
              <a:extLst>
                <a:ext uri="{FF2B5EF4-FFF2-40B4-BE49-F238E27FC236}">
                  <a16:creationId xmlns:a16="http://schemas.microsoft.com/office/drawing/2014/main" id="{5D1B269D-0C04-301E-E26C-86DFBE27288C}"/>
                </a:ext>
              </a:extLst>
            </p:cNvPr>
            <p:cNvSpPr/>
            <p:nvPr/>
          </p:nvSpPr>
          <p:spPr>
            <a:xfrm>
              <a:off x="8036836" y="5291012"/>
              <a:ext cx="212651" cy="335924"/>
            </a:xfrm>
            <a:prstGeom prst="downArrow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C30B747-164D-1886-F286-BE181F3A6197}"/>
              </a:ext>
            </a:extLst>
          </p:cNvPr>
          <p:cNvSpPr txBox="1"/>
          <p:nvPr/>
        </p:nvSpPr>
        <p:spPr>
          <a:xfrm>
            <a:off x="339644" y="2988127"/>
            <a:ext cx="126028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700" b="1" i="1" dirty="0"/>
              <a:t>Алгоритм</a:t>
            </a:r>
            <a:r>
              <a:rPr lang="en-US" sz="1700" b="1" i="1" dirty="0"/>
              <a:t>:</a:t>
            </a:r>
            <a:endParaRPr lang="ru-RU" sz="1700" b="1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58F3CDC-0F72-C499-0C9E-561267BCE8C2}"/>
                  </a:ext>
                </a:extLst>
              </p:cNvPr>
              <p:cNvSpPr txBox="1"/>
              <p:nvPr/>
            </p:nvSpPr>
            <p:spPr>
              <a:xfrm>
                <a:off x="1783664" y="5792165"/>
                <a:ext cx="3602888" cy="37279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11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ru-RU" sz="11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11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𝜉</m:t>
                        </m:r>
                        <m:r>
                          <a:rPr lang="ru-RU" sz="11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ru-RU" sz="11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11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ru-RU" sz="11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0,</m:t>
                            </m:r>
                            <m:r>
                              <a:rPr lang="en-US" sz="11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sub>
                        </m:sSub>
                      </m:e>
                    </m:d>
                    <m:r>
                      <a:rPr lang="ru-RU" sz="11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≈</m:t>
                    </m:r>
                  </m:oMath>
                </a14:m>
                <a:r>
                  <a:rPr lang="ru-RU" sz="1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11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ru-RU" sz="11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11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𝜉</m:t>
                        </m:r>
                        <m:r>
                          <a:rPr lang="ru-RU" sz="11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ru-RU" sz="11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11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ru-RU" sz="11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0,2</m:t>
                            </m:r>
                          </m:sub>
                        </m:sSub>
                      </m:e>
                    </m:d>
                    <m:r>
                      <a:rPr lang="ru-RU" sz="11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ru-RU" sz="11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11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ru-RU" sz="11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sz="11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𝜉</m:t>
                            </m:r>
                            <m:r>
                              <a:rPr lang="ru-RU" sz="11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ru-RU" sz="11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11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ru-RU" sz="11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0,1</m:t>
                                </m:r>
                              </m:sub>
                            </m:sSub>
                          </m:e>
                        </m:d>
                        <m:r>
                          <a:rPr lang="ru-RU" sz="11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ru-RU" sz="11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ru-RU" sz="11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sz="11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𝜉</m:t>
                            </m:r>
                            <m:r>
                              <a:rPr lang="ru-RU" sz="11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ru-RU" sz="11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11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ru-RU" sz="11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0,2</m:t>
                                </m:r>
                              </m:sub>
                            </m:sSub>
                          </m:e>
                        </m:d>
                      </m:e>
                    </m:d>
                    <m:f>
                      <m:fPr>
                        <m:ctrlPr>
                          <a:rPr lang="ru-RU" sz="11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11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11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ru-RU" sz="11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0,</m:t>
                            </m:r>
                            <m:r>
                              <a:rPr lang="ru-RU" sz="11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ru-RU" sz="11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ru-RU" sz="11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11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ru-RU" sz="11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0,2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11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11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ru-RU" sz="11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0,1</m:t>
                            </m:r>
                          </m:sub>
                        </m:sSub>
                        <m:r>
                          <a:rPr lang="ru-RU" sz="11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ru-RU" sz="11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11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ru-RU" sz="11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0,2</m:t>
                            </m:r>
                          </m:sub>
                        </m:sSub>
                      </m:den>
                    </m:f>
                  </m:oMath>
                </a14:m>
                <a:endParaRPr lang="ru-RU" sz="11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58F3CDC-0F72-C499-0C9E-561267BCE8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3664" y="5792165"/>
                <a:ext cx="3602888" cy="37279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6A18C21-AF47-0F75-6B33-D421DC32C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71488"/>
          </a:xfrm>
        </p:spPr>
        <p:txBody>
          <a:bodyPr/>
          <a:lstStyle/>
          <a:p>
            <a:fld id="{C5E714CC-F9EE-4504-9E1E-74B7616A7AC8}" type="slidenum">
              <a:rPr lang="ru-RU" sz="2200" smtClean="0"/>
              <a:t>7</a:t>
            </a:fld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067700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5FDC98-B0F4-C0B5-980B-B1AFCB575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/>
              <a:t>Сравнение спектров в 2</a:t>
            </a:r>
            <a:r>
              <a:rPr lang="en-US" sz="3200" b="1" dirty="0"/>
              <a:t>D </a:t>
            </a:r>
            <a:r>
              <a:rPr lang="ru-RU" sz="3200" b="1" dirty="0"/>
              <a:t>случае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BD59058-76BC-1616-1B3E-970A730663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4330" y="3411244"/>
            <a:ext cx="4402121" cy="26691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042DB83-A3FB-49AB-CECE-D1197EEAC060}"/>
                  </a:ext>
                </a:extLst>
              </p:cNvPr>
              <p:cNvSpPr txBox="1"/>
              <p:nvPr/>
            </p:nvSpPr>
            <p:spPr>
              <a:xfrm>
                <a:off x="976148" y="2483109"/>
                <a:ext cx="125976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ru-RU" sz="2000" dirty="0"/>
                  <a:t>1</a:t>
                </a:r>
                <a:r>
                  <a:rPr lang="en-US" sz="2000" dirty="0"/>
                  <a:t> </a:t>
                </a:r>
                <a:r>
                  <a:rPr lang="ru-RU" sz="2000" dirty="0"/>
                  <a:t>Дж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042DB83-A3FB-49AB-CECE-D1197EEAC0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148" y="2483109"/>
                <a:ext cx="1259768" cy="400110"/>
              </a:xfrm>
              <a:prstGeom prst="rect">
                <a:avLst/>
              </a:prstGeom>
              <a:blipFill>
                <a:blip r:embed="rId3"/>
                <a:stretch>
                  <a:fillRect t="-6061" r="-4348" b="-272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8214333-29E3-07B4-5D5C-DED2A5CA68D0}"/>
                  </a:ext>
                </a:extLst>
              </p:cNvPr>
              <p:cNvSpPr txBox="1"/>
              <p:nvPr/>
            </p:nvSpPr>
            <p:spPr>
              <a:xfrm>
                <a:off x="5420693" y="2135812"/>
                <a:ext cx="221791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=12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ru-RU" sz="2000" i="1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8214333-29E3-07B4-5D5C-DED2A5CA68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0693" y="2135812"/>
                <a:ext cx="2217915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3F2E052-22A5-A7E2-20C4-3497076E24A3}"/>
                  </a:ext>
                </a:extLst>
              </p:cNvPr>
              <p:cNvSpPr txBox="1"/>
              <p:nvPr/>
            </p:nvSpPr>
            <p:spPr>
              <a:xfrm>
                <a:off x="2304330" y="1273960"/>
                <a:ext cx="1410137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=1.2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3F2E052-22A5-A7E2-20C4-3497076E24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4330" y="1273960"/>
                <a:ext cx="1410137" cy="400110"/>
              </a:xfrm>
              <a:prstGeom prst="rect">
                <a:avLst/>
              </a:prstGeom>
              <a:blipFill>
                <a:blip r:embed="rId5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DE42E9D-DCA9-4957-A2E3-32B700F06762}"/>
                  </a:ext>
                </a:extLst>
              </p:cNvPr>
              <p:cNvSpPr txBox="1"/>
              <p:nvPr/>
            </p:nvSpPr>
            <p:spPr>
              <a:xfrm>
                <a:off x="2924347" y="6208586"/>
                <a:ext cx="4402121" cy="400110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ru-RU" sz="2000" dirty="0"/>
                  <a:t>Отличие в выходе нейтронов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ru-RU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8%</m:t>
                    </m:r>
                  </m:oMath>
                </a14:m>
                <a:endParaRPr lang="ru-RU" sz="200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DE42E9D-DCA9-4957-A2E3-32B700F067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4347" y="6208586"/>
                <a:ext cx="4402121" cy="400110"/>
              </a:xfrm>
              <a:prstGeom prst="rect">
                <a:avLst/>
              </a:prstGeom>
              <a:blipFill>
                <a:blip r:embed="rId6"/>
                <a:stretch>
                  <a:fillRect l="-1099" t="-1389" b="-20833"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6A5ACA9B-5D56-F25F-EF6F-034BDC046A87}"/>
              </a:ext>
            </a:extLst>
          </p:cNvPr>
          <p:cNvSpPr txBox="1"/>
          <p:nvPr/>
        </p:nvSpPr>
        <p:spPr>
          <a:xfrm>
            <a:off x="1160072" y="1679244"/>
            <a:ext cx="105714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/>
              <a:t>Гаусс</a:t>
            </a:r>
            <a:r>
              <a:rPr lang="en-US" sz="2200" b="1" dirty="0"/>
              <a:t>:</a:t>
            </a:r>
            <a:endParaRPr lang="ru-RU" sz="22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2B9E6A9-206E-8ED5-2FD2-8F309F30FF10}"/>
                  </a:ext>
                </a:extLst>
              </p:cNvPr>
              <p:cNvSpPr txBox="1"/>
              <p:nvPr/>
            </p:nvSpPr>
            <p:spPr>
              <a:xfrm>
                <a:off x="3709201" y="1289349"/>
                <a:ext cx="11192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2B9E6A9-206E-8ED5-2FD2-8F309F30FF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9201" y="1289349"/>
                <a:ext cx="1119281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86C815E-42C4-057D-88AC-A97BD3935CA9}"/>
                  </a:ext>
                </a:extLst>
              </p:cNvPr>
              <p:cNvSpPr txBox="1"/>
              <p:nvPr/>
            </p:nvSpPr>
            <p:spPr>
              <a:xfrm>
                <a:off x="4875159" y="1289349"/>
                <a:ext cx="10910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=4.5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86C815E-42C4-057D-88AC-A97BD3935C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5159" y="1289349"/>
                <a:ext cx="1091068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EAD2713-38F0-3F40-8925-6CADFE4B9143}"/>
                  </a:ext>
                </a:extLst>
              </p:cNvPr>
              <p:cNvSpPr txBox="1"/>
              <p:nvPr/>
            </p:nvSpPr>
            <p:spPr>
              <a:xfrm>
                <a:off x="532661" y="2151201"/>
                <a:ext cx="23374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=35.5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×99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EAD2713-38F0-3F40-8925-6CADFE4B91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661" y="2151201"/>
                <a:ext cx="2337499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3110016-4B93-8EEE-7EDB-1BE60B9D17F3}"/>
                  </a:ext>
                </a:extLst>
              </p:cNvPr>
              <p:cNvSpPr txBox="1"/>
              <p:nvPr/>
            </p:nvSpPr>
            <p:spPr>
              <a:xfrm>
                <a:off x="1013562" y="2883219"/>
                <a:ext cx="11849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=46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3110016-4B93-8EEE-7EDB-1BE60B9D17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562" y="2883219"/>
                <a:ext cx="1184940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51C3F0A4-0D82-C800-A677-9D301CB0E26C}"/>
              </a:ext>
            </a:extLst>
          </p:cNvPr>
          <p:cNvSpPr txBox="1"/>
          <p:nvPr/>
        </p:nvSpPr>
        <p:spPr>
          <a:xfrm>
            <a:off x="5446150" y="1710021"/>
            <a:ext cx="236898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/>
              <a:t>Плоская волна</a:t>
            </a:r>
            <a:r>
              <a:rPr lang="en-US" sz="2200" b="1" dirty="0"/>
              <a:t>:</a:t>
            </a:r>
            <a:endParaRPr lang="ru-RU" sz="2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A21017D-9CC4-8CCC-5D7D-540B8319833B}"/>
                  </a:ext>
                </a:extLst>
              </p:cNvPr>
              <p:cNvSpPr txBox="1"/>
              <p:nvPr/>
            </p:nvSpPr>
            <p:spPr>
              <a:xfrm>
                <a:off x="5849688" y="2647244"/>
                <a:ext cx="14400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𝑧𝑜𝑛𝑒𝑠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=21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A21017D-9CC4-8CCC-5D7D-540B831983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9688" y="2647244"/>
                <a:ext cx="144007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3EA02447-EA6B-F153-B580-DFCC94A99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71488"/>
          </a:xfrm>
        </p:spPr>
        <p:txBody>
          <a:bodyPr/>
          <a:lstStyle/>
          <a:p>
            <a:fld id="{C5E714CC-F9EE-4504-9E1E-74B7616A7AC8}" type="slidenum">
              <a:rPr lang="ru-RU" sz="2200" smtClean="0"/>
              <a:t>8</a:t>
            </a:fld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949959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FB267426-BC58-8A51-5C0D-8D1C236EFD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0056" y="1367817"/>
            <a:ext cx="3398295" cy="2804942"/>
          </a:xfrm>
          <a:prstGeom prst="rect">
            <a:avLst/>
          </a:prstGeom>
        </p:spPr>
      </p:pic>
      <p:sp>
        <p:nvSpPr>
          <p:cNvPr id="32" name="Заголовок 1">
            <a:extLst>
              <a:ext uri="{FF2B5EF4-FFF2-40B4-BE49-F238E27FC236}">
                <a16:creationId xmlns:a16="http://schemas.microsoft.com/office/drawing/2014/main" id="{83D02344-7D41-7803-BF44-E3FB46D91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9" y="66675"/>
            <a:ext cx="8208962" cy="914400"/>
          </a:xfrm>
        </p:spPr>
        <p:txBody>
          <a:bodyPr/>
          <a:lstStyle/>
          <a:p>
            <a:r>
              <a:rPr lang="ru-RU" dirty="0"/>
              <a:t>Кластерная мишень</a:t>
            </a:r>
            <a:r>
              <a:rPr lang="en-US" dirty="0"/>
              <a:t>(3D PIC)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52FB332-96B6-A4D6-79D3-D76072DA1447}"/>
                  </a:ext>
                </a:extLst>
              </p:cNvPr>
              <p:cNvSpPr txBox="1"/>
              <p:nvPr/>
            </p:nvSpPr>
            <p:spPr>
              <a:xfrm>
                <a:off x="6074428" y="3205232"/>
                <a:ext cx="216755" cy="2912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𝑑𝑝𝑙</m:t>
                          </m:r>
                        </m:sub>
                      </m:sSub>
                    </m:oMath>
                  </m:oMathPara>
                </a14:m>
                <a:endParaRPr lang="ru-RU" sz="12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52FB332-96B6-A4D6-79D3-D76072DA14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4428" y="3205232"/>
                <a:ext cx="216755" cy="291298"/>
              </a:xfrm>
              <a:prstGeom prst="rect">
                <a:avLst/>
              </a:prstGeom>
              <a:blipFill>
                <a:blip r:embed="rId3"/>
                <a:stretch>
                  <a:fillRect r="-805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9728DFC-46F0-C2EB-5521-A8A37178A076}"/>
                  </a:ext>
                </a:extLst>
              </p:cNvPr>
              <p:cNvSpPr txBox="1"/>
              <p:nvPr/>
            </p:nvSpPr>
            <p:spPr>
              <a:xfrm>
                <a:off x="233340" y="1347704"/>
                <a:ext cx="4572000" cy="16576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1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Лазерный импульс</a:t>
                </a:r>
                <a:r>
                  <a:rPr lang="en-US" sz="1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:</a:t>
                </a:r>
                <a:endParaRPr lang="ru-RU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ru-RU" sz="1400" dirty="0">
                    <a:latin typeface="Cambria Math" panose="02040503050406030204" pitchFamily="18" charset="0"/>
                  </a:rPr>
                  <a:t>Линейная поляризация</a:t>
                </a:r>
                <a:r>
                  <a:rPr lang="en-US" sz="1400" dirty="0">
                    <a:latin typeface="Cambria Math" panose="02040503050406030204" pitchFamily="18" charset="0"/>
                  </a:rPr>
                  <a:t>, </a:t>
                </a:r>
                <a:r>
                  <a:rPr lang="ru-RU" sz="1400" dirty="0">
                    <a:latin typeface="Cambria Math" panose="02040503050406030204" pitchFamily="18" charset="0"/>
                  </a:rPr>
                  <a:t>плоская волна</a:t>
                </a:r>
                <a:r>
                  <a:rPr lang="en-US" sz="1400" dirty="0">
                    <a:latin typeface="Cambria Math" panose="02040503050406030204" pitchFamily="18" charset="0"/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400" i="1" dirty="0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ru-RU" sz="1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</a:rPr>
                        <m:t>мкм</m:t>
                      </m:r>
                    </m:oMath>
                  </m:oMathPara>
                </a14:m>
                <a:endParaRPr lang="ru-RU" sz="1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400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𝐹𝑊𝐻𝑀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sz="1400" b="0" i="0" smtClean="0">
                        <a:latin typeface="Cambria Math" panose="02040503050406030204" pitchFamily="18" charset="0"/>
                      </a:rPr>
                      <m:t>фс</m:t>
                    </m:r>
                  </m:oMath>
                </a14:m>
                <a:r>
                  <a:rPr lang="ru-RU" sz="1400" dirty="0">
                    <a:solidFill>
                      <a:schemeClr val="tx1"/>
                    </a:solidFill>
                  </a:rPr>
                  <a:t>		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=2×</m:t>
                      </m:r>
                      <m:sSup>
                        <m:sSup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sup>
                      </m:sSup>
                      <m:r>
                        <a:rPr lang="ru-RU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−3.4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ru-RU" sz="14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Вт</m:t>
                          </m:r>
                        </m:num>
                        <m:den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с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м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  <a:p>
                <a:r>
                  <a:rPr lang="en-US" sz="1400" dirty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ru-RU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=0.85</m:t>
                    </m:r>
                    <m:rad>
                      <m:radPr>
                        <m:degHide m:val="on"/>
                        <m:ctrlPr>
                          <a:rPr lang="ru-RU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  <m:sSup>
                          <m:sSupPr>
                            <m:ctrlPr>
                              <a:rPr lang="ru-RU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p>
                            <m: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sSub>
                          <m:sSubPr>
                            <m:ctrlPr>
                              <a:rPr lang="ru-RU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18</m:t>
                            </m:r>
                          </m:sub>
                        </m:sSub>
                        <m:sSubSup>
                          <m:sSubSupPr>
                            <m:ctrlPr>
                              <a:rPr lang="ru-RU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rad>
                    <m:r>
                      <a:rPr lang="en-US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≈1.2</m:t>
                    </m:r>
                    <m:r>
                      <a:rPr lang="ru-RU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−5</m:t>
                    </m:r>
                  </m:oMath>
                </a14:m>
                <a:endParaRPr lang="ru-RU" sz="1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9728DFC-46F0-C2EB-5521-A8A37178A0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340" y="1347704"/>
                <a:ext cx="4572000" cy="1657698"/>
              </a:xfrm>
              <a:prstGeom prst="rect">
                <a:avLst/>
              </a:prstGeom>
              <a:blipFill>
                <a:blip r:embed="rId4"/>
                <a:stretch>
                  <a:fillRect l="-400" t="-7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1E9A803-CB36-D3A6-0183-CF78547A1215}"/>
                  </a:ext>
                </a:extLst>
              </p:cNvPr>
              <p:cNvSpPr txBox="1"/>
              <p:nvPr/>
            </p:nvSpPr>
            <p:spPr>
              <a:xfrm>
                <a:off x="7365671" y="4937330"/>
                <a:ext cx="121155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0.05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−0.8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1E9A803-CB36-D3A6-0183-CF78547A12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5671" y="4937330"/>
                <a:ext cx="1211550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96ED5D5-A3E4-3AD0-9637-429F92F6A61C}"/>
                  </a:ext>
                </a:extLst>
              </p:cNvPr>
              <p:cNvSpPr txBox="1"/>
              <p:nvPr/>
            </p:nvSpPr>
            <p:spPr>
              <a:xfrm>
                <a:off x="7420912" y="5289969"/>
                <a:ext cx="145430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0.03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ru-RU" sz="1400" b="0" i="1" smtClean="0">
                              <a:latin typeface="Cambria Math" panose="02040503050406030204" pitchFamily="18" charset="0"/>
                            </a:rPr>
                            <m:t>с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−0.48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ru-RU" sz="1400" b="0" i="1" smtClean="0">
                              <a:latin typeface="Cambria Math" panose="02040503050406030204" pitchFamily="18" charset="0"/>
                            </a:rPr>
                            <m:t>с</m:t>
                          </m:r>
                        </m:sub>
                      </m:sSub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96ED5D5-A3E4-3AD0-9637-429F92F6A6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0912" y="5289969"/>
                <a:ext cx="1454308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>
            <a:extLst>
              <a:ext uri="{FF2B5EF4-FFF2-40B4-BE49-F238E27FC236}">
                <a16:creationId xmlns:a16="http://schemas.microsoft.com/office/drawing/2014/main" id="{004F465E-7197-39B9-FA05-D9857A4A05FF}"/>
              </a:ext>
            </a:extLst>
          </p:cNvPr>
          <p:cNvSpPr txBox="1"/>
          <p:nvPr/>
        </p:nvSpPr>
        <p:spPr>
          <a:xfrm>
            <a:off x="4091851" y="4431828"/>
            <a:ext cx="23578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Кластеры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синие точки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):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55B13C6-43E7-73DD-3396-A9580147067B}"/>
              </a:ext>
            </a:extLst>
          </p:cNvPr>
          <p:cNvSpPr txBox="1"/>
          <p:nvPr/>
        </p:nvSpPr>
        <p:spPr>
          <a:xfrm>
            <a:off x="4191229" y="4998674"/>
            <a:ext cx="1222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Диаметр</a:t>
            </a:r>
            <a:r>
              <a:rPr lang="en-US" sz="1400" dirty="0"/>
              <a:t> (d):</a:t>
            </a:r>
            <a:endParaRPr lang="ru-RU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974D835-8D81-8CEC-83EF-35531A50E1EA}"/>
                  </a:ext>
                </a:extLst>
              </p:cNvPr>
              <p:cNvSpPr txBox="1"/>
              <p:nvPr/>
            </p:nvSpPr>
            <p:spPr>
              <a:xfrm>
                <a:off x="4190001" y="5296100"/>
                <a:ext cx="3439147" cy="3172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400" dirty="0"/>
                  <a:t>Средняя электронная плотность</a:t>
                </a:r>
                <a:r>
                  <a:rPr lang="en-US" sz="14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𝑎𝑣</m:t>
                        </m:r>
                      </m:sub>
                    </m:sSub>
                  </m:oMath>
                </a14:m>
                <a:r>
                  <a:rPr lang="en-US" sz="1400" dirty="0"/>
                  <a:t>):</a:t>
                </a:r>
                <a:endParaRPr lang="ru-RU" sz="14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974D835-8D81-8CEC-83EF-35531A50E1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0001" y="5296100"/>
                <a:ext cx="3439147" cy="317203"/>
              </a:xfrm>
              <a:prstGeom prst="rect">
                <a:avLst/>
              </a:prstGeom>
              <a:blipFill>
                <a:blip r:embed="rId7"/>
                <a:stretch>
                  <a:fillRect l="-531" t="-3846" b="-153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9A06EE48-3955-212A-B2A3-3F95445B87FA}"/>
              </a:ext>
            </a:extLst>
          </p:cNvPr>
          <p:cNvSpPr txBox="1"/>
          <p:nvPr/>
        </p:nvSpPr>
        <p:spPr>
          <a:xfrm>
            <a:off x="4204549" y="6307497"/>
            <a:ext cx="1252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Тип мишени: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3B7DF2F-9B39-8723-95D6-87B228C63FF9}"/>
                  </a:ext>
                </a:extLst>
              </p:cNvPr>
              <p:cNvSpPr txBox="1"/>
              <p:nvPr/>
            </p:nvSpPr>
            <p:spPr>
              <a:xfrm>
                <a:off x="72462" y="3576798"/>
                <a:ext cx="4818319" cy="10554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dirty="0"/>
                  <a:t>Размер зоны </a:t>
                </a:r>
                <a:r>
                  <a:rPr lang="en-US" sz="1400" dirty="0"/>
                  <a:t>(</a:t>
                </a:r>
                <a:r>
                  <a:rPr lang="ru-RU" sz="1400" dirty="0"/>
                  <a:t>прямоугольник</a:t>
                </a:r>
                <a:r>
                  <a:rPr lang="en-US" sz="1400" dirty="0"/>
                  <a:t>): 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sz="1400" b="0" i="1" smtClean="0">
                        <a:latin typeface="Cambria Math" panose="02040503050406030204" pitchFamily="18" charset="0"/>
                      </a:rPr>
                      <m:t>12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×6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×6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endParaRPr lang="en-US" sz="1400" dirty="0"/>
              </a:p>
              <a:p>
                <a:r>
                  <a:rPr lang="ru-RU" sz="1400" dirty="0"/>
                  <a:t>Пространственное разрешение</a:t>
                </a:r>
                <a:r>
                  <a:rPr lang="en-US" sz="1400" dirty="0"/>
                  <a:t>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200</m:t>
                        </m:r>
                      </m:den>
                    </m:f>
                    <m:r>
                      <a:rPr lang="en-US" sz="1400" i="1">
                        <a:latin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𝜆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00</m:t>
                        </m:r>
                      </m:den>
                    </m:f>
                    <m:r>
                      <a:rPr lang="en-US" sz="1400" i="1">
                        <a:latin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𝜆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00</m:t>
                        </m:r>
                      </m:den>
                    </m:f>
                  </m:oMath>
                </a14:m>
                <a:endParaRPr lang="en-US" sz="1400" dirty="0"/>
              </a:p>
              <a:p>
                <a:r>
                  <a:rPr lang="ru-RU" sz="1400" dirty="0"/>
                  <a:t>Частиц в ячейке</a:t>
                </a:r>
                <a:r>
                  <a:rPr lang="en-US" sz="1400" dirty="0"/>
                  <a:t>: </a:t>
                </a:r>
                <a:r>
                  <a:rPr lang="ru-RU" sz="1400" dirty="0"/>
                  <a:t>          </a:t>
                </a:r>
                <a:r>
                  <a:rPr lang="en-US" sz="1400" dirty="0"/>
                  <a:t>	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endParaRPr lang="ru-RU" sz="1400" dirty="0"/>
              </a:p>
              <a:p>
                <a:r>
                  <a:rPr lang="ru-RU" sz="1400" dirty="0"/>
                  <a:t>Время моделирования</a:t>
                </a:r>
                <a:r>
                  <a:rPr lang="en-US" sz="1400" dirty="0"/>
                  <a:t>:                ~300 </a:t>
                </a:r>
                <a:r>
                  <a:rPr lang="ru-RU" sz="1400" dirty="0" err="1"/>
                  <a:t>фс</a:t>
                </a:r>
                <a:r>
                  <a:rPr lang="en-US" sz="1400" dirty="0"/>
                  <a:t> </a:t>
                </a:r>
                <a:endParaRPr lang="ru-RU" sz="14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3B7DF2F-9B39-8723-95D6-87B228C63F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62" y="3576798"/>
                <a:ext cx="4818319" cy="1055417"/>
              </a:xfrm>
              <a:prstGeom prst="rect">
                <a:avLst/>
              </a:prstGeom>
              <a:blipFill>
                <a:blip r:embed="rId8"/>
                <a:stretch>
                  <a:fillRect l="-380" t="-1156" b="-52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344C87A7-FE7F-BA3E-3C5B-2C6CC29005B2}"/>
              </a:ext>
            </a:extLst>
          </p:cNvPr>
          <p:cNvSpPr/>
          <p:nvPr/>
        </p:nvSpPr>
        <p:spPr>
          <a:xfrm>
            <a:off x="102515" y="3225280"/>
            <a:ext cx="27367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Параметры моделирования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29413946-A265-1769-EBE7-B43B2D575CC4}"/>
              </a:ext>
            </a:extLst>
          </p:cNvPr>
          <p:cNvSpPr/>
          <p:nvPr/>
        </p:nvSpPr>
        <p:spPr>
          <a:xfrm>
            <a:off x="102515" y="5660374"/>
            <a:ext cx="19202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/>
              <a:t>Граничные условия</a:t>
            </a:r>
            <a:r>
              <a:rPr lang="en-US" sz="1400" dirty="0"/>
              <a:t>: </a:t>
            </a: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0064CA3F-377D-80AA-B5DE-63340B08D766}"/>
              </a:ext>
            </a:extLst>
          </p:cNvPr>
          <p:cNvSpPr/>
          <p:nvPr/>
        </p:nvSpPr>
        <p:spPr>
          <a:xfrm>
            <a:off x="1817212" y="5423391"/>
            <a:ext cx="25531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/>
              <a:t>продольные - поглощающие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2021DB7-CB43-7E9B-9A8B-5F21F3E3CF62}"/>
              </a:ext>
            </a:extLst>
          </p:cNvPr>
          <p:cNvSpPr txBox="1"/>
          <p:nvPr/>
        </p:nvSpPr>
        <p:spPr>
          <a:xfrm>
            <a:off x="1817212" y="5815697"/>
            <a:ext cx="2611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поперечные - периодические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B60824AA-1CB5-601D-768E-E3B541AA7C53}"/>
                  </a:ext>
                </a:extLst>
              </p:cNvPr>
              <p:cNvSpPr txBox="1"/>
              <p:nvPr/>
            </p:nvSpPr>
            <p:spPr>
              <a:xfrm>
                <a:off x="6114288" y="5549048"/>
                <a:ext cx="1306624" cy="4629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200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200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  <m:r>
                            <a:rPr lang="en-US" sz="1200" b="0" i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en-US" sz="1200" b="0" i="0" smtClean="0">
                              <a:latin typeface="Cambria Math" panose="02040503050406030204" pitchFamily="18" charset="0"/>
                            </a:rPr>
                            <m:t>av</m:t>
                          </m:r>
                        </m:sub>
                      </m:sSub>
                      <m:r>
                        <a:rPr lang="en-US" sz="12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sSup>
                            <m:sSup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ru-RU" sz="120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B60824AA-1CB5-601D-768E-E3B541AA7C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4288" y="5549048"/>
                <a:ext cx="1306624" cy="462947"/>
              </a:xfrm>
              <a:prstGeom prst="rect">
                <a:avLst/>
              </a:prstGeom>
              <a:blipFill>
                <a:blip r:embed="rId9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52119AE-F7A3-0F03-F6BB-B87BBDCDA0B1}"/>
                  </a:ext>
                </a:extLst>
              </p:cNvPr>
              <p:cNvSpPr txBox="1"/>
              <p:nvPr/>
            </p:nvSpPr>
            <p:spPr>
              <a:xfrm>
                <a:off x="4204549" y="4720075"/>
                <a:ext cx="2934482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1400" dirty="0"/>
                  <a:t>Электронная плотность(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):</m:t>
                    </m:r>
                  </m:oMath>
                </a14:m>
                <a:r>
                  <a:rPr lang="en-US" sz="1400" dirty="0"/>
                  <a:t> </a:t>
                </a:r>
                <a:endParaRPr lang="ru-RU" sz="14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52119AE-F7A3-0F03-F6BB-B87BBDCDA0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4549" y="4720075"/>
                <a:ext cx="2934482" cy="307777"/>
              </a:xfrm>
              <a:prstGeom prst="rect">
                <a:avLst/>
              </a:prstGeom>
              <a:blipFill>
                <a:blip r:embed="rId10"/>
                <a:stretch>
                  <a:fillRect l="-624" t="-1961" b="-196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F70BF9FE-E205-F5C7-BA53-63FC8AE84C13}"/>
                  </a:ext>
                </a:extLst>
              </p:cNvPr>
              <p:cNvSpPr txBox="1"/>
              <p:nvPr/>
            </p:nvSpPr>
            <p:spPr>
              <a:xfrm>
                <a:off x="7321266" y="4691261"/>
                <a:ext cx="797825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200 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F70BF9FE-E205-F5C7-BA53-63FC8AE84C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1266" y="4691261"/>
                <a:ext cx="797825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DF1624E1-1C3D-6C04-7034-1B23C47F1421}"/>
                  </a:ext>
                </a:extLst>
              </p:cNvPr>
              <p:cNvSpPr txBox="1"/>
              <p:nvPr/>
            </p:nvSpPr>
            <p:spPr>
              <a:xfrm>
                <a:off x="7049821" y="6307496"/>
                <a:ext cx="834055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DF1624E1-1C3D-6C04-7034-1B23C47F14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9821" y="6307496"/>
                <a:ext cx="834055" cy="3077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TextBox 49">
            <a:extLst>
              <a:ext uri="{FF2B5EF4-FFF2-40B4-BE49-F238E27FC236}">
                <a16:creationId xmlns:a16="http://schemas.microsoft.com/office/drawing/2014/main" id="{94049BC6-A2FB-54BD-23C0-D809D67E63E9}"/>
              </a:ext>
            </a:extLst>
          </p:cNvPr>
          <p:cNvSpPr txBox="1"/>
          <p:nvPr/>
        </p:nvSpPr>
        <p:spPr>
          <a:xfrm>
            <a:off x="5524116" y="5985635"/>
            <a:ext cx="29364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 – </a:t>
            </a:r>
            <a:r>
              <a:rPr lang="ru-RU" sz="1200" dirty="0"/>
              <a:t>средний размер между центрами</a:t>
            </a:r>
            <a:r>
              <a:rPr lang="en-US" sz="1200" dirty="0"/>
              <a:t> </a:t>
            </a:r>
            <a:endParaRPr lang="ru-RU" sz="1200" dirty="0"/>
          </a:p>
        </p:txBody>
      </p:sp>
      <p:sp>
        <p:nvSpPr>
          <p:cNvPr id="57" name="Номер слайда 2">
            <a:extLst>
              <a:ext uri="{FF2B5EF4-FFF2-40B4-BE49-F238E27FC236}">
                <a16:creationId xmlns:a16="http://schemas.microsoft.com/office/drawing/2014/main" id="{E2996BDF-9144-A0FA-6051-C8944CEBD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71488"/>
          </a:xfrm>
        </p:spPr>
        <p:txBody>
          <a:bodyPr/>
          <a:lstStyle/>
          <a:p>
            <a:fld id="{C5E714CC-F9EE-4504-9E1E-74B7616A7AC8}" type="slidenum">
              <a:rPr lang="ru-RU" sz="2200" smtClean="0"/>
              <a:t>9</a:t>
            </a:fld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962556000"/>
      </p:ext>
    </p:extLst>
  </p:cSld>
  <p:clrMapOvr>
    <a:masterClrMapping/>
  </p:clrMapOvr>
</p:sld>
</file>

<file path=ppt/theme/theme1.xml><?xml version="1.0" encoding="utf-8"?>
<a:theme xmlns:a="http://schemas.openxmlformats.org/drawingml/2006/main" name="Научная презентация">
  <a:themeElements>
    <a:clrScheme name="Radial 1">
      <a:dk1>
        <a:srgbClr val="000000"/>
      </a:dk1>
      <a:lt1>
        <a:srgbClr val="FFFFFF"/>
      </a:lt1>
      <a:dk2>
        <a:srgbClr val="FFFFFF"/>
      </a:dk2>
      <a:lt2>
        <a:srgbClr val="669999"/>
      </a:lt2>
      <a:accent1>
        <a:srgbClr val="99CCFF"/>
      </a:accent1>
      <a:accent2>
        <a:srgbClr val="9999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8A8AE7"/>
      </a:accent6>
      <a:hlink>
        <a:srgbClr val="996666"/>
      </a:hlink>
      <a:folHlink>
        <a:srgbClr val="6666CC"/>
      </a:folHlink>
    </a:clrScheme>
    <a:fontScheme name="Закругление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34" charset="-128"/>
          </a:defRPr>
        </a:defPPr>
      </a:lstStyle>
    </a:lnDef>
  </a:objectDefaults>
  <a:extraClrSchemeLst>
    <a:extraClrScheme>
      <a:clrScheme name="Radial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Научная презентация" id="{566CC12C-D479-491A-AC5A-D945A331858B}" vid="{CA9DE9A1-DFD0-4A84-A935-29DD82A89CF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Научная презентация</Template>
  <TotalTime>5589</TotalTime>
  <Words>1412</Words>
  <Application>Microsoft Office PowerPoint</Application>
  <PresentationFormat>Экран (4:3)</PresentationFormat>
  <Paragraphs>219</Paragraphs>
  <Slides>26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3" baseType="lpstr">
      <vt:lpstr>Arial</vt:lpstr>
      <vt:lpstr>Arial Black</vt:lpstr>
      <vt:lpstr>Calibri</vt:lpstr>
      <vt:lpstr>Cambria Math</vt:lpstr>
      <vt:lpstr>Times New Roman</vt:lpstr>
      <vt:lpstr>Wingdings</vt:lpstr>
      <vt:lpstr>Научная презентация</vt:lpstr>
      <vt:lpstr>Метод 3D PIC моделирования взаимодействия лазерного излучения с кластерной плазмой большого объема</vt:lpstr>
      <vt:lpstr>Введение Кластерная мишень</vt:lpstr>
      <vt:lpstr>Введение Кластерная мишень</vt:lpstr>
      <vt:lpstr>Схема моделирования</vt:lpstr>
      <vt:lpstr>Длина затухания лазерного импульса</vt:lpstr>
      <vt:lpstr>Восстановление спектров с помощью спектральных вспомогательных функций </vt:lpstr>
      <vt:lpstr>Схема моделирования</vt:lpstr>
      <vt:lpstr>Сравнение спектров в 2D случае</vt:lpstr>
      <vt:lpstr>Кластерная мишень(3D PIC)</vt:lpstr>
      <vt:lpstr>Оценки</vt:lpstr>
      <vt:lpstr>Энергетический спектры электронов</vt:lpstr>
      <vt:lpstr>Температура горячих электронов</vt:lpstr>
      <vt:lpstr>Энергетические спектры дейтронов</vt:lpstr>
      <vt:lpstr>Выход нейтронов</vt:lpstr>
      <vt:lpstr>Заключение</vt:lpstr>
      <vt:lpstr>Спасибо за внимание!</vt:lpstr>
      <vt:lpstr>Презентация PowerPoint</vt:lpstr>
      <vt:lpstr>Презентация PowerPoint</vt:lpstr>
      <vt:lpstr>Презентация PowerPoint</vt:lpstr>
      <vt:lpstr>Спектр нейтронов</vt:lpstr>
      <vt:lpstr>Презентация PowerPoint</vt:lpstr>
      <vt:lpstr>Оценка выхода нейтронов</vt:lpstr>
      <vt:lpstr>Ми</vt:lpstr>
      <vt:lpstr>Самофокусировка</vt:lpstr>
      <vt:lpstr>Спектральные вспомогательные функции и длина затухания лазерного импульса</vt:lpstr>
      <vt:lpstr>Схема моделирования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 3D PIC моделирования взаимодействия лазерного излучения с кластерной плазмой большого объема</dc:title>
  <dc:creator>Денис Гожев</dc:creator>
  <cp:lastModifiedBy>Денис Гожев</cp:lastModifiedBy>
  <cp:revision>3</cp:revision>
  <dcterms:created xsi:type="dcterms:W3CDTF">2024-04-07T15:12:31Z</dcterms:created>
  <dcterms:modified xsi:type="dcterms:W3CDTF">2024-04-11T13:02:20Z</dcterms:modified>
</cp:coreProperties>
</file>