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3"/>
  </p:notesMasterIdLst>
  <p:sldIdLst>
    <p:sldId id="493" r:id="rId2"/>
    <p:sldId id="494" r:id="rId3"/>
    <p:sldId id="507" r:id="rId4"/>
    <p:sldId id="508" r:id="rId5"/>
    <p:sldId id="509" r:id="rId6"/>
    <p:sldId id="510" r:id="rId7"/>
    <p:sldId id="511" r:id="rId8"/>
    <p:sldId id="512" r:id="rId9"/>
    <p:sldId id="513" r:id="rId10"/>
    <p:sldId id="514" r:id="rId11"/>
    <p:sldId id="506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B8B"/>
    <a:srgbClr val="AB3702"/>
    <a:srgbClr val="0F5AA3"/>
    <a:srgbClr val="0000FF"/>
    <a:srgbClr val="DA3A31"/>
    <a:srgbClr val="3484BB"/>
    <a:srgbClr val="FF80FF"/>
    <a:srgbClr val="9366BB"/>
    <a:srgbClr val="FF8E2A"/>
    <a:srgbClr val="39A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68" autoAdjust="0"/>
    <p:restoredTop sz="83940" autoAdjust="0"/>
  </p:normalViewPr>
  <p:slideViewPr>
    <p:cSldViewPr>
      <p:cViewPr varScale="1">
        <p:scale>
          <a:sx n="118" d="100"/>
          <a:sy n="118" d="100"/>
        </p:scale>
        <p:origin x="900" y="96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C76A88-3BDC-4683-8460-756173549BC6}" type="datetimeFigureOut">
              <a:rPr lang="ru-RU"/>
              <a:pPr>
                <a:defRPr/>
              </a:pPr>
              <a:t>06.10.2024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D4406D-39AC-43E1-83AA-98CCA086D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74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2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963386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11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06216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3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42700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4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190636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5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356378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6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0148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7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78278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8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721302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9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220208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10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3401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84112-AB54-4F60-8F20-A7DDA0B8CE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96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3AB29-9027-4137-B25E-6F0C8062B9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37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EF759-922A-4FB2-A37C-6A7EB9030BE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9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854CB-60A4-404E-9677-60AAFDB4C60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31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183A5-5340-46F0-BB6E-CA1665B426B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670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66D18-2A6D-4A97-B586-2A7333E815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03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FAB67-B8F1-4CC5-B512-493ABF11D62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3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2123D-FC8D-4D90-958C-389A7E96D6C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151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6A8CA-84C4-4D78-899A-D453352DF5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344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6DD0D-FD15-47DC-807A-0A5B6B96D4E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11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47EA0-52B3-422D-A868-8FA5872B87B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82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4315AF-B0CE-4C31-9CA4-D5C898B5FB2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4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983432" y="688843"/>
            <a:ext cx="105131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Calibri" panose="020F0502020204030204" pitchFamily="34" charset="0"/>
              </a:rPr>
              <a:t>Демпфер колебаний несоосного </a:t>
            </a:r>
            <a:r>
              <a:rPr lang="ru-RU" altLang="ru-RU" dirty="0" err="1" smtClean="0">
                <a:latin typeface="Calibri" panose="020F0502020204030204" pitchFamily="34" charset="0"/>
              </a:rPr>
              <a:t>витнесса</a:t>
            </a:r>
            <a:r>
              <a:rPr lang="ru-RU" altLang="ru-RU" dirty="0" smtClean="0"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Calibri" panose="020F0502020204030204" pitchFamily="34" charset="0"/>
              </a:rPr>
              <a:t>для плазменного кильватерного ускорителя</a:t>
            </a:r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2051" name="Rectangle 11"/>
          <p:cNvSpPr>
            <a:spLocks noChangeArrowheads="1"/>
          </p:cNvSpPr>
          <p:nvPr/>
        </p:nvSpPr>
        <p:spPr bwMode="auto">
          <a:xfrm>
            <a:off x="3827489" y="2748381"/>
            <a:ext cx="51487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2400" u="sng" dirty="0" smtClean="0">
                <a:latin typeface="Calibri" panose="020F0502020204030204" pitchFamily="34" charset="0"/>
              </a:rPr>
              <a:t>К.В. Лотов</a:t>
            </a:r>
            <a:r>
              <a:rPr lang="ru-RU" altLang="ru-RU" sz="2400" dirty="0">
                <a:latin typeface="Calibri" panose="020F0502020204030204" pitchFamily="34" charset="0"/>
              </a:rPr>
              <a:t>, </a:t>
            </a:r>
            <a:r>
              <a:rPr lang="ru-RU" altLang="ru-RU" sz="2400" dirty="0" smtClean="0">
                <a:latin typeface="Calibri" panose="020F0502020204030204" pitchFamily="34" charset="0"/>
              </a:rPr>
              <a:t>И.Ю. </a:t>
            </a:r>
            <a:r>
              <a:rPr lang="ru-RU" altLang="ru-RU" sz="2400" dirty="0" err="1" smtClean="0">
                <a:latin typeface="Calibri" panose="020F0502020204030204" pitchFamily="34" charset="0"/>
              </a:rPr>
              <a:t>Каргаполов</a:t>
            </a:r>
            <a:r>
              <a:rPr lang="ru-RU" altLang="ru-RU" sz="2400" dirty="0" smtClean="0">
                <a:latin typeface="Calibri" panose="020F0502020204030204" pitchFamily="34" charset="0"/>
              </a:rPr>
              <a:t>, П.В. Туев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pic>
        <p:nvPicPr>
          <p:cNvPr id="205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72" y="3987580"/>
            <a:ext cx="935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72" y="4623254"/>
            <a:ext cx="1152525" cy="430358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304702" y="4065365"/>
            <a:ext cx="47452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Институт ядерной физики СО РАН</a:t>
            </a: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Новосибирский государственный университет</a:t>
            </a:r>
            <a:endParaRPr lang="ru-RU" alt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388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7138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Насколько точно нужно подобрать параметры демпфера?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60232" y="1055539"/>
            <a:ext cx="48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Нужен параметрический поиск и целевая функция 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 smtClean="0"/>
              <a:t>сравнения (эффективный размер </a:t>
            </a:r>
            <a:r>
              <a:rPr lang="ru-RU" dirty="0" err="1" smtClean="0"/>
              <a:t>витнесса</a:t>
            </a:r>
            <a:r>
              <a:rPr lang="ru-RU" dirty="0" smtClean="0"/>
              <a:t>):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752" y="1578759"/>
            <a:ext cx="2857500" cy="5786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232" y="2276872"/>
            <a:ext cx="5375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Быстро выходит на константу и не меняется при ускорении </a:t>
            </a:r>
            <a:r>
              <a:rPr lang="ru-RU" dirty="0" err="1" smtClean="0"/>
              <a:t>витнесса</a:t>
            </a:r>
            <a:r>
              <a:rPr lang="ru-RU" dirty="0" smtClean="0"/>
              <a:t>, можно </a:t>
            </a:r>
            <a:r>
              <a:rPr lang="ru-RU" dirty="0" smtClean="0"/>
              <a:t>«измерять» в любое </a:t>
            </a:r>
            <a:r>
              <a:rPr lang="ru-RU" dirty="0" smtClean="0"/>
              <a:t>время</a:t>
            </a:r>
          </a:p>
          <a:p>
            <a:r>
              <a:rPr lang="ru-RU" dirty="0" smtClean="0"/>
              <a:t>(здесь пр</a:t>
            </a:r>
            <a:r>
              <a:rPr lang="ru-RU" dirty="0" smtClean="0"/>
              <a:t>и                    )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11" y="3131161"/>
            <a:ext cx="4316270" cy="2314063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2015359" y="3716751"/>
            <a:ext cx="0" cy="360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552" y="3635217"/>
            <a:ext cx="276225" cy="1476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896" y="5544499"/>
            <a:ext cx="1107281" cy="2714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8155" y="5544019"/>
            <a:ext cx="717792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Эффективность демпфирования – точка в 4-пространстве</a:t>
            </a:r>
          </a:p>
          <a:p>
            <a:r>
              <a:rPr lang="ru-RU" dirty="0" smtClean="0"/>
              <a:t>Рисуем круги радиуса </a:t>
            </a:r>
            <a:r>
              <a:rPr lang="en-US" dirty="0" smtClean="0"/>
              <a:t>A </a:t>
            </a:r>
            <a:r>
              <a:rPr lang="ru-RU" dirty="0" smtClean="0"/>
              <a:t>на плоскости</a:t>
            </a:r>
          </a:p>
          <a:p>
            <a:r>
              <a:rPr lang="ru-RU" dirty="0" smtClean="0"/>
              <a:t>Начальное смещение </a:t>
            </a:r>
            <a:r>
              <a:rPr lang="ru-RU" dirty="0" smtClean="0"/>
              <a:t>– цветом, меньшие смещения </a:t>
            </a:r>
            <a:r>
              <a:rPr lang="ru-RU" dirty="0" smtClean="0"/>
              <a:t>на переднем плане</a:t>
            </a:r>
            <a:endParaRPr lang="ru-RU" dirty="0" smtClean="0"/>
          </a:p>
          <a:p>
            <a:r>
              <a:rPr lang="ru-RU" dirty="0" smtClean="0"/>
              <a:t>Если кружок меньше начального (на вставке), то демпфер уменьшил колебания</a:t>
            </a:r>
          </a:p>
          <a:p>
            <a:r>
              <a:rPr lang="ru-RU" dirty="0" smtClean="0"/>
              <a:t>Цвет фона (когда кружки стали большими) – до таких смещений демпфер работает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835" y="5809821"/>
            <a:ext cx="542925" cy="2214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48550" y="5759463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Нужно «попасть» в 0.2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по координате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±20% по заряду,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тогда </a:t>
            </a:r>
            <a:r>
              <a:rPr lang="ru-RU" dirty="0" err="1" smtClean="0">
                <a:solidFill>
                  <a:srgbClr val="FF0000"/>
                </a:solidFill>
              </a:rPr>
              <a:t>витнесс</a:t>
            </a:r>
            <a:r>
              <a:rPr lang="ru-RU" dirty="0" smtClean="0">
                <a:solidFill>
                  <a:srgbClr val="FF0000"/>
                </a:solidFill>
              </a:rPr>
              <a:t> с </a:t>
            </a:r>
            <a:r>
              <a:rPr lang="ru-RU" dirty="0" err="1" smtClean="0">
                <a:solidFill>
                  <a:srgbClr val="FF0000"/>
                </a:solidFill>
              </a:rPr>
              <a:t>несоосностью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~</a:t>
            </a:r>
            <a:r>
              <a:rPr lang="ru-RU" dirty="0" smtClean="0">
                <a:solidFill>
                  <a:srgbClr val="FF0000"/>
                </a:solidFill>
              </a:rPr>
              <a:t>0.5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ru-RU" dirty="0" smtClean="0">
                <a:solidFill>
                  <a:srgbClr val="FF0000"/>
                </a:solidFill>
              </a:rPr>
              <a:t> встанет на ось без потери качества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6789" y="2790168"/>
            <a:ext cx="874300" cy="1659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4772" y="1093114"/>
            <a:ext cx="6182298" cy="4414708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 rot="4007025">
            <a:off x="6585143" y="1421953"/>
            <a:ext cx="2518348" cy="1531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536160" y="660883"/>
            <a:ext cx="2455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иллюстрационный вариант</a:t>
            </a:r>
            <a:endParaRPr lang="ru-RU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8216600" y="929437"/>
            <a:ext cx="827869" cy="1675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174249" y="660882"/>
            <a:ext cx="1826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если без демпфера</a:t>
            </a:r>
            <a:endParaRPr lang="ru-RU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10367989" y="938070"/>
            <a:ext cx="153518" cy="358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903186" y="5220538"/>
            <a:ext cx="2139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ru-RU" dirty="0" smtClean="0"/>
              <a:t>положение демпфера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4894019" y="1692622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ru-RU" dirty="0" smtClean="0"/>
              <a:t>длина демпфера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10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232" y="529327"/>
            <a:ext cx="926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Итого: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511824" y="6309598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Спасибо за внимание!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415480" y="2204864"/>
            <a:ext cx="10069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Если мы можем на расстоянии </a:t>
            </a:r>
            <a:r>
              <a:rPr lang="en-US" sz="1800" dirty="0" smtClean="0"/>
              <a:t>~(</a:t>
            </a:r>
            <a:r>
              <a:rPr lang="el-GR" sz="1800" dirty="0" smtClean="0"/>
              <a:t>π±</a:t>
            </a:r>
            <a:r>
              <a:rPr lang="en-US" sz="1800" dirty="0" smtClean="0"/>
              <a:t>0.1)k</a:t>
            </a:r>
            <a:r>
              <a:rPr lang="en-US" sz="1800" baseline="-25000" dirty="0" smtClean="0"/>
              <a:t>p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</a:t>
            </a:r>
            <a:r>
              <a:rPr lang="ru-RU" sz="1800" dirty="0" smtClean="0"/>
              <a:t>перед </a:t>
            </a:r>
            <a:r>
              <a:rPr lang="ru-RU" sz="1800" dirty="0" err="1" smtClean="0"/>
              <a:t>витнессом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разместить сгусток-демпфер </a:t>
            </a:r>
            <a:r>
              <a:rPr lang="ru-RU" sz="1800" dirty="0" smtClean="0"/>
              <a:t>сравнимого с </a:t>
            </a:r>
            <a:r>
              <a:rPr lang="ru-RU" sz="1800" dirty="0" err="1" smtClean="0"/>
              <a:t>витнессом</a:t>
            </a:r>
            <a:r>
              <a:rPr lang="ru-RU" sz="1800" dirty="0" smtClean="0"/>
              <a:t> </a:t>
            </a:r>
            <a:r>
              <a:rPr lang="ru-RU" sz="1800" dirty="0" smtClean="0"/>
              <a:t>заряда,</a:t>
            </a:r>
          </a:p>
          <a:p>
            <a:r>
              <a:rPr lang="ru-RU" sz="1800" dirty="0" smtClean="0"/>
              <a:t>то </a:t>
            </a:r>
            <a:r>
              <a:rPr lang="ru-RU" sz="1800" dirty="0" smtClean="0"/>
              <a:t>максимально допустимый </a:t>
            </a:r>
            <a:r>
              <a:rPr lang="ru-RU" sz="1800" dirty="0" smtClean="0"/>
              <a:t>прицельный параметр, </a:t>
            </a:r>
            <a:endParaRPr lang="ru-RU" sz="1800" dirty="0" smtClean="0"/>
          </a:p>
          <a:p>
            <a:r>
              <a:rPr lang="ru-RU" sz="1800" dirty="0" smtClean="0"/>
              <a:t>при котором </a:t>
            </a:r>
            <a:r>
              <a:rPr lang="ru-RU" sz="1800" dirty="0" err="1" smtClean="0"/>
              <a:t>витнесс</a:t>
            </a:r>
            <a:r>
              <a:rPr lang="ru-RU" sz="1800" dirty="0" smtClean="0"/>
              <a:t> ускоряется без потери качества,</a:t>
            </a:r>
            <a:endParaRPr lang="ru-RU" sz="1800" dirty="0" smtClean="0"/>
          </a:p>
          <a:p>
            <a:r>
              <a:rPr lang="ru-RU" sz="1800" dirty="0" smtClean="0"/>
              <a:t>увеличивается на </a:t>
            </a:r>
            <a:r>
              <a:rPr lang="ru-RU" sz="1800" dirty="0" smtClean="0"/>
              <a:t>порядок, </a:t>
            </a:r>
            <a:r>
              <a:rPr lang="ru-RU" sz="1800" dirty="0"/>
              <a:t>с </a:t>
            </a:r>
            <a:r>
              <a:rPr lang="en-US" sz="1800" dirty="0"/>
              <a:t>~</a:t>
            </a:r>
            <a:r>
              <a:rPr lang="en-US" sz="1800" dirty="0" smtClean="0"/>
              <a:t>0.</a:t>
            </a:r>
            <a:r>
              <a:rPr lang="ru-RU" sz="1800" dirty="0" smtClean="0"/>
              <a:t>0</a:t>
            </a:r>
            <a:r>
              <a:rPr lang="en-US" sz="1800" dirty="0" smtClean="0"/>
              <a:t>5k</a:t>
            </a:r>
            <a:r>
              <a:rPr lang="en-US" sz="1800" baseline="-25000" dirty="0" smtClean="0"/>
              <a:t>p</a:t>
            </a:r>
            <a:r>
              <a:rPr lang="en-US" sz="1800" baseline="30000" dirty="0" smtClean="0"/>
              <a:t>-1</a:t>
            </a:r>
            <a:r>
              <a:rPr lang="ru-RU" sz="1800" dirty="0" smtClean="0"/>
              <a:t> до </a:t>
            </a:r>
            <a:r>
              <a:rPr lang="en-US" sz="1800" dirty="0"/>
              <a:t>~</a:t>
            </a:r>
            <a:r>
              <a:rPr lang="en-US" sz="1800" dirty="0" smtClean="0"/>
              <a:t>0.5k</a:t>
            </a:r>
            <a:r>
              <a:rPr lang="en-US" sz="1800" baseline="-25000" dirty="0" smtClean="0"/>
              <a:t>p</a:t>
            </a:r>
            <a:r>
              <a:rPr lang="en-US" sz="1800" baseline="30000" dirty="0" smtClean="0"/>
              <a:t>-1</a:t>
            </a:r>
            <a:r>
              <a:rPr lang="ru-RU" sz="1800" dirty="0" smtClean="0"/>
              <a:t>,</a:t>
            </a:r>
            <a:r>
              <a:rPr lang="ru-RU" sz="1800" baseline="30000" dirty="0" smtClean="0"/>
              <a:t> </a:t>
            </a:r>
            <a:r>
              <a:rPr lang="ru-RU" sz="1800" dirty="0" smtClean="0"/>
              <a:t>(а </a:t>
            </a:r>
            <a:r>
              <a:rPr lang="ru-RU" sz="1800" dirty="0"/>
              <a:t>сечение – на два </a:t>
            </a:r>
            <a:r>
              <a:rPr lang="ru-RU" sz="1800" dirty="0" smtClean="0"/>
              <a:t>порядка).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760296" y="427667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https://arxiv.org/abs/2409.12041</a:t>
            </a:r>
            <a:endParaRPr lang="ru-RU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11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9831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Плазменное (лазерное) кильватерное ускорение и проблема инжекции </a:t>
            </a:r>
            <a:r>
              <a:rPr lang="ru-RU" sz="2000" dirty="0" err="1" smtClean="0"/>
              <a:t>витнесса</a:t>
            </a:r>
            <a:endParaRPr lang="ru-RU" sz="2000" dirty="0"/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2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8919110" y="3042830"/>
            <a:ext cx="0" cy="360039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904312" y="3068960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~c/</a:t>
            </a:r>
            <a:r>
              <a:rPr lang="el-GR" dirty="0" smtClean="0"/>
              <a:t>ω</a:t>
            </a:r>
            <a:r>
              <a:rPr lang="en-US" baseline="-25000" dirty="0" smtClean="0"/>
              <a:t>p</a:t>
            </a:r>
            <a:endParaRPr lang="ru-RU" baseline="-25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6" y="1055539"/>
            <a:ext cx="5079862" cy="4196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17687" y="1196752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AB3702"/>
                </a:solidFill>
              </a:rPr>
              <a:t>1. Драйвер:</a:t>
            </a:r>
          </a:p>
          <a:p>
            <a:r>
              <a:rPr lang="ru-RU" dirty="0" smtClean="0">
                <a:solidFill>
                  <a:srgbClr val="AB3702"/>
                </a:solidFill>
              </a:rPr>
              <a:t>один или несколько </a:t>
            </a:r>
          </a:p>
          <a:p>
            <a:r>
              <a:rPr lang="ru-RU" dirty="0" smtClean="0">
                <a:solidFill>
                  <a:srgbClr val="AB3702"/>
                </a:solidFill>
              </a:rPr>
              <a:t>коротких лазерных импульсов или сгустков заряженных частиц,</a:t>
            </a:r>
          </a:p>
          <a:p>
            <a:r>
              <a:rPr lang="ru-RU" dirty="0" smtClean="0">
                <a:solidFill>
                  <a:srgbClr val="AB3702"/>
                </a:solidFill>
              </a:rPr>
              <a:t>создает волну</a:t>
            </a:r>
            <a:endParaRPr lang="ru-RU" dirty="0">
              <a:solidFill>
                <a:srgbClr val="AB370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08368" y="451007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F5AA3"/>
                </a:solidFill>
              </a:rPr>
              <a:t>2. Кильватерная волна:</a:t>
            </a:r>
          </a:p>
          <a:p>
            <a:r>
              <a:rPr lang="ru-RU" dirty="0" smtClean="0">
                <a:solidFill>
                  <a:srgbClr val="0F5AA3"/>
                </a:solidFill>
              </a:rPr>
              <a:t>бежит со скоростью света.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793" y="5106851"/>
            <a:ext cx="3530851" cy="1453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1611" y="1126108"/>
            <a:ext cx="33368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 </a:t>
            </a:r>
            <a:r>
              <a:rPr lang="ru-RU" dirty="0" err="1" smtClean="0"/>
              <a:t>Витнесс</a:t>
            </a:r>
            <a:r>
              <a:rPr lang="ru-RU" dirty="0" smtClean="0"/>
              <a:t> (ускоряемый сгусток):</a:t>
            </a:r>
          </a:p>
          <a:p>
            <a:r>
              <a:rPr lang="ru-RU" dirty="0" smtClean="0"/>
              <a:t>должен как-то появиться в нужной фазе и при этом иметь заданную форму и малый </a:t>
            </a:r>
            <a:r>
              <a:rPr lang="ru-RU" dirty="0" err="1" smtClean="0"/>
              <a:t>эмиттанс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Как?</a:t>
            </a:r>
          </a:p>
          <a:p>
            <a:endParaRPr lang="ru-RU" dirty="0"/>
          </a:p>
          <a:p>
            <a:r>
              <a:rPr lang="ru-RU" dirty="0" smtClean="0"/>
              <a:t>Захватить и ускорить электроны из плазмы: самое распространенное решение, но не всегда работает, не всегда имеет достаточно степеней свободы для оптимизации.</a:t>
            </a: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(или)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dirty="0" smtClean="0"/>
              <a:t>Изготовить (</a:t>
            </a:r>
            <a:r>
              <a:rPr lang="ru-RU" dirty="0" err="1" smtClean="0"/>
              <a:t>предускорить</a:t>
            </a:r>
            <a:r>
              <a:rPr lang="ru-RU" dirty="0"/>
              <a:t>)</a:t>
            </a:r>
            <a:r>
              <a:rPr lang="ru-RU" dirty="0" smtClean="0"/>
              <a:t> </a:t>
            </a:r>
            <a:r>
              <a:rPr lang="ru-RU" dirty="0" err="1" smtClean="0"/>
              <a:t>витнесс</a:t>
            </a:r>
            <a:r>
              <a:rPr lang="ru-RU" dirty="0" smtClean="0"/>
              <a:t> в обычном ускорителе и инжектировать его в плазму: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ru-RU" dirty="0" smtClean="0"/>
              <a:t>больше </a:t>
            </a:r>
            <a:r>
              <a:rPr lang="ru-RU" dirty="0"/>
              <a:t>свободы в контроле параметров и </a:t>
            </a:r>
            <a:r>
              <a:rPr lang="ru-RU" dirty="0" smtClean="0"/>
              <a:t>формы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ru-RU" dirty="0" smtClean="0"/>
              <a:t>не требуется </a:t>
            </a:r>
            <a:r>
              <a:rPr lang="en-US" dirty="0" smtClean="0"/>
              <a:t>blowout-</a:t>
            </a:r>
            <a:r>
              <a:rPr lang="ru-RU" dirty="0" smtClean="0"/>
              <a:t>режим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жесткие </a:t>
            </a:r>
            <a:r>
              <a:rPr lang="ru-RU" dirty="0"/>
              <a:t>требования</a:t>
            </a:r>
            <a:r>
              <a:rPr lang="ru-RU" dirty="0" smtClean="0"/>
              <a:t> к временной синхронизации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жесткие требования к </a:t>
            </a:r>
            <a:r>
              <a:rPr lang="ru-RU" dirty="0" err="1" smtClean="0"/>
              <a:t>соосности</a:t>
            </a:r>
            <a:r>
              <a:rPr lang="ru-RU" dirty="0" smtClean="0"/>
              <a:t> </a:t>
            </a:r>
            <a:r>
              <a:rPr lang="ru-RU" dirty="0" err="1" smtClean="0"/>
              <a:t>витнесса</a:t>
            </a:r>
            <a:r>
              <a:rPr lang="ru-RU" dirty="0" smtClean="0"/>
              <a:t> и драйвера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en-US" dirty="0" smtClean="0"/>
              <a:t>AWAKE, SPARC_LAB, DESY, </a:t>
            </a:r>
          </a:p>
          <a:p>
            <a:r>
              <a:rPr lang="en-US" dirty="0" smtClean="0"/>
              <a:t>FACET-II, </a:t>
            </a:r>
            <a:r>
              <a:rPr lang="en-US" dirty="0" err="1" smtClean="0"/>
              <a:t>EuPRAXIA</a:t>
            </a:r>
            <a:endParaRPr lang="ru-RU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401341" y="570305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4. Что </a:t>
            </a:r>
            <a:r>
              <a:rPr lang="ru-RU" dirty="0">
                <a:solidFill>
                  <a:srgbClr val="FF0000"/>
                </a:solidFill>
              </a:rPr>
              <a:t>если обеспечить </a:t>
            </a:r>
            <a:r>
              <a:rPr lang="ru-RU" dirty="0" err="1">
                <a:solidFill>
                  <a:srgbClr val="FF0000"/>
                </a:solidFill>
              </a:rPr>
              <a:t>соосность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не получается?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8226793" y="2132856"/>
            <a:ext cx="1190894" cy="865548"/>
          </a:xfrm>
          <a:prstGeom prst="straightConnector1">
            <a:avLst/>
          </a:prstGeom>
          <a:ln>
            <a:solidFill>
              <a:srgbClr val="AB37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7248128" y="3501008"/>
            <a:ext cx="2160240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912502" y="1988840"/>
            <a:ext cx="2607434" cy="11647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18319" y="494805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>
                <a:cs typeface="Arial" panose="020B0604020202020204" pitchFamily="34" charset="0"/>
              </a:rPr>
              <a:t>ξ</a:t>
            </a:r>
            <a:r>
              <a:rPr lang="ru-RU" sz="1800" dirty="0" smtClean="0">
                <a:cs typeface="Arial" panose="020B0604020202020204" pitchFamily="34" charset="0"/>
              </a:rPr>
              <a:t>=</a:t>
            </a:r>
            <a:r>
              <a:rPr lang="en-US" sz="1800" dirty="0" smtClean="0">
                <a:cs typeface="Arial" panose="020B0604020202020204" pitchFamily="34" charset="0"/>
              </a:rPr>
              <a:t>z-</a:t>
            </a:r>
            <a:r>
              <a:rPr lang="en-US" sz="1800" dirty="0" err="1" smtClean="0">
                <a:cs typeface="Arial" panose="020B0604020202020204" pitchFamily="34" charset="0"/>
              </a:rPr>
              <a:t>ct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157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233504"/>
            <a:ext cx="5335245" cy="524538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5744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Что будет, если </a:t>
            </a:r>
            <a:r>
              <a:rPr lang="ru-RU" sz="2000" dirty="0" err="1" smtClean="0"/>
              <a:t>витнесс</a:t>
            </a:r>
            <a:r>
              <a:rPr lang="ru-RU" sz="2000" dirty="0" smtClean="0"/>
              <a:t> и драйвер не соосны?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96165" y="1067788"/>
            <a:ext cx="51031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Разные слои </a:t>
            </a:r>
            <a:r>
              <a:rPr lang="ru-RU" dirty="0" err="1" smtClean="0"/>
              <a:t>витнесса</a:t>
            </a:r>
            <a:r>
              <a:rPr lang="ru-RU" dirty="0" smtClean="0"/>
              <a:t> колеблются с разной частотой, </a:t>
            </a:r>
          </a:p>
          <a:p>
            <a:r>
              <a:rPr lang="ru-RU" dirty="0" smtClean="0"/>
              <a:t>так как находятся в разном фокусирующем поле.</a:t>
            </a:r>
          </a:p>
          <a:p>
            <a:endParaRPr lang="ru-RU" dirty="0" smtClean="0"/>
          </a:p>
          <a:p>
            <a:r>
              <a:rPr lang="ru-RU" dirty="0" err="1" smtClean="0"/>
              <a:t>Витнесс</a:t>
            </a:r>
            <a:r>
              <a:rPr lang="ru-RU" dirty="0" smtClean="0"/>
              <a:t> начинает «извиваться», </a:t>
            </a:r>
          </a:p>
          <a:p>
            <a:r>
              <a:rPr lang="ru-RU" dirty="0" smtClean="0"/>
              <a:t>его </a:t>
            </a:r>
            <a:r>
              <a:rPr lang="ru-RU" dirty="0" err="1" smtClean="0"/>
              <a:t>эмиттанс</a:t>
            </a:r>
            <a:r>
              <a:rPr lang="ru-RU" dirty="0" smtClean="0"/>
              <a:t> и эффективный радиус растут, </a:t>
            </a:r>
          </a:p>
          <a:p>
            <a:r>
              <a:rPr lang="ru-RU" dirty="0" smtClean="0"/>
              <a:t>что плохо (теряется качество).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ru-RU" dirty="0" smtClean="0"/>
              <a:t>Такой проблемы нет в </a:t>
            </a:r>
            <a:r>
              <a:rPr lang="en-US" dirty="0" smtClean="0"/>
              <a:t>blowout-</a:t>
            </a:r>
            <a:r>
              <a:rPr lang="ru-RU" dirty="0" smtClean="0"/>
              <a:t>режиме, но в этом режиме и сторонняя инжекция не особо нужна, так как плазменные электроны хорошо захватываются).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992544" y="4930563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cs typeface="Arial" panose="020B0604020202020204" pitchFamily="34" charset="0"/>
              </a:rPr>
              <a:t>σ</a:t>
            </a:r>
            <a:r>
              <a:rPr lang="en-US" baseline="-25000" dirty="0" smtClean="0">
                <a:cs typeface="Arial" panose="020B0604020202020204" pitchFamily="34" charset="0"/>
              </a:rPr>
              <a:t>x0</a:t>
            </a:r>
            <a:r>
              <a:rPr lang="en-US" dirty="0" smtClean="0">
                <a:cs typeface="Arial" panose="020B0604020202020204" pitchFamily="34" charset="0"/>
              </a:rPr>
              <a:t> x 10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0923614" y="3704005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cs typeface="Arial" panose="020B0604020202020204" pitchFamily="34" charset="0"/>
              </a:rPr>
              <a:t>ε</a:t>
            </a:r>
            <a:r>
              <a:rPr lang="en-US" baseline="-25000" dirty="0" smtClean="0">
                <a:cs typeface="Arial" panose="020B0604020202020204" pitchFamily="34" charset="0"/>
              </a:rPr>
              <a:t>x0</a:t>
            </a:r>
            <a:r>
              <a:rPr lang="en-US" dirty="0" smtClean="0">
                <a:cs typeface="Arial" panose="020B0604020202020204" pitchFamily="34" charset="0"/>
              </a:rPr>
              <a:t> x 100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" y="3543926"/>
            <a:ext cx="6643305" cy="308105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>
                <a:latin typeface="Tahoma" panose="020B0604030504040204" pitchFamily="34" charset="0"/>
              </a:rPr>
              <a:t>3</a:t>
            </a:r>
            <a:r>
              <a:rPr lang="ru-RU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6362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Идея: короткий сгусток (демпфер) перед </a:t>
            </a:r>
            <a:r>
              <a:rPr lang="ru-RU" sz="2000" dirty="0" err="1" smtClean="0"/>
              <a:t>витнессом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2" y="1120311"/>
            <a:ext cx="4993512" cy="3100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2" y="4421073"/>
            <a:ext cx="6966228" cy="2420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473554"/>
            <a:ext cx="4111109" cy="4041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23992" y="1224442"/>
            <a:ext cx="5976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Изначально демпфер смещен так же, как и </a:t>
            </a:r>
            <a:r>
              <a:rPr lang="ru-RU" dirty="0" err="1" smtClean="0"/>
              <a:t>витнесс</a:t>
            </a:r>
            <a:endParaRPr lang="ru-RU" dirty="0" smtClean="0"/>
          </a:p>
          <a:p>
            <a:r>
              <a:rPr lang="ru-RU" dirty="0"/>
              <a:t>	</a:t>
            </a:r>
            <a:r>
              <a:rPr lang="ru-RU" dirty="0" smtClean="0"/>
              <a:t>(они летят из одного инжектора)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smtClean="0"/>
              <a:t>Демпфер тоже колеблется, возмущая кильватерную волну</a:t>
            </a:r>
            <a:r>
              <a:rPr lang="en-US" dirty="0" smtClean="0"/>
              <a:t>.</a:t>
            </a:r>
            <a:endParaRPr lang="ru-RU" dirty="0" smtClean="0"/>
          </a:p>
          <a:p>
            <a:r>
              <a:rPr lang="ru-RU" dirty="0" smtClean="0"/>
              <a:t>При определенном (близком к 1) соотношении частот колебаний </a:t>
            </a:r>
            <a:r>
              <a:rPr lang="ru-RU" dirty="0" err="1" smtClean="0"/>
              <a:t>витнесса</a:t>
            </a:r>
            <a:r>
              <a:rPr lang="ru-RU" dirty="0" smtClean="0"/>
              <a:t> и демпфера </a:t>
            </a:r>
            <a:r>
              <a:rPr lang="ru-RU" dirty="0" err="1" smtClean="0"/>
              <a:t>витнесс</a:t>
            </a:r>
            <a:r>
              <a:rPr lang="ru-RU" dirty="0" smtClean="0"/>
              <a:t> </a:t>
            </a:r>
            <a:r>
              <a:rPr lang="ru-RU" dirty="0" smtClean="0"/>
              <a:t>встает </a:t>
            </a:r>
            <a:r>
              <a:rPr lang="ru-RU" dirty="0" smtClean="0"/>
              <a:t>на ось без потери качества.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95800" y="3573016"/>
            <a:ext cx="881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драйвер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5680" y="3912614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демпфер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4316" y="4151039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витнесс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4295800" y="3382142"/>
            <a:ext cx="216025" cy="262882"/>
          </a:xfrm>
          <a:prstGeom prst="straightConnector1">
            <a:avLst/>
          </a:prstGeom>
          <a:ln w="12700">
            <a:solidFill>
              <a:srgbClr val="8B8B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2202590" y="2575180"/>
            <a:ext cx="257490" cy="16441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2808592" y="2575180"/>
            <a:ext cx="756797" cy="13820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4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11356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 основе механизма демпфирования – физические принципы и технологические достижения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2" y="1040127"/>
            <a:ext cx="4993512" cy="310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360" y="1340768"/>
            <a:ext cx="6336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 волне всегда есть сечение, где частота колебаний такая же, как у «головы» </a:t>
            </a:r>
            <a:r>
              <a:rPr lang="ru-RU" dirty="0" err="1" smtClean="0"/>
              <a:t>витнесса</a:t>
            </a:r>
            <a:r>
              <a:rPr lang="ru-RU" dirty="0" smtClean="0"/>
              <a:t>, но поле – тормозящее. (Так как                      ). Это сечение – примерно на расстоянии полпериода волны перед </a:t>
            </a:r>
            <a:r>
              <a:rPr lang="ru-RU" dirty="0" err="1" smtClean="0"/>
              <a:t>витнессом</a:t>
            </a:r>
            <a:r>
              <a:rPr lang="ru-RU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Техника получения электронных сгустков заданной формы и последовательностей близко расположенных сгустков сейчас быстро  развивается. Причем демпферу можно иметь больший </a:t>
            </a:r>
            <a:r>
              <a:rPr lang="ru-RU" dirty="0" err="1" smtClean="0"/>
              <a:t>эмиттанс</a:t>
            </a:r>
            <a:r>
              <a:rPr lang="ru-RU" dirty="0" smtClean="0"/>
              <a:t>, больший радиус и другую начальную энергию, чем у </a:t>
            </a:r>
            <a:r>
              <a:rPr lang="ru-RU" dirty="0" err="1" smtClean="0"/>
              <a:t>витнесса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847" y="1582092"/>
            <a:ext cx="985153" cy="2313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605" y="4140207"/>
            <a:ext cx="3834767" cy="21046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7525" y="3658057"/>
            <a:ext cx="3320603" cy="29820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940" y="3710851"/>
            <a:ext cx="2953756" cy="29292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64152" y="6517017"/>
            <a:ext cx="3693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Картинки из </a:t>
            </a:r>
            <a:r>
              <a:rPr lang="en-US" sz="1000" dirty="0"/>
              <a:t>G. Ha et </a:t>
            </a:r>
            <a:r>
              <a:rPr lang="en-US" sz="1000" dirty="0" smtClean="0"/>
              <a:t>al., </a:t>
            </a:r>
            <a:r>
              <a:rPr lang="da-DK" sz="1000" dirty="0"/>
              <a:t>Rev. Mod. Phys. 94, 025006 (2022).</a:t>
            </a:r>
            <a:endParaRPr lang="ru-RU" sz="10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5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11356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 основе механизма демпфирования – физические принципы и технологические достижения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3641955"/>
            <a:ext cx="4993512" cy="310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360" y="1340768"/>
            <a:ext cx="69127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dirty="0" smtClean="0"/>
              <a:t>Вокруг демпфера есть электроны (не </a:t>
            </a:r>
            <a:r>
              <a:rPr lang="en-US" dirty="0" smtClean="0"/>
              <a:t>blowout)</a:t>
            </a:r>
            <a:r>
              <a:rPr lang="ru-RU" dirty="0" smtClean="0"/>
              <a:t>, они переносят возмущение аккурат к </a:t>
            </a:r>
            <a:r>
              <a:rPr lang="ru-RU" dirty="0" err="1" smtClean="0"/>
              <a:t>витнессу</a:t>
            </a:r>
            <a:r>
              <a:rPr lang="ru-RU" dirty="0" smtClean="0"/>
              <a:t>.</a:t>
            </a:r>
          </a:p>
          <a:p>
            <a:pPr marL="342900" indent="-342900">
              <a:buFont typeface="+mj-lt"/>
              <a:buAutoNum type="arabicPeriod" startAt="3"/>
            </a:pPr>
            <a:endParaRPr lang="ru-RU" dirty="0" smtClean="0"/>
          </a:p>
          <a:p>
            <a:pPr marL="342900" indent="-342900">
              <a:buFont typeface="+mj-lt"/>
              <a:buAutoNum type="arabicPeriod" startAt="3"/>
            </a:pPr>
            <a:r>
              <a:rPr lang="ru-RU" dirty="0" smtClean="0"/>
              <a:t>Действие демпфера ограничено по времени, так как он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в тормозящем поле,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подвержен быстрому фазовому перемешиванию.</a:t>
            </a:r>
          </a:p>
          <a:p>
            <a:pPr marL="742950" lvl="1" indent="-285750">
              <a:buFontTx/>
              <a:buChar char="-"/>
            </a:pPr>
            <a:endParaRPr lang="ru-RU" dirty="0" smtClean="0"/>
          </a:p>
          <a:p>
            <a:pPr marL="342900" indent="-342900">
              <a:buFont typeface="+mj-lt"/>
              <a:buAutoNum type="arabicPeriod" startAt="3"/>
            </a:pPr>
            <a:r>
              <a:rPr lang="ru-RU" dirty="0" smtClean="0"/>
              <a:t>Демпфер всегда набирает меньшую энергию, нежели </a:t>
            </a:r>
            <a:r>
              <a:rPr lang="ru-RU" dirty="0" err="1" smtClean="0"/>
              <a:t>витнесс</a:t>
            </a:r>
            <a:r>
              <a:rPr lang="ru-RU" dirty="0" smtClean="0"/>
              <a:t>, и может быть </a:t>
            </a:r>
            <a:r>
              <a:rPr lang="ru-RU" dirty="0" smtClean="0"/>
              <a:t>отделен </a:t>
            </a:r>
            <a:r>
              <a:rPr lang="ru-RU" dirty="0" smtClean="0"/>
              <a:t>по энергии. Он тормозится (а потом ускоряется) примерно таким же полем, каким ускоряется </a:t>
            </a:r>
            <a:r>
              <a:rPr lang="ru-RU" dirty="0" err="1" smtClean="0"/>
              <a:t>витнесс</a:t>
            </a:r>
            <a:r>
              <a:rPr lang="ru-RU" dirty="0" smtClean="0"/>
              <a:t>, и за время торможения «отстает» по энергии на удвоенную начальную энергию. В ускоряющей фазе демпфер нагружает волну, но его влияние на </a:t>
            </a:r>
            <a:r>
              <a:rPr lang="ru-RU" dirty="0" err="1" smtClean="0"/>
              <a:t>энергоразброс</a:t>
            </a:r>
            <a:r>
              <a:rPr lang="ru-RU" dirty="0" smtClean="0"/>
              <a:t> </a:t>
            </a:r>
            <a:r>
              <a:rPr lang="ru-RU" dirty="0" err="1" smtClean="0"/>
              <a:t>витнесса</a:t>
            </a:r>
            <a:r>
              <a:rPr lang="ru-RU" dirty="0" smtClean="0"/>
              <a:t> можно минимизировать подбором формы </a:t>
            </a:r>
            <a:r>
              <a:rPr lang="ru-RU" dirty="0" err="1" smtClean="0"/>
              <a:t>витнесса</a:t>
            </a:r>
            <a:r>
              <a:rPr lang="ru-RU" dirty="0" smtClean="0"/>
              <a:t>.</a:t>
            </a:r>
            <a:endParaRPr lang="ru-RU" dirty="0"/>
          </a:p>
          <a:p>
            <a:pPr marL="342900" indent="-342900">
              <a:buFont typeface="+mj-lt"/>
              <a:buAutoNum type="arabicPeriod" startAt="3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82" y="4437112"/>
            <a:ext cx="5352541" cy="23049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37" y="1340768"/>
            <a:ext cx="4904514" cy="170440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6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160232" y="6381328"/>
            <a:ext cx="240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Демпфер</a:t>
            </a:r>
            <a:r>
              <a:rPr lang="en-US" dirty="0" smtClean="0"/>
              <a:t>: </a:t>
            </a:r>
            <a:r>
              <a:rPr lang="en-US" dirty="0" smtClean="0"/>
              <a:t>140-167 MeV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62317" y="4283223"/>
            <a:ext cx="515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 начальной энергии 150 МэВ и согласованном </a:t>
            </a:r>
            <a:r>
              <a:rPr lang="ru-RU" dirty="0" err="1" smtClean="0"/>
              <a:t>витнессе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88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11356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 основе механизма демпфирования – физические принципы и технологические достижения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69" y="2946841"/>
            <a:ext cx="6058697" cy="3761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375" y="1340768"/>
            <a:ext cx="110369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ru-RU" dirty="0" smtClean="0"/>
              <a:t>В умеренно-нелинейной осесимметричной кильватерной волне </a:t>
            </a:r>
            <a:r>
              <a:rPr lang="ru-RU" dirty="0" smtClean="0">
                <a:solidFill>
                  <a:srgbClr val="FF0000"/>
                </a:solidFill>
              </a:rPr>
              <a:t>частота малых колебаний частиц не зависит от их амплитуды и направления.</a:t>
            </a:r>
          </a:p>
          <a:p>
            <a:pPr lvl="1"/>
            <a:endParaRPr lang="ru-RU" dirty="0" smtClean="0"/>
          </a:p>
          <a:p>
            <a:pPr marL="324000" lvl="1"/>
            <a:r>
              <a:rPr lang="ru-RU" dirty="0" smtClean="0"/>
              <a:t>Колебания малые, если амплитуда </a:t>
            </a:r>
            <a:r>
              <a:rPr lang="en-US" dirty="0" smtClean="0"/>
              <a:t>&lt;&lt; k</a:t>
            </a:r>
            <a:r>
              <a:rPr lang="en-US" baseline="-25000" dirty="0" smtClean="0"/>
              <a:t>p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marL="324000" lvl="1"/>
            <a:endParaRPr lang="en-US" dirty="0"/>
          </a:p>
          <a:p>
            <a:pPr marL="324000" lvl="1"/>
            <a:r>
              <a:rPr lang="ru-RU" dirty="0" smtClean="0"/>
              <a:t>Оптимальное соотношение частот колебаний демпфера и </a:t>
            </a:r>
            <a:r>
              <a:rPr lang="ru-RU" dirty="0" err="1" smtClean="0"/>
              <a:t>витнесса</a:t>
            </a:r>
            <a:r>
              <a:rPr lang="ru-RU" dirty="0" smtClean="0"/>
              <a:t>, при котором </a:t>
            </a:r>
            <a:r>
              <a:rPr lang="ru-RU" dirty="0" err="1" smtClean="0"/>
              <a:t>витнесс</a:t>
            </a:r>
            <a:r>
              <a:rPr lang="ru-RU" dirty="0" smtClean="0"/>
              <a:t> «встает» точно на ось, будет таковым при любом начальном смещении </a:t>
            </a:r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040" y="3717032"/>
            <a:ext cx="5176851" cy="2775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0555" y="3198648"/>
            <a:ext cx="4908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реальности все не столь идеально, но метод работает</a:t>
            </a:r>
            <a:endParaRPr lang="ru-RU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7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1057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Пример для моделирования выберем максимально близко к возможным применениям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1221136"/>
            <a:ext cx="5167988" cy="4807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676" y="4164735"/>
            <a:ext cx="4993382" cy="2481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474" y="2652428"/>
            <a:ext cx="5256584" cy="1501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0" y="1064629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Амплитуда волны		       (умеренная нелинейность)</a:t>
            </a:r>
            <a:endParaRPr lang="en-US" dirty="0" smtClean="0"/>
          </a:p>
          <a:p>
            <a:r>
              <a:rPr lang="ru-RU" dirty="0" smtClean="0"/>
              <a:t>Форма </a:t>
            </a:r>
            <a:r>
              <a:rPr lang="ru-RU" dirty="0" err="1" smtClean="0"/>
              <a:t>витнесса</a:t>
            </a:r>
            <a:r>
              <a:rPr lang="ru-RU" dirty="0" smtClean="0"/>
              <a:t> (треугольная) и положение согласованы с волной</a:t>
            </a:r>
          </a:p>
          <a:p>
            <a:r>
              <a:rPr lang="ru-RU" dirty="0"/>
              <a:t>В области </a:t>
            </a:r>
            <a:r>
              <a:rPr lang="ru-RU" dirty="0" err="1"/>
              <a:t>витнесса</a:t>
            </a:r>
            <a:endParaRPr lang="ru-RU" dirty="0"/>
          </a:p>
          <a:p>
            <a:r>
              <a:rPr lang="ru-RU" dirty="0" smtClean="0"/>
              <a:t>Радиус и </a:t>
            </a:r>
            <a:r>
              <a:rPr lang="ru-RU" dirty="0" err="1" smtClean="0"/>
              <a:t>эмиттанс</a:t>
            </a:r>
            <a:r>
              <a:rPr lang="ru-RU" dirty="0" smtClean="0"/>
              <a:t> согласованы с фокусировкой ионного фона</a:t>
            </a:r>
          </a:p>
          <a:p>
            <a:r>
              <a:rPr lang="ru-RU" dirty="0" smtClean="0"/>
              <a:t>Демпфер: радиус, </a:t>
            </a:r>
            <a:r>
              <a:rPr lang="ru-RU" dirty="0" err="1" smtClean="0"/>
              <a:t>эмиттанс</a:t>
            </a:r>
            <a:r>
              <a:rPr lang="ru-RU" dirty="0" smtClean="0"/>
              <a:t> и пиковый ток – как у </a:t>
            </a:r>
            <a:r>
              <a:rPr lang="ru-RU" dirty="0" err="1" smtClean="0"/>
              <a:t>витнесса</a:t>
            </a:r>
            <a:endParaRPr lang="ru-RU" dirty="0" smtClean="0"/>
          </a:p>
          <a:p>
            <a:r>
              <a:rPr lang="ru-RU" dirty="0" smtClean="0"/>
              <a:t>Заряд демпфера </a:t>
            </a:r>
            <a:r>
              <a:rPr lang="ru-RU" dirty="0" smtClean="0"/>
              <a:t>определяется длиной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9399" y="1131839"/>
            <a:ext cx="1307306" cy="1785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561" y="1578532"/>
            <a:ext cx="2300288" cy="1785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4098" y="6228393"/>
            <a:ext cx="586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Почти все </a:t>
            </a:r>
            <a:r>
              <a:rPr lang="ru-RU" dirty="0" smtClean="0">
                <a:solidFill>
                  <a:srgbClr val="FF0000"/>
                </a:solidFill>
              </a:rPr>
              <a:t>примеры в презентации – для этого набора параметров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44472" y="601295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driver is not evolving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6024" y="6336115"/>
            <a:ext cx="1483098" cy="400110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LCODE 3D</a:t>
            </a:r>
            <a:endParaRPr lang="ru-RU" sz="2000" b="1" dirty="0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8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694" y="1389067"/>
            <a:ext cx="6110418" cy="299196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1057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Пример для моделирования выберем максимально близко к возможным применениям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4" y="1221136"/>
            <a:ext cx="5167988" cy="48070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84" y="6230587"/>
            <a:ext cx="1307306" cy="1785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664" y="6230587"/>
            <a:ext cx="2300288" cy="178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10336" y="1221136"/>
            <a:ext cx="25409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 </a:t>
            </a:r>
            <a:r>
              <a:rPr lang="ru-RU" dirty="0" err="1" smtClean="0"/>
              <a:t>пКл</a:t>
            </a:r>
            <a:r>
              <a:rPr lang="ru-RU" dirty="0" smtClean="0"/>
              <a:t> </a:t>
            </a:r>
            <a:r>
              <a:rPr lang="ru-RU" dirty="0" err="1" smtClean="0"/>
              <a:t>витнесс</a:t>
            </a:r>
            <a:r>
              <a:rPr lang="ru-RU" dirty="0" smtClean="0"/>
              <a:t> с радиусом 6 мкм, длиной 100 мкм и нормализованным </a:t>
            </a:r>
            <a:r>
              <a:rPr lang="ru-RU" dirty="0" err="1" smtClean="0"/>
              <a:t>эмиттансом</a:t>
            </a:r>
            <a:r>
              <a:rPr lang="ru-RU" dirty="0" smtClean="0"/>
              <a:t> 2.2 мм мрад ускоряется с темпом </a:t>
            </a:r>
            <a:endParaRPr lang="ru-RU" dirty="0" smtClean="0"/>
          </a:p>
          <a:p>
            <a:r>
              <a:rPr lang="ru-RU" dirty="0" smtClean="0"/>
              <a:t>0.8 </a:t>
            </a:r>
            <a:r>
              <a:rPr lang="ru-RU" dirty="0" smtClean="0"/>
              <a:t>ГэВ/м</a:t>
            </a:r>
          </a:p>
          <a:p>
            <a:r>
              <a:rPr lang="ru-RU" dirty="0" smtClean="0"/>
              <a:t>Близко к </a:t>
            </a:r>
            <a:r>
              <a:rPr lang="en-US" dirty="0" smtClean="0"/>
              <a:t>AWAKE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74270" y="4405200"/>
            <a:ext cx="3255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r>
              <a:rPr lang="ru-RU" dirty="0" smtClean="0"/>
              <a:t> </a:t>
            </a:r>
            <a:r>
              <a:rPr lang="ru-RU" dirty="0" err="1" smtClean="0"/>
              <a:t>пКл</a:t>
            </a:r>
            <a:r>
              <a:rPr lang="ru-RU" dirty="0" smtClean="0"/>
              <a:t> </a:t>
            </a:r>
            <a:r>
              <a:rPr lang="ru-RU" dirty="0" err="1" smtClean="0"/>
              <a:t>витнесс</a:t>
            </a:r>
            <a:r>
              <a:rPr lang="ru-RU" dirty="0" smtClean="0"/>
              <a:t> с радиусом </a:t>
            </a:r>
            <a:r>
              <a:rPr lang="en-US" dirty="0" smtClean="0"/>
              <a:t>0.5</a:t>
            </a:r>
            <a:r>
              <a:rPr lang="ru-RU" dirty="0" smtClean="0"/>
              <a:t> мкм, длиной </a:t>
            </a:r>
            <a:r>
              <a:rPr lang="en-US" dirty="0" smtClean="0"/>
              <a:t>9</a:t>
            </a:r>
            <a:r>
              <a:rPr lang="ru-RU" dirty="0" smtClean="0"/>
              <a:t> мкм и нормализованным </a:t>
            </a:r>
            <a:r>
              <a:rPr lang="ru-RU" dirty="0" err="1" smtClean="0"/>
              <a:t>эмиттансом</a:t>
            </a:r>
            <a:r>
              <a:rPr lang="ru-RU" dirty="0" smtClean="0"/>
              <a:t> </a:t>
            </a:r>
            <a:r>
              <a:rPr lang="en-US" dirty="0" smtClean="0"/>
              <a:t>0.18</a:t>
            </a:r>
            <a:r>
              <a:rPr lang="ru-RU" dirty="0" smtClean="0"/>
              <a:t> мм мрад ускоряется с темпом </a:t>
            </a:r>
            <a:r>
              <a:rPr lang="en-US" dirty="0" smtClean="0"/>
              <a:t>9</a:t>
            </a:r>
            <a:r>
              <a:rPr lang="ru-RU" dirty="0" smtClean="0"/>
              <a:t> ГэВ/м</a:t>
            </a:r>
          </a:p>
          <a:p>
            <a:r>
              <a:rPr lang="ru-RU" dirty="0" smtClean="0"/>
              <a:t>Где-то между </a:t>
            </a:r>
            <a:r>
              <a:rPr lang="en-US" dirty="0" smtClean="0"/>
              <a:t>SPARC_LAB, SINBAD</a:t>
            </a:r>
            <a:r>
              <a:rPr lang="ru-RU" dirty="0" smtClean="0"/>
              <a:t> (</a:t>
            </a:r>
            <a:r>
              <a:rPr lang="en-US" dirty="0" smtClean="0"/>
              <a:t>DESY) </a:t>
            </a:r>
            <a:r>
              <a:rPr lang="ru-RU" dirty="0" smtClean="0"/>
              <a:t>и </a:t>
            </a:r>
            <a:r>
              <a:rPr lang="en-US" dirty="0" err="1" smtClean="0"/>
              <a:t>EuPRAXIA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6400" y="994598"/>
            <a:ext cx="1821656" cy="17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073" y="4163903"/>
            <a:ext cx="1414463" cy="1857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6823" y="4576301"/>
            <a:ext cx="2817422" cy="8559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8208" y="5701810"/>
            <a:ext cx="3931618" cy="8330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8248" y="6515163"/>
            <a:ext cx="2192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J. Zhu </a:t>
            </a:r>
            <a:r>
              <a:rPr lang="en-US" sz="1000" dirty="0" smtClean="0"/>
              <a:t>et al., NIMA </a:t>
            </a:r>
            <a:r>
              <a:rPr lang="en-US" sz="1000" dirty="0"/>
              <a:t>829, 229 (2016).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9029860" y="4330080"/>
            <a:ext cx="2929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P.A.P. </a:t>
            </a:r>
            <a:r>
              <a:rPr lang="en-US" sz="1000" dirty="0" smtClean="0"/>
              <a:t>Nghiem et al., PRAB 23</a:t>
            </a:r>
            <a:r>
              <a:rPr lang="en-US" sz="1000" dirty="0"/>
              <a:t>, 031301 (2020).</a:t>
            </a:r>
            <a:endParaRPr lang="ru-RU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0" y="3037018"/>
            <a:ext cx="1781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E. </a:t>
            </a:r>
            <a:r>
              <a:rPr lang="en-US" sz="1000" dirty="0" smtClean="0"/>
              <a:t>Gschwendtner et al., </a:t>
            </a:r>
            <a:r>
              <a:rPr lang="en-US" sz="1000" dirty="0"/>
              <a:t>Symmetry 14, 1680 (2022).</a:t>
            </a:r>
            <a:endParaRPr lang="ru-RU" sz="1000" dirty="0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</a:t>
            </a:r>
            <a:r>
              <a:rPr lang="en-US" altLang="ru-RU" sz="1200" dirty="0" smtClean="0">
                <a:latin typeface="Tahoma" panose="020B0604030504040204" pitchFamily="34" charset="0"/>
              </a:rPr>
              <a:t> </a:t>
            </a:r>
            <a:r>
              <a:rPr lang="ru-RU" altLang="ru-RU" sz="1200" dirty="0" smtClean="0">
                <a:latin typeface="Tahoma" panose="020B0604030504040204" pitchFamily="34" charset="0"/>
              </a:rPr>
              <a:t>10.10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24,    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9 </a:t>
            </a:r>
            <a:r>
              <a:rPr lang="ru-RU" altLang="ru-RU" sz="1200" dirty="0" smtClean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70720</TotalTime>
  <Words>1118</Words>
  <Application>Microsoft Office PowerPoint</Application>
  <PresentationFormat>Широкоэкранный</PresentationFormat>
  <Paragraphs>136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lot</cp:lastModifiedBy>
  <cp:revision>1355</cp:revision>
  <dcterms:created xsi:type="dcterms:W3CDTF">2009-06-16T07:28:13Z</dcterms:created>
  <dcterms:modified xsi:type="dcterms:W3CDTF">2024-10-06T14:57:37Z</dcterms:modified>
</cp:coreProperties>
</file>