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15" r:id="rId2"/>
    <p:sldId id="312" r:id="rId3"/>
    <p:sldId id="314" r:id="rId4"/>
    <p:sldId id="290" r:id="rId5"/>
    <p:sldId id="310" r:id="rId6"/>
    <p:sldId id="317" r:id="rId7"/>
    <p:sldId id="280" r:id="rId8"/>
    <p:sldId id="316" r:id="rId9"/>
    <p:sldId id="303" r:id="rId10"/>
    <p:sldId id="304" r:id="rId11"/>
    <p:sldId id="305" r:id="rId12"/>
    <p:sldId id="307" r:id="rId13"/>
    <p:sldId id="306" r:id="rId14"/>
    <p:sldId id="308" r:id="rId15"/>
    <p:sldId id="309" r:id="rId16"/>
    <p:sldId id="318" r:id="rId17"/>
    <p:sldId id="313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CCA6A6"/>
    <a:srgbClr val="CFA6A6"/>
    <a:srgbClr val="D2A7A7"/>
    <a:srgbClr val="0000FF"/>
    <a:srgbClr val="FF0000"/>
    <a:srgbClr val="FFFFFF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1" autoAdjust="0"/>
    <p:restoredTop sz="94635" autoAdjust="0"/>
  </p:normalViewPr>
  <p:slideViewPr>
    <p:cSldViewPr>
      <p:cViewPr varScale="1">
        <p:scale>
          <a:sx n="83" d="100"/>
          <a:sy n="83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5156B-4564-4562-A590-7D700520B1EC}" type="datetimeFigureOut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5E344-EB77-4778-9F4B-0A7659C9C7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60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616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753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5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4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28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998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0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82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37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66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45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72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47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91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87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5E344-EB77-4778-9F4B-0A7659C9C79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17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A7C-BF75-4AA6-813F-D62FFBBF0E11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8793-9ECC-4E9E-B4F8-89F34A8D02FA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2816-3D3A-4D1D-902A-0A93CABDA037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9A93-B4C6-4B04-8103-FEB407A7C9A6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35A2-0035-495F-AE0B-F43923B0C376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4DF3-A8F0-4225-AB12-28F902BA9191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CEAD-2ED8-4085-BF98-B1153E3C5032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3D52-12A2-4478-A184-119DF54A90B0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B32B-C530-4AEC-A45C-87317A69B3F1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4C4-401F-4D19-947C-B9A1E1FE128C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C91E-8279-4C9C-8E72-30CC93DEC3AC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CD08-5196-4E7D-96F7-7468ABC12197}" type="datetime1">
              <a:rPr lang="ru-RU" smtClean="0"/>
              <a:pPr/>
              <a:t>16.05.2025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A728-C0B6-4B42-88B8-62F5459B78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1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3.png"/><Relationship Id="rId7" Type="http://schemas.openxmlformats.org/officeDocument/2006/relationships/image" Target="../media/image3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6.png"/><Relationship Id="rId7" Type="http://schemas.openxmlformats.org/officeDocument/2006/relationships/image" Target="../media/image34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1" Type="http://schemas.openxmlformats.org/officeDocument/2006/relationships/image" Target="../media/image350.png"/><Relationship Id="rId10" Type="http://schemas.openxmlformats.org/officeDocument/2006/relationships/image" Target="../media/image260.png"/><Relationship Id="rId4" Type="http://schemas.openxmlformats.org/officeDocument/2006/relationships/image" Target="../media/image37.png"/><Relationship Id="rId9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80.png"/><Relationship Id="rId5" Type="http://schemas.openxmlformats.org/officeDocument/2006/relationships/image" Target="../media/image381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image" Target="../media/image31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1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48" y="2276872"/>
            <a:ext cx="9125958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Оптимизация </a:t>
            </a:r>
            <a:r>
              <a:rPr lang="ru-RU" sz="3600" dirty="0"/>
              <a:t>пиковой амплитуды </a:t>
            </a:r>
            <a:r>
              <a:rPr lang="ru-RU" sz="3600" dirty="0" smtClean="0"/>
              <a:t>электрического </a:t>
            </a:r>
            <a:r>
              <a:rPr lang="ru-RU" sz="3600" dirty="0"/>
              <a:t>поля при столкновении двух встречных </a:t>
            </a:r>
            <a:r>
              <a:rPr lang="ru-RU" sz="3600" dirty="0" err="1"/>
              <a:t>фемтосекундных</a:t>
            </a:r>
            <a:r>
              <a:rPr lang="ru-RU" sz="3600" dirty="0"/>
              <a:t> </a:t>
            </a:r>
            <a:r>
              <a:rPr lang="ru-RU" sz="3600" dirty="0" smtClean="0"/>
              <a:t>импульсов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3933056"/>
            <a:ext cx="87129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17647" y="4191223"/>
            <a:ext cx="7083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Сиднев </a:t>
            </a:r>
            <a:r>
              <a:rPr lang="ru-RU" b="1" u="sng" dirty="0" smtClean="0"/>
              <a:t>А.А.</a:t>
            </a:r>
            <a:r>
              <a:rPr lang="ru-RU" dirty="0" smtClean="0"/>
              <a:t>, </a:t>
            </a:r>
            <a:r>
              <a:rPr lang="ru-RU" dirty="0"/>
              <a:t>Костюков </a:t>
            </a:r>
            <a:r>
              <a:rPr lang="ru-RU" dirty="0" smtClean="0"/>
              <a:t>И.Ю., </a:t>
            </a:r>
            <a:r>
              <a:rPr lang="ru-RU" dirty="0"/>
              <a:t>Мартьянов </a:t>
            </a:r>
            <a:r>
              <a:rPr lang="ru-RU" dirty="0" smtClean="0"/>
              <a:t>М.А., </a:t>
            </a:r>
            <a:r>
              <a:rPr lang="ru-RU" dirty="0" err="1"/>
              <a:t>Вайс</a:t>
            </a:r>
            <a:r>
              <a:rPr lang="ru-RU" dirty="0"/>
              <a:t> </a:t>
            </a:r>
            <a:r>
              <a:rPr lang="ru-RU" dirty="0" smtClean="0"/>
              <a:t>О.Е., </a:t>
            </a:r>
            <a:r>
              <a:rPr lang="ru-RU" dirty="0"/>
              <a:t>Хазанов </a:t>
            </a:r>
            <a:r>
              <a:rPr lang="ru-RU" dirty="0" smtClean="0"/>
              <a:t>Е.А., Стародубцев М.В., Соловьев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3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Оптимизация </a:t>
            </a:r>
            <a:r>
              <a:rPr lang="en-US" dirty="0" smtClean="0"/>
              <a:t>h/a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344"/>
          <a:stretch/>
        </p:blipFill>
        <p:spPr>
          <a:xfrm>
            <a:off x="170170" y="1340768"/>
            <a:ext cx="8758808" cy="4608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618160" y="1582702"/>
            <a:ext cx="0" cy="335846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52320" y="1591897"/>
            <a:ext cx="0" cy="335846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546152" y="150938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380312" y="150826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36752" y="5521868"/>
                <a:ext cx="37820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/>
                  <a:t>Один квадратный пучок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 smtClean="0"/>
                  <a:t>,</a:t>
                </a:r>
                <a:r>
                  <a:rPr lang="ru-RU" sz="1600" dirty="0" smtClean="0"/>
                  <a:t> </a:t>
                </a:r>
                <a:r>
                  <a:rPr lang="en-US" sz="1600" dirty="0"/>
                  <a:t>P = </a:t>
                </a:r>
                <a:r>
                  <a:rPr lang="en-US" sz="1600" dirty="0" smtClean="0"/>
                  <a:t>1</a:t>
                </a:r>
                <a:r>
                  <a:rPr lang="ru-RU" sz="1600" dirty="0" smtClean="0"/>
                  <a:t> </a:t>
                </a:r>
                <a:r>
                  <a:rPr lang="en-US" sz="1600" dirty="0" smtClean="0"/>
                  <a:t>PW</a:t>
                </a:r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2" y="5521868"/>
                <a:ext cx="378206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968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007411" y="5521868"/>
                <a:ext cx="39279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/>
                  <a:t>Два квадратных пучка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1600" dirty="0" smtClean="0"/>
                  <a:t> по </a:t>
                </a:r>
                <a:r>
                  <a:rPr lang="en-US" sz="1600" dirty="0" smtClean="0"/>
                  <a:t>P </a:t>
                </a:r>
                <a:r>
                  <a:rPr lang="en-US" sz="1600" dirty="0"/>
                  <a:t>= </a:t>
                </a:r>
                <a:r>
                  <a:rPr lang="ru-RU" sz="1600" dirty="0" smtClean="0"/>
                  <a:t>0.5 </a:t>
                </a:r>
                <a:r>
                  <a:rPr lang="en-US" sz="1600" dirty="0" smtClean="0"/>
                  <a:t>PW</a:t>
                </a:r>
                <a:endParaRPr lang="ru-RU" sz="1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11" y="5521868"/>
                <a:ext cx="3927998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775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851920" y="5157192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54752" y="5151941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27784" y="1591897"/>
            <a:ext cx="0" cy="335846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555776" y="1518581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011012" y="4060615"/>
                <a:ext cx="1233543" cy="69031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num>
                                <m:den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𝒐𝒑𝒕</m:t>
                          </m:r>
                        </m:sup>
                      </m:sSup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12" y="4060615"/>
                <a:ext cx="1233543" cy="6903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51769" y="4060616"/>
                <a:ext cx="1437359" cy="69031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𝒐𝒑𝒕</m:t>
                          </m:r>
                        </m:sup>
                      </m:sSup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769" y="4060616"/>
                <a:ext cx="1437359" cy="6903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2871" r="10261" b="56017"/>
          <a:stretch/>
        </p:blipFill>
        <p:spPr>
          <a:xfrm>
            <a:off x="5312707" y="3930190"/>
            <a:ext cx="1233544" cy="9389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6253567" y="4363640"/>
            <a:ext cx="292585" cy="470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81560" y="4716879"/>
            <a:ext cx="220267" cy="152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71472" y="285728"/>
                <a:ext cx="8043890" cy="65403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Оптимизация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1472" y="285728"/>
                <a:ext cx="8043890" cy="654032"/>
              </a:xfrm>
              <a:blipFill rotWithShape="0">
                <a:blip r:embed="rId3"/>
                <a:stretch>
                  <a:fillRect t="-20561" b="-43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9614"/>
            <a:ext cx="2133600" cy="365125"/>
          </a:xfrm>
        </p:spPr>
        <p:txBody>
          <a:bodyPr/>
          <a:lstStyle/>
          <a:p>
            <a:fld id="{CD47A728-C0B6-4B42-88B8-62F5459B781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12" b="-8995"/>
          <a:stretch/>
        </p:blipFill>
        <p:spPr>
          <a:xfrm>
            <a:off x="234098" y="1006520"/>
            <a:ext cx="8615362" cy="55188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62443" y="5834902"/>
                <a:ext cx="79586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/>
                  <a:t>Зависимость </a:t>
                </a:r>
                <a:r>
                  <a:rPr lang="ru-RU" sz="2000" dirty="0" smtClean="0"/>
                  <a:t>ξ(a/b,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</m:oMath>
                </a14:m>
                <a:r>
                  <a:rPr lang="ru-RU" sz="2000" dirty="0"/>
                  <a:t>) для s-поляризации (а) и p-поляризации </a:t>
                </a:r>
                <a:r>
                  <a:rPr lang="ru-RU" sz="2000" dirty="0" smtClean="0"/>
                  <a:t>(</a:t>
                </a:r>
                <a:r>
                  <a:rPr lang="en-US" sz="2000" dirty="0" smtClean="0"/>
                  <a:t>b</a:t>
                </a:r>
                <a:r>
                  <a:rPr lang="ru-RU" sz="2000" dirty="0" smtClean="0"/>
                  <a:t>), </a:t>
                </a:r>
                <a:r>
                  <a:rPr lang="ru-RU" sz="2000" dirty="0"/>
                  <a:t>а также линии условных максимумов ξ по переменным </a:t>
                </a:r>
                <a:r>
                  <a:rPr lang="ru-RU" sz="2000" dirty="0" smtClean="0"/>
                  <a:t>a</a:t>
                </a:r>
                <a:r>
                  <a:rPr lang="en-US" sz="2000" dirty="0" smtClean="0"/>
                  <a:t>/</a:t>
                </a:r>
                <a:r>
                  <a:rPr lang="ru-RU" sz="2000" dirty="0" smtClean="0"/>
                  <a:t>b </a:t>
                </a:r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3" y="5834902"/>
                <a:ext cx="7958672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6089733" y="1649642"/>
            <a:ext cx="354475" cy="64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83460" y="2078969"/>
            <a:ext cx="354475" cy="217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2" b="3174"/>
          <a:stretch/>
        </p:blipFill>
        <p:spPr>
          <a:xfrm>
            <a:off x="4903833" y="1074144"/>
            <a:ext cx="1828404" cy="127679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3" r="57885" b="3865"/>
          <a:stretch/>
        </p:blipFill>
        <p:spPr>
          <a:xfrm>
            <a:off x="611560" y="1074144"/>
            <a:ext cx="1602456" cy="127112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1717588" y="1747802"/>
            <a:ext cx="490001" cy="5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78890" y="1772816"/>
            <a:ext cx="387347" cy="566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6250571" y="2057550"/>
            <a:ext cx="204624" cy="3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6484071" y="1903832"/>
            <a:ext cx="343284" cy="15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489213" y="1855012"/>
            <a:ext cx="345892" cy="93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14480" y="1625819"/>
                <a:ext cx="193187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i="1" dirty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 dirty="0">
                          <a:latin typeface="Cambria Math" panose="02040503050406030204" pitchFamily="18" charset="0"/>
                        </a:rPr>
                        <m:t> = 0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𝟒𝟕𝟒𝟎</m:t>
                      </m:r>
                    </m:oMath>
                  </m:oMathPara>
                </a14:m>
                <a:endParaRPr lang="ru-RU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80" y="1625819"/>
                <a:ext cx="193187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15" b="-133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589001" y="1625819"/>
                <a:ext cx="1959126" cy="49475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1" i="1" dirty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 dirty="0">
                          <a:latin typeface="Cambria Math" panose="02040503050406030204" pitchFamily="18" charset="0"/>
                        </a:rPr>
                        <m:t> = 0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𝟔𝟑𝟐𝟒</m:t>
                      </m:r>
                    </m:oMath>
                  </m:oMathPara>
                </a14:m>
                <a:endParaRPr lang="ru-RU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01" y="1625819"/>
                <a:ext cx="1959126" cy="494751"/>
              </a:xfrm>
              <a:prstGeom prst="rect">
                <a:avLst/>
              </a:prstGeom>
              <a:blipFill rotWithShape="0">
                <a:blip r:embed="rId9"/>
                <a:stretch>
                  <a:fillRect l="-312" b="-740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48370" y="219810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2766" y="217611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500360" y="2008066"/>
            <a:ext cx="0" cy="370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752633" y="2012813"/>
            <a:ext cx="0" cy="370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с квадратными пучками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2408" y="938172"/>
            <a:ext cx="8062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0" y="1035188"/>
            <a:ext cx="6830053" cy="568628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6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343" b="42283"/>
          <a:stretch/>
        </p:blipFill>
        <p:spPr>
          <a:xfrm>
            <a:off x="481245" y="4293096"/>
            <a:ext cx="8119230" cy="20162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Оптимальные геометрии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92219" b="-376"/>
          <a:stretch/>
        </p:blipFill>
        <p:spPr>
          <a:xfrm>
            <a:off x="481244" y="1129608"/>
            <a:ext cx="8123203" cy="30194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3" r="57885" b="1689"/>
          <a:stretch/>
        </p:blipFill>
        <p:spPr>
          <a:xfrm>
            <a:off x="2478532" y="1176993"/>
            <a:ext cx="1758920" cy="1459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798"/>
          <a:stretch/>
        </p:blipFill>
        <p:spPr>
          <a:xfrm>
            <a:off x="4499992" y="1138450"/>
            <a:ext cx="2088232" cy="14924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8"/>
          <a:stretch/>
        </p:blipFill>
        <p:spPr>
          <a:xfrm>
            <a:off x="6300192" y="1125102"/>
            <a:ext cx="2160239" cy="150581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98024" y="2612912"/>
            <a:ext cx="7888960" cy="145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36" y="2689755"/>
                <a:ext cx="1840288" cy="1397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Cambria Math" panose="02040503050406030204" pitchFamily="18" charset="0"/>
                  </a:rPr>
                  <a:t>Квадратный</a:t>
                </a:r>
              </a:p>
              <a:p>
                <a:pPr algn="ctr"/>
                <a:r>
                  <a:rPr lang="en-US" b="0" dirty="0" smtClean="0">
                    <a:latin typeface="Cambria Math" panose="02040503050406030204" pitchFamily="18" charset="0"/>
                  </a:rPr>
                  <a:t>s-</a:t>
                </a:r>
                <a:r>
                  <a:rPr lang="ru-RU" b="0" dirty="0" smtClean="0">
                    <a:latin typeface="Cambria Math" panose="02040503050406030204" pitchFamily="18" charset="0"/>
                  </a:rPr>
                  <a:t>поляризация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=0.33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89755"/>
                <a:ext cx="1840288" cy="1397690"/>
              </a:xfrm>
              <a:prstGeom prst="rect">
                <a:avLst/>
              </a:prstGeom>
              <a:blipFill rotWithShape="0">
                <a:blip r:embed="rId7"/>
                <a:stretch>
                  <a:fillRect l="-331" t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267744" y="2695005"/>
                <a:ext cx="2088232" cy="1397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Cambria Math" panose="02040503050406030204" pitchFamily="18" charset="0"/>
                  </a:rPr>
                  <a:t>Прямоугольный</a:t>
                </a:r>
                <a:endParaRPr lang="ru-RU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s-</a:t>
                </a:r>
                <a:r>
                  <a:rPr lang="ru-RU" dirty="0" smtClean="0">
                    <a:latin typeface="Cambria Math" panose="02040503050406030204" pitchFamily="18" charset="0"/>
                  </a:rPr>
                  <a:t>поляризация</a:t>
                </a:r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=0.32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695005"/>
                <a:ext cx="2088232" cy="1397690"/>
              </a:xfrm>
              <a:prstGeom prst="rect">
                <a:avLst/>
              </a:prstGeom>
              <a:blipFill rotWithShape="0">
                <a:blip r:embed="rId8"/>
                <a:stretch>
                  <a:fillRect t="-2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995936" y="2701062"/>
                <a:ext cx="2592288" cy="1397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Cambria Math" panose="02040503050406030204" pitchFamily="18" charset="0"/>
                  </a:rPr>
                  <a:t>Квадратный</a:t>
                </a:r>
                <a:endParaRPr lang="ru-RU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p</a:t>
                </a:r>
                <a:r>
                  <a:rPr lang="en-US" dirty="0" smtClean="0">
                    <a:latin typeface="Cambria Math" panose="02040503050406030204" pitchFamily="18" charset="0"/>
                  </a:rPr>
                  <a:t>-</a:t>
                </a:r>
                <a:r>
                  <a:rPr lang="ru-RU" dirty="0" smtClean="0">
                    <a:latin typeface="Cambria Math" panose="02040503050406030204" pitchFamily="18" charset="0"/>
                  </a:rPr>
                  <a:t>поляризация</a:t>
                </a:r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=0.31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01062"/>
                <a:ext cx="2592288" cy="1397690"/>
              </a:xfrm>
              <a:prstGeom prst="rect">
                <a:avLst/>
              </a:prstGeom>
              <a:blipFill rotWithShape="0">
                <a:blip r:embed="rId9"/>
                <a:stretch>
                  <a:fillRect t="-2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64574" y="2691727"/>
                <a:ext cx="2295857" cy="1397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Cambria Math" panose="02040503050406030204" pitchFamily="18" charset="0"/>
                  </a:rPr>
                  <a:t>Прямоугольный</a:t>
                </a:r>
                <a:endParaRPr lang="ru-RU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p-</a:t>
                </a:r>
                <a:r>
                  <a:rPr lang="ru-RU" dirty="0" smtClean="0">
                    <a:latin typeface="Cambria Math" panose="02040503050406030204" pitchFamily="18" charset="0"/>
                  </a:rPr>
                  <a:t>поляризация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=0.29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574" y="2691727"/>
                <a:ext cx="2295857" cy="1397690"/>
              </a:xfrm>
              <a:prstGeom prst="rect">
                <a:avLst/>
              </a:prstGeom>
              <a:blipFill rotWithShape="0">
                <a:blip r:embed="rId10"/>
                <a:stretch>
                  <a:fillRect t="-30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714480" y="1844824"/>
            <a:ext cx="62159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2668" y="1916832"/>
            <a:ext cx="551964" cy="41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82487" y="1846729"/>
            <a:ext cx="517705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427054">
            <a:off x="8245510" y="1835273"/>
            <a:ext cx="287866" cy="70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148028">
            <a:off x="8203241" y="1875303"/>
            <a:ext cx="238225" cy="41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401919">
            <a:off x="3655593" y="1833024"/>
            <a:ext cx="233375" cy="41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34531" y="1236561"/>
            <a:ext cx="234716" cy="111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Оптимум пространственной задачи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0048" y="928670"/>
            <a:ext cx="8166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4810"/>
            <a:ext cx="8614522" cy="29523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4453" y="4679111"/>
                <a:ext cx="1928861" cy="1543115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ambria Math" panose="02040503050406030204" pitchFamily="18" charset="0"/>
                  </a:rPr>
                  <a:t>Результат</a:t>
                </a:r>
              </a:p>
              <a:p>
                <a:endParaRPr lang="ru-RU" sz="24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𝛏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𝟖𝟏𝟕𝟐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𝟎𝟓𝟕𝟖</m:t>
                      </m:r>
                    </m:oMath>
                  </m:oMathPara>
                </a14:m>
                <a:endParaRPr lang="en-US" sz="2400" b="1" dirty="0" smtClean="0">
                  <a:latin typeface="Cambria Math" panose="02040503050406030204" pitchFamily="18" charset="0"/>
                </a:endParaRPr>
              </a:p>
              <a:p>
                <a:endParaRPr lang="en-US" sz="1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53" y="4679111"/>
                <a:ext cx="1928861" cy="1543115"/>
              </a:xfrm>
              <a:prstGeom prst="rect">
                <a:avLst/>
              </a:prstGeom>
              <a:blipFill rotWithShape="0">
                <a:blip r:embed="rId4"/>
                <a:stretch>
                  <a:fillRect l="-311" t="-5019" r="-621" b="-270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8660" y="4365104"/>
                <a:ext cx="1755610" cy="217033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mbria Math" panose="02040503050406030204" pitchFamily="18" charset="0"/>
                  </a:rPr>
                  <a:t>D-</a:t>
                </a:r>
                <a:r>
                  <a:rPr lang="ru-RU" sz="2400" b="1" dirty="0" smtClean="0">
                    <a:latin typeface="Cambria Math" panose="02040503050406030204" pitchFamily="18" charset="0"/>
                  </a:rPr>
                  <a:t>геометрия</a:t>
                </a:r>
                <a:endParaRPr lang="en-US" sz="2400" b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𝐚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𝟑𝟒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𝐡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 smtClean="0"/>
              </a:p>
              <a:p>
                <a:endParaRPr lang="en-US" sz="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0" y="4365104"/>
                <a:ext cx="1755610" cy="2170338"/>
              </a:xfrm>
              <a:prstGeom prst="rect">
                <a:avLst/>
              </a:prstGeom>
              <a:blipFill rotWithShape="0">
                <a:blip r:embed="rId5"/>
                <a:stretch>
                  <a:fillRect l="-9524" t="-3315" r="-918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882757" y="4712005"/>
            <a:ext cx="3019678" cy="147732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latin typeface="Cambria Math" panose="02040503050406030204" pitchFamily="18" charset="0"/>
              </a:rPr>
              <a:t>Заполнение ближней</a:t>
            </a:r>
            <a:endParaRPr lang="ru-RU" sz="2400" b="1" dirty="0">
              <a:latin typeface="Cambria Math" panose="02040503050406030204" pitchFamily="18" charset="0"/>
            </a:endParaRPr>
          </a:p>
          <a:p>
            <a:pPr algn="ctr"/>
            <a:r>
              <a:rPr lang="ru-RU" sz="2400" b="1" dirty="0" smtClean="0">
                <a:latin typeface="Cambria Math" panose="02040503050406030204" pitchFamily="18" charset="0"/>
              </a:rPr>
              <a:t>зоны,</a:t>
            </a:r>
            <a:r>
              <a:rPr lang="en-US" sz="2400" b="1" dirty="0" smtClean="0">
                <a:latin typeface="Cambria Math" panose="02040503050406030204" pitchFamily="18" charset="0"/>
              </a:rPr>
              <a:t> </a:t>
            </a:r>
            <a:r>
              <a:rPr lang="ru-RU" sz="2400" b="1" dirty="0" smtClean="0">
                <a:latin typeface="Cambria Math" panose="02040503050406030204" pitchFamily="18" charset="0"/>
              </a:rPr>
              <a:t>максимально близкое к дипольной волне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4954" y="4833132"/>
            <a:ext cx="117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+</a:t>
            </a:r>
            <a:endParaRPr lang="ru-RU" sz="7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60699" y="4833131"/>
            <a:ext cx="117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071426" y="3682862"/>
                <a:ext cx="1511888" cy="39421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= 0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𝟔𝟑𝟐𝟒</m:t>
                      </m:r>
                    </m:oMath>
                  </m:oMathPara>
                </a14:m>
                <a:endParaRPr lang="ru-RU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426" y="3682862"/>
                <a:ext cx="1511888" cy="394210"/>
              </a:xfrm>
              <a:prstGeom prst="rect">
                <a:avLst/>
              </a:prstGeom>
              <a:blipFill rotWithShape="0">
                <a:blip r:embed="rId6"/>
                <a:stretch>
                  <a:fillRect b="-615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436096" y="3700884"/>
                <a:ext cx="1471789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dirty="0" smtClean="0">
                          <a:latin typeface="Cambria Math" panose="02040503050406030204" pitchFamily="18" charset="0"/>
                        </a:rPr>
                        <m:t>𝛏</m:t>
                      </m:r>
                      <m:r>
                        <m:rPr>
                          <m:nor/>
                        </m:rPr>
                        <a:rPr lang="ru-RU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𝟖𝟏𝟕𝟐</m:t>
                      </m:r>
                    </m:oMath>
                  </m:oMathPara>
                </a14:m>
                <a:endParaRPr lang="ru-RU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700884"/>
                <a:ext cx="147178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/>
          <p:nvPr/>
        </p:nvCxnSpPr>
        <p:spPr>
          <a:xfrm>
            <a:off x="6171990" y="3335039"/>
            <a:ext cx="1" cy="415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27369" y="3410027"/>
            <a:ext cx="1" cy="322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88084" y="285728"/>
            <a:ext cx="6647843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Спектральная оптимизация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t="5710" r="18540" b="9928"/>
          <a:stretch/>
        </p:blipFill>
        <p:spPr>
          <a:xfrm>
            <a:off x="395536" y="1203698"/>
            <a:ext cx="2827861" cy="55177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4250" t="3010" r="3099" b="12717"/>
          <a:stretch/>
        </p:blipFill>
        <p:spPr>
          <a:xfrm>
            <a:off x="3509423" y="4316779"/>
            <a:ext cx="2481012" cy="23954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3151389" y="5877272"/>
            <a:ext cx="716069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667921" y="2924944"/>
            <a:ext cx="8415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952102" y="6474094"/>
            <a:ext cx="225115" cy="238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2875" t="3010" r="1710" b="12717"/>
          <a:stretch/>
        </p:blipFill>
        <p:spPr>
          <a:xfrm>
            <a:off x="3511072" y="1203698"/>
            <a:ext cx="2492787" cy="23660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99432" y="1187261"/>
                <a:ext cx="2088232" cy="77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Спектр входного импульса </a:t>
                </a:r>
                <a:r>
                  <a:rPr lang="ru-RU" sz="2000" b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400" b="0" i="0">
                            <a:latin typeface="Cambria Math" panose="02040503050406030204" pitchFamily="18" charset="0"/>
                          </a:rPr>
                          <m:t>фок</m:t>
                        </m:r>
                      </m:sub>
                    </m:sSub>
                  </m:oMath>
                </a14:m>
                <a:r>
                  <a:rPr lang="ru-RU" sz="2000" b="1" dirty="0" smtClean="0"/>
                  <a:t>)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432" y="1187261"/>
                <a:ext cx="2088232" cy="771878"/>
              </a:xfrm>
              <a:prstGeom prst="rect">
                <a:avLst/>
              </a:prstGeom>
              <a:blipFill rotWithShape="0">
                <a:blip r:embed="rId6"/>
                <a:stretch>
                  <a:fillRect t="-4762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9423" y="4339296"/>
                <a:ext cx="12981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/>
                  <a:t>Спектр</a:t>
                </a:r>
              </a:p>
              <a:p>
                <a:pPr algn="ctr"/>
                <a:r>
                  <a:rPr lang="ru-RU" sz="2000" b="1" dirty="0" smtClean="0"/>
                  <a:t>импульса</a:t>
                </a:r>
              </a:p>
              <a:p>
                <a:pPr algn="ctr"/>
                <a:r>
                  <a:rPr lang="ru-RU" sz="2000" b="1" dirty="0" smtClean="0"/>
                  <a:t>в фокусе</a:t>
                </a:r>
              </a:p>
              <a:p>
                <a:pPr algn="ctr"/>
                <a:r>
                  <a:rPr lang="ru-RU" sz="2400" b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вх</m:t>
                        </m:r>
                      </m:sub>
                    </m:sSub>
                  </m:oMath>
                </a14:m>
                <a:r>
                  <a:rPr lang="ru-RU" sz="2400" b="1" dirty="0"/>
                  <a:t>)</a:t>
                </a:r>
              </a:p>
              <a:p>
                <a:pPr algn="ctr"/>
                <a:r>
                  <a:rPr lang="ru-RU" sz="2000" b="1" dirty="0" smtClean="0"/>
                  <a:t> 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423" y="4339296"/>
                <a:ext cx="1298150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3756" t="-2083" r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383219" y="1417219"/>
            <a:ext cx="2664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Лазерная система: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Фиксирован спектральный интервал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Фиксирована мощность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642895" y="3682843"/>
                <a:ext cx="2214068" cy="50231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фок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895" y="3682843"/>
                <a:ext cx="2214068" cy="502317"/>
              </a:xfrm>
              <a:prstGeom prst="rect">
                <a:avLst/>
              </a:prstGeom>
              <a:blipFill rotWithShape="0">
                <a:blip r:embed="rId8"/>
                <a:stretch>
                  <a:fillRect b="-674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279915" y="4622123"/>
            <a:ext cx="2436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Какой должен быть спектр на входе, чтобы пиковая интенсивность была максимально возможной?</a:t>
            </a:r>
          </a:p>
        </p:txBody>
      </p:sp>
      <p:cxnSp>
        <p:nvCxnSpPr>
          <p:cNvPr id="25" name="Прямая со стрелкой 24"/>
          <p:cNvCxnSpPr>
            <a:endCxn id="35" idx="0"/>
          </p:cNvCxnSpPr>
          <p:nvPr/>
        </p:nvCxnSpPr>
        <p:spPr>
          <a:xfrm>
            <a:off x="7497967" y="3356211"/>
            <a:ext cx="1" cy="12659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88084" y="285728"/>
            <a:ext cx="6647843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Спектральная оптимизация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26" y="1052736"/>
            <a:ext cx="5746310" cy="54190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662" y="1260001"/>
            <a:ext cx="3052971" cy="108887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24136" y="4221088"/>
                <a:ext cx="1072922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𝑐𝑜𝑛𝑠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6" y="4221088"/>
                <a:ext cx="107292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242514" y="4108787"/>
                <a:ext cx="1077090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𝑐𝑜𝑛𝑠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514" y="4108787"/>
                <a:ext cx="107709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V="1">
            <a:off x="6784201" y="3535613"/>
            <a:ext cx="1" cy="566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3178288" y="3329789"/>
            <a:ext cx="0" cy="8912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6353739" y="3128512"/>
                <a:ext cx="862992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olid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39" y="3128512"/>
                <a:ext cx="86299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Прямая со стрелкой 107"/>
          <p:cNvCxnSpPr>
            <a:endCxn id="109" idx="2"/>
          </p:cNvCxnSpPr>
          <p:nvPr/>
        </p:nvCxnSpPr>
        <p:spPr>
          <a:xfrm flipH="1" flipV="1">
            <a:off x="6785236" y="2077387"/>
            <a:ext cx="3420" cy="591172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6353739" y="1677277"/>
                <a:ext cx="862993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prstDash val="solid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39" y="1677277"/>
                <a:ext cx="862993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rgbClr val="008000"/>
                </a:solidFill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6353739" y="2678732"/>
                <a:ext cx="862993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39" y="2678732"/>
                <a:ext cx="862993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rgbClr val="008000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862807" y="5290321"/>
                <a:ext cx="2214068" cy="50231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фок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807" y="5290321"/>
                <a:ext cx="2214068" cy="502317"/>
              </a:xfrm>
              <a:prstGeom prst="rect">
                <a:avLst/>
              </a:prstGeom>
              <a:blipFill rotWithShape="0">
                <a:blip r:embed="rId11"/>
                <a:stretch>
                  <a:fillRect b="-795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08486" y="2770905"/>
                <a:ext cx="904222" cy="6158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486" y="2770905"/>
                <a:ext cx="904222" cy="615874"/>
              </a:xfrm>
              <a:prstGeom prst="rect">
                <a:avLst/>
              </a:prstGeom>
              <a:blipFill rotWithShape="0">
                <a:blip r:embed="rId12"/>
                <a:stretch>
                  <a:fillRect l="-8442" b="-6604"/>
                </a:stretch>
              </a:blipFill>
              <a:ln w="28575">
                <a:solidFill>
                  <a:srgbClr val="00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2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63" b="-1"/>
          <a:stretch/>
        </p:blipFill>
        <p:spPr>
          <a:xfrm>
            <a:off x="5923515" y="1700808"/>
            <a:ext cx="2691848" cy="2730816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94687" y="6447472"/>
            <a:ext cx="2133600" cy="365125"/>
          </a:xfrm>
        </p:spPr>
        <p:txBody>
          <a:bodyPr/>
          <a:lstStyle/>
          <a:p>
            <a:fld id="{CD47A728-C0B6-4B42-88B8-62F5459B781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 t="-32429" r="-626" b="49798"/>
          <a:stretch/>
        </p:blipFill>
        <p:spPr>
          <a:xfrm>
            <a:off x="3395644" y="1700808"/>
            <a:ext cx="2324156" cy="2734082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632911" y="1750316"/>
                <a:ext cx="1855893" cy="104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dirty="0" smtClean="0">
                    <a:latin typeface="Cambria Math" panose="02040503050406030204" pitchFamily="18" charset="0"/>
                  </a:rPr>
                  <a:t>Квадратные</a:t>
                </a:r>
                <a:endParaRPr lang="ru-RU" sz="2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en-US" sz="20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0.0553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911" y="1750316"/>
                <a:ext cx="1855893" cy="1046505"/>
              </a:xfrm>
              <a:prstGeom prst="rect">
                <a:avLst/>
              </a:prstGeom>
              <a:blipFill rotWithShape="0">
                <a:blip r:embed="rId5"/>
                <a:stretch>
                  <a:fillRect t="-2907"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162093" y="1758713"/>
                <a:ext cx="221469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latin typeface="Cambria Math" panose="02040503050406030204" pitchFamily="18" charset="0"/>
                  </a:rPr>
                  <a:t>Прямоугольные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m:rPr>
                          <m:nor/>
                        </m:rPr>
                        <a:rPr lang="en-US" sz="20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dirty="0" smtClean="0"/>
                        <m:t>= 0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ru-RU" sz="20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=0.0554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93" y="1758713"/>
                <a:ext cx="2214691" cy="1015663"/>
              </a:xfrm>
              <a:prstGeom prst="rect">
                <a:avLst/>
              </a:prstGeom>
              <a:blipFill rotWithShape="0">
                <a:blip r:embed="rId6"/>
                <a:stretch>
                  <a:fillRect t="-3614" b="-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533464" y="949642"/>
            <a:ext cx="6362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1) Линейная поляризация </a:t>
            </a:r>
            <a:r>
              <a:rPr lang="ru-RU" sz="2000" dirty="0"/>
              <a:t>+ однородная ближняя зона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7965" y="1260768"/>
            <a:ext cx="5273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Геометрический </a:t>
            </a:r>
            <a:r>
              <a:rPr lang="ru-RU" sz="2000" dirty="0" smtClean="0"/>
              <a:t>оптимум</a:t>
            </a:r>
            <a:r>
              <a:rPr lang="ru-RU" sz="2000" dirty="0"/>
              <a:t>: </a:t>
            </a:r>
            <a:r>
              <a:rPr lang="en-US" sz="2000" b="1" dirty="0" smtClean="0"/>
              <a:t>D </a:t>
            </a:r>
            <a:r>
              <a:rPr lang="en-US" sz="2000" b="1" dirty="0"/>
              <a:t>– </a:t>
            </a:r>
            <a:r>
              <a:rPr lang="ru-RU" sz="2000" b="1" dirty="0"/>
              <a:t>геометрия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90" b="-1"/>
          <a:stretch/>
        </p:blipFill>
        <p:spPr>
          <a:xfrm>
            <a:off x="716297" y="1700808"/>
            <a:ext cx="2475633" cy="2734082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166429" y="1693356"/>
                <a:ext cx="15753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𝟖𝟎𝟗𝟏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29" y="1693356"/>
                <a:ext cx="1575368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158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97661" y="4509120"/>
                <a:ext cx="341344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2) </a:t>
                </a:r>
                <a:r>
                  <a:rPr lang="ru-RU" sz="2000" dirty="0" smtClean="0"/>
                  <a:t>Геометрический оптимум + дипольное заполнение ближней зоны дают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𝝃</m:t>
                    </m:r>
                    <m:r>
                      <m:rPr>
                        <m:nor/>
                      </m:rPr>
                      <a:rPr lang="en-US" sz="20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1" i="1" dirty="0"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000" b="1" dirty="0"/>
                      <m:t> 0</m:t>
                    </m:r>
                    <m:r>
                      <a:rPr lang="en-US" sz="2000" b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𝟖𝟐</m:t>
                    </m:r>
                  </m:oMath>
                </a14:m>
                <a:r>
                  <a:rPr lang="ru-RU" sz="2000" dirty="0" smtClean="0"/>
                  <a:t>.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61" y="4509120"/>
                <a:ext cx="3413442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786" t="-3614" r="-3214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601914" y="5459223"/>
            <a:ext cx="3592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3) </a:t>
            </a:r>
            <a:r>
              <a:rPr lang="ru-RU" sz="2000" dirty="0" smtClean="0"/>
              <a:t>Вклад </a:t>
            </a:r>
            <a:r>
              <a:rPr lang="ru-RU" sz="2000" dirty="0"/>
              <a:t>профилирования частотного спектра в </a:t>
            </a:r>
            <a:r>
              <a:rPr lang="ru-RU" sz="2000" dirty="0" smtClean="0"/>
              <a:t>XCELS </a:t>
            </a:r>
            <a:r>
              <a:rPr lang="ru-RU" sz="2000" dirty="0"/>
              <a:t>и </a:t>
            </a:r>
            <a:r>
              <a:rPr lang="ru-RU" sz="2000" dirty="0" smtClean="0"/>
              <a:t>SEL</a:t>
            </a:r>
            <a:r>
              <a:rPr lang="en-US" sz="2000" dirty="0" smtClean="0"/>
              <a:t> </a:t>
            </a:r>
            <a:r>
              <a:rPr lang="ru-RU" sz="2000" dirty="0"/>
              <a:t>составляет величину, не превышающую</a:t>
            </a:r>
            <a:r>
              <a:rPr lang="ru-RU" sz="2000" b="1" dirty="0"/>
              <a:t> </a:t>
            </a:r>
            <a:r>
              <a:rPr lang="ru-RU" sz="2000" b="1" dirty="0" smtClean="0"/>
              <a:t>0.1</a:t>
            </a:r>
            <a:r>
              <a:rPr lang="ru-RU" sz="2000" b="1" dirty="0"/>
              <a:t>%</a:t>
            </a:r>
            <a:r>
              <a:rPr lang="ru-RU" sz="2000" dirty="0"/>
              <a:t>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21426"/>
          <a:stretch/>
        </p:blipFill>
        <p:spPr>
          <a:xfrm>
            <a:off x="4011103" y="4618942"/>
            <a:ext cx="4604259" cy="20742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160555" y="4590186"/>
                <a:ext cx="18815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dirty="0" smtClean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Cambria Math" panose="02040503050406030204" pitchFamily="18" charset="0"/>
                        </a:rPr>
                        <m:t> = 0</m:t>
                      </m:r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000" b="1" dirty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sz="2000" b="1" i="0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=0.05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78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55" y="4590186"/>
                <a:ext cx="1881569" cy="707886"/>
              </a:xfrm>
              <a:prstGeom prst="rect">
                <a:avLst/>
              </a:prstGeom>
              <a:blipFill rotWithShape="0">
                <a:blip r:embed="rId11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 rot="20614956">
            <a:off x="7850985" y="5810868"/>
            <a:ext cx="601144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4414" y="3714752"/>
            <a:ext cx="7000924" cy="1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0055" y="284934"/>
            <a:ext cx="804389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КЭД в рамках процесса </a:t>
            </a:r>
            <a:r>
              <a:rPr lang="ru-RU" sz="3600" dirty="0" err="1" smtClean="0"/>
              <a:t>Брэйта</a:t>
            </a:r>
            <a:r>
              <a:rPr lang="ru-RU" sz="3600" dirty="0" smtClean="0"/>
              <a:t>-Уиллера</a:t>
            </a:r>
            <a:endParaRPr lang="ru-RU" sz="36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055" y="938966"/>
            <a:ext cx="8043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1" y="1221619"/>
            <a:ext cx="2943812" cy="294381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355976" y="1340768"/>
                <a:ext cx="4448070" cy="3061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Эффект </a:t>
                </a:r>
                <a:r>
                  <a:rPr lang="ru-RU" sz="2400" dirty="0" err="1" smtClean="0"/>
                  <a:t>Швингера</a:t>
                </a:r>
                <a:r>
                  <a:rPr lang="ru-RU" sz="2400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dirty="0"/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400" dirty="0"/>
                          <m:t>cr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/>
                      <m:t>≃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ru-RU" sz="2400" dirty="0"/>
                      <m:t>1.3 × </m:t>
                    </m:r>
                    <m:sSup>
                      <m:sSup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400" dirty="0"/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ru-RU" sz="2400" dirty="0"/>
                      <m:t>В/</m:t>
                    </m:r>
                    <m:r>
                      <m:rPr>
                        <m:nor/>
                      </m:rPr>
                      <a:rPr lang="ru-RU" sz="2400" dirty="0" smtClean="0"/>
                      <m:t>м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</m:oMath>
                </a14:m>
                <a:r>
                  <a:rPr lang="ru-RU" sz="2400" dirty="0" smtClean="0"/>
                  <a:t> (</a:t>
                </a:r>
                <a:r>
                  <a:rPr lang="ru-RU" sz="2400" dirty="0" err="1" smtClean="0"/>
                  <a:t>мультиэкзаватт</a:t>
                </a:r>
                <a:r>
                  <a:rPr lang="ru-RU" sz="2400" dirty="0" smtClean="0"/>
                  <a:t> - недостижимо)</a:t>
                </a:r>
              </a:p>
              <a:p>
                <a:endParaRPr lang="ru-RU" sz="2400" dirty="0" smtClean="0"/>
              </a:p>
              <a:p>
                <a:endParaRPr lang="ru-RU" sz="2400" dirty="0" smtClean="0"/>
              </a:p>
              <a:p>
                <a:r>
                  <a:rPr lang="ru-RU" sz="2400" dirty="0"/>
                  <a:t>Процесс </a:t>
                </a:r>
                <a:r>
                  <a:rPr lang="ru-RU" sz="2400" dirty="0" err="1" smtClean="0"/>
                  <a:t>Брэйта</a:t>
                </a:r>
                <a:r>
                  <a:rPr lang="ru-RU" sz="2400" dirty="0" smtClean="0"/>
                  <a:t>-Уиллера</a:t>
                </a:r>
                <a:r>
                  <a:rPr lang="ru-RU" sz="2400" dirty="0"/>
                  <a:t>:</a:t>
                </a:r>
              </a:p>
              <a:p>
                <a:r>
                  <a:rPr lang="ru-RU" sz="2400" dirty="0"/>
                  <a:t>Поле на 3 порядка меньше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dirty="0"/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400" dirty="0"/>
                          <m:t>cr</m:t>
                        </m:r>
                      </m:sub>
                    </m:sSub>
                  </m:oMath>
                </a14:m>
                <a:r>
                  <a:rPr lang="ru-RU" sz="2400" dirty="0"/>
                  <a:t>. 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340768"/>
                <a:ext cx="4448070" cy="3061351"/>
              </a:xfrm>
              <a:prstGeom prst="rect">
                <a:avLst/>
              </a:prstGeom>
              <a:blipFill rotWithShape="0">
                <a:blip r:embed="rId5"/>
                <a:stretch>
                  <a:fillRect l="-2195" t="-1594" r="-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55576" y="4464036"/>
            <a:ext cx="3347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Нужно: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Встречная геометрия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Достаточно острая фокусировка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428433"/>
            <a:ext cx="4376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Имеем: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2 встречных пучка </a:t>
            </a:r>
            <a:r>
              <a:rPr lang="en-US" sz="2400" dirty="0" smtClean="0"/>
              <a:t>F/1</a:t>
            </a:r>
            <a:r>
              <a:rPr lang="ru-RU" sz="2400" dirty="0" smtClean="0"/>
              <a:t>: </a:t>
            </a:r>
            <a:r>
              <a:rPr lang="ru-RU" sz="2400" dirty="0" smtClean="0"/>
              <a:t>Пробой </a:t>
            </a:r>
            <a:r>
              <a:rPr lang="ru-RU" sz="2400" dirty="0" smtClean="0"/>
              <a:t>вакуума при </a:t>
            </a:r>
            <a:r>
              <a:rPr lang="ru-RU" sz="2400" dirty="0" smtClean="0"/>
              <a:t>20 </a:t>
            </a:r>
            <a:r>
              <a:rPr lang="ru-RU" sz="2400" dirty="0" err="1" smtClean="0"/>
              <a:t>ПВт</a:t>
            </a:r>
            <a:r>
              <a:rPr lang="ru-RU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70 </a:t>
            </a:r>
            <a:r>
              <a:rPr lang="ru-RU" sz="2400" dirty="0" err="1" smtClean="0"/>
              <a:t>ПВт</a:t>
            </a:r>
            <a:r>
              <a:rPr lang="ru-RU" sz="2400" dirty="0" smtClean="0"/>
              <a:t> – максимальная мощность одного канала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32431" y="3616506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91789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71472" y="285728"/>
                <a:ext cx="8043890" cy="65403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Качество </a:t>
                </a:r>
                <a:r>
                  <a:rPr lang="ru-RU" dirty="0" smtClean="0"/>
                  <a:t>фокусировки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1472" y="285728"/>
                <a:ext cx="8043890" cy="654032"/>
              </a:xfrm>
              <a:blipFill rotWithShape="0">
                <a:blip r:embed="rId3"/>
                <a:stretch>
                  <a:fillRect t="-20561" b="-43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3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2939" y="2067938"/>
                <a:ext cx="2427810" cy="13456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3600" b="0" dirty="0" smtClean="0"/>
              </a:p>
              <a:p>
                <a:endParaRPr lang="ru-RU" sz="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9" y="2067938"/>
                <a:ext cx="2427810" cy="13456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97376" y="5187697"/>
                <a:ext cx="3610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ru-RU" dirty="0" smtClean="0"/>
                  <a:t> = 0.12 – если фокусировка </a:t>
                </a:r>
                <a:r>
                  <a:rPr lang="en-US" dirty="0" smtClean="0"/>
                  <a:t>f/1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6" y="5187697"/>
                <a:ext cx="361074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0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430156"/>
                  </p:ext>
                </p:extLst>
              </p:nvPr>
            </p:nvGraphicFramePr>
            <p:xfrm>
              <a:off x="432939" y="4541742"/>
              <a:ext cx="8320956" cy="17983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554885"/>
                    <a:gridCol w="1605593"/>
                    <a:gridCol w="2080239"/>
                    <a:gridCol w="2080239"/>
                  </a:tblGrid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 ПВт</m:t>
                                </m:r>
                              </m:oMath>
                            </m:oMathPara>
                          </a14:m>
                          <a:endParaRPr lang="ru-RU" sz="2400" b="0" dirty="0">
                            <a:latin typeface="+mj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𝜉</m:t>
                                </m:r>
                              </m:oMath>
                            </m:oMathPara>
                          </a14:m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ru-RU" sz="2000" b="0" baseline="0" dirty="0" smtClean="0">
                              <a:solidFill>
                                <a:schemeClr val="tx1"/>
                              </a:solidFill>
                            </a:rPr>
                            <a:t>В/м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ru-R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</a:rPr>
                            <a:t>(Вт/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ru-R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ru-RU" sz="2000" b="0" dirty="0" smtClean="0"/>
                            <a:t>Дипольная</a:t>
                          </a:r>
                          <a:r>
                            <a:rPr lang="ru-RU" sz="2000" b="0" baseline="0" dirty="0" smtClean="0"/>
                            <a:t> волна</a:t>
                          </a:r>
                          <a:endParaRPr lang="en-US" sz="2000" b="0" baseline="0" dirty="0" smtClean="0"/>
                        </a:p>
                        <a:p>
                          <a:pPr lvl="0" algn="ctr"/>
                          <a:r>
                            <a:rPr lang="en-US" sz="2000" b="0" baseline="0" dirty="0" smtClean="0"/>
                            <a:t> (</a:t>
                          </a:r>
                          <a:r>
                            <a:rPr lang="ru-RU" sz="2000" dirty="0" smtClean="0"/>
                            <a:t>λ = 910 </a:t>
                          </a:r>
                          <a:r>
                            <a:rPr lang="ru-RU" sz="2000" dirty="0" err="1" smtClean="0"/>
                            <a:t>нм</a:t>
                          </a:r>
                          <a:r>
                            <a:rPr lang="en-US" sz="2000" b="0" baseline="0" dirty="0" smtClean="0"/>
                            <a:t>)</a:t>
                          </a:r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2000" b="0" dirty="0" smtClean="0"/>
                                  <m:t>2.7609 × </m:t>
                                </m:r>
                                <m:sSup>
                                  <m:sSupPr>
                                    <m:ctrlP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2000" b="0" dirty="0" smtClean="0"/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2000" b="0" dirty="0" smtClean="0"/>
                                  <m:t>1.0116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dirty="0" smtClean="0"/>
                                  <m:t>× </m:t>
                                </m:r>
                                <m:sSup>
                                  <m:sSupPr>
                                    <m:ctrlP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2000" b="0" dirty="0" smtClean="0"/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ru-RU" sz="2000" b="0" dirty="0" smtClean="0"/>
                            <a:t>Квадратный пучок </a:t>
                          </a:r>
                        </a:p>
                        <a:p>
                          <a:pPr lvl="0" algn="ctr"/>
                          <a:r>
                            <a:rPr lang="ru-RU" sz="2000" b="0" dirty="0" smtClean="0"/>
                            <a:t>(зеркало с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#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0" dirty="0" smtClean="0"/>
                            <a:t> = 1</a:t>
                          </a:r>
                          <a:r>
                            <a:rPr lang="ru-RU" sz="2000" b="0" dirty="0" smtClean="0"/>
                            <a:t>)</a:t>
                          </a:r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2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2000" b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dirty="0" smtClean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i="0" dirty="0" smtClean="0"/>
                                  <m:t>5640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dirty="0" smtClean="0"/>
                                  <m:t> × </m:t>
                                </m:r>
                                <m:sSup>
                                  <m:sSupPr>
                                    <m:ctrlP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2000" b="0" dirty="0" smtClean="0"/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2000" b="0" i="0" dirty="0" smtClean="0">
                                    <a:latin typeface="Cambria Math" panose="02040503050406030204" pitchFamily="18" charset="0"/>
                                  </a:rPr>
                                  <m:t>1.2139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ru-RU" sz="2000" b="0" dirty="0" smtClean="0"/>
                                  <m:t>× </m:t>
                                </m:r>
                                <m:sSup>
                                  <m:sSupPr>
                                    <m:ctrlP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2000" b="0" dirty="0" smtClean="0"/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20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430156"/>
                  </p:ext>
                </p:extLst>
              </p:nvPr>
            </p:nvGraphicFramePr>
            <p:xfrm>
              <a:off x="432939" y="4541742"/>
              <a:ext cx="8320956" cy="17983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554885"/>
                    <a:gridCol w="1605593"/>
                    <a:gridCol w="2080239"/>
                    <a:gridCol w="2080239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716" t="-7692" r="-226969" b="-38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159848" t="-7692" r="-260227" b="-38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ru-RU" sz="2000" b="0" baseline="0" dirty="0" smtClean="0">
                              <a:solidFill>
                                <a:schemeClr val="tx1"/>
                              </a:solidFill>
                            </a:rPr>
                            <a:t>В/м</a:t>
                          </a:r>
                          <a:r>
                            <a:rPr lang="en-US" sz="2000" b="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ru-RU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301466" t="-7692" r="-1173" b="-381538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ru-RU" sz="2000" b="0" dirty="0" smtClean="0"/>
                            <a:t>Дипольная</a:t>
                          </a:r>
                          <a:r>
                            <a:rPr lang="ru-RU" sz="2000" b="0" baseline="0" dirty="0" smtClean="0"/>
                            <a:t> волна</a:t>
                          </a:r>
                          <a:endParaRPr lang="en-US" sz="2000" b="0" baseline="0" dirty="0" smtClean="0"/>
                        </a:p>
                        <a:p>
                          <a:pPr lvl="0" algn="ctr"/>
                          <a:r>
                            <a:rPr lang="en-US" sz="2000" b="0" baseline="0" dirty="0" smtClean="0"/>
                            <a:t> (</a:t>
                          </a:r>
                          <a:r>
                            <a:rPr lang="ru-RU" sz="2000" dirty="0" smtClean="0"/>
                            <a:t>λ = 910 </a:t>
                          </a:r>
                          <a:r>
                            <a:rPr lang="ru-RU" sz="2000" dirty="0" err="1" smtClean="0"/>
                            <a:t>нм</a:t>
                          </a:r>
                          <a:r>
                            <a:rPr lang="en-US" sz="2000" b="0" baseline="0" dirty="0" smtClean="0"/>
                            <a:t>)</a:t>
                          </a:r>
                          <a:endParaRPr lang="ru-RU" sz="2000" b="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159848" t="-60345" r="-260227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00585" t="-60345" r="-100877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301466" t="-60345" r="-1173" b="-113793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716" t="-161739" r="-226969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159848" t="-161739" r="-260227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00585" t="-161739" r="-100877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301466" t="-161739" r="-1173" b="-147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2871" r="10261" b="56017"/>
          <a:stretch/>
        </p:blipFill>
        <p:spPr>
          <a:xfrm>
            <a:off x="3095865" y="2821863"/>
            <a:ext cx="1752774" cy="13342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4432898" y="3480518"/>
            <a:ext cx="415741" cy="581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18549" y="3969251"/>
            <a:ext cx="312983" cy="186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71" y="1268760"/>
            <a:ext cx="1775561" cy="145004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39279" y="2879312"/>
                <a:ext cx="3314615" cy="12193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b>
                        <m:sSub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0" dirty="0" smtClean="0"/>
              </a:p>
              <a:p>
                <a:endParaRPr lang="ru-RU" sz="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279" y="2879312"/>
                <a:ext cx="3314615" cy="121930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36095" y="1293717"/>
                <a:ext cx="3317799" cy="14001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ad>
                            <m:radPr>
                              <m:degHide m:val="on"/>
                              <m:ctrlPr>
                                <a:rPr lang="el-GR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0" dirty="0" smtClean="0"/>
              </a:p>
              <a:p>
                <a:endParaRPr lang="ru-RU" sz="7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1293717"/>
                <a:ext cx="3317799" cy="140012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>
            <a:stCxn id="9" idx="3"/>
            <a:endCxn id="19" idx="1"/>
          </p:cNvCxnSpPr>
          <p:nvPr/>
        </p:nvCxnSpPr>
        <p:spPr>
          <a:xfrm>
            <a:off x="4860032" y="1993781"/>
            <a:ext cx="5760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60032" y="3480518"/>
            <a:ext cx="5760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77538" y="3024036"/>
            <a:ext cx="144016" cy="864097"/>
          </a:xfrm>
          <a:prstGeom prst="rect">
            <a:avLst/>
          </a:prstGeom>
          <a:solidFill>
            <a:srgbClr val="CC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22023" y="3284985"/>
            <a:ext cx="144016" cy="288032"/>
          </a:xfrm>
          <a:prstGeom prst="rect">
            <a:avLst/>
          </a:prstGeom>
          <a:solidFill>
            <a:srgbClr val="CF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221306" y="3623450"/>
                <a:ext cx="7272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</m:oMath>
                </a14:m>
                <a:r>
                  <a:rPr lang="en-US" dirty="0"/>
                  <a:t> = 1</a:t>
                </a:r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06" y="3623450"/>
                <a:ext cx="727250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500" t="-8197" r="-58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0700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Качество фокусировки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03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Интегралы </a:t>
            </a:r>
            <a:r>
              <a:rPr lang="ru-RU" dirty="0" err="1" smtClean="0"/>
              <a:t>Стрэттона</a:t>
            </a:r>
            <a:r>
              <a:rPr lang="ru-RU" dirty="0" smtClean="0"/>
              <a:t>-Чу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81624" y="922589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49261" y="1738173"/>
                <a:ext cx="6553421" cy="656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ru-RU" sz="280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ru-RU" sz="280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61" y="1738173"/>
                <a:ext cx="6553421" cy="6562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75656" y="2313152"/>
                <a:ext cx="6774488" cy="974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ru-RU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ru-RU" sz="280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313152"/>
                <a:ext cx="6774488" cy="9746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1749" y="4869160"/>
                <a:ext cx="8563489" cy="128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𝑂𝐴𝑃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𝜔𝜇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49" y="4869160"/>
                <a:ext cx="8563489" cy="12838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7982" y="3854510"/>
                <a:ext cx="8371025" cy="128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𝑂𝐴𝑃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𝜔𝜀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2" y="3854510"/>
                <a:ext cx="8371025" cy="12838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05528" y="1160170"/>
            <a:ext cx="395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Поле падающего пучка: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5751" y="3625860"/>
            <a:ext cx="395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Поле в фокусе: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6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5403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Реалистичная геометрия системы фокусировки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93976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0654" t="21875" r="47265" b="12500"/>
          <a:stretch>
            <a:fillRect/>
          </a:stretch>
        </p:blipFill>
        <p:spPr bwMode="auto">
          <a:xfrm>
            <a:off x="571472" y="1214422"/>
            <a:ext cx="4357718" cy="501436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7471" t="21094" r="21875" b="19531"/>
          <a:stretch>
            <a:fillRect/>
          </a:stretch>
        </p:blipFill>
        <p:spPr bwMode="auto">
          <a:xfrm>
            <a:off x="5286380" y="1214422"/>
            <a:ext cx="3092484" cy="500066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43570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Трехмерный вид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62865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 системы фокусировки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0654" t="21875" r="47265" b="12500"/>
          <a:stretch>
            <a:fillRect/>
          </a:stretch>
        </p:blipFill>
        <p:spPr bwMode="auto">
          <a:xfrm>
            <a:off x="571472" y="1214422"/>
            <a:ext cx="4357718" cy="501436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62865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 системы фокусировки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6097" y="3287306"/>
                <a:ext cx="3179264" cy="86177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sz="4800" b="0" i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ru-RU" sz="4800"/>
                        <m:t>55</m:t>
                      </m:r>
                      <m:r>
                        <m:rPr>
                          <m:nor/>
                        </m:rPr>
                        <a:rPr lang="en-US" sz="4800"/>
                        <m:t>8</m:t>
                      </m:r>
                    </m:oMath>
                  </m:oMathPara>
                </a14:m>
                <a:endParaRPr lang="en-US" sz="4800" b="0" dirty="0" smtClean="0"/>
              </a:p>
              <a:p>
                <a:endParaRPr lang="ru-RU" sz="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7" y="3287306"/>
                <a:ext cx="3179264" cy="861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>
            <a:endCxn id="12" idx="1"/>
          </p:cNvCxnSpPr>
          <p:nvPr/>
        </p:nvCxnSpPr>
        <p:spPr>
          <a:xfrm>
            <a:off x="4929190" y="3717032"/>
            <a:ext cx="506907" cy="11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3635896" y="1268760"/>
            <a:ext cx="0" cy="108012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17242" y="1382998"/>
                <a:ext cx="648072" cy="85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242" y="1382998"/>
                <a:ext cx="648072" cy="8516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Заголовок 1"/>
          <p:cNvSpPr txBox="1">
            <a:spLocks/>
          </p:cNvSpPr>
          <p:nvPr/>
        </p:nvSpPr>
        <p:spPr>
          <a:xfrm>
            <a:off x="571472" y="285728"/>
            <a:ext cx="804389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Реалистичная геометрия системы фокусировки</a:t>
            </a:r>
            <a:endParaRPr lang="ru-RU" sz="2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99592" y="93976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182680"/>
            <a:ext cx="8043890" cy="6540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Оптимизация геометрии </a:t>
            </a:r>
            <a:br>
              <a:rPr lang="ru-RU" sz="2800" dirty="0" smtClean="0"/>
            </a:br>
            <a:r>
              <a:rPr lang="ru-RU" sz="2800" dirty="0" smtClean="0"/>
              <a:t>системы фокусировки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60432" cy="49072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3568" y="576643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12 круглых пучков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76643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12 квадратных пучков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39334" y="1665251"/>
            <a:ext cx="144462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(было 0.558)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0055" y="284934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19672" y="938967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0654" t="21875" r="47265" b="12500"/>
          <a:stretch>
            <a:fillRect/>
          </a:stretch>
        </p:blipFill>
        <p:spPr bwMode="auto">
          <a:xfrm>
            <a:off x="665816" y="1116450"/>
            <a:ext cx="2885815" cy="332066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8"/>
          <a:stretch/>
        </p:blipFill>
        <p:spPr>
          <a:xfrm>
            <a:off x="3906177" y="1116449"/>
            <a:ext cx="4456983" cy="332066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94577" y="4441342"/>
            <a:ext cx="26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Уже исследовано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21894" y="4441342"/>
            <a:ext cx="402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Достаточно ли для рождения пар?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8072" y="5057889"/>
                <a:ext cx="82444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 smtClean="0"/>
                  <a:t>Можно ли за счет двух каналов добиться рождения пар?</a:t>
                </a: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 smtClean="0"/>
                  <a:t>Какое максимальное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ru-RU" sz="2000" dirty="0" smtClean="0"/>
                  <a:t> достижимо при фокусировке 2х каналов?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 smtClean="0"/>
                  <a:t>Можно ли дополнительно увеличить поле за счет неоднородной ближней зоны и поляризации? 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2" y="5057889"/>
                <a:ext cx="8244408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665" t="-2765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7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Двухпучковая</a:t>
            </a:r>
            <a:r>
              <a:rPr lang="ru-RU" dirty="0" smtClean="0"/>
              <a:t> система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4480" y="928670"/>
            <a:ext cx="60007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A728-C0B6-4B42-88B8-62F5459B781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9716"/>
          <a:stretch/>
        </p:blipFill>
        <p:spPr>
          <a:xfrm>
            <a:off x="1417575" y="1124744"/>
            <a:ext cx="6613480" cy="548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42606" y="6080501"/>
            <a:ext cx="656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Трехмерная геометрия </a:t>
            </a:r>
            <a:r>
              <a:rPr lang="ru-RU" sz="2400" dirty="0" err="1"/>
              <a:t>двухпучковой</a:t>
            </a:r>
            <a:r>
              <a:rPr lang="ru-RU" sz="2400" dirty="0"/>
              <a:t> </a:t>
            </a:r>
            <a:r>
              <a:rPr lang="ru-RU" sz="2400" dirty="0" smtClean="0"/>
              <a:t>системы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474037" y="4123433"/>
                <a:ext cx="2626355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37" y="4123433"/>
                <a:ext cx="2626355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44208" y="4941168"/>
                <a:ext cx="1584176" cy="863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#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941168"/>
                <a:ext cx="1584176" cy="863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5398</TotalTime>
  <Words>440</Words>
  <Application>Microsoft Office PowerPoint</Application>
  <PresentationFormat>Экран (4:3)</PresentationFormat>
  <Paragraphs>176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Тема Office</vt:lpstr>
      <vt:lpstr>Оптимизация пиковой амплитуды электрического поля при столкновении двух встречных фемтосекундных импульсов</vt:lpstr>
      <vt:lpstr>КЭД в рамках процесса Брэйта-Уиллера</vt:lpstr>
      <vt:lpstr>Качество фокусировки ξ</vt:lpstr>
      <vt:lpstr>Интегралы Стрэттона-Чу</vt:lpstr>
      <vt:lpstr>Реалистичная геометрия системы фокусировки</vt:lpstr>
      <vt:lpstr>Презентация PowerPoint</vt:lpstr>
      <vt:lpstr>Оптимизация геометрии  системы фокусировки</vt:lpstr>
      <vt:lpstr>Постановка задачи</vt:lpstr>
      <vt:lpstr>Двухпучковая система</vt:lpstr>
      <vt:lpstr>Оптимизация h/a</vt:lpstr>
      <vt:lpstr>Оптимизация a/b и f_#</vt:lpstr>
      <vt:lpstr>Сравнение с квадратными пучками</vt:lpstr>
      <vt:lpstr>Оптимальные геометрии</vt:lpstr>
      <vt:lpstr>Оптимум пространственной задачи</vt:lpstr>
      <vt:lpstr>Спектральная оптимизация</vt:lpstr>
      <vt:lpstr>Спектральная оптимизация</vt:lpstr>
      <vt:lpstr>Результаты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Лагер-Гауссовы моды</dc:title>
  <dc:creator>User</dc:creator>
  <cp:lastModifiedBy>Учетная запись Майкрософт</cp:lastModifiedBy>
  <cp:revision>575</cp:revision>
  <dcterms:created xsi:type="dcterms:W3CDTF">2023-03-30T21:37:32Z</dcterms:created>
  <dcterms:modified xsi:type="dcterms:W3CDTF">2025-05-16T04:43:06Z</dcterms:modified>
</cp:coreProperties>
</file>