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9" r:id="rId1"/>
  </p:sldMasterIdLst>
  <p:notesMasterIdLst>
    <p:notesMasterId r:id="rId21"/>
  </p:notesMasterIdLst>
  <p:sldIdLst>
    <p:sldId id="493" r:id="rId2"/>
    <p:sldId id="515" r:id="rId3"/>
    <p:sldId id="517" r:id="rId4"/>
    <p:sldId id="518" r:id="rId5"/>
    <p:sldId id="519" r:id="rId6"/>
    <p:sldId id="520" r:id="rId7"/>
    <p:sldId id="521" r:id="rId8"/>
    <p:sldId id="522" r:id="rId9"/>
    <p:sldId id="523" r:id="rId10"/>
    <p:sldId id="524" r:id="rId11"/>
    <p:sldId id="525" r:id="rId12"/>
    <p:sldId id="526" r:id="rId13"/>
    <p:sldId id="529" r:id="rId14"/>
    <p:sldId id="527" r:id="rId15"/>
    <p:sldId id="528" r:id="rId16"/>
    <p:sldId id="530" r:id="rId17"/>
    <p:sldId id="531" r:id="rId18"/>
    <p:sldId id="532" r:id="rId19"/>
    <p:sldId id="506" r:id="rId20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80"/>
    <a:srgbClr val="D93C3D"/>
    <a:srgbClr val="3FA63F"/>
    <a:srgbClr val="FF7A0D"/>
    <a:srgbClr val="3C83B9"/>
    <a:srgbClr val="8B8B8B"/>
    <a:srgbClr val="AB3702"/>
    <a:srgbClr val="0F5AA3"/>
    <a:srgbClr val="0000FF"/>
    <a:srgbClr val="DA3A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434" autoAdjust="0"/>
    <p:restoredTop sz="83940" autoAdjust="0"/>
  </p:normalViewPr>
  <p:slideViewPr>
    <p:cSldViewPr>
      <p:cViewPr varScale="1">
        <p:scale>
          <a:sx n="118" d="100"/>
          <a:sy n="118" d="100"/>
        </p:scale>
        <p:origin x="858" y="96"/>
      </p:cViewPr>
      <p:guideLst>
        <p:guide orient="horz" pos="2160"/>
        <p:guide pos="384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4C76A88-3BDC-4683-8460-756173549BC6}" type="datetimeFigureOut">
              <a:rPr lang="ru-RU"/>
              <a:pPr>
                <a:defRPr/>
              </a:pPr>
              <a:t>28.05.2025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2D4406D-39AC-43E1-83AA-98CCA086DA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3745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2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1420405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11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2616930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12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18449742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13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28393281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14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464433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15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3781064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16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25364233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17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14078785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18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37161549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19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1062168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3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3004458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4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25652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5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697923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6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1120043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7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1487748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8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209775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9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44795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10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169471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084112-AB54-4F60-8F20-A7DDA0B8CE9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0966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83AB29-9027-4137-B25E-6F0C8062B97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8374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DEF759-922A-4FB2-A37C-6A7EB9030BEF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7993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854CB-60A4-404E-9677-60AAFDB4C60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5313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7183A5-5340-46F0-BB6E-CA1665B426BC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6701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166D18-2A6D-4A97-B586-2A7333E815B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3038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FAB67-B8F1-4CC5-B512-493ABF11D62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5346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2123D-FC8D-4D90-958C-389A7E96D6C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1518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26A8CA-84C4-4D78-899A-D453352DF526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3448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46DD0D-FD15-47DC-807A-0A5B6B96D4E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0115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947EA0-52B3-422D-A868-8FA5872B87B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7822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4315AF-B0CE-4C31-9CA4-D5C898B5FB2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3496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8.sv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9.png"/><Relationship Id="rId5" Type="http://schemas.openxmlformats.org/officeDocument/2006/relationships/image" Target="../media/image2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.png"/><Relationship Id="rId9" Type="http://schemas.openxmlformats.org/officeDocument/2006/relationships/image" Target="../media/image28.gif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s://doi.org/10.1063/5.0249127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22.png"/><Relationship Id="rId5" Type="http://schemas.openxmlformats.org/officeDocument/2006/relationships/image" Target="../media/image1.pn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"/>
          <p:cNvSpPr>
            <a:spLocks noChangeArrowheads="1"/>
          </p:cNvSpPr>
          <p:nvPr/>
        </p:nvSpPr>
        <p:spPr bwMode="auto">
          <a:xfrm>
            <a:off x="983432" y="688843"/>
            <a:ext cx="1051316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latin typeface="Calibri" panose="020F0502020204030204" pitchFamily="34" charset="0"/>
              </a:rPr>
              <a:t>Повышение энергии ускоренных электронов отрицательным градиентом плотности плазмы </a:t>
            </a:r>
            <a:endParaRPr lang="ru-RU" altLang="ru-RU" dirty="0" smtClean="0"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 smtClean="0">
                <a:latin typeface="Calibri" panose="020F0502020204030204" pitchFamily="34" charset="0"/>
              </a:rPr>
              <a:t>в </a:t>
            </a:r>
            <a:r>
              <a:rPr lang="ru-RU" altLang="ru-RU" dirty="0">
                <a:latin typeface="Calibri" panose="020F0502020204030204" pitchFamily="34" charset="0"/>
              </a:rPr>
              <a:t>эксперименте AWAKE</a:t>
            </a:r>
          </a:p>
        </p:txBody>
      </p:sp>
      <p:sp>
        <p:nvSpPr>
          <p:cNvPr id="2051" name="Rectangle 11"/>
          <p:cNvSpPr>
            <a:spLocks noChangeArrowheads="1"/>
          </p:cNvSpPr>
          <p:nvPr/>
        </p:nvSpPr>
        <p:spPr bwMode="auto">
          <a:xfrm>
            <a:off x="4586867" y="2748381"/>
            <a:ext cx="36300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ctr" hangingPunct="1">
              <a:spcBef>
                <a:spcPct val="0"/>
              </a:spcBef>
              <a:buFontTx/>
              <a:buNone/>
            </a:pPr>
            <a:r>
              <a:rPr lang="ru-RU" altLang="ru-RU" sz="2400" dirty="0" smtClean="0">
                <a:latin typeface="Calibri" panose="020F0502020204030204" pitchFamily="34" charset="0"/>
              </a:rPr>
              <a:t>К.В. Лотов</a:t>
            </a:r>
            <a:r>
              <a:rPr lang="en-US" altLang="ru-RU" sz="2400" dirty="0" smtClean="0">
                <a:latin typeface="Calibri" panose="020F0502020204030204" pitchFamily="34" charset="0"/>
              </a:rPr>
              <a:t>, </a:t>
            </a:r>
            <a:r>
              <a:rPr lang="ru-RU" altLang="ru-RU" sz="2400" dirty="0" smtClean="0">
                <a:latin typeface="Calibri" panose="020F0502020204030204" pitchFamily="34" charset="0"/>
              </a:rPr>
              <a:t>Н.В. Охотников</a:t>
            </a:r>
            <a:endParaRPr lang="ru-RU" altLang="ru-RU" sz="2400" dirty="0">
              <a:latin typeface="Calibri" panose="020F0502020204030204" pitchFamily="34" charset="0"/>
            </a:endParaRPr>
          </a:p>
        </p:txBody>
      </p:sp>
      <p:pic>
        <p:nvPicPr>
          <p:cNvPr id="2054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72" y="3987580"/>
            <a:ext cx="9350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972" y="4623254"/>
            <a:ext cx="1152525" cy="430358"/>
          </a:xfrm>
          <a:prstGeom prst="rect">
            <a:avLst/>
          </a:prstGeom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304702" y="4065365"/>
            <a:ext cx="474521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ctr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+mn-lt"/>
              </a:rPr>
              <a:t>Институт ядерной физики СО РАН</a:t>
            </a:r>
            <a:endParaRPr lang="en-US" altLang="ru-RU" sz="1800" dirty="0">
              <a:latin typeface="+mn-lt"/>
            </a:endParaRPr>
          </a:p>
          <a:p>
            <a:pPr eaLnBrk="1" fontAlgn="ctr" hangingPunct="1">
              <a:spcBef>
                <a:spcPct val="0"/>
              </a:spcBef>
              <a:buFontTx/>
              <a:buNone/>
            </a:pPr>
            <a:endParaRPr lang="en-US" altLang="ru-RU" sz="1800" dirty="0">
              <a:latin typeface="+mn-lt"/>
            </a:endParaRPr>
          </a:p>
          <a:p>
            <a:pPr eaLnBrk="1" fontAlgn="ctr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+mn-lt"/>
              </a:rPr>
              <a:t>Новосибирский государственный университет</a:t>
            </a:r>
            <a:endParaRPr lang="ru-RU" altLang="ru-RU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9388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2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4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0232" y="529327"/>
            <a:ext cx="3717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Эксперимент </a:t>
            </a:r>
            <a:r>
              <a:rPr lang="en-US" sz="2000" dirty="0" smtClean="0"/>
              <a:t>AWAKE </a:t>
            </a:r>
            <a:r>
              <a:rPr lang="ru-RU" sz="2000" dirty="0" smtClean="0"/>
              <a:t>в ЦЕРН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3558" y="428109"/>
            <a:ext cx="7798920" cy="7679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8006" y="920238"/>
            <a:ext cx="2706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все вовремя, в </a:t>
            </a:r>
            <a:r>
              <a:rPr lang="ru-RU" dirty="0" err="1" smtClean="0"/>
              <a:t>т.ч</a:t>
            </a:r>
            <a:r>
              <a:rPr lang="ru-RU" dirty="0" smtClean="0"/>
              <a:t>. результаты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680176" y="329429"/>
            <a:ext cx="900101" cy="7999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6744072" y="1336885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Run </a:t>
            </a:r>
            <a:r>
              <a:rPr lang="ru-RU" b="1" dirty="0" smtClean="0"/>
              <a:t>2</a:t>
            </a:r>
            <a:r>
              <a:rPr lang="en-US" b="1" dirty="0" smtClean="0"/>
              <a:t>b</a:t>
            </a:r>
            <a:r>
              <a:rPr lang="ru-RU" b="1" dirty="0" smtClean="0"/>
              <a:t>:</a:t>
            </a:r>
          </a:p>
          <a:p>
            <a:r>
              <a:rPr lang="ru-RU" dirty="0" smtClean="0"/>
              <a:t>     Улучшенная </a:t>
            </a:r>
            <a:r>
              <a:rPr lang="ru-RU" dirty="0" err="1" smtClean="0"/>
              <a:t>самомодуляция</a:t>
            </a:r>
            <a:r>
              <a:rPr lang="ru-RU" dirty="0" smtClean="0"/>
              <a:t> со скачком плотности (2024)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6080" y="1579430"/>
            <a:ext cx="247019" cy="2339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360" y="2136986"/>
            <a:ext cx="9613015" cy="4385527"/>
          </a:xfrm>
          <a:prstGeom prst="rect">
            <a:avLst/>
          </a:prstGeom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912502" y="55657"/>
            <a:ext cx="92388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>
                <a:latin typeface="Tahoma" panose="020B0604030504040204" pitchFamily="34" charset="0"/>
              </a:rPr>
              <a:t>К.В.Лотов</a:t>
            </a:r>
            <a:r>
              <a:rPr lang="ru-RU" altLang="ru-RU" sz="1200" dirty="0" smtClean="0">
                <a:latin typeface="Tahoma" panose="020B0604030504040204" pitchFamily="34" charset="0"/>
              </a:rPr>
              <a:t>, Семинар «Новые методы ускорения частиц и экстремальные состояния материи», 29.05.2025,    слайд 10 из 19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267391" y="1025438"/>
            <a:ext cx="18839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from </a:t>
            </a:r>
            <a:r>
              <a:rPr lang="en-US" sz="1000" dirty="0" smtClean="0"/>
              <a:t>arXiv:2504.00577</a:t>
            </a:r>
            <a:r>
              <a:rPr lang="ru-RU" sz="1000" dirty="0" smtClean="0"/>
              <a:t> (2025)</a:t>
            </a:r>
            <a:endParaRPr lang="ru-RU" sz="1000" dirty="0"/>
          </a:p>
        </p:txBody>
      </p:sp>
      <p:sp>
        <p:nvSpPr>
          <p:cNvPr id="18" name="TextBox 17"/>
          <p:cNvSpPr txBox="1"/>
          <p:nvPr/>
        </p:nvSpPr>
        <p:spPr>
          <a:xfrm>
            <a:off x="335360" y="2519087"/>
            <a:ext cx="18839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from </a:t>
            </a:r>
            <a:r>
              <a:rPr lang="en-US" sz="1000" dirty="0">
                <a:latin typeface="URWPalladioL-Roma"/>
              </a:rPr>
              <a:t>CERN-SPSC-2023-032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81974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62" y="1496387"/>
            <a:ext cx="11136238" cy="5103002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2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4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0232" y="529327"/>
            <a:ext cx="3717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Эксперимент </a:t>
            </a:r>
            <a:r>
              <a:rPr lang="en-US" sz="2000" dirty="0" smtClean="0"/>
              <a:t>AWAKE </a:t>
            </a:r>
            <a:r>
              <a:rPr lang="ru-RU" sz="2000" dirty="0" smtClean="0"/>
              <a:t>в ЦЕРН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3558" y="428109"/>
            <a:ext cx="7798920" cy="7679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8006" y="920238"/>
            <a:ext cx="2706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все вовремя, в </a:t>
            </a:r>
            <a:r>
              <a:rPr lang="ru-RU" dirty="0" err="1" smtClean="0"/>
              <a:t>т.ч</a:t>
            </a:r>
            <a:r>
              <a:rPr lang="ru-RU" dirty="0" smtClean="0"/>
              <a:t>. результаты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984432" y="287318"/>
            <a:ext cx="900101" cy="7999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6744072" y="1336885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Run </a:t>
            </a:r>
            <a:r>
              <a:rPr lang="ru-RU" b="1" dirty="0" smtClean="0"/>
              <a:t>2с:</a:t>
            </a:r>
          </a:p>
          <a:p>
            <a:r>
              <a:rPr lang="ru-RU" dirty="0" smtClean="0"/>
              <a:t>     </a:t>
            </a:r>
            <a:r>
              <a:rPr lang="en-US" dirty="0" smtClean="0"/>
              <a:t>2 </a:t>
            </a:r>
            <a:r>
              <a:rPr lang="ru-RU" dirty="0" smtClean="0"/>
              <a:t>плазменные секции + 2 электронных сгустка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912502" y="55657"/>
            <a:ext cx="92388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>
                <a:latin typeface="Tahoma" panose="020B0604030504040204" pitchFamily="34" charset="0"/>
              </a:rPr>
              <a:t>К.В.Лотов</a:t>
            </a:r>
            <a:r>
              <a:rPr lang="ru-RU" altLang="ru-RU" sz="1200" dirty="0" smtClean="0">
                <a:latin typeface="Tahoma" panose="020B0604030504040204" pitchFamily="34" charset="0"/>
              </a:rPr>
              <a:t>, Семинар «Новые методы ускорения частиц и экстремальные состояния материи», 29.05.2025,    слайд 11 из 19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267391" y="1025438"/>
            <a:ext cx="18839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from </a:t>
            </a:r>
            <a:r>
              <a:rPr lang="en-US" sz="1000" dirty="0" smtClean="0"/>
              <a:t>arXiv:2504.00577</a:t>
            </a:r>
            <a:r>
              <a:rPr lang="ru-RU" sz="1000" dirty="0" smtClean="0"/>
              <a:t> (2025)</a:t>
            </a:r>
            <a:endParaRPr lang="ru-RU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8544272" y="6492378"/>
            <a:ext cx="19864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from Symmetry 14, 1680 (2022)</a:t>
            </a:r>
            <a:endParaRPr lang="ru-RU" sz="100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8740" y="2098500"/>
            <a:ext cx="3910565" cy="948520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>
          <a:xfrm>
            <a:off x="7776857" y="2019607"/>
            <a:ext cx="4115621" cy="1152128"/>
          </a:xfrm>
          <a:prstGeom prst="roundRect">
            <a:avLst>
              <a:gd name="adj" fmla="val 1012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725" y="4077072"/>
            <a:ext cx="3663022" cy="113784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648638" y="3225807"/>
            <a:ext cx="24717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from Phys. Plasmas 32, </a:t>
            </a:r>
            <a:r>
              <a:rPr lang="en-US" sz="1000" dirty="0" smtClean="0"/>
              <a:t>033102</a:t>
            </a:r>
            <a:r>
              <a:rPr lang="ru-RU" sz="1000" dirty="0" smtClean="0"/>
              <a:t> (</a:t>
            </a:r>
            <a:r>
              <a:rPr lang="ru-RU" sz="1000" dirty="0"/>
              <a:t>2025).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7802" y="5333218"/>
            <a:ext cx="5205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Что если во второй секции плотность плазмы не такая, </a:t>
            </a:r>
          </a:p>
          <a:p>
            <a:r>
              <a:rPr lang="ru-RU" b="1" dirty="0" smtClean="0"/>
              <a:t>как в первой, и вообще имеет продольный градиент?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946" y="5974735"/>
            <a:ext cx="786548" cy="6942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6995" y="6076169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 колебания будут сильнее, если раскачивающая </a:t>
            </a:r>
          </a:p>
          <a:p>
            <a:r>
              <a:rPr lang="ru-RU" dirty="0" smtClean="0"/>
              <a:t>сила выйдет из резонанса 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733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2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4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0232" y="529327"/>
            <a:ext cx="2151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Как исследуем?</a:t>
            </a:r>
            <a:endParaRPr lang="ru-RU" sz="2000" dirty="0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912502" y="55657"/>
            <a:ext cx="92388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>
                <a:latin typeface="Tahoma" panose="020B0604030504040204" pitchFamily="34" charset="0"/>
              </a:rPr>
              <a:t>К.В.Лотов</a:t>
            </a:r>
            <a:r>
              <a:rPr lang="ru-RU" altLang="ru-RU" sz="1200" dirty="0" smtClean="0">
                <a:latin typeface="Tahoma" panose="020B0604030504040204" pitchFamily="34" charset="0"/>
              </a:rPr>
              <a:t>, Семинар «Новые методы ускорения частиц и экстремальные состояния материи», 29.05.2025,    слайд 12 из 19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0136" y="529327"/>
            <a:ext cx="4538343" cy="61701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4827" y="1055539"/>
            <a:ext cx="592121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Берем базовый </a:t>
            </a:r>
            <a:r>
              <a:rPr lang="ru-RU" dirty="0" smtClean="0"/>
              <a:t>вариант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</a:t>
            </a:r>
            <a:r>
              <a:rPr lang="ru-RU" dirty="0" smtClean="0"/>
              <a:t>одбираем </a:t>
            </a:r>
            <a:r>
              <a:rPr lang="ru-RU" dirty="0"/>
              <a:t>скачок </a:t>
            </a:r>
            <a:r>
              <a:rPr lang="ru-RU" dirty="0" smtClean="0"/>
              <a:t>плотности плазмы в 1-й секции (чтобы было максимальное поле в ее конце)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Варьируем плотности на концах 2-й секции (</a:t>
            </a:r>
            <a:r>
              <a:rPr lang="en-US" dirty="0" err="1" smtClean="0"/>
              <a:t>n</a:t>
            </a:r>
            <a:r>
              <a:rPr lang="en-US" baseline="-25000" dirty="0" err="1" smtClean="0"/>
              <a:t>L</a:t>
            </a:r>
            <a:r>
              <a:rPr lang="en-US" dirty="0" smtClean="0"/>
              <a:t> </a:t>
            </a:r>
            <a:r>
              <a:rPr lang="ru-RU" dirty="0" smtClean="0"/>
              <a:t>и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R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Моделируем </a:t>
            </a:r>
            <a:r>
              <a:rPr lang="en-US" dirty="0" smtClean="0"/>
              <a:t>LCODE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Оцениваем набор энергии пробной частицы, которая движется по оси со скоростью света: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Выбрасываем частицы, если они попадают в </a:t>
            </a:r>
            <a:r>
              <a:rPr lang="ru-RU" dirty="0" err="1" smtClean="0"/>
              <a:t>дефокусирующую</a:t>
            </a:r>
            <a:r>
              <a:rPr lang="ru-RU" dirty="0" smtClean="0"/>
              <a:t> фазу волны</a:t>
            </a:r>
            <a:endParaRPr lang="ru-RU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337" y="1952245"/>
            <a:ext cx="5335794" cy="1657464"/>
          </a:xfrm>
          <a:prstGeom prst="rect">
            <a:avLst/>
          </a:prstGeom>
        </p:spPr>
      </p:pic>
      <p:grpSp>
        <p:nvGrpSpPr>
          <p:cNvPr id="26" name="Группа 25"/>
          <p:cNvGrpSpPr/>
          <p:nvPr/>
        </p:nvGrpSpPr>
        <p:grpSpPr>
          <a:xfrm>
            <a:off x="922337" y="4581128"/>
            <a:ext cx="2114550" cy="466725"/>
            <a:chOff x="922337" y="4797152"/>
            <a:chExt cx="2114550" cy="466725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2337" y="4797152"/>
              <a:ext cx="2114550" cy="466725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74217" y="4978126"/>
              <a:ext cx="85725" cy="104775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345117" y="4651613"/>
            <a:ext cx="2210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max(W(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ξ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)),    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ξ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z-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ct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3137" y="3376612"/>
            <a:ext cx="85725" cy="104775"/>
          </a:xfrm>
          <a:prstGeom prst="rect">
            <a:avLst/>
          </a:prstGeom>
        </p:spPr>
      </p:pic>
      <p:sp>
        <p:nvSpPr>
          <p:cNvPr id="30" name="Овал 29"/>
          <p:cNvSpPr/>
          <p:nvPr/>
        </p:nvSpPr>
        <p:spPr>
          <a:xfrm rot="20711623">
            <a:off x="1733498" y="2165498"/>
            <a:ext cx="864096" cy="3469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я со стрелкой 31"/>
          <p:cNvCxnSpPr/>
          <p:nvPr/>
        </p:nvCxnSpPr>
        <p:spPr>
          <a:xfrm>
            <a:off x="2311270" y="1772816"/>
            <a:ext cx="0" cy="3600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вал 32"/>
          <p:cNvSpPr/>
          <p:nvPr/>
        </p:nvSpPr>
        <p:spPr>
          <a:xfrm>
            <a:off x="5519936" y="2622511"/>
            <a:ext cx="415491" cy="3599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4178340" y="2617102"/>
            <a:ext cx="415491" cy="3599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Прямая со стрелкой 35"/>
          <p:cNvCxnSpPr/>
          <p:nvPr/>
        </p:nvCxnSpPr>
        <p:spPr>
          <a:xfrm flipH="1" flipV="1">
            <a:off x="4450548" y="2977093"/>
            <a:ext cx="157410" cy="6326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endCxn id="33" idx="3"/>
          </p:cNvCxnSpPr>
          <p:nvPr/>
        </p:nvCxnSpPr>
        <p:spPr>
          <a:xfrm flipV="1">
            <a:off x="5009183" y="2929783"/>
            <a:ext cx="571600" cy="7701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475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2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4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0232" y="529327"/>
            <a:ext cx="2151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Как исследуем?</a:t>
            </a:r>
            <a:endParaRPr lang="ru-RU" sz="2000" dirty="0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912502" y="55657"/>
            <a:ext cx="92388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>
                <a:latin typeface="Tahoma" panose="020B0604030504040204" pitchFamily="34" charset="0"/>
              </a:rPr>
              <a:t>К.В.Лотов</a:t>
            </a:r>
            <a:r>
              <a:rPr lang="ru-RU" altLang="ru-RU" sz="1200" dirty="0" smtClean="0">
                <a:latin typeface="Tahoma" panose="020B0604030504040204" pitchFamily="34" charset="0"/>
              </a:rPr>
              <a:t>, Семинар «Новые методы ускорения частиц и экстремальные состояния материи», 29.05.2025,    слайд 13 из 19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4827" y="1055539"/>
            <a:ext cx="592121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Берем базовый </a:t>
            </a:r>
            <a:r>
              <a:rPr lang="ru-RU" dirty="0" smtClean="0"/>
              <a:t>вариант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</a:t>
            </a:r>
            <a:r>
              <a:rPr lang="ru-RU" dirty="0" smtClean="0"/>
              <a:t>одбираем </a:t>
            </a:r>
            <a:r>
              <a:rPr lang="ru-RU" dirty="0"/>
              <a:t>скачок </a:t>
            </a:r>
            <a:r>
              <a:rPr lang="ru-RU" dirty="0" smtClean="0"/>
              <a:t>плотности плазмы в 1-й секции (чтобы было максимальное поле в ее конце)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Варьируем плотности на концах 2-й секции (</a:t>
            </a:r>
            <a:r>
              <a:rPr lang="en-US" dirty="0" err="1" smtClean="0"/>
              <a:t>n</a:t>
            </a:r>
            <a:r>
              <a:rPr lang="en-US" baseline="-25000" dirty="0" err="1" smtClean="0"/>
              <a:t>L</a:t>
            </a:r>
            <a:r>
              <a:rPr lang="en-US" dirty="0" smtClean="0"/>
              <a:t> </a:t>
            </a:r>
            <a:r>
              <a:rPr lang="ru-RU" dirty="0" smtClean="0"/>
              <a:t>и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R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Моделируем </a:t>
            </a:r>
            <a:r>
              <a:rPr lang="en-US" dirty="0" smtClean="0"/>
              <a:t>LCODE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Оцениваем набор энергии пробной частицы, которая движется по оси со скоростью света: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Выбрасываем частицы, если они попадают в </a:t>
            </a:r>
            <a:r>
              <a:rPr lang="ru-RU" dirty="0" err="1" smtClean="0"/>
              <a:t>дефокусирующую</a:t>
            </a:r>
            <a:r>
              <a:rPr lang="ru-RU" dirty="0" smtClean="0"/>
              <a:t> фазу волны</a:t>
            </a:r>
            <a:endParaRPr lang="ru-RU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337" y="1952245"/>
            <a:ext cx="5335794" cy="1657464"/>
          </a:xfrm>
          <a:prstGeom prst="rect">
            <a:avLst/>
          </a:prstGeom>
        </p:spPr>
      </p:pic>
      <p:grpSp>
        <p:nvGrpSpPr>
          <p:cNvPr id="26" name="Группа 25"/>
          <p:cNvGrpSpPr/>
          <p:nvPr/>
        </p:nvGrpSpPr>
        <p:grpSpPr>
          <a:xfrm>
            <a:off x="922337" y="4581128"/>
            <a:ext cx="2114550" cy="466725"/>
            <a:chOff x="922337" y="4797152"/>
            <a:chExt cx="2114550" cy="466725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2337" y="4797152"/>
              <a:ext cx="2114550" cy="466725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74217" y="4978126"/>
              <a:ext cx="85725" cy="104775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345117" y="4651613"/>
            <a:ext cx="2210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max(W(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ξ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)),    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ξ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z-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ct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3137" y="3376612"/>
            <a:ext cx="85725" cy="104775"/>
          </a:xfrm>
          <a:prstGeom prst="rect">
            <a:avLst/>
          </a:prstGeom>
        </p:spPr>
      </p:pic>
      <p:sp>
        <p:nvSpPr>
          <p:cNvPr id="30" name="Овал 29"/>
          <p:cNvSpPr/>
          <p:nvPr/>
        </p:nvSpPr>
        <p:spPr>
          <a:xfrm rot="20711623">
            <a:off x="1733498" y="2165498"/>
            <a:ext cx="864096" cy="3469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я со стрелкой 31"/>
          <p:cNvCxnSpPr/>
          <p:nvPr/>
        </p:nvCxnSpPr>
        <p:spPr>
          <a:xfrm>
            <a:off x="2311270" y="1772816"/>
            <a:ext cx="0" cy="3600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вал 32"/>
          <p:cNvSpPr/>
          <p:nvPr/>
        </p:nvSpPr>
        <p:spPr>
          <a:xfrm>
            <a:off x="5519936" y="2622511"/>
            <a:ext cx="415491" cy="3599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4178340" y="2617102"/>
            <a:ext cx="415491" cy="3599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Прямая со стрелкой 35"/>
          <p:cNvCxnSpPr/>
          <p:nvPr/>
        </p:nvCxnSpPr>
        <p:spPr>
          <a:xfrm flipH="1" flipV="1">
            <a:off x="4450548" y="2977093"/>
            <a:ext cx="157410" cy="6326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endCxn id="33" idx="3"/>
          </p:cNvCxnSpPr>
          <p:nvPr/>
        </p:nvCxnSpPr>
        <p:spPr>
          <a:xfrm flipV="1">
            <a:off x="5009183" y="2929783"/>
            <a:ext cx="571600" cy="7701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Группа 67">
            <a:extLst>
              <a:ext uri="{FF2B5EF4-FFF2-40B4-BE49-F238E27FC236}">
                <a16:creationId xmlns="" xmlns:a16="http://schemas.microsoft.com/office/drawing/2014/main" id="{F35ABA6D-EE30-A465-176E-9577186DC98A}"/>
              </a:ext>
            </a:extLst>
          </p:cNvPr>
          <p:cNvGrpSpPr/>
          <p:nvPr/>
        </p:nvGrpSpPr>
        <p:grpSpPr>
          <a:xfrm>
            <a:off x="7068253" y="764704"/>
            <a:ext cx="4361031" cy="2674307"/>
            <a:chOff x="484093" y="2389100"/>
            <a:chExt cx="5468471" cy="3224387"/>
          </a:xfrm>
          <a:solidFill>
            <a:sysClr val="window" lastClr="FFFFFF"/>
          </a:solidFill>
        </p:grpSpPr>
        <p:sp>
          <p:nvSpPr>
            <p:cNvPr id="69" name="Прямоугольник 68">
              <a:extLst>
                <a:ext uri="{FF2B5EF4-FFF2-40B4-BE49-F238E27FC236}">
                  <a16:creationId xmlns="" xmlns:a16="http://schemas.microsoft.com/office/drawing/2014/main" id="{0D06CB89-5154-BCFA-867A-495037667927}"/>
                </a:ext>
              </a:extLst>
            </p:cNvPr>
            <p:cNvSpPr/>
            <p:nvPr/>
          </p:nvSpPr>
          <p:spPr>
            <a:xfrm>
              <a:off x="484093" y="2389100"/>
              <a:ext cx="5468471" cy="3224387"/>
            </a:xfrm>
            <a:prstGeom prst="rect">
              <a:avLst/>
            </a:prstGeom>
            <a:grpFill/>
            <a:ln w="47625" cap="flat" cmpd="sng" algn="ctr">
              <a:solidFill>
                <a:srgbClr val="4D4D4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0" name="Прямая со стрелкой 69">
              <a:extLst>
                <a:ext uri="{FF2B5EF4-FFF2-40B4-BE49-F238E27FC236}">
                  <a16:creationId xmlns="" xmlns:a16="http://schemas.microsoft.com/office/drawing/2014/main" id="{49B05F16-E3B1-8FA2-AF43-4558680195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7529" y="5613487"/>
              <a:ext cx="5325035" cy="0"/>
            </a:xfrm>
            <a:prstGeom prst="straightConnector1">
              <a:avLst/>
            </a:prstGeom>
            <a:grp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71" name="Прямая со стрелкой 70">
              <a:extLst>
                <a:ext uri="{FF2B5EF4-FFF2-40B4-BE49-F238E27FC236}">
                  <a16:creationId xmlns="" xmlns:a16="http://schemas.microsoft.com/office/drawing/2014/main" id="{AF690870-D108-FA90-21FC-58554AB065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2564" y="3810000"/>
              <a:ext cx="0" cy="1803487"/>
            </a:xfrm>
            <a:prstGeom prst="straightConnector1">
              <a:avLst/>
            </a:prstGeom>
            <a:grp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headEnd type="oval"/>
              <a:tailEnd type="triangle"/>
            </a:ln>
            <a:effectLst/>
          </p:spPr>
        </p:cxnSp>
      </p:grpSp>
      <p:pic>
        <p:nvPicPr>
          <p:cNvPr id="72" name="Рисунок 71">
            <a:extLst>
              <a:ext uri="{FF2B5EF4-FFF2-40B4-BE49-F238E27FC236}">
                <a16:creationId xmlns="" xmlns:a16="http://schemas.microsoft.com/office/drawing/2014/main" id="{6F71EBBA-2355-7C83-0CA1-6D69E0E37D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5" t="1707" r="4132" b="8551"/>
          <a:stretch/>
        </p:blipFill>
        <p:spPr>
          <a:xfrm>
            <a:off x="7283407" y="822911"/>
            <a:ext cx="4034118" cy="2611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="" xmlns:a16="http://schemas.microsoft.com/office/drawing/2014/main" id="{5CE5D771-BCAC-DEDF-7B66-FF6EFA99A7CE}"/>
                  </a:ext>
                </a:extLst>
              </p:cNvPr>
              <p:cNvSpPr txBox="1"/>
              <p:nvPr/>
            </p:nvSpPr>
            <p:spPr>
              <a:xfrm>
                <a:off x="7115319" y="3537574"/>
                <a:ext cx="3285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/>
                      </m:sSub>
                    </m:oMath>
                  </m:oMathPara>
                </a14:m>
                <a:endParaRPr lang="ru-RU" sz="18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CE5D771-BCAC-DEDF-7B66-FF6EFA99A7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5319" y="3537574"/>
                <a:ext cx="328550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25926" t="-2174" b="-3260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="" xmlns:a16="http://schemas.microsoft.com/office/drawing/2014/main" id="{229DDB87-A1D2-F49E-B6BA-202367412298}"/>
                  </a:ext>
                </a:extLst>
              </p:cNvPr>
              <p:cNvSpPr txBox="1"/>
              <p:nvPr/>
            </p:nvSpPr>
            <p:spPr>
              <a:xfrm>
                <a:off x="11527024" y="1904225"/>
                <a:ext cx="191704" cy="3119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ru-RU" sz="18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29DDB87-A1D2-F49E-B6BA-2023674122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7024" y="1904225"/>
                <a:ext cx="191704" cy="311977"/>
              </a:xfrm>
              <a:prstGeom prst="rect">
                <a:avLst/>
              </a:prstGeom>
              <a:blipFill rotWithShape="0">
                <a:blip r:embed="rId11"/>
                <a:stretch>
                  <a:fillRect l="-12903" r="-96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1F763E09-69B8-9953-24CB-B3B6894A432A}"/>
              </a:ext>
            </a:extLst>
          </p:cNvPr>
          <p:cNvSpPr txBox="1"/>
          <p:nvPr/>
        </p:nvSpPr>
        <p:spPr>
          <a:xfrm>
            <a:off x="7068253" y="835748"/>
            <a:ext cx="4265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white"/>
                </a:solidFill>
                <a:highlight>
                  <a:srgbClr val="990011"/>
                </a:highlight>
                <a:latin typeface="Calibri" panose="020F0502020204030204"/>
              </a:rPr>
              <a:t>Окно моделирования</a:t>
            </a:r>
          </a:p>
        </p:txBody>
      </p:sp>
      <p:pic>
        <p:nvPicPr>
          <p:cNvPr id="76" name="Рисунок 75" descr="Глаз">
            <a:extLst>
              <a:ext uri="{FF2B5EF4-FFF2-40B4-BE49-F238E27FC236}">
                <a16:creationId xmlns="" xmlns:a16="http://schemas.microsoft.com/office/drawing/2014/main" id="{832C3D9C-EB2D-613C-752D-3204FDDC400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525514" y="3197687"/>
            <a:ext cx="468359" cy="468359"/>
          </a:xfrm>
          <a:prstGeom prst="rect">
            <a:avLst/>
          </a:prstGeom>
          <a:effectLst>
            <a:glow rad="101600">
              <a:sysClr val="window" lastClr="FFFFFF">
                <a:alpha val="60000"/>
              </a:sysClr>
            </a:glow>
          </a:effectLst>
        </p:spPr>
      </p:pic>
      <p:pic>
        <p:nvPicPr>
          <p:cNvPr id="77" name="Рисунок 76" descr="Глаз">
            <a:extLst>
              <a:ext uri="{FF2B5EF4-FFF2-40B4-BE49-F238E27FC236}">
                <a16:creationId xmlns="" xmlns:a16="http://schemas.microsoft.com/office/drawing/2014/main" id="{6501AA6A-D2AA-2237-2F51-4F1A8399962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084247" y="3197688"/>
            <a:ext cx="468359" cy="468359"/>
          </a:xfrm>
          <a:prstGeom prst="rect">
            <a:avLst/>
          </a:prstGeom>
          <a:effectLst>
            <a:glow rad="101600">
              <a:sysClr val="window" lastClr="FFFFFF">
                <a:alpha val="60000"/>
              </a:sysClr>
            </a:glow>
          </a:effectLst>
        </p:spPr>
      </p:pic>
      <p:pic>
        <p:nvPicPr>
          <p:cNvPr id="78" name="Рисунок 77" descr="Глаз">
            <a:extLst>
              <a:ext uri="{FF2B5EF4-FFF2-40B4-BE49-F238E27FC236}">
                <a16:creationId xmlns="" xmlns:a16="http://schemas.microsoft.com/office/drawing/2014/main" id="{2EB0F98C-5DB2-AED6-5EA6-C72C7EAA22A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671508" y="3197689"/>
            <a:ext cx="468359" cy="468359"/>
          </a:xfrm>
          <a:prstGeom prst="rect">
            <a:avLst/>
          </a:prstGeom>
          <a:effectLst>
            <a:glow rad="101600">
              <a:sysClr val="window" lastClr="FFFFFF">
                <a:alpha val="60000"/>
              </a:sysClr>
            </a:glow>
          </a:effectLst>
        </p:spPr>
      </p:pic>
      <p:pic>
        <p:nvPicPr>
          <p:cNvPr id="79" name="Рисунок 78" descr="Глаз">
            <a:extLst>
              <a:ext uri="{FF2B5EF4-FFF2-40B4-BE49-F238E27FC236}">
                <a16:creationId xmlns="" xmlns:a16="http://schemas.microsoft.com/office/drawing/2014/main" id="{3B81483E-E2ED-F4E1-3BCA-D2737B8D670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29182" y="3197688"/>
            <a:ext cx="468359" cy="468359"/>
          </a:xfrm>
          <a:prstGeom prst="rect">
            <a:avLst/>
          </a:prstGeom>
          <a:effectLst>
            <a:glow rad="101600">
              <a:sysClr val="window" lastClr="FFFFFF">
                <a:alpha val="60000"/>
              </a:sysClr>
            </a:glow>
          </a:effectLst>
        </p:spPr>
      </p:pic>
      <p:pic>
        <p:nvPicPr>
          <p:cNvPr id="80" name="Рисунок 79" descr="Глаз">
            <a:extLst>
              <a:ext uri="{FF2B5EF4-FFF2-40B4-BE49-F238E27FC236}">
                <a16:creationId xmlns="" xmlns:a16="http://schemas.microsoft.com/office/drawing/2014/main" id="{E5007EC3-98F3-0EE4-898F-5EBB992946A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816217" y="3197687"/>
            <a:ext cx="468359" cy="468359"/>
          </a:xfrm>
          <a:prstGeom prst="rect">
            <a:avLst/>
          </a:prstGeom>
          <a:effectLst>
            <a:glow rad="101600">
              <a:sysClr val="window" lastClr="FFFFFF">
                <a:alpha val="60000"/>
              </a:sysClr>
            </a:glow>
          </a:effectLst>
        </p:spPr>
      </p:pic>
      <p:pic>
        <p:nvPicPr>
          <p:cNvPr id="81" name="Рисунок 80" descr="Глаз">
            <a:extLst>
              <a:ext uri="{FF2B5EF4-FFF2-40B4-BE49-F238E27FC236}">
                <a16:creationId xmlns="" xmlns:a16="http://schemas.microsoft.com/office/drawing/2014/main" id="{D5C7867B-92C3-4666-255E-4F1B68E32B3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73665" y="3197687"/>
            <a:ext cx="468359" cy="468359"/>
          </a:xfrm>
          <a:prstGeom prst="rect">
            <a:avLst/>
          </a:prstGeom>
          <a:effectLst>
            <a:glow rad="101600">
              <a:sysClr val="window" lastClr="FFFFFF">
                <a:alpha val="60000"/>
              </a:sysClr>
            </a:glow>
          </a:effectLst>
        </p:spPr>
      </p:pic>
      <p:pic>
        <p:nvPicPr>
          <p:cNvPr id="82" name="Рисунок 81" descr="Глаз">
            <a:extLst>
              <a:ext uri="{FF2B5EF4-FFF2-40B4-BE49-F238E27FC236}">
                <a16:creationId xmlns="" xmlns:a16="http://schemas.microsoft.com/office/drawing/2014/main" id="{953B2FE8-BFC5-2261-5E92-7DAB611C215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960926" y="3197688"/>
            <a:ext cx="468359" cy="468359"/>
          </a:xfrm>
          <a:prstGeom prst="rect">
            <a:avLst/>
          </a:prstGeom>
          <a:effectLst>
            <a:glow rad="101600">
              <a:sysClr val="window" lastClr="FFFFFF">
                <a:alpha val="60000"/>
              </a:sysClr>
            </a:glow>
          </a:effectLst>
        </p:spPr>
      </p:pic>
      <p:sp>
        <p:nvSpPr>
          <p:cNvPr id="83" name="Стрелка: вправо 32">
            <a:extLst>
              <a:ext uri="{FF2B5EF4-FFF2-40B4-BE49-F238E27FC236}">
                <a16:creationId xmlns="" xmlns:a16="http://schemas.microsoft.com/office/drawing/2014/main" id="{8E543EDC-6B61-A15A-EDDD-CF47A12F7853}"/>
              </a:ext>
            </a:extLst>
          </p:cNvPr>
          <p:cNvSpPr/>
          <p:nvPr/>
        </p:nvSpPr>
        <p:spPr>
          <a:xfrm>
            <a:off x="7151027" y="3840857"/>
            <a:ext cx="4195483" cy="312869"/>
          </a:xfrm>
          <a:prstGeom prst="rightArrow">
            <a:avLst/>
          </a:prstGeom>
          <a:solidFill>
            <a:srgbClr val="9900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Распространение</a:t>
            </a:r>
          </a:p>
        </p:txBody>
      </p:sp>
      <p:pic>
        <p:nvPicPr>
          <p:cNvPr id="84" name="Рисунок 83">
            <a:extLst>
              <a:ext uri="{FF2B5EF4-FFF2-40B4-BE49-F238E27FC236}">
                <a16:creationId xmlns="" xmlns:a16="http://schemas.microsoft.com/office/drawing/2014/main" id="{05A66479-D8B6-CAC2-4639-63AE126C3E4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4" t="1817" r="3825" b="11638"/>
          <a:stretch/>
        </p:blipFill>
        <p:spPr>
          <a:xfrm>
            <a:off x="7106227" y="1102993"/>
            <a:ext cx="4221480" cy="18491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51970" y="4581128"/>
            <a:ext cx="5281988" cy="212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3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2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4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0232" y="529327"/>
            <a:ext cx="15010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Что видим:</a:t>
            </a:r>
            <a:endParaRPr lang="ru-RU" sz="2000" dirty="0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912502" y="55657"/>
            <a:ext cx="92388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>
                <a:latin typeface="Tahoma" panose="020B0604030504040204" pitchFamily="34" charset="0"/>
              </a:rPr>
              <a:t>К.В.Лотов</a:t>
            </a:r>
            <a:r>
              <a:rPr lang="ru-RU" altLang="ru-RU" sz="1200" dirty="0" smtClean="0">
                <a:latin typeface="Tahoma" panose="020B0604030504040204" pitchFamily="34" charset="0"/>
              </a:rPr>
              <a:t>, Семинар «Новые методы ускорения частиц и экстремальные состояния материи», 29.05.2025,    слайд 14 из 19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4827" y="1055539"/>
            <a:ext cx="59932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Энергия электронов возрастает на 33%, если плотность в начале 2-й секции на 0.9% меньше, а в конце – на 1.6% меньше, чем в конце 1-й секции.</a:t>
            </a:r>
            <a:endParaRPr lang="ru-RU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343" y="2174210"/>
            <a:ext cx="5666690" cy="176025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3137" y="3376612"/>
            <a:ext cx="85725" cy="104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8088" y="1494159"/>
            <a:ext cx="4856326" cy="41780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52184" y="1836403"/>
            <a:ext cx="2528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плотность после скачка (</a:t>
            </a:r>
            <a:r>
              <a:rPr lang="en-US" dirty="0" smtClean="0">
                <a:solidFill>
                  <a:schemeClr val="bg1"/>
                </a:solidFill>
              </a:rPr>
              <a:t>n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9120336" y="2132856"/>
            <a:ext cx="72008" cy="11521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552384" y="3861048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однородная, но меньше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16251" y="4454906"/>
            <a:ext cx="1460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отрицательный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градиент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16" name="Прямая со стрелкой 15"/>
          <p:cNvCxnSpPr>
            <a:stCxn id="9" idx="1"/>
          </p:cNvCxnSpPr>
          <p:nvPr/>
        </p:nvCxnSpPr>
        <p:spPr>
          <a:xfrm flipH="1">
            <a:off x="8616280" y="4122658"/>
            <a:ext cx="93610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11" idx="1"/>
          </p:cNvCxnSpPr>
          <p:nvPr/>
        </p:nvCxnSpPr>
        <p:spPr>
          <a:xfrm flipH="1">
            <a:off x="8616280" y="4716516"/>
            <a:ext cx="69997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827" y="4509120"/>
            <a:ext cx="5281988" cy="212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4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2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4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0232" y="529327"/>
            <a:ext cx="2991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Как такое может </a:t>
            </a:r>
            <a:r>
              <a:rPr lang="ru-RU" sz="2000" dirty="0"/>
              <a:t>быть</a:t>
            </a:r>
            <a:r>
              <a:rPr lang="ru-RU" sz="2000" dirty="0" smtClean="0"/>
              <a:t>?</a:t>
            </a:r>
            <a:endParaRPr lang="ru-RU" sz="2000" dirty="0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912502" y="55657"/>
            <a:ext cx="92388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>
                <a:latin typeface="Tahoma" panose="020B0604030504040204" pitchFamily="34" charset="0"/>
              </a:rPr>
              <a:t>К.В.Лотов</a:t>
            </a:r>
            <a:r>
              <a:rPr lang="ru-RU" altLang="ru-RU" sz="1200" dirty="0" smtClean="0">
                <a:latin typeface="Tahoma" panose="020B0604030504040204" pitchFamily="34" charset="0"/>
              </a:rPr>
              <a:t>, Семинар «Новые методы ускорения частиц и экстремальные состояния материи», 29.05.2025,    слайд 15 из 19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023" y="2584206"/>
            <a:ext cx="6621313" cy="407509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0232" y="1044581"/>
            <a:ext cx="2611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Исследуем </a:t>
            </a:r>
            <a:r>
              <a:rPr lang="ru-RU" dirty="0" smtClean="0"/>
              <a:t>поведение фазы волны в разных вариантах</a:t>
            </a:r>
            <a:endParaRPr lang="ru-RU" dirty="0"/>
          </a:p>
        </p:txBody>
      </p:sp>
      <p:grpSp>
        <p:nvGrpSpPr>
          <p:cNvPr id="37" name="Группа 36"/>
          <p:cNvGrpSpPr/>
          <p:nvPr/>
        </p:nvGrpSpPr>
        <p:grpSpPr>
          <a:xfrm>
            <a:off x="3287688" y="952378"/>
            <a:ext cx="3863740" cy="1162717"/>
            <a:chOff x="3469075" y="952378"/>
            <a:chExt cx="3863740" cy="1162717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69075" y="952378"/>
              <a:ext cx="3743079" cy="1162717"/>
            </a:xfrm>
            <a:prstGeom prst="rect">
              <a:avLst/>
            </a:prstGeom>
          </p:spPr>
        </p:pic>
        <p:cxnSp>
          <p:nvCxnSpPr>
            <p:cNvPr id="32" name="Прямая соединительная линия 31"/>
            <p:cNvCxnSpPr/>
            <p:nvPr/>
          </p:nvCxnSpPr>
          <p:spPr>
            <a:xfrm>
              <a:off x="5735960" y="1150144"/>
              <a:ext cx="122413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5735960" y="1212936"/>
              <a:ext cx="122413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6915245" y="981150"/>
              <a:ext cx="34176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 smtClean="0"/>
                <a:t>(</a:t>
              </a:r>
              <a:r>
                <a:rPr lang="en-US" sz="1000" dirty="0" smtClean="0"/>
                <a:t>a</a:t>
              </a:r>
              <a:r>
                <a:rPr lang="ru-RU" sz="1000" dirty="0" smtClean="0"/>
                <a:t>)</a:t>
              </a:r>
              <a:endParaRPr lang="ru-RU" sz="10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967024" y="1091214"/>
              <a:ext cx="34176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(b)</a:t>
              </a:r>
              <a:endParaRPr lang="ru-RU" sz="10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997467" y="1198902"/>
              <a:ext cx="3353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(c)</a:t>
              </a:r>
              <a:endParaRPr lang="ru-RU" sz="1000" dirty="0"/>
            </a:p>
          </p:txBody>
        </p:sp>
      </p:grpSp>
      <p:cxnSp>
        <p:nvCxnSpPr>
          <p:cNvPr id="55" name="Прямая соединительная линия 54"/>
          <p:cNvCxnSpPr/>
          <p:nvPr/>
        </p:nvCxnSpPr>
        <p:spPr>
          <a:xfrm>
            <a:off x="4727848" y="1152230"/>
            <a:ext cx="18722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Группа 49"/>
          <p:cNvGrpSpPr/>
          <p:nvPr/>
        </p:nvGrpSpPr>
        <p:grpSpPr>
          <a:xfrm>
            <a:off x="4817415" y="1044581"/>
            <a:ext cx="288032" cy="246221"/>
            <a:chOff x="4817415" y="1044581"/>
            <a:chExt cx="288032" cy="246221"/>
          </a:xfrm>
        </p:grpSpPr>
        <p:sp>
          <p:nvSpPr>
            <p:cNvPr id="42" name="Овал 41"/>
            <p:cNvSpPr/>
            <p:nvPr/>
          </p:nvSpPr>
          <p:spPr>
            <a:xfrm>
              <a:off x="4873239" y="1092313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C83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817415" y="1044581"/>
              <a:ext cx="288032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1</a:t>
              </a:r>
              <a:endParaRPr lang="ru-RU" sz="1000" dirty="0"/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5452101" y="1091214"/>
            <a:ext cx="255198" cy="246221"/>
            <a:chOff x="8832304" y="4293096"/>
            <a:chExt cx="255198" cy="246221"/>
          </a:xfrm>
        </p:grpSpPr>
        <p:sp>
          <p:nvSpPr>
            <p:cNvPr id="43" name="Овал 42"/>
            <p:cNvSpPr/>
            <p:nvPr/>
          </p:nvSpPr>
          <p:spPr>
            <a:xfrm>
              <a:off x="8887895" y="4341412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FA6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832304" y="4293096"/>
              <a:ext cx="25519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3</a:t>
              </a:r>
              <a:endParaRPr lang="ru-RU" sz="1000" dirty="0"/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5460026" y="978840"/>
            <a:ext cx="255198" cy="246221"/>
            <a:chOff x="8328248" y="4456857"/>
            <a:chExt cx="255198" cy="246221"/>
          </a:xfrm>
        </p:grpSpPr>
        <p:sp>
          <p:nvSpPr>
            <p:cNvPr id="44" name="Овал 43"/>
            <p:cNvSpPr/>
            <p:nvPr/>
          </p:nvSpPr>
          <p:spPr>
            <a:xfrm>
              <a:off x="8375747" y="450346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7A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328248" y="4456857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2</a:t>
              </a:r>
              <a:endParaRPr lang="ru-RU" sz="1000" dirty="0"/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6660729" y="1228358"/>
            <a:ext cx="255198" cy="246221"/>
            <a:chOff x="7968208" y="4653136"/>
            <a:chExt cx="255198" cy="246221"/>
          </a:xfrm>
        </p:grpSpPr>
        <p:sp>
          <p:nvSpPr>
            <p:cNvPr id="45" name="Овал 44"/>
            <p:cNvSpPr/>
            <p:nvPr/>
          </p:nvSpPr>
          <p:spPr>
            <a:xfrm>
              <a:off x="8023799" y="470307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D93C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968208" y="4653136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4</a:t>
              </a:r>
              <a:endParaRPr lang="ru-RU" sz="1000" dirty="0"/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7248128" y="3501008"/>
            <a:ext cx="475252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«голове» пучка фаза волны всегда «привязана» </a:t>
            </a:r>
          </a:p>
          <a:p>
            <a:r>
              <a:rPr lang="ru-RU" dirty="0" smtClean="0"/>
              <a:t>к сгусткам, период короче плазменного для </a:t>
            </a:r>
            <a:r>
              <a:rPr lang="en-US" dirty="0" smtClean="0"/>
              <a:t>n</a:t>
            </a:r>
            <a:r>
              <a:rPr lang="en-US" baseline="-25000" dirty="0" smtClean="0"/>
              <a:t>0</a:t>
            </a:r>
            <a:r>
              <a:rPr lang="en-US" dirty="0" smtClean="0"/>
              <a:t>, </a:t>
            </a:r>
            <a:r>
              <a:rPr lang="ru-RU" dirty="0" smtClean="0"/>
              <a:t>но длиннее плазменного для </a:t>
            </a:r>
            <a:r>
              <a:rPr lang="en-US" dirty="0" smtClean="0"/>
              <a:t>n</a:t>
            </a:r>
            <a:r>
              <a:rPr lang="en-US" baseline="-25000" dirty="0" smtClean="0"/>
              <a:t>1</a:t>
            </a:r>
            <a:r>
              <a:rPr lang="en-US" dirty="0" smtClean="0"/>
              <a:t>,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L</a:t>
            </a:r>
            <a:r>
              <a:rPr lang="en-US" dirty="0" smtClean="0"/>
              <a:t>,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R</a:t>
            </a:r>
            <a:r>
              <a:rPr lang="ru-RU" dirty="0" smtClean="0"/>
              <a:t> (свойство вынужденных колебаний).</a:t>
            </a:r>
            <a:r>
              <a:rPr lang="en-US" dirty="0" smtClean="0"/>
              <a:t> </a:t>
            </a:r>
            <a:r>
              <a:rPr lang="ru-RU" dirty="0" smtClean="0"/>
              <a:t>Период постепенно уменьшается вдоль пучка (с уменьшением относительного вклада сгустка в волну).</a:t>
            </a:r>
          </a:p>
          <a:p>
            <a:endParaRPr lang="ru-RU" dirty="0"/>
          </a:p>
          <a:p>
            <a:r>
              <a:rPr lang="ru-RU" dirty="0" smtClean="0"/>
              <a:t>В вакуумном промежутке пучок расширился без плазменной фокусировки, амплитуда волны уменьшилась, нелинейное удлинение периода исчезло (переход 1 → 2).</a:t>
            </a:r>
          </a:p>
          <a:p>
            <a:endParaRPr lang="ru-RU" dirty="0"/>
          </a:p>
          <a:p>
            <a:r>
              <a:rPr lang="ru-RU" dirty="0" smtClean="0"/>
              <a:t>Понизили плотность</a:t>
            </a:r>
            <a:r>
              <a:rPr lang="ru-RU" dirty="0"/>
              <a:t> (переход </a:t>
            </a:r>
            <a:r>
              <a:rPr lang="ru-RU" dirty="0" smtClean="0"/>
              <a:t>2 </a:t>
            </a:r>
            <a:r>
              <a:rPr lang="ru-RU" dirty="0"/>
              <a:t>→ </a:t>
            </a:r>
            <a:r>
              <a:rPr lang="ru-RU" dirty="0" smtClean="0"/>
              <a:t>3), в «хвосте» пучка (где волна сильная, сгустки слабые) длина волны стала больше, фаза «пошла» назад, поле выросло.</a:t>
            </a:r>
            <a:endParaRPr lang="ru-RU" dirty="0"/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6241" y="633972"/>
            <a:ext cx="4312703" cy="286703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120336" y="1897087"/>
            <a:ext cx="14362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Период волны</a:t>
            </a:r>
          </a:p>
        </p:txBody>
      </p:sp>
      <p:grpSp>
        <p:nvGrpSpPr>
          <p:cNvPr id="60" name="Группа 59"/>
          <p:cNvGrpSpPr/>
          <p:nvPr/>
        </p:nvGrpSpPr>
        <p:grpSpPr>
          <a:xfrm>
            <a:off x="222891" y="2115095"/>
            <a:ext cx="2920781" cy="307777"/>
            <a:chOff x="222891" y="2115095"/>
            <a:chExt cx="2920781" cy="307777"/>
          </a:xfrm>
        </p:grpSpPr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67247" y="2178970"/>
              <a:ext cx="1876425" cy="20955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22891" y="2115095"/>
              <a:ext cx="17535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Точки, где              ,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47275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2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4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0232" y="529327"/>
            <a:ext cx="2991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Как такое может </a:t>
            </a:r>
            <a:r>
              <a:rPr lang="ru-RU" sz="2000" dirty="0"/>
              <a:t>быть</a:t>
            </a:r>
            <a:r>
              <a:rPr lang="ru-RU" sz="2000" dirty="0" smtClean="0"/>
              <a:t>?</a:t>
            </a:r>
            <a:endParaRPr lang="ru-RU" sz="2000" dirty="0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912502" y="55657"/>
            <a:ext cx="92388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>
                <a:latin typeface="Tahoma" panose="020B0604030504040204" pitchFamily="34" charset="0"/>
              </a:rPr>
              <a:t>К.В.Лотов</a:t>
            </a:r>
            <a:r>
              <a:rPr lang="ru-RU" altLang="ru-RU" sz="1200" dirty="0" smtClean="0">
                <a:latin typeface="Tahoma" panose="020B0604030504040204" pitchFamily="34" charset="0"/>
              </a:rPr>
              <a:t>, Семинар «Новые методы ускорения частиц и экстремальные состояния материи», 29.05.2025,    слайд 16 из 19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0232" y="1044581"/>
            <a:ext cx="26115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Исследуем </a:t>
            </a:r>
            <a:r>
              <a:rPr lang="ru-RU" dirty="0" smtClean="0"/>
              <a:t>поведение фазы волны в разных вариантах</a:t>
            </a:r>
          </a:p>
          <a:p>
            <a:r>
              <a:rPr lang="ru-RU" dirty="0" smtClean="0"/>
              <a:t>и положение </a:t>
            </a:r>
            <a:r>
              <a:rPr lang="ru-RU" dirty="0" err="1" smtClean="0"/>
              <a:t>микросгустков</a:t>
            </a:r>
            <a:endParaRPr lang="ru-RU" dirty="0" smtClean="0"/>
          </a:p>
          <a:p>
            <a:r>
              <a:rPr lang="ru-RU" dirty="0" smtClean="0"/>
              <a:t>относительно волны</a:t>
            </a:r>
            <a:endParaRPr lang="ru-RU" dirty="0"/>
          </a:p>
        </p:txBody>
      </p:sp>
      <p:grpSp>
        <p:nvGrpSpPr>
          <p:cNvPr id="37" name="Группа 36"/>
          <p:cNvGrpSpPr/>
          <p:nvPr/>
        </p:nvGrpSpPr>
        <p:grpSpPr>
          <a:xfrm>
            <a:off x="3287688" y="952378"/>
            <a:ext cx="3863740" cy="1162717"/>
            <a:chOff x="3469075" y="952378"/>
            <a:chExt cx="3863740" cy="1162717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69075" y="952378"/>
              <a:ext cx="3743079" cy="1162717"/>
            </a:xfrm>
            <a:prstGeom prst="rect">
              <a:avLst/>
            </a:prstGeom>
          </p:spPr>
        </p:pic>
        <p:cxnSp>
          <p:nvCxnSpPr>
            <p:cNvPr id="32" name="Прямая соединительная линия 31"/>
            <p:cNvCxnSpPr/>
            <p:nvPr/>
          </p:nvCxnSpPr>
          <p:spPr>
            <a:xfrm>
              <a:off x="5735960" y="1150144"/>
              <a:ext cx="122413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5735960" y="1212936"/>
              <a:ext cx="122413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6915245" y="981150"/>
              <a:ext cx="34176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 smtClean="0"/>
                <a:t>(</a:t>
              </a:r>
              <a:r>
                <a:rPr lang="en-US" sz="1000" dirty="0" smtClean="0"/>
                <a:t>a</a:t>
              </a:r>
              <a:r>
                <a:rPr lang="ru-RU" sz="1000" dirty="0" smtClean="0"/>
                <a:t>)</a:t>
              </a:r>
              <a:endParaRPr lang="ru-RU" sz="10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967024" y="1091214"/>
              <a:ext cx="34176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(b)</a:t>
              </a:r>
              <a:endParaRPr lang="ru-RU" sz="10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997467" y="1198902"/>
              <a:ext cx="3353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(c)</a:t>
              </a:r>
              <a:endParaRPr lang="ru-RU" sz="1000" dirty="0"/>
            </a:p>
          </p:txBody>
        </p:sp>
      </p:grpSp>
      <p:cxnSp>
        <p:nvCxnSpPr>
          <p:cNvPr id="55" name="Прямая соединительная линия 54"/>
          <p:cNvCxnSpPr/>
          <p:nvPr/>
        </p:nvCxnSpPr>
        <p:spPr>
          <a:xfrm>
            <a:off x="4727848" y="1152230"/>
            <a:ext cx="18722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Группа 49"/>
          <p:cNvGrpSpPr/>
          <p:nvPr/>
        </p:nvGrpSpPr>
        <p:grpSpPr>
          <a:xfrm>
            <a:off x="4817415" y="1044581"/>
            <a:ext cx="288032" cy="246221"/>
            <a:chOff x="4817415" y="1044581"/>
            <a:chExt cx="288032" cy="246221"/>
          </a:xfrm>
        </p:grpSpPr>
        <p:sp>
          <p:nvSpPr>
            <p:cNvPr id="42" name="Овал 41"/>
            <p:cNvSpPr/>
            <p:nvPr/>
          </p:nvSpPr>
          <p:spPr>
            <a:xfrm>
              <a:off x="4873239" y="1092313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C83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817415" y="1044581"/>
              <a:ext cx="288032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1</a:t>
              </a:r>
              <a:endParaRPr lang="ru-RU" sz="1000" dirty="0"/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5452101" y="1091214"/>
            <a:ext cx="255198" cy="246221"/>
            <a:chOff x="8832304" y="4293096"/>
            <a:chExt cx="255198" cy="246221"/>
          </a:xfrm>
        </p:grpSpPr>
        <p:sp>
          <p:nvSpPr>
            <p:cNvPr id="43" name="Овал 42"/>
            <p:cNvSpPr/>
            <p:nvPr/>
          </p:nvSpPr>
          <p:spPr>
            <a:xfrm>
              <a:off x="8887895" y="4341412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FA6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832304" y="4293096"/>
              <a:ext cx="25519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3</a:t>
              </a:r>
              <a:endParaRPr lang="ru-RU" sz="1000" dirty="0"/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5460026" y="978840"/>
            <a:ext cx="255198" cy="246221"/>
            <a:chOff x="8328248" y="4456857"/>
            <a:chExt cx="255198" cy="246221"/>
          </a:xfrm>
        </p:grpSpPr>
        <p:sp>
          <p:nvSpPr>
            <p:cNvPr id="44" name="Овал 43"/>
            <p:cNvSpPr/>
            <p:nvPr/>
          </p:nvSpPr>
          <p:spPr>
            <a:xfrm>
              <a:off x="8375747" y="450346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7A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328248" y="4456857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2</a:t>
              </a:r>
              <a:endParaRPr lang="ru-RU" sz="1000" dirty="0"/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6660729" y="1228358"/>
            <a:ext cx="255198" cy="246221"/>
            <a:chOff x="7968208" y="4653136"/>
            <a:chExt cx="255198" cy="246221"/>
          </a:xfrm>
        </p:grpSpPr>
        <p:sp>
          <p:nvSpPr>
            <p:cNvPr id="45" name="Овал 44"/>
            <p:cNvSpPr/>
            <p:nvPr/>
          </p:nvSpPr>
          <p:spPr>
            <a:xfrm>
              <a:off x="8023799" y="470307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D93C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968208" y="4653136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4</a:t>
              </a:r>
              <a:endParaRPr lang="ru-RU" sz="1000" dirty="0"/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7248128" y="3501008"/>
            <a:ext cx="468063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Понизили плотность</a:t>
            </a:r>
            <a:r>
              <a:rPr lang="ru-RU" dirty="0"/>
              <a:t> (переход </a:t>
            </a:r>
            <a:r>
              <a:rPr lang="ru-RU" dirty="0" smtClean="0"/>
              <a:t>2 </a:t>
            </a:r>
            <a:r>
              <a:rPr lang="ru-RU" dirty="0"/>
              <a:t>→ </a:t>
            </a:r>
            <a:r>
              <a:rPr lang="ru-RU" dirty="0" smtClean="0"/>
              <a:t>3), в «хвосте» пучка (где волна сильная, сгустки слабые) длина волны стала больше, фаза «пошла» назад, сгустки попали в </a:t>
            </a:r>
            <a:r>
              <a:rPr lang="ru-RU" dirty="0" err="1" smtClean="0"/>
              <a:t>дефокусирующую</a:t>
            </a:r>
            <a:r>
              <a:rPr lang="ru-RU" dirty="0" smtClean="0"/>
              <a:t> фазу и начали разрушаться.</a:t>
            </a:r>
          </a:p>
          <a:p>
            <a:endParaRPr lang="ru-RU" dirty="0"/>
          </a:p>
          <a:p>
            <a:r>
              <a:rPr lang="ru-RU" dirty="0" smtClean="0"/>
              <a:t>В базовом варианте (а) сгустки все время находятся в фокусирующей фазе волны (поэтому «живут» долго).</a:t>
            </a:r>
          </a:p>
          <a:p>
            <a:endParaRPr lang="ru-RU" dirty="0"/>
          </a:p>
          <a:p>
            <a:r>
              <a:rPr lang="ru-RU" dirty="0" smtClean="0"/>
              <a:t>В оптимальном варианте (с) с пониженной плотностью и градиентом сгустки оказываются в самом сильном тормозящем поле, работают наиболее эффективно, но не долго.</a:t>
            </a:r>
          </a:p>
          <a:p>
            <a:endParaRPr lang="ru-RU" dirty="0"/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6241" y="633972"/>
            <a:ext cx="4312703" cy="286703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120336" y="1897087"/>
            <a:ext cx="14362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Период волны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178" y="3243697"/>
            <a:ext cx="5448772" cy="32846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22168" y="4653136"/>
            <a:ext cx="39305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 smtClean="0"/>
              <a:t>(с)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 rot="150796">
            <a:off x="2716709" y="3259980"/>
            <a:ext cx="2130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максимальное замедление</a:t>
            </a:r>
            <a:endParaRPr lang="ru-RU" sz="1200" dirty="0"/>
          </a:p>
        </p:txBody>
      </p:sp>
      <p:sp>
        <p:nvSpPr>
          <p:cNvPr id="7" name="TextBox 6"/>
          <p:cNvSpPr txBox="1"/>
          <p:nvPr/>
        </p:nvSpPr>
        <p:spPr>
          <a:xfrm rot="217338">
            <a:off x="2688603" y="3573338"/>
            <a:ext cx="20617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замедление, фокусировка</a:t>
            </a:r>
            <a:endParaRPr lang="ru-RU" sz="1200" dirty="0"/>
          </a:p>
        </p:txBody>
      </p:sp>
      <p:sp>
        <p:nvSpPr>
          <p:cNvPr id="46" name="TextBox 45"/>
          <p:cNvSpPr txBox="1"/>
          <p:nvPr/>
        </p:nvSpPr>
        <p:spPr>
          <a:xfrm rot="198892">
            <a:off x="2681912" y="3945490"/>
            <a:ext cx="1930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ускорение, фокусировка</a:t>
            </a:r>
            <a:endParaRPr lang="ru-RU" sz="1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362" y="2696403"/>
            <a:ext cx="2867025" cy="466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15048" y="2764744"/>
            <a:ext cx="3004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 способ показать форму сгустков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 rot="150796">
            <a:off x="2842932" y="5015663"/>
            <a:ext cx="2130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максимальное замедление</a:t>
            </a:r>
            <a:endParaRPr lang="ru-RU" sz="1200" dirty="0"/>
          </a:p>
        </p:txBody>
      </p:sp>
      <p:sp>
        <p:nvSpPr>
          <p:cNvPr id="48" name="TextBox 47"/>
          <p:cNvSpPr txBox="1"/>
          <p:nvPr/>
        </p:nvSpPr>
        <p:spPr>
          <a:xfrm rot="217338">
            <a:off x="2659374" y="5329021"/>
            <a:ext cx="20617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замедление, фокусировка</a:t>
            </a:r>
            <a:endParaRPr lang="ru-RU" sz="1200" dirty="0"/>
          </a:p>
        </p:txBody>
      </p:sp>
      <p:sp>
        <p:nvSpPr>
          <p:cNvPr id="49" name="TextBox 48"/>
          <p:cNvSpPr txBox="1"/>
          <p:nvPr/>
        </p:nvSpPr>
        <p:spPr>
          <a:xfrm rot="198892">
            <a:off x="2429986" y="5616698"/>
            <a:ext cx="1930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ускорение, фокусировка</a:t>
            </a:r>
            <a:endParaRPr lang="ru-RU" sz="1200" dirty="0"/>
          </a:p>
        </p:txBody>
      </p:sp>
      <p:sp>
        <p:nvSpPr>
          <p:cNvPr id="54" name="TextBox 53"/>
          <p:cNvSpPr txBox="1"/>
          <p:nvPr/>
        </p:nvSpPr>
        <p:spPr>
          <a:xfrm rot="217338">
            <a:off x="3263566" y="4693488"/>
            <a:ext cx="1286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err="1" smtClean="0"/>
              <a:t>дефокусировка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85792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2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4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0232" y="529327"/>
            <a:ext cx="72916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Поле увеличивается ценой быстрого разрушения сгустков</a:t>
            </a:r>
            <a:endParaRPr lang="ru-RU" sz="2000" dirty="0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912502" y="55657"/>
            <a:ext cx="92388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>
                <a:latin typeface="Tahoma" panose="020B0604030504040204" pitchFamily="34" charset="0"/>
              </a:rPr>
              <a:t>К.В.Лотов</a:t>
            </a:r>
            <a:r>
              <a:rPr lang="ru-RU" altLang="ru-RU" sz="1200" dirty="0" smtClean="0">
                <a:latin typeface="Tahoma" panose="020B0604030504040204" pitchFamily="34" charset="0"/>
              </a:rPr>
              <a:t>, Семинар «Новые методы ускорения частиц и экстремальные состояния материи», 29.05.2025,    слайд 17 из 19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0232" y="1044581"/>
            <a:ext cx="4855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Эффективный ток (плотность сгустков) уменьшается</a:t>
            </a:r>
          </a:p>
          <a:p>
            <a:r>
              <a:rPr lang="ru-RU" dirty="0" smtClean="0"/>
              <a:t>Ускоряющее поле (амплитуда волны) растет</a:t>
            </a:r>
            <a:endParaRPr lang="ru-RU" dirty="0"/>
          </a:p>
        </p:txBody>
      </p:sp>
      <p:grpSp>
        <p:nvGrpSpPr>
          <p:cNvPr id="37" name="Группа 36"/>
          <p:cNvGrpSpPr/>
          <p:nvPr/>
        </p:nvGrpSpPr>
        <p:grpSpPr>
          <a:xfrm>
            <a:off x="7994267" y="1030141"/>
            <a:ext cx="3863740" cy="1162717"/>
            <a:chOff x="3469075" y="952378"/>
            <a:chExt cx="3863740" cy="1162717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69075" y="952378"/>
              <a:ext cx="3743079" cy="1162717"/>
            </a:xfrm>
            <a:prstGeom prst="rect">
              <a:avLst/>
            </a:prstGeom>
          </p:spPr>
        </p:pic>
        <p:cxnSp>
          <p:nvCxnSpPr>
            <p:cNvPr id="32" name="Прямая соединительная линия 31"/>
            <p:cNvCxnSpPr/>
            <p:nvPr/>
          </p:nvCxnSpPr>
          <p:spPr>
            <a:xfrm>
              <a:off x="5735960" y="1150144"/>
              <a:ext cx="122413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5735960" y="1212936"/>
              <a:ext cx="122413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6915245" y="981150"/>
              <a:ext cx="34176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 smtClean="0"/>
                <a:t>(</a:t>
              </a:r>
              <a:r>
                <a:rPr lang="en-US" sz="1000" dirty="0" smtClean="0"/>
                <a:t>a</a:t>
              </a:r>
              <a:r>
                <a:rPr lang="ru-RU" sz="1000" dirty="0" smtClean="0"/>
                <a:t>)</a:t>
              </a:r>
              <a:endParaRPr lang="ru-RU" sz="10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967024" y="1091214"/>
              <a:ext cx="34176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(b)</a:t>
              </a:r>
              <a:endParaRPr lang="ru-RU" sz="10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997467" y="1198902"/>
              <a:ext cx="3353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(c)</a:t>
              </a:r>
              <a:endParaRPr lang="ru-RU" sz="1000" dirty="0"/>
            </a:p>
          </p:txBody>
        </p:sp>
      </p:grpSp>
      <p:cxnSp>
        <p:nvCxnSpPr>
          <p:cNvPr id="55" name="Прямая соединительная линия 54"/>
          <p:cNvCxnSpPr/>
          <p:nvPr/>
        </p:nvCxnSpPr>
        <p:spPr>
          <a:xfrm>
            <a:off x="9434427" y="1229993"/>
            <a:ext cx="18722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Группа 49"/>
          <p:cNvGrpSpPr/>
          <p:nvPr/>
        </p:nvGrpSpPr>
        <p:grpSpPr>
          <a:xfrm>
            <a:off x="9523994" y="1122344"/>
            <a:ext cx="288032" cy="246221"/>
            <a:chOff x="4817415" y="1044581"/>
            <a:chExt cx="288032" cy="246221"/>
          </a:xfrm>
        </p:grpSpPr>
        <p:sp>
          <p:nvSpPr>
            <p:cNvPr id="42" name="Овал 41"/>
            <p:cNvSpPr/>
            <p:nvPr/>
          </p:nvSpPr>
          <p:spPr>
            <a:xfrm>
              <a:off x="4873239" y="1092313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C83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817415" y="1044581"/>
              <a:ext cx="288032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1</a:t>
              </a:r>
              <a:endParaRPr lang="ru-RU" sz="1000" dirty="0"/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10158680" y="1168977"/>
            <a:ext cx="255198" cy="246221"/>
            <a:chOff x="8832304" y="4293096"/>
            <a:chExt cx="255198" cy="246221"/>
          </a:xfrm>
        </p:grpSpPr>
        <p:sp>
          <p:nvSpPr>
            <p:cNvPr id="43" name="Овал 42"/>
            <p:cNvSpPr/>
            <p:nvPr/>
          </p:nvSpPr>
          <p:spPr>
            <a:xfrm>
              <a:off x="8887895" y="4341412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FA6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832304" y="4293096"/>
              <a:ext cx="25519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3</a:t>
              </a:r>
              <a:endParaRPr lang="ru-RU" sz="1000" dirty="0"/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10166605" y="1056603"/>
            <a:ext cx="255198" cy="246221"/>
            <a:chOff x="8328248" y="4456857"/>
            <a:chExt cx="255198" cy="246221"/>
          </a:xfrm>
        </p:grpSpPr>
        <p:sp>
          <p:nvSpPr>
            <p:cNvPr id="44" name="Овал 43"/>
            <p:cNvSpPr/>
            <p:nvPr/>
          </p:nvSpPr>
          <p:spPr>
            <a:xfrm>
              <a:off x="8375747" y="450346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7A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328248" y="4456857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2</a:t>
              </a:r>
              <a:endParaRPr lang="ru-RU" sz="1000" dirty="0"/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11367308" y="1306121"/>
            <a:ext cx="255198" cy="246221"/>
            <a:chOff x="7968208" y="4653136"/>
            <a:chExt cx="255198" cy="246221"/>
          </a:xfrm>
        </p:grpSpPr>
        <p:sp>
          <p:nvSpPr>
            <p:cNvPr id="45" name="Овал 44"/>
            <p:cNvSpPr/>
            <p:nvPr/>
          </p:nvSpPr>
          <p:spPr>
            <a:xfrm>
              <a:off x="8023799" y="470307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D93C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968208" y="4653136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4</a:t>
              </a:r>
              <a:endParaRPr lang="ru-RU" sz="1000" dirty="0"/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040" y="2192944"/>
            <a:ext cx="2867025" cy="4667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376" y="2787595"/>
            <a:ext cx="5265016" cy="38955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6040" y="2789639"/>
            <a:ext cx="5401967" cy="39107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760797" y="3520953"/>
            <a:ext cx="393056" cy="307777"/>
          </a:xfrm>
          <a:prstGeom prst="rect">
            <a:avLst/>
          </a:prstGeom>
          <a:solidFill>
            <a:srgbClr val="000080"/>
          </a:solidFill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(с)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719736" y="3501008"/>
            <a:ext cx="393056" cy="307777"/>
          </a:xfrm>
          <a:prstGeom prst="rect">
            <a:avLst/>
          </a:prstGeom>
          <a:solidFill>
            <a:srgbClr val="000080"/>
          </a:solidFill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(с)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9286832" y="5111507"/>
            <a:ext cx="2376264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/>
          <p:cNvSpPr/>
          <p:nvPr/>
        </p:nvSpPr>
        <p:spPr>
          <a:xfrm>
            <a:off x="3431704" y="4744999"/>
            <a:ext cx="2376264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65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2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4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0232" y="529327"/>
            <a:ext cx="61240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Почему при этом не гибнут ускоряемые частицы?</a:t>
            </a:r>
            <a:endParaRPr lang="ru-RU" sz="2000" dirty="0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912502" y="55657"/>
            <a:ext cx="92388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>
                <a:latin typeface="Tahoma" panose="020B0604030504040204" pitchFamily="34" charset="0"/>
              </a:rPr>
              <a:t>К.В.Лотов</a:t>
            </a:r>
            <a:r>
              <a:rPr lang="ru-RU" altLang="ru-RU" sz="1200" dirty="0" smtClean="0">
                <a:latin typeface="Tahoma" panose="020B0604030504040204" pitchFamily="34" charset="0"/>
              </a:rPr>
              <a:t>, Семинар «Новые методы ускорения частиц и экстремальные состояния материи», 29.05.2025,    слайд 18 из 19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023" y="2584206"/>
            <a:ext cx="6621313" cy="4075091"/>
          </a:xfrm>
          <a:prstGeom prst="rect">
            <a:avLst/>
          </a:prstGeom>
        </p:spPr>
      </p:pic>
      <p:grpSp>
        <p:nvGrpSpPr>
          <p:cNvPr id="37" name="Группа 36"/>
          <p:cNvGrpSpPr/>
          <p:nvPr/>
        </p:nvGrpSpPr>
        <p:grpSpPr>
          <a:xfrm>
            <a:off x="3287688" y="952378"/>
            <a:ext cx="3863740" cy="1162717"/>
            <a:chOff x="3469075" y="952378"/>
            <a:chExt cx="3863740" cy="1162717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69075" y="952378"/>
              <a:ext cx="3743079" cy="1162717"/>
            </a:xfrm>
            <a:prstGeom prst="rect">
              <a:avLst/>
            </a:prstGeom>
          </p:spPr>
        </p:pic>
        <p:cxnSp>
          <p:nvCxnSpPr>
            <p:cNvPr id="32" name="Прямая соединительная линия 31"/>
            <p:cNvCxnSpPr/>
            <p:nvPr/>
          </p:nvCxnSpPr>
          <p:spPr>
            <a:xfrm>
              <a:off x="5735960" y="1150144"/>
              <a:ext cx="122413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5735960" y="1212936"/>
              <a:ext cx="122413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6915245" y="981150"/>
              <a:ext cx="34176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 smtClean="0"/>
                <a:t>(</a:t>
              </a:r>
              <a:r>
                <a:rPr lang="en-US" sz="1000" dirty="0" smtClean="0"/>
                <a:t>a</a:t>
              </a:r>
              <a:r>
                <a:rPr lang="ru-RU" sz="1000" dirty="0" smtClean="0"/>
                <a:t>)</a:t>
              </a:r>
              <a:endParaRPr lang="ru-RU" sz="10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967024" y="1091214"/>
              <a:ext cx="34176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(b)</a:t>
              </a:r>
              <a:endParaRPr lang="ru-RU" sz="10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997467" y="1198902"/>
              <a:ext cx="3353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(c)</a:t>
              </a:r>
              <a:endParaRPr lang="ru-RU" sz="1000" dirty="0"/>
            </a:p>
          </p:txBody>
        </p:sp>
      </p:grpSp>
      <p:cxnSp>
        <p:nvCxnSpPr>
          <p:cNvPr id="55" name="Прямая соединительная линия 54"/>
          <p:cNvCxnSpPr/>
          <p:nvPr/>
        </p:nvCxnSpPr>
        <p:spPr>
          <a:xfrm>
            <a:off x="4727848" y="1152230"/>
            <a:ext cx="18722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Группа 49"/>
          <p:cNvGrpSpPr/>
          <p:nvPr/>
        </p:nvGrpSpPr>
        <p:grpSpPr>
          <a:xfrm>
            <a:off x="4817415" y="1044581"/>
            <a:ext cx="288032" cy="246221"/>
            <a:chOff x="4817415" y="1044581"/>
            <a:chExt cx="288032" cy="246221"/>
          </a:xfrm>
        </p:grpSpPr>
        <p:sp>
          <p:nvSpPr>
            <p:cNvPr id="42" name="Овал 41"/>
            <p:cNvSpPr/>
            <p:nvPr/>
          </p:nvSpPr>
          <p:spPr>
            <a:xfrm>
              <a:off x="4873239" y="1092313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C83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817415" y="1044581"/>
              <a:ext cx="288032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1</a:t>
              </a:r>
              <a:endParaRPr lang="ru-RU" sz="1000" dirty="0"/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5452101" y="1091214"/>
            <a:ext cx="255198" cy="246221"/>
            <a:chOff x="8832304" y="4293096"/>
            <a:chExt cx="255198" cy="246221"/>
          </a:xfrm>
        </p:grpSpPr>
        <p:sp>
          <p:nvSpPr>
            <p:cNvPr id="43" name="Овал 42"/>
            <p:cNvSpPr/>
            <p:nvPr/>
          </p:nvSpPr>
          <p:spPr>
            <a:xfrm>
              <a:off x="8887895" y="4341412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FA6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832304" y="4293096"/>
              <a:ext cx="255198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3</a:t>
              </a:r>
              <a:endParaRPr lang="ru-RU" sz="1000" dirty="0"/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5460026" y="978840"/>
            <a:ext cx="255198" cy="246221"/>
            <a:chOff x="8328248" y="4456857"/>
            <a:chExt cx="255198" cy="246221"/>
          </a:xfrm>
        </p:grpSpPr>
        <p:sp>
          <p:nvSpPr>
            <p:cNvPr id="44" name="Овал 43"/>
            <p:cNvSpPr/>
            <p:nvPr/>
          </p:nvSpPr>
          <p:spPr>
            <a:xfrm>
              <a:off x="8375747" y="450346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7A0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328248" y="4456857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2</a:t>
              </a:r>
              <a:endParaRPr lang="ru-RU" sz="1000" dirty="0"/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6660729" y="1228358"/>
            <a:ext cx="255198" cy="246221"/>
            <a:chOff x="7968208" y="4653136"/>
            <a:chExt cx="255198" cy="246221"/>
          </a:xfrm>
        </p:grpSpPr>
        <p:sp>
          <p:nvSpPr>
            <p:cNvPr id="45" name="Овал 44"/>
            <p:cNvSpPr/>
            <p:nvPr/>
          </p:nvSpPr>
          <p:spPr>
            <a:xfrm>
              <a:off x="8023799" y="470307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D93C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968208" y="4653136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4</a:t>
              </a:r>
              <a:endParaRPr lang="ru-RU" sz="1000" dirty="0"/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7248128" y="3501008"/>
            <a:ext cx="475252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Разрушенные сгустки не «удлиняют» период волны (переход 3 </a:t>
            </a:r>
            <a:r>
              <a:rPr lang="ru-RU" dirty="0"/>
              <a:t>→ </a:t>
            </a:r>
            <a:r>
              <a:rPr lang="ru-RU" dirty="0" smtClean="0"/>
              <a:t>4)</a:t>
            </a:r>
          </a:p>
          <a:p>
            <a:endParaRPr lang="ru-RU" dirty="0"/>
          </a:p>
          <a:p>
            <a:r>
              <a:rPr lang="ru-RU" dirty="0" smtClean="0"/>
              <a:t>Точки постоянной фазы движутся вперед по мере разрушения все большего количества сгустков</a:t>
            </a:r>
          </a:p>
          <a:p>
            <a:endParaRPr lang="ru-RU" dirty="0"/>
          </a:p>
          <a:p>
            <a:r>
              <a:rPr lang="ru-RU" dirty="0" smtClean="0"/>
              <a:t>Где-то достигается баланс: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ph</a:t>
            </a:r>
            <a:r>
              <a:rPr lang="en-US" dirty="0" smtClean="0"/>
              <a:t>=c</a:t>
            </a:r>
          </a:p>
          <a:p>
            <a:endParaRPr lang="en-US" dirty="0"/>
          </a:p>
          <a:p>
            <a:r>
              <a:rPr lang="ru-RU" dirty="0" smtClean="0"/>
              <a:t>Градиентом плотности мы контролируем положение этой области и смещаем ее в место наибольшего поля</a:t>
            </a:r>
          </a:p>
          <a:p>
            <a:endParaRPr lang="ru-RU" dirty="0"/>
          </a:p>
          <a:p>
            <a:r>
              <a:rPr lang="ru-RU" dirty="0" smtClean="0"/>
              <a:t>Наибольшая энергия электронов – при отрицательном градиенте</a:t>
            </a:r>
            <a:endParaRPr lang="ru-RU" dirty="0"/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6241" y="633972"/>
            <a:ext cx="4312703" cy="286703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120336" y="1897087"/>
            <a:ext cx="14362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Период волны</a:t>
            </a:r>
          </a:p>
        </p:txBody>
      </p:sp>
      <p:sp>
        <p:nvSpPr>
          <p:cNvPr id="46" name="Овал 45"/>
          <p:cNvSpPr/>
          <p:nvPr/>
        </p:nvSpPr>
        <p:spPr>
          <a:xfrm>
            <a:off x="2986602" y="5589240"/>
            <a:ext cx="2073213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2912502" y="4201197"/>
            <a:ext cx="2073213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4961431" y="4948493"/>
            <a:ext cx="2073213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4223792" y="4365104"/>
            <a:ext cx="3024336" cy="12241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endCxn id="47" idx="6"/>
          </p:cNvCxnSpPr>
          <p:nvPr/>
        </p:nvCxnSpPr>
        <p:spPr>
          <a:xfrm flipH="1" flipV="1">
            <a:off x="4985715" y="4525233"/>
            <a:ext cx="2262413" cy="400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endCxn id="48" idx="6"/>
          </p:cNvCxnSpPr>
          <p:nvPr/>
        </p:nvCxnSpPr>
        <p:spPr>
          <a:xfrm flipH="1" flipV="1">
            <a:off x="7034644" y="5272529"/>
            <a:ext cx="213484" cy="973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Группа 48"/>
          <p:cNvGrpSpPr/>
          <p:nvPr/>
        </p:nvGrpSpPr>
        <p:grpSpPr>
          <a:xfrm>
            <a:off x="222891" y="2115095"/>
            <a:ext cx="2920781" cy="307777"/>
            <a:chOff x="222891" y="2115095"/>
            <a:chExt cx="2920781" cy="307777"/>
          </a:xfrm>
        </p:grpSpPr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67247" y="2178970"/>
              <a:ext cx="1876425" cy="209550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222891" y="2115095"/>
              <a:ext cx="17535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Точки, где              ,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0135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232" y="529327"/>
            <a:ext cx="926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Итого:</a:t>
            </a:r>
            <a:endParaRPr lang="ru-RU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4511824" y="6309598"/>
            <a:ext cx="2850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Спасибо за внимание!</a:t>
            </a:r>
            <a:endParaRPr lang="ru-RU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1415480" y="1124744"/>
            <a:ext cx="100811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Регулируя продольное распределение плотности плазмы, можно контролировать фазу кильватерной волны, даже если волна создается длинной резонансной последовательностью </a:t>
            </a:r>
            <a:r>
              <a:rPr lang="ru-RU" sz="1800" dirty="0" err="1" smtClean="0"/>
              <a:t>микросгустков</a:t>
            </a:r>
            <a:r>
              <a:rPr lang="ru-RU" sz="1800" dirty="0" smtClean="0"/>
              <a:t>.</a:t>
            </a:r>
          </a:p>
          <a:p>
            <a:endParaRPr lang="en-US" sz="1800" dirty="0" smtClean="0"/>
          </a:p>
          <a:p>
            <a:r>
              <a:rPr lang="ru-RU" sz="1800" dirty="0" smtClean="0"/>
              <a:t>Но связь между фазой и плотностью оказывается нелокальной и нетривиальной </a:t>
            </a:r>
            <a:endParaRPr lang="en-US" sz="1800" dirty="0" smtClean="0"/>
          </a:p>
          <a:p>
            <a:r>
              <a:rPr lang="ru-RU" sz="1800" dirty="0" smtClean="0"/>
              <a:t>(без моделирования сложно разобраться).</a:t>
            </a:r>
          </a:p>
          <a:p>
            <a:endParaRPr lang="en-US" sz="1800" dirty="0" smtClean="0"/>
          </a:p>
          <a:p>
            <a:r>
              <a:rPr lang="ru-RU" sz="1800" dirty="0" smtClean="0"/>
              <a:t>Так можно локально увеличить </a:t>
            </a:r>
            <a:r>
              <a:rPr lang="ru-RU" sz="1800" dirty="0" err="1" smtClean="0"/>
              <a:t>энергоотдачу</a:t>
            </a:r>
            <a:r>
              <a:rPr lang="ru-RU" sz="1800" dirty="0" smtClean="0"/>
              <a:t> </a:t>
            </a:r>
            <a:r>
              <a:rPr lang="ru-RU" sz="1800" dirty="0" err="1" smtClean="0"/>
              <a:t>микросгустков</a:t>
            </a:r>
            <a:r>
              <a:rPr lang="ru-RU" sz="1800" dirty="0" smtClean="0"/>
              <a:t> ценой их быстрого разрушения.</a:t>
            </a:r>
          </a:p>
          <a:p>
            <a:endParaRPr lang="en-US" sz="1800" dirty="0" smtClean="0"/>
          </a:p>
          <a:p>
            <a:r>
              <a:rPr lang="ru-RU" sz="1800" dirty="0" smtClean="0"/>
              <a:t>Эффект (увеличение энергии частиц на 33% в 10 м секции) можно проверить </a:t>
            </a:r>
            <a:endParaRPr lang="en-US" sz="1800" dirty="0" smtClean="0"/>
          </a:p>
          <a:p>
            <a:r>
              <a:rPr lang="ru-RU" sz="1800" dirty="0" smtClean="0"/>
              <a:t>в эксперименте </a:t>
            </a:r>
            <a:r>
              <a:rPr lang="en-US" sz="1800" dirty="0" smtClean="0"/>
              <a:t>AWAKE.</a:t>
            </a:r>
            <a:endParaRPr lang="ru-RU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5735960" y="4725144"/>
            <a:ext cx="5616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N.V. </a:t>
            </a:r>
            <a:r>
              <a:rPr lang="en-US" dirty="0" err="1"/>
              <a:t>Okhotnikov</a:t>
            </a:r>
            <a:r>
              <a:rPr lang="en-US" dirty="0"/>
              <a:t> and K.V. </a:t>
            </a:r>
            <a:r>
              <a:rPr lang="en-US" dirty="0" err="1"/>
              <a:t>Lotov</a:t>
            </a:r>
            <a:r>
              <a:rPr lang="en-US" dirty="0"/>
              <a:t>,</a:t>
            </a:r>
          </a:p>
          <a:p>
            <a:r>
              <a:rPr lang="en-US" dirty="0"/>
              <a:t>Acceleration rate enhancement by negative plasma density gradient in multi-bunch driven plasma wakefield accelerator.</a:t>
            </a:r>
          </a:p>
          <a:p>
            <a:r>
              <a:rPr lang="en-US" dirty="0">
                <a:hlinkClick r:id="rId5"/>
              </a:rPr>
              <a:t>Phys. Plasmas 32, 033102 (2025</a:t>
            </a:r>
            <a:r>
              <a:rPr lang="en-US" dirty="0" smtClean="0">
                <a:hlinkClick r:id="rId5"/>
              </a:rPr>
              <a:t>).</a:t>
            </a:r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2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912502" y="55657"/>
            <a:ext cx="92388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>
                <a:latin typeface="Tahoma" panose="020B0604030504040204" pitchFamily="34" charset="0"/>
              </a:rPr>
              <a:t>К.В.Лотов</a:t>
            </a:r>
            <a:r>
              <a:rPr lang="ru-RU" altLang="ru-RU" sz="1200" dirty="0" smtClean="0">
                <a:latin typeface="Tahoma" panose="020B0604030504040204" pitchFamily="34" charset="0"/>
              </a:rPr>
              <a:t>, Семинар «Новые методы ускорения частиц и экстремальные состояния материи», 29.05.2025,    слайд 19 из 19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41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2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" name="Группа 39"/>
          <p:cNvGrpSpPr/>
          <p:nvPr/>
        </p:nvGrpSpPr>
        <p:grpSpPr>
          <a:xfrm>
            <a:off x="248876" y="1326958"/>
            <a:ext cx="8572115" cy="5459463"/>
            <a:chOff x="1852104" y="1262122"/>
            <a:chExt cx="8696212" cy="5538499"/>
          </a:xfrm>
        </p:grpSpPr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52104" y="1312649"/>
              <a:ext cx="8468502" cy="5437445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6670331" y="6554400"/>
              <a:ext cx="38779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from </a:t>
              </a:r>
              <a:r>
                <a:rPr lang="en-US" sz="1000" dirty="0" err="1"/>
                <a:t>E.Adli</a:t>
              </a:r>
              <a:r>
                <a:rPr lang="en-US" sz="1000" dirty="0"/>
                <a:t> et al. (AWAKE Collaboration), Nature 561, 363 (2018)</a:t>
              </a:r>
              <a:endParaRPr lang="ru-RU" sz="10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887279" y="3279371"/>
              <a:ext cx="101341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400 GeV</a:t>
              </a:r>
            </a:p>
            <a:p>
              <a:r>
                <a:rPr lang="el-GR" sz="1000" dirty="0"/>
                <a:t>σ</a:t>
              </a:r>
              <a:r>
                <a:rPr lang="en-US" sz="1000" baseline="-25000" dirty="0"/>
                <a:t>z</a:t>
              </a:r>
              <a:r>
                <a:rPr lang="en-US" sz="1000" dirty="0"/>
                <a:t>~7 cm</a:t>
              </a:r>
            </a:p>
            <a:p>
              <a:r>
                <a:rPr lang="el-GR" sz="1000" dirty="0"/>
                <a:t>σ</a:t>
              </a:r>
              <a:r>
                <a:rPr lang="en-US" sz="1000" baseline="-25000" dirty="0"/>
                <a:t>r</a:t>
              </a:r>
              <a:r>
                <a:rPr lang="en-US" sz="1000" dirty="0"/>
                <a:t>~0.2 mm</a:t>
              </a:r>
            </a:p>
            <a:p>
              <a:r>
                <a:rPr lang="el-GR" sz="1000" dirty="0"/>
                <a:t>ε</a:t>
              </a:r>
              <a:r>
                <a:rPr lang="en-US" sz="1000" baseline="-25000" dirty="0"/>
                <a:t>n</a:t>
              </a:r>
              <a:r>
                <a:rPr lang="en-US" sz="1000" dirty="0"/>
                <a:t>~3 mm </a:t>
              </a:r>
              <a:r>
                <a:rPr lang="en-US" sz="1000" dirty="0" err="1"/>
                <a:t>mrad</a:t>
              </a:r>
              <a:endParaRPr lang="ru-RU" sz="1000" dirty="0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4767599" y="3124291"/>
              <a:ext cx="103746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10</a:t>
              </a:r>
              <a:r>
                <a:rPr lang="en-US" sz="1000" baseline="30000" dirty="0"/>
                <a:t>14</a:t>
              </a:r>
              <a:r>
                <a:rPr lang="en-US" sz="1000" dirty="0"/>
                <a:t>–10</a:t>
              </a:r>
              <a:r>
                <a:rPr lang="en-US" sz="1000" baseline="30000" dirty="0"/>
                <a:t>15 </a:t>
              </a:r>
              <a:r>
                <a:rPr lang="en-US" sz="1000" dirty="0"/>
                <a:t>cm</a:t>
              </a:r>
              <a:r>
                <a:rPr lang="en-US" sz="1000" baseline="30000" dirty="0"/>
                <a:t>-3</a:t>
              </a:r>
              <a:r>
                <a:rPr lang="en-US" sz="1000" dirty="0"/>
                <a:t> </a:t>
              </a:r>
              <a:endParaRPr lang="ru-RU" sz="1000" dirty="0"/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1852104" y="1337220"/>
              <a:ext cx="140294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err="1"/>
                <a:t>Ti:Sapphire</a:t>
              </a:r>
              <a:r>
                <a:rPr lang="en-US" sz="1000" dirty="0"/>
                <a:t>, </a:t>
              </a:r>
              <a:r>
                <a:rPr lang="en-GB" sz="1000" dirty="0"/>
                <a:t>780 nm, </a:t>
              </a:r>
            </a:p>
            <a:p>
              <a:r>
                <a:rPr lang="en-GB" sz="1000" dirty="0"/>
                <a:t>120 fs, 450mJ</a:t>
              </a:r>
              <a:endParaRPr lang="ru-RU" sz="1000" dirty="0"/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4767598" y="1262122"/>
              <a:ext cx="124906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20 MeV</a:t>
              </a:r>
              <a:r>
                <a:rPr lang="en-GB" sz="1000" dirty="0"/>
                <a:t>, 650 </a:t>
              </a:r>
              <a:r>
                <a:rPr lang="en-GB" sz="1000" dirty="0" err="1"/>
                <a:t>pC</a:t>
              </a:r>
              <a:r>
                <a:rPr lang="en-GB" sz="1000" dirty="0"/>
                <a:t>, </a:t>
              </a:r>
            </a:p>
            <a:p>
              <a:r>
                <a:rPr lang="en-GB" sz="1000" dirty="0"/>
                <a:t>15 mm </a:t>
              </a:r>
              <a:r>
                <a:rPr lang="en-GB" sz="1000" dirty="0" err="1"/>
                <a:t>mrad</a:t>
              </a:r>
              <a:r>
                <a:rPr lang="en-GB" sz="1000" dirty="0"/>
                <a:t>, 2 </a:t>
              </a:r>
              <a:r>
                <a:rPr lang="en-GB" sz="1000" dirty="0" err="1"/>
                <a:t>ps</a:t>
              </a:r>
              <a:r>
                <a:rPr lang="en-GB" sz="1000" dirty="0"/>
                <a:t> 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976320" y="2120820"/>
            <a:ext cx="2578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</a:t>
            </a:r>
            <a:r>
              <a:rPr lang="ru-RU" dirty="0" smtClean="0"/>
              <a:t>количественное согласие с моделированием</a:t>
            </a:r>
            <a:r>
              <a:rPr lang="en-US" dirty="0" smtClean="0"/>
              <a:t>: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9223339" y="4543213"/>
            <a:ext cx="26825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A.A.Gorn</a:t>
            </a:r>
            <a:r>
              <a:rPr lang="en-US" sz="1000" dirty="0" smtClean="0"/>
              <a:t> </a:t>
            </a:r>
            <a:r>
              <a:rPr lang="en-US" sz="1000" dirty="0"/>
              <a:t>et al</a:t>
            </a:r>
            <a:r>
              <a:rPr lang="en-US" sz="1000" dirty="0" smtClean="0"/>
              <a:t>., </a:t>
            </a:r>
            <a:r>
              <a:rPr lang="fr-FR" sz="1000" dirty="0" smtClean="0"/>
              <a:t>PPCF </a:t>
            </a:r>
            <a:r>
              <a:rPr lang="fr-FR" sz="1000" dirty="0"/>
              <a:t>62, 125023 (2020)</a:t>
            </a:r>
            <a:r>
              <a:rPr lang="en-US" sz="1000" dirty="0" smtClean="0"/>
              <a:t>.</a:t>
            </a:r>
            <a:endParaRPr lang="ru-RU" sz="1000" dirty="0"/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3136" y="2852511"/>
            <a:ext cx="2850992" cy="1623601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4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0232" y="529327"/>
            <a:ext cx="3717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Эксперимент </a:t>
            </a:r>
            <a:r>
              <a:rPr lang="en-US" sz="2000" dirty="0" smtClean="0"/>
              <a:t>AWAKE </a:t>
            </a:r>
            <a:r>
              <a:rPr lang="ru-RU" sz="2000" dirty="0" smtClean="0"/>
              <a:t>в ЦЕРН</a:t>
            </a:r>
            <a:endParaRPr lang="ru-RU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7243274" y="2492896"/>
            <a:ext cx="1353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2 </a:t>
            </a:r>
            <a:r>
              <a:rPr lang="ru-RU" b="1" dirty="0" smtClean="0">
                <a:solidFill>
                  <a:srgbClr val="FFFF00"/>
                </a:solidFill>
              </a:rPr>
              <a:t>ГэВ на </a:t>
            </a:r>
            <a:r>
              <a:rPr lang="en-US" b="1" dirty="0" smtClean="0">
                <a:solidFill>
                  <a:srgbClr val="FFFF00"/>
                </a:solidFill>
              </a:rPr>
              <a:t>1</a:t>
            </a:r>
            <a:r>
              <a:rPr lang="ru-RU" b="1" dirty="0" smtClean="0">
                <a:solidFill>
                  <a:srgbClr val="FFFF00"/>
                </a:solidFill>
              </a:rPr>
              <a:t>0 м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3558" y="428109"/>
            <a:ext cx="7798920" cy="7679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8006" y="920238"/>
            <a:ext cx="2706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все вовремя, в </a:t>
            </a:r>
            <a:r>
              <a:rPr lang="ru-RU" dirty="0" err="1" smtClean="0"/>
              <a:t>т.ч</a:t>
            </a:r>
            <a:r>
              <a:rPr lang="ru-RU" dirty="0" smtClean="0"/>
              <a:t>. результаты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134729" y="366212"/>
            <a:ext cx="1080120" cy="7262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8726132" y="1289125"/>
            <a:ext cx="31123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Run 1</a:t>
            </a:r>
            <a:r>
              <a:rPr lang="ru-RU" b="1" dirty="0" smtClean="0"/>
              <a:t>:</a:t>
            </a:r>
          </a:p>
          <a:p>
            <a:pPr lvl="1"/>
            <a:r>
              <a:rPr lang="ru-RU" dirty="0" err="1" smtClean="0"/>
              <a:t>Самомодуляция</a:t>
            </a:r>
            <a:r>
              <a:rPr lang="ru-RU" dirty="0" smtClean="0"/>
              <a:t> (2017)</a:t>
            </a:r>
          </a:p>
          <a:p>
            <a:pPr lvl="1"/>
            <a:r>
              <a:rPr lang="ru-RU" dirty="0" smtClean="0"/>
              <a:t>Ускорение электронов (2018)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9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76321" y="1536344"/>
            <a:ext cx="247019" cy="23395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76320" y="1754882"/>
            <a:ext cx="247019" cy="233958"/>
          </a:xfrm>
          <a:prstGeom prst="rect">
            <a:avLst/>
          </a:prstGeom>
        </p:spPr>
      </p:pic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2912502" y="55657"/>
            <a:ext cx="92388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>
                <a:latin typeface="Tahoma" panose="020B0604030504040204" pitchFamily="34" charset="0"/>
              </a:rPr>
              <a:t>К.В.Лотов</a:t>
            </a:r>
            <a:r>
              <a:rPr lang="ru-RU" altLang="ru-RU" sz="1200" dirty="0" smtClean="0">
                <a:latin typeface="Tahoma" panose="020B0604030504040204" pitchFamily="34" charset="0"/>
              </a:rPr>
              <a:t>, Семинар «Новые методы ускорения частиц и экстремальные состояния материи», 29.05.2025,    слайд </a:t>
            </a:r>
            <a:r>
              <a:rPr lang="ru-RU" altLang="ru-RU" sz="1200" dirty="0">
                <a:latin typeface="Tahoma" panose="020B0604030504040204" pitchFamily="34" charset="0"/>
              </a:rPr>
              <a:t>2</a:t>
            </a:r>
            <a:r>
              <a:rPr lang="ru-RU" altLang="ru-RU" sz="1200" dirty="0" smtClean="0">
                <a:latin typeface="Tahoma" panose="020B0604030504040204" pitchFamily="34" charset="0"/>
              </a:rPr>
              <a:t> из 19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67391" y="1025438"/>
            <a:ext cx="18839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from </a:t>
            </a:r>
            <a:r>
              <a:rPr lang="en-US" sz="1000" dirty="0" smtClean="0"/>
              <a:t>arXiv:2504.00577</a:t>
            </a:r>
            <a:r>
              <a:rPr lang="ru-RU" sz="1000" dirty="0" smtClean="0"/>
              <a:t> (2025)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51516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62" y="1496387"/>
            <a:ext cx="10128126" cy="4641051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2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4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0232" y="529327"/>
            <a:ext cx="3717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Эксперимент </a:t>
            </a:r>
            <a:r>
              <a:rPr lang="en-US" sz="2000" dirty="0" smtClean="0"/>
              <a:t>AWAKE </a:t>
            </a:r>
            <a:r>
              <a:rPr lang="ru-RU" sz="2000" dirty="0" smtClean="0"/>
              <a:t>в ЦЕРН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3558" y="428109"/>
            <a:ext cx="7798920" cy="7679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8006" y="920238"/>
            <a:ext cx="2706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все вовремя, в </a:t>
            </a:r>
            <a:r>
              <a:rPr lang="ru-RU" dirty="0" err="1" smtClean="0"/>
              <a:t>т.ч</a:t>
            </a:r>
            <a:r>
              <a:rPr lang="ru-RU" dirty="0" smtClean="0"/>
              <a:t>. результаты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23992" y="428109"/>
            <a:ext cx="1080120" cy="7999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8328248" y="1340768"/>
            <a:ext cx="37444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Выводы из </a:t>
            </a:r>
            <a:r>
              <a:rPr lang="en-US" b="1" dirty="0" smtClean="0"/>
              <a:t>Run 1</a:t>
            </a:r>
            <a:r>
              <a:rPr lang="ru-RU" b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Моделированию можно доверять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Нужен скачок плотности (</a:t>
            </a:r>
            <a:r>
              <a:rPr lang="en-US" dirty="0" smtClean="0"/>
              <a:t>~ +3%)</a:t>
            </a:r>
            <a:endParaRPr lang="ru-RU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901" y="4230428"/>
            <a:ext cx="4279584" cy="220730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1690" y="2235051"/>
            <a:ext cx="3663022" cy="1137849"/>
          </a:xfrm>
          <a:prstGeom prst="rect">
            <a:avLst/>
          </a:prstGeom>
        </p:spPr>
      </p:pic>
      <p:sp>
        <p:nvSpPr>
          <p:cNvPr id="38" name="Text Box 2"/>
          <p:cNvSpPr txBox="1">
            <a:spLocks noChangeArrowheads="1"/>
          </p:cNvSpPr>
          <p:nvPr/>
        </p:nvSpPr>
        <p:spPr bwMode="auto">
          <a:xfrm>
            <a:off x="2912502" y="55657"/>
            <a:ext cx="92388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>
                <a:latin typeface="Tahoma" panose="020B0604030504040204" pitchFamily="34" charset="0"/>
              </a:rPr>
              <a:t>К.В.Лотов</a:t>
            </a:r>
            <a:r>
              <a:rPr lang="ru-RU" altLang="ru-RU" sz="1200" dirty="0" smtClean="0">
                <a:latin typeface="Tahoma" panose="020B0604030504040204" pitchFamily="34" charset="0"/>
              </a:rPr>
              <a:t>, Семинар «Новые методы ускорения частиц и экстремальные состояния материи», 29.05.2025,    слайд 3 из 19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0362" y="6461681"/>
            <a:ext cx="19864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from Symmetry 14, 1680 (2022)</a:t>
            </a:r>
            <a:endParaRPr lang="ru-RU" sz="1000" dirty="0"/>
          </a:p>
        </p:txBody>
      </p:sp>
      <p:sp>
        <p:nvSpPr>
          <p:cNvPr id="49" name="TextBox 48"/>
          <p:cNvSpPr txBox="1"/>
          <p:nvPr/>
        </p:nvSpPr>
        <p:spPr>
          <a:xfrm>
            <a:off x="9552384" y="3426972"/>
            <a:ext cx="24717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from Phys. Plasmas 32, </a:t>
            </a:r>
            <a:r>
              <a:rPr lang="en-US" sz="1000" dirty="0" smtClean="0"/>
              <a:t>033102</a:t>
            </a:r>
            <a:r>
              <a:rPr lang="ru-RU" sz="1000" dirty="0" smtClean="0"/>
              <a:t> (</a:t>
            </a:r>
            <a:r>
              <a:rPr lang="ru-RU" sz="1000" dirty="0"/>
              <a:t>2025).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267391" y="1025438"/>
            <a:ext cx="18839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from </a:t>
            </a:r>
            <a:r>
              <a:rPr lang="en-US" sz="1000" dirty="0" smtClean="0"/>
              <a:t>arXiv:2504.00577</a:t>
            </a:r>
            <a:r>
              <a:rPr lang="ru-RU" sz="1000" dirty="0" smtClean="0"/>
              <a:t> (2025)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69938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2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4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0232" y="529327"/>
            <a:ext cx="3717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Эксперимент </a:t>
            </a:r>
            <a:r>
              <a:rPr lang="en-US" sz="2000" dirty="0" smtClean="0"/>
              <a:t>AWAKE </a:t>
            </a:r>
            <a:r>
              <a:rPr lang="ru-RU" sz="2000" dirty="0" smtClean="0"/>
              <a:t>в ЦЕРН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3558" y="428109"/>
            <a:ext cx="7798920" cy="7679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8006" y="920238"/>
            <a:ext cx="2706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все вовремя, в </a:t>
            </a:r>
            <a:r>
              <a:rPr lang="ru-RU" dirty="0" err="1" smtClean="0"/>
              <a:t>т.ч</a:t>
            </a:r>
            <a:r>
              <a:rPr lang="ru-RU" dirty="0" smtClean="0"/>
              <a:t>. результаты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23992" y="428109"/>
            <a:ext cx="1080120" cy="7999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8328248" y="1340768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Выводы из </a:t>
            </a:r>
            <a:r>
              <a:rPr lang="en-US" b="1" dirty="0" smtClean="0"/>
              <a:t>Run 1</a:t>
            </a:r>
            <a:r>
              <a:rPr lang="ru-RU" b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Моделированию можно доверять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Нужен скачок плотности (</a:t>
            </a:r>
            <a:r>
              <a:rPr lang="en-US" dirty="0" smtClean="0"/>
              <a:t>~ +3%)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Нужно очистить</a:t>
            </a:r>
            <a:r>
              <a:rPr lang="en-US" dirty="0"/>
              <a:t> </a:t>
            </a:r>
            <a:r>
              <a:rPr lang="ru-RU" dirty="0"/>
              <a:t>весь </a:t>
            </a:r>
            <a:r>
              <a:rPr lang="ru-RU" dirty="0" smtClean="0"/>
              <a:t>туннель</a:t>
            </a: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65" y="1484784"/>
            <a:ext cx="6840760" cy="513726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2912502" y="55657"/>
            <a:ext cx="92388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>
                <a:latin typeface="Tahoma" panose="020B0604030504040204" pitchFamily="34" charset="0"/>
              </a:rPr>
              <a:t>К.В.Лотов</a:t>
            </a:r>
            <a:r>
              <a:rPr lang="ru-RU" altLang="ru-RU" sz="1200" dirty="0" smtClean="0">
                <a:latin typeface="Tahoma" panose="020B0604030504040204" pitchFamily="34" charset="0"/>
              </a:rPr>
              <a:t>, Семинар «Новые методы ускорения частиц и экстремальные состояния материи», 29.05.2025,    слайд </a:t>
            </a:r>
            <a:r>
              <a:rPr lang="ru-RU" altLang="ru-RU" sz="1200" dirty="0">
                <a:latin typeface="Tahoma" panose="020B0604030504040204" pitchFamily="34" charset="0"/>
              </a:rPr>
              <a:t>4</a:t>
            </a:r>
            <a:r>
              <a:rPr lang="ru-RU" altLang="ru-RU" sz="1200" dirty="0" smtClean="0">
                <a:latin typeface="Tahoma" panose="020B0604030504040204" pitchFamily="34" charset="0"/>
              </a:rPr>
              <a:t> из 19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67391" y="1025438"/>
            <a:ext cx="18839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from </a:t>
            </a:r>
            <a:r>
              <a:rPr lang="en-US" sz="1000" dirty="0" smtClean="0"/>
              <a:t>arXiv:2504.00577</a:t>
            </a:r>
            <a:r>
              <a:rPr lang="ru-RU" sz="1000" dirty="0" smtClean="0"/>
              <a:t> (2025)</a:t>
            </a:r>
            <a:endParaRPr lang="ru-RU" sz="10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137430" y="2171764"/>
            <a:ext cx="1728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from </a:t>
            </a:r>
            <a:r>
              <a:rPr lang="en-US" sz="1000" dirty="0" smtClean="0"/>
              <a:t>NIMA 740, 48</a:t>
            </a:r>
            <a:r>
              <a:rPr lang="ru-RU" sz="1000" dirty="0" smtClean="0"/>
              <a:t> (20</a:t>
            </a:r>
            <a:r>
              <a:rPr lang="en-US" sz="1000" dirty="0" smtClean="0"/>
              <a:t>14</a:t>
            </a:r>
            <a:r>
              <a:rPr lang="ru-RU" sz="1000" dirty="0" smtClean="0"/>
              <a:t>)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46625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2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4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0232" y="529327"/>
            <a:ext cx="3717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Эксперимент </a:t>
            </a:r>
            <a:r>
              <a:rPr lang="en-US" sz="2000" dirty="0" smtClean="0"/>
              <a:t>AWAKE </a:t>
            </a:r>
            <a:r>
              <a:rPr lang="ru-RU" sz="2000" dirty="0" smtClean="0"/>
              <a:t>в ЦЕРН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3558" y="428109"/>
            <a:ext cx="7798920" cy="7679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8006" y="920238"/>
            <a:ext cx="2706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все вовремя, в </a:t>
            </a:r>
            <a:r>
              <a:rPr lang="ru-RU" dirty="0" err="1" smtClean="0"/>
              <a:t>т.ч</a:t>
            </a:r>
            <a:r>
              <a:rPr lang="ru-RU" dirty="0" smtClean="0"/>
              <a:t>. результаты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23992" y="428109"/>
            <a:ext cx="1080120" cy="7999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8328248" y="1340768"/>
            <a:ext cx="37444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Выводы из </a:t>
            </a:r>
            <a:r>
              <a:rPr lang="en-US" b="1" dirty="0" smtClean="0"/>
              <a:t>Run 1</a:t>
            </a:r>
            <a:r>
              <a:rPr lang="ru-RU" b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Моделированию можно доверять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Нужен скачок плотности (</a:t>
            </a:r>
            <a:r>
              <a:rPr lang="en-US" dirty="0" smtClean="0"/>
              <a:t>~ +3%)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Нужно очистить</a:t>
            </a:r>
            <a:r>
              <a:rPr lang="en-US" dirty="0"/>
              <a:t> </a:t>
            </a:r>
            <a:r>
              <a:rPr lang="ru-RU" dirty="0"/>
              <a:t>весь туннель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Нужна длинная плазма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Нужен другой способ создания плазмы (лазер не может)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368" y="1369583"/>
            <a:ext cx="4680520" cy="2866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3912" y="3570475"/>
            <a:ext cx="6733672" cy="3133252"/>
          </a:xfrm>
          <a:prstGeom prst="rect">
            <a:avLst/>
          </a:prstGeom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2912502" y="55657"/>
            <a:ext cx="92388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>
                <a:latin typeface="Tahoma" panose="020B0604030504040204" pitchFamily="34" charset="0"/>
              </a:rPr>
              <a:t>К.В.Лотов</a:t>
            </a:r>
            <a:r>
              <a:rPr lang="ru-RU" altLang="ru-RU" sz="1200" dirty="0" smtClean="0">
                <a:latin typeface="Tahoma" panose="020B0604030504040204" pitchFamily="34" charset="0"/>
              </a:rPr>
              <a:t>, Семинар «Новые методы ускорения частиц и экстремальные состояния материи», 29.05.2025,    слайд 5 из 19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67391" y="1025438"/>
            <a:ext cx="18839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from </a:t>
            </a:r>
            <a:r>
              <a:rPr lang="en-US" sz="1000" dirty="0" smtClean="0"/>
              <a:t>arXiv:2504.00577</a:t>
            </a:r>
            <a:r>
              <a:rPr lang="ru-RU" sz="1000" dirty="0" smtClean="0"/>
              <a:t> (2025)</a:t>
            </a:r>
            <a:endParaRPr lang="ru-RU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3491780" y="4286136"/>
            <a:ext cx="18121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from </a:t>
            </a:r>
            <a:r>
              <a:rPr lang="en-US" sz="1000" dirty="0">
                <a:latin typeface="URWPalladioL-Roma"/>
              </a:rPr>
              <a:t>CERN-SPSC-2021-005</a:t>
            </a:r>
            <a:endParaRPr lang="ru-RU" sz="1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800" y="4589177"/>
            <a:ext cx="3124200" cy="2114550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 flipH="1">
            <a:off x="2567608" y="5041978"/>
            <a:ext cx="772392" cy="9073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2567608" y="4951419"/>
            <a:ext cx="772392" cy="9978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06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2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4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0232" y="529327"/>
            <a:ext cx="3717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Эксперимент </a:t>
            </a:r>
            <a:r>
              <a:rPr lang="en-US" sz="2000" dirty="0" smtClean="0"/>
              <a:t>AWAKE </a:t>
            </a:r>
            <a:r>
              <a:rPr lang="ru-RU" sz="2000" dirty="0" smtClean="0"/>
              <a:t>в ЦЕРН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3558" y="428109"/>
            <a:ext cx="7798920" cy="7679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8006" y="920238"/>
            <a:ext cx="2706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все вовремя, в </a:t>
            </a:r>
            <a:r>
              <a:rPr lang="ru-RU" dirty="0" err="1" smtClean="0"/>
              <a:t>т.ч</a:t>
            </a:r>
            <a:r>
              <a:rPr lang="ru-RU" dirty="0" smtClean="0"/>
              <a:t>. результаты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23992" y="428109"/>
            <a:ext cx="1080120" cy="7999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8328248" y="1340768"/>
            <a:ext cx="37444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Выводы из </a:t>
            </a:r>
            <a:r>
              <a:rPr lang="en-US" b="1" dirty="0" smtClean="0"/>
              <a:t>Run 1</a:t>
            </a:r>
            <a:r>
              <a:rPr lang="ru-RU" b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Моделированию можно доверять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Нужен скачок плотности (</a:t>
            </a:r>
            <a:r>
              <a:rPr lang="en-US" dirty="0" smtClean="0"/>
              <a:t>~ +3%)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Нужно очистить</a:t>
            </a:r>
            <a:r>
              <a:rPr lang="en-US" dirty="0"/>
              <a:t> </a:t>
            </a:r>
            <a:r>
              <a:rPr lang="ru-RU" dirty="0"/>
              <a:t>весь туннель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Нужна длинная плазма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Нужен другой способ создания плазмы (лазер не может)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Нужна электронная затравка</a:t>
            </a:r>
            <a:r>
              <a:rPr lang="en-US" dirty="0" smtClean="0"/>
              <a:t> (</a:t>
            </a:r>
            <a:r>
              <a:rPr lang="ru-RU" dirty="0" smtClean="0"/>
              <a:t>инжектор уже есть)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3018" y="3720800"/>
            <a:ext cx="3910565" cy="948520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7871135" y="3641907"/>
            <a:ext cx="4115621" cy="1152128"/>
          </a:xfrm>
          <a:prstGeom prst="roundRect">
            <a:avLst>
              <a:gd name="adj" fmla="val 1012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372" y="1484784"/>
            <a:ext cx="7317474" cy="46983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43872" y="5949280"/>
            <a:ext cx="2830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Теперь лазерного импульса нет</a:t>
            </a:r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 flipV="1">
            <a:off x="4319256" y="5430533"/>
            <a:ext cx="648072" cy="5859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2912502" y="55657"/>
            <a:ext cx="92388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>
                <a:latin typeface="Tahoma" panose="020B0604030504040204" pitchFamily="34" charset="0"/>
              </a:rPr>
              <a:t>К.В.Лотов</a:t>
            </a:r>
            <a:r>
              <a:rPr lang="ru-RU" altLang="ru-RU" sz="1200" dirty="0" smtClean="0">
                <a:latin typeface="Tahoma" panose="020B0604030504040204" pitchFamily="34" charset="0"/>
              </a:rPr>
              <a:t>, Семинар «Новые методы ускорения частиц и экстремальные состояния материи», 29.05.2025,    слайд 6 из 19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267391" y="1025438"/>
            <a:ext cx="18839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from </a:t>
            </a:r>
            <a:r>
              <a:rPr lang="en-US" sz="1000" dirty="0" smtClean="0"/>
              <a:t>arXiv:2504.00577</a:t>
            </a:r>
            <a:r>
              <a:rPr lang="ru-RU" sz="1000" dirty="0" smtClean="0"/>
              <a:t> (2025)</a:t>
            </a:r>
            <a:endParaRPr lang="ru-RU" sz="1000" dirty="0"/>
          </a:p>
        </p:txBody>
      </p:sp>
      <p:sp>
        <p:nvSpPr>
          <p:cNvPr id="31" name="TextBox 30"/>
          <p:cNvSpPr txBox="1"/>
          <p:nvPr/>
        </p:nvSpPr>
        <p:spPr>
          <a:xfrm>
            <a:off x="231141" y="6225648"/>
            <a:ext cx="17924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from </a:t>
            </a:r>
            <a:r>
              <a:rPr lang="en-US" sz="1000" dirty="0" smtClean="0"/>
              <a:t>Nature </a:t>
            </a:r>
            <a:r>
              <a:rPr lang="en-US" sz="1000" dirty="0"/>
              <a:t>561, 363 (2018)</a:t>
            </a:r>
            <a:endParaRPr lang="ru-RU" sz="1000" dirty="0"/>
          </a:p>
        </p:txBody>
      </p:sp>
      <p:sp>
        <p:nvSpPr>
          <p:cNvPr id="32" name="TextBox 31"/>
          <p:cNvSpPr txBox="1"/>
          <p:nvPr/>
        </p:nvSpPr>
        <p:spPr>
          <a:xfrm>
            <a:off x="9514967" y="4817628"/>
            <a:ext cx="24717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from Phys. Plasmas 32, </a:t>
            </a:r>
            <a:r>
              <a:rPr lang="en-US" sz="1000" dirty="0" smtClean="0"/>
              <a:t>033102</a:t>
            </a:r>
            <a:r>
              <a:rPr lang="ru-RU" sz="1000" dirty="0" smtClean="0"/>
              <a:t> (</a:t>
            </a:r>
            <a:r>
              <a:rPr lang="ru-RU" sz="1000" dirty="0"/>
              <a:t>2025).</a:t>
            </a:r>
          </a:p>
        </p:txBody>
      </p:sp>
    </p:spTree>
    <p:extLst>
      <p:ext uri="{BB962C8B-B14F-4D97-AF65-F5344CB8AC3E}">
        <p14:creationId xmlns:p14="http://schemas.microsoft.com/office/powerpoint/2010/main" val="76800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62" y="1496387"/>
            <a:ext cx="10128126" cy="4641051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2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4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0232" y="529327"/>
            <a:ext cx="3717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Эксперимент </a:t>
            </a:r>
            <a:r>
              <a:rPr lang="en-US" sz="2000" dirty="0" smtClean="0"/>
              <a:t>AWAKE </a:t>
            </a:r>
            <a:r>
              <a:rPr lang="ru-RU" sz="2000" dirty="0" smtClean="0"/>
              <a:t>в ЦЕРН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3558" y="428109"/>
            <a:ext cx="7798920" cy="7679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8006" y="920238"/>
            <a:ext cx="2706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все вовремя, в </a:t>
            </a:r>
            <a:r>
              <a:rPr lang="ru-RU" dirty="0" err="1" smtClean="0"/>
              <a:t>т.ч</a:t>
            </a:r>
            <a:r>
              <a:rPr lang="ru-RU" dirty="0" smtClean="0"/>
              <a:t>. результаты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23992" y="428109"/>
            <a:ext cx="1080120" cy="7999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8328248" y="1340768"/>
            <a:ext cx="374441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Выводы из </a:t>
            </a:r>
            <a:r>
              <a:rPr lang="en-US" b="1" dirty="0" smtClean="0"/>
              <a:t>Run 1</a:t>
            </a:r>
            <a:r>
              <a:rPr lang="ru-RU" b="1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Моделированию можно доверять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Нужен скачок плотности (</a:t>
            </a:r>
            <a:r>
              <a:rPr lang="en-US" dirty="0" smtClean="0"/>
              <a:t>~ +3%)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Нужно очистить</a:t>
            </a:r>
            <a:r>
              <a:rPr lang="en-US" dirty="0"/>
              <a:t> </a:t>
            </a:r>
            <a:r>
              <a:rPr lang="ru-RU" dirty="0"/>
              <a:t>весь туннель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Нужна длинная плазма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Нужен другой способ создания плазмы (лазер не может)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Нужна электронная затравка</a:t>
            </a:r>
            <a:r>
              <a:rPr lang="en-US" dirty="0"/>
              <a:t> (</a:t>
            </a:r>
            <a:r>
              <a:rPr lang="ru-RU" dirty="0"/>
              <a:t>инжектор уже есть)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Нужен качественный </a:t>
            </a:r>
            <a:r>
              <a:rPr lang="ru-RU" dirty="0" err="1" smtClean="0"/>
              <a:t>витнесс</a:t>
            </a:r>
            <a:r>
              <a:rPr lang="ru-RU" dirty="0" smtClean="0"/>
              <a:t> (новый инжектор)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 smtClean="0"/>
              <a:t>Витнесс</a:t>
            </a:r>
            <a:r>
              <a:rPr lang="ru-RU" dirty="0" smtClean="0"/>
              <a:t> портится при пересечении боковой границы плазмы, нужен промежуток между секциями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3747" y="5596126"/>
            <a:ext cx="3910565" cy="948520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4871864" y="5517233"/>
            <a:ext cx="4115621" cy="1152128"/>
          </a:xfrm>
          <a:prstGeom prst="roundRect">
            <a:avLst>
              <a:gd name="adj" fmla="val 1012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300" y="3952925"/>
            <a:ext cx="3897960" cy="203283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65260" y="6055042"/>
            <a:ext cx="2886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K.V</a:t>
            </a:r>
            <a:r>
              <a:rPr lang="en-US" sz="1000" dirty="0"/>
              <a:t>. </a:t>
            </a:r>
            <a:r>
              <a:rPr lang="en-US" sz="1000" dirty="0" err="1"/>
              <a:t>Lotov</a:t>
            </a:r>
            <a:r>
              <a:rPr lang="en-US" sz="1000" dirty="0"/>
              <a:t> and P.V. </a:t>
            </a:r>
            <a:r>
              <a:rPr lang="en-US" sz="1000" dirty="0" err="1"/>
              <a:t>Tuev</a:t>
            </a:r>
            <a:r>
              <a:rPr lang="en-US" sz="1000" dirty="0" smtClean="0"/>
              <a:t>, </a:t>
            </a:r>
            <a:r>
              <a:rPr lang="en-US" sz="1000" dirty="0"/>
              <a:t>Plasma Phys. Control. Fusion 63, 125027 (2021).</a:t>
            </a:r>
            <a:endParaRPr lang="ru-RU" sz="1000" dirty="0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2912502" y="55657"/>
            <a:ext cx="92388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>
                <a:latin typeface="Tahoma" panose="020B0604030504040204" pitchFamily="34" charset="0"/>
              </a:rPr>
              <a:t>К.В.Лотов</a:t>
            </a:r>
            <a:r>
              <a:rPr lang="ru-RU" altLang="ru-RU" sz="1200" dirty="0" smtClean="0">
                <a:latin typeface="Tahoma" panose="020B0604030504040204" pitchFamily="34" charset="0"/>
              </a:rPr>
              <a:t>, Семинар «Новые методы ускорения частиц и экстремальные состояния материи», 29.05.2025,    слайд 7 из 19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67391" y="1025438"/>
            <a:ext cx="18839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from </a:t>
            </a:r>
            <a:r>
              <a:rPr lang="en-US" sz="1000" dirty="0" smtClean="0"/>
              <a:t>arXiv:2504.00577</a:t>
            </a:r>
            <a:r>
              <a:rPr lang="ru-RU" sz="1000" dirty="0" smtClean="0"/>
              <a:t> (2025)</a:t>
            </a:r>
            <a:endParaRPr lang="ru-RU" sz="1000" dirty="0"/>
          </a:p>
        </p:txBody>
      </p:sp>
      <p:sp>
        <p:nvSpPr>
          <p:cNvPr id="19" name="TextBox 18"/>
          <p:cNvSpPr txBox="1"/>
          <p:nvPr/>
        </p:nvSpPr>
        <p:spPr>
          <a:xfrm>
            <a:off x="8968487" y="6485497"/>
            <a:ext cx="24717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from Phys. Plasmas 32, </a:t>
            </a:r>
            <a:r>
              <a:rPr lang="en-US" sz="1000" dirty="0" smtClean="0"/>
              <a:t>033102</a:t>
            </a:r>
            <a:r>
              <a:rPr lang="ru-RU" sz="1000" dirty="0" smtClean="0"/>
              <a:t> (</a:t>
            </a:r>
            <a:r>
              <a:rPr lang="ru-RU" sz="1000" dirty="0"/>
              <a:t>2025).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0232" y="3247949"/>
            <a:ext cx="19864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from Symmetry 14, 1680 (2022)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76010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2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4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0232" y="529327"/>
            <a:ext cx="3717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Эксперимент </a:t>
            </a:r>
            <a:r>
              <a:rPr lang="en-US" sz="2000" dirty="0" smtClean="0"/>
              <a:t>AWAKE </a:t>
            </a:r>
            <a:r>
              <a:rPr lang="ru-RU" sz="2000" dirty="0" smtClean="0"/>
              <a:t>в ЦЕРН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3558" y="428109"/>
            <a:ext cx="7798920" cy="7679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8006" y="920238"/>
            <a:ext cx="2706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все вовремя, в </a:t>
            </a:r>
            <a:r>
              <a:rPr lang="ru-RU" dirty="0" err="1" smtClean="0"/>
              <a:t>т.ч</a:t>
            </a:r>
            <a:r>
              <a:rPr lang="ru-RU" dirty="0" smtClean="0"/>
              <a:t>. результаты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00891" y="349306"/>
            <a:ext cx="900101" cy="7999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7104112" y="1336885"/>
            <a:ext cx="4569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Run </a:t>
            </a:r>
            <a:r>
              <a:rPr lang="ru-RU" b="1" dirty="0" smtClean="0"/>
              <a:t>2</a:t>
            </a:r>
            <a:r>
              <a:rPr lang="en-US" b="1" dirty="0" smtClean="0"/>
              <a:t>a</a:t>
            </a:r>
            <a:r>
              <a:rPr lang="ru-RU" b="1" dirty="0" smtClean="0"/>
              <a:t>:</a:t>
            </a:r>
          </a:p>
          <a:p>
            <a:r>
              <a:rPr lang="ru-RU" dirty="0" smtClean="0"/>
              <a:t>     </a:t>
            </a:r>
            <a:r>
              <a:rPr lang="ru-RU" dirty="0" err="1" smtClean="0"/>
              <a:t>Самомодуляция</a:t>
            </a:r>
            <a:r>
              <a:rPr lang="ru-RU" dirty="0" smtClean="0"/>
              <a:t> с электронной затравкой (2022)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647" y="2276872"/>
            <a:ext cx="7381513" cy="41764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0136" y="2216341"/>
            <a:ext cx="4602828" cy="275039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96626" y="1579430"/>
            <a:ext cx="247019" cy="233958"/>
          </a:xfrm>
          <a:prstGeom prst="rect">
            <a:avLst/>
          </a:prstGeom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2912502" y="55657"/>
            <a:ext cx="92388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>
                <a:latin typeface="Tahoma" panose="020B0604030504040204" pitchFamily="34" charset="0"/>
              </a:rPr>
              <a:t>К.В.Лотов</a:t>
            </a:r>
            <a:r>
              <a:rPr lang="ru-RU" altLang="ru-RU" sz="1200" dirty="0" smtClean="0">
                <a:latin typeface="Tahoma" panose="020B0604030504040204" pitchFamily="34" charset="0"/>
              </a:rPr>
              <a:t>, Семинар «Новые методы ускорения частиц и экстремальные состояния материи», 29.05.2025,    слайд 8 из 19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267391" y="1025438"/>
            <a:ext cx="18839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from </a:t>
            </a:r>
            <a:r>
              <a:rPr lang="en-US" sz="1000" dirty="0" smtClean="0"/>
              <a:t>arXiv:2504.00577</a:t>
            </a:r>
            <a:r>
              <a:rPr lang="ru-RU" sz="1000" dirty="0" smtClean="0"/>
              <a:t> (2025)</a:t>
            </a:r>
            <a:endParaRPr lang="ru-RU" sz="1000" dirty="0"/>
          </a:p>
        </p:txBody>
      </p:sp>
      <p:sp>
        <p:nvSpPr>
          <p:cNvPr id="26" name="TextBox 25"/>
          <p:cNvSpPr txBox="1"/>
          <p:nvPr/>
        </p:nvSpPr>
        <p:spPr>
          <a:xfrm>
            <a:off x="4799856" y="6390756"/>
            <a:ext cx="17924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from </a:t>
            </a:r>
            <a:r>
              <a:rPr lang="en-US" sz="1000" dirty="0" smtClean="0"/>
              <a:t>Nature </a:t>
            </a:r>
            <a:r>
              <a:rPr lang="en-US" sz="1000" dirty="0"/>
              <a:t>561, 363 (2018)</a:t>
            </a:r>
            <a:endParaRPr lang="ru-RU" sz="1000" dirty="0"/>
          </a:p>
        </p:txBody>
      </p:sp>
      <p:sp>
        <p:nvSpPr>
          <p:cNvPr id="29" name="TextBox 28"/>
          <p:cNvSpPr txBox="1"/>
          <p:nvPr/>
        </p:nvSpPr>
        <p:spPr>
          <a:xfrm>
            <a:off x="9480376" y="5070403"/>
            <a:ext cx="25555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from Phys. Rev. Lett. 129, 024802 (2022</a:t>
            </a:r>
            <a:r>
              <a:rPr lang="en-US" sz="1000" dirty="0" smtClean="0"/>
              <a:t>)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82166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616" y="1838658"/>
            <a:ext cx="7381513" cy="4176464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2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4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0232" y="529327"/>
            <a:ext cx="3717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Эксперимент </a:t>
            </a:r>
            <a:r>
              <a:rPr lang="en-US" sz="2000" dirty="0" smtClean="0"/>
              <a:t>AWAKE </a:t>
            </a:r>
            <a:r>
              <a:rPr lang="ru-RU" sz="2000" dirty="0" smtClean="0"/>
              <a:t>в ЦЕРН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3558" y="428109"/>
            <a:ext cx="7798920" cy="7679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8006" y="920238"/>
            <a:ext cx="2706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все вовремя, в </a:t>
            </a:r>
            <a:r>
              <a:rPr lang="ru-RU" dirty="0" err="1" smtClean="0"/>
              <a:t>т.ч</a:t>
            </a:r>
            <a:r>
              <a:rPr lang="ru-RU" dirty="0" smtClean="0"/>
              <a:t>. результаты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36160" y="338376"/>
            <a:ext cx="257347" cy="7999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7104112" y="1336885"/>
            <a:ext cx="4569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Run </a:t>
            </a:r>
            <a:r>
              <a:rPr lang="ru-RU" b="1" dirty="0" smtClean="0"/>
              <a:t>2</a:t>
            </a:r>
            <a:r>
              <a:rPr lang="en-US" b="1" dirty="0" smtClean="0"/>
              <a:t>a</a:t>
            </a:r>
            <a:r>
              <a:rPr lang="en-US" b="1" dirty="0"/>
              <a:t>b</a:t>
            </a:r>
            <a:r>
              <a:rPr lang="ru-RU" b="1" dirty="0" smtClean="0"/>
              <a:t>:</a:t>
            </a:r>
          </a:p>
          <a:p>
            <a:r>
              <a:rPr lang="ru-RU" dirty="0" smtClean="0"/>
              <a:t>     </a:t>
            </a:r>
            <a:r>
              <a:rPr lang="ru-RU" dirty="0" err="1" smtClean="0"/>
              <a:t>Самомодуляция</a:t>
            </a:r>
            <a:r>
              <a:rPr lang="ru-RU" dirty="0" smtClean="0"/>
              <a:t> в газоразрядной плазме (2023)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96626" y="1579430"/>
            <a:ext cx="247019" cy="233958"/>
          </a:xfrm>
          <a:prstGeom prst="rect">
            <a:avLst/>
          </a:prstGeom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912502" y="55657"/>
            <a:ext cx="92388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>
                <a:latin typeface="Tahoma" panose="020B0604030504040204" pitchFamily="34" charset="0"/>
              </a:rPr>
              <a:t>К.В.Лотов</a:t>
            </a:r>
            <a:r>
              <a:rPr lang="ru-RU" altLang="ru-RU" sz="1200" dirty="0" smtClean="0">
                <a:latin typeface="Tahoma" panose="020B0604030504040204" pitchFamily="34" charset="0"/>
              </a:rPr>
              <a:t>, Семинар «Новые методы ускорения частиц и экстремальные состояния материи», 29.05.2025,    слайд 9 из 19 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267391" y="1025438"/>
            <a:ext cx="18839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from </a:t>
            </a:r>
            <a:r>
              <a:rPr lang="en-US" sz="1000" dirty="0" smtClean="0"/>
              <a:t>arXiv:2504.00577</a:t>
            </a:r>
            <a:r>
              <a:rPr lang="ru-RU" sz="1000" dirty="0" smtClean="0"/>
              <a:t> (2025)</a:t>
            </a:r>
            <a:endParaRPr lang="ru-RU" sz="1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284984"/>
            <a:ext cx="6018839" cy="358881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048295" y="6596359"/>
            <a:ext cx="18839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from </a:t>
            </a:r>
            <a:r>
              <a:rPr lang="en-US" sz="1000" dirty="0" smtClean="0"/>
              <a:t>arXiv:2504.00577</a:t>
            </a:r>
            <a:r>
              <a:rPr lang="ru-RU" sz="1000" dirty="0" smtClean="0"/>
              <a:t> (2025)</a:t>
            </a:r>
            <a:endParaRPr lang="ru-RU" sz="1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4610" y="2996952"/>
            <a:ext cx="5209264" cy="34118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11419" y="1925331"/>
            <a:ext cx="2925328" cy="111484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179693" y="6578969"/>
            <a:ext cx="2520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from </a:t>
            </a:r>
            <a:r>
              <a:rPr lang="en-US" sz="1000" dirty="0" smtClean="0"/>
              <a:t>Phys. Rev. Lett.</a:t>
            </a:r>
            <a:r>
              <a:rPr lang="ru-RU" sz="1000" dirty="0" smtClean="0"/>
              <a:t>134</a:t>
            </a:r>
            <a:r>
              <a:rPr lang="en-US" sz="1000" dirty="0" smtClean="0"/>
              <a:t>, </a:t>
            </a:r>
            <a:r>
              <a:rPr lang="ru-RU" sz="1000" dirty="0" smtClean="0"/>
              <a:t>155001 (2025)</a:t>
            </a:r>
            <a:endParaRPr lang="ru-RU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10755488" y="3273893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Вак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0834034" y="4005064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Xe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0874110" y="4736235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Ar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0849263" y="5449688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051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72238</TotalTime>
  <Words>1725</Words>
  <Application>Microsoft Office PowerPoint</Application>
  <PresentationFormat>Широкоэкранный</PresentationFormat>
  <Paragraphs>288</Paragraphs>
  <Slides>19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Tahoma</vt:lpstr>
      <vt:lpstr>Times New Roman</vt:lpstr>
      <vt:lpstr>URWPalladioL-Roma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</dc:creator>
  <cp:lastModifiedBy>lot</cp:lastModifiedBy>
  <cp:revision>1403</cp:revision>
  <dcterms:created xsi:type="dcterms:W3CDTF">2009-06-16T07:28:13Z</dcterms:created>
  <dcterms:modified xsi:type="dcterms:W3CDTF">2025-05-28T15:52:30Z</dcterms:modified>
</cp:coreProperties>
</file>