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2" r:id="rId3"/>
    <p:sldId id="360" r:id="rId4"/>
    <p:sldId id="361" r:id="rId5"/>
    <p:sldId id="273" r:id="rId6"/>
    <p:sldId id="362" r:id="rId7"/>
    <p:sldId id="365" r:id="rId8"/>
    <p:sldId id="368" r:id="rId9"/>
    <p:sldId id="370" r:id="rId10"/>
    <p:sldId id="371" r:id="rId11"/>
    <p:sldId id="372" r:id="rId12"/>
    <p:sldId id="320" r:id="rId13"/>
    <p:sldId id="323" r:id="rId14"/>
    <p:sldId id="373" r:id="rId15"/>
    <p:sldId id="369" r:id="rId16"/>
    <p:sldId id="366" r:id="rId17"/>
    <p:sldId id="367" r:id="rId18"/>
    <p:sldId id="364" r:id="rId19"/>
    <p:sldId id="363" r:id="rId20"/>
    <p:sldId id="374" r:id="rId21"/>
    <p:sldId id="321" r:id="rId22"/>
    <p:sldId id="32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2B5"/>
    <a:srgbClr val="57C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8" d="100"/>
          <a:sy n="118" d="100"/>
        </p:scale>
        <p:origin x="171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6E524-8960-4709-9EB8-A545AB8E5D5A}" type="datetimeFigureOut">
              <a:rPr lang="ru-RU" smtClean="0"/>
              <a:t>27.01.2026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5276F-60F6-4EF7-A558-773567F5AD81}" type="slidenum">
              <a:rPr lang="ru-RU" smtClean="0"/>
              <a:t>‹#›</a:t>
            </a:fld>
            <a:endParaRPr lang="ru-RU"/>
          </a:p>
        </p:txBody>
      </p:sp>
    </p:spTree>
    <p:extLst>
      <p:ext uri="{BB962C8B-B14F-4D97-AF65-F5344CB8AC3E}">
        <p14:creationId xmlns:p14="http://schemas.microsoft.com/office/powerpoint/2010/main" val="392160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Times New Roman" panose="02020603050405020304" pitchFamily="18" charset="0"/>
                <a:ea typeface="Calibri" panose="020F0502020204030204" pitchFamily="34" charset="0"/>
              </a:rPr>
              <a:t>Другим видом структурированных мишеней, является кластерная мишень. Интерес к кластерной мишени обусловлен благодаря сочетанию двух её особенностей. Во-первых, она прозрачна для лазерного излучения, как газовая мишень. А с другой стороны, большая твердотельная плотность такой мишени обеспечивает высокое поглощение лазерного излучения. Хорошо известно, что выход жесткого рентгеновского излучения и гамма-излучения может быть повышен при кластеризации газовой среды. Обычно размер кластеров намного меньше длины волны, в настоящее время для экспериментов доступны большие кластеры, </a:t>
            </a:r>
            <a:r>
              <a:rPr lang="ru-RU" sz="1800" dirty="0" err="1">
                <a:effectLst/>
                <a:latin typeface="Times New Roman" panose="02020603050405020304" pitchFamily="18" charset="0"/>
                <a:ea typeface="Calibri" panose="020F0502020204030204" pitchFamily="34" charset="0"/>
              </a:rPr>
              <a:t>микрокапли</a:t>
            </a:r>
            <a:r>
              <a:rPr lang="ru-RU" sz="1800" dirty="0">
                <a:effectLst/>
                <a:latin typeface="Times New Roman" panose="02020603050405020304" pitchFamily="18" charset="0"/>
                <a:ea typeface="Calibri" panose="020F0502020204030204" pitchFamily="34" charset="0"/>
              </a:rPr>
              <a:t>. Современные технологии также позволяют получать металлические сферические микро и нано частицы</a:t>
            </a:r>
            <a:r>
              <a:rPr lang="en-US" sz="1800" dirty="0">
                <a:effectLst/>
                <a:latin typeface="Times New Roman" panose="02020603050405020304" pitchFamily="18" charset="0"/>
                <a:ea typeface="Calibri" panose="020F0502020204030204" pitchFamily="34" charset="0"/>
              </a:rPr>
              <a:t>.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Это то, что касается мишеней. В результате развития лазерных технологий в эксперименте стало возможным использовать импульсы с длительностью порядка 10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фс</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(FWHM) и целью исследований было изучение ускорения заряженных частиц с излучением такой короткой длительности.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ru-RU" dirty="0"/>
          </a:p>
        </p:txBody>
      </p:sp>
      <p:sp>
        <p:nvSpPr>
          <p:cNvPr id="4" name="Номер слайда 3"/>
          <p:cNvSpPr>
            <a:spLocks noGrp="1"/>
          </p:cNvSpPr>
          <p:nvPr>
            <p:ph type="sldNum" sz="quarter" idx="5"/>
          </p:nvPr>
        </p:nvSpPr>
        <p:spPr/>
        <p:txBody>
          <a:bodyPr/>
          <a:lstStyle/>
          <a:p>
            <a:fld id="{19861836-F897-4864-A9EE-93BED058FE7D}" type="slidenum">
              <a:rPr lang="ru-RU" smtClean="0"/>
              <a:t>2</a:t>
            </a:fld>
            <a:endParaRPr lang="ru-RU"/>
          </a:p>
        </p:txBody>
      </p:sp>
    </p:spTree>
    <p:extLst>
      <p:ext uri="{BB962C8B-B14F-4D97-AF65-F5344CB8AC3E}">
        <p14:creationId xmlns:p14="http://schemas.microsoft.com/office/powerpoint/2010/main" val="361682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9861836-F897-4864-A9EE-93BED058FE7D}" type="slidenum">
              <a:rPr lang="ru-RU" smtClean="0"/>
              <a:t>3</a:t>
            </a:fld>
            <a:endParaRPr lang="ru-RU"/>
          </a:p>
        </p:txBody>
      </p:sp>
    </p:spTree>
    <p:extLst>
      <p:ext uri="{BB962C8B-B14F-4D97-AF65-F5344CB8AC3E}">
        <p14:creationId xmlns:p14="http://schemas.microsoft.com/office/powerpoint/2010/main" val="428360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kumimoji="0" lang="en-US" sz="2400" dirty="0">
                <a:latin typeface="Times New Roman" pitchFamily="18" charset="0"/>
              </a:endParaRPr>
            </a:p>
          </p:txBody>
        </p:sp>
        <p:sp>
          <p:nvSpPr>
            <p:cNvPr id="6" name="Rectangle 4"/>
            <p:cNvSpPr>
              <a:spLocks noChangeArrowheads="1"/>
            </p:cNvSpPr>
            <p:nvPr/>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kumimoji="0" lang="en-US" sz="2400" dirty="0">
                <a:latin typeface="Times New Roman" pitchFamily="18" charset="0"/>
              </a:endParaRPr>
            </a:p>
          </p:txBody>
        </p:sp>
        <p:sp>
          <p:nvSpPr>
            <p:cNvPr id="7" name="AutoShape 5"/>
            <p:cNvSpPr>
              <a:spLocks noChangeArrowheads="1"/>
            </p:cNvSpPr>
            <p:nvPr/>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kumimoji="0" lang="en-US" sz="2400" dirty="0">
                <a:latin typeface="Times New Roman" pitchFamily="18" charset="0"/>
              </a:endParaRPr>
            </a:p>
          </p:txBody>
        </p:sp>
        <p:sp>
          <p:nvSpPr>
            <p:cNvPr id="8" name="Line 6"/>
            <p:cNvSpPr>
              <a:spLocks noChangeShapeType="1"/>
            </p:cNvSpPr>
            <p:nvPr/>
          </p:nvSpPr>
          <p:spPr bwMode="auto">
            <a:xfrm>
              <a:off x="0" y="1928"/>
              <a:ext cx="5232" cy="0"/>
            </a:xfrm>
            <a:prstGeom prst="line">
              <a:avLst/>
            </a:prstGeom>
            <a:noFill/>
            <a:ln w="50800">
              <a:solidFill>
                <a:schemeClr val="bg1"/>
              </a:solidFill>
              <a:round/>
              <a:headEnd/>
              <a:tailEnd/>
            </a:ln>
            <a:effectLst/>
          </p:spPr>
          <p:txBody>
            <a:bodyPr/>
            <a:lstStyle/>
            <a:p>
              <a:pPr>
                <a:defRPr/>
              </a:pPr>
              <a:endParaRPr lang="ru-RU" sz="1800" dirty="0">
                <a:latin typeface="Arial" pitchFamily="34" charset="0"/>
              </a:endParaRPr>
            </a:p>
          </p:txBody>
        </p:sp>
      </p:grpSp>
      <p:sp>
        <p:nvSpPr>
          <p:cNvPr id="90119" name="Rectangle 7"/>
          <p:cNvSpPr>
            <a:spLocks noGrp="1" noChangeArrowheads="1"/>
          </p:cNvSpPr>
          <p:nvPr>
            <p:ph type="ctrTitle"/>
          </p:nvPr>
        </p:nvSpPr>
        <p:spPr>
          <a:xfrm>
            <a:off x="228600" y="1427169"/>
            <a:ext cx="8077200" cy="1609725"/>
          </a:xfrm>
        </p:spPr>
        <p:txBody>
          <a:bodyPr/>
          <a:lstStyle>
            <a:lvl1pPr>
              <a:defRPr sz="3600"/>
            </a:lvl1pPr>
          </a:lstStyle>
          <a:p>
            <a:r>
              <a:rPr lang="ru-RU" altLang="ja-JP"/>
              <a:t>Образец заголовка</a:t>
            </a:r>
            <a:endParaRPr lang="ja-JP" altLang="en-US"/>
          </a:p>
        </p:txBody>
      </p:sp>
      <p:sp>
        <p:nvSpPr>
          <p:cNvPr id="9012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ru-RU" altLang="ja-JP"/>
              <a:t>Образец подзаголовка</a:t>
            </a:r>
            <a:endParaRPr lang="ja-JP" altLang="en-US"/>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fld id="{28EE1AFA-0479-4087-871D-23A7BB0AA58C}" type="datetimeFigureOut">
              <a:rPr lang="ru-RU" smtClean="0"/>
              <a:t>27.01.2026</a:t>
            </a:fld>
            <a:endParaRPr lang="ru-RU"/>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endParaRPr lang="ru-RU"/>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121222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202093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15126" y="66682"/>
            <a:ext cx="2178051" cy="6530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79393" y="66682"/>
            <a:ext cx="6383337" cy="6530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125731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364451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5" name="Rectangle 9"/>
          <p:cNvSpPr>
            <a:spLocks noGrp="1" noChangeArrowheads="1"/>
          </p:cNvSpPr>
          <p:nvPr>
            <p:ph type="ftr" sz="quarter" idx="11"/>
          </p:nvPr>
        </p:nvSpPr>
        <p:spPr>
          <a:ln/>
        </p:spPr>
        <p:txBody>
          <a:bodyPr/>
          <a:lstStyle>
            <a:lvl1pPr>
              <a:defRPr/>
            </a:lvl1pPr>
          </a:lstStyle>
          <a:p>
            <a:endParaRPr lang="ru-RU"/>
          </a:p>
        </p:txBody>
      </p:sp>
      <p:sp>
        <p:nvSpPr>
          <p:cNvPr id="6"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8267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79391" y="1196979"/>
            <a:ext cx="42799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11694" y="1196979"/>
            <a:ext cx="42814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262054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8" name="Rectangle 9"/>
          <p:cNvSpPr>
            <a:spLocks noGrp="1" noChangeArrowheads="1"/>
          </p:cNvSpPr>
          <p:nvPr>
            <p:ph type="ftr" sz="quarter" idx="11"/>
          </p:nvPr>
        </p:nvSpPr>
        <p:spPr>
          <a:ln/>
        </p:spPr>
        <p:txBody>
          <a:bodyPr/>
          <a:lstStyle>
            <a:lvl1pPr>
              <a:defRPr/>
            </a:lvl1pPr>
          </a:lstStyle>
          <a:p>
            <a:endParaRPr lang="ru-RU"/>
          </a:p>
        </p:txBody>
      </p:sp>
      <p:sp>
        <p:nvSpPr>
          <p:cNvPr id="9"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416311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4" name="Rectangle 9"/>
          <p:cNvSpPr>
            <a:spLocks noGrp="1" noChangeArrowheads="1"/>
          </p:cNvSpPr>
          <p:nvPr>
            <p:ph type="ftr" sz="quarter" idx="11"/>
          </p:nvPr>
        </p:nvSpPr>
        <p:spPr>
          <a:ln/>
        </p:spPr>
        <p:txBody>
          <a:bodyPr/>
          <a:lstStyle>
            <a:lvl1pPr>
              <a:defRPr/>
            </a:lvl1pPr>
          </a:lstStyle>
          <a:p>
            <a:endParaRPr lang="ru-RU"/>
          </a:p>
        </p:txBody>
      </p:sp>
      <p:sp>
        <p:nvSpPr>
          <p:cNvPr id="5"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360086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3" name="Rectangle 9"/>
          <p:cNvSpPr>
            <a:spLocks noGrp="1" noChangeArrowheads="1"/>
          </p:cNvSpPr>
          <p:nvPr>
            <p:ph type="ftr" sz="quarter" idx="11"/>
          </p:nvPr>
        </p:nvSpPr>
        <p:spPr>
          <a:ln/>
        </p:spPr>
        <p:txBody>
          <a:bodyPr/>
          <a:lstStyle>
            <a:lvl1pPr>
              <a:defRPr/>
            </a:lvl1pPr>
          </a:lstStyle>
          <a:p>
            <a:endParaRPr lang="ru-RU"/>
          </a:p>
        </p:txBody>
      </p:sp>
      <p:sp>
        <p:nvSpPr>
          <p:cNvPr id="4"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385265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4"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169202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8"/>
          <p:cNvSpPr>
            <a:spLocks noGrp="1" noChangeArrowheads="1"/>
          </p:cNvSpPr>
          <p:nvPr>
            <p:ph type="dt" sz="half" idx="10"/>
          </p:nvPr>
        </p:nvSpPr>
        <p:spPr>
          <a:ln/>
        </p:spPr>
        <p:txBody>
          <a:bodyPr/>
          <a:lstStyle>
            <a:lvl1pPr>
              <a:defRPr/>
            </a:lvl1pPr>
          </a:lstStyle>
          <a:p>
            <a:fld id="{28EE1AFA-0479-4087-871D-23A7BB0AA58C}" type="datetimeFigureOut">
              <a:rPr lang="ru-RU" smtClean="0"/>
              <a:t>27.01.2026</a:t>
            </a:fld>
            <a:endParaRPr lang="ru-RU"/>
          </a:p>
        </p:txBody>
      </p:sp>
      <p:sp>
        <p:nvSpPr>
          <p:cNvPr id="6" name="Rectangle 9"/>
          <p:cNvSpPr>
            <a:spLocks noGrp="1" noChangeArrowheads="1"/>
          </p:cNvSpPr>
          <p:nvPr>
            <p:ph type="ftr" sz="quarter" idx="11"/>
          </p:nvPr>
        </p:nvSpPr>
        <p:spPr>
          <a:ln/>
        </p:spPr>
        <p:txBody>
          <a:bodyPr/>
          <a:lstStyle>
            <a:lvl1pPr>
              <a:defRPr/>
            </a:lvl1pPr>
          </a:lstStyle>
          <a:p>
            <a:endParaRPr lang="ru-RU"/>
          </a:p>
        </p:txBody>
      </p:sp>
      <p:sp>
        <p:nvSpPr>
          <p:cNvPr id="7" name="Rectangle 10"/>
          <p:cNvSpPr>
            <a:spLocks noGrp="1" noChangeArrowheads="1"/>
          </p:cNvSpPr>
          <p:nvPr>
            <p:ph type="sldNum" sz="quarter" idx="12"/>
          </p:nvPr>
        </p:nvSpPr>
        <p:spPr>
          <a:ln/>
        </p:spPr>
        <p:txBody>
          <a:bodyPr/>
          <a:lstStyle>
            <a:lvl1pPr>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209613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1" name="AutoShape 3"/>
          <p:cNvSpPr>
            <a:spLocks noChangeArrowheads="1"/>
          </p:cNvSpPr>
          <p:nvPr/>
        </p:nvSpPr>
        <p:spPr bwMode="auto">
          <a:xfrm>
            <a:off x="103190" y="620713"/>
            <a:ext cx="8861425" cy="6048375"/>
          </a:xfrm>
          <a:prstGeom prst="roundRect">
            <a:avLst>
              <a:gd name="adj" fmla="val 3468"/>
            </a:avLst>
          </a:prstGeom>
          <a:noFill/>
          <a:ln w="50800">
            <a:solidFill>
              <a:schemeClr val="bg2"/>
            </a:solidFill>
            <a:round/>
            <a:headEnd/>
            <a:tailEnd/>
          </a:ln>
          <a:effectLst/>
        </p:spPr>
        <p:txBody>
          <a:bodyPr wrap="none" anchor="ctr"/>
          <a:lstStyle/>
          <a:p>
            <a:pPr algn="ctr">
              <a:defRPr/>
            </a:pPr>
            <a:endParaRPr kumimoji="0" lang="en-US" sz="2400" dirty="0">
              <a:latin typeface="Times New Roman" pitchFamily="18" charset="0"/>
            </a:endParaRPr>
          </a:p>
        </p:txBody>
      </p:sp>
      <p:sp>
        <p:nvSpPr>
          <p:cNvPr id="89092" name="AutoShape 4"/>
          <p:cNvSpPr>
            <a:spLocks noChangeArrowheads="1"/>
          </p:cNvSpPr>
          <p:nvPr/>
        </p:nvSpPr>
        <p:spPr bwMode="blackWhite">
          <a:xfrm>
            <a:off x="2" y="44450"/>
            <a:ext cx="8748713" cy="1085850"/>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7556" y="0"/>
              </a:cxn>
              <a:cxn ang="0">
                <a:pos x="8057" y="500"/>
              </a:cxn>
              <a:cxn ang="0">
                <a:pos x="7557" y="1000"/>
              </a:cxn>
              <a:cxn ang="0">
                <a:pos x="0" y="1000"/>
              </a:cxn>
            </a:cxnLst>
            <a:rect l="T0" t="T1" r="T2" b="T3"/>
            <a:pathLst>
              <a:path w="8057" h="1000">
                <a:moveTo>
                  <a:pt x="0" y="0"/>
                </a:moveTo>
                <a:lnTo>
                  <a:pt x="7556" y="0"/>
                </a:lnTo>
                <a:cubicBezTo>
                  <a:pt x="7833" y="0"/>
                  <a:pt x="8057" y="223"/>
                  <a:pt x="8057" y="500"/>
                </a:cubicBezTo>
                <a:cubicBezTo>
                  <a:pt x="8057" y="776"/>
                  <a:pt x="7833" y="999"/>
                  <a:pt x="7557" y="1000"/>
                </a:cubicBezTo>
                <a:lnTo>
                  <a:pt x="0" y="1000"/>
                </a:lnTo>
                <a:close/>
              </a:path>
            </a:pathLst>
          </a:custGeom>
          <a:solidFill>
            <a:schemeClr val="folHlink"/>
          </a:solidFill>
          <a:ln w="9525">
            <a:noFill/>
            <a:miter lim="800000"/>
            <a:headEnd/>
            <a:tailEnd/>
          </a:ln>
        </p:spPr>
        <p:txBody>
          <a:bodyPr/>
          <a:lstStyle/>
          <a:p>
            <a:pPr>
              <a:defRPr/>
            </a:pPr>
            <a:endParaRPr kumimoji="0" lang="en-US" sz="2400" dirty="0">
              <a:latin typeface="Times New Roman" pitchFamily="18" charset="0"/>
            </a:endParaRPr>
          </a:p>
        </p:txBody>
      </p:sp>
      <p:sp>
        <p:nvSpPr>
          <p:cNvPr id="89093" name="Line 5"/>
          <p:cNvSpPr>
            <a:spLocks noChangeShapeType="1"/>
          </p:cNvSpPr>
          <p:nvPr/>
        </p:nvSpPr>
        <p:spPr bwMode="auto">
          <a:xfrm>
            <a:off x="1" y="1052513"/>
            <a:ext cx="8388350" cy="0"/>
          </a:xfrm>
          <a:prstGeom prst="line">
            <a:avLst/>
          </a:prstGeom>
          <a:noFill/>
          <a:ln w="38100">
            <a:solidFill>
              <a:schemeClr val="bg1"/>
            </a:solidFill>
            <a:round/>
            <a:headEnd/>
            <a:tailEnd/>
          </a:ln>
          <a:effectLst/>
        </p:spPr>
        <p:txBody>
          <a:bodyPr/>
          <a:lstStyle/>
          <a:p>
            <a:pPr>
              <a:defRPr/>
            </a:pPr>
            <a:endParaRPr lang="ru-RU" sz="1800" dirty="0">
              <a:latin typeface="Arial" pitchFamily="34" charset="0"/>
            </a:endParaRPr>
          </a:p>
        </p:txBody>
      </p:sp>
      <p:sp>
        <p:nvSpPr>
          <p:cNvPr id="20485" name="Rectangle 6"/>
          <p:cNvSpPr>
            <a:spLocks noGrp="1" noChangeArrowheads="1"/>
          </p:cNvSpPr>
          <p:nvPr>
            <p:ph type="title"/>
          </p:nvPr>
        </p:nvSpPr>
        <p:spPr bwMode="auto">
          <a:xfrm>
            <a:off x="179389" y="66675"/>
            <a:ext cx="8208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486" name="Rectangle 7"/>
          <p:cNvSpPr>
            <a:spLocks noGrp="1" noChangeArrowheads="1"/>
          </p:cNvSpPr>
          <p:nvPr>
            <p:ph type="body" idx="1"/>
          </p:nvPr>
        </p:nvSpPr>
        <p:spPr bwMode="auto">
          <a:xfrm>
            <a:off x="179390" y="1196979"/>
            <a:ext cx="87137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909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pitchFamily="34" charset="0"/>
                <a:ea typeface="ＭＳ Ｐゴシック" pitchFamily="34" charset="-128"/>
              </a:defRPr>
            </a:lvl1pPr>
          </a:lstStyle>
          <a:p>
            <a:fld id="{28EE1AFA-0479-4087-871D-23A7BB0AA58C}" type="datetimeFigureOut">
              <a:rPr lang="ru-RU" smtClean="0"/>
              <a:t>27.01.2026</a:t>
            </a:fld>
            <a:endParaRPr lang="ru-RU"/>
          </a:p>
        </p:txBody>
      </p:sp>
      <p:sp>
        <p:nvSpPr>
          <p:cNvPr id="8909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pitchFamily="34" charset="0"/>
                <a:ea typeface="ＭＳ Ｐゴシック" pitchFamily="34" charset="-128"/>
              </a:defRPr>
            </a:lvl1pPr>
          </a:lstStyle>
          <a:p>
            <a:endParaRPr lang="ru-RU"/>
          </a:p>
        </p:txBody>
      </p:sp>
      <p:sp>
        <p:nvSpPr>
          <p:cNvPr id="8909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ea typeface="ＭＳ Ｐゴシック" pitchFamily="34" charset="-128"/>
              </a:defRPr>
            </a:lvl1pPr>
          </a:lstStyle>
          <a:p>
            <a:fld id="{00807663-331B-4BD1-BE63-F61B3540CE0A}" type="slidenum">
              <a:rPr lang="ru-RU" smtClean="0"/>
              <a:t>‹#›</a:t>
            </a:fld>
            <a:endParaRPr lang="ru-RU"/>
          </a:p>
        </p:txBody>
      </p:sp>
    </p:spTree>
    <p:extLst>
      <p:ext uri="{BB962C8B-B14F-4D97-AF65-F5344CB8AC3E}">
        <p14:creationId xmlns:p14="http://schemas.microsoft.com/office/powerpoint/2010/main" val="2912604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3200">
          <a:solidFill>
            <a:schemeClr val="tx2"/>
          </a:solidFill>
          <a:latin typeface="+mj-lt"/>
          <a:ea typeface="ＭＳ Ｐゴシック" pitchFamily="34" charset="-128"/>
          <a:cs typeface="+mj-cs"/>
        </a:defRPr>
      </a:lvl1pPr>
      <a:lvl2pPr algn="l" rtl="0" eaLnBrk="1" fontAlgn="base" hangingPunct="1">
        <a:spcBef>
          <a:spcPct val="0"/>
        </a:spcBef>
        <a:spcAft>
          <a:spcPct val="0"/>
        </a:spcAft>
        <a:defRPr kumimoji="1" sz="3200">
          <a:solidFill>
            <a:schemeClr val="tx2"/>
          </a:solidFill>
          <a:latin typeface="Arial" pitchFamily="34" charset="0"/>
          <a:ea typeface="ＭＳ Ｐゴシック" pitchFamily="34" charset="-128"/>
        </a:defRPr>
      </a:lvl2pPr>
      <a:lvl3pPr algn="l" rtl="0" eaLnBrk="1" fontAlgn="base" hangingPunct="1">
        <a:spcBef>
          <a:spcPct val="0"/>
        </a:spcBef>
        <a:spcAft>
          <a:spcPct val="0"/>
        </a:spcAft>
        <a:defRPr kumimoji="1" sz="3200">
          <a:solidFill>
            <a:schemeClr val="tx2"/>
          </a:solidFill>
          <a:latin typeface="Arial" pitchFamily="34" charset="0"/>
          <a:ea typeface="ＭＳ Ｐゴシック" pitchFamily="34" charset="-128"/>
        </a:defRPr>
      </a:lvl3pPr>
      <a:lvl4pPr algn="l" rtl="0" eaLnBrk="1" fontAlgn="base" hangingPunct="1">
        <a:spcBef>
          <a:spcPct val="0"/>
        </a:spcBef>
        <a:spcAft>
          <a:spcPct val="0"/>
        </a:spcAft>
        <a:defRPr kumimoji="1" sz="3200">
          <a:solidFill>
            <a:schemeClr val="tx2"/>
          </a:solidFill>
          <a:latin typeface="Arial" pitchFamily="34" charset="0"/>
          <a:ea typeface="ＭＳ Ｐゴシック" pitchFamily="34" charset="-128"/>
        </a:defRPr>
      </a:lvl4pPr>
      <a:lvl5pPr algn="l" rtl="0" eaLnBrk="1" fontAlgn="base" hangingPunct="1">
        <a:spcBef>
          <a:spcPct val="0"/>
        </a:spcBef>
        <a:spcAft>
          <a:spcPct val="0"/>
        </a:spcAft>
        <a:defRPr kumimoji="1" sz="3200">
          <a:solidFill>
            <a:schemeClr val="tx2"/>
          </a:solidFill>
          <a:latin typeface="Arial" pitchFamily="34" charset="0"/>
          <a:ea typeface="ＭＳ Ｐゴシック" pitchFamily="34" charset="-128"/>
        </a:defRPr>
      </a:lvl5pPr>
      <a:lvl6pPr marL="457200" algn="l" rtl="0" eaLnBrk="1" fontAlgn="base" hangingPunct="1">
        <a:spcBef>
          <a:spcPct val="0"/>
        </a:spcBef>
        <a:spcAft>
          <a:spcPct val="0"/>
        </a:spcAft>
        <a:defRPr kumimoji="1" sz="3200">
          <a:solidFill>
            <a:schemeClr val="tx2"/>
          </a:solidFill>
          <a:latin typeface="Arial" pitchFamily="34" charset="0"/>
          <a:ea typeface="ＭＳ Ｐゴシック" pitchFamily="34" charset="-128"/>
        </a:defRPr>
      </a:lvl6pPr>
      <a:lvl7pPr marL="914400" algn="l" rtl="0" eaLnBrk="1" fontAlgn="base" hangingPunct="1">
        <a:spcBef>
          <a:spcPct val="0"/>
        </a:spcBef>
        <a:spcAft>
          <a:spcPct val="0"/>
        </a:spcAft>
        <a:defRPr kumimoji="1" sz="3200">
          <a:solidFill>
            <a:schemeClr val="tx2"/>
          </a:solidFill>
          <a:latin typeface="Arial" pitchFamily="34" charset="0"/>
          <a:ea typeface="ＭＳ Ｐゴシック" pitchFamily="34" charset="-128"/>
        </a:defRPr>
      </a:lvl7pPr>
      <a:lvl8pPr marL="1371600" algn="l" rtl="0" eaLnBrk="1" fontAlgn="base" hangingPunct="1">
        <a:spcBef>
          <a:spcPct val="0"/>
        </a:spcBef>
        <a:spcAft>
          <a:spcPct val="0"/>
        </a:spcAft>
        <a:defRPr kumimoji="1" sz="3200">
          <a:solidFill>
            <a:schemeClr val="tx2"/>
          </a:solidFill>
          <a:latin typeface="Arial" pitchFamily="34" charset="0"/>
          <a:ea typeface="ＭＳ Ｐゴシック" pitchFamily="34" charset="-128"/>
        </a:defRPr>
      </a:lvl8pPr>
      <a:lvl9pPr marL="1828800" algn="l" rtl="0" eaLnBrk="1" fontAlgn="base" hangingPunct="1">
        <a:spcBef>
          <a:spcPct val="0"/>
        </a:spcBef>
        <a:spcAft>
          <a:spcPct val="0"/>
        </a:spcAft>
        <a:defRPr kumimoji="1" sz="3200">
          <a:solidFill>
            <a:schemeClr val="tx2"/>
          </a:solidFill>
          <a:latin typeface="Arial"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kumimoji="1" sz="2000">
          <a:solidFill>
            <a:schemeClr val="tx1"/>
          </a:solidFill>
          <a:latin typeface="+mn-lt"/>
          <a:ea typeface="ＭＳ Ｐゴシック" pitchFamily="34" charset="-128"/>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l"/>
        <a:defRPr kumimoji="1" sz="2800">
          <a:solidFill>
            <a:schemeClr val="tx1"/>
          </a:solidFill>
          <a:latin typeface="+mn-lt"/>
          <a:ea typeface="ＭＳ Ｐゴシック" pitchFamily="34" charset="-128"/>
        </a:defRPr>
      </a:lvl2pPr>
      <a:lvl3pPr marL="1143000" indent="-228600" algn="l" rtl="0" eaLnBrk="1" fontAlgn="base" hangingPunct="1">
        <a:spcBef>
          <a:spcPct val="20000"/>
        </a:spcBef>
        <a:spcAft>
          <a:spcPct val="0"/>
        </a:spcAft>
        <a:buClr>
          <a:schemeClr val="bg2"/>
        </a:buClr>
        <a:buSzPct val="65000"/>
        <a:buFont typeface="Wingdings" pitchFamily="2" charset="2"/>
        <a:buChar char="l"/>
        <a:defRPr kumimoji="1" sz="1600">
          <a:solidFill>
            <a:schemeClr val="tx1"/>
          </a:solidFill>
          <a:latin typeface="+mn-lt"/>
          <a:ea typeface="ＭＳ Ｐゴシック" pitchFamily="34" charset="-128"/>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kumimoji="1" sz="1400">
          <a:solidFill>
            <a:schemeClr val="tx1"/>
          </a:solidFill>
          <a:latin typeface="+mn-lt"/>
          <a:ea typeface="ＭＳ Ｐゴシック" pitchFamily="34" charset="-128"/>
        </a:defRPr>
      </a:lvl4pPr>
      <a:lvl5pPr marL="2057400" indent="-228600" algn="l" rtl="0" eaLnBrk="1" fontAlgn="base" hangingPunct="1">
        <a:spcBef>
          <a:spcPct val="20000"/>
        </a:spcBef>
        <a:spcAft>
          <a:spcPct val="0"/>
        </a:spcAft>
        <a:buClr>
          <a:schemeClr val="bg2"/>
        </a:buClr>
        <a:buSzPct val="40000"/>
        <a:buFont typeface="Wingdings" pitchFamily="2" charset="2"/>
        <a:buChar char="l"/>
        <a:defRPr kumimoji="1" sz="14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lr>
          <a:schemeClr val="bg2"/>
        </a:buClr>
        <a:buSzPct val="40000"/>
        <a:buFont typeface="Wingdings" pitchFamily="2" charset="2"/>
        <a:buChar char="l"/>
        <a:defRPr kumimoji="1" sz="1400">
          <a:solidFill>
            <a:schemeClr val="tx1"/>
          </a:solidFill>
          <a:latin typeface="+mn-lt"/>
          <a:ea typeface="+mn-ea"/>
        </a:defRPr>
      </a:lvl6pPr>
      <a:lvl7pPr marL="2971800" indent="-228600" algn="l" rtl="0" eaLnBrk="1" fontAlgn="base" hangingPunct="1">
        <a:spcBef>
          <a:spcPct val="20000"/>
        </a:spcBef>
        <a:spcAft>
          <a:spcPct val="0"/>
        </a:spcAft>
        <a:buClr>
          <a:schemeClr val="bg2"/>
        </a:buClr>
        <a:buSzPct val="40000"/>
        <a:buFont typeface="Wingdings" pitchFamily="2" charset="2"/>
        <a:buChar char="l"/>
        <a:defRPr kumimoji="1" sz="1400">
          <a:solidFill>
            <a:schemeClr val="tx1"/>
          </a:solidFill>
          <a:latin typeface="+mn-lt"/>
          <a:ea typeface="+mn-ea"/>
        </a:defRPr>
      </a:lvl7pPr>
      <a:lvl8pPr marL="3429000" indent="-228600" algn="l" rtl="0" eaLnBrk="1" fontAlgn="base" hangingPunct="1">
        <a:spcBef>
          <a:spcPct val="20000"/>
        </a:spcBef>
        <a:spcAft>
          <a:spcPct val="0"/>
        </a:spcAft>
        <a:buClr>
          <a:schemeClr val="bg2"/>
        </a:buClr>
        <a:buSzPct val="40000"/>
        <a:buFont typeface="Wingdings" pitchFamily="2" charset="2"/>
        <a:buChar char="l"/>
        <a:defRPr kumimoji="1" sz="1400">
          <a:solidFill>
            <a:schemeClr val="tx1"/>
          </a:solidFill>
          <a:latin typeface="+mn-lt"/>
          <a:ea typeface="+mn-ea"/>
        </a:defRPr>
      </a:lvl8pPr>
      <a:lvl9pPr marL="3886200" indent="-228600" algn="l" rtl="0" eaLnBrk="1" fontAlgn="base" hangingPunct="1">
        <a:spcBef>
          <a:spcPct val="20000"/>
        </a:spcBef>
        <a:spcAft>
          <a:spcPct val="0"/>
        </a:spcAft>
        <a:buClr>
          <a:schemeClr val="bg2"/>
        </a:buClr>
        <a:buSzPct val="40000"/>
        <a:buFont typeface="Wingdings" pitchFamily="2" charset="2"/>
        <a:buChar char="l"/>
        <a:defRPr kumimoji="1" sz="1400">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4.png"/><Relationship Id="rId7" Type="http://schemas.openxmlformats.org/officeDocument/2006/relationships/image" Target="../media/image5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4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220.png"/><Relationship Id="rId4" Type="http://schemas.openxmlformats.org/officeDocument/2006/relationships/image" Target="../media/image210.png"/></Relationships>
</file>

<file path=ppt/slides/_rels/slide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jpeg"/><Relationship Id="rId7"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A8BD40-140F-50CD-E035-0EE382B1C119}"/>
              </a:ext>
            </a:extLst>
          </p:cNvPr>
          <p:cNvSpPr>
            <a:spLocks noGrp="1"/>
          </p:cNvSpPr>
          <p:nvPr>
            <p:ph type="ctrTitle"/>
          </p:nvPr>
        </p:nvSpPr>
        <p:spPr/>
        <p:txBody>
          <a:bodyPr/>
          <a:lstStyle/>
          <a:p>
            <a:r>
              <a:rPr lang="ru-RU" sz="2700" dirty="0"/>
              <a:t>Генерация рентгеновского излучения в </a:t>
            </a:r>
            <a:r>
              <a:rPr lang="ru-RU" sz="2700" dirty="0" err="1"/>
              <a:t>микрокластерной</a:t>
            </a:r>
            <a:r>
              <a:rPr lang="ru-RU" sz="2700" dirty="0"/>
              <a:t> среде, облучаемой лазерным импульсом ультракороткой длительности</a:t>
            </a:r>
          </a:p>
        </p:txBody>
      </p:sp>
      <p:sp>
        <p:nvSpPr>
          <p:cNvPr id="3" name="Подзаголовок 2">
            <a:extLst>
              <a:ext uri="{FF2B5EF4-FFF2-40B4-BE49-F238E27FC236}">
                <a16:creationId xmlns:a16="http://schemas.microsoft.com/office/drawing/2014/main" id="{E4AC90B1-2B44-8B44-A909-46AF81F491A0}"/>
              </a:ext>
            </a:extLst>
          </p:cNvPr>
          <p:cNvSpPr>
            <a:spLocks noGrp="1"/>
          </p:cNvSpPr>
          <p:nvPr>
            <p:ph type="subTitle" idx="1"/>
          </p:nvPr>
        </p:nvSpPr>
        <p:spPr/>
        <p:txBody>
          <a:bodyPr/>
          <a:lstStyle/>
          <a:p>
            <a:r>
              <a:rPr lang="ru-RU" sz="2500" dirty="0">
                <a:latin typeface="Times New Roman" panose="02020603050405020304" pitchFamily="18" charset="0"/>
                <a:cs typeface="Times New Roman" panose="02020603050405020304" pitchFamily="18" charset="0"/>
              </a:rPr>
              <a:t>Д.А</a:t>
            </a:r>
            <a:r>
              <a:rPr lang="en-US" sz="2500" dirty="0">
                <a:latin typeface="Times New Roman" panose="02020603050405020304" pitchFamily="18" charset="0"/>
                <a:cs typeface="Times New Roman" panose="02020603050405020304" pitchFamily="18" charset="0"/>
              </a:rPr>
              <a:t>.</a:t>
            </a:r>
            <a:r>
              <a:rPr lang="ru-RU" sz="2500" dirty="0">
                <a:latin typeface="Times New Roman" panose="02020603050405020304" pitchFamily="18" charset="0"/>
                <a:cs typeface="Times New Roman" panose="02020603050405020304" pitchFamily="18" charset="0"/>
              </a:rPr>
              <a:t> Гожев, С.Г.</a:t>
            </a:r>
            <a:r>
              <a:rPr lang="en-US" sz="2500" dirty="0">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Бочкарев, О.Е. Вайс, </a:t>
            </a:r>
            <a:br>
              <a:rPr lang="en-US"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М.Г. Лобок, В.Ю. Быченков</a:t>
            </a:r>
          </a:p>
        </p:txBody>
      </p:sp>
    </p:spTree>
    <p:extLst>
      <p:ext uri="{BB962C8B-B14F-4D97-AF65-F5344CB8AC3E}">
        <p14:creationId xmlns:p14="http://schemas.microsoft.com/office/powerpoint/2010/main" val="129269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7D4D2B-E215-7FA8-C876-5219B1B311BC}"/>
              </a:ext>
            </a:extLst>
          </p:cNvPr>
          <p:cNvSpPr>
            <a:spLocks noGrp="1"/>
          </p:cNvSpPr>
          <p:nvPr>
            <p:ph type="title"/>
          </p:nvPr>
        </p:nvSpPr>
        <p:spPr/>
        <p:txBody>
          <a:bodyPr/>
          <a:lstStyle/>
          <a:p>
            <a:r>
              <a:rPr lang="ru-RU" dirty="0"/>
              <a:t>Спектры тормозного излучения</a:t>
            </a:r>
          </a:p>
        </p:txBody>
      </p:sp>
      <p:pic>
        <p:nvPicPr>
          <p:cNvPr id="5" name="Рисунок 4" descr="Изображение выглядит как текст, снимок экрана, линия, График&#10;&#10;Содержимое, созданное искусственным интеллектом, может быть неверным.">
            <a:extLst>
              <a:ext uri="{FF2B5EF4-FFF2-40B4-BE49-F238E27FC236}">
                <a16:creationId xmlns:a16="http://schemas.microsoft.com/office/drawing/2014/main" id="{E206391B-3AD7-F965-3AAC-B2EE395607F0}"/>
              </a:ext>
            </a:extLst>
          </p:cNvPr>
          <p:cNvPicPr>
            <a:picLocks noChangeAspect="1"/>
          </p:cNvPicPr>
          <p:nvPr/>
        </p:nvPicPr>
        <p:blipFill>
          <a:blip r:embed="rId2"/>
          <a:stretch>
            <a:fillRect/>
          </a:stretch>
        </p:blipFill>
        <p:spPr>
          <a:xfrm>
            <a:off x="564824" y="1296139"/>
            <a:ext cx="4129470" cy="523338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E62C5B-44B9-A291-6A7C-25E6AF7E2C4E}"/>
                  </a:ext>
                </a:extLst>
              </p:cNvPr>
              <p:cNvSpPr txBox="1"/>
              <p:nvPr/>
            </p:nvSpPr>
            <p:spPr>
              <a:xfrm>
                <a:off x="4043293" y="3656663"/>
                <a:ext cx="5552982" cy="7493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m:rPr>
                              <m:sty m:val="p"/>
                            </m:rPr>
                            <a:rPr lang="ru-RU">
                              <a:latin typeface="Cambria Math" panose="02040503050406030204" pitchFamily="18" charset="0"/>
                            </a:rPr>
                            <m:t>d</m:t>
                          </m:r>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𝛾</m:t>
                              </m:r>
                            </m:sub>
                          </m:sSub>
                        </m:num>
                        <m:den>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den>
                      </m:f>
                      <m:r>
                        <a:rPr lang="ru-RU" i="0">
                          <a:latin typeface="Cambria Math" panose="02040503050406030204" pitchFamily="18" charset="0"/>
                        </a:rPr>
                        <m:t>≈ </m:t>
                      </m:r>
                      <m:f>
                        <m:fPr>
                          <m:ctrlPr>
                            <a:rPr lang="ru-RU" i="1">
                              <a:latin typeface="Cambria Math" panose="02040503050406030204" pitchFamily="18" charset="0"/>
                            </a:rPr>
                          </m:ctrlPr>
                        </m:fPr>
                        <m:num>
                          <m:r>
                            <a:rPr lang="ru-RU" i="0">
                              <a:latin typeface="Cambria Math" panose="02040503050406030204" pitchFamily="18" charset="0"/>
                            </a:rPr>
                            <m:t> </m:t>
                          </m:r>
                          <m:r>
                            <m:rPr>
                              <m:sty m:val="p"/>
                            </m:rPr>
                            <a:rPr lang="ru-RU" i="0">
                              <a:latin typeface="Cambria Math" panose="02040503050406030204" pitchFamily="18" charset="0"/>
                            </a:rPr>
                            <m:t>ΔΩ</m:t>
                          </m:r>
                          <m:sSub>
                            <m:sSubPr>
                              <m:ctrlPr>
                                <a:rPr lang="ru-RU" i="1">
                                  <a:latin typeface="Cambria Math" panose="02040503050406030204" pitchFamily="18" charset="0"/>
                                </a:rPr>
                              </m:ctrlPr>
                            </m:sSubPr>
                            <m:e>
                              <m:r>
                                <a:rPr lang="ru-RU" i="0">
                                  <a:latin typeface="Cambria Math" panose="02040503050406030204" pitchFamily="18" charset="0"/>
                                </a:rPr>
                                <m:t> </m:t>
                              </m:r>
                              <m:sSub>
                                <m:sSubPr>
                                  <m:ctrlPr>
                                    <a:rPr lang="ru-RU" i="1">
                                      <a:latin typeface="Cambria Math" panose="02040503050406030204" pitchFamily="18" charset="0"/>
                                    </a:rPr>
                                  </m:ctrlPr>
                                </m:sSubPr>
                                <m:e>
                                  <m:r>
                                    <a:rPr lang="ru-RU" i="1">
                                      <a:latin typeface="Cambria Math" panose="02040503050406030204" pitchFamily="18" charset="0"/>
                                    </a:rPr>
                                    <m:t>𝐿</m:t>
                                  </m:r>
                                </m:e>
                                <m:sub>
                                  <m:r>
                                    <a:rPr lang="ru-RU" i="0">
                                      <a:latin typeface="Cambria Math" panose="02040503050406030204" pitchFamily="18" charset="0"/>
                                    </a:rPr>
                                    <m:t>0</m:t>
                                  </m:r>
                                </m:sub>
                              </m:sSub>
                              <m:r>
                                <a:rPr lang="ru-RU" i="0">
                                  <a:latin typeface="Cambria Math" panose="02040503050406030204" pitchFamily="18" charset="0"/>
                                </a:rPr>
                                <m:t> </m:t>
                              </m:r>
                              <m:acc>
                                <m:accPr>
                                  <m:chr m:val="̅"/>
                                  <m:ctrlPr>
                                    <a:rPr lang="ru-RU" i="1">
                                      <a:latin typeface="Cambria Math" panose="02040503050406030204" pitchFamily="18" charset="0"/>
                                    </a:rPr>
                                  </m:ctrlPr>
                                </m:accPr>
                                <m:e>
                                  <m:r>
                                    <a:rPr lang="ru-RU" i="1">
                                      <a:latin typeface="Cambria Math" panose="02040503050406030204" pitchFamily="18" charset="0"/>
                                    </a:rPr>
                                    <m:t>𝑛</m:t>
                                  </m:r>
                                </m:e>
                              </m:acc>
                            </m:e>
                            <m:sub>
                              <m:r>
                                <a:rPr lang="ru-RU" i="1">
                                  <a:latin typeface="Cambria Math" panose="02040503050406030204" pitchFamily="18" charset="0"/>
                                </a:rPr>
                                <m:t>𝑖</m:t>
                              </m:r>
                            </m:sub>
                          </m:sSub>
                          <m:r>
                            <a:rPr lang="ru-RU" i="0">
                              <a:latin typeface="Cambria Math" panose="02040503050406030204" pitchFamily="18" charset="0"/>
                            </a:rPr>
                            <m:t> </m:t>
                          </m:r>
                        </m:num>
                        <m:den>
                          <m:r>
                            <a:rPr lang="ru-RU" i="0">
                              <a:latin typeface="Cambria Math" panose="02040503050406030204" pitchFamily="18" charset="0"/>
                            </a:rPr>
                            <m:t>4</m:t>
                          </m:r>
                          <m:r>
                            <a:rPr lang="ru-RU" i="1">
                              <a:latin typeface="Cambria Math" panose="02040503050406030204" pitchFamily="18" charset="0"/>
                            </a:rPr>
                            <m:t>𝜋</m:t>
                          </m:r>
                          <m:r>
                            <a:rPr lang="ru-RU" i="0">
                              <a:latin typeface="Cambria Math" panose="02040503050406030204" pitchFamily="18" charset="0"/>
                            </a:rPr>
                            <m:t> </m:t>
                          </m:r>
                        </m:den>
                      </m:f>
                      <m:nary>
                        <m:naryPr>
                          <m:limLoc m:val="subSup"/>
                          <m:ctrlPr>
                            <a:rPr lang="ru-RU" i="1">
                              <a:latin typeface="Cambria Math" panose="02040503050406030204" pitchFamily="18" charset="0"/>
                            </a:rPr>
                          </m:ctrlPr>
                        </m:naryPr>
                        <m:sub>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sub>
                        <m:sup>
                          <m:r>
                            <a:rPr lang="ru-RU" i="0">
                              <a:latin typeface="Cambria Math" panose="02040503050406030204" pitchFamily="18" charset="0"/>
                            </a:rPr>
                            <m:t> </m:t>
                          </m:r>
                        </m:sup>
                        <m:e>
                          <m:r>
                            <a:rPr lang="ru-RU" i="1">
                              <a:latin typeface="Cambria Math" panose="02040503050406030204" pitchFamily="18" charset="0"/>
                            </a:rPr>
                            <m:t>𝑑</m:t>
                          </m:r>
                          <m:r>
                            <a:rPr lang="ru-RU" i="1">
                              <a:latin typeface="Cambria Math" panose="02040503050406030204" pitchFamily="18" charset="0"/>
                            </a:rPr>
                            <m:t>𝜖</m:t>
                          </m:r>
                          <m:r>
                            <a:rPr lang="ru-RU" i="0">
                              <a:latin typeface="Cambria Math" panose="02040503050406030204" pitchFamily="18" charset="0"/>
                            </a:rPr>
                            <m:t> </m:t>
                          </m:r>
                          <m:f>
                            <m:fPr>
                              <m:ctrlPr>
                                <a:rPr lang="ru-RU" i="1">
                                  <a:latin typeface="Cambria Math" panose="02040503050406030204" pitchFamily="18" charset="0"/>
                                </a:rPr>
                              </m:ctrlPr>
                            </m:fPr>
                            <m:num>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𝑒</m:t>
                                  </m:r>
                                </m:sub>
                              </m:sSub>
                            </m:num>
                            <m:den>
                              <m:r>
                                <a:rPr lang="ru-RU" i="1">
                                  <a:latin typeface="Cambria Math" panose="02040503050406030204" pitchFamily="18" charset="0"/>
                                </a:rPr>
                                <m:t>𝑑</m:t>
                              </m:r>
                              <m:r>
                                <a:rPr lang="ru-RU" i="1">
                                  <a:latin typeface="Cambria Math" panose="02040503050406030204" pitchFamily="18" charset="0"/>
                                </a:rPr>
                                <m:t>𝜖</m:t>
                              </m:r>
                            </m:den>
                          </m:f>
                          <m:f>
                            <m:fPr>
                              <m:ctrlPr>
                                <a:rPr lang="ru-RU" i="1">
                                  <a:latin typeface="Cambria Math" panose="02040503050406030204" pitchFamily="18" charset="0"/>
                                </a:rPr>
                              </m:ctrlPr>
                            </m:fPr>
                            <m:num>
                              <m:r>
                                <m:rPr>
                                  <m:sty m:val="p"/>
                                </m:rPr>
                                <a:rPr lang="ru-RU" i="0">
                                  <a:latin typeface="Cambria Math" panose="02040503050406030204" pitchFamily="18" charset="0"/>
                                </a:rPr>
                                <m:t>d</m:t>
                              </m:r>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𝑏𝑟</m:t>
                                  </m:r>
                                </m:sub>
                              </m:sSub>
                            </m:num>
                            <m:den>
                              <m:r>
                                <a:rPr lang="ru-RU" i="0">
                                  <a:latin typeface="Cambria Math" panose="02040503050406030204" pitchFamily="18" charset="0"/>
                                </a:rPr>
                                <m:t> </m:t>
                              </m:r>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den>
                          </m:f>
                          <m:r>
                            <a:rPr lang="ru-RU" i="0">
                              <a:latin typeface="Cambria Math" panose="02040503050406030204" pitchFamily="18" charset="0"/>
                            </a:rPr>
                            <m:t> </m:t>
                          </m:r>
                        </m:e>
                      </m:nary>
                    </m:oMath>
                  </m:oMathPara>
                </a14:m>
                <a:endParaRPr lang="ru-RU" dirty="0"/>
              </a:p>
            </p:txBody>
          </p:sp>
        </mc:Choice>
        <mc:Fallback xmlns="">
          <p:sp>
            <p:nvSpPr>
              <p:cNvPr id="6" name="TextBox 5">
                <a:extLst>
                  <a:ext uri="{FF2B5EF4-FFF2-40B4-BE49-F238E27FC236}">
                    <a16:creationId xmlns:a16="http://schemas.microsoft.com/office/drawing/2014/main" id="{1AE62C5B-44B9-A291-6A7C-25E6AF7E2C4E}"/>
                  </a:ext>
                </a:extLst>
              </p:cNvPr>
              <p:cNvSpPr txBox="1">
                <a:spLocks noRot="1" noChangeAspect="1" noMove="1" noResize="1" noEditPoints="1" noAdjustHandles="1" noChangeArrowheads="1" noChangeShapeType="1" noTextEdit="1"/>
              </p:cNvSpPr>
              <p:nvPr/>
            </p:nvSpPr>
            <p:spPr>
              <a:xfrm>
                <a:off x="4043293" y="3656663"/>
                <a:ext cx="5552982" cy="749372"/>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F82CFA-5CE9-12FC-522E-F655BAD7C8CB}"/>
                  </a:ext>
                </a:extLst>
              </p:cNvPr>
              <p:cNvSpPr txBox="1"/>
              <p:nvPr/>
            </p:nvSpPr>
            <p:spPr>
              <a:xfrm>
                <a:off x="4558191" y="4826467"/>
                <a:ext cx="4785064" cy="7353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𝑏𝑟</m:t>
                              </m:r>
                            </m:sub>
                          </m:sSub>
                        </m:num>
                        <m:den>
                          <m:r>
                            <a:rPr lang="ru-RU" i="0">
                              <a:latin typeface="Cambria Math" panose="02040503050406030204" pitchFamily="18" charset="0"/>
                            </a:rPr>
                            <m:t> </m:t>
                          </m:r>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𝑍</m:t>
                              </m:r>
                            </m:e>
                            <m:sub>
                              <m:r>
                                <a:rPr lang="ru-RU" i="1">
                                  <a:latin typeface="Cambria Math" panose="02040503050406030204" pitchFamily="18" charset="0"/>
                                </a:rPr>
                                <m:t>𝑖</m:t>
                              </m:r>
                            </m:sub>
                            <m:sup>
                              <m:r>
                                <a:rPr lang="ru-RU" i="0">
                                  <a:latin typeface="Cambria Math" panose="02040503050406030204" pitchFamily="18" charset="0"/>
                                </a:rPr>
                                <m:t>2</m:t>
                              </m:r>
                            </m:sup>
                          </m:sSubSup>
                          <m:sSubSup>
                            <m:sSubSupPr>
                              <m:ctrlPr>
                                <a:rPr lang="ru-RU" i="1">
                                  <a:latin typeface="Cambria Math" panose="02040503050406030204" pitchFamily="18" charset="0"/>
                                </a:rPr>
                              </m:ctrlPr>
                            </m:sSubSupPr>
                            <m:e>
                              <m:r>
                                <a:rPr lang="ru-RU" i="1">
                                  <a:latin typeface="Cambria Math" panose="02040503050406030204" pitchFamily="18" charset="0"/>
                                </a:rPr>
                                <m:t>𝛼</m:t>
                              </m:r>
                              <m:r>
                                <a:rPr lang="ru-RU" i="1">
                                  <a:latin typeface="Cambria Math" panose="02040503050406030204" pitchFamily="18" charset="0"/>
                                </a:rPr>
                                <m:t>𝑟</m:t>
                              </m:r>
                            </m:e>
                            <m:sub>
                              <m:r>
                                <a:rPr lang="ru-RU" i="1">
                                  <a:latin typeface="Cambria Math" panose="02040503050406030204" pitchFamily="18" charset="0"/>
                                </a:rPr>
                                <m:t>𝑒</m:t>
                              </m:r>
                            </m:sub>
                            <m:sup>
                              <m:r>
                                <a:rPr lang="ru-RU" i="0">
                                  <a:latin typeface="Cambria Math" panose="02040503050406030204" pitchFamily="18" charset="0"/>
                                </a:rPr>
                                <m:t>2</m:t>
                              </m:r>
                            </m:sup>
                          </m:sSubSup>
                          <m:r>
                            <a:rPr lang="ru-RU" i="0">
                              <a:latin typeface="Cambria Math" panose="02040503050406030204" pitchFamily="18" charset="0"/>
                            </a:rPr>
                            <m:t>  </m:t>
                          </m:r>
                        </m:num>
                        <m:den>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sSup>
                            <m:sSupPr>
                              <m:ctrlPr>
                                <a:rPr lang="ru-RU" i="1">
                                  <a:latin typeface="Cambria Math" panose="02040503050406030204" pitchFamily="18" charset="0"/>
                                </a:rPr>
                              </m:ctrlPr>
                            </m:sSupPr>
                            <m:e>
                              <m:r>
                                <a:rPr lang="ru-RU" i="1">
                                  <a:latin typeface="Cambria Math" panose="02040503050406030204" pitchFamily="18" charset="0"/>
                                </a:rPr>
                                <m:t>𝛽</m:t>
                              </m:r>
                            </m:e>
                            <m:sup>
                              <m:r>
                                <a:rPr lang="ru-RU" i="0">
                                  <a:latin typeface="Cambria Math" panose="02040503050406030204" pitchFamily="18" charset="0"/>
                                </a:rPr>
                                <m:t>2</m:t>
                              </m:r>
                            </m:sup>
                          </m:sSup>
                          <m:r>
                            <a:rPr lang="ru-RU" i="0">
                              <a:latin typeface="Cambria Math" panose="02040503050406030204" pitchFamily="18" charset="0"/>
                            </a:rPr>
                            <m:t> </m:t>
                          </m:r>
                        </m:den>
                      </m:f>
                      <m:r>
                        <a:rPr lang="ru-RU" i="1">
                          <a:latin typeface="Cambria Math" panose="02040503050406030204" pitchFamily="18" charset="0"/>
                        </a:rPr>
                        <m:t>𝐹</m:t>
                      </m:r>
                      <m:d>
                        <m:dPr>
                          <m:sepChr m:val=","/>
                          <m:ctrlPr>
                            <a:rPr lang="ru-RU" i="1">
                              <a:latin typeface="Cambria Math" panose="02040503050406030204" pitchFamily="18" charset="0"/>
                            </a:rPr>
                          </m:ctrlPr>
                        </m:dPr>
                        <m:e>
                          <m:r>
                            <a:rPr lang="ru-RU" i="1">
                              <a:latin typeface="Cambria Math" panose="02040503050406030204" pitchFamily="18" charset="0"/>
                            </a:rPr>
                            <m:t>𝜅</m:t>
                          </m:r>
                        </m:e>
                        <m:e>
                          <m:r>
                            <a:rPr lang="ru-RU" i="1">
                              <a:latin typeface="Cambria Math" panose="02040503050406030204" pitchFamily="18" charset="0"/>
                            </a:rPr>
                            <m:t>𝜖</m:t>
                          </m:r>
                        </m:e>
                      </m:d>
                    </m:oMath>
                  </m:oMathPara>
                </a14:m>
                <a:endParaRPr lang="ru-RU" dirty="0"/>
              </a:p>
            </p:txBody>
          </p:sp>
        </mc:Choice>
        <mc:Fallback xmlns="">
          <p:sp>
            <p:nvSpPr>
              <p:cNvPr id="7" name="TextBox 6">
                <a:extLst>
                  <a:ext uri="{FF2B5EF4-FFF2-40B4-BE49-F238E27FC236}">
                    <a16:creationId xmlns:a16="http://schemas.microsoft.com/office/drawing/2014/main" id="{5DF82CFA-5CE9-12FC-522E-F655BAD7C8CB}"/>
                  </a:ext>
                </a:extLst>
              </p:cNvPr>
              <p:cNvSpPr txBox="1">
                <a:spLocks noRot="1" noChangeAspect="1" noMove="1" noResize="1" noEditPoints="1" noAdjustHandles="1" noChangeArrowheads="1" noChangeShapeType="1" noTextEdit="1"/>
              </p:cNvSpPr>
              <p:nvPr/>
            </p:nvSpPr>
            <p:spPr>
              <a:xfrm>
                <a:off x="4558191" y="4826467"/>
                <a:ext cx="4785064" cy="735394"/>
              </a:xfrm>
              <a:prstGeom prst="rect">
                <a:avLst/>
              </a:prstGeom>
              <a:blipFill>
                <a:blip r:embed="rId4"/>
                <a:stretch>
                  <a:fillRect/>
                </a:stretch>
              </a:blipFill>
            </p:spPr>
            <p:txBody>
              <a:bodyPr/>
              <a:lstStyle/>
              <a:p>
                <a:r>
                  <a:rPr lang="ru-RU">
                    <a:noFill/>
                  </a:rPr>
                  <a:t> </a:t>
                </a:r>
              </a:p>
            </p:txBody>
          </p:sp>
        </mc:Fallback>
      </mc:AlternateContent>
      <p:sp>
        <p:nvSpPr>
          <p:cNvPr id="3" name="Номер слайда 20">
            <a:extLst>
              <a:ext uri="{FF2B5EF4-FFF2-40B4-BE49-F238E27FC236}">
                <a16:creationId xmlns:a16="http://schemas.microsoft.com/office/drawing/2014/main" id="{ACE0BA60-F5C3-C705-7DEE-6CA1E450EE44}"/>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10</a:t>
            </a:fld>
            <a:endParaRPr lang="ru-RU" sz="2200" dirty="0"/>
          </a:p>
        </p:txBody>
      </p:sp>
      <p:cxnSp>
        <p:nvCxnSpPr>
          <p:cNvPr id="9" name="Прямая соединительная линия 8">
            <a:extLst>
              <a:ext uri="{FF2B5EF4-FFF2-40B4-BE49-F238E27FC236}">
                <a16:creationId xmlns:a16="http://schemas.microsoft.com/office/drawing/2014/main" id="{2D1BC516-44FD-D25A-2EE4-FC3304515F85}"/>
              </a:ext>
            </a:extLst>
          </p:cNvPr>
          <p:cNvCxnSpPr>
            <a:cxnSpLocks/>
          </p:cNvCxnSpPr>
          <p:nvPr/>
        </p:nvCxnSpPr>
        <p:spPr bwMode="auto">
          <a:xfrm>
            <a:off x="5454897" y="2494910"/>
            <a:ext cx="932155" cy="0"/>
          </a:xfrm>
          <a:prstGeom prst="line">
            <a:avLst/>
          </a:prstGeom>
          <a:ln w="381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a:extLst>
              <a:ext uri="{FF2B5EF4-FFF2-40B4-BE49-F238E27FC236}">
                <a16:creationId xmlns:a16="http://schemas.microsoft.com/office/drawing/2014/main" id="{44C9DCDB-D326-D9F3-2147-FA75432BBD3C}"/>
              </a:ext>
            </a:extLst>
          </p:cNvPr>
          <p:cNvCxnSpPr>
            <a:cxnSpLocks/>
          </p:cNvCxnSpPr>
          <p:nvPr/>
        </p:nvCxnSpPr>
        <p:spPr bwMode="auto">
          <a:xfrm>
            <a:off x="5454896" y="2167413"/>
            <a:ext cx="932155" cy="0"/>
          </a:xfrm>
          <a:prstGeom prst="line">
            <a:avLst/>
          </a:prstGeom>
          <a:ln w="38100">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7B20662-57CA-B88D-FC89-5A5B149F21C5}"/>
              </a:ext>
            </a:extLst>
          </p:cNvPr>
          <p:cNvSpPr txBox="1"/>
          <p:nvPr/>
        </p:nvSpPr>
        <p:spPr>
          <a:xfrm>
            <a:off x="6473668" y="2010162"/>
            <a:ext cx="954107" cy="323165"/>
          </a:xfrm>
          <a:prstGeom prst="rect">
            <a:avLst/>
          </a:prstGeom>
          <a:noFill/>
        </p:spPr>
        <p:txBody>
          <a:bodyPr wrap="none" rtlCol="0">
            <a:spAutoFit/>
          </a:bodyPr>
          <a:lstStyle/>
          <a:p>
            <a:r>
              <a:rPr lang="en-US" sz="1500" dirty="0"/>
              <a:t>GEANT4</a:t>
            </a:r>
            <a:endParaRPr lang="ru-RU" sz="1500" dirty="0"/>
          </a:p>
        </p:txBody>
      </p:sp>
      <p:sp>
        <p:nvSpPr>
          <p:cNvPr id="13" name="TextBox 12">
            <a:extLst>
              <a:ext uri="{FF2B5EF4-FFF2-40B4-BE49-F238E27FC236}">
                <a16:creationId xmlns:a16="http://schemas.microsoft.com/office/drawing/2014/main" id="{9B6C48B2-E662-BAB4-5AB4-8F29CDB106A4}"/>
              </a:ext>
            </a:extLst>
          </p:cNvPr>
          <p:cNvSpPr txBox="1"/>
          <p:nvPr/>
        </p:nvSpPr>
        <p:spPr>
          <a:xfrm>
            <a:off x="6524740" y="2333327"/>
            <a:ext cx="851965" cy="323165"/>
          </a:xfrm>
          <a:prstGeom prst="rect">
            <a:avLst/>
          </a:prstGeom>
          <a:noFill/>
        </p:spPr>
        <p:txBody>
          <a:bodyPr wrap="none" rtlCol="0">
            <a:spAutoFit/>
          </a:bodyPr>
          <a:lstStyle/>
          <a:p>
            <a:r>
              <a:rPr lang="ru-RU" sz="1500" dirty="0"/>
              <a:t>Оценка</a:t>
            </a:r>
          </a:p>
        </p:txBody>
      </p:sp>
    </p:spTree>
    <p:extLst>
      <p:ext uri="{BB962C8B-B14F-4D97-AF65-F5344CB8AC3E}">
        <p14:creationId xmlns:p14="http://schemas.microsoft.com/office/powerpoint/2010/main" val="301732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0B78F5-19F3-543C-F639-8D894E59C33E}"/>
              </a:ext>
            </a:extLst>
          </p:cNvPr>
          <p:cNvSpPr>
            <a:spLocks noGrp="1"/>
          </p:cNvSpPr>
          <p:nvPr>
            <p:ph type="title"/>
          </p:nvPr>
        </p:nvSpPr>
        <p:spPr/>
        <p:txBody>
          <a:bodyPr/>
          <a:lstStyle/>
          <a:p>
            <a:r>
              <a:rPr lang="ru-RU" dirty="0"/>
              <a:t>Выход жесткого рентгеновского излучения</a:t>
            </a:r>
          </a:p>
        </p:txBody>
      </p:sp>
      <p:pic>
        <p:nvPicPr>
          <p:cNvPr id="5" name="Рисунок 4" descr="Изображение выглядит как текст, снимок экрана, линия, диаграмма&#10;&#10;Содержимое, созданное искусственным интеллектом, может быть неверным.">
            <a:extLst>
              <a:ext uri="{FF2B5EF4-FFF2-40B4-BE49-F238E27FC236}">
                <a16:creationId xmlns:a16="http://schemas.microsoft.com/office/drawing/2014/main" id="{6EAD6519-32C2-C0E0-847C-238E44E119C8}"/>
              </a:ext>
            </a:extLst>
          </p:cNvPr>
          <p:cNvPicPr>
            <a:picLocks noChangeAspect="1"/>
          </p:cNvPicPr>
          <p:nvPr/>
        </p:nvPicPr>
        <p:blipFill>
          <a:blip r:embed="rId2"/>
          <a:stretch>
            <a:fillRect/>
          </a:stretch>
        </p:blipFill>
        <p:spPr>
          <a:xfrm>
            <a:off x="179389" y="1207363"/>
            <a:ext cx="3889300" cy="5246703"/>
          </a:xfrm>
          <a:prstGeom prst="rect">
            <a:avLst/>
          </a:prstGeom>
        </p:spPr>
      </p:pic>
      <p:pic>
        <p:nvPicPr>
          <p:cNvPr id="7" name="Рисунок 6" descr="Изображение выглядит как текст, линия, снимок экрана, диаграмма&#10;&#10;Содержимое, созданное искусственным интеллектом, может быть неверным.">
            <a:extLst>
              <a:ext uri="{FF2B5EF4-FFF2-40B4-BE49-F238E27FC236}">
                <a16:creationId xmlns:a16="http://schemas.microsoft.com/office/drawing/2014/main" id="{3ACD0960-7F44-D113-1173-3DA2268FE886}"/>
              </a:ext>
            </a:extLst>
          </p:cNvPr>
          <p:cNvPicPr>
            <a:picLocks noChangeAspect="1"/>
          </p:cNvPicPr>
          <p:nvPr/>
        </p:nvPicPr>
        <p:blipFill>
          <a:blip r:embed="rId3"/>
          <a:stretch>
            <a:fillRect/>
          </a:stretch>
        </p:blipFill>
        <p:spPr>
          <a:xfrm>
            <a:off x="4340405" y="1179127"/>
            <a:ext cx="4452006" cy="2198453"/>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4458F76-02CE-FC95-45B9-10B9D4A27977}"/>
                  </a:ext>
                </a:extLst>
              </p:cNvPr>
              <p:cNvSpPr txBox="1"/>
              <p:nvPr/>
            </p:nvSpPr>
            <p:spPr>
              <a:xfrm>
                <a:off x="3898177" y="5595715"/>
                <a:ext cx="3721823" cy="5942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300" i="1" smtClean="0">
                          <a:latin typeface="Cambria Math" panose="02040503050406030204" pitchFamily="18" charset="0"/>
                        </a:rPr>
                        <m:t>𝜂</m:t>
                      </m:r>
                      <m:r>
                        <a:rPr lang="ru-RU" sz="1300" i="0">
                          <a:latin typeface="Cambria Math" panose="02040503050406030204" pitchFamily="18" charset="0"/>
                        </a:rPr>
                        <m:t>≈</m:t>
                      </m:r>
                      <m:sSubSup>
                        <m:sSubSupPr>
                          <m:ctrlPr>
                            <a:rPr lang="ru-RU" sz="1300" i="1">
                              <a:latin typeface="Cambria Math" panose="02040503050406030204" pitchFamily="18" charset="0"/>
                            </a:rPr>
                          </m:ctrlPr>
                        </m:sSubSupPr>
                        <m:e>
                          <m:r>
                            <a:rPr lang="ru-RU" sz="1300" i="0">
                              <a:latin typeface="Cambria Math" panose="02040503050406030204" pitchFamily="18" charset="0"/>
                            </a:rPr>
                            <m:t>2.5 </m:t>
                          </m:r>
                          <m:r>
                            <a:rPr lang="ru-RU" sz="1300" i="1">
                              <a:latin typeface="Cambria Math" panose="02040503050406030204" pitchFamily="18" charset="0"/>
                            </a:rPr>
                            <m:t>𝑍</m:t>
                          </m:r>
                        </m:e>
                        <m:sub>
                          <m:r>
                            <a:rPr lang="ru-RU" sz="1300" i="1">
                              <a:latin typeface="Cambria Math" panose="02040503050406030204" pitchFamily="18" charset="0"/>
                            </a:rPr>
                            <m:t>𝑖</m:t>
                          </m:r>
                        </m:sub>
                        <m:sup>
                          <m:r>
                            <a:rPr lang="ru-RU" sz="1300" i="0">
                              <a:latin typeface="Cambria Math" panose="02040503050406030204" pitchFamily="18" charset="0"/>
                            </a:rPr>
                            <m:t>2</m:t>
                          </m:r>
                        </m:sup>
                      </m:sSubSup>
                      <m:sSubSup>
                        <m:sSubSupPr>
                          <m:ctrlPr>
                            <a:rPr lang="ru-RU" sz="1300" i="1">
                              <a:latin typeface="Cambria Math" panose="02040503050406030204" pitchFamily="18" charset="0"/>
                            </a:rPr>
                          </m:ctrlPr>
                        </m:sSubSupPr>
                        <m:e>
                          <m:sSub>
                            <m:sSubPr>
                              <m:ctrlPr>
                                <a:rPr lang="ru-RU" sz="1300" i="1">
                                  <a:latin typeface="Cambria Math" panose="02040503050406030204" pitchFamily="18" charset="0"/>
                                </a:rPr>
                              </m:ctrlPr>
                            </m:sSubPr>
                            <m:e>
                              <m:r>
                                <a:rPr lang="ru-RU" sz="1300" i="0">
                                  <a:latin typeface="Cambria Math" panose="02040503050406030204" pitchFamily="18" charset="0"/>
                                </a:rPr>
                                <m:t> </m:t>
                              </m:r>
                              <m:acc>
                                <m:accPr>
                                  <m:chr m:val="̅"/>
                                  <m:ctrlPr>
                                    <a:rPr lang="ru-RU" sz="1300" i="1">
                                      <a:latin typeface="Cambria Math" panose="02040503050406030204" pitchFamily="18" charset="0"/>
                                    </a:rPr>
                                  </m:ctrlPr>
                                </m:accPr>
                                <m:e>
                                  <m:r>
                                    <a:rPr lang="ru-RU" sz="1300" i="1">
                                      <a:latin typeface="Cambria Math" panose="02040503050406030204" pitchFamily="18" charset="0"/>
                                    </a:rPr>
                                    <m:t>𝑛</m:t>
                                  </m:r>
                                </m:e>
                              </m:acc>
                            </m:e>
                            <m:sub>
                              <m:r>
                                <a:rPr lang="ru-RU" sz="1300" i="1">
                                  <a:latin typeface="Cambria Math" panose="02040503050406030204" pitchFamily="18" charset="0"/>
                                </a:rPr>
                                <m:t>𝑖</m:t>
                              </m:r>
                              <m:r>
                                <a:rPr lang="ru-RU" sz="1300" i="0">
                                  <a:latin typeface="Cambria Math" panose="02040503050406030204" pitchFamily="18" charset="0"/>
                                </a:rPr>
                                <m:t> </m:t>
                              </m:r>
                            </m:sub>
                          </m:sSub>
                          <m:r>
                            <a:rPr lang="ru-RU" sz="1300" i="1">
                              <a:latin typeface="Cambria Math" panose="02040503050406030204" pitchFamily="18" charset="0"/>
                            </a:rPr>
                            <m:t>𝑟</m:t>
                          </m:r>
                        </m:e>
                        <m:sub>
                          <m:r>
                            <a:rPr lang="ru-RU" sz="1300" i="1">
                              <a:latin typeface="Cambria Math" panose="02040503050406030204" pitchFamily="18" charset="0"/>
                            </a:rPr>
                            <m:t>𝑒</m:t>
                          </m:r>
                        </m:sub>
                        <m:sup>
                          <m:r>
                            <a:rPr lang="ru-RU" sz="1300" i="0">
                              <a:latin typeface="Cambria Math" panose="02040503050406030204" pitchFamily="18" charset="0"/>
                            </a:rPr>
                            <m:t>2</m:t>
                          </m:r>
                        </m:sup>
                      </m:sSubSup>
                      <m:f>
                        <m:fPr>
                          <m:ctrlPr>
                            <a:rPr lang="ru-RU" sz="1300" i="1">
                              <a:latin typeface="Cambria Math" panose="02040503050406030204" pitchFamily="18" charset="0"/>
                            </a:rPr>
                          </m:ctrlPr>
                        </m:fPr>
                        <m:num>
                          <m:r>
                            <a:rPr lang="ru-RU" sz="1300" i="1">
                              <a:latin typeface="Cambria Math" panose="02040503050406030204" pitchFamily="18" charset="0"/>
                            </a:rPr>
                            <m:t>𝜆</m:t>
                          </m:r>
                          <m:sSub>
                            <m:sSubPr>
                              <m:ctrlPr>
                                <a:rPr lang="ru-RU" sz="1300" i="1">
                                  <a:latin typeface="Cambria Math" panose="02040503050406030204" pitchFamily="18" charset="0"/>
                                </a:rPr>
                              </m:ctrlPr>
                            </m:sSubPr>
                            <m:e>
                              <m:r>
                                <a:rPr lang="ru-RU" sz="1300" i="0">
                                  <a:latin typeface="Cambria Math" panose="02040503050406030204" pitchFamily="18" charset="0"/>
                                </a:rPr>
                                <m:t> </m:t>
                              </m:r>
                              <m:r>
                                <a:rPr lang="ru-RU" sz="1300" i="1">
                                  <a:latin typeface="Cambria Math" panose="02040503050406030204" pitchFamily="18" charset="0"/>
                                </a:rPr>
                                <m:t>𝐿</m:t>
                              </m:r>
                            </m:e>
                            <m:sub>
                              <m:r>
                                <a:rPr lang="ru-RU" sz="1300" i="0">
                                  <a:latin typeface="Cambria Math" panose="02040503050406030204" pitchFamily="18" charset="0"/>
                                </a:rPr>
                                <m:t>0 </m:t>
                              </m:r>
                            </m:sub>
                          </m:sSub>
                        </m:num>
                        <m:den>
                          <m:r>
                            <a:rPr lang="ru-RU" sz="1300" i="0">
                              <a:latin typeface="Cambria Math" panose="02040503050406030204" pitchFamily="18" charset="0"/>
                            </a:rPr>
                            <m:t> </m:t>
                          </m:r>
                          <m:sSub>
                            <m:sSubPr>
                              <m:ctrlPr>
                                <a:rPr lang="ru-RU" sz="1300" i="1">
                                  <a:latin typeface="Cambria Math" panose="02040503050406030204" pitchFamily="18" charset="0"/>
                                </a:rPr>
                              </m:ctrlPr>
                            </m:sSubPr>
                            <m:e>
                              <m:r>
                                <a:rPr lang="ru-RU" sz="1300" i="1">
                                  <a:latin typeface="Cambria Math" panose="02040503050406030204" pitchFamily="18" charset="0"/>
                                </a:rPr>
                                <m:t>𝐷</m:t>
                              </m:r>
                            </m:e>
                            <m:sub>
                              <m:r>
                                <a:rPr lang="ru-RU" sz="1300" i="0">
                                  <a:latin typeface="Cambria Math" panose="02040503050406030204" pitchFamily="18" charset="0"/>
                                </a:rPr>
                                <m:t>0</m:t>
                              </m:r>
                            </m:sub>
                          </m:sSub>
                        </m:den>
                      </m:f>
                      <m:sSup>
                        <m:sSupPr>
                          <m:ctrlPr>
                            <a:rPr lang="ru-RU" sz="1300" i="1">
                              <a:latin typeface="Cambria Math" panose="02040503050406030204" pitchFamily="18" charset="0"/>
                            </a:rPr>
                          </m:ctrlPr>
                        </m:sSupPr>
                        <m:e>
                          <m:d>
                            <m:dPr>
                              <m:ctrlPr>
                                <a:rPr lang="ru-RU" sz="1300" i="1">
                                  <a:latin typeface="Cambria Math" panose="02040503050406030204" pitchFamily="18" charset="0"/>
                                </a:rPr>
                              </m:ctrlPr>
                            </m:dPr>
                            <m:e>
                              <m:f>
                                <m:fPr>
                                  <m:ctrlPr>
                                    <a:rPr lang="ru-RU" sz="1300" i="1">
                                      <a:latin typeface="Cambria Math" panose="02040503050406030204" pitchFamily="18" charset="0"/>
                                    </a:rPr>
                                  </m:ctrlPr>
                                </m:fPr>
                                <m:num>
                                  <m:sSub>
                                    <m:sSubPr>
                                      <m:ctrlPr>
                                        <a:rPr lang="ru-RU" sz="1300" i="1">
                                          <a:latin typeface="Cambria Math" panose="02040503050406030204" pitchFamily="18" charset="0"/>
                                        </a:rPr>
                                      </m:ctrlPr>
                                    </m:sSubPr>
                                    <m:e>
                                      <m:r>
                                        <a:rPr lang="ru-RU" sz="1300" i="1">
                                          <a:latin typeface="Cambria Math" panose="02040503050406030204" pitchFamily="18" charset="0"/>
                                        </a:rPr>
                                        <m:t>𝑊</m:t>
                                      </m:r>
                                    </m:e>
                                    <m:sub>
                                      <m:r>
                                        <a:rPr lang="ru-RU" sz="1300" i="1">
                                          <a:latin typeface="Cambria Math" panose="02040503050406030204" pitchFamily="18" charset="0"/>
                                        </a:rPr>
                                        <m:t>𝐿</m:t>
                                      </m:r>
                                    </m:sub>
                                  </m:sSub>
                                  <m:d>
                                    <m:dPr>
                                      <m:begChr m:val="["/>
                                      <m:endChr m:val="]"/>
                                      <m:ctrlPr>
                                        <a:rPr lang="ru-RU" sz="1300" i="1">
                                          <a:latin typeface="Cambria Math" panose="02040503050406030204" pitchFamily="18" charset="0"/>
                                        </a:rPr>
                                      </m:ctrlPr>
                                    </m:dPr>
                                    <m:e>
                                      <m:r>
                                        <a:rPr lang="ru-RU" sz="1300" i="0">
                                          <a:latin typeface="Cambria Math" panose="02040503050406030204" pitchFamily="18" charset="0"/>
                                        </a:rPr>
                                        <m:t>Дж</m:t>
                                      </m:r>
                                    </m:e>
                                  </m:d>
                                </m:num>
                                <m:den>
                                  <m:sSub>
                                    <m:sSubPr>
                                      <m:ctrlPr>
                                        <a:rPr lang="ru-RU" sz="1300" i="1">
                                          <a:latin typeface="Cambria Math" panose="02040503050406030204" pitchFamily="18" charset="0"/>
                                        </a:rPr>
                                      </m:ctrlPr>
                                    </m:sSubPr>
                                    <m:e>
                                      <m:r>
                                        <a:rPr lang="ru-RU" sz="1300" i="1">
                                          <a:latin typeface="Cambria Math" panose="02040503050406030204" pitchFamily="18" charset="0"/>
                                        </a:rPr>
                                        <m:t>𝜏</m:t>
                                      </m:r>
                                    </m:e>
                                    <m:sub>
                                      <m:r>
                                        <a:rPr lang="ru-RU" sz="1300" i="1">
                                          <a:latin typeface="Cambria Math" panose="02040503050406030204" pitchFamily="18" charset="0"/>
                                        </a:rPr>
                                        <m:t>𝐿</m:t>
                                      </m:r>
                                    </m:sub>
                                  </m:sSub>
                                  <m:d>
                                    <m:dPr>
                                      <m:begChr m:val="["/>
                                      <m:endChr m:val="]"/>
                                      <m:ctrlPr>
                                        <a:rPr lang="ru-RU" sz="1300" i="1">
                                          <a:latin typeface="Cambria Math" panose="02040503050406030204" pitchFamily="18" charset="0"/>
                                        </a:rPr>
                                      </m:ctrlPr>
                                    </m:dPr>
                                    <m:e>
                                      <m:r>
                                        <a:rPr lang="ru-RU" sz="1300" i="0">
                                          <a:latin typeface="Cambria Math" panose="02040503050406030204" pitchFamily="18" charset="0"/>
                                        </a:rPr>
                                        <m:t>фс</m:t>
                                      </m:r>
                                    </m:e>
                                  </m:d>
                                </m:den>
                              </m:f>
                            </m:e>
                          </m:d>
                        </m:e>
                        <m:sup>
                          <m:f>
                            <m:fPr>
                              <m:type m:val="lin"/>
                              <m:ctrlPr>
                                <a:rPr lang="ru-RU" sz="1300" i="1">
                                  <a:latin typeface="Cambria Math" panose="02040503050406030204" pitchFamily="18" charset="0"/>
                                </a:rPr>
                              </m:ctrlPr>
                            </m:fPr>
                            <m:num>
                              <m:r>
                                <a:rPr lang="ru-RU" sz="1300" i="0">
                                  <a:latin typeface="Cambria Math" panose="02040503050406030204" pitchFamily="18" charset="0"/>
                                </a:rPr>
                                <m:t>1</m:t>
                              </m:r>
                            </m:num>
                            <m:den>
                              <m:r>
                                <a:rPr lang="ru-RU" sz="1300" i="0">
                                  <a:latin typeface="Cambria Math" panose="02040503050406030204" pitchFamily="18" charset="0"/>
                                </a:rPr>
                                <m:t>2</m:t>
                              </m:r>
                            </m:den>
                          </m:f>
                        </m:sup>
                      </m:sSup>
                    </m:oMath>
                  </m:oMathPara>
                </a14:m>
                <a:endParaRPr lang="ru-RU" sz="1300" dirty="0"/>
              </a:p>
            </p:txBody>
          </p:sp>
        </mc:Choice>
        <mc:Fallback>
          <p:sp>
            <p:nvSpPr>
              <p:cNvPr id="9" name="TextBox 8">
                <a:extLst>
                  <a:ext uri="{FF2B5EF4-FFF2-40B4-BE49-F238E27FC236}">
                    <a16:creationId xmlns:a16="http://schemas.microsoft.com/office/drawing/2014/main" id="{E4458F76-02CE-FC95-45B9-10B9D4A27977}"/>
                  </a:ext>
                </a:extLst>
              </p:cNvPr>
              <p:cNvSpPr txBox="1">
                <a:spLocks noRot="1" noChangeAspect="1" noMove="1" noResize="1" noEditPoints="1" noAdjustHandles="1" noChangeArrowheads="1" noChangeShapeType="1" noTextEdit="1"/>
              </p:cNvSpPr>
              <p:nvPr/>
            </p:nvSpPr>
            <p:spPr>
              <a:xfrm>
                <a:off x="3898177" y="5595715"/>
                <a:ext cx="3721823" cy="594265"/>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E41C376-20D5-A471-A656-1823CE682826}"/>
                  </a:ext>
                </a:extLst>
              </p:cNvPr>
              <p:cNvSpPr txBox="1"/>
              <p:nvPr/>
            </p:nvSpPr>
            <p:spPr>
              <a:xfrm>
                <a:off x="5104875" y="3420399"/>
                <a:ext cx="2896649" cy="6124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500" i="1" smtClean="0">
                          <a:latin typeface="Cambria Math" panose="02040503050406030204" pitchFamily="18" charset="0"/>
                        </a:rPr>
                        <m:t>𝜂</m:t>
                      </m:r>
                      <m:r>
                        <a:rPr lang="ru-RU" sz="1500" i="0">
                          <a:latin typeface="Cambria Math" panose="02040503050406030204" pitchFamily="18" charset="0"/>
                        </a:rPr>
                        <m:t>≈</m:t>
                      </m:r>
                      <m:f>
                        <m:fPr>
                          <m:type m:val="lin"/>
                          <m:ctrlPr>
                            <a:rPr lang="ru-RU" sz="1500" i="1">
                              <a:latin typeface="Cambria Math" panose="02040503050406030204" pitchFamily="18" charset="0"/>
                            </a:rPr>
                          </m:ctrlPr>
                        </m:fPr>
                        <m:num>
                          <m:sSub>
                            <m:sSubPr>
                              <m:ctrlPr>
                                <a:rPr lang="ru-RU" sz="1500" i="1">
                                  <a:latin typeface="Cambria Math" panose="02040503050406030204" pitchFamily="18" charset="0"/>
                                </a:rPr>
                              </m:ctrlPr>
                            </m:sSubPr>
                            <m:e>
                              <m:r>
                                <a:rPr lang="ru-RU" sz="1500" i="1">
                                  <a:latin typeface="Cambria Math" panose="02040503050406030204" pitchFamily="18" charset="0"/>
                                </a:rPr>
                                <m:t>𝑁</m:t>
                              </m:r>
                            </m:e>
                            <m:sub>
                              <m:r>
                                <a:rPr lang="ru-RU" sz="1500" i="1">
                                  <a:latin typeface="Cambria Math" panose="02040503050406030204" pitchFamily="18" charset="0"/>
                                </a:rPr>
                                <m:t>h</m:t>
                              </m:r>
                            </m:sub>
                          </m:sSub>
                          <m:sSub>
                            <m:sSubPr>
                              <m:ctrlPr>
                                <a:rPr lang="ru-RU" sz="1500" i="1">
                                  <a:latin typeface="Cambria Math" panose="02040503050406030204" pitchFamily="18" charset="0"/>
                                </a:rPr>
                              </m:ctrlPr>
                            </m:sSubPr>
                            <m:e>
                              <m:acc>
                                <m:accPr>
                                  <m:chr m:val="̅"/>
                                  <m:ctrlPr>
                                    <a:rPr lang="ru-RU" sz="1500" i="1">
                                      <a:latin typeface="Cambria Math" panose="02040503050406030204" pitchFamily="18" charset="0"/>
                                    </a:rPr>
                                  </m:ctrlPr>
                                </m:accPr>
                                <m:e>
                                  <m:r>
                                    <a:rPr lang="ru-RU" sz="1500" i="1">
                                      <a:latin typeface="Cambria Math" panose="02040503050406030204" pitchFamily="18" charset="0"/>
                                    </a:rPr>
                                    <m:t>𝑛</m:t>
                                  </m:r>
                                </m:e>
                              </m:acc>
                            </m:e>
                            <m:sub>
                              <m:r>
                                <a:rPr lang="ru-RU" sz="1500" i="1">
                                  <a:latin typeface="Cambria Math" panose="02040503050406030204" pitchFamily="18" charset="0"/>
                                </a:rPr>
                                <m:t>𝑖</m:t>
                              </m:r>
                              <m:r>
                                <a:rPr lang="ru-RU" sz="1500" i="0">
                                  <a:latin typeface="Cambria Math" panose="02040503050406030204" pitchFamily="18" charset="0"/>
                                </a:rPr>
                                <m:t> </m:t>
                              </m:r>
                            </m:sub>
                          </m:sSub>
                          <m:sSub>
                            <m:sSubPr>
                              <m:ctrlPr>
                                <a:rPr lang="ru-RU" sz="1500" i="1">
                                  <a:latin typeface="Cambria Math" panose="02040503050406030204" pitchFamily="18" charset="0"/>
                                </a:rPr>
                              </m:ctrlPr>
                            </m:sSubPr>
                            <m:e>
                              <m:r>
                                <a:rPr lang="ru-RU" sz="1500" i="1">
                                  <a:latin typeface="Cambria Math" panose="02040503050406030204" pitchFamily="18" charset="0"/>
                                </a:rPr>
                                <m:t>𝐿</m:t>
                              </m:r>
                            </m:e>
                            <m:sub>
                              <m:r>
                                <a:rPr lang="ru-RU" sz="1500" i="0">
                                  <a:latin typeface="Cambria Math" panose="02040503050406030204" pitchFamily="18" charset="0"/>
                                </a:rPr>
                                <m:t>0</m:t>
                              </m:r>
                            </m:sub>
                          </m:sSub>
                          <m:nary>
                            <m:naryPr>
                              <m:limLoc m:val="subSup"/>
                              <m:ctrlPr>
                                <a:rPr lang="ru-RU" sz="1500" i="1">
                                  <a:latin typeface="Cambria Math" panose="02040503050406030204" pitchFamily="18" charset="0"/>
                                </a:rPr>
                              </m:ctrlPr>
                            </m:naryPr>
                            <m:sub>
                              <m:sSub>
                                <m:sSubPr>
                                  <m:ctrlPr>
                                    <a:rPr lang="ru-RU" sz="1500" i="1">
                                      <a:latin typeface="Cambria Math" panose="02040503050406030204" pitchFamily="18" charset="0"/>
                                    </a:rPr>
                                  </m:ctrlPr>
                                </m:sSubPr>
                                <m:e>
                                  <m:r>
                                    <a:rPr lang="ru-RU" sz="1500" i="1">
                                      <a:latin typeface="Cambria Math" panose="02040503050406030204" pitchFamily="18" charset="0"/>
                                    </a:rPr>
                                    <m:t>𝜖</m:t>
                                  </m:r>
                                </m:e>
                                <m:sub>
                                  <m:r>
                                    <a:rPr lang="ru-RU" sz="1500" i="0">
                                      <a:latin typeface="Cambria Math" panose="02040503050406030204" pitchFamily="18" charset="0"/>
                                    </a:rPr>
                                    <m:t>0</m:t>
                                  </m:r>
                                </m:sub>
                              </m:sSub>
                            </m:sub>
                            <m:sup>
                              <m:r>
                                <a:rPr lang="ru-RU" sz="1500" i="0">
                                  <a:latin typeface="Cambria Math" panose="02040503050406030204" pitchFamily="18" charset="0"/>
                                </a:rPr>
                                <m:t> </m:t>
                              </m:r>
                            </m:sup>
                            <m:e>
                              <m:r>
                                <a:rPr lang="ru-RU" sz="1500" i="1">
                                  <a:latin typeface="Cambria Math" panose="02040503050406030204" pitchFamily="18" charset="0"/>
                                </a:rPr>
                                <m:t>𝑑</m:t>
                              </m:r>
                              <m:sSub>
                                <m:sSubPr>
                                  <m:ctrlPr>
                                    <a:rPr lang="ru-RU" sz="1500" i="1">
                                      <a:latin typeface="Cambria Math" panose="02040503050406030204" pitchFamily="18" charset="0"/>
                                    </a:rPr>
                                  </m:ctrlPr>
                                </m:sSubPr>
                                <m:e>
                                  <m:r>
                                    <a:rPr lang="ru-RU" sz="1500" i="1">
                                      <a:latin typeface="Cambria Math" panose="02040503050406030204" pitchFamily="18" charset="0"/>
                                    </a:rPr>
                                    <m:t>𝜖</m:t>
                                  </m:r>
                                </m:e>
                                <m:sub>
                                  <m:r>
                                    <a:rPr lang="ru-RU" sz="1500" i="1">
                                      <a:latin typeface="Cambria Math" panose="02040503050406030204" pitchFamily="18" charset="0"/>
                                    </a:rPr>
                                    <m:t>𝛾</m:t>
                                  </m:r>
                                </m:sub>
                              </m:sSub>
                              <m:r>
                                <a:rPr lang="ru-RU" sz="1500" i="0">
                                  <a:latin typeface="Cambria Math" panose="02040503050406030204" pitchFamily="18" charset="0"/>
                                </a:rPr>
                                <m:t> </m:t>
                              </m:r>
                            </m:e>
                          </m:nary>
                          <m:sSub>
                            <m:sSubPr>
                              <m:ctrlPr>
                                <a:rPr lang="ru-RU" sz="1500" i="1">
                                  <a:latin typeface="Cambria Math" panose="02040503050406030204" pitchFamily="18" charset="0"/>
                                </a:rPr>
                              </m:ctrlPr>
                            </m:sSubPr>
                            <m:e>
                              <m:r>
                                <a:rPr lang="ru-RU" sz="1500" i="1">
                                  <a:latin typeface="Cambria Math" panose="02040503050406030204" pitchFamily="18" charset="0"/>
                                </a:rPr>
                                <m:t>𝜖</m:t>
                              </m:r>
                            </m:e>
                            <m:sub>
                              <m:r>
                                <a:rPr lang="ru-RU" sz="1500" i="1">
                                  <a:latin typeface="Cambria Math" panose="02040503050406030204" pitchFamily="18" charset="0"/>
                                </a:rPr>
                                <m:t>𝛾</m:t>
                              </m:r>
                            </m:sub>
                          </m:sSub>
                          <m:f>
                            <m:fPr>
                              <m:ctrlPr>
                                <a:rPr lang="ru-RU" sz="1500" i="1">
                                  <a:latin typeface="Cambria Math" panose="02040503050406030204" pitchFamily="18" charset="0"/>
                                </a:rPr>
                              </m:ctrlPr>
                            </m:fPr>
                            <m:num>
                              <m:r>
                                <m:rPr>
                                  <m:sty m:val="p"/>
                                </m:rPr>
                                <a:rPr lang="ru-RU" sz="1500" i="0">
                                  <a:latin typeface="Cambria Math" panose="02040503050406030204" pitchFamily="18" charset="0"/>
                                </a:rPr>
                                <m:t>d</m:t>
                              </m:r>
                              <m:sSub>
                                <m:sSubPr>
                                  <m:ctrlPr>
                                    <a:rPr lang="ru-RU" sz="1500" i="1">
                                      <a:latin typeface="Cambria Math" panose="02040503050406030204" pitchFamily="18" charset="0"/>
                                    </a:rPr>
                                  </m:ctrlPr>
                                </m:sSubPr>
                                <m:e>
                                  <m:r>
                                    <a:rPr lang="ru-RU" sz="1500" i="1">
                                      <a:latin typeface="Cambria Math" panose="02040503050406030204" pitchFamily="18" charset="0"/>
                                    </a:rPr>
                                    <m:t>𝜎</m:t>
                                  </m:r>
                                </m:e>
                                <m:sub>
                                  <m:r>
                                    <a:rPr lang="ru-RU" sz="1500" i="1">
                                      <a:latin typeface="Cambria Math" panose="02040503050406030204" pitchFamily="18" charset="0"/>
                                    </a:rPr>
                                    <m:t>𝑏𝑟</m:t>
                                  </m:r>
                                </m:sub>
                              </m:sSub>
                            </m:num>
                            <m:den>
                              <m:r>
                                <a:rPr lang="ru-RU" sz="1500" i="0">
                                  <a:latin typeface="Cambria Math" panose="02040503050406030204" pitchFamily="18" charset="0"/>
                                </a:rPr>
                                <m:t> </m:t>
                              </m:r>
                              <m:r>
                                <a:rPr lang="ru-RU" sz="1500" i="1">
                                  <a:latin typeface="Cambria Math" panose="02040503050406030204" pitchFamily="18" charset="0"/>
                                </a:rPr>
                                <m:t>𝑑</m:t>
                              </m:r>
                              <m:sSub>
                                <m:sSubPr>
                                  <m:ctrlPr>
                                    <a:rPr lang="ru-RU" sz="1500" i="1">
                                      <a:latin typeface="Cambria Math" panose="02040503050406030204" pitchFamily="18" charset="0"/>
                                    </a:rPr>
                                  </m:ctrlPr>
                                </m:sSubPr>
                                <m:e>
                                  <m:r>
                                    <a:rPr lang="ru-RU" sz="1500" i="1">
                                      <a:latin typeface="Cambria Math" panose="02040503050406030204" pitchFamily="18" charset="0"/>
                                    </a:rPr>
                                    <m:t>𝜖</m:t>
                                  </m:r>
                                </m:e>
                                <m:sub>
                                  <m:r>
                                    <a:rPr lang="ru-RU" sz="1500" i="1">
                                      <a:latin typeface="Cambria Math" panose="02040503050406030204" pitchFamily="18" charset="0"/>
                                    </a:rPr>
                                    <m:t>𝛾</m:t>
                                  </m:r>
                                </m:sub>
                              </m:sSub>
                            </m:den>
                          </m:f>
                        </m:num>
                        <m:den>
                          <m:sSub>
                            <m:sSubPr>
                              <m:ctrlPr>
                                <a:rPr lang="ru-RU" sz="1500" i="1">
                                  <a:latin typeface="Cambria Math" panose="02040503050406030204" pitchFamily="18" charset="0"/>
                                </a:rPr>
                              </m:ctrlPr>
                            </m:sSubPr>
                            <m:e>
                              <m:r>
                                <a:rPr lang="ru-RU" sz="1500" i="1">
                                  <a:latin typeface="Cambria Math" panose="02040503050406030204" pitchFamily="18" charset="0"/>
                                </a:rPr>
                                <m:t>𝑊</m:t>
                              </m:r>
                            </m:e>
                            <m:sub>
                              <m:r>
                                <a:rPr lang="ru-RU" sz="1500" i="1">
                                  <a:latin typeface="Cambria Math" panose="02040503050406030204" pitchFamily="18" charset="0"/>
                                </a:rPr>
                                <m:t>𝐿</m:t>
                              </m:r>
                            </m:sub>
                          </m:sSub>
                        </m:den>
                      </m:f>
                    </m:oMath>
                  </m:oMathPara>
                </a14:m>
                <a:endParaRPr lang="ru-RU" sz="1500" dirty="0"/>
              </a:p>
            </p:txBody>
          </p:sp>
        </mc:Choice>
        <mc:Fallback>
          <p:sp>
            <p:nvSpPr>
              <p:cNvPr id="11" name="TextBox 10">
                <a:extLst>
                  <a:ext uri="{FF2B5EF4-FFF2-40B4-BE49-F238E27FC236}">
                    <a16:creationId xmlns:a16="http://schemas.microsoft.com/office/drawing/2014/main" id="{5E41C376-20D5-A471-A656-1823CE682826}"/>
                  </a:ext>
                </a:extLst>
              </p:cNvPr>
              <p:cNvSpPr txBox="1">
                <a:spLocks noRot="1" noChangeAspect="1" noMove="1" noResize="1" noEditPoints="1" noAdjustHandles="1" noChangeArrowheads="1" noChangeShapeType="1" noTextEdit="1"/>
              </p:cNvSpPr>
              <p:nvPr/>
            </p:nvSpPr>
            <p:spPr>
              <a:xfrm>
                <a:off x="5104875" y="3420399"/>
                <a:ext cx="2896649" cy="612475"/>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CE9B7A0-F9A7-862E-589E-5BAE7A1B7622}"/>
                  </a:ext>
                </a:extLst>
              </p:cNvPr>
              <p:cNvSpPr txBox="1"/>
              <p:nvPr/>
            </p:nvSpPr>
            <p:spPr>
              <a:xfrm>
                <a:off x="7475461" y="5780608"/>
                <a:ext cx="1163717" cy="292388"/>
              </a:xfrm>
              <a:prstGeom prst="rect">
                <a:avLst/>
              </a:prstGeom>
              <a:noFill/>
            </p:spPr>
            <p:txBody>
              <a:bodyPr wrap="none" rtlCol="0">
                <a:spAutoFit/>
              </a:bodyPr>
              <a:lstStyle/>
              <a:p>
                <a:r>
                  <a:rPr lang="ru-RU" sz="1300" dirty="0">
                    <a:latin typeface="Times New Roman" panose="02020603050405020304" pitchFamily="18" charset="0"/>
                    <a:cs typeface="Times New Roman" panose="02020603050405020304" pitchFamily="18" charset="0"/>
                  </a:rPr>
                  <a:t>при </a:t>
                </a:r>
                <a14:m>
                  <m:oMath xmlns:m="http://schemas.openxmlformats.org/officeDocument/2006/math">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𝐷</m:t>
                        </m:r>
                      </m:e>
                      <m:sub>
                        <m:r>
                          <a:rPr lang="en-US" sz="1300" b="0" i="1" smtClean="0">
                            <a:latin typeface="Cambria Math" panose="02040503050406030204" pitchFamily="18" charset="0"/>
                          </a:rPr>
                          <m:t>0</m:t>
                        </m:r>
                      </m:sub>
                    </m:sSub>
                    <m:r>
                      <a:rPr lang="en-US" sz="1300" b="0" i="1" smtClean="0">
                        <a:latin typeface="Cambria Math" panose="02040503050406030204" pitchFamily="18" charset="0"/>
                        <a:ea typeface="Cambria Math" panose="02040503050406030204" pitchFamily="18" charset="0"/>
                      </a:rPr>
                      <m:t>≈10</m:t>
                    </m:r>
                    <m:r>
                      <a:rPr lang="en-US" sz="1300" b="0" i="1" smtClean="0">
                        <a:latin typeface="Cambria Math" panose="02040503050406030204" pitchFamily="18" charset="0"/>
                        <a:ea typeface="Cambria Math" panose="02040503050406030204" pitchFamily="18" charset="0"/>
                      </a:rPr>
                      <m:t>𝜆</m:t>
                    </m:r>
                  </m:oMath>
                </a14:m>
                <a:endParaRPr lang="ru-RU" sz="1300" dirty="0">
                  <a:latin typeface="Times New Roman" panose="02020603050405020304" pitchFamily="18"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2CE9B7A0-F9A7-862E-589E-5BAE7A1B7622}"/>
                  </a:ext>
                </a:extLst>
              </p:cNvPr>
              <p:cNvSpPr txBox="1">
                <a:spLocks noRot="1" noChangeAspect="1" noMove="1" noResize="1" noEditPoints="1" noAdjustHandles="1" noChangeArrowheads="1" noChangeShapeType="1" noTextEdit="1"/>
              </p:cNvSpPr>
              <p:nvPr/>
            </p:nvSpPr>
            <p:spPr>
              <a:xfrm>
                <a:off x="7475461" y="5780608"/>
                <a:ext cx="1163717" cy="292388"/>
              </a:xfrm>
              <a:prstGeom prst="rect">
                <a:avLst/>
              </a:prstGeom>
              <a:blipFill>
                <a:blip r:embed="rId6"/>
                <a:stretch>
                  <a:fillRect l="-524" t="-2083" b="-1666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A0B5BA7-E6D2-A161-7E57-EAADFDCBDFE7}"/>
                  </a:ext>
                </a:extLst>
              </p:cNvPr>
              <p:cNvSpPr txBox="1"/>
              <p:nvPr/>
            </p:nvSpPr>
            <p:spPr>
              <a:xfrm>
                <a:off x="6553199" y="4166544"/>
                <a:ext cx="1523473" cy="2923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300" i="1" smtClean="0">
                              <a:latin typeface="Cambria Math" panose="02040503050406030204" pitchFamily="18" charset="0"/>
                            </a:rPr>
                          </m:ctrlPr>
                        </m:sSubPr>
                        <m:e>
                          <m:r>
                            <a:rPr lang="ru-RU" sz="1300" i="1">
                              <a:latin typeface="Cambria Math" panose="02040503050406030204" pitchFamily="18" charset="0"/>
                            </a:rPr>
                            <m:t>𝑁</m:t>
                          </m:r>
                        </m:e>
                        <m:sub>
                          <m:r>
                            <a:rPr lang="ru-RU" sz="1300" i="1">
                              <a:latin typeface="Cambria Math" panose="02040503050406030204" pitchFamily="18" charset="0"/>
                            </a:rPr>
                            <m:t>h</m:t>
                          </m:r>
                        </m:sub>
                      </m:sSub>
                      <m:sSub>
                        <m:sSubPr>
                          <m:ctrlPr>
                            <a:rPr lang="ru-RU" sz="1300" i="1">
                              <a:latin typeface="Cambria Math" panose="02040503050406030204" pitchFamily="18" charset="0"/>
                            </a:rPr>
                          </m:ctrlPr>
                        </m:sSubPr>
                        <m:e>
                          <m:r>
                            <a:rPr lang="ru-RU" sz="1300" i="1">
                              <a:latin typeface="Cambria Math" panose="02040503050406030204" pitchFamily="18" charset="0"/>
                            </a:rPr>
                            <m:t>𝑇</m:t>
                          </m:r>
                        </m:e>
                        <m:sub>
                          <m:r>
                            <a:rPr lang="ru-RU" sz="1300" i="1">
                              <a:latin typeface="Cambria Math" panose="02040503050406030204" pitchFamily="18" charset="0"/>
                            </a:rPr>
                            <m:t>h</m:t>
                          </m:r>
                        </m:sub>
                      </m:sSub>
                      <m:r>
                        <a:rPr lang="ru-RU" sz="1300" i="0">
                          <a:latin typeface="Cambria Math" panose="02040503050406030204" pitchFamily="18" charset="0"/>
                        </a:rPr>
                        <m:t>~</m:t>
                      </m:r>
                      <m:sSub>
                        <m:sSubPr>
                          <m:ctrlPr>
                            <a:rPr lang="ru-RU" sz="1300" i="1">
                              <a:latin typeface="Cambria Math" panose="02040503050406030204" pitchFamily="18" charset="0"/>
                            </a:rPr>
                          </m:ctrlPr>
                        </m:sSubPr>
                        <m:e>
                          <m:r>
                            <a:rPr lang="ru-RU" sz="1300" i="1">
                              <a:latin typeface="Cambria Math" panose="02040503050406030204" pitchFamily="18" charset="0"/>
                            </a:rPr>
                            <m:t>𝑊</m:t>
                          </m:r>
                        </m:e>
                        <m:sub>
                          <m:r>
                            <a:rPr lang="ru-RU" sz="1300" i="1">
                              <a:latin typeface="Cambria Math" panose="02040503050406030204" pitchFamily="18" charset="0"/>
                            </a:rPr>
                            <m:t>𝐿</m:t>
                          </m:r>
                        </m:sub>
                      </m:sSub>
                      <m:r>
                        <a:rPr lang="ru-RU" sz="1300" i="1">
                          <a:latin typeface="Cambria Math" panose="02040503050406030204" pitchFamily="18" charset="0"/>
                        </a:rPr>
                        <m:t>𝑎</m:t>
                      </m:r>
                    </m:oMath>
                  </m:oMathPara>
                </a14:m>
                <a:endParaRPr lang="ru-RU" sz="1300" dirty="0"/>
              </a:p>
            </p:txBody>
          </p:sp>
        </mc:Choice>
        <mc:Fallback>
          <p:sp>
            <p:nvSpPr>
              <p:cNvPr id="4" name="TextBox 3">
                <a:extLst>
                  <a:ext uri="{FF2B5EF4-FFF2-40B4-BE49-F238E27FC236}">
                    <a16:creationId xmlns:a16="http://schemas.microsoft.com/office/drawing/2014/main" id="{BA0B5BA7-E6D2-A161-7E57-EAADFDCBDFE7}"/>
                  </a:ext>
                </a:extLst>
              </p:cNvPr>
              <p:cNvSpPr txBox="1">
                <a:spLocks noRot="1" noChangeAspect="1" noMove="1" noResize="1" noEditPoints="1" noAdjustHandles="1" noChangeArrowheads="1" noChangeShapeType="1" noTextEdit="1"/>
              </p:cNvSpPr>
              <p:nvPr/>
            </p:nvSpPr>
            <p:spPr>
              <a:xfrm>
                <a:off x="6553199" y="4166544"/>
                <a:ext cx="1523473" cy="292388"/>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53F4D53-8603-905E-F6D9-598DBA490BB5}"/>
                  </a:ext>
                </a:extLst>
              </p:cNvPr>
              <p:cNvSpPr txBox="1"/>
              <p:nvPr/>
            </p:nvSpPr>
            <p:spPr>
              <a:xfrm>
                <a:off x="4967234" y="4785321"/>
                <a:ext cx="3528696" cy="384336"/>
              </a:xfrm>
              <a:prstGeom prst="rect">
                <a:avLst/>
              </a:prstGeom>
              <a:noFill/>
              <a:ln>
                <a:solidFill>
                  <a:srgbClr val="EE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𝜂</m:t>
                      </m:r>
                      <m:sSubSup>
                        <m:sSubSupPr>
                          <m:ctrlPr>
                            <a:rPr lang="ru-RU" i="1" smtClean="0">
                              <a:latin typeface="Cambria Math" panose="02040503050406030204" pitchFamily="18" charset="0"/>
                            </a:rPr>
                          </m:ctrlPr>
                        </m:sSubSupPr>
                        <m:e>
                          <m:r>
                            <a:rPr lang="ru-RU">
                              <a:latin typeface="Cambria Math" panose="02040503050406030204" pitchFamily="18" charset="0"/>
                            </a:rPr>
                            <m:t>~</m:t>
                          </m:r>
                          <m:sSub>
                            <m:sSubPr>
                              <m:ctrlPr>
                                <a:rPr lang="ru-RU" i="1">
                                  <a:latin typeface="Cambria Math" panose="02040503050406030204" pitchFamily="18" charset="0"/>
                                </a:rPr>
                              </m:ctrlPr>
                            </m:sSubPr>
                            <m:e>
                              <m:r>
                                <a:rPr lang="ru-RU" i="0">
                                  <a:latin typeface="Cambria Math" panose="02040503050406030204" pitchFamily="18" charset="0"/>
                                </a:rPr>
                                <m:t> </m:t>
                              </m:r>
                              <m:r>
                                <a:rPr lang="ru-RU" i="1">
                                  <a:latin typeface="Cambria Math" panose="02040503050406030204" pitchFamily="18" charset="0"/>
                                </a:rPr>
                                <m:t>𝑎</m:t>
                              </m:r>
                            </m:e>
                            <m:sub>
                              <m:r>
                                <a:rPr lang="ru-RU" i="0">
                                  <a:latin typeface="Cambria Math" panose="02040503050406030204" pitchFamily="18" charset="0"/>
                                </a:rPr>
                                <m:t>0</m:t>
                              </m:r>
                            </m:sub>
                          </m:sSub>
                          <m:r>
                            <a:rPr lang="ru-RU" i="1">
                              <a:latin typeface="Cambria Math" panose="02040503050406030204" pitchFamily="18" charset="0"/>
                            </a:rPr>
                            <m:t>𝑍</m:t>
                          </m:r>
                        </m:e>
                        <m:sub>
                          <m:r>
                            <a:rPr lang="ru-RU" i="1">
                              <a:latin typeface="Cambria Math" panose="02040503050406030204" pitchFamily="18" charset="0"/>
                            </a:rPr>
                            <m:t>𝑖</m:t>
                          </m:r>
                        </m:sub>
                        <m:sup>
                          <m:r>
                            <a:rPr lang="ru-RU" i="0">
                              <a:latin typeface="Cambria Math" panose="02040503050406030204" pitchFamily="18" charset="0"/>
                            </a:rPr>
                            <m:t>2</m:t>
                          </m:r>
                        </m:sup>
                      </m:sSubSup>
                      <m:sSubSup>
                        <m:sSubSupPr>
                          <m:ctrlPr>
                            <a:rPr lang="ru-RU" i="1">
                              <a:latin typeface="Cambria Math" panose="02040503050406030204" pitchFamily="18" charset="0"/>
                            </a:rPr>
                          </m:ctrlPr>
                        </m:sSubSupPr>
                        <m:e>
                          <m:r>
                            <a:rPr lang="ru-RU" i="1">
                              <a:latin typeface="Cambria Math" panose="02040503050406030204" pitchFamily="18" charset="0"/>
                            </a:rPr>
                            <m:t>𝛼</m:t>
                          </m:r>
                          <m:r>
                            <a:rPr lang="ru-RU" i="1">
                              <a:latin typeface="Cambria Math" panose="02040503050406030204" pitchFamily="18" charset="0"/>
                            </a:rPr>
                            <m:t>𝑟</m:t>
                          </m:r>
                        </m:e>
                        <m:sub>
                          <m:r>
                            <a:rPr lang="ru-RU" i="1">
                              <a:latin typeface="Cambria Math" panose="02040503050406030204" pitchFamily="18" charset="0"/>
                            </a:rPr>
                            <m:t>𝑒</m:t>
                          </m:r>
                        </m:sub>
                        <m:sup>
                          <m:r>
                            <a:rPr lang="ru-RU" i="0">
                              <a:latin typeface="Cambria Math" panose="02040503050406030204" pitchFamily="18" charset="0"/>
                            </a:rPr>
                            <m:t>2</m:t>
                          </m:r>
                        </m:sup>
                      </m:sSubSup>
                      <m:sSub>
                        <m:sSubPr>
                          <m:ctrlPr>
                            <a:rPr lang="ru-RU" i="1">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panose="02040503050406030204" pitchFamily="18" charset="0"/>
                                </a:rPr>
                                <m:t>𝑛</m:t>
                              </m:r>
                            </m:e>
                          </m:acc>
                        </m:e>
                        <m:sub>
                          <m:r>
                            <a:rPr lang="ru-RU" i="1">
                              <a:latin typeface="Cambria Math" panose="02040503050406030204" pitchFamily="18" charset="0"/>
                            </a:rPr>
                            <m:t>𝑖</m:t>
                          </m:r>
                          <m:r>
                            <a:rPr lang="ru-RU" i="0">
                              <a:latin typeface="Cambria Math" panose="02040503050406030204" pitchFamily="18" charset="0"/>
                            </a:rPr>
                            <m:t> </m:t>
                          </m:r>
                        </m:sub>
                      </m:sSub>
                      <m:sSub>
                        <m:sSubPr>
                          <m:ctrlPr>
                            <a:rPr lang="ru-RU" i="1">
                              <a:latin typeface="Cambria Math" panose="02040503050406030204" pitchFamily="18" charset="0"/>
                            </a:rPr>
                          </m:ctrlPr>
                        </m:sSubPr>
                        <m:e>
                          <m:r>
                            <a:rPr lang="ru-RU" i="1">
                              <a:latin typeface="Cambria Math" panose="02040503050406030204" pitchFamily="18" charset="0"/>
                            </a:rPr>
                            <m:t>𝐿</m:t>
                          </m:r>
                        </m:e>
                        <m:sub>
                          <m:r>
                            <a:rPr lang="ru-RU" i="0">
                              <a:latin typeface="Cambria Math" panose="02040503050406030204" pitchFamily="18" charset="0"/>
                            </a:rPr>
                            <m:t>0 </m:t>
                          </m:r>
                        </m:sub>
                      </m:sSub>
                      <m:r>
                        <a:rPr lang="ru-RU" i="0">
                          <a:latin typeface="Cambria Math" panose="02040503050406030204" pitchFamily="18" charset="0"/>
                        </a:rPr>
                        <m:t>∼</m:t>
                      </m:r>
                      <m:sSup>
                        <m:sSupPr>
                          <m:ctrlPr>
                            <a:rPr lang="ru-RU" i="1">
                              <a:latin typeface="Cambria Math" panose="02040503050406030204" pitchFamily="18" charset="0"/>
                            </a:rPr>
                          </m:ctrlPr>
                        </m:sSupPr>
                        <m:e>
                          <m:sSup>
                            <m:sSupPr>
                              <m:ctrlPr>
                                <a:rPr lang="en-US" b="0" i="0" smtClean="0">
                                  <a:latin typeface="Cambria Math" panose="02040503050406030204" pitchFamily="18" charset="0"/>
                                </a:rPr>
                              </m:ctrlPr>
                            </m:sSupPr>
                            <m:e>
                              <m:r>
                                <a:rPr lang="ru-RU" b="0" i="0" smtClean="0">
                                  <a:latin typeface="Cambria Math" panose="02040503050406030204" pitchFamily="18" charset="0"/>
                                </a:rPr>
                                <m:t>10</m:t>
                              </m:r>
                            </m:e>
                            <m:sup>
                              <m:r>
                                <a:rPr lang="en-US" b="0" i="0" smtClean="0">
                                  <a:latin typeface="Cambria Math" panose="02040503050406030204" pitchFamily="18" charset="0"/>
                                </a:rPr>
                                <m:t>−4</m:t>
                              </m:r>
                            </m:sup>
                          </m:sSup>
                          <m:r>
                            <a:rPr lang="en-US" b="0" i="0" smtClean="0">
                              <a:latin typeface="Cambria Math" panose="02040503050406030204" pitchFamily="18" charset="0"/>
                            </a:rPr>
                            <m:t>−</m:t>
                          </m:r>
                          <m:r>
                            <a:rPr lang="ru-RU" i="0">
                              <a:latin typeface="Cambria Math" panose="02040503050406030204" pitchFamily="18" charset="0"/>
                            </a:rPr>
                            <m:t>10</m:t>
                          </m:r>
                        </m:e>
                        <m:sup>
                          <m:r>
                            <a:rPr lang="ru-RU" i="0">
                              <a:latin typeface="Cambria Math" panose="02040503050406030204" pitchFamily="18" charset="0"/>
                            </a:rPr>
                            <m:t>−5</m:t>
                          </m:r>
                        </m:sup>
                      </m:sSup>
                    </m:oMath>
                  </m:oMathPara>
                </a14:m>
                <a:endParaRPr lang="ru-RU" dirty="0"/>
              </a:p>
            </p:txBody>
          </p:sp>
        </mc:Choice>
        <mc:Fallback>
          <p:sp>
            <p:nvSpPr>
              <p:cNvPr id="8" name="TextBox 7">
                <a:extLst>
                  <a:ext uri="{FF2B5EF4-FFF2-40B4-BE49-F238E27FC236}">
                    <a16:creationId xmlns:a16="http://schemas.microsoft.com/office/drawing/2014/main" id="{A53F4D53-8603-905E-F6D9-598DBA490BB5}"/>
                  </a:ext>
                </a:extLst>
              </p:cNvPr>
              <p:cNvSpPr txBox="1">
                <a:spLocks noRot="1" noChangeAspect="1" noMove="1" noResize="1" noEditPoints="1" noAdjustHandles="1" noChangeArrowheads="1" noChangeShapeType="1" noTextEdit="1"/>
              </p:cNvSpPr>
              <p:nvPr/>
            </p:nvSpPr>
            <p:spPr>
              <a:xfrm>
                <a:off x="4967234" y="4785321"/>
                <a:ext cx="3528696" cy="384336"/>
              </a:xfrm>
              <a:prstGeom prst="rect">
                <a:avLst/>
              </a:prstGeom>
              <a:blipFill>
                <a:blip r:embed="rId8"/>
                <a:stretch>
                  <a:fillRect b="-4615"/>
                </a:stretch>
              </a:blipFill>
              <a:ln>
                <a:solidFill>
                  <a:srgbClr val="EE0000"/>
                </a:solidFill>
              </a:ln>
            </p:spPr>
            <p:txBody>
              <a:bodyPr/>
              <a:lstStyle/>
              <a:p>
                <a:r>
                  <a:rPr lang="ru-RU">
                    <a:noFill/>
                  </a:rPr>
                  <a:t> </a:t>
                </a:r>
              </a:p>
            </p:txBody>
          </p:sp>
        </mc:Fallback>
      </mc:AlternateContent>
      <p:sp>
        <p:nvSpPr>
          <p:cNvPr id="10" name="Стрелка: вниз 9">
            <a:extLst>
              <a:ext uri="{FF2B5EF4-FFF2-40B4-BE49-F238E27FC236}">
                <a16:creationId xmlns:a16="http://schemas.microsoft.com/office/drawing/2014/main" id="{03A3EE4E-9FD6-56A4-6684-E6B0E9B43960}"/>
              </a:ext>
            </a:extLst>
          </p:cNvPr>
          <p:cNvSpPr/>
          <p:nvPr/>
        </p:nvSpPr>
        <p:spPr bwMode="auto">
          <a:xfrm>
            <a:off x="6368478" y="4098966"/>
            <a:ext cx="476104" cy="536838"/>
          </a:xfrm>
          <a:prstGeom prst="downArrow">
            <a:avLst/>
          </a:prstGeom>
          <a:solidFill>
            <a:srgbClr val="EE0000"/>
          </a:solidFill>
          <a:ln w="9525" cap="flat" cmpd="sng" algn="ctr">
            <a:solidFill>
              <a:srgbClr val="EE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ru-RU" sz="1800" b="0" i="0" u="none" strike="noStrike" cap="none" normalizeH="0" baseline="0" dirty="0">
              <a:ln>
                <a:noFill/>
              </a:ln>
              <a:solidFill>
                <a:schemeClr val="tx1"/>
              </a:solidFill>
              <a:effectLst/>
              <a:latin typeface="Arial" pitchFamily="34" charset="0"/>
              <a:ea typeface="ＭＳ Ｐゴシック" pitchFamily="34" charset="-128"/>
            </a:endParaRPr>
          </a:p>
        </p:txBody>
      </p:sp>
      <p:sp>
        <p:nvSpPr>
          <p:cNvPr id="12" name="Номер слайда 20">
            <a:extLst>
              <a:ext uri="{FF2B5EF4-FFF2-40B4-BE49-F238E27FC236}">
                <a16:creationId xmlns:a16="http://schemas.microsoft.com/office/drawing/2014/main" id="{73F94515-5CA4-6717-E1B1-CF6DF8D435ED}"/>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11</a:t>
            </a:fld>
            <a:endParaRPr lang="ru-RU" sz="2200" dirty="0"/>
          </a:p>
        </p:txBody>
      </p:sp>
    </p:spTree>
    <p:extLst>
      <p:ext uri="{BB962C8B-B14F-4D97-AF65-F5344CB8AC3E}">
        <p14:creationId xmlns:p14="http://schemas.microsoft.com/office/powerpoint/2010/main" val="189358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D:\MSU\PhInst\Презентация курсовой работы\задача.png">
            <a:extLst>
              <a:ext uri="{FF2B5EF4-FFF2-40B4-BE49-F238E27FC236}">
                <a16:creationId xmlns:a16="http://schemas.microsoft.com/office/drawing/2014/main" id="{FA50E259-FDB1-0C23-4146-78E5BF65B032}"/>
              </a:ext>
            </a:extLst>
          </p:cNvPr>
          <p:cNvPicPr>
            <a:picLocks noChangeAspect="1" noChangeArrowheads="1"/>
          </p:cNvPicPr>
          <p:nvPr/>
        </p:nvPicPr>
        <p:blipFill>
          <a:blip r:embed="rId2" cstate="print"/>
          <a:srcRect/>
          <a:stretch>
            <a:fillRect/>
          </a:stretch>
        </p:blipFill>
        <p:spPr bwMode="auto">
          <a:xfrm>
            <a:off x="4663310" y="1436772"/>
            <a:ext cx="3842843" cy="1713029"/>
          </a:xfrm>
          <a:prstGeom prst="rect">
            <a:avLst/>
          </a:prstGeom>
          <a:ln>
            <a:noFill/>
          </a:ln>
          <a:effectLst/>
        </p:spPr>
      </p:pic>
      <p:sp>
        <p:nvSpPr>
          <p:cNvPr id="2" name="Заголовок 1">
            <a:extLst>
              <a:ext uri="{FF2B5EF4-FFF2-40B4-BE49-F238E27FC236}">
                <a16:creationId xmlns:a16="http://schemas.microsoft.com/office/drawing/2014/main" id="{D62D152D-7922-FC61-03D3-2644F38E3793}"/>
              </a:ext>
            </a:extLst>
          </p:cNvPr>
          <p:cNvSpPr>
            <a:spLocks noGrp="1"/>
          </p:cNvSpPr>
          <p:nvPr>
            <p:ph type="title"/>
          </p:nvPr>
        </p:nvSpPr>
        <p:spPr/>
        <p:txBody>
          <a:bodyPr/>
          <a:lstStyle/>
          <a:p>
            <a:r>
              <a:rPr lang="ru-RU" dirty="0"/>
              <a:t>Модель расчета характеристик вторичного синхротронного излучения</a:t>
            </a:r>
          </a:p>
        </p:txBody>
      </p:sp>
      <p:sp>
        <p:nvSpPr>
          <p:cNvPr id="13" name="Прямоугольник 12">
            <a:extLst>
              <a:ext uri="{FF2B5EF4-FFF2-40B4-BE49-F238E27FC236}">
                <a16:creationId xmlns:a16="http://schemas.microsoft.com/office/drawing/2014/main" id="{9B63AF46-0B03-5C6A-BD5F-3C3269DC79CC}"/>
              </a:ext>
            </a:extLst>
          </p:cNvPr>
          <p:cNvSpPr/>
          <p:nvPr/>
        </p:nvSpPr>
        <p:spPr>
          <a:xfrm>
            <a:off x="367559" y="3259980"/>
            <a:ext cx="3179794" cy="9837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chemeClr val="tx1"/>
                </a:solidFill>
              </a:rPr>
              <a:t>Отбор траекторий из данных </a:t>
            </a:r>
            <a:r>
              <a:rPr lang="en-US" sz="1500" dirty="0">
                <a:solidFill>
                  <a:schemeClr val="tx1"/>
                </a:solidFill>
              </a:rPr>
              <a:t>PIC </a:t>
            </a:r>
            <a:r>
              <a:rPr lang="ru-RU" sz="1500" dirty="0">
                <a:solidFill>
                  <a:schemeClr val="tx1"/>
                </a:solidFill>
              </a:rPr>
              <a:t>моделирования случайным образом, повторный расчет методом </a:t>
            </a:r>
            <a:r>
              <a:rPr lang="en-US" sz="1500" dirty="0">
                <a:solidFill>
                  <a:schemeClr val="tx1"/>
                </a:solidFill>
              </a:rPr>
              <a:t>PIC</a:t>
            </a:r>
            <a:endParaRPr lang="ru-RU" sz="1500" dirty="0">
              <a:solidFill>
                <a:schemeClr val="tx1"/>
              </a:solidFill>
            </a:endParaRPr>
          </a:p>
        </p:txBody>
      </p:sp>
      <p:sp>
        <p:nvSpPr>
          <p:cNvPr id="14" name="Стрелка вправо 15">
            <a:extLst>
              <a:ext uri="{FF2B5EF4-FFF2-40B4-BE49-F238E27FC236}">
                <a16:creationId xmlns:a16="http://schemas.microsoft.com/office/drawing/2014/main" id="{DF150C13-ED75-AEC3-34AB-AD4983F1B9D6}"/>
              </a:ext>
            </a:extLst>
          </p:cNvPr>
          <p:cNvSpPr/>
          <p:nvPr/>
        </p:nvSpPr>
        <p:spPr>
          <a:xfrm rot="5400000">
            <a:off x="1652186" y="2609957"/>
            <a:ext cx="529679" cy="472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a16="http://schemas.microsoft.com/office/drawing/2014/main" id="{C5C0548C-87F6-BCEF-B18E-E3BD637EBBB7}"/>
              </a:ext>
            </a:extLst>
          </p:cNvPr>
          <p:cNvSpPr/>
          <p:nvPr/>
        </p:nvSpPr>
        <p:spPr>
          <a:xfrm>
            <a:off x="790915" y="1448447"/>
            <a:ext cx="2179264" cy="98379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PIC </a:t>
            </a:r>
            <a:r>
              <a:rPr lang="ru-RU" sz="1500" dirty="0">
                <a:solidFill>
                  <a:schemeClr val="tx1"/>
                </a:solidFill>
              </a:rPr>
              <a:t>моделирование, анализ данных</a:t>
            </a:r>
          </a:p>
        </p:txBody>
      </p:sp>
      <p:sp>
        <p:nvSpPr>
          <p:cNvPr id="17" name="Прямоугольник 16">
            <a:extLst>
              <a:ext uri="{FF2B5EF4-FFF2-40B4-BE49-F238E27FC236}">
                <a16:creationId xmlns:a16="http://schemas.microsoft.com/office/drawing/2014/main" id="{62A7631E-FBEA-3B87-DB2B-DF3E45F28331}"/>
              </a:ext>
            </a:extLst>
          </p:cNvPr>
          <p:cNvSpPr/>
          <p:nvPr/>
        </p:nvSpPr>
        <p:spPr>
          <a:xfrm>
            <a:off x="329563" y="5136285"/>
            <a:ext cx="3263186" cy="1050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chemeClr val="tx1"/>
                </a:solidFill>
              </a:rPr>
              <a:t>Расчет характеристик</a:t>
            </a:r>
            <a:r>
              <a:rPr lang="en-US" sz="1500" dirty="0">
                <a:solidFill>
                  <a:schemeClr val="tx1"/>
                </a:solidFill>
              </a:rPr>
              <a:t> </a:t>
            </a:r>
            <a:r>
              <a:rPr lang="ru-RU" sz="1500" dirty="0">
                <a:solidFill>
                  <a:schemeClr val="tx1"/>
                </a:solidFill>
              </a:rPr>
              <a:t>некогерентного излучения ансамбля тестовых частиц </a:t>
            </a:r>
          </a:p>
          <a:p>
            <a:pPr algn="ctr"/>
            <a:r>
              <a:rPr lang="ru-RU" sz="1500" dirty="0">
                <a:solidFill>
                  <a:schemeClr val="tx1"/>
                </a:solidFill>
              </a:rPr>
              <a:t>(спектр мощности)</a:t>
            </a:r>
          </a:p>
        </p:txBody>
      </p:sp>
      <p:sp>
        <p:nvSpPr>
          <p:cNvPr id="18" name="Стрелка вправо 15">
            <a:extLst>
              <a:ext uri="{FF2B5EF4-FFF2-40B4-BE49-F238E27FC236}">
                <a16:creationId xmlns:a16="http://schemas.microsoft.com/office/drawing/2014/main" id="{176070FD-D238-59C0-55F0-92D5740C268B}"/>
              </a:ext>
            </a:extLst>
          </p:cNvPr>
          <p:cNvSpPr/>
          <p:nvPr/>
        </p:nvSpPr>
        <p:spPr>
          <a:xfrm rot="5400000">
            <a:off x="1652861" y="4474990"/>
            <a:ext cx="529679" cy="472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B5F76B3-D572-5B6D-91C9-94618F997535}"/>
                  </a:ext>
                </a:extLst>
              </p:cNvPr>
              <p:cNvSpPr txBox="1"/>
              <p:nvPr/>
            </p:nvSpPr>
            <p:spPr>
              <a:xfrm>
                <a:off x="7967394" y="2173470"/>
                <a:ext cx="379206" cy="369332"/>
              </a:xfrm>
              <a:prstGeom prst="rect">
                <a:avLst/>
              </a:prstGeom>
              <a:solidFill>
                <a:schemeClr val="bg1"/>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ru-RU" i="1" dirty="0"/>
              </a:p>
            </p:txBody>
          </p:sp>
        </mc:Choice>
        <mc:Fallback xmlns="">
          <p:sp>
            <p:nvSpPr>
              <p:cNvPr id="21" name="TextBox 20">
                <a:extLst>
                  <a:ext uri="{FF2B5EF4-FFF2-40B4-BE49-F238E27FC236}">
                    <a16:creationId xmlns:a16="http://schemas.microsoft.com/office/drawing/2014/main" id="{6B5F76B3-D572-5B6D-91C9-94618F997535}"/>
                  </a:ext>
                </a:extLst>
              </p:cNvPr>
              <p:cNvSpPr txBox="1">
                <a:spLocks noRot="1" noChangeAspect="1" noMove="1" noResize="1" noEditPoints="1" noAdjustHandles="1" noChangeArrowheads="1" noChangeShapeType="1" noTextEdit="1"/>
              </p:cNvSpPr>
              <p:nvPr/>
            </p:nvSpPr>
            <p:spPr>
              <a:xfrm>
                <a:off x="7967394" y="2173470"/>
                <a:ext cx="379206" cy="369332"/>
              </a:xfrm>
              <a:prstGeom prst="rect">
                <a:avLst/>
              </a:prstGeom>
              <a:blipFill>
                <a:blip r:embed="rId3"/>
                <a:stretch>
                  <a:fillRect/>
                </a:stretch>
              </a:blipFill>
              <a:ln>
                <a:noFill/>
              </a:ln>
            </p:spPr>
            <p:txBody>
              <a:bodyPr/>
              <a:lstStyle/>
              <a:p>
                <a:r>
                  <a:rPr lang="ru-RU">
                    <a:noFill/>
                  </a:rPr>
                  <a:t> </a:t>
                </a:r>
              </a:p>
            </p:txBody>
          </p:sp>
        </mc:Fallback>
      </mc:AlternateContent>
      <p:sp>
        <p:nvSpPr>
          <p:cNvPr id="22" name="Прямоугольник 21">
            <a:extLst>
              <a:ext uri="{FF2B5EF4-FFF2-40B4-BE49-F238E27FC236}">
                <a16:creationId xmlns:a16="http://schemas.microsoft.com/office/drawing/2014/main" id="{2EBAECA7-E938-DA9D-0218-55E3552C411A}"/>
              </a:ext>
            </a:extLst>
          </p:cNvPr>
          <p:cNvSpPr/>
          <p:nvPr/>
        </p:nvSpPr>
        <p:spPr bwMode="auto">
          <a:xfrm>
            <a:off x="8093413" y="2173470"/>
            <a:ext cx="294938" cy="407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ru-RU"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3" name="Прямоугольник 22">
            <a:extLst>
              <a:ext uri="{FF2B5EF4-FFF2-40B4-BE49-F238E27FC236}">
                <a16:creationId xmlns:a16="http://schemas.microsoft.com/office/drawing/2014/main" id="{C5718ED7-4E6E-7095-335D-6292D97EDCB8}"/>
              </a:ext>
            </a:extLst>
          </p:cNvPr>
          <p:cNvSpPr/>
          <p:nvPr/>
        </p:nvSpPr>
        <p:spPr bwMode="auto">
          <a:xfrm>
            <a:off x="5910015" y="2846110"/>
            <a:ext cx="294938" cy="407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ru-RU" sz="1800" b="0" i="0" u="none" strike="noStrike" cap="none" normalizeH="0" baseline="0">
              <a:ln>
                <a:noFill/>
              </a:ln>
              <a:solidFill>
                <a:schemeClr val="tx1"/>
              </a:solidFill>
              <a:effectLst/>
              <a:latin typeface="Arial" pitchFamily="34" charset="0"/>
              <a:ea typeface="ＭＳ Ｐゴシック" pitchFamily="34" charset="-128"/>
            </a:endParaRPr>
          </a:p>
        </p:txBody>
      </p:sp>
      <p:sp>
        <p:nvSpPr>
          <p:cNvPr id="24" name="Прямоугольник 23">
            <a:extLst>
              <a:ext uri="{FF2B5EF4-FFF2-40B4-BE49-F238E27FC236}">
                <a16:creationId xmlns:a16="http://schemas.microsoft.com/office/drawing/2014/main" id="{DA84599E-383F-FC94-7336-273421912C1D}"/>
              </a:ext>
            </a:extLst>
          </p:cNvPr>
          <p:cNvSpPr/>
          <p:nvPr/>
        </p:nvSpPr>
        <p:spPr bwMode="auto">
          <a:xfrm>
            <a:off x="5826868" y="1232872"/>
            <a:ext cx="294938" cy="407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ru-RU" sz="1800" b="0" i="0" u="none" strike="noStrike" cap="none" normalizeH="0" baseline="0">
              <a:ln>
                <a:noFill/>
              </a:ln>
              <a:solidFill>
                <a:schemeClr val="tx1"/>
              </a:solidFill>
              <a:effectLst/>
              <a:latin typeface="Arial" pitchFamily="34" charset="0"/>
              <a:ea typeface="ＭＳ Ｐゴシック" pitchFamily="34" charset="-128"/>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B6D102E-7C74-967A-5A62-E29FB25861EC}"/>
                  </a:ext>
                </a:extLst>
              </p:cNvPr>
              <p:cNvSpPr txBox="1"/>
              <p:nvPr/>
            </p:nvSpPr>
            <p:spPr>
              <a:xfrm>
                <a:off x="3856668" y="3245950"/>
                <a:ext cx="3424592" cy="923201"/>
              </a:xfrm>
              <a:prstGeom prst="rect">
                <a:avLst/>
              </a:prstGeom>
              <a:noFill/>
            </p:spPr>
            <p:txBody>
              <a:bodyPr wrap="none" rtlCol="0">
                <a:spAutoFit/>
              </a:bodyPr>
              <a:lstStyle/>
              <a:p>
                <a14:m>
                  <m:oMath xmlns:m="http://schemas.openxmlformats.org/officeDocument/2006/math">
                    <m:f>
                      <m:fPr>
                        <m:ctrlPr>
                          <a:rPr lang="ru-RU" sz="1500" i="1" smtClean="0">
                            <a:latin typeface="Cambria Math" panose="02040503050406030204" pitchFamily="18" charset="0"/>
                          </a:rPr>
                        </m:ctrlPr>
                      </m:fPr>
                      <m:num>
                        <m:r>
                          <a:rPr lang="en-US" sz="1500" b="0" i="1" smtClean="0">
                            <a:latin typeface="Cambria Math" panose="02040503050406030204" pitchFamily="18" charset="0"/>
                          </a:rPr>
                          <m:t>𝑑𝑃</m:t>
                        </m:r>
                        <m:r>
                          <a:rPr lang="en-US" sz="1500" b="0" i="1" smtClean="0">
                            <a:latin typeface="Cambria Math" panose="02040503050406030204" pitchFamily="18" charset="0"/>
                          </a:rPr>
                          <m:t>(</m:t>
                        </m:r>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𝑡</m:t>
                            </m:r>
                          </m:e>
                          <m:sup>
                            <m:r>
                              <a:rPr lang="en-US" sz="1500" b="0" i="1" smtClean="0">
                                <a:latin typeface="Cambria Math" panose="02040503050406030204" pitchFamily="18" charset="0"/>
                              </a:rPr>
                              <m:t>′</m:t>
                            </m:r>
                          </m:sup>
                        </m:sSup>
                        <m:r>
                          <a:rPr lang="en-US" sz="1500" b="0" i="1" smtClean="0">
                            <a:latin typeface="Cambria Math" panose="02040503050406030204" pitchFamily="18" charset="0"/>
                          </a:rPr>
                          <m:t>)</m:t>
                        </m:r>
                      </m:num>
                      <m:den>
                        <m:r>
                          <a:rPr lang="en-US" sz="1500" b="0" i="1" smtClean="0">
                            <a:latin typeface="Cambria Math" panose="02040503050406030204" pitchFamily="18" charset="0"/>
                          </a:rPr>
                          <m:t>𝑑</m:t>
                        </m:r>
                        <m:r>
                          <m:rPr>
                            <m:sty m:val="p"/>
                          </m:rPr>
                          <a:rPr lang="en-US" sz="1500" b="0" i="0" smtClean="0">
                            <a:latin typeface="Cambria Math" panose="02040503050406030204" pitchFamily="18" charset="0"/>
                          </a:rPr>
                          <m:t>Ω</m:t>
                        </m:r>
                      </m:den>
                    </m:f>
                    <m:r>
                      <a:rPr lang="en-US" sz="1500" b="0" i="1" smtClean="0">
                        <a:latin typeface="Cambria Math" panose="02040503050406030204" pitchFamily="18" charset="0"/>
                      </a:rPr>
                      <m:t>=</m:t>
                    </m:r>
                    <m:f>
                      <m:fPr>
                        <m:ctrlPr>
                          <a:rPr lang="en-US" sz="1500" b="0" i="1" smtClean="0">
                            <a:latin typeface="Cambria Math" panose="02040503050406030204" pitchFamily="18" charset="0"/>
                          </a:rPr>
                        </m:ctrlPr>
                      </m:fPr>
                      <m:num>
                        <m:sSup>
                          <m:sSupPr>
                            <m:ctrlPr>
                              <a:rPr lang="en-US" sz="1500" b="0" i="1" smtClean="0">
                                <a:latin typeface="Cambria Math" panose="02040503050406030204" pitchFamily="18" charset="0"/>
                              </a:rPr>
                            </m:ctrlPr>
                          </m:sSupPr>
                          <m:e>
                            <m:r>
                              <a:rPr lang="en-US" sz="1500" b="0" i="1" smtClean="0">
                                <a:latin typeface="Cambria Math" panose="02040503050406030204" pitchFamily="18" charset="0"/>
                              </a:rPr>
                              <m:t>𝑒</m:t>
                            </m:r>
                          </m:e>
                          <m:sup>
                            <m:r>
                              <a:rPr lang="en-US" sz="1500" b="0" i="1" smtClean="0">
                                <a:latin typeface="Cambria Math" panose="02040503050406030204" pitchFamily="18" charset="0"/>
                              </a:rPr>
                              <m:t>2</m:t>
                            </m:r>
                          </m:sup>
                        </m:sSup>
                      </m:num>
                      <m:den>
                        <m:r>
                          <a:rPr lang="en-US" sz="1500" b="0" i="1" smtClean="0">
                            <a:latin typeface="Cambria Math" panose="02040503050406030204" pitchFamily="18" charset="0"/>
                          </a:rPr>
                          <m:t>4</m:t>
                        </m:r>
                        <m:r>
                          <a:rPr lang="en-US" sz="1500" b="0" i="1" smtClean="0">
                            <a:latin typeface="Cambria Math" panose="02040503050406030204" pitchFamily="18" charset="0"/>
                          </a:rPr>
                          <m:t>𝜋</m:t>
                        </m:r>
                        <m:r>
                          <a:rPr lang="en-US" sz="1500" b="0" i="1" smtClean="0">
                            <a:latin typeface="Cambria Math" panose="02040503050406030204" pitchFamily="18" charset="0"/>
                          </a:rPr>
                          <m:t>𝑐</m:t>
                        </m:r>
                      </m:den>
                    </m:f>
                    <m:sSubSup>
                      <m:sSubSupPr>
                        <m:ctrlPr>
                          <a:rPr lang="en-US" sz="1500" b="0" i="1" smtClean="0">
                            <a:latin typeface="Cambria Math" panose="02040503050406030204" pitchFamily="18" charset="0"/>
                          </a:rPr>
                        </m:ctrlPr>
                      </m:sSubSupPr>
                      <m:e>
                        <m:d>
                          <m:dPr>
                            <m:begChr m:val="|"/>
                            <m:endChr m:val="|"/>
                            <m:ctrlPr>
                              <a:rPr lang="en-US" sz="1500" b="0" i="1" smtClean="0">
                                <a:latin typeface="Cambria Math" panose="02040503050406030204" pitchFamily="18" charset="0"/>
                              </a:rPr>
                            </m:ctrlPr>
                          </m:dPr>
                          <m:e>
                            <m:f>
                              <m:fPr>
                                <m:ctrlPr>
                                  <a:rPr lang="en-US" sz="1500" b="0" i="1" smtClean="0">
                                    <a:latin typeface="Cambria Math" panose="02040503050406030204" pitchFamily="18" charset="0"/>
                                  </a:rPr>
                                </m:ctrlPr>
                              </m:fPr>
                              <m:num>
                                <m:d>
                                  <m:dPr>
                                    <m:begChr m:val="["/>
                                    <m:endChr m:val="]"/>
                                    <m:ctrlPr>
                                      <a:rPr lang="en-US" sz="1500" b="0" i="1" smtClean="0">
                                        <a:latin typeface="Cambria Math" panose="02040503050406030204" pitchFamily="18" charset="0"/>
                                      </a:rPr>
                                    </m:ctrlPr>
                                  </m:dPr>
                                  <m:e>
                                    <m:acc>
                                      <m:accPr>
                                        <m:chr m:val="⃗"/>
                                        <m:ctrlPr>
                                          <a:rPr lang="en-US" sz="1500" b="0" i="1" smtClean="0">
                                            <a:latin typeface="Cambria Math" panose="02040503050406030204" pitchFamily="18" charset="0"/>
                                          </a:rPr>
                                        </m:ctrlPr>
                                      </m:accPr>
                                      <m:e>
                                        <m:r>
                                          <a:rPr lang="en-US" sz="1500" b="0" i="1" smtClean="0">
                                            <a:latin typeface="Cambria Math" panose="02040503050406030204" pitchFamily="18" charset="0"/>
                                          </a:rPr>
                                          <m:t>𝑛</m:t>
                                        </m:r>
                                      </m:e>
                                    </m:acc>
                                    <m:r>
                                      <a:rPr lang="en-US" sz="1500" b="0" i="1" smtClean="0">
                                        <a:latin typeface="Cambria Math" panose="02040503050406030204" pitchFamily="18" charset="0"/>
                                      </a:rPr>
                                      <m:t>×</m:t>
                                    </m:r>
                                    <m:d>
                                      <m:dPr>
                                        <m:begChr m:val="["/>
                                        <m:endChr m:val="]"/>
                                        <m:ctrlPr>
                                          <a:rPr lang="en-US" sz="1500" b="0" i="1" smtClean="0">
                                            <a:latin typeface="Cambria Math" panose="02040503050406030204" pitchFamily="18" charset="0"/>
                                          </a:rPr>
                                        </m:ctrlPr>
                                      </m:dPr>
                                      <m:e>
                                        <m:d>
                                          <m:dPr>
                                            <m:ctrlPr>
                                              <a:rPr lang="en-US" sz="1500" b="0" i="1" smtClean="0">
                                                <a:latin typeface="Cambria Math" panose="02040503050406030204" pitchFamily="18" charset="0"/>
                                              </a:rPr>
                                            </m:ctrlPr>
                                          </m:dPr>
                                          <m:e>
                                            <m:acc>
                                              <m:accPr>
                                                <m:chr m:val="⃗"/>
                                                <m:ctrlPr>
                                                  <a:rPr lang="en-US" sz="1500" i="1">
                                                    <a:latin typeface="Cambria Math" panose="02040503050406030204" pitchFamily="18" charset="0"/>
                                                  </a:rPr>
                                                </m:ctrlPr>
                                              </m:accPr>
                                              <m:e>
                                                <m:r>
                                                  <a:rPr lang="en-US" sz="1500" i="1">
                                                    <a:latin typeface="Cambria Math" panose="02040503050406030204" pitchFamily="18" charset="0"/>
                                                  </a:rPr>
                                                  <m:t>𝑛</m:t>
                                                </m:r>
                                              </m:e>
                                            </m:acc>
                                            <m:r>
                                              <a:rPr lang="en-US" sz="1500" b="0" i="1" smtClean="0">
                                                <a:latin typeface="Cambria Math" panose="02040503050406030204" pitchFamily="18" charset="0"/>
                                              </a:rPr>
                                              <m:t>−</m:t>
                                            </m:r>
                                            <m:acc>
                                              <m:accPr>
                                                <m:chr m:val="⃗"/>
                                                <m:ctrlPr>
                                                  <a:rPr lang="en-US" sz="1500" i="1">
                                                    <a:latin typeface="Cambria Math" panose="02040503050406030204" pitchFamily="18" charset="0"/>
                                                  </a:rPr>
                                                </m:ctrlPr>
                                              </m:accPr>
                                              <m:e>
                                                <m:r>
                                                  <a:rPr lang="en-US" sz="1500" b="0" i="1" smtClean="0">
                                                    <a:latin typeface="Cambria Math" panose="02040503050406030204" pitchFamily="18" charset="0"/>
                                                  </a:rPr>
                                                  <m:t>𝛽</m:t>
                                                </m:r>
                                              </m:e>
                                            </m:acc>
                                          </m:e>
                                        </m:d>
                                        <m:r>
                                          <a:rPr lang="en-US" sz="1500" b="0" i="1" smtClean="0">
                                            <a:latin typeface="Cambria Math" panose="02040503050406030204" pitchFamily="18" charset="0"/>
                                          </a:rPr>
                                          <m:t>×</m:t>
                                        </m:r>
                                        <m:acc>
                                          <m:accPr>
                                            <m:chr m:val="̇"/>
                                            <m:ctrlPr>
                                              <a:rPr lang="en-US" sz="1500" b="0" i="1" smtClean="0">
                                                <a:latin typeface="Cambria Math" panose="02040503050406030204" pitchFamily="18" charset="0"/>
                                              </a:rPr>
                                            </m:ctrlPr>
                                          </m:accPr>
                                          <m:e>
                                            <m:acc>
                                              <m:accPr>
                                                <m:chr m:val="⃗"/>
                                                <m:ctrlPr>
                                                  <a:rPr lang="en-US" sz="1500" b="0" i="1" smtClean="0">
                                                    <a:latin typeface="Cambria Math" panose="02040503050406030204" pitchFamily="18" charset="0"/>
                                                  </a:rPr>
                                                </m:ctrlPr>
                                              </m:accPr>
                                              <m:e>
                                                <m:r>
                                                  <a:rPr lang="en-US" sz="1500" b="0" i="1" smtClean="0">
                                                    <a:latin typeface="Cambria Math" panose="02040503050406030204" pitchFamily="18" charset="0"/>
                                                  </a:rPr>
                                                  <m:t>𝛽</m:t>
                                                </m:r>
                                              </m:e>
                                            </m:acc>
                                          </m:e>
                                        </m:acc>
                                      </m:e>
                                    </m:d>
                                  </m:e>
                                </m:d>
                              </m:num>
                              <m:den>
                                <m:sSup>
                                  <m:sSupPr>
                                    <m:ctrlPr>
                                      <a:rPr lang="en-US" sz="1500" b="0" i="1" smtClean="0">
                                        <a:latin typeface="Cambria Math" panose="02040503050406030204" pitchFamily="18" charset="0"/>
                                      </a:rPr>
                                    </m:ctrlPr>
                                  </m:sSupPr>
                                  <m:e>
                                    <m:d>
                                      <m:dPr>
                                        <m:ctrlPr>
                                          <a:rPr lang="en-US" sz="1500" b="0" i="1" smtClean="0">
                                            <a:latin typeface="Cambria Math" panose="02040503050406030204" pitchFamily="18" charset="0"/>
                                          </a:rPr>
                                        </m:ctrlPr>
                                      </m:dPr>
                                      <m:e>
                                        <m:r>
                                          <a:rPr lang="en-US" sz="1500" b="0" i="1" smtClean="0">
                                            <a:latin typeface="Cambria Math" panose="02040503050406030204" pitchFamily="18" charset="0"/>
                                          </a:rPr>
                                          <m:t>1−</m:t>
                                        </m:r>
                                        <m:acc>
                                          <m:accPr>
                                            <m:chr m:val="⃗"/>
                                            <m:ctrlPr>
                                              <a:rPr lang="en-US" sz="1500" i="1">
                                                <a:latin typeface="Cambria Math" panose="02040503050406030204" pitchFamily="18" charset="0"/>
                                              </a:rPr>
                                            </m:ctrlPr>
                                          </m:accPr>
                                          <m:e>
                                            <m:r>
                                              <a:rPr lang="en-US" sz="1500" i="1">
                                                <a:latin typeface="Cambria Math" panose="02040503050406030204" pitchFamily="18" charset="0"/>
                                              </a:rPr>
                                              <m:t>𝑛</m:t>
                                            </m:r>
                                          </m:e>
                                        </m:acc>
                                        <m:acc>
                                          <m:accPr>
                                            <m:chr m:val="⃗"/>
                                            <m:ctrlPr>
                                              <a:rPr lang="en-US" sz="1500" i="1">
                                                <a:latin typeface="Cambria Math" panose="02040503050406030204" pitchFamily="18" charset="0"/>
                                              </a:rPr>
                                            </m:ctrlPr>
                                          </m:accPr>
                                          <m:e>
                                            <m:r>
                                              <a:rPr lang="en-US" sz="1500" b="0" i="1" smtClean="0">
                                                <a:latin typeface="Cambria Math" panose="02040503050406030204" pitchFamily="18" charset="0"/>
                                              </a:rPr>
                                              <m:t>𝛽</m:t>
                                            </m:r>
                                          </m:e>
                                        </m:acc>
                                      </m:e>
                                    </m:d>
                                  </m:e>
                                  <m:sup>
                                    <m:r>
                                      <a:rPr lang="en-US" sz="1500" b="0" i="1" smtClean="0">
                                        <a:latin typeface="Cambria Math" panose="02040503050406030204" pitchFamily="18" charset="0"/>
                                      </a:rPr>
                                      <m:t>3</m:t>
                                    </m:r>
                                  </m:sup>
                                </m:sSup>
                              </m:den>
                            </m:f>
                          </m:e>
                        </m:d>
                      </m:e>
                      <m:sub>
                        <m:r>
                          <a:rPr lang="en-US" sz="1500" b="0" i="1" smtClean="0">
                            <a:latin typeface="Cambria Math" panose="02040503050406030204" pitchFamily="18" charset="0"/>
                          </a:rPr>
                          <m:t>𝑟𝑒𝑡</m:t>
                        </m:r>
                      </m:sub>
                      <m:sup>
                        <m:r>
                          <a:rPr lang="en-US" sz="1500" b="0" i="1" smtClean="0">
                            <a:latin typeface="Cambria Math" panose="02040503050406030204" pitchFamily="18" charset="0"/>
                          </a:rPr>
                          <m:t>2</m:t>
                        </m:r>
                      </m:sup>
                    </m:sSubSup>
                  </m:oMath>
                </a14:m>
                <a:r>
                  <a:rPr lang="en-US" sz="1500" dirty="0"/>
                  <a:t> , </a:t>
                </a:r>
                <a14:m>
                  <m:oMath xmlns:m="http://schemas.openxmlformats.org/officeDocument/2006/math">
                    <m:r>
                      <a:rPr lang="en-US" sz="1500" b="0" i="1" smtClean="0">
                        <a:latin typeface="Cambria Math" panose="02040503050406030204" pitchFamily="18" charset="0"/>
                      </a:rPr>
                      <m:t>[</m:t>
                    </m:r>
                    <m:f>
                      <m:fPr>
                        <m:type m:val="lin"/>
                        <m:ctrlPr>
                          <a:rPr lang="en-US" sz="1500" b="0" i="1" smtClean="0">
                            <a:latin typeface="Cambria Math" panose="02040503050406030204" pitchFamily="18" charset="0"/>
                          </a:rPr>
                        </m:ctrlPr>
                      </m:fPr>
                      <m:num>
                        <m:r>
                          <a:rPr lang="en-US" sz="1500" b="0" i="1" smtClean="0">
                            <a:latin typeface="Cambria Math" panose="02040503050406030204" pitchFamily="18" charset="0"/>
                          </a:rPr>
                          <m:t>𝐵𝑚</m:t>
                        </m:r>
                      </m:num>
                      <m:den>
                        <m:r>
                          <a:rPr lang="ru-RU" sz="1500" b="0" i="1" smtClean="0">
                            <a:latin typeface="Cambria Math" panose="02040503050406030204" pitchFamily="18" charset="0"/>
                          </a:rPr>
                          <m:t>ср</m:t>
                        </m:r>
                      </m:den>
                    </m:f>
                    <m:r>
                      <a:rPr lang="en-US" sz="1500" b="0" i="1" smtClean="0">
                        <a:latin typeface="Cambria Math" panose="02040503050406030204" pitchFamily="18" charset="0"/>
                      </a:rPr>
                      <m:t>]</m:t>
                    </m:r>
                  </m:oMath>
                </a14:m>
                <a:endParaRPr lang="ru-RU" sz="1500" dirty="0"/>
              </a:p>
            </p:txBody>
          </p:sp>
        </mc:Choice>
        <mc:Fallback xmlns="">
          <p:sp>
            <p:nvSpPr>
              <p:cNvPr id="25" name="TextBox 24">
                <a:extLst>
                  <a:ext uri="{FF2B5EF4-FFF2-40B4-BE49-F238E27FC236}">
                    <a16:creationId xmlns:a16="http://schemas.microsoft.com/office/drawing/2014/main" id="{2B6D102E-7C74-967A-5A62-E29FB25861EC}"/>
                  </a:ext>
                </a:extLst>
              </p:cNvPr>
              <p:cNvSpPr txBox="1">
                <a:spLocks noRot="1" noChangeAspect="1" noMove="1" noResize="1" noEditPoints="1" noAdjustHandles="1" noChangeArrowheads="1" noChangeShapeType="1" noTextEdit="1"/>
              </p:cNvSpPr>
              <p:nvPr/>
            </p:nvSpPr>
            <p:spPr>
              <a:xfrm>
                <a:off x="3856668" y="3245950"/>
                <a:ext cx="3424592" cy="923201"/>
              </a:xfrm>
              <a:prstGeom prst="rect">
                <a:avLst/>
              </a:prstGeom>
              <a:blipFill>
                <a:blip r:embed="rId4"/>
                <a:stretch>
                  <a:fillRect/>
                </a:stretch>
              </a:blipFill>
            </p:spPr>
            <p:txBody>
              <a:bodyPr/>
              <a:lstStyle/>
              <a:p>
                <a:r>
                  <a:rPr lang="ru-RU">
                    <a:noFill/>
                  </a:rPr>
                  <a:t> </a:t>
                </a:r>
              </a:p>
            </p:txBody>
          </p:sp>
        </mc:Fallback>
      </mc:AlternateContent>
      <p:sp>
        <p:nvSpPr>
          <p:cNvPr id="26" name="TextBox 25">
            <a:extLst>
              <a:ext uri="{FF2B5EF4-FFF2-40B4-BE49-F238E27FC236}">
                <a16:creationId xmlns:a16="http://schemas.microsoft.com/office/drawing/2014/main" id="{92808069-5206-2CCF-5438-0EC893649619}"/>
              </a:ext>
            </a:extLst>
          </p:cNvPr>
          <p:cNvSpPr txBox="1"/>
          <p:nvPr/>
        </p:nvSpPr>
        <p:spPr>
          <a:xfrm>
            <a:off x="6873661" y="3111384"/>
            <a:ext cx="2439504" cy="692497"/>
          </a:xfrm>
          <a:prstGeom prst="rect">
            <a:avLst/>
          </a:prstGeom>
          <a:noFill/>
        </p:spPr>
        <p:txBody>
          <a:bodyPr wrap="square" rtlCol="0">
            <a:spAutoFit/>
          </a:bodyPr>
          <a:lstStyle/>
          <a:p>
            <a:pPr algn="ctr"/>
            <a:r>
              <a:rPr lang="ru-RU" sz="1300" dirty="0">
                <a:cs typeface="Arial" pitchFamily="34" charset="0"/>
              </a:rPr>
              <a:t>Условие </a:t>
            </a:r>
            <a:endParaRPr lang="en-US" sz="1300" dirty="0">
              <a:cs typeface="Arial" pitchFamily="34" charset="0"/>
            </a:endParaRPr>
          </a:p>
          <a:p>
            <a:pPr algn="ctr"/>
            <a:r>
              <a:rPr lang="ru-RU" sz="1300" dirty="0">
                <a:cs typeface="Arial" pitchFamily="34" charset="0"/>
              </a:rPr>
              <a:t>применимости</a:t>
            </a:r>
          </a:p>
          <a:p>
            <a:pPr algn="ctr"/>
            <a:r>
              <a:rPr lang="ru-RU" sz="1300" dirty="0">
                <a:cs typeface="Arial" pitchFamily="34" charset="0"/>
              </a:rPr>
              <a:t>приближения</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7543192-A9B8-5427-3EF3-F96B162FB01F}"/>
                  </a:ext>
                </a:extLst>
              </p:cNvPr>
              <p:cNvSpPr txBox="1"/>
              <p:nvPr/>
            </p:nvSpPr>
            <p:spPr>
              <a:xfrm>
                <a:off x="7523321" y="3854607"/>
                <a:ext cx="1140184" cy="2923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00" b="0" i="1" smtClean="0">
                          <a:latin typeface="Cambria Math" panose="02040503050406030204" pitchFamily="18" charset="0"/>
                          <a:ea typeface="Cambria Math" panose="02040503050406030204" pitchFamily="18" charset="0"/>
                        </a:rPr>
                        <m:t>ħ</m:t>
                      </m:r>
                      <m:sSub>
                        <m:sSubPr>
                          <m:ctrlPr>
                            <a:rPr lang="en-US" sz="1300" b="0" i="1" smtClean="0">
                              <a:latin typeface="Cambria Math" panose="02040503050406030204" pitchFamily="18" charset="0"/>
                              <a:ea typeface="Cambria Math" panose="02040503050406030204" pitchFamily="18" charset="0"/>
                            </a:rPr>
                          </m:ctrlPr>
                        </m:sSubPr>
                        <m:e>
                          <m:r>
                            <a:rPr lang="en-US" sz="1300" b="0" i="1" smtClean="0">
                              <a:latin typeface="Cambria Math" panose="02040503050406030204" pitchFamily="18" charset="0"/>
                              <a:ea typeface="Cambria Math" panose="02040503050406030204" pitchFamily="18" charset="0"/>
                            </a:rPr>
                            <m:t>𝜔</m:t>
                          </m:r>
                        </m:e>
                        <m:sub>
                          <m:r>
                            <a:rPr lang="en-US" sz="1300" b="0" i="1" smtClean="0">
                              <a:latin typeface="Cambria Math" panose="02040503050406030204" pitchFamily="18" charset="0"/>
                              <a:ea typeface="Cambria Math" panose="02040503050406030204" pitchFamily="18" charset="0"/>
                            </a:rPr>
                            <m:t>0</m:t>
                          </m:r>
                        </m:sub>
                      </m:sSub>
                      <m:r>
                        <a:rPr lang="en-US" sz="1300" b="0" i="1" smtClean="0">
                          <a:latin typeface="Cambria Math" panose="02040503050406030204" pitchFamily="18" charset="0"/>
                          <a:ea typeface="Cambria Math" panose="02040503050406030204" pitchFamily="18" charset="0"/>
                        </a:rPr>
                        <m:t>≪</m:t>
                      </m:r>
                      <m:sSub>
                        <m:sSubPr>
                          <m:ctrlPr>
                            <a:rPr lang="en-US" sz="1300" b="0" i="1" smtClean="0">
                              <a:latin typeface="Cambria Math" panose="02040503050406030204" pitchFamily="18" charset="0"/>
                              <a:ea typeface="Cambria Math" panose="02040503050406030204" pitchFamily="18" charset="0"/>
                            </a:rPr>
                          </m:ctrlPr>
                        </m:sSubPr>
                        <m:e>
                          <m:r>
                            <a:rPr lang="en-US" sz="1300" b="0" i="1" smtClean="0">
                              <a:latin typeface="Cambria Math" panose="02040503050406030204" pitchFamily="18" charset="0"/>
                              <a:ea typeface="Cambria Math" panose="02040503050406030204" pitchFamily="18" charset="0"/>
                            </a:rPr>
                            <m:t>𝑚</m:t>
                          </m:r>
                        </m:e>
                        <m:sub>
                          <m:r>
                            <a:rPr lang="en-US" sz="1300" b="0" i="1" smtClean="0">
                              <a:latin typeface="Cambria Math" panose="02040503050406030204" pitchFamily="18" charset="0"/>
                              <a:ea typeface="Cambria Math" panose="02040503050406030204" pitchFamily="18" charset="0"/>
                            </a:rPr>
                            <m:t>𝑒</m:t>
                          </m:r>
                        </m:sub>
                      </m:sSub>
                      <m:sSup>
                        <m:sSupPr>
                          <m:ctrlPr>
                            <a:rPr lang="en-US" sz="1300" b="0" i="1" smtClean="0">
                              <a:latin typeface="Cambria Math" panose="02040503050406030204" pitchFamily="18" charset="0"/>
                              <a:ea typeface="Cambria Math" panose="02040503050406030204" pitchFamily="18" charset="0"/>
                            </a:rPr>
                          </m:ctrlPr>
                        </m:sSupPr>
                        <m:e>
                          <m:r>
                            <a:rPr lang="en-US" sz="1300" b="0" i="1" smtClean="0">
                              <a:latin typeface="Cambria Math" panose="02040503050406030204" pitchFamily="18" charset="0"/>
                              <a:ea typeface="Cambria Math" panose="02040503050406030204" pitchFamily="18" charset="0"/>
                            </a:rPr>
                            <m:t>𝑐</m:t>
                          </m:r>
                        </m:e>
                        <m:sup>
                          <m:r>
                            <a:rPr lang="en-US" sz="1300" b="0" i="1" smtClean="0">
                              <a:latin typeface="Cambria Math" panose="02040503050406030204" pitchFamily="18" charset="0"/>
                              <a:ea typeface="Cambria Math" panose="02040503050406030204" pitchFamily="18" charset="0"/>
                            </a:rPr>
                            <m:t>2</m:t>
                          </m:r>
                        </m:sup>
                      </m:sSup>
                    </m:oMath>
                  </m:oMathPara>
                </a14:m>
                <a:endParaRPr lang="ru-RU" sz="1300" dirty="0"/>
              </a:p>
            </p:txBody>
          </p:sp>
        </mc:Choice>
        <mc:Fallback xmlns="">
          <p:sp>
            <p:nvSpPr>
              <p:cNvPr id="27" name="TextBox 26">
                <a:extLst>
                  <a:ext uri="{FF2B5EF4-FFF2-40B4-BE49-F238E27FC236}">
                    <a16:creationId xmlns:a16="http://schemas.microsoft.com/office/drawing/2014/main" id="{77543192-A9B8-5427-3EF3-F96B162FB01F}"/>
                  </a:ext>
                </a:extLst>
              </p:cNvPr>
              <p:cNvSpPr txBox="1">
                <a:spLocks noRot="1" noChangeAspect="1" noMove="1" noResize="1" noEditPoints="1" noAdjustHandles="1" noChangeArrowheads="1" noChangeShapeType="1" noTextEdit="1"/>
              </p:cNvSpPr>
              <p:nvPr/>
            </p:nvSpPr>
            <p:spPr>
              <a:xfrm>
                <a:off x="7523321" y="3854607"/>
                <a:ext cx="1140184" cy="29238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CB6E560-45F0-8A91-C799-4B33AD29F00F}"/>
                  </a:ext>
                </a:extLst>
              </p:cNvPr>
              <p:cNvSpPr txBox="1"/>
              <p:nvPr/>
            </p:nvSpPr>
            <p:spPr>
              <a:xfrm>
                <a:off x="3856668" y="5007588"/>
                <a:ext cx="3889078" cy="767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ru-RU" sz="1300" i="1" smtClean="0">
                              <a:latin typeface="Cambria Math" panose="02040503050406030204" pitchFamily="18" charset="0"/>
                            </a:rPr>
                          </m:ctrlPr>
                        </m:fPr>
                        <m:num>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𝑑</m:t>
                              </m:r>
                            </m:e>
                            <m:sup>
                              <m:r>
                                <a:rPr lang="en-US" sz="1300" b="0" i="1" smtClean="0">
                                  <a:latin typeface="Cambria Math" panose="02040503050406030204" pitchFamily="18" charset="0"/>
                                </a:rPr>
                                <m:t>2</m:t>
                              </m:r>
                            </m:sup>
                          </m:sSup>
                          <m:r>
                            <a:rPr lang="en-US" sz="1300" b="0" i="1" smtClean="0">
                              <a:latin typeface="Cambria Math" panose="02040503050406030204" pitchFamily="18" charset="0"/>
                            </a:rPr>
                            <m:t>𝑊</m:t>
                          </m:r>
                        </m:num>
                        <m:den>
                          <m:r>
                            <a:rPr lang="en-US" sz="1300" b="0" i="1" smtClean="0">
                              <a:latin typeface="Cambria Math" panose="02040503050406030204" pitchFamily="18" charset="0"/>
                            </a:rPr>
                            <m:t>𝑑</m:t>
                          </m:r>
                          <m:r>
                            <a:rPr lang="en-US" sz="1300" b="0" i="1" smtClean="0">
                              <a:latin typeface="Cambria Math" panose="02040503050406030204" pitchFamily="18" charset="0"/>
                            </a:rPr>
                            <m:t>𝜔</m:t>
                          </m:r>
                          <m:r>
                            <m:rPr>
                              <m:sty m:val="p"/>
                            </m:rPr>
                            <a:rPr lang="en-US" sz="1300" b="0" i="0" smtClean="0">
                              <a:latin typeface="Cambria Math" panose="02040503050406030204" pitchFamily="18" charset="0"/>
                            </a:rPr>
                            <m:t>dΩ</m:t>
                          </m:r>
                        </m:den>
                      </m:f>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2</m:t>
                              </m:r>
                            </m:sup>
                          </m:sSup>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𝜔</m:t>
                              </m:r>
                            </m:e>
                            <m:sup>
                              <m:r>
                                <a:rPr lang="en-US" sz="1300" b="0" i="1" smtClean="0">
                                  <a:latin typeface="Cambria Math" panose="02040503050406030204" pitchFamily="18" charset="0"/>
                                </a:rPr>
                                <m:t>2</m:t>
                              </m:r>
                            </m:sup>
                          </m:sSup>
                        </m:num>
                        <m:den>
                          <m:r>
                            <a:rPr lang="en-US" sz="1300" b="0" i="1" smtClean="0">
                              <a:latin typeface="Cambria Math" panose="02040503050406030204" pitchFamily="18" charset="0"/>
                            </a:rPr>
                            <m:t>4</m:t>
                          </m:r>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𝜋</m:t>
                              </m:r>
                            </m:e>
                            <m:sup>
                              <m:r>
                                <a:rPr lang="en-US" sz="1300" b="0" i="1" smtClean="0">
                                  <a:latin typeface="Cambria Math" panose="02040503050406030204" pitchFamily="18" charset="0"/>
                                </a:rPr>
                                <m:t>2</m:t>
                              </m:r>
                            </m:sup>
                          </m:sSup>
                          <m:r>
                            <a:rPr lang="en-US" sz="1300" b="0" i="1" smtClean="0">
                              <a:latin typeface="Cambria Math" panose="02040503050406030204" pitchFamily="18" charset="0"/>
                            </a:rPr>
                            <m:t>𝑐</m:t>
                          </m:r>
                        </m:den>
                      </m:f>
                      <m:sSup>
                        <m:sSupPr>
                          <m:ctrlPr>
                            <a:rPr lang="en-US" sz="1300" b="0" i="1" smtClean="0">
                              <a:latin typeface="Cambria Math" panose="02040503050406030204" pitchFamily="18" charset="0"/>
                            </a:rPr>
                          </m:ctrlPr>
                        </m:sSupPr>
                        <m:e>
                          <m:d>
                            <m:dPr>
                              <m:begChr m:val="|"/>
                              <m:endChr m:val="|"/>
                              <m:ctrlPr>
                                <a:rPr lang="en-US" sz="1300" b="0" i="1" smtClean="0">
                                  <a:latin typeface="Cambria Math" panose="02040503050406030204" pitchFamily="18" charset="0"/>
                                </a:rPr>
                              </m:ctrlPr>
                            </m:dPr>
                            <m:e>
                              <m:nary>
                                <m:naryPr>
                                  <m:limLoc m:val="undOvr"/>
                                  <m:ctrlPr>
                                    <a:rPr lang="en-US" sz="1300" b="0" i="1" smtClean="0">
                                      <a:latin typeface="Cambria Math" panose="02040503050406030204" pitchFamily="18" charset="0"/>
                                    </a:rPr>
                                  </m:ctrlPr>
                                </m:naryPr>
                                <m:sub>
                                  <m:r>
                                    <m:rPr>
                                      <m:brk m:alnAt="24"/>
                                    </m:rPr>
                                    <a:rPr lang="en-US" sz="1300" b="0" i="1" smtClean="0">
                                      <a:latin typeface="Cambria Math" panose="02040503050406030204" pitchFamily="18" charset="0"/>
                                    </a:rPr>
                                    <m:t>−</m:t>
                                  </m:r>
                                  <m:r>
                                    <a:rPr lang="en-US" sz="1300" b="0" i="1" smtClean="0">
                                      <a:latin typeface="Cambria Math" panose="02040503050406030204" pitchFamily="18" charset="0"/>
                                      <a:ea typeface="Cambria Math" panose="02040503050406030204" pitchFamily="18" charset="0"/>
                                    </a:rPr>
                                    <m:t>∞</m:t>
                                  </m:r>
                                </m:sub>
                                <m:sup>
                                  <m:r>
                                    <a:rPr lang="en-US" sz="1300" b="0" i="1" smtClean="0">
                                      <a:latin typeface="Cambria Math" panose="02040503050406030204" pitchFamily="18" charset="0"/>
                                      <a:ea typeface="Cambria Math" panose="02040503050406030204" pitchFamily="18" charset="0"/>
                                    </a:rPr>
                                    <m:t>∞</m:t>
                                  </m:r>
                                </m:sup>
                                <m:e>
                                  <m:r>
                                    <a:rPr lang="en-US" sz="1300" b="0" i="1" smtClean="0">
                                      <a:latin typeface="Cambria Math" panose="02040503050406030204" pitchFamily="18" charset="0"/>
                                    </a:rPr>
                                    <m:t>𝑑𝑡</m:t>
                                  </m:r>
                                  <m:d>
                                    <m:dPr>
                                      <m:begChr m:val="["/>
                                      <m:endChr m:val="]"/>
                                      <m:ctrlPr>
                                        <a:rPr lang="en-US" sz="1300" b="0" i="1" smtClean="0">
                                          <a:latin typeface="Cambria Math" panose="02040503050406030204" pitchFamily="18" charset="0"/>
                                        </a:rPr>
                                      </m:ctrlPr>
                                    </m:dPr>
                                    <m:e>
                                      <m:acc>
                                        <m:accPr>
                                          <m:chr m:val="⃗"/>
                                          <m:ctrlPr>
                                            <a:rPr lang="en-US" sz="1300" b="0" i="1" smtClean="0">
                                              <a:latin typeface="Cambria Math" panose="02040503050406030204" pitchFamily="18" charset="0"/>
                                            </a:rPr>
                                          </m:ctrlPr>
                                        </m:accPr>
                                        <m:e>
                                          <m:r>
                                            <a:rPr lang="en-US" sz="1300" b="0" i="1" smtClean="0">
                                              <a:latin typeface="Cambria Math" panose="02040503050406030204" pitchFamily="18" charset="0"/>
                                            </a:rPr>
                                            <m:t>𝑛</m:t>
                                          </m:r>
                                        </m:e>
                                      </m:acc>
                                      <m:r>
                                        <a:rPr lang="en-US" sz="1300" b="0" i="1" smtClean="0">
                                          <a:latin typeface="Cambria Math" panose="02040503050406030204" pitchFamily="18" charset="0"/>
                                        </a:rPr>
                                        <m:t>×</m:t>
                                      </m:r>
                                      <m:acc>
                                        <m:accPr>
                                          <m:chr m:val="⃗"/>
                                          <m:ctrlPr>
                                            <a:rPr lang="en-US" sz="1300" b="0" i="1" smtClean="0">
                                              <a:latin typeface="Cambria Math" panose="02040503050406030204" pitchFamily="18" charset="0"/>
                                            </a:rPr>
                                          </m:ctrlPr>
                                        </m:accPr>
                                        <m:e>
                                          <m:r>
                                            <a:rPr lang="en-US" sz="1300" b="0" i="1" smtClean="0">
                                              <a:latin typeface="Cambria Math" panose="02040503050406030204" pitchFamily="18" charset="0"/>
                                            </a:rPr>
                                            <m:t>𝛽</m:t>
                                          </m:r>
                                        </m:e>
                                      </m:acc>
                                    </m:e>
                                  </m:d>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𝑒</m:t>
                                      </m:r>
                                    </m:e>
                                    <m:sup>
                                      <m:r>
                                        <a:rPr lang="en-US" sz="1300" b="0" i="1" smtClean="0">
                                          <a:latin typeface="Cambria Math" panose="02040503050406030204" pitchFamily="18" charset="0"/>
                                        </a:rPr>
                                        <m:t>𝑖</m:t>
                                      </m:r>
                                      <m:r>
                                        <a:rPr lang="en-US" sz="1300" b="0" i="1" smtClean="0">
                                          <a:latin typeface="Cambria Math" panose="02040503050406030204" pitchFamily="18" charset="0"/>
                                        </a:rPr>
                                        <m:t>𝜔</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𝑡</m:t>
                                          </m:r>
                                          <m:r>
                                            <a:rPr lang="en-US" sz="1300" b="0" i="1" smtClean="0">
                                              <a:latin typeface="Cambria Math" panose="02040503050406030204" pitchFamily="18" charset="0"/>
                                            </a:rPr>
                                            <m:t>−</m:t>
                                          </m:r>
                                          <m:r>
                                            <a:rPr lang="en-US" sz="1300" b="0" i="1" smtClean="0">
                                              <a:latin typeface="Cambria Math" panose="02040503050406030204" pitchFamily="18" charset="0"/>
                                            </a:rPr>
                                            <m:t>𝑅</m:t>
                                          </m:r>
                                          <m:r>
                                            <a:rPr lang="en-US" sz="1300" b="0" i="1" smtClean="0">
                                              <a:latin typeface="Cambria Math" panose="02040503050406030204" pitchFamily="18" charset="0"/>
                                              <a:ea typeface="Cambria Math" panose="02040503050406030204" pitchFamily="18" charset="0"/>
                                            </a:rPr>
                                            <m:t>∙</m:t>
                                          </m:r>
                                          <m:f>
                                            <m:fPr>
                                              <m:type m:val="lin"/>
                                              <m:ctrlPr>
                                                <a:rPr lang="ru-RU" sz="1300" i="1" smtClean="0">
                                                  <a:latin typeface="Cambria Math" panose="02040503050406030204" pitchFamily="18" charset="0"/>
                                                </a:rPr>
                                              </m:ctrlPr>
                                            </m:fPr>
                                            <m:num>
                                              <m:acc>
                                                <m:accPr>
                                                  <m:chr m:val="⃗"/>
                                                  <m:ctrlPr>
                                                    <a:rPr lang="en-US" sz="1300" i="1">
                                                      <a:latin typeface="Cambria Math" panose="02040503050406030204" pitchFamily="18" charset="0"/>
                                                      <a:ea typeface="Cambria Math" panose="02040503050406030204" pitchFamily="18" charset="0"/>
                                                    </a:rPr>
                                                  </m:ctrlPr>
                                                </m:accPr>
                                                <m:e>
                                                  <m:r>
                                                    <a:rPr lang="en-US" sz="1300" b="0" i="1" smtClean="0">
                                                      <a:latin typeface="Cambria Math" panose="02040503050406030204" pitchFamily="18" charset="0"/>
                                                      <a:ea typeface="Cambria Math" panose="02040503050406030204" pitchFamily="18" charset="0"/>
                                                    </a:rPr>
                                                    <m:t>𝑛</m:t>
                                                  </m:r>
                                                </m:e>
                                              </m:acc>
                                            </m:num>
                                            <m:den>
                                              <m:r>
                                                <a:rPr lang="en-US" sz="1300" b="0" i="1" smtClean="0">
                                                  <a:latin typeface="Cambria Math" panose="02040503050406030204" pitchFamily="18" charset="0"/>
                                                </a:rPr>
                                                <m:t>𝑐</m:t>
                                              </m:r>
                                            </m:den>
                                          </m:f>
                                        </m:e>
                                      </m:d>
                                    </m:sup>
                                  </m:sSup>
                                </m:e>
                              </m:nary>
                            </m:e>
                          </m:d>
                        </m:e>
                        <m:sup>
                          <m:r>
                            <a:rPr lang="en-US" sz="1300" b="0" i="1" smtClean="0">
                              <a:latin typeface="Cambria Math" panose="02040503050406030204" pitchFamily="18" charset="0"/>
                            </a:rPr>
                            <m:t>2</m:t>
                          </m:r>
                        </m:sup>
                      </m:sSup>
                      <m:r>
                        <a:rPr lang="en-US" sz="1300" b="0" i="1" smtClean="0">
                          <a:latin typeface="Cambria Math" panose="02040503050406030204" pitchFamily="18" charset="0"/>
                        </a:rPr>
                        <m:t>, </m:t>
                      </m:r>
                      <m:d>
                        <m:dPr>
                          <m:begChr m:val="["/>
                          <m:endChr m:val="]"/>
                          <m:ctrlPr>
                            <a:rPr lang="en-US" sz="1300" b="0" i="1" smtClean="0">
                              <a:latin typeface="Cambria Math" panose="02040503050406030204" pitchFamily="18" charset="0"/>
                            </a:rPr>
                          </m:ctrlPr>
                        </m:dPr>
                        <m:e>
                          <m:f>
                            <m:fPr>
                              <m:ctrlPr>
                                <a:rPr lang="en-US" sz="1300" i="1">
                                  <a:latin typeface="Cambria Math" panose="02040503050406030204" pitchFamily="18" charset="0"/>
                                </a:rPr>
                              </m:ctrlPr>
                            </m:fPr>
                            <m:num>
                              <m:r>
                                <a:rPr lang="ru-RU" sz="1300" i="1">
                                  <a:latin typeface="Cambria Math" panose="02040503050406030204" pitchFamily="18" charset="0"/>
                                </a:rPr>
                                <m:t>Дж</m:t>
                              </m:r>
                            </m:num>
                            <m:den>
                              <m:r>
                                <a:rPr lang="ru-RU" sz="1300" i="1">
                                  <a:latin typeface="Cambria Math" panose="02040503050406030204" pitchFamily="18" charset="0"/>
                                </a:rPr>
                                <m:t>эВ</m:t>
                              </m:r>
                              <m:r>
                                <a:rPr lang="ru-RU" sz="1300" i="1">
                                  <a:latin typeface="Cambria Math" panose="02040503050406030204" pitchFamily="18" charset="0"/>
                                  <a:ea typeface="Cambria Math" panose="02040503050406030204" pitchFamily="18" charset="0"/>
                                </a:rPr>
                                <m:t>∙ср</m:t>
                              </m:r>
                            </m:den>
                          </m:f>
                        </m:e>
                      </m:d>
                    </m:oMath>
                  </m:oMathPara>
                </a14:m>
                <a:endParaRPr lang="ru-RU" sz="1300" dirty="0"/>
              </a:p>
            </p:txBody>
          </p:sp>
        </mc:Choice>
        <mc:Fallback xmlns="">
          <p:sp>
            <p:nvSpPr>
              <p:cNvPr id="28" name="TextBox 27">
                <a:extLst>
                  <a:ext uri="{FF2B5EF4-FFF2-40B4-BE49-F238E27FC236}">
                    <a16:creationId xmlns:a16="http://schemas.microsoft.com/office/drawing/2014/main" id="{BCB6E560-45F0-8A91-C799-4B33AD29F00F}"/>
                  </a:ext>
                </a:extLst>
              </p:cNvPr>
              <p:cNvSpPr txBox="1">
                <a:spLocks noRot="1" noChangeAspect="1" noMove="1" noResize="1" noEditPoints="1" noAdjustHandles="1" noChangeArrowheads="1" noChangeShapeType="1" noTextEdit="1"/>
              </p:cNvSpPr>
              <p:nvPr/>
            </p:nvSpPr>
            <p:spPr>
              <a:xfrm>
                <a:off x="3856668" y="5007588"/>
                <a:ext cx="3889078" cy="767646"/>
              </a:xfrm>
              <a:prstGeom prst="rect">
                <a:avLst/>
              </a:prstGeom>
              <a:blipFill>
                <a:blip r:embed="rId6"/>
                <a:stretch>
                  <a:fillRect/>
                </a:stretch>
              </a:blipFill>
            </p:spPr>
            <p:txBody>
              <a:bodyPr/>
              <a:lstStyle/>
              <a:p>
                <a:r>
                  <a:rPr lang="ru-RU">
                    <a:noFill/>
                  </a:rPr>
                  <a:t> </a:t>
                </a:r>
              </a:p>
            </p:txBody>
          </p:sp>
        </mc:Fallback>
      </mc:AlternateContent>
      <p:sp>
        <p:nvSpPr>
          <p:cNvPr id="29" name="Прямоугольник 28">
            <a:extLst>
              <a:ext uri="{FF2B5EF4-FFF2-40B4-BE49-F238E27FC236}">
                <a16:creationId xmlns:a16="http://schemas.microsoft.com/office/drawing/2014/main" id="{0460A666-5E8B-B0B2-6E91-F344679517C5}"/>
              </a:ext>
            </a:extLst>
          </p:cNvPr>
          <p:cNvSpPr/>
          <p:nvPr/>
        </p:nvSpPr>
        <p:spPr>
          <a:xfrm>
            <a:off x="3592749" y="4251107"/>
            <a:ext cx="4077311" cy="492443"/>
          </a:xfrm>
          <a:prstGeom prst="rect">
            <a:avLst/>
          </a:prstGeom>
        </p:spPr>
        <p:txBody>
          <a:bodyPr wrap="square">
            <a:spAutoFit/>
          </a:bodyPr>
          <a:lstStyle/>
          <a:p>
            <a:pPr algn="ctr"/>
            <a:r>
              <a:rPr lang="ru-RU" sz="1300" dirty="0"/>
              <a:t>Спектральная плотность мощности вторичного </a:t>
            </a:r>
            <a:endParaRPr lang="en-US" sz="1300" dirty="0"/>
          </a:p>
          <a:p>
            <a:pPr algn="ctr"/>
            <a:r>
              <a:rPr lang="ru-RU" sz="1300" dirty="0"/>
              <a:t>излучения в ед. тел. угла</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F207FC-5273-78E1-E479-5448764FAD4F}"/>
                  </a:ext>
                </a:extLst>
              </p:cNvPr>
              <p:cNvSpPr txBox="1"/>
              <p:nvPr/>
            </p:nvSpPr>
            <p:spPr>
              <a:xfrm>
                <a:off x="8012429" y="4467582"/>
                <a:ext cx="651076" cy="487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ru-RU" sz="1300" i="1" smtClean="0">
                              <a:latin typeface="Cambria Math" panose="02040503050406030204" pitchFamily="18" charset="0"/>
                            </a:rPr>
                          </m:ctrlPr>
                        </m:accPr>
                        <m:e>
                          <m:r>
                            <a:rPr lang="ru-RU" sz="1300" b="0" i="1" smtClean="0">
                              <a:latin typeface="Cambria Math" panose="02040503050406030204" pitchFamily="18" charset="0"/>
                            </a:rPr>
                            <m:t>𝛽</m:t>
                          </m:r>
                        </m:e>
                      </m:acc>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acc>
                            <m:accPr>
                              <m:chr m:val="⃗"/>
                              <m:ctrlPr>
                                <a:rPr lang="en-US" sz="1300" b="0" i="1" smtClean="0">
                                  <a:latin typeface="Cambria Math" panose="02040503050406030204" pitchFamily="18" charset="0"/>
                                </a:rPr>
                              </m:ctrlPr>
                            </m:accPr>
                            <m:e>
                              <m:r>
                                <a:rPr lang="en-US" sz="1300" b="0" i="1" smtClean="0">
                                  <a:latin typeface="Cambria Math" panose="02040503050406030204" pitchFamily="18" charset="0"/>
                                </a:rPr>
                                <m:t>𝑣</m:t>
                              </m:r>
                            </m:e>
                          </m:acc>
                        </m:num>
                        <m:den>
                          <m:r>
                            <a:rPr lang="en-US" sz="1300" b="0" i="1" smtClean="0">
                              <a:latin typeface="Cambria Math" panose="02040503050406030204" pitchFamily="18" charset="0"/>
                            </a:rPr>
                            <m:t>𝑐</m:t>
                          </m:r>
                        </m:den>
                      </m:f>
                    </m:oMath>
                  </m:oMathPara>
                </a14:m>
                <a:endParaRPr lang="ru-RU" sz="1300" dirty="0"/>
              </a:p>
            </p:txBody>
          </p:sp>
        </mc:Choice>
        <mc:Fallback xmlns="">
          <p:sp>
            <p:nvSpPr>
              <p:cNvPr id="30" name="TextBox 29">
                <a:extLst>
                  <a:ext uri="{FF2B5EF4-FFF2-40B4-BE49-F238E27FC236}">
                    <a16:creationId xmlns:a16="http://schemas.microsoft.com/office/drawing/2014/main" id="{74F207FC-5273-78E1-E479-5448764FAD4F}"/>
                  </a:ext>
                </a:extLst>
              </p:cNvPr>
              <p:cNvSpPr txBox="1">
                <a:spLocks noRot="1" noChangeAspect="1" noMove="1" noResize="1" noEditPoints="1" noAdjustHandles="1" noChangeArrowheads="1" noChangeShapeType="1" noTextEdit="1"/>
              </p:cNvSpPr>
              <p:nvPr/>
            </p:nvSpPr>
            <p:spPr>
              <a:xfrm>
                <a:off x="8012429" y="4467582"/>
                <a:ext cx="651076" cy="487121"/>
              </a:xfrm>
              <a:prstGeom prst="rect">
                <a:avLst/>
              </a:prstGeom>
              <a:blipFill>
                <a:blip r:embed="rId7"/>
                <a:stretch>
                  <a:fillRect t="-6250" r="-23364"/>
                </a:stretch>
              </a:blipFill>
            </p:spPr>
            <p:txBody>
              <a:bodyPr/>
              <a:lstStyle/>
              <a:p>
                <a:r>
                  <a:rPr lang="ru-RU">
                    <a:noFill/>
                  </a:rPr>
                  <a:t> </a:t>
                </a:r>
              </a:p>
            </p:txBody>
          </p:sp>
        </mc:Fallback>
      </mc:AlternateContent>
      <p:sp>
        <p:nvSpPr>
          <p:cNvPr id="3" name="Номер слайда 20">
            <a:extLst>
              <a:ext uri="{FF2B5EF4-FFF2-40B4-BE49-F238E27FC236}">
                <a16:creationId xmlns:a16="http://schemas.microsoft.com/office/drawing/2014/main" id="{A8683B71-AB63-C3FD-B053-8241F7A1F522}"/>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12</a:t>
            </a:fld>
            <a:endParaRPr lang="ru-RU" sz="2200" dirty="0"/>
          </a:p>
        </p:txBody>
      </p:sp>
    </p:spTree>
    <p:extLst>
      <p:ext uri="{BB962C8B-B14F-4D97-AF65-F5344CB8AC3E}">
        <p14:creationId xmlns:p14="http://schemas.microsoft.com/office/powerpoint/2010/main" val="120869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27F7C9-9647-03A0-003E-99C6D43EAC2C}"/>
              </a:ext>
            </a:extLst>
          </p:cNvPr>
          <p:cNvSpPr>
            <a:spLocks noGrp="1"/>
          </p:cNvSpPr>
          <p:nvPr>
            <p:ph type="title"/>
          </p:nvPr>
        </p:nvSpPr>
        <p:spPr/>
        <p:txBody>
          <a:bodyPr/>
          <a:lstStyle/>
          <a:p>
            <a:r>
              <a:rPr lang="ru-RU" dirty="0"/>
              <a:t>Синхротронное излучение</a:t>
            </a:r>
          </a:p>
        </p:txBody>
      </p:sp>
      <p:pic>
        <p:nvPicPr>
          <p:cNvPr id="5" name="Объект 4">
            <a:extLst>
              <a:ext uri="{FF2B5EF4-FFF2-40B4-BE49-F238E27FC236}">
                <a16:creationId xmlns:a16="http://schemas.microsoft.com/office/drawing/2014/main" id="{75E716E3-BE22-78EF-8D77-413BFF15DC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89" y="1962424"/>
            <a:ext cx="8713787" cy="3332248"/>
          </a:xfrm>
        </p:spPr>
      </p:pic>
      <p:sp>
        <p:nvSpPr>
          <p:cNvPr id="6" name="TextBox 5">
            <a:extLst>
              <a:ext uri="{FF2B5EF4-FFF2-40B4-BE49-F238E27FC236}">
                <a16:creationId xmlns:a16="http://schemas.microsoft.com/office/drawing/2014/main" id="{53343BFB-9176-2F07-346D-AF466E7C4801}"/>
              </a:ext>
            </a:extLst>
          </p:cNvPr>
          <p:cNvSpPr txBox="1"/>
          <p:nvPr/>
        </p:nvSpPr>
        <p:spPr>
          <a:xfrm>
            <a:off x="179389" y="5462181"/>
            <a:ext cx="8410429" cy="923330"/>
          </a:xfrm>
          <a:prstGeom prst="rect">
            <a:avLst/>
          </a:prstGeom>
          <a:noFill/>
        </p:spPr>
        <p:txBody>
          <a:bodyPr wrap="square" rtlCol="0">
            <a:spAutoFit/>
          </a:bodyPr>
          <a:lstStyle/>
          <a:p>
            <a:pPr algn="ctr"/>
            <a:r>
              <a:rPr lang="ru-RU" dirty="0">
                <a:latin typeface="Times New Roman" panose="02020603050405020304" pitchFamily="18" charset="0"/>
                <a:ea typeface="MS Mincho" panose="02020609040205080304" pitchFamily="49" charset="-128"/>
              </a:rPr>
              <a:t>Д</a:t>
            </a:r>
            <a:r>
              <a:rPr lang="ru-RU" sz="1800" dirty="0">
                <a:effectLst/>
                <a:latin typeface="Times New Roman" panose="02020603050405020304" pitchFamily="18" charset="0"/>
                <a:ea typeface="MS Mincho" panose="02020609040205080304" pitchFamily="49" charset="-128"/>
              </a:rPr>
              <a:t>ля </a:t>
            </a:r>
            <a:r>
              <a:rPr lang="ru-RU" sz="1800" dirty="0" err="1">
                <a:effectLst/>
                <a:latin typeface="Times New Roman" panose="02020603050405020304" pitchFamily="18" charset="0"/>
                <a:ea typeface="MS Mincho" panose="02020609040205080304" pitchFamily="49" charset="-128"/>
              </a:rPr>
              <a:t>субрелятивистского</a:t>
            </a:r>
            <a:r>
              <a:rPr lang="ru-RU" sz="1800" dirty="0">
                <a:effectLst/>
                <a:latin typeface="Times New Roman" panose="02020603050405020304" pitchFamily="18" charset="0"/>
                <a:ea typeface="MS Mincho" panose="02020609040205080304" pitchFamily="49" charset="-128"/>
              </a:rPr>
              <a:t> случая изучение обладает слабой анизотропией, а для релятивистски</a:t>
            </a:r>
            <a:r>
              <a:rPr lang="ru-RU" dirty="0">
                <a:latin typeface="Times New Roman" panose="02020603050405020304" pitchFamily="18" charset="0"/>
                <a:ea typeface="MS Mincho" panose="02020609040205080304" pitchFamily="49" charset="-128"/>
              </a:rPr>
              <a:t>-</a:t>
            </a:r>
            <a:r>
              <a:rPr lang="ru-RU" sz="1800" dirty="0">
                <a:effectLst/>
                <a:latin typeface="Times New Roman" panose="02020603050405020304" pitchFamily="18" charset="0"/>
                <a:ea typeface="MS Mincho" panose="02020609040205080304" pitchFamily="49" charset="-128"/>
              </a:rPr>
              <a:t>сильного импульса анизотропия заметна, причем максимум спектральной плотности излучаемой энергии направлен назад </a:t>
            </a:r>
            <a:endParaRPr lang="ru-RU" dirty="0"/>
          </a:p>
        </p:txBody>
      </p:sp>
      <p:sp>
        <p:nvSpPr>
          <p:cNvPr id="7" name="Номер слайда 20">
            <a:extLst>
              <a:ext uri="{FF2B5EF4-FFF2-40B4-BE49-F238E27FC236}">
                <a16:creationId xmlns:a16="http://schemas.microsoft.com/office/drawing/2014/main" id="{CEC64F24-D5B4-DFD1-BE00-3CE9B6725ACB}"/>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13</a:t>
            </a:fld>
            <a:endParaRPr lang="ru-RU" sz="2200" dirty="0"/>
          </a:p>
        </p:txBody>
      </p:sp>
      <p:sp>
        <p:nvSpPr>
          <p:cNvPr id="4" name="TextBox 3">
            <a:extLst>
              <a:ext uri="{FF2B5EF4-FFF2-40B4-BE49-F238E27FC236}">
                <a16:creationId xmlns:a16="http://schemas.microsoft.com/office/drawing/2014/main" id="{6AFA8D75-D430-4FFF-354E-B249C53CE8F0}"/>
              </a:ext>
            </a:extLst>
          </p:cNvPr>
          <p:cNvSpPr txBox="1"/>
          <p:nvPr/>
        </p:nvSpPr>
        <p:spPr>
          <a:xfrm>
            <a:off x="888425" y="1162395"/>
            <a:ext cx="7499926" cy="646331"/>
          </a:xfrm>
          <a:prstGeom prst="rect">
            <a:avLst/>
          </a:prstGeom>
          <a:noFill/>
        </p:spPr>
        <p:txBody>
          <a:bodyPr wrap="square">
            <a:spAutoFit/>
          </a:bodyPr>
          <a:lstStyle/>
          <a:p>
            <a:pPr algn="ctr"/>
            <a:r>
              <a:rPr lang="ru-RU" dirty="0">
                <a:latin typeface="Times New Roman" panose="02020603050405020304" pitchFamily="18" charset="0"/>
                <a:ea typeface="MS Mincho" panose="02020609040205080304" pitchFamily="49" charset="-128"/>
              </a:rPr>
              <a:t>С</a:t>
            </a:r>
            <a:r>
              <a:rPr lang="ru-RU" sz="1800" dirty="0">
                <a:effectLst/>
                <a:latin typeface="Times New Roman" panose="02020603050405020304" pitchFamily="18" charset="0"/>
                <a:ea typeface="MS Mincho" panose="02020609040205080304" pitchFamily="49" charset="-128"/>
              </a:rPr>
              <a:t>пектральная плотности энергии излучения, приходящейся на один электрон</a:t>
            </a:r>
            <a:endParaRPr lang="ru-RU" dirty="0"/>
          </a:p>
        </p:txBody>
      </p:sp>
    </p:spTree>
    <p:extLst>
      <p:ext uri="{BB962C8B-B14F-4D97-AF65-F5344CB8AC3E}">
        <p14:creationId xmlns:p14="http://schemas.microsoft.com/office/powerpoint/2010/main" val="397369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5B99CB-D84E-65DF-5F39-C51DDFE1C14B}"/>
              </a:ext>
            </a:extLst>
          </p:cNvPr>
          <p:cNvSpPr>
            <a:spLocks noGrp="1"/>
          </p:cNvSpPr>
          <p:nvPr>
            <p:ph type="title"/>
          </p:nvPr>
        </p:nvSpPr>
        <p:spPr/>
        <p:txBody>
          <a:bodyPr/>
          <a:lstStyle/>
          <a:p>
            <a:r>
              <a:rPr lang="ru-RU" dirty="0"/>
              <a:t>Спектр синхротронного излучения</a:t>
            </a:r>
          </a:p>
        </p:txBody>
      </p:sp>
      <p:pic>
        <p:nvPicPr>
          <p:cNvPr id="6" name="Рисунок 5" descr="Изображение выглядит как текст, линия, График, диаграмма&#10;&#10;Содержимое, созданное искусственным интеллектом, может быть неверным.">
            <a:extLst>
              <a:ext uri="{FF2B5EF4-FFF2-40B4-BE49-F238E27FC236}">
                <a16:creationId xmlns:a16="http://schemas.microsoft.com/office/drawing/2014/main" id="{1A3221CD-AF12-A60D-5C96-5F7183D4EFC1}"/>
              </a:ext>
            </a:extLst>
          </p:cNvPr>
          <p:cNvPicPr>
            <a:picLocks noChangeAspect="1"/>
          </p:cNvPicPr>
          <p:nvPr/>
        </p:nvPicPr>
        <p:blipFill>
          <a:blip r:embed="rId2"/>
          <a:stretch>
            <a:fillRect/>
          </a:stretch>
        </p:blipFill>
        <p:spPr>
          <a:xfrm>
            <a:off x="1293936" y="1686612"/>
            <a:ext cx="6127630" cy="385520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9C0547-C942-288D-E8B7-9C14DA435E7D}"/>
                  </a:ext>
                </a:extLst>
              </p:cNvPr>
              <p:cNvSpPr txBox="1"/>
              <p:nvPr/>
            </p:nvSpPr>
            <p:spPr>
              <a:xfrm>
                <a:off x="3860800" y="6062689"/>
                <a:ext cx="20473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0</m:t>
                          </m:r>
                        </m:sub>
                      </m:sSub>
                      <m:r>
                        <a:rPr lang="ru-RU" i="1">
                          <a:latin typeface="Cambria Math" panose="02040503050406030204" pitchFamily="18" charset="0"/>
                        </a:rPr>
                        <m:t>=5.4, </m:t>
                      </m:r>
                      <m:r>
                        <a:rPr lang="ru-RU" i="1">
                          <a:latin typeface="Cambria Math" panose="02040503050406030204" pitchFamily="18" charset="0"/>
                        </a:rPr>
                        <m:t>𝑑</m:t>
                      </m:r>
                      <m:r>
                        <a:rPr lang="ru-RU" i="1">
                          <a:latin typeface="Cambria Math" panose="02040503050406030204" pitchFamily="18" charset="0"/>
                        </a:rPr>
                        <m:t>=0.5</m:t>
                      </m:r>
                      <m:r>
                        <a:rPr lang="ru-RU" i="1">
                          <a:latin typeface="Cambria Math" panose="02040503050406030204" pitchFamily="18" charset="0"/>
                        </a:rPr>
                        <m:t>𝜆</m:t>
                      </m:r>
                    </m:oMath>
                  </m:oMathPara>
                </a14:m>
                <a:endParaRPr lang="ru-RU" dirty="0"/>
              </a:p>
            </p:txBody>
          </p:sp>
        </mc:Choice>
        <mc:Fallback xmlns="">
          <p:sp>
            <p:nvSpPr>
              <p:cNvPr id="3" name="TextBox 2">
                <a:extLst>
                  <a:ext uri="{FF2B5EF4-FFF2-40B4-BE49-F238E27FC236}">
                    <a16:creationId xmlns:a16="http://schemas.microsoft.com/office/drawing/2014/main" id="{999C0547-C942-288D-E8B7-9C14DA435E7D}"/>
                  </a:ext>
                </a:extLst>
              </p:cNvPr>
              <p:cNvSpPr txBox="1">
                <a:spLocks noRot="1" noChangeAspect="1" noMove="1" noResize="1" noEditPoints="1" noAdjustHandles="1" noChangeArrowheads="1" noChangeShapeType="1" noTextEdit="1"/>
              </p:cNvSpPr>
              <p:nvPr/>
            </p:nvSpPr>
            <p:spPr>
              <a:xfrm>
                <a:off x="3860800" y="6062689"/>
                <a:ext cx="2047355" cy="369332"/>
              </a:xfrm>
              <a:prstGeom prst="rect">
                <a:avLst/>
              </a:prstGeom>
              <a:blipFill>
                <a:blip r:embed="rId3"/>
                <a:stretch>
                  <a:fillRect/>
                </a:stretch>
              </a:blipFill>
            </p:spPr>
            <p:txBody>
              <a:bodyPr/>
              <a:lstStyle/>
              <a:p>
                <a:r>
                  <a:rPr lang="ru-RU">
                    <a:noFill/>
                  </a:rPr>
                  <a:t> </a:t>
                </a:r>
              </a:p>
            </p:txBody>
          </p:sp>
        </mc:Fallback>
      </mc:AlternateContent>
      <p:sp>
        <p:nvSpPr>
          <p:cNvPr id="4" name="Номер слайда 20">
            <a:extLst>
              <a:ext uri="{FF2B5EF4-FFF2-40B4-BE49-F238E27FC236}">
                <a16:creationId xmlns:a16="http://schemas.microsoft.com/office/drawing/2014/main" id="{E98E2ADA-DCE6-9AAB-1071-DF694BDF357C}"/>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14</a:t>
            </a:fld>
            <a:endParaRPr lang="ru-RU" sz="2200" dirty="0"/>
          </a:p>
        </p:txBody>
      </p:sp>
    </p:spTree>
    <p:extLst>
      <p:ext uri="{BB962C8B-B14F-4D97-AF65-F5344CB8AC3E}">
        <p14:creationId xmlns:p14="http://schemas.microsoft.com/office/powerpoint/2010/main" val="201312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0A750-6F0A-E00F-33D6-EEDA276D8E73}"/>
              </a:ext>
            </a:extLst>
          </p:cNvPr>
          <p:cNvSpPr>
            <a:spLocks noGrp="1"/>
          </p:cNvSpPr>
          <p:nvPr>
            <p:ph type="title"/>
          </p:nvPr>
        </p:nvSpPr>
        <p:spPr/>
        <p:txBody>
          <a:bodyPr/>
          <a:lstStyle/>
          <a:p>
            <a:r>
              <a:rPr lang="ru-RU" dirty="0"/>
              <a:t>Публикация</a:t>
            </a:r>
          </a:p>
        </p:txBody>
      </p:sp>
      <p:sp>
        <p:nvSpPr>
          <p:cNvPr id="3" name="Объект 2">
            <a:extLst>
              <a:ext uri="{FF2B5EF4-FFF2-40B4-BE49-F238E27FC236}">
                <a16:creationId xmlns:a16="http://schemas.microsoft.com/office/drawing/2014/main" id="{884E3F5C-8F39-D90E-D13C-D0E488E28342}"/>
              </a:ext>
            </a:extLst>
          </p:cNvPr>
          <p:cNvSpPr>
            <a:spLocks noGrp="1"/>
          </p:cNvSpPr>
          <p:nvPr>
            <p:ph idx="1"/>
          </p:nvPr>
        </p:nvSpPr>
        <p:spPr/>
        <p:txBody>
          <a:bodyPr/>
          <a:lstStyle/>
          <a:p>
            <a:pPr marL="0" indent="0">
              <a:buNone/>
            </a:pPr>
            <a:r>
              <a:rPr lang="ru-RU" dirty="0"/>
              <a:t>С.Г. Бочкарев и др. Физика Плазмы, том 51, вып.8, с.841-854 (2025)</a:t>
            </a:r>
          </a:p>
          <a:p>
            <a:pPr marL="0" indent="0">
              <a:buNone/>
            </a:pPr>
            <a:endParaRPr lang="ru-RU" dirty="0"/>
          </a:p>
          <a:p>
            <a:pPr marL="0" indent="0">
              <a:buNone/>
            </a:pPr>
            <a:r>
              <a:rPr lang="en-US" sz="1500" dirty="0" err="1">
                <a:latin typeface="Times New Roman" panose="02020603050405020304" pitchFamily="18" charset="0"/>
                <a:ea typeface="Tahoma" panose="020B0604030504040204" pitchFamily="34" charset="0"/>
                <a:cs typeface="Times New Roman" panose="02020603050405020304" pitchFamily="18" charset="0"/>
              </a:rPr>
              <a:t>Bochkarev</a:t>
            </a:r>
            <a:r>
              <a:rPr lang="en-US" sz="1500" dirty="0">
                <a:latin typeface="Times New Roman" panose="02020603050405020304" pitchFamily="18" charset="0"/>
                <a:ea typeface="Tahoma" panose="020B0604030504040204" pitchFamily="34" charset="0"/>
                <a:cs typeface="Times New Roman" panose="02020603050405020304" pitchFamily="18" charset="0"/>
              </a:rPr>
              <a:t>, S.G., </a:t>
            </a:r>
            <a:r>
              <a:rPr lang="en-US" sz="1500" dirty="0" err="1">
                <a:latin typeface="Times New Roman" panose="02020603050405020304" pitchFamily="18" charset="0"/>
                <a:ea typeface="Tahoma" panose="020B0604030504040204" pitchFamily="34" charset="0"/>
                <a:cs typeface="Times New Roman" panose="02020603050405020304" pitchFamily="18" charset="0"/>
              </a:rPr>
              <a:t>Gozhev</a:t>
            </a:r>
            <a:r>
              <a:rPr lang="en-US" sz="1500" dirty="0">
                <a:latin typeface="Times New Roman" panose="02020603050405020304" pitchFamily="18" charset="0"/>
                <a:ea typeface="Tahoma" panose="020B0604030504040204" pitchFamily="34" charset="0"/>
                <a:cs typeface="Times New Roman" panose="02020603050405020304" pitchFamily="18" charset="0"/>
              </a:rPr>
              <a:t>, D.A., Vais, O.E. </a:t>
            </a:r>
            <a:r>
              <a:rPr lang="en-US" sz="1500" i="1" dirty="0">
                <a:latin typeface="Times New Roman" panose="02020603050405020304" pitchFamily="18" charset="0"/>
                <a:ea typeface="Tahoma" panose="020B0604030504040204" pitchFamily="34" charset="0"/>
                <a:cs typeface="Times New Roman" panose="02020603050405020304" pitchFamily="18" charset="0"/>
              </a:rPr>
              <a:t>et al.</a:t>
            </a:r>
            <a:r>
              <a:rPr lang="en-US" sz="1500" dirty="0">
                <a:latin typeface="Times New Roman" panose="02020603050405020304" pitchFamily="18" charset="0"/>
                <a:ea typeface="Tahoma" panose="020B0604030504040204" pitchFamily="34" charset="0"/>
                <a:cs typeface="Times New Roman" panose="02020603050405020304" pitchFamily="18" charset="0"/>
              </a:rPr>
              <a:t> </a:t>
            </a:r>
            <a:r>
              <a:rPr lang="en-US" sz="1500" i="1" dirty="0">
                <a:latin typeface="Times New Roman" panose="02020603050405020304" pitchFamily="18" charset="0"/>
                <a:ea typeface="Tahoma" panose="020B0604030504040204" pitchFamily="34" charset="0"/>
                <a:cs typeface="Times New Roman" panose="02020603050405020304" pitchFamily="18" charset="0"/>
              </a:rPr>
              <a:t>Plasma Phys. Rep.</a:t>
            </a:r>
            <a:r>
              <a:rPr lang="en-US" sz="1500" dirty="0">
                <a:latin typeface="Times New Roman" panose="02020603050405020304" pitchFamily="18" charset="0"/>
                <a:ea typeface="Tahoma" panose="020B0604030504040204" pitchFamily="34" charset="0"/>
                <a:cs typeface="Times New Roman" panose="02020603050405020304" pitchFamily="18" charset="0"/>
              </a:rPr>
              <a:t> </a:t>
            </a:r>
            <a:r>
              <a:rPr lang="en-US" sz="1500" b="1" dirty="0">
                <a:latin typeface="Times New Roman" panose="02020603050405020304" pitchFamily="18" charset="0"/>
                <a:ea typeface="Tahoma" panose="020B0604030504040204" pitchFamily="34" charset="0"/>
                <a:cs typeface="Times New Roman" panose="02020603050405020304" pitchFamily="18" charset="0"/>
              </a:rPr>
              <a:t>51</a:t>
            </a:r>
            <a:r>
              <a:rPr lang="en-US" sz="1500" dirty="0">
                <a:latin typeface="Times New Roman" panose="02020603050405020304" pitchFamily="18" charset="0"/>
                <a:ea typeface="Tahoma" panose="020B0604030504040204" pitchFamily="34" charset="0"/>
                <a:cs typeface="Times New Roman" panose="02020603050405020304" pitchFamily="18" charset="0"/>
              </a:rPr>
              <a:t>, 925–940 (2025). </a:t>
            </a:r>
            <a:br>
              <a:rPr lang="en-US" sz="1500" dirty="0">
                <a:latin typeface="Times New Roman" panose="02020603050405020304" pitchFamily="18" charset="0"/>
                <a:ea typeface="Tahoma" panose="020B0604030504040204" pitchFamily="34" charset="0"/>
                <a:cs typeface="Times New Roman" panose="02020603050405020304" pitchFamily="18" charset="0"/>
              </a:rPr>
            </a:br>
            <a:r>
              <a:rPr lang="en-US" sz="1500" dirty="0">
                <a:latin typeface="Times New Roman" panose="02020603050405020304" pitchFamily="18" charset="0"/>
                <a:ea typeface="Tahoma" panose="020B0604030504040204" pitchFamily="34" charset="0"/>
                <a:cs typeface="Times New Roman" panose="02020603050405020304" pitchFamily="18" charset="0"/>
              </a:rPr>
              <a:t>https://doi.org/10.1134/S1063780X25603268</a:t>
            </a:r>
            <a:endParaRPr lang="ru-RU" sz="15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7611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D53951-C142-CF27-81F7-68D38C5AD560}"/>
              </a:ext>
            </a:extLst>
          </p:cNvPr>
          <p:cNvSpPr>
            <a:spLocks noGrp="1"/>
          </p:cNvSpPr>
          <p:nvPr>
            <p:ph type="title"/>
          </p:nvPr>
        </p:nvSpPr>
        <p:spPr/>
        <p:txBody>
          <a:bodyPr/>
          <a:lstStyle/>
          <a:p>
            <a:r>
              <a:rPr lang="ru-RU" dirty="0"/>
              <a:t>Заключение</a:t>
            </a:r>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5249048C-5FE2-1DF5-3E03-EF16BBC4440A}"/>
                  </a:ext>
                </a:extLst>
              </p:cNvPr>
              <p:cNvSpPr>
                <a:spLocks noGrp="1"/>
              </p:cNvSpPr>
              <p:nvPr>
                <p:ph idx="1"/>
              </p:nvPr>
            </p:nvSpPr>
            <p:spPr/>
            <p:txBody>
              <a:bodyPr/>
              <a:lstStyle/>
              <a:p>
                <a:pPr algn="just"/>
                <a:r>
                  <a:rPr lang="ru-RU" sz="1800" dirty="0">
                    <a:latin typeface="Times New Roman" panose="02020603050405020304" pitchFamily="18" charset="0"/>
                    <a:cs typeface="Times New Roman" panose="02020603050405020304" pitchFamily="18" charset="0"/>
                  </a:rPr>
                  <a:t>Получены характеристики короткого рентгеновского импульса, генерируемого главным образом за счет тормозного излучения.</a:t>
                </a:r>
              </a:p>
              <a:p>
                <a:pPr algn="just"/>
                <a:r>
                  <a:rPr lang="ru-RU" sz="1800" dirty="0">
                    <a:latin typeface="Times New Roman" panose="02020603050405020304" pitchFamily="18" charset="0"/>
                    <a:cs typeface="Times New Roman" panose="02020603050405020304" pitchFamily="18" charset="0"/>
                  </a:rPr>
                  <a:t>Генерация жесткого рентгеновского тормозного излучения обусловлена ​​появлением хорошо выраженного высокоэнергетического плато, или хвоста, в функции распределения электронов, нагретых лазером.</a:t>
                </a:r>
              </a:p>
              <a:p>
                <a:pPr algn="just"/>
                <a:r>
                  <a:rPr lang="ru-RU" sz="1800" dirty="0">
                    <a:latin typeface="Times New Roman" panose="02020603050405020304" pitchFamily="18" charset="0"/>
                    <a:cs typeface="Times New Roman" panose="02020603050405020304" pitchFamily="18" charset="0"/>
                  </a:rPr>
                  <a:t>Максимальное значение коэффициента преобразования составляет </a:t>
                </a:r>
                <a14:m>
                  <m:oMath xmlns:m="http://schemas.openxmlformats.org/officeDocument/2006/math">
                    <m:r>
                      <a:rPr lang="ru-RU" sz="180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a:rPr lang="ru-RU" sz="1800" i="1" dirty="0" smtClean="0">
                            <a:latin typeface="Cambria Math" panose="02040503050406030204" pitchFamily="18" charset="0"/>
                          </a:rPr>
                          <m:t>10</m:t>
                        </m:r>
                      </m:e>
                      <m:sup>
                        <m:r>
                          <a:rPr lang="en-US" sz="1800" b="0" i="1" dirty="0" smtClean="0">
                            <a:latin typeface="Cambria Math" panose="02040503050406030204" pitchFamily="18" charset="0"/>
                          </a:rPr>
                          <m:t>−4</m:t>
                        </m:r>
                      </m:sup>
                    </m:sSup>
                    <m:r>
                      <a:rPr lang="ru-RU" sz="180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10</m:t>
                        </m:r>
                      </m:e>
                      <m:sup>
                        <m:r>
                          <a:rPr lang="en-US" sz="1800" b="0" i="1" dirty="0" smtClean="0">
                            <a:latin typeface="Cambria Math" panose="02040503050406030204" pitchFamily="18" charset="0"/>
                          </a:rPr>
                          <m:t>−5</m:t>
                        </m:r>
                      </m:sup>
                    </m:sSup>
                  </m:oMath>
                </a14:m>
                <a:r>
                  <a:rPr lang="ru-RU" sz="1800" dirty="0">
                    <a:latin typeface="Times New Roman" panose="02020603050405020304" pitchFamily="18" charset="0"/>
                    <a:cs typeface="Times New Roman" panose="02020603050405020304" pitchFamily="18" charset="0"/>
                  </a:rPr>
                  <a:t>. Это позволяет рассматривать кластерную среду как конкурентоспособную по отношению к оптимизированным твердым мишеням, с преимуществом использования ее в режиме работы лазера с высокой частотой повторения импульсов.</a:t>
                </a:r>
                <a:endParaRPr lang="en-US" sz="1800" dirty="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Число квантов жесткого тормозного излучения с энергией 100 кэВ на лазерный импульс может достигать </a:t>
                </a:r>
                <a14:m>
                  <m:oMath xmlns:m="http://schemas.openxmlformats.org/officeDocument/2006/math">
                    <m:r>
                      <a:rPr lang="ru-RU" sz="1800" i="1" dirty="0" smtClean="0">
                        <a:latin typeface="Cambria Math" panose="02040503050406030204" pitchFamily="18" charset="0"/>
                        <a:cs typeface="Times New Roman" panose="02020603050405020304" pitchFamily="18" charset="0"/>
                      </a:rPr>
                      <m:t>5</m:t>
                    </m:r>
                    <m:r>
                      <a:rPr lang="en-US" sz="1800" b="0" i="1" dirty="0" smtClean="0">
                        <a:latin typeface="Cambria Math" panose="02040503050406030204" pitchFamily="18" charset="0"/>
                        <a:cs typeface="Times New Roman" panose="02020603050405020304" pitchFamily="18" charset="0"/>
                      </a:rPr>
                      <m:t>×</m:t>
                    </m:r>
                    <m:sSup>
                      <m:sSupPr>
                        <m:ctrlPr>
                          <a:rPr lang="en-US" sz="1800" b="0" i="1" dirty="0" smtClean="0">
                            <a:latin typeface="Cambria Math" panose="02040503050406030204" pitchFamily="18" charset="0"/>
                            <a:cs typeface="Times New Roman" panose="02020603050405020304" pitchFamily="18" charset="0"/>
                          </a:rPr>
                        </m:ctrlPr>
                      </m:sSupPr>
                      <m:e>
                        <m:r>
                          <a:rPr lang="ru-RU" sz="1800" i="1" dirty="0" smtClean="0">
                            <a:latin typeface="Cambria Math" panose="02040503050406030204" pitchFamily="18" charset="0"/>
                            <a:cs typeface="Times New Roman" panose="02020603050405020304" pitchFamily="18" charset="0"/>
                          </a:rPr>
                          <m:t>10</m:t>
                        </m:r>
                      </m:e>
                      <m:sup>
                        <m:r>
                          <a:rPr lang="en-US" sz="1800" b="0" i="1" dirty="0" smtClean="0">
                            <a:latin typeface="Cambria Math" panose="02040503050406030204" pitchFamily="18" charset="0"/>
                            <a:cs typeface="Times New Roman" panose="02020603050405020304" pitchFamily="18" charset="0"/>
                          </a:rPr>
                          <m:t>7</m:t>
                        </m:r>
                      </m:sup>
                    </m:sSup>
                  </m:oMath>
                </a14:m>
                <a:r>
                  <a:rPr lang="ru-RU" sz="1800" dirty="0">
                    <a:latin typeface="Times New Roman" panose="02020603050405020304" pitchFamily="18" charset="0"/>
                    <a:cs typeface="Times New Roman" panose="02020603050405020304" pitchFamily="18" charset="0"/>
                  </a:rPr>
                  <a:t>фотонов/ср/импульс</a:t>
                </a:r>
                <a:r>
                  <a:rPr lang="en-US"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при </a:t>
                </a:r>
                <a14:m>
                  <m:oMath xmlns:m="http://schemas.openxmlformats.org/officeDocument/2006/math">
                    <m:sSub>
                      <m:sSubPr>
                        <m:ctrlPr>
                          <a:rPr lang="en-US"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𝑎</m:t>
                        </m:r>
                      </m:e>
                      <m:sub>
                        <m:r>
                          <a:rPr lang="en-US" sz="1800" b="0" i="1" smtClean="0">
                            <a:latin typeface="Cambria Math" panose="02040503050406030204" pitchFamily="18" charset="0"/>
                            <a:cs typeface="Times New Roman" panose="02020603050405020304" pitchFamily="18" charset="0"/>
                          </a:rPr>
                          <m:t>0</m:t>
                        </m:r>
                      </m:sub>
                    </m:sSub>
                    <m:r>
                      <a:rPr lang="en-US" sz="1800" b="0" i="1" smtClean="0">
                        <a:latin typeface="Cambria Math" panose="02040503050406030204" pitchFamily="18" charset="0"/>
                        <a:cs typeface="Times New Roman" panose="02020603050405020304" pitchFamily="18" charset="0"/>
                      </a:rPr>
                      <m:t>=5.4)</m:t>
                    </m:r>
                  </m:oMath>
                </a14:m>
                <a:r>
                  <a:rPr lang="ru-RU" sz="1800" dirty="0">
                    <a:latin typeface="Times New Roman" panose="02020603050405020304" pitchFamily="18" charset="0"/>
                    <a:cs typeface="Times New Roman" panose="02020603050405020304" pitchFamily="18" charset="0"/>
                  </a:rPr>
                  <a:t>. В зависимости от практического применения, при заданной энергии лазерного импульса выход фотонов жесткого рентгеновского излучения может быть увеличен за счет увеличения интенсивности лазерного излучения. Напротив, выход фотонов умеренной энергии может быть увеличен за счет уменьшения интенсивности лазера.</a:t>
                </a:r>
              </a:p>
            </p:txBody>
          </p:sp>
        </mc:Choice>
        <mc:Fallback>
          <p:sp>
            <p:nvSpPr>
              <p:cNvPr id="3" name="Объект 2">
                <a:extLst>
                  <a:ext uri="{FF2B5EF4-FFF2-40B4-BE49-F238E27FC236}">
                    <a16:creationId xmlns:a16="http://schemas.microsoft.com/office/drawing/2014/main" id="{5249048C-5FE2-1DF5-3E03-EF16BBC4440A}"/>
                  </a:ext>
                </a:extLst>
              </p:cNvPr>
              <p:cNvSpPr>
                <a:spLocks noGrp="1" noRot="1" noChangeAspect="1" noMove="1" noResize="1" noEditPoints="1" noAdjustHandles="1" noChangeArrowheads="1" noChangeShapeType="1" noTextEdit="1"/>
              </p:cNvSpPr>
              <p:nvPr>
                <p:ph idx="1"/>
              </p:nvPr>
            </p:nvSpPr>
            <p:spPr>
              <a:blipFill>
                <a:blip r:embed="rId2"/>
                <a:stretch>
                  <a:fillRect l="-140" t="-564" r="-559"/>
                </a:stretch>
              </a:blipFill>
            </p:spPr>
            <p:txBody>
              <a:bodyPr/>
              <a:lstStyle/>
              <a:p>
                <a:r>
                  <a:rPr lang="ru-RU">
                    <a:noFill/>
                  </a:rPr>
                  <a:t> </a:t>
                </a:r>
              </a:p>
            </p:txBody>
          </p:sp>
        </mc:Fallback>
      </mc:AlternateContent>
    </p:spTree>
    <p:extLst>
      <p:ext uri="{BB962C8B-B14F-4D97-AF65-F5344CB8AC3E}">
        <p14:creationId xmlns:p14="http://schemas.microsoft.com/office/powerpoint/2010/main" val="160822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9DF1A7-CC7F-E0FE-B7EA-84FC9441BA0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C32B4E0-4CCE-64D7-49F7-14685A154DDC}"/>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8533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47751B-9502-1EF2-C262-108ED9FF40C6}"/>
              </a:ext>
            </a:extLst>
          </p:cNvPr>
          <p:cNvSpPr>
            <a:spLocks noGrp="1"/>
          </p:cNvSpPr>
          <p:nvPr>
            <p:ph type="title"/>
          </p:nvPr>
        </p:nvSpPr>
        <p:spPr/>
        <p:txBody>
          <a:bodyPr/>
          <a:lstStyle/>
          <a:p>
            <a:endParaRPr lang="ru-RU"/>
          </a:p>
        </p:txBody>
      </p:sp>
      <p:pic>
        <p:nvPicPr>
          <p:cNvPr id="7" name="Объект 6" descr="Изображение выглядит как текст, Шрифт, снимок экрана, число&#10;&#10;Содержимое, созданное искусственным интеллектом, может быть неверным.">
            <a:extLst>
              <a:ext uri="{FF2B5EF4-FFF2-40B4-BE49-F238E27FC236}">
                <a16:creationId xmlns:a16="http://schemas.microsoft.com/office/drawing/2014/main" id="{F7E445FE-C8EE-B7FD-48AD-899C2E68C0CF}"/>
              </a:ext>
            </a:extLst>
          </p:cNvPr>
          <p:cNvPicPr>
            <a:picLocks noGrp="1" noChangeAspect="1"/>
          </p:cNvPicPr>
          <p:nvPr>
            <p:ph idx="1"/>
          </p:nvPr>
        </p:nvPicPr>
        <p:blipFill>
          <a:blip r:embed="rId2"/>
          <a:stretch>
            <a:fillRect/>
          </a:stretch>
        </p:blipFill>
        <p:spPr bwMode="auto">
          <a:xfrm>
            <a:off x="179388" y="2785751"/>
            <a:ext cx="8713787" cy="22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793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E4E150-2AF7-F9A0-B426-A3058787F65E}"/>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96FEA2D9-C9A0-23E7-A60E-03B0455777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661" y="1433034"/>
            <a:ext cx="5830472" cy="4145033"/>
          </a:xfrm>
          <a:prstGeom prst="rect">
            <a:avLst/>
          </a:prstGeom>
          <a:noFill/>
          <a:ln>
            <a:noFill/>
          </a:ln>
        </p:spPr>
      </p:pic>
      <p:sp>
        <p:nvSpPr>
          <p:cNvPr id="5" name="TextBox 4">
            <a:extLst>
              <a:ext uri="{FF2B5EF4-FFF2-40B4-BE49-F238E27FC236}">
                <a16:creationId xmlns:a16="http://schemas.microsoft.com/office/drawing/2014/main" id="{4DCF523D-340B-DD41-144C-885E9FF19253}"/>
              </a:ext>
            </a:extLst>
          </p:cNvPr>
          <p:cNvSpPr txBox="1"/>
          <p:nvPr/>
        </p:nvSpPr>
        <p:spPr>
          <a:xfrm>
            <a:off x="369651" y="5667498"/>
            <a:ext cx="8339847" cy="923330"/>
          </a:xfrm>
          <a:prstGeom prst="rect">
            <a:avLst/>
          </a:prstGeom>
          <a:noFill/>
        </p:spPr>
        <p:txBody>
          <a:bodyPr wrap="square">
            <a:spAutoFit/>
          </a:bodyPr>
          <a:lstStyle/>
          <a:p>
            <a:r>
              <a:rPr lang="ru-RU" dirty="0" err="1"/>
              <a:t>Квазиизотропное</a:t>
            </a:r>
            <a:r>
              <a:rPr lang="ru-RU" dirty="0"/>
              <a:t> распределение высокоэнергетических электронов для групп электронов: связанных с областью плато и электронов с более высокими энергиями.</a:t>
            </a:r>
          </a:p>
        </p:txBody>
      </p:sp>
    </p:spTree>
    <p:extLst>
      <p:ext uri="{BB962C8B-B14F-4D97-AF65-F5344CB8AC3E}">
        <p14:creationId xmlns:p14="http://schemas.microsoft.com/office/powerpoint/2010/main" val="165958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Введение</a:t>
            </a:r>
            <a:br>
              <a:rPr lang="ru-RU" dirty="0"/>
            </a:br>
            <a:r>
              <a:rPr lang="ru-RU" dirty="0"/>
              <a:t>Кластерная мишень</a:t>
            </a:r>
          </a:p>
        </p:txBody>
      </p:sp>
      <p:sp>
        <p:nvSpPr>
          <p:cNvPr id="7" name="TextBox 6">
            <a:extLst>
              <a:ext uri="{FF2B5EF4-FFF2-40B4-BE49-F238E27FC236}">
                <a16:creationId xmlns:a16="http://schemas.microsoft.com/office/drawing/2014/main" id="{5B3946BF-3E03-480D-B206-47208856DBB7}"/>
              </a:ext>
            </a:extLst>
          </p:cNvPr>
          <p:cNvSpPr txBox="1"/>
          <p:nvPr/>
        </p:nvSpPr>
        <p:spPr>
          <a:xfrm>
            <a:off x="2839459" y="1126341"/>
            <a:ext cx="2690160" cy="400110"/>
          </a:xfrm>
          <a:prstGeom prst="rect">
            <a:avLst/>
          </a:prstGeom>
          <a:noFill/>
        </p:spPr>
        <p:txBody>
          <a:bodyPr wrap="none" rtlCol="0">
            <a:spAutoFit/>
          </a:bodyPr>
          <a:lstStyle/>
          <a:p>
            <a:r>
              <a:rPr lang="ru-RU" sz="2000" i="1" dirty="0">
                <a:solidFill>
                  <a:srgbClr val="FF0000"/>
                </a:solidFill>
                <a:effectLst>
                  <a:outerShdw blurRad="38100" dist="38100" dir="2700000" algn="tl">
                    <a:srgbClr val="000000">
                      <a:alpha val="43137"/>
                    </a:srgbClr>
                  </a:outerShdw>
                </a:effectLst>
              </a:rPr>
              <a:t>Кластерная мишень</a:t>
            </a:r>
          </a:p>
        </p:txBody>
      </p:sp>
      <p:sp>
        <p:nvSpPr>
          <p:cNvPr id="11" name="TextBox 10">
            <a:extLst>
              <a:ext uri="{FF2B5EF4-FFF2-40B4-BE49-F238E27FC236}">
                <a16:creationId xmlns:a16="http://schemas.microsoft.com/office/drawing/2014/main" id="{B903D330-DE80-4B3C-BA78-50AFC33ACC2D}"/>
              </a:ext>
            </a:extLst>
          </p:cNvPr>
          <p:cNvSpPr txBox="1"/>
          <p:nvPr/>
        </p:nvSpPr>
        <p:spPr>
          <a:xfrm>
            <a:off x="5344481" y="1872544"/>
            <a:ext cx="3001078" cy="923330"/>
          </a:xfrm>
          <a:prstGeom prst="rect">
            <a:avLst/>
          </a:prstGeom>
          <a:noFill/>
        </p:spPr>
        <p:txBody>
          <a:bodyPr wrap="none" rtlCol="0">
            <a:spAutoFit/>
          </a:bodyPr>
          <a:lstStyle/>
          <a:p>
            <a:r>
              <a:rPr lang="ru-RU" dirty="0"/>
              <a:t>большая электронная </a:t>
            </a:r>
            <a:endParaRPr lang="en-US" dirty="0"/>
          </a:p>
          <a:p>
            <a:r>
              <a:rPr lang="ru-RU" dirty="0"/>
              <a:t>плотность твердотельной </a:t>
            </a:r>
            <a:endParaRPr lang="en-US" dirty="0"/>
          </a:p>
          <a:p>
            <a:r>
              <a:rPr lang="ru-RU" dirty="0"/>
              <a:t>мишени</a:t>
            </a:r>
          </a:p>
        </p:txBody>
      </p:sp>
      <p:cxnSp>
        <p:nvCxnSpPr>
          <p:cNvPr id="13" name="Прямая со стрелкой 12">
            <a:extLst>
              <a:ext uri="{FF2B5EF4-FFF2-40B4-BE49-F238E27FC236}">
                <a16:creationId xmlns:a16="http://schemas.microsoft.com/office/drawing/2014/main" id="{24FAE0FA-A86A-4008-BA9D-072335B168FD}"/>
              </a:ext>
            </a:extLst>
          </p:cNvPr>
          <p:cNvCxnSpPr>
            <a:cxnSpLocks/>
          </p:cNvCxnSpPr>
          <p:nvPr/>
        </p:nvCxnSpPr>
        <p:spPr bwMode="auto">
          <a:xfrm flipH="1">
            <a:off x="2877424" y="1483797"/>
            <a:ext cx="377279" cy="5226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Прямая со стрелкой 14">
            <a:extLst>
              <a:ext uri="{FF2B5EF4-FFF2-40B4-BE49-F238E27FC236}">
                <a16:creationId xmlns:a16="http://schemas.microsoft.com/office/drawing/2014/main" id="{55FFE661-7E93-4A78-85A3-C9DE06AA5C9A}"/>
              </a:ext>
            </a:extLst>
          </p:cNvPr>
          <p:cNvCxnSpPr>
            <a:cxnSpLocks/>
          </p:cNvCxnSpPr>
          <p:nvPr/>
        </p:nvCxnSpPr>
        <p:spPr bwMode="auto">
          <a:xfrm>
            <a:off x="4746321" y="1468018"/>
            <a:ext cx="498092" cy="5226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8" name="TextBox 37">
            <a:extLst>
              <a:ext uri="{FF2B5EF4-FFF2-40B4-BE49-F238E27FC236}">
                <a16:creationId xmlns:a16="http://schemas.microsoft.com/office/drawing/2014/main" id="{8CD4D19F-31AE-430A-844C-C2D0B69639B0}"/>
              </a:ext>
            </a:extLst>
          </p:cNvPr>
          <p:cNvSpPr txBox="1"/>
          <p:nvPr/>
        </p:nvSpPr>
        <p:spPr>
          <a:xfrm>
            <a:off x="298339" y="3193659"/>
            <a:ext cx="7772400" cy="646331"/>
          </a:xfrm>
          <a:prstGeom prst="rect">
            <a:avLst/>
          </a:prstGeom>
          <a:noFill/>
        </p:spPr>
        <p:txBody>
          <a:bodyPr wrap="square">
            <a:spAutoFit/>
          </a:bodyPr>
          <a:lstStyle/>
          <a:p>
            <a:r>
              <a:rPr lang="ru-RU" dirty="0"/>
              <a:t>1) Субмикронная металлическая пыль, субмикронные частицы, микропорошок (золото, серебро и т. д.)</a:t>
            </a:r>
          </a:p>
        </p:txBody>
      </p:sp>
      <p:sp>
        <p:nvSpPr>
          <p:cNvPr id="44" name="TextBox 43">
            <a:extLst>
              <a:ext uri="{FF2B5EF4-FFF2-40B4-BE49-F238E27FC236}">
                <a16:creationId xmlns:a16="http://schemas.microsoft.com/office/drawing/2014/main" id="{83220E8A-F36A-4044-80E6-F9C71834EC4C}"/>
              </a:ext>
            </a:extLst>
          </p:cNvPr>
          <p:cNvSpPr txBox="1"/>
          <p:nvPr/>
        </p:nvSpPr>
        <p:spPr>
          <a:xfrm>
            <a:off x="298339" y="3785460"/>
            <a:ext cx="7033382" cy="369332"/>
          </a:xfrm>
          <a:prstGeom prst="rect">
            <a:avLst/>
          </a:prstGeom>
          <a:noFill/>
        </p:spPr>
        <p:txBody>
          <a:bodyPr wrap="square">
            <a:spAutoFit/>
          </a:bodyPr>
          <a:lstStyle/>
          <a:p>
            <a:r>
              <a:rPr lang="ru-RU" dirty="0"/>
              <a:t>2) Жидкие струи / капельные мишени (тяжелая вода)</a:t>
            </a:r>
          </a:p>
        </p:txBody>
      </p:sp>
      <p:sp>
        <p:nvSpPr>
          <p:cNvPr id="46" name="TextBox 45">
            <a:extLst>
              <a:ext uri="{FF2B5EF4-FFF2-40B4-BE49-F238E27FC236}">
                <a16:creationId xmlns:a16="http://schemas.microsoft.com/office/drawing/2014/main" id="{90072213-0336-4AF2-B0E1-0F4A78F8EED8}"/>
              </a:ext>
            </a:extLst>
          </p:cNvPr>
          <p:cNvSpPr txBox="1"/>
          <p:nvPr/>
        </p:nvSpPr>
        <p:spPr>
          <a:xfrm>
            <a:off x="298339" y="4154792"/>
            <a:ext cx="7350391" cy="646331"/>
          </a:xfrm>
          <a:prstGeom prst="rect">
            <a:avLst/>
          </a:prstGeom>
          <a:noFill/>
        </p:spPr>
        <p:txBody>
          <a:bodyPr wrap="square">
            <a:spAutoFit/>
          </a:bodyPr>
          <a:lstStyle/>
          <a:p>
            <a:r>
              <a:rPr lang="ru-RU" dirty="0"/>
              <a:t>3) Субмикронные кластеры (атомарные и молекулярные </a:t>
            </a:r>
            <a:r>
              <a:rPr lang="ru-RU" dirty="0" err="1"/>
              <a:t>газы</a:t>
            </a:r>
            <a:r>
              <a:rPr lang="ru-RU" dirty="0"/>
              <a:t> </a:t>
            </a:r>
            <a:r>
              <a:rPr lang="en-US" sz="1800" dirty="0" err="1"/>
              <a:t>Ar</a:t>
            </a:r>
            <a:r>
              <a:rPr lang="en-US" sz="1800" dirty="0"/>
              <a:t>, Kr, Xe, CO</a:t>
            </a:r>
            <a:r>
              <a:rPr lang="en-US" sz="1800" baseline="-25000" dirty="0"/>
              <a:t>2</a:t>
            </a:r>
            <a:r>
              <a:rPr lang="en-US" sz="1800" dirty="0"/>
              <a:t>, CD</a:t>
            </a:r>
            <a:r>
              <a:rPr lang="en-US" sz="1800" baseline="-25000" dirty="0"/>
              <a:t>4</a:t>
            </a:r>
            <a:r>
              <a:rPr lang="ru-RU" dirty="0"/>
              <a:t>)</a:t>
            </a:r>
          </a:p>
        </p:txBody>
      </p:sp>
      <p:sp>
        <p:nvSpPr>
          <p:cNvPr id="47" name="TextBox 46">
            <a:extLst>
              <a:ext uri="{FF2B5EF4-FFF2-40B4-BE49-F238E27FC236}">
                <a16:creationId xmlns:a16="http://schemas.microsoft.com/office/drawing/2014/main" id="{66898491-D40E-490D-8BE8-74D822ABDBC3}"/>
              </a:ext>
            </a:extLst>
          </p:cNvPr>
          <p:cNvSpPr txBox="1"/>
          <p:nvPr/>
        </p:nvSpPr>
        <p:spPr>
          <a:xfrm>
            <a:off x="1844770" y="2826796"/>
            <a:ext cx="5365123" cy="400110"/>
          </a:xfrm>
          <a:prstGeom prst="rect">
            <a:avLst/>
          </a:prstGeom>
          <a:noFill/>
        </p:spPr>
        <p:txBody>
          <a:bodyPr wrap="none" rtlCol="0">
            <a:spAutoFit/>
          </a:bodyPr>
          <a:lstStyle/>
          <a:p>
            <a:r>
              <a:rPr lang="ru-RU" sz="2000" i="1" dirty="0">
                <a:solidFill>
                  <a:srgbClr val="FF0000"/>
                </a:solidFill>
                <a:effectLst>
                  <a:outerShdw blurRad="38100" dist="38100" dir="2700000" algn="tl">
                    <a:srgbClr val="000000">
                      <a:alpha val="43137"/>
                    </a:srgbClr>
                  </a:outerShdw>
                </a:effectLst>
              </a:rPr>
              <a:t>Виды субмикронных кластерных мишеней</a:t>
            </a:r>
          </a:p>
        </p:txBody>
      </p:sp>
      <p:sp>
        <p:nvSpPr>
          <p:cNvPr id="3" name="Номер слайда 20">
            <a:extLst>
              <a:ext uri="{FF2B5EF4-FFF2-40B4-BE49-F238E27FC236}">
                <a16:creationId xmlns:a16="http://schemas.microsoft.com/office/drawing/2014/main" id="{3D5BE32D-C2A7-2E9A-137D-F1AACA743EEA}"/>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2</a:t>
            </a:fld>
            <a:endParaRPr lang="ru-RU" sz="2200" dirty="0"/>
          </a:p>
        </p:txBody>
      </p:sp>
      <p:pic>
        <p:nvPicPr>
          <p:cNvPr id="8" name="Рисунок 7">
            <a:extLst>
              <a:ext uri="{FF2B5EF4-FFF2-40B4-BE49-F238E27FC236}">
                <a16:creationId xmlns:a16="http://schemas.microsoft.com/office/drawing/2014/main" id="{1B8DC4C4-5320-DBD0-E570-B11CF9BBE51F}"/>
              </a:ext>
            </a:extLst>
          </p:cNvPr>
          <p:cNvPicPr>
            <a:picLocks noChangeAspect="1"/>
          </p:cNvPicPr>
          <p:nvPr/>
        </p:nvPicPr>
        <p:blipFill>
          <a:blip r:embed="rId3"/>
          <a:stretch>
            <a:fillRect/>
          </a:stretch>
        </p:blipFill>
        <p:spPr>
          <a:xfrm>
            <a:off x="3031990" y="4733603"/>
            <a:ext cx="2267857" cy="1686355"/>
          </a:xfrm>
          <a:prstGeom prst="rect">
            <a:avLst/>
          </a:prstGeom>
        </p:spPr>
      </p:pic>
      <p:sp>
        <p:nvSpPr>
          <p:cNvPr id="9" name="TextBox 8">
            <a:extLst>
              <a:ext uri="{FF2B5EF4-FFF2-40B4-BE49-F238E27FC236}">
                <a16:creationId xmlns:a16="http://schemas.microsoft.com/office/drawing/2014/main" id="{21CA3E8D-963C-2A90-9422-F69095ED8572}"/>
              </a:ext>
            </a:extLst>
          </p:cNvPr>
          <p:cNvSpPr txBox="1"/>
          <p:nvPr/>
        </p:nvSpPr>
        <p:spPr>
          <a:xfrm>
            <a:off x="2914356" y="6184226"/>
            <a:ext cx="3998976" cy="461665"/>
          </a:xfrm>
          <a:prstGeom prst="rect">
            <a:avLst/>
          </a:prstGeom>
          <a:noFill/>
        </p:spPr>
        <p:txBody>
          <a:bodyPr wrap="square">
            <a:spAutoFit/>
          </a:bodyPr>
          <a:lstStyle/>
          <a:p>
            <a:pPr algn="l"/>
            <a:endParaRPr lang="ru-RU" sz="1200" b="0" i="0" u="none" strike="noStrike" baseline="0" dirty="0">
              <a:solidFill>
                <a:srgbClr val="000000"/>
              </a:solidFill>
              <a:latin typeface="Calibri" panose="020F0502020204030204" pitchFamily="34" charset="0"/>
            </a:endParaRPr>
          </a:p>
          <a:p>
            <a:r>
              <a:rPr lang="fr-FR" sz="1200" b="0" i="0" u="none" strike="noStrike" baseline="0" dirty="0">
                <a:latin typeface="Calibri" panose="020F0502020204030204" pitchFamily="34" charset="0"/>
              </a:rPr>
              <a:t>S. </a:t>
            </a:r>
            <a:r>
              <a:rPr lang="fr-FR" sz="1200" b="0" i="0" u="none" strike="noStrike" baseline="0" dirty="0" err="1">
                <a:latin typeface="Calibri" panose="020F0502020204030204" pitchFamily="34" charset="0"/>
              </a:rPr>
              <a:t>Namba</a:t>
            </a:r>
            <a:r>
              <a:rPr lang="fr-FR" sz="1200" b="0" i="0" u="none" strike="noStrike" baseline="0" dirty="0">
                <a:latin typeface="Calibri" panose="020F0502020204030204" pitchFamily="34" charset="0"/>
              </a:rPr>
              <a:t> et al., Phys. </a:t>
            </a:r>
            <a:r>
              <a:rPr lang="fr-FR" sz="1200" b="0" i="0" u="none" strike="noStrike" baseline="0" dirty="0" err="1">
                <a:latin typeface="Calibri" panose="020F0502020204030204" pitchFamily="34" charset="0"/>
              </a:rPr>
              <a:t>Rev</a:t>
            </a:r>
            <a:r>
              <a:rPr lang="fr-FR" sz="1200" b="0" i="0" u="none" strike="noStrike" baseline="0" dirty="0">
                <a:latin typeface="Calibri" panose="020F0502020204030204" pitchFamily="34" charset="0"/>
              </a:rPr>
              <a:t>. A </a:t>
            </a:r>
            <a:r>
              <a:rPr lang="fr-FR" sz="1200" b="1" i="0" u="none" strike="noStrike" baseline="0" dirty="0">
                <a:latin typeface="Calibri" panose="020F0502020204030204" pitchFamily="34" charset="0"/>
              </a:rPr>
              <a:t>73</a:t>
            </a:r>
            <a:r>
              <a:rPr lang="fr-FR" sz="1200" b="0" i="0" u="none" strike="noStrike" baseline="0" dirty="0">
                <a:latin typeface="Calibri" panose="020F0502020204030204" pitchFamily="34" charset="0"/>
              </a:rPr>
              <a:t>, 013205 2006 </a:t>
            </a:r>
            <a:endParaRPr lang="ru-RU" sz="1200" dirty="0"/>
          </a:p>
        </p:txBody>
      </p:sp>
      <p:sp>
        <p:nvSpPr>
          <p:cNvPr id="12" name="TextBox 11">
            <a:extLst>
              <a:ext uri="{FF2B5EF4-FFF2-40B4-BE49-F238E27FC236}">
                <a16:creationId xmlns:a16="http://schemas.microsoft.com/office/drawing/2014/main" id="{D30FD171-4BD2-E680-4AF0-167ED05E3925}"/>
              </a:ext>
            </a:extLst>
          </p:cNvPr>
          <p:cNvSpPr txBox="1"/>
          <p:nvPr/>
        </p:nvSpPr>
        <p:spPr>
          <a:xfrm>
            <a:off x="5571133" y="4909381"/>
            <a:ext cx="1340432" cy="246221"/>
          </a:xfrm>
          <a:prstGeom prst="rect">
            <a:avLst/>
          </a:prstGeom>
          <a:noFill/>
        </p:spPr>
        <p:txBody>
          <a:bodyPr wrap="none" rtlCol="0">
            <a:spAutoFit/>
          </a:bodyPr>
          <a:lstStyle/>
          <a:p>
            <a:r>
              <a:rPr lang="ru-RU" sz="1000" dirty="0">
                <a:solidFill>
                  <a:srgbClr val="FF0000"/>
                </a:solidFill>
              </a:rPr>
              <a:t>Горячие электроны</a:t>
            </a:r>
          </a:p>
        </p:txBody>
      </p:sp>
      <p:cxnSp>
        <p:nvCxnSpPr>
          <p:cNvPr id="14" name="Прямая со стрелкой 13">
            <a:extLst>
              <a:ext uri="{FF2B5EF4-FFF2-40B4-BE49-F238E27FC236}">
                <a16:creationId xmlns:a16="http://schemas.microsoft.com/office/drawing/2014/main" id="{7B078BF8-E044-AB1E-E022-F8D3BA271F62}"/>
              </a:ext>
            </a:extLst>
          </p:cNvPr>
          <p:cNvCxnSpPr>
            <a:cxnSpLocks/>
            <a:stCxn id="12" idx="1"/>
          </p:cNvCxnSpPr>
          <p:nvPr/>
        </p:nvCxnSpPr>
        <p:spPr bwMode="auto">
          <a:xfrm flipH="1">
            <a:off x="4913844" y="5032492"/>
            <a:ext cx="657289" cy="3040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4" name="TextBox 3">
            <a:extLst>
              <a:ext uri="{FF2B5EF4-FFF2-40B4-BE49-F238E27FC236}">
                <a16:creationId xmlns:a16="http://schemas.microsoft.com/office/drawing/2014/main" id="{42D7CAF9-A632-FA22-0594-9CFB02C6BFD7}"/>
              </a:ext>
            </a:extLst>
          </p:cNvPr>
          <p:cNvSpPr txBox="1"/>
          <p:nvPr/>
        </p:nvSpPr>
        <p:spPr>
          <a:xfrm>
            <a:off x="184923" y="1887873"/>
            <a:ext cx="3474156" cy="923330"/>
          </a:xfrm>
          <a:prstGeom prst="rect">
            <a:avLst/>
          </a:prstGeom>
          <a:noFill/>
        </p:spPr>
        <p:txBody>
          <a:bodyPr wrap="none" rtlCol="0">
            <a:spAutoFit/>
          </a:bodyPr>
          <a:lstStyle/>
          <a:p>
            <a:r>
              <a:rPr lang="ru-RU" dirty="0"/>
              <a:t>прозрачность среды сравнима</a:t>
            </a:r>
          </a:p>
          <a:p>
            <a:r>
              <a:rPr lang="ru-RU" dirty="0"/>
              <a:t>с прозрачностью газовой</a:t>
            </a:r>
          </a:p>
          <a:p>
            <a:r>
              <a:rPr lang="ru-RU" dirty="0"/>
              <a:t>мишени</a:t>
            </a:r>
          </a:p>
        </p:txBody>
      </p:sp>
    </p:spTree>
    <p:extLst>
      <p:ext uri="{BB962C8B-B14F-4D97-AF65-F5344CB8AC3E}">
        <p14:creationId xmlns:p14="http://schemas.microsoft.com/office/powerpoint/2010/main" val="241210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7E3DE9-F6DA-5EC5-02CF-D6BA9977D44A}"/>
              </a:ext>
            </a:extLst>
          </p:cNvPr>
          <p:cNvSpPr>
            <a:spLocks noGrp="1"/>
          </p:cNvSpPr>
          <p:nvPr>
            <p:ph type="title"/>
          </p:nvPr>
        </p:nvSpPr>
        <p:spPr/>
        <p:txBody>
          <a:bodyPr/>
          <a:lstStyle/>
          <a:p>
            <a:endParaRPr lang="ru-RU"/>
          </a:p>
        </p:txBody>
      </p:sp>
      <p:sp>
        <p:nvSpPr>
          <p:cNvPr id="6" name="TextBox 5">
            <a:extLst>
              <a:ext uri="{FF2B5EF4-FFF2-40B4-BE49-F238E27FC236}">
                <a16:creationId xmlns:a16="http://schemas.microsoft.com/office/drawing/2014/main" id="{DBE82AB7-06EA-A831-B4DD-068653A7B6E5}"/>
              </a:ext>
            </a:extLst>
          </p:cNvPr>
          <p:cNvSpPr txBox="1"/>
          <p:nvPr/>
        </p:nvSpPr>
        <p:spPr>
          <a:xfrm>
            <a:off x="734686" y="1414990"/>
            <a:ext cx="5503986" cy="323165"/>
          </a:xfrm>
          <a:prstGeom prst="rect">
            <a:avLst/>
          </a:prstGeom>
          <a:noFill/>
        </p:spPr>
        <p:txBody>
          <a:bodyPr wrap="square">
            <a:spAutoFit/>
          </a:bodyPr>
          <a:lstStyle/>
          <a:p>
            <a:r>
              <a:rPr lang="ru-RU" sz="1500" i="1" dirty="0">
                <a:effectLst/>
                <a:latin typeface="Times New Roman" panose="02020603050405020304" pitchFamily="18" charset="0"/>
                <a:ea typeface="MS Mincho" panose="02020609040205080304" pitchFamily="49" charset="-128"/>
              </a:rPr>
              <a:t>Семенов Т.А</a:t>
            </a:r>
            <a:r>
              <a:rPr lang="en-US" sz="1500" i="1" dirty="0">
                <a:latin typeface="Times New Roman" panose="02020603050405020304" pitchFamily="18" charset="0"/>
                <a:ea typeface="MS Mincho" panose="02020609040205080304" pitchFamily="49" charset="-128"/>
              </a:rPr>
              <a:t> </a:t>
            </a:r>
            <a:r>
              <a:rPr lang="ru-RU" sz="1500" i="1" dirty="0">
                <a:latin typeface="Times New Roman" panose="02020603050405020304" pitchFamily="18" charset="0"/>
                <a:ea typeface="MS Mincho" panose="02020609040205080304" pitchFamily="49" charset="-128"/>
              </a:rPr>
              <a:t>и др.</a:t>
            </a:r>
            <a:r>
              <a:rPr lang="ru-RU" sz="1500" dirty="0">
                <a:effectLst/>
                <a:latin typeface="Times New Roman" panose="02020603050405020304" pitchFamily="18" charset="0"/>
                <a:ea typeface="MS Mincho" panose="02020609040205080304" pitchFamily="49" charset="-128"/>
              </a:rPr>
              <a:t>//Квантовая электроника. </a:t>
            </a:r>
            <a:r>
              <a:rPr lang="en-US" sz="1500" dirty="0">
                <a:effectLst/>
                <a:latin typeface="Times New Roman" panose="02020603050405020304" pitchFamily="18" charset="0"/>
                <a:ea typeface="MS Mincho" panose="02020609040205080304" pitchFamily="49" charset="-128"/>
              </a:rPr>
              <a:t>2021. V. 51(9). P. 838</a:t>
            </a:r>
            <a:endParaRPr lang="ru-RU" sz="1500"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717A1EC-FB66-5481-1ED9-AEE32E9CFB98}"/>
                  </a:ext>
                </a:extLst>
              </p:cNvPr>
              <p:cNvSpPr txBox="1"/>
              <p:nvPr/>
            </p:nvSpPr>
            <p:spPr>
              <a:xfrm>
                <a:off x="869004" y="2036323"/>
                <a:ext cx="157960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𝐿</m:t>
                          </m:r>
                        </m:sub>
                      </m:sSub>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18</m:t>
                          </m:r>
                        </m:sup>
                      </m:sSup>
                    </m:oMath>
                  </m:oMathPara>
                </a14:m>
                <a:endParaRPr lang="ru-RU" dirty="0"/>
              </a:p>
            </p:txBody>
          </p:sp>
        </mc:Choice>
        <mc:Fallback>
          <p:sp>
            <p:nvSpPr>
              <p:cNvPr id="5" name="TextBox 4">
                <a:extLst>
                  <a:ext uri="{FF2B5EF4-FFF2-40B4-BE49-F238E27FC236}">
                    <a16:creationId xmlns:a16="http://schemas.microsoft.com/office/drawing/2014/main" id="{2717A1EC-FB66-5481-1ED9-AEE32E9CFB98}"/>
                  </a:ext>
                </a:extLst>
              </p:cNvPr>
              <p:cNvSpPr txBox="1">
                <a:spLocks noRot="1" noChangeAspect="1" noMove="1" noResize="1" noEditPoints="1" noAdjustHandles="1" noChangeArrowheads="1" noChangeShapeType="1" noTextEdit="1"/>
              </p:cNvSpPr>
              <p:nvPr/>
            </p:nvSpPr>
            <p:spPr>
              <a:xfrm>
                <a:off x="869004" y="2036323"/>
                <a:ext cx="1579600" cy="369332"/>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AFEE812-96CB-ACC7-1B92-2CBEE2E083B6}"/>
                  </a:ext>
                </a:extLst>
              </p:cNvPr>
              <p:cNvSpPr txBox="1"/>
              <p:nvPr/>
            </p:nvSpPr>
            <p:spPr>
              <a:xfrm>
                <a:off x="869004" y="2519157"/>
                <a:ext cx="12820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~100 нм</m:t>
                      </m:r>
                    </m:oMath>
                  </m:oMathPara>
                </a14:m>
                <a:endParaRPr lang="ru-RU" dirty="0"/>
              </a:p>
            </p:txBody>
          </p:sp>
        </mc:Choice>
        <mc:Fallback>
          <p:sp>
            <p:nvSpPr>
              <p:cNvPr id="7" name="TextBox 6">
                <a:extLst>
                  <a:ext uri="{FF2B5EF4-FFF2-40B4-BE49-F238E27FC236}">
                    <a16:creationId xmlns:a16="http://schemas.microsoft.com/office/drawing/2014/main" id="{6AFEE812-96CB-ACC7-1B92-2CBEE2E083B6}"/>
                  </a:ext>
                </a:extLst>
              </p:cNvPr>
              <p:cNvSpPr txBox="1">
                <a:spLocks noRot="1" noChangeAspect="1" noMove="1" noResize="1" noEditPoints="1" noAdjustHandles="1" noChangeArrowheads="1" noChangeShapeType="1" noTextEdit="1"/>
              </p:cNvSpPr>
              <p:nvPr/>
            </p:nvSpPr>
            <p:spPr>
              <a:xfrm>
                <a:off x="869004" y="2519157"/>
                <a:ext cx="1282018" cy="369332"/>
              </a:xfrm>
              <a:prstGeom prst="rect">
                <a:avLst/>
              </a:prstGeom>
              <a:blipFill>
                <a:blip r:embed="rId3"/>
                <a:stretch>
                  <a:fillRect/>
                </a:stretch>
              </a:blipFill>
            </p:spPr>
            <p:txBody>
              <a:bodyPr/>
              <a:lstStyle/>
              <a:p>
                <a:r>
                  <a:rPr lang="ru-RU">
                    <a:noFill/>
                  </a:rPr>
                  <a:t> </a:t>
                </a:r>
              </a:p>
            </p:txBody>
          </p:sp>
        </mc:Fallback>
      </mc:AlternateContent>
      <p:sp>
        <p:nvSpPr>
          <p:cNvPr id="8" name="TextBox 7">
            <a:extLst>
              <a:ext uri="{FF2B5EF4-FFF2-40B4-BE49-F238E27FC236}">
                <a16:creationId xmlns:a16="http://schemas.microsoft.com/office/drawing/2014/main" id="{A0823C47-0ED2-90A9-3B89-8A92340B63C3}"/>
              </a:ext>
            </a:extLst>
          </p:cNvPr>
          <p:cNvSpPr txBox="1"/>
          <p:nvPr/>
        </p:nvSpPr>
        <p:spPr>
          <a:xfrm>
            <a:off x="914400" y="2888489"/>
            <a:ext cx="415498" cy="369332"/>
          </a:xfrm>
          <a:prstGeom prst="rect">
            <a:avLst/>
          </a:prstGeom>
          <a:noFill/>
        </p:spPr>
        <p:txBody>
          <a:bodyPr wrap="none" rtlCol="0">
            <a:spAutoFit/>
          </a:bodyPr>
          <a:lstStyle/>
          <a:p>
            <a:r>
              <a:rPr lang="en-US" dirty="0"/>
              <a:t>Kr</a:t>
            </a:r>
            <a:endParaRPr lang="ru-RU"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226B295-F36F-C46F-2EA1-9B77558D906E}"/>
                  </a:ext>
                </a:extLst>
              </p:cNvPr>
              <p:cNvSpPr txBox="1"/>
              <p:nvPr/>
            </p:nvSpPr>
            <p:spPr>
              <a:xfrm>
                <a:off x="869004" y="3292032"/>
                <a:ext cx="1028102" cy="37241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oMath>
                  </m:oMathPara>
                </a14:m>
                <a:endParaRPr lang="ru-RU" dirty="0"/>
              </a:p>
            </p:txBody>
          </p:sp>
        </mc:Choice>
        <mc:Fallback>
          <p:sp>
            <p:nvSpPr>
              <p:cNvPr id="9" name="TextBox 8">
                <a:extLst>
                  <a:ext uri="{FF2B5EF4-FFF2-40B4-BE49-F238E27FC236}">
                    <a16:creationId xmlns:a16="http://schemas.microsoft.com/office/drawing/2014/main" id="{3226B295-F36F-C46F-2EA1-9B77558D906E}"/>
                  </a:ext>
                </a:extLst>
              </p:cNvPr>
              <p:cNvSpPr txBox="1">
                <a:spLocks noRot="1" noChangeAspect="1" noMove="1" noResize="1" noEditPoints="1" noAdjustHandles="1" noChangeArrowheads="1" noChangeShapeType="1" noTextEdit="1"/>
              </p:cNvSpPr>
              <p:nvPr/>
            </p:nvSpPr>
            <p:spPr>
              <a:xfrm>
                <a:off x="869004" y="3292032"/>
                <a:ext cx="1028102" cy="372410"/>
              </a:xfrm>
              <a:prstGeom prst="rect">
                <a:avLst/>
              </a:prstGeom>
              <a:blipFill>
                <a:blip r:embed="rId4"/>
                <a:stretch>
                  <a:fillRect b="-9836"/>
                </a:stretch>
              </a:blipFill>
            </p:spPr>
            <p:txBody>
              <a:bodyPr/>
              <a:lstStyle/>
              <a:p>
                <a:r>
                  <a:rPr lang="ru-RU">
                    <a:noFill/>
                  </a:rPr>
                  <a:t> </a:t>
                </a:r>
              </a:p>
            </p:txBody>
          </p:sp>
        </mc:Fallback>
      </mc:AlternateContent>
    </p:spTree>
    <p:extLst>
      <p:ext uri="{BB962C8B-B14F-4D97-AF65-F5344CB8AC3E}">
        <p14:creationId xmlns:p14="http://schemas.microsoft.com/office/powerpoint/2010/main" val="135601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28A03C-B0F3-B070-D653-C8C85701C2B6}"/>
              </a:ext>
            </a:extLst>
          </p:cNvPr>
          <p:cNvSpPr>
            <a:spLocks noGrp="1"/>
          </p:cNvSpPr>
          <p:nvPr>
            <p:ph type="title"/>
          </p:nvPr>
        </p:nvSpPr>
        <p:spPr/>
        <p:txBody>
          <a:bodyPr/>
          <a:lstStyle/>
          <a:p>
            <a:r>
              <a:rPr lang="ru-RU" dirty="0"/>
              <a:t>Излучение</a:t>
            </a:r>
          </a:p>
        </p:txBody>
      </p:sp>
      <p:pic>
        <p:nvPicPr>
          <p:cNvPr id="5" name="Рисунок 4">
            <a:extLst>
              <a:ext uri="{FF2B5EF4-FFF2-40B4-BE49-F238E27FC236}">
                <a16:creationId xmlns:a16="http://schemas.microsoft.com/office/drawing/2014/main" id="{8F98B8C2-E522-5F8B-5FE7-690D584F9B8E}"/>
              </a:ext>
            </a:extLst>
          </p:cNvPr>
          <p:cNvPicPr>
            <a:picLocks noChangeAspect="1"/>
          </p:cNvPicPr>
          <p:nvPr/>
        </p:nvPicPr>
        <p:blipFill>
          <a:blip r:embed="rId2"/>
          <a:stretch>
            <a:fillRect/>
          </a:stretch>
        </p:blipFill>
        <p:spPr>
          <a:xfrm>
            <a:off x="662861" y="1161766"/>
            <a:ext cx="5552408" cy="453446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D55685-5864-68D3-5D73-119747402670}"/>
                  </a:ext>
                </a:extLst>
              </p:cNvPr>
              <p:cNvSpPr txBox="1"/>
              <p:nvPr/>
            </p:nvSpPr>
            <p:spPr>
              <a:xfrm>
                <a:off x="1816251" y="5941487"/>
                <a:ext cx="3013970" cy="553998"/>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000" b="0" i="1" smtClean="0">
                              <a:solidFill>
                                <a:schemeClr val="tx1"/>
                              </a:solidFill>
                              <a:latin typeface="Cambria Math" panose="02040503050406030204" pitchFamily="18" charset="0"/>
                            </a:rPr>
                          </m:ctrlPr>
                        </m:sSubPr>
                        <m:e>
                          <m:r>
                            <a:rPr lang="en-US" sz="3000" b="0" i="1" smtClean="0">
                              <a:solidFill>
                                <a:schemeClr val="tx1"/>
                              </a:solidFill>
                              <a:latin typeface="Cambria Math" panose="02040503050406030204" pitchFamily="18" charset="0"/>
                            </a:rPr>
                            <m:t>𝜔</m:t>
                          </m:r>
                        </m:e>
                        <m:sub>
                          <m:r>
                            <a:rPr lang="en-US" sz="3000" b="0" i="1" smtClean="0">
                              <a:solidFill>
                                <a:schemeClr val="tx1"/>
                              </a:solidFill>
                              <a:latin typeface="Cambria Math" panose="02040503050406030204" pitchFamily="18" charset="0"/>
                            </a:rPr>
                            <m:t>𝑚𝑎𝑥</m:t>
                          </m:r>
                        </m:sub>
                      </m:sSub>
                      <m:r>
                        <a:rPr lang="en-US" sz="3000" b="0" i="1" smtClean="0">
                          <a:solidFill>
                            <a:schemeClr val="tx1"/>
                          </a:solidFill>
                          <a:latin typeface="Cambria Math" panose="02040503050406030204" pitchFamily="18" charset="0"/>
                          <a:ea typeface="Cambria Math" panose="02040503050406030204" pitchFamily="18" charset="0"/>
                        </a:rPr>
                        <m:t>∝</m:t>
                      </m:r>
                      <m:r>
                        <m:rPr>
                          <m:sty m:val="p"/>
                        </m:rPr>
                        <a:rPr lang="en-US" sz="3000" b="0" i="0" smtClean="0">
                          <a:solidFill>
                            <a:schemeClr val="tx1"/>
                          </a:solidFill>
                          <a:latin typeface="Cambria Math" panose="02040503050406030204" pitchFamily="18" charset="0"/>
                          <a:ea typeface="Cambria Math" panose="02040503050406030204" pitchFamily="18" charset="0"/>
                        </a:rPr>
                        <m:t>Δ</m:t>
                      </m:r>
                      <m:r>
                        <a:rPr lang="en-US" sz="3000" b="0" i="1" smtClean="0">
                          <a:solidFill>
                            <a:schemeClr val="tx1"/>
                          </a:solidFill>
                          <a:latin typeface="Cambria Math" panose="02040503050406030204" pitchFamily="18" charset="0"/>
                          <a:ea typeface="Cambria Math" panose="02040503050406030204" pitchFamily="18" charset="0"/>
                        </a:rPr>
                        <m:t>𝜔</m:t>
                      </m:r>
                      <m:r>
                        <a:rPr lang="en-US" sz="3000" b="0" i="1" smtClean="0">
                          <a:solidFill>
                            <a:schemeClr val="tx1"/>
                          </a:solidFill>
                          <a:latin typeface="Cambria Math" panose="02040503050406030204" pitchFamily="18" charset="0"/>
                          <a:ea typeface="Cambria Math" panose="02040503050406030204" pitchFamily="18" charset="0"/>
                        </a:rPr>
                        <m:t>∝</m:t>
                      </m:r>
                      <m:sSub>
                        <m:sSubPr>
                          <m:ctrlPr>
                            <a:rPr lang="en-US" sz="3000" b="0" i="1" smtClean="0">
                              <a:solidFill>
                                <a:schemeClr val="tx1"/>
                              </a:solidFill>
                              <a:latin typeface="Cambria Math" panose="02040503050406030204" pitchFamily="18" charset="0"/>
                              <a:ea typeface="Cambria Math" panose="02040503050406030204" pitchFamily="18" charset="0"/>
                            </a:rPr>
                          </m:ctrlPr>
                        </m:sSubPr>
                        <m:e>
                          <m:r>
                            <a:rPr lang="en-US" sz="3000" b="0" i="1" smtClean="0">
                              <a:solidFill>
                                <a:schemeClr val="tx1"/>
                              </a:solidFill>
                              <a:latin typeface="Cambria Math" panose="02040503050406030204" pitchFamily="18" charset="0"/>
                              <a:ea typeface="Cambria Math" panose="02040503050406030204" pitchFamily="18" charset="0"/>
                            </a:rPr>
                            <m:t>𝐼</m:t>
                          </m:r>
                        </m:e>
                        <m:sub>
                          <m:r>
                            <a:rPr lang="en-US" sz="3000" b="0" i="1" smtClean="0">
                              <a:solidFill>
                                <a:schemeClr val="tx1"/>
                              </a:solidFill>
                              <a:latin typeface="Cambria Math" panose="02040503050406030204" pitchFamily="18" charset="0"/>
                              <a:ea typeface="Cambria Math" panose="02040503050406030204" pitchFamily="18" charset="0"/>
                            </a:rPr>
                            <m:t>𝐿</m:t>
                          </m:r>
                        </m:sub>
                      </m:sSub>
                      <m:r>
                        <a:rPr lang="en-US" sz="3000" b="0" i="1" smtClean="0">
                          <a:solidFill>
                            <a:schemeClr val="tx1"/>
                          </a:solidFill>
                          <a:latin typeface="Cambria Math" panose="02040503050406030204" pitchFamily="18" charset="0"/>
                          <a:ea typeface="Cambria Math" panose="02040503050406030204" pitchFamily="18" charset="0"/>
                        </a:rPr>
                        <m:t> </m:t>
                      </m:r>
                    </m:oMath>
                  </m:oMathPara>
                </a14:m>
                <a:endParaRPr lang="ru-RU" sz="3000" dirty="0">
                  <a:solidFill>
                    <a:schemeClr val="tx1"/>
                  </a:solidFill>
                </a:endParaRPr>
              </a:p>
            </p:txBody>
          </p:sp>
        </mc:Choice>
        <mc:Fallback xmlns="">
          <p:sp>
            <p:nvSpPr>
              <p:cNvPr id="8" name="TextBox 7">
                <a:extLst>
                  <a:ext uri="{FF2B5EF4-FFF2-40B4-BE49-F238E27FC236}">
                    <a16:creationId xmlns:a16="http://schemas.microsoft.com/office/drawing/2014/main" id="{E8D55685-5864-68D3-5D73-119747402670}"/>
                  </a:ext>
                </a:extLst>
              </p:cNvPr>
              <p:cNvSpPr txBox="1">
                <a:spLocks noRot="1" noChangeAspect="1" noMove="1" noResize="1" noEditPoints="1" noAdjustHandles="1" noChangeArrowheads="1" noChangeShapeType="1" noTextEdit="1"/>
              </p:cNvSpPr>
              <p:nvPr/>
            </p:nvSpPr>
            <p:spPr>
              <a:xfrm>
                <a:off x="1816251" y="5941487"/>
                <a:ext cx="3013970" cy="553998"/>
              </a:xfrm>
              <a:prstGeom prst="rect">
                <a:avLst/>
              </a:prstGeom>
              <a:blipFill>
                <a:blip r:embed="rId3"/>
                <a:stretch>
                  <a:fillRect/>
                </a:stretch>
              </a:blipFill>
              <a:ln>
                <a:solidFill>
                  <a:srgbClr val="FF0000"/>
                </a:solidFill>
              </a:ln>
            </p:spPr>
            <p:txBody>
              <a:bodyPr/>
              <a:lstStyle/>
              <a:p>
                <a:r>
                  <a:rPr lang="ru-RU">
                    <a:noFill/>
                  </a:rPr>
                  <a:t> </a:t>
                </a:r>
              </a:p>
            </p:txBody>
          </p:sp>
        </mc:Fallback>
      </mc:AlternateContent>
      <p:sp>
        <p:nvSpPr>
          <p:cNvPr id="10" name="TextBox 9">
            <a:extLst>
              <a:ext uri="{FF2B5EF4-FFF2-40B4-BE49-F238E27FC236}">
                <a16:creationId xmlns:a16="http://schemas.microsoft.com/office/drawing/2014/main" id="{BE5A9403-0381-B56D-8909-ED5A7B450951}"/>
              </a:ext>
            </a:extLst>
          </p:cNvPr>
          <p:cNvSpPr txBox="1"/>
          <p:nvPr/>
        </p:nvSpPr>
        <p:spPr>
          <a:xfrm>
            <a:off x="5307747" y="1161766"/>
            <a:ext cx="3909140" cy="923330"/>
          </a:xfrm>
          <a:prstGeom prst="rect">
            <a:avLst/>
          </a:prstGeom>
          <a:noFill/>
        </p:spPr>
        <p:txBody>
          <a:bodyPr wrap="square">
            <a:spAutoFit/>
          </a:bodyPr>
          <a:lstStyle/>
          <a:p>
            <a:r>
              <a:rPr lang="ru-RU" dirty="0">
                <a:latin typeface="Times New Roman" panose="02020603050405020304" pitchFamily="18" charset="0"/>
                <a:ea typeface="MS Mincho" panose="02020609040205080304" pitchFamily="49" charset="-128"/>
              </a:rPr>
              <a:t>С</a:t>
            </a:r>
            <a:r>
              <a:rPr lang="ru-RU" sz="1800" dirty="0">
                <a:effectLst/>
                <a:latin typeface="Times New Roman" panose="02020603050405020304" pitchFamily="18" charset="0"/>
                <a:ea typeface="MS Mincho" panose="02020609040205080304" pitchFamily="49" charset="-128"/>
              </a:rPr>
              <a:t>пектральная плотности энергии излучения, приходящейся на один электрон</a:t>
            </a:r>
            <a:endParaRPr lang="ru-RU" dirty="0"/>
          </a:p>
        </p:txBody>
      </p:sp>
      <p:sp>
        <p:nvSpPr>
          <p:cNvPr id="11" name="Номер слайда 20">
            <a:extLst>
              <a:ext uri="{FF2B5EF4-FFF2-40B4-BE49-F238E27FC236}">
                <a16:creationId xmlns:a16="http://schemas.microsoft.com/office/drawing/2014/main" id="{FEC5EE9C-51CA-D148-0387-AA3B94117FB6}"/>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21</a:t>
            </a:fld>
            <a:endParaRPr lang="ru-RU" sz="2200" dirty="0"/>
          </a:p>
        </p:txBody>
      </p:sp>
    </p:spTree>
    <p:extLst>
      <p:ext uri="{BB962C8B-B14F-4D97-AF65-F5344CB8AC3E}">
        <p14:creationId xmlns:p14="http://schemas.microsoft.com/office/powerpoint/2010/main" val="2052705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2643EB-965E-9DF9-5B45-647096163494}"/>
              </a:ext>
            </a:extLst>
          </p:cNvPr>
          <p:cNvSpPr>
            <a:spLocks noGrp="1"/>
          </p:cNvSpPr>
          <p:nvPr>
            <p:ph type="title"/>
          </p:nvPr>
        </p:nvSpPr>
        <p:spPr/>
        <p:txBody>
          <a:bodyPr/>
          <a:lstStyle/>
          <a:p>
            <a:r>
              <a:rPr lang="ru-RU" dirty="0"/>
              <a:t>Излучение</a:t>
            </a:r>
          </a:p>
        </p:txBody>
      </p:sp>
      <p:pic>
        <p:nvPicPr>
          <p:cNvPr id="5" name="Рисунок 4">
            <a:extLst>
              <a:ext uri="{FF2B5EF4-FFF2-40B4-BE49-F238E27FC236}">
                <a16:creationId xmlns:a16="http://schemas.microsoft.com/office/drawing/2014/main" id="{6D6C7CFE-B62A-BECB-A15A-2BD07DFEB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65" y="1179723"/>
            <a:ext cx="6911009" cy="481224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2A4BF2C-2E87-2992-F193-1B1BAE016785}"/>
                  </a:ext>
                </a:extLst>
              </p:cNvPr>
              <p:cNvSpPr txBox="1"/>
              <p:nvPr/>
            </p:nvSpPr>
            <p:spPr>
              <a:xfrm>
                <a:off x="2195550" y="6124353"/>
                <a:ext cx="4959627" cy="369332"/>
              </a:xfrm>
              <a:prstGeom prst="rect">
                <a:avLst/>
              </a:prstGeom>
              <a:noFill/>
            </p:spPr>
            <p:txBody>
              <a:bodyPr wrap="none" rtlCol="0">
                <a:spAutoFit/>
              </a:bodyPr>
              <a:lstStyle/>
              <a:p>
                <a:r>
                  <a:rPr lang="ru-RU" dirty="0">
                    <a:latin typeface="Times New Roman" panose="02020603050405020304" pitchFamily="18" charset="0"/>
                    <a:ea typeface="MS Mincho" panose="02020609040205080304" pitchFamily="49" charset="-128"/>
                  </a:rPr>
                  <a:t>Излучение с</a:t>
                </a:r>
                <a:r>
                  <a:rPr lang="ru-RU" sz="1800" dirty="0">
                    <a:effectLst/>
                    <a:latin typeface="Times New Roman" panose="02020603050405020304" pitchFamily="18" charset="0"/>
                    <a:ea typeface="MS Mincho" panose="02020609040205080304" pitchFamily="49" charset="-128"/>
                  </a:rPr>
                  <a:t>лабо зависит от </a:t>
                </a:r>
                <a14:m>
                  <m:oMath xmlns:m="http://schemas.openxmlformats.org/officeDocument/2006/math">
                    <m:r>
                      <a:rPr lang="en-US" sz="1800" b="0" i="1" smtClean="0">
                        <a:effectLst/>
                        <a:latin typeface="Cambria Math" panose="02040503050406030204" pitchFamily="18" charset="0"/>
                        <a:ea typeface="MS Mincho" panose="02020609040205080304" pitchFamily="49" charset="-128"/>
                      </a:rPr>
                      <m:t>𝑑</m:t>
                    </m:r>
                  </m:oMath>
                </a14:m>
                <a:r>
                  <a:rPr lang="ru-RU" sz="1800" dirty="0">
                    <a:effectLst/>
                    <a:latin typeface="Times New Roman" panose="02020603050405020304" pitchFamily="18" charset="0"/>
                    <a:ea typeface="MS Mincho" panose="02020609040205080304" pitchFamily="49" charset="-128"/>
                  </a:rPr>
                  <a:t> при умеренных </a:t>
                </a:r>
                <a14:m>
                  <m:oMath xmlns:m="http://schemas.openxmlformats.org/officeDocument/2006/math">
                    <m:sSub>
                      <m:sSubPr>
                        <m:ctrlPr>
                          <a:rPr lang="ru-RU"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ru-RU" sz="1800" i="1">
                            <a:effectLst/>
                            <a:latin typeface="Cambria Math" panose="02040503050406030204" pitchFamily="18" charset="0"/>
                            <a:ea typeface="MS Mincho" panose="02020609040205080304" pitchFamily="49" charset="-128"/>
                            <a:cs typeface="Times New Roman" panose="02020603050405020304" pitchFamily="18" charset="0"/>
                          </a:rPr>
                          <m:t>𝑎</m:t>
                        </m:r>
                      </m:e>
                      <m:sub>
                        <m:r>
                          <a:rPr lang="ru-RU" sz="1800" i="1">
                            <a:effectLst/>
                            <a:latin typeface="Cambria Math" panose="02040503050406030204" pitchFamily="18" charset="0"/>
                            <a:ea typeface="MS Mincho" panose="02020609040205080304" pitchFamily="49" charset="-128"/>
                            <a:cs typeface="Times New Roman" panose="02020603050405020304" pitchFamily="18" charset="0"/>
                          </a:rPr>
                          <m:t>0</m:t>
                        </m:r>
                      </m:sub>
                    </m:sSub>
                  </m:oMath>
                </a14:m>
                <a:endParaRPr lang="ru-RU" dirty="0"/>
              </a:p>
            </p:txBody>
          </p:sp>
        </mc:Choice>
        <mc:Fallback xmlns="">
          <p:sp>
            <p:nvSpPr>
              <p:cNvPr id="6" name="TextBox 5">
                <a:extLst>
                  <a:ext uri="{FF2B5EF4-FFF2-40B4-BE49-F238E27FC236}">
                    <a16:creationId xmlns:a16="http://schemas.microsoft.com/office/drawing/2014/main" id="{52A4BF2C-2E87-2992-F193-1B1BAE016785}"/>
                  </a:ext>
                </a:extLst>
              </p:cNvPr>
              <p:cNvSpPr txBox="1">
                <a:spLocks noRot="1" noChangeAspect="1" noMove="1" noResize="1" noEditPoints="1" noAdjustHandles="1" noChangeArrowheads="1" noChangeShapeType="1" noTextEdit="1"/>
              </p:cNvSpPr>
              <p:nvPr/>
            </p:nvSpPr>
            <p:spPr>
              <a:xfrm>
                <a:off x="2195550" y="6124353"/>
                <a:ext cx="4959627" cy="369332"/>
              </a:xfrm>
              <a:prstGeom prst="rect">
                <a:avLst/>
              </a:prstGeom>
              <a:blipFill>
                <a:blip r:embed="rId3"/>
                <a:stretch>
                  <a:fillRect l="-983" t="-10000" b="-26667"/>
                </a:stretch>
              </a:blipFill>
            </p:spPr>
            <p:txBody>
              <a:bodyPr/>
              <a:lstStyle/>
              <a:p>
                <a:r>
                  <a:rPr lang="ru-RU">
                    <a:noFill/>
                  </a:rPr>
                  <a:t> </a:t>
                </a:r>
              </a:p>
            </p:txBody>
          </p:sp>
        </mc:Fallback>
      </mc:AlternateContent>
      <p:sp>
        <p:nvSpPr>
          <p:cNvPr id="7" name="Номер слайда 20">
            <a:extLst>
              <a:ext uri="{FF2B5EF4-FFF2-40B4-BE49-F238E27FC236}">
                <a16:creationId xmlns:a16="http://schemas.microsoft.com/office/drawing/2014/main" id="{509981DE-F603-BCAB-FAD2-8ED889F234D7}"/>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22</a:t>
            </a:fld>
            <a:endParaRPr lang="ru-RU" sz="2200" dirty="0"/>
          </a:p>
        </p:txBody>
      </p:sp>
    </p:spTree>
    <p:extLst>
      <p:ext uri="{BB962C8B-B14F-4D97-AF65-F5344CB8AC3E}">
        <p14:creationId xmlns:p14="http://schemas.microsoft.com/office/powerpoint/2010/main" val="65830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Изображение выглядит как текст, снимок экрана, диаграмма, дизайн&#10;&#10;Содержимое, созданное искусственным интеллектом, может быть неверным.">
            <a:extLst>
              <a:ext uri="{FF2B5EF4-FFF2-40B4-BE49-F238E27FC236}">
                <a16:creationId xmlns:a16="http://schemas.microsoft.com/office/drawing/2014/main" id="{2B922758-E68F-3AFC-5234-7F2AD31BEEB6}"/>
              </a:ext>
            </a:extLst>
          </p:cNvPr>
          <p:cNvPicPr>
            <a:picLocks noChangeAspect="1"/>
          </p:cNvPicPr>
          <p:nvPr/>
        </p:nvPicPr>
        <p:blipFill>
          <a:blip r:embed="rId3"/>
          <a:stretch>
            <a:fillRect/>
          </a:stretch>
        </p:blipFill>
        <p:spPr>
          <a:xfrm>
            <a:off x="5326602" y="1151289"/>
            <a:ext cx="3360628" cy="4095199"/>
          </a:xfrm>
          <a:prstGeom prst="rect">
            <a:avLst/>
          </a:prstGeom>
        </p:spPr>
      </p:pic>
      <p:sp>
        <p:nvSpPr>
          <p:cNvPr id="2" name="Заголовок 1">
            <a:extLst>
              <a:ext uri="{FF2B5EF4-FFF2-40B4-BE49-F238E27FC236}">
                <a16:creationId xmlns:a16="http://schemas.microsoft.com/office/drawing/2014/main" id="{6DC04485-FFB9-4748-B372-6E2FD3FD9E5E}"/>
              </a:ext>
            </a:extLst>
          </p:cNvPr>
          <p:cNvSpPr>
            <a:spLocks noGrp="1"/>
          </p:cNvSpPr>
          <p:nvPr>
            <p:ph type="title"/>
          </p:nvPr>
        </p:nvSpPr>
        <p:spPr/>
        <p:txBody>
          <a:bodyPr/>
          <a:lstStyle/>
          <a:p>
            <a:r>
              <a:rPr lang="ru-RU" dirty="0"/>
              <a:t>Кластерная мишень </a:t>
            </a:r>
            <a:r>
              <a:rPr lang="en-US" dirty="0"/>
              <a:t>(3D PIC)</a:t>
            </a:r>
            <a:endParaRPr lang="ru-RU"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44E165-757F-465F-9E93-057EEA2DEA77}"/>
                  </a:ext>
                </a:extLst>
              </p:cNvPr>
              <p:cNvSpPr txBox="1"/>
              <p:nvPr/>
            </p:nvSpPr>
            <p:spPr>
              <a:xfrm>
                <a:off x="233340" y="1347704"/>
                <a:ext cx="4572000" cy="2336730"/>
              </a:xfrm>
              <a:prstGeom prst="rect">
                <a:avLst/>
              </a:prstGeom>
              <a:noFill/>
            </p:spPr>
            <p:txBody>
              <a:bodyPr wrap="square">
                <a:spAutoFit/>
              </a:bodyPr>
              <a:lstStyle/>
              <a:p>
                <a:r>
                  <a:rPr lang="ru-RU" sz="1800" b="1" dirty="0">
                    <a:effectLst>
                      <a:outerShdw blurRad="38100" dist="38100" dir="2700000" algn="tl">
                        <a:srgbClr val="000000">
                          <a:alpha val="43137"/>
                        </a:srgbClr>
                      </a:outerShdw>
                    </a:effectLst>
                  </a:rPr>
                  <a:t>Лазерный импульс</a:t>
                </a:r>
                <a:r>
                  <a:rPr lang="en-US" sz="1800" b="1" dirty="0">
                    <a:effectLst>
                      <a:outerShdw blurRad="38100" dist="38100" dir="2700000" algn="tl">
                        <a:srgbClr val="000000">
                          <a:alpha val="43137"/>
                        </a:srgbClr>
                      </a:outerShdw>
                    </a:effectLst>
                  </a:rPr>
                  <a:t>:</a:t>
                </a:r>
                <a:endParaRPr lang="ru-RU" sz="1800" b="1" dirty="0">
                  <a:effectLst>
                    <a:outerShdw blurRad="38100" dist="38100" dir="2700000" algn="tl">
                      <a:srgbClr val="000000">
                        <a:alpha val="43137"/>
                      </a:srgbClr>
                    </a:outerShdw>
                  </a:effectLst>
                </a:endParaRPr>
              </a:p>
              <a:p>
                <a:r>
                  <a:rPr lang="ru-RU" sz="1800" dirty="0">
                    <a:latin typeface="Cambria Math" panose="02040503050406030204" pitchFamily="18" charset="0"/>
                  </a:rPr>
                  <a:t>Линейная поляризация</a:t>
                </a:r>
                <a:r>
                  <a:rPr lang="en-US" sz="1800" dirty="0">
                    <a:latin typeface="Cambria Math" panose="02040503050406030204" pitchFamily="18" charset="0"/>
                  </a:rPr>
                  <a:t>, </a:t>
                </a:r>
                <a:r>
                  <a:rPr lang="ru-RU" sz="1800" dirty="0">
                    <a:latin typeface="Cambria Math" panose="02040503050406030204" pitchFamily="18" charset="0"/>
                  </a:rPr>
                  <a:t>Плоская волна</a:t>
                </a:r>
                <a:r>
                  <a:rPr lang="en-US" sz="1800" dirty="0">
                    <a:latin typeface="Cambria Math" panose="02040503050406030204" pitchFamily="18" charset="0"/>
                  </a:rPr>
                  <a:t> </a:t>
                </a:r>
              </a:p>
              <a:p>
                <a:pPr/>
                <a14:m>
                  <m:oMathPara xmlns:m="http://schemas.openxmlformats.org/officeDocument/2006/math">
                    <m:oMathParaPr>
                      <m:jc m:val="left"/>
                    </m:oMathParaPr>
                    <m:oMath xmlns:m="http://schemas.openxmlformats.org/officeDocument/2006/math">
                      <m:r>
                        <a:rPr lang="ru-RU" sz="1800" i="1" dirty="0" smtClean="0">
                          <a:latin typeface="Cambria Math" panose="02040503050406030204" pitchFamily="18" charset="0"/>
                        </a:rPr>
                        <m:t>𝜆</m:t>
                      </m:r>
                      <m:r>
                        <a:rPr lang="en-US" sz="1800" i="1">
                          <a:latin typeface="Cambria Math" panose="02040503050406030204" pitchFamily="18" charset="0"/>
                        </a:rPr>
                        <m:t>=1</m:t>
                      </m:r>
                      <m:r>
                        <a:rPr lang="ru-RU" sz="1800" i="1">
                          <a:latin typeface="Cambria Math" panose="02040503050406030204" pitchFamily="18" charset="0"/>
                        </a:rPr>
                        <m:t> </m:t>
                      </m:r>
                      <m:r>
                        <a:rPr lang="ru-RU" sz="1800" b="0" i="1" smtClean="0">
                          <a:latin typeface="Cambria Math" panose="02040503050406030204" pitchFamily="18" charset="0"/>
                        </a:rPr>
                        <m:t>мкм</m:t>
                      </m:r>
                    </m:oMath>
                  </m:oMathPara>
                </a14:m>
                <a:endParaRPr lang="ru-RU" sz="1800" dirty="0"/>
              </a:p>
              <a:p>
                <a:pPr/>
                <a14:m>
                  <m:oMathPara xmlns:m="http://schemas.openxmlformats.org/officeDocument/2006/math">
                    <m:oMathParaPr>
                      <m:jc m:val="left"/>
                    </m:oMathParaPr>
                    <m:oMath xmlns:m="http://schemas.openxmlformats.org/officeDocument/2006/math">
                      <m:sSub>
                        <m:sSubPr>
                          <m:ctrlPr>
                            <a:rPr lang="ru-RU" sz="1800" i="1">
                              <a:latin typeface="Cambria Math" panose="02040503050406030204" pitchFamily="18" charset="0"/>
                            </a:rPr>
                          </m:ctrlPr>
                        </m:sSubPr>
                        <m:e>
                          <m:r>
                            <a:rPr lang="ru-RU" sz="1800" i="1">
                              <a:latin typeface="Cambria Math" panose="02040503050406030204" pitchFamily="18" charset="0"/>
                            </a:rPr>
                            <m:t>𝜏</m:t>
                          </m:r>
                        </m:e>
                        <m:sub>
                          <m:r>
                            <a:rPr lang="en-US" sz="1800" i="1">
                              <a:latin typeface="Cambria Math" panose="02040503050406030204" pitchFamily="18" charset="0"/>
                            </a:rPr>
                            <m:t>𝐹𝑊𝐻𝑀</m:t>
                          </m:r>
                        </m:sub>
                      </m:sSub>
                      <m:r>
                        <a:rPr lang="en-US" sz="1800" i="1">
                          <a:latin typeface="Cambria Math" panose="02040503050406030204" pitchFamily="18" charset="0"/>
                        </a:rPr>
                        <m:t>=</m:t>
                      </m:r>
                      <m:r>
                        <a:rPr lang="en-US" sz="1800" b="0" i="1" smtClean="0">
                          <a:latin typeface="Cambria Math" panose="02040503050406030204" pitchFamily="18" charset="0"/>
                        </a:rPr>
                        <m:t>15</m:t>
                      </m:r>
                      <m:r>
                        <a:rPr lang="en-US" sz="1800" b="0" i="0" smtClean="0">
                          <a:latin typeface="Cambria Math" panose="02040503050406030204" pitchFamily="18" charset="0"/>
                        </a:rPr>
                        <m:t> </m:t>
                      </m:r>
                      <m:r>
                        <a:rPr lang="ru-RU" sz="1800" b="0" i="0" smtClean="0">
                          <a:latin typeface="Cambria Math" panose="02040503050406030204" pitchFamily="18" charset="0"/>
                        </a:rPr>
                        <m:t>фс</m:t>
                      </m:r>
                    </m:oMath>
                  </m:oMathPara>
                </a14:m>
                <a:endParaRPr lang="en-US" sz="1800" b="0" i="0" dirty="0">
                  <a:latin typeface="Cambria Math" panose="02040503050406030204" pitchFamily="18" charset="0"/>
                </a:endParaRPr>
              </a:p>
              <a:p>
                <a14:m>
                  <m:oMath xmlns:m="http://schemas.openxmlformats.org/officeDocument/2006/math">
                    <m:sSub>
                      <m:sSubPr>
                        <m:ctrlPr>
                          <a:rPr lang="ru-RU"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𝐿</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𝐿</m:t>
                        </m:r>
                      </m:sub>
                    </m:sSub>
                    <m:r>
                      <a:rPr lang="en-US" i="1">
                        <a:latin typeface="Cambria Math" panose="02040503050406030204" pitchFamily="18" charset="0"/>
                      </a:rPr>
                      <m:t>𝜏𝜋</m:t>
                    </m:r>
                    <m:sSubSup>
                      <m:sSubSupPr>
                        <m:ctrlPr>
                          <a:rPr lang="en-US" b="0" i="1" smtClean="0">
                            <a:latin typeface="Cambria Math" panose="02040503050406030204" pitchFamily="18" charset="0"/>
                          </a:rPr>
                        </m:ctrlPr>
                      </m:sSubSupPr>
                      <m:e>
                        <m:r>
                          <a:rPr lang="en-US" i="1">
                            <a:latin typeface="Cambria Math" panose="02040503050406030204" pitchFamily="18" charset="0"/>
                          </a:rPr>
                          <m:t>𝐷</m:t>
                        </m:r>
                      </m:e>
                      <m:sub>
                        <m:r>
                          <a:rPr lang="en-US" b="0" i="1" smtClean="0">
                            <a:latin typeface="Cambria Math" panose="02040503050406030204" pitchFamily="18" charset="0"/>
                          </a:rPr>
                          <m:t>0</m:t>
                        </m:r>
                      </m:sub>
                      <m:sup>
                        <m:r>
                          <a:rPr lang="en-US" i="1">
                            <a:latin typeface="Cambria Math" panose="02040503050406030204" pitchFamily="18" charset="0"/>
                          </a:rPr>
                          <m:t>2</m:t>
                        </m:r>
                      </m:sup>
                    </m:sSubSup>
                    <m:r>
                      <a:rPr lang="en-US" i="1">
                        <a:latin typeface="Cambria Math" panose="02040503050406030204" pitchFamily="18" charset="0"/>
                      </a:rPr>
                      <m:t>/4=</m:t>
                    </m:r>
                    <m:r>
                      <m:rPr>
                        <m:nor/>
                      </m:rPr>
                      <a:rPr lang="en-US" b="0" i="0" smtClean="0">
                        <a:latin typeface="Cambria Math" panose="02040503050406030204" pitchFamily="18" charset="0"/>
                      </a:rPr>
                      <m:t>0.8 </m:t>
                    </m:r>
                    <m:r>
                      <m:rPr>
                        <m:nor/>
                      </m:rPr>
                      <a:rPr lang="ru-RU" b="0" i="0" smtClean="0">
                        <a:latin typeface="Cambria Math" panose="02040503050406030204" pitchFamily="18" charset="0"/>
                      </a:rPr>
                      <m:t>Дж</m:t>
                    </m:r>
                  </m:oMath>
                </a14:m>
                <a:r>
                  <a:rPr lang="ru-RU" sz="1800" dirty="0"/>
                  <a:t>		</a:t>
                </a: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𝐿</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18</m:t>
                          </m:r>
                        </m:sup>
                      </m:sSup>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19</m:t>
                          </m:r>
                        </m:sup>
                      </m:sSup>
                      <m:f>
                        <m:fPr>
                          <m:ctrlPr>
                            <a:rPr lang="en-US" i="1">
                              <a:latin typeface="Cambria Math" panose="02040503050406030204" pitchFamily="18" charset="0"/>
                            </a:rPr>
                          </m:ctrlPr>
                        </m:fPr>
                        <m:num>
                          <m:r>
                            <a:rPr lang="ru-RU" b="0" i="1" smtClean="0">
                              <a:latin typeface="Cambria Math" panose="02040503050406030204" pitchFamily="18" charset="0"/>
                            </a:rPr>
                            <m:t>Вт</m:t>
                          </m:r>
                        </m:num>
                        <m:den>
                          <m:sSup>
                            <m:sSupPr>
                              <m:ctrlPr>
                                <a:rPr lang="en-US" i="1">
                                  <a:latin typeface="Cambria Math" panose="02040503050406030204" pitchFamily="18" charset="0"/>
                                </a:rPr>
                              </m:ctrlPr>
                            </m:sSupPr>
                            <m:e>
                              <m:r>
                                <a:rPr lang="ru-RU" b="0" i="1" smtClean="0">
                                  <a:latin typeface="Cambria Math" panose="02040503050406030204" pitchFamily="18" charset="0"/>
                                </a:rPr>
                                <m:t>см</m:t>
                              </m:r>
                            </m:e>
                            <m:sup>
                              <m:r>
                                <a:rPr lang="en-US" i="1">
                                  <a:latin typeface="Cambria Math" panose="02040503050406030204" pitchFamily="18" charset="0"/>
                                </a:rPr>
                                <m:t>2</m:t>
                              </m:r>
                            </m:sup>
                          </m:sSup>
                        </m:den>
                      </m:f>
                      <m:r>
                        <a:rPr lang="en-US" sz="1800" i="1">
                          <a:latin typeface="Cambria Math" panose="02040503050406030204" pitchFamily="18" charset="0"/>
                        </a:rPr>
                        <m:t>⇒</m:t>
                      </m:r>
                    </m:oMath>
                  </m:oMathPara>
                </a14:m>
                <a:endParaRPr lang="en-US" sz="1800" dirty="0"/>
              </a:p>
              <a:p>
                <a:r>
                  <a:rPr lang="en-US" sz="1800" dirty="0"/>
                  <a:t>	</a:t>
                </a:r>
                <a14:m>
                  <m:oMath xmlns:m="http://schemas.openxmlformats.org/officeDocument/2006/math">
                    <m:sSub>
                      <m:sSubPr>
                        <m:ctrlPr>
                          <a:rPr lang="ru-RU" sz="1800" b="0" i="1" smtClean="0">
                            <a:latin typeface="Cambria Math" panose="02040503050406030204" pitchFamily="18" charset="0"/>
                          </a:rPr>
                        </m:ctrlPr>
                      </m:sSubPr>
                      <m:e>
                        <m:r>
                          <a:rPr lang="en-US" sz="1800" b="0" i="1" smtClean="0">
                            <a:latin typeface="Cambria Math" panose="02040503050406030204" pitchFamily="18" charset="0"/>
                          </a:rPr>
                          <m:t>𝑎</m:t>
                        </m:r>
                      </m:e>
                      <m:sub>
                        <m:r>
                          <a:rPr lang="ru-RU" sz="1800" b="0" i="1" smtClean="0">
                            <a:latin typeface="Cambria Math" panose="02040503050406030204" pitchFamily="18" charset="0"/>
                          </a:rPr>
                          <m:t>0</m:t>
                        </m:r>
                      </m:sub>
                    </m:sSub>
                    <m:r>
                      <a:rPr lang="en-US" sz="1800" i="1">
                        <a:latin typeface="Cambria Math" panose="02040503050406030204" pitchFamily="18" charset="0"/>
                      </a:rPr>
                      <m:t>=0.85</m:t>
                    </m:r>
                    <m:rad>
                      <m:radPr>
                        <m:degHide m:val="on"/>
                        <m:ctrlPr>
                          <a:rPr lang="ru-RU" sz="1800"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𝐿</m:t>
                            </m:r>
                          </m:sub>
                        </m:sSub>
                        <m:sSup>
                          <m:sSupPr>
                            <m:ctrlPr>
                              <a:rPr lang="ru-RU" sz="1800" i="1">
                                <a:latin typeface="Cambria Math" panose="02040503050406030204" pitchFamily="18" charset="0"/>
                              </a:rPr>
                            </m:ctrlPr>
                          </m:sSupPr>
                          <m:e>
                            <m:r>
                              <a:rPr lang="en-US" sz="1800" b="0" i="1" smtClean="0">
                                <a:latin typeface="Cambria Math" panose="02040503050406030204" pitchFamily="18" charset="0"/>
                              </a:rPr>
                              <m:t>𝜆</m:t>
                            </m:r>
                          </m:e>
                          <m:sup>
                            <m:r>
                              <a:rPr lang="en-US" sz="1800" i="1">
                                <a:latin typeface="Cambria Math" panose="02040503050406030204" pitchFamily="18" charset="0"/>
                              </a:rPr>
                              <m:t>2</m:t>
                            </m:r>
                          </m:sup>
                        </m:sSup>
                        <m:r>
                          <a:rPr lang="en-US" sz="1800" i="1">
                            <a:latin typeface="Cambria Math" panose="02040503050406030204" pitchFamily="18" charset="0"/>
                          </a:rPr>
                          <m:t>/</m:t>
                        </m:r>
                        <m:sSub>
                          <m:sSubPr>
                            <m:ctrlPr>
                              <a:rPr lang="ru-RU"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18</m:t>
                            </m:r>
                          </m:sub>
                        </m:sSub>
                        <m:sSubSup>
                          <m:sSubSupPr>
                            <m:ctrlPr>
                              <a:rPr lang="ru-RU" sz="1800" i="1">
                                <a:latin typeface="Cambria Math" panose="02040503050406030204" pitchFamily="18" charset="0"/>
                              </a:rPr>
                            </m:ctrlPr>
                          </m:sSubSupPr>
                          <m:e>
                            <m:r>
                              <a:rPr lang="en-US" sz="1800" i="1">
                                <a:latin typeface="Cambria Math" panose="02040503050406030204" pitchFamily="18" charset="0"/>
                              </a:rPr>
                              <m:t>𝜆</m:t>
                            </m:r>
                          </m:e>
                          <m:sub>
                            <m:r>
                              <a:rPr lang="en-US" sz="1800" i="1">
                                <a:latin typeface="Cambria Math" panose="02040503050406030204" pitchFamily="18" charset="0"/>
                              </a:rPr>
                              <m:t>1</m:t>
                            </m:r>
                          </m:sub>
                          <m:sup>
                            <m:r>
                              <a:rPr lang="en-US" sz="1800" i="1">
                                <a:latin typeface="Cambria Math" panose="02040503050406030204" pitchFamily="18" charset="0"/>
                              </a:rPr>
                              <m:t>2</m:t>
                            </m:r>
                          </m:sup>
                        </m:sSubSup>
                      </m:e>
                    </m:rad>
                    <m:r>
                      <a:rPr lang="en-US" sz="1800" i="1">
                        <a:latin typeface="Cambria Math" panose="02040503050406030204" pitchFamily="18" charset="0"/>
                      </a:rPr>
                      <m:t>≈1.2</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5.4</m:t>
                    </m:r>
                  </m:oMath>
                </a14:m>
                <a:endParaRPr lang="ru-RU" sz="1800" dirty="0"/>
              </a:p>
            </p:txBody>
          </p:sp>
        </mc:Choice>
        <mc:Fallback xmlns="">
          <p:sp>
            <p:nvSpPr>
              <p:cNvPr id="13" name="TextBox 12">
                <a:extLst>
                  <a:ext uri="{FF2B5EF4-FFF2-40B4-BE49-F238E27FC236}">
                    <a16:creationId xmlns:a16="http://schemas.microsoft.com/office/drawing/2014/main" id="{3D44E165-757F-465F-9E93-057EEA2DEA77}"/>
                  </a:ext>
                </a:extLst>
              </p:cNvPr>
              <p:cNvSpPr txBox="1">
                <a:spLocks noRot="1" noChangeAspect="1" noMove="1" noResize="1" noEditPoints="1" noAdjustHandles="1" noChangeArrowheads="1" noChangeShapeType="1" noTextEdit="1"/>
              </p:cNvSpPr>
              <p:nvPr/>
            </p:nvSpPr>
            <p:spPr>
              <a:xfrm>
                <a:off x="233340" y="1347704"/>
                <a:ext cx="4572000" cy="2336730"/>
              </a:xfrm>
              <a:prstGeom prst="rect">
                <a:avLst/>
              </a:prstGeom>
              <a:blipFill>
                <a:blip r:embed="rId4"/>
                <a:stretch>
                  <a:fillRect l="-1200" t="-1567" b="-1567"/>
                </a:stretch>
              </a:blipFill>
            </p:spPr>
            <p:txBody>
              <a:bodyPr/>
              <a:lstStyle/>
              <a:p>
                <a:r>
                  <a:rPr lang="ru-RU">
                    <a:noFill/>
                  </a:rPr>
                  <a:t> </a:t>
                </a:r>
              </a:p>
            </p:txBody>
          </p:sp>
        </mc:Fallback>
      </mc:AlternateContent>
      <p:sp>
        <p:nvSpPr>
          <p:cNvPr id="19" name="TextBox 18">
            <a:extLst>
              <a:ext uri="{FF2B5EF4-FFF2-40B4-BE49-F238E27FC236}">
                <a16:creationId xmlns:a16="http://schemas.microsoft.com/office/drawing/2014/main" id="{F5EC1E20-2C0D-4C02-B1B0-E64A7DE1B5C5}"/>
              </a:ext>
            </a:extLst>
          </p:cNvPr>
          <p:cNvSpPr txBox="1"/>
          <p:nvPr/>
        </p:nvSpPr>
        <p:spPr>
          <a:xfrm>
            <a:off x="3397818" y="5926798"/>
            <a:ext cx="1556901" cy="369332"/>
          </a:xfrm>
          <a:prstGeom prst="rect">
            <a:avLst/>
          </a:prstGeom>
          <a:noFill/>
        </p:spPr>
        <p:txBody>
          <a:bodyPr wrap="none" rtlCol="0">
            <a:spAutoFit/>
          </a:bodyPr>
          <a:lstStyle/>
          <a:p>
            <a:r>
              <a:rPr lang="ru-RU" dirty="0"/>
              <a:t>    Ионы</a:t>
            </a:r>
            <a:r>
              <a:rPr lang="en-US" dirty="0"/>
              <a:t>  </a:t>
            </a:r>
            <a:r>
              <a:rPr lang="ru-RU" dirty="0"/>
              <a:t>  </a:t>
            </a:r>
            <a:r>
              <a:rPr lang="en-US" dirty="0"/>
              <a:t>Au</a:t>
            </a:r>
            <a:endParaRPr lang="ru-RU"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15714B2-F105-43AD-A92C-BD36A6FC1A35}"/>
                  </a:ext>
                </a:extLst>
              </p:cNvPr>
              <p:cNvSpPr txBox="1"/>
              <p:nvPr/>
            </p:nvSpPr>
            <p:spPr>
              <a:xfrm>
                <a:off x="4465738" y="4951250"/>
                <a:ext cx="2044214" cy="369332"/>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rPr>
                      <m:t>𝑑</m:t>
                    </m:r>
                    <m:r>
                      <a:rPr lang="en-US" i="1" smtClean="0">
                        <a:latin typeface="Cambria Math" panose="02040503050406030204" pitchFamily="18" charset="0"/>
                      </a:rPr>
                      <m:t>/</m:t>
                    </m:r>
                    <m:r>
                      <a:rPr lang="en-US" i="1">
                        <a:latin typeface="Cambria Math" panose="02040503050406030204" pitchFamily="18" charset="0"/>
                      </a:rPr>
                      <m:t>𝜆</m:t>
                    </m:r>
                  </m:oMath>
                </a14:m>
                <a:r>
                  <a:rPr lang="en-US" dirty="0"/>
                  <a:t> = 0.3, 0.5, 0.8</a:t>
                </a:r>
                <a:endParaRPr lang="ru-RU" dirty="0"/>
              </a:p>
            </p:txBody>
          </p:sp>
        </mc:Choice>
        <mc:Fallback xmlns="">
          <p:sp>
            <p:nvSpPr>
              <p:cNvPr id="20" name="TextBox 19">
                <a:extLst>
                  <a:ext uri="{FF2B5EF4-FFF2-40B4-BE49-F238E27FC236}">
                    <a16:creationId xmlns:a16="http://schemas.microsoft.com/office/drawing/2014/main" id="{715714B2-F105-43AD-A92C-BD36A6FC1A35}"/>
                  </a:ext>
                </a:extLst>
              </p:cNvPr>
              <p:cNvSpPr txBox="1">
                <a:spLocks noRot="1" noChangeAspect="1" noMove="1" noResize="1" noEditPoints="1" noAdjustHandles="1" noChangeArrowheads="1" noChangeShapeType="1" noTextEdit="1"/>
              </p:cNvSpPr>
              <p:nvPr/>
            </p:nvSpPr>
            <p:spPr>
              <a:xfrm>
                <a:off x="4465738" y="4951250"/>
                <a:ext cx="2044214" cy="369332"/>
              </a:xfrm>
              <a:prstGeom prst="rect">
                <a:avLst/>
              </a:prstGeom>
              <a:blipFill>
                <a:blip r:embed="rId5"/>
                <a:stretch>
                  <a:fillRect t="-8197" r="-1791"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86583F0-8615-4734-84A9-913A312746FA}"/>
                  </a:ext>
                </a:extLst>
              </p:cNvPr>
              <p:cNvSpPr txBox="1"/>
              <p:nvPr/>
            </p:nvSpPr>
            <p:spPr>
              <a:xfrm>
                <a:off x="4485389" y="5261859"/>
                <a:ext cx="1118319" cy="369332"/>
              </a:xfrm>
              <a:prstGeom prst="rect">
                <a:avLst/>
              </a:prstGeom>
              <a:noFill/>
            </p:spPr>
            <p:txBody>
              <a:bodyPr wrap="none" rtlCol="0">
                <a:spAutoFit/>
              </a:bodyPr>
              <a:lstStyle/>
              <a:p>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𝜆</m:t>
                    </m:r>
                  </m:oMath>
                </a14:m>
                <a:r>
                  <a:rPr lang="en-US" dirty="0"/>
                  <a:t> = 1.2</a:t>
                </a:r>
                <a:endParaRPr lang="ru-RU" dirty="0"/>
              </a:p>
            </p:txBody>
          </p:sp>
        </mc:Choice>
        <mc:Fallback xmlns="">
          <p:sp>
            <p:nvSpPr>
              <p:cNvPr id="21" name="TextBox 20">
                <a:extLst>
                  <a:ext uri="{FF2B5EF4-FFF2-40B4-BE49-F238E27FC236}">
                    <a16:creationId xmlns:a16="http://schemas.microsoft.com/office/drawing/2014/main" id="{686583F0-8615-4734-84A9-913A312746FA}"/>
                  </a:ext>
                </a:extLst>
              </p:cNvPr>
              <p:cNvSpPr txBox="1">
                <a:spLocks noRot="1" noChangeAspect="1" noMove="1" noResize="1" noEditPoints="1" noAdjustHandles="1" noChangeArrowheads="1" noChangeShapeType="1" noTextEdit="1"/>
              </p:cNvSpPr>
              <p:nvPr/>
            </p:nvSpPr>
            <p:spPr>
              <a:xfrm>
                <a:off x="4485389" y="5261859"/>
                <a:ext cx="1118319" cy="369332"/>
              </a:xfrm>
              <a:prstGeom prst="rect">
                <a:avLst/>
              </a:prstGeom>
              <a:blipFill>
                <a:blip r:embed="rId6"/>
                <a:stretch>
                  <a:fillRect t="-8197" r="-4372"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203579C-2B0A-4949-894B-B5649DC31D3D}"/>
                  </a:ext>
                </a:extLst>
              </p:cNvPr>
              <p:cNvSpPr txBox="1"/>
              <p:nvPr/>
            </p:nvSpPr>
            <p:spPr>
              <a:xfrm>
                <a:off x="4482157" y="5597369"/>
                <a:ext cx="1355499"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oMath>
                </a14:m>
                <a:r>
                  <a:rPr lang="en-US" dirty="0"/>
                  <a:t> = </a:t>
                </a:r>
                <a14:m>
                  <m:oMath xmlns:m="http://schemas.openxmlformats.org/officeDocument/2006/math">
                    <m:r>
                      <a:rPr lang="en-US">
                        <a:latin typeface="Cambria Math" panose="02040503050406030204" pitchFamily="18" charset="0"/>
                      </a:rPr>
                      <m:t>2</m:t>
                    </m:r>
                    <m:r>
                      <a:rPr lang="en-US" b="0" i="0" smtClean="0">
                        <a:latin typeface="Cambria Math" panose="02040503050406030204" pitchFamily="18" charset="0"/>
                      </a:rPr>
                      <m:t>00 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𝑐</m:t>
                        </m:r>
                      </m:sub>
                    </m:sSub>
                  </m:oMath>
                </a14:m>
                <a:endParaRPr lang="ru-RU" dirty="0"/>
              </a:p>
            </p:txBody>
          </p:sp>
        </mc:Choice>
        <mc:Fallback xmlns="">
          <p:sp>
            <p:nvSpPr>
              <p:cNvPr id="22" name="TextBox 21">
                <a:extLst>
                  <a:ext uri="{FF2B5EF4-FFF2-40B4-BE49-F238E27FC236}">
                    <a16:creationId xmlns:a16="http://schemas.microsoft.com/office/drawing/2014/main" id="{1203579C-2B0A-4949-894B-B5649DC31D3D}"/>
                  </a:ext>
                </a:extLst>
              </p:cNvPr>
              <p:cNvSpPr txBox="1">
                <a:spLocks noRot="1" noChangeAspect="1" noMove="1" noResize="1" noEditPoints="1" noAdjustHandles="1" noChangeArrowheads="1" noChangeShapeType="1" noTextEdit="1"/>
              </p:cNvSpPr>
              <p:nvPr/>
            </p:nvSpPr>
            <p:spPr>
              <a:xfrm>
                <a:off x="4482157" y="5597369"/>
                <a:ext cx="1355499" cy="369332"/>
              </a:xfrm>
              <a:prstGeom prst="rect">
                <a:avLst/>
              </a:prstGeom>
              <a:blipFill>
                <a:blip r:embed="rId7"/>
                <a:stretch>
                  <a:fillRect t="-8197" b="-24590"/>
                </a:stretch>
              </a:blipFill>
            </p:spPr>
            <p:txBody>
              <a:bodyPr/>
              <a:lstStyle/>
              <a:p>
                <a:r>
                  <a:rPr lang="ru-RU">
                    <a:noFill/>
                  </a:rPr>
                  <a:t> </a:t>
                </a:r>
              </a:p>
            </p:txBody>
          </p:sp>
        </mc:Fallback>
      </mc:AlternateContent>
      <p:sp>
        <p:nvSpPr>
          <p:cNvPr id="23" name="TextBox 22">
            <a:extLst>
              <a:ext uri="{FF2B5EF4-FFF2-40B4-BE49-F238E27FC236}">
                <a16:creationId xmlns:a16="http://schemas.microsoft.com/office/drawing/2014/main" id="{98089AD2-390C-4FE4-BD92-EDCECAC613A4}"/>
              </a:ext>
            </a:extLst>
          </p:cNvPr>
          <p:cNvSpPr txBox="1"/>
          <p:nvPr/>
        </p:nvSpPr>
        <p:spPr>
          <a:xfrm>
            <a:off x="1907997" y="4644603"/>
            <a:ext cx="1385316" cy="369332"/>
          </a:xfrm>
          <a:prstGeom prst="rect">
            <a:avLst/>
          </a:prstGeom>
          <a:noFill/>
        </p:spPr>
        <p:txBody>
          <a:bodyPr wrap="none" rtlCol="0">
            <a:spAutoFit/>
          </a:bodyPr>
          <a:lstStyle/>
          <a:p>
            <a:r>
              <a:rPr lang="ru-RU" b="1" dirty="0">
                <a:effectLst>
                  <a:outerShdw blurRad="38100" dist="38100" dir="2700000" algn="tl">
                    <a:srgbClr val="000000">
                      <a:alpha val="43137"/>
                    </a:srgbClr>
                  </a:outerShdw>
                </a:effectLst>
              </a:rPr>
              <a:t>Кластеры</a:t>
            </a:r>
            <a:r>
              <a:rPr lang="en-US" b="1" dirty="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5B4E1BF4-7A0C-4407-83B5-C85DA8E06E2A}"/>
              </a:ext>
            </a:extLst>
          </p:cNvPr>
          <p:cNvSpPr txBox="1"/>
          <p:nvPr/>
        </p:nvSpPr>
        <p:spPr>
          <a:xfrm>
            <a:off x="3293313" y="4978120"/>
            <a:ext cx="1111523" cy="369332"/>
          </a:xfrm>
          <a:prstGeom prst="rect">
            <a:avLst/>
          </a:prstGeom>
          <a:noFill/>
        </p:spPr>
        <p:txBody>
          <a:bodyPr wrap="none" rtlCol="0">
            <a:spAutoFit/>
          </a:bodyPr>
          <a:lstStyle/>
          <a:p>
            <a:r>
              <a:rPr lang="ru-RU" dirty="0"/>
              <a:t>Диаметр</a:t>
            </a:r>
          </a:p>
        </p:txBody>
      </p:sp>
      <p:sp>
        <p:nvSpPr>
          <p:cNvPr id="25" name="TextBox 24">
            <a:extLst>
              <a:ext uri="{FF2B5EF4-FFF2-40B4-BE49-F238E27FC236}">
                <a16:creationId xmlns:a16="http://schemas.microsoft.com/office/drawing/2014/main" id="{3C3BC306-A870-4C9A-BAAD-843575AC2320}"/>
              </a:ext>
            </a:extLst>
          </p:cNvPr>
          <p:cNvSpPr txBox="1"/>
          <p:nvPr/>
        </p:nvSpPr>
        <p:spPr>
          <a:xfrm>
            <a:off x="49849" y="5311637"/>
            <a:ext cx="4415889" cy="369332"/>
          </a:xfrm>
          <a:prstGeom prst="rect">
            <a:avLst/>
          </a:prstGeom>
          <a:noFill/>
        </p:spPr>
        <p:txBody>
          <a:bodyPr wrap="none" rtlCol="0">
            <a:spAutoFit/>
          </a:bodyPr>
          <a:lstStyle/>
          <a:p>
            <a:r>
              <a:rPr lang="ru-RU" dirty="0"/>
              <a:t>Средняя электронная плотность среды</a:t>
            </a:r>
          </a:p>
        </p:txBody>
      </p:sp>
      <p:sp>
        <p:nvSpPr>
          <p:cNvPr id="26" name="TextBox 25">
            <a:extLst>
              <a:ext uri="{FF2B5EF4-FFF2-40B4-BE49-F238E27FC236}">
                <a16:creationId xmlns:a16="http://schemas.microsoft.com/office/drawing/2014/main" id="{B79ECCE2-F897-48E4-8A94-5FD770648BF4}"/>
              </a:ext>
            </a:extLst>
          </p:cNvPr>
          <p:cNvSpPr txBox="1"/>
          <p:nvPr/>
        </p:nvSpPr>
        <p:spPr>
          <a:xfrm>
            <a:off x="572941" y="5643025"/>
            <a:ext cx="3892797" cy="369332"/>
          </a:xfrm>
          <a:prstGeom prst="rect">
            <a:avLst/>
          </a:prstGeom>
          <a:noFill/>
        </p:spPr>
        <p:txBody>
          <a:bodyPr wrap="none" rtlCol="0">
            <a:spAutoFit/>
          </a:bodyPr>
          <a:lstStyle/>
          <a:p>
            <a:r>
              <a:rPr lang="ru-RU" dirty="0"/>
              <a:t>Электронная плотность</a:t>
            </a:r>
            <a:r>
              <a:rPr lang="en-US" dirty="0"/>
              <a:t> </a:t>
            </a:r>
            <a:r>
              <a:rPr lang="ru-RU" dirty="0"/>
              <a:t>кластеров</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9EBA9BD-B586-4543-8C0D-E650E5228300}"/>
                  </a:ext>
                </a:extLst>
              </p:cNvPr>
              <p:cNvSpPr txBox="1"/>
              <p:nvPr/>
            </p:nvSpPr>
            <p:spPr>
              <a:xfrm>
                <a:off x="2103952" y="6224500"/>
                <a:ext cx="3293594" cy="369332"/>
              </a:xfrm>
              <a:prstGeom prst="rect">
                <a:avLst/>
              </a:prstGeom>
              <a:noFill/>
            </p:spPr>
            <p:txBody>
              <a:bodyPr wrap="none" rtlCol="0">
                <a:spAutoFit/>
              </a:bodyPr>
              <a:lstStyle/>
              <a:p>
                <a:r>
                  <a:rPr lang="ru-RU" dirty="0"/>
                  <a:t> Уровень ионизации </a:t>
                </a:r>
                <a:r>
                  <a:rPr lang="en-US" dirty="0"/>
                  <a:t>  </a:t>
                </a:r>
                <a:r>
                  <a:rPr lang="ru-RU" dirty="0"/>
                  <a:t> </a:t>
                </a:r>
                <a14:m>
                  <m:oMath xmlns:m="http://schemas.openxmlformats.org/officeDocument/2006/math">
                    <m:r>
                      <a:rPr lang="en-US" i="1" dirty="0" smtClean="0">
                        <a:latin typeface="Cambria Math" panose="02040503050406030204" pitchFamily="18" charset="0"/>
                      </a:rPr>
                      <m:t>𝑍</m:t>
                    </m:r>
                    <m:r>
                      <a:rPr lang="en-US" i="1" dirty="0" smtClean="0">
                        <a:latin typeface="Cambria Math" panose="02040503050406030204" pitchFamily="18" charset="0"/>
                      </a:rPr>
                      <m:t>=20</m:t>
                    </m:r>
                  </m:oMath>
                </a14:m>
                <a:endParaRPr lang="ru-RU" dirty="0"/>
              </a:p>
            </p:txBody>
          </p:sp>
        </mc:Choice>
        <mc:Fallback xmlns="">
          <p:sp>
            <p:nvSpPr>
              <p:cNvPr id="27" name="TextBox 26">
                <a:extLst>
                  <a:ext uri="{FF2B5EF4-FFF2-40B4-BE49-F238E27FC236}">
                    <a16:creationId xmlns:a16="http://schemas.microsoft.com/office/drawing/2014/main" id="{B9EBA9BD-B586-4543-8C0D-E650E5228300}"/>
                  </a:ext>
                </a:extLst>
              </p:cNvPr>
              <p:cNvSpPr txBox="1">
                <a:spLocks noRot="1" noChangeAspect="1" noMove="1" noResize="1" noEditPoints="1" noAdjustHandles="1" noChangeArrowheads="1" noChangeShapeType="1" noTextEdit="1"/>
              </p:cNvSpPr>
              <p:nvPr/>
            </p:nvSpPr>
            <p:spPr>
              <a:xfrm>
                <a:off x="2103952" y="6224500"/>
                <a:ext cx="3293594" cy="369332"/>
              </a:xfrm>
              <a:prstGeom prst="rect">
                <a:avLst/>
              </a:prstGeom>
              <a:blipFill>
                <a:blip r:embed="rId8"/>
                <a:stretch>
                  <a:fillRect t="-8197" b="-24590"/>
                </a:stretch>
              </a:blipFill>
            </p:spPr>
            <p:txBody>
              <a:bodyPr/>
              <a:lstStyle/>
              <a:p>
                <a:r>
                  <a:rPr lang="ru-RU">
                    <a:noFill/>
                  </a:rPr>
                  <a:t> </a:t>
                </a:r>
              </a:p>
            </p:txBody>
          </p:sp>
        </mc:Fallback>
      </mc:AlternateContent>
      <p:sp>
        <p:nvSpPr>
          <p:cNvPr id="3" name="Номер слайда 20">
            <a:extLst>
              <a:ext uri="{FF2B5EF4-FFF2-40B4-BE49-F238E27FC236}">
                <a16:creationId xmlns:a16="http://schemas.microsoft.com/office/drawing/2014/main" id="{931DD5D9-62C0-EC1F-924E-3AD2FA1A5132}"/>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3</a:t>
            </a:fld>
            <a:endParaRPr lang="ru-RU" sz="2200" dirty="0"/>
          </a:p>
        </p:txBody>
      </p:sp>
      <p:sp>
        <p:nvSpPr>
          <p:cNvPr id="4" name="Прямоугольник 3">
            <a:extLst>
              <a:ext uri="{FF2B5EF4-FFF2-40B4-BE49-F238E27FC236}">
                <a16:creationId xmlns:a16="http://schemas.microsoft.com/office/drawing/2014/main" id="{BE939B7F-02E2-A2FB-A0AD-243CADC375E8}"/>
              </a:ext>
            </a:extLst>
          </p:cNvPr>
          <p:cNvSpPr/>
          <p:nvPr/>
        </p:nvSpPr>
        <p:spPr>
          <a:xfrm>
            <a:off x="6407680" y="5447369"/>
            <a:ext cx="2618089" cy="369332"/>
          </a:xfrm>
          <a:prstGeom prst="rect">
            <a:avLst/>
          </a:prstGeom>
        </p:spPr>
        <p:txBody>
          <a:bodyPr wrap="none">
            <a:spAutoFit/>
          </a:bodyPr>
          <a:lstStyle/>
          <a:p>
            <a:pPr algn="ctr"/>
            <a:r>
              <a:rPr lang="ru-RU" b="1" dirty="0"/>
              <a:t>Граничные условия</a:t>
            </a:r>
            <a:r>
              <a:rPr lang="en-US" b="1" dirty="0"/>
              <a:t>: </a:t>
            </a:r>
          </a:p>
        </p:txBody>
      </p:sp>
      <p:sp>
        <p:nvSpPr>
          <p:cNvPr id="6" name="Прямоугольник 5">
            <a:extLst>
              <a:ext uri="{FF2B5EF4-FFF2-40B4-BE49-F238E27FC236}">
                <a16:creationId xmlns:a16="http://schemas.microsoft.com/office/drawing/2014/main" id="{5009180F-281E-18C3-EA8B-2D9E62BC4D62}"/>
              </a:ext>
            </a:extLst>
          </p:cNvPr>
          <p:cNvSpPr/>
          <p:nvPr/>
        </p:nvSpPr>
        <p:spPr>
          <a:xfrm>
            <a:off x="6344531" y="5819095"/>
            <a:ext cx="2555187" cy="307777"/>
          </a:xfrm>
          <a:prstGeom prst="rect">
            <a:avLst/>
          </a:prstGeom>
        </p:spPr>
        <p:txBody>
          <a:bodyPr wrap="none">
            <a:spAutoFit/>
          </a:bodyPr>
          <a:lstStyle/>
          <a:p>
            <a:r>
              <a:rPr lang="ru-RU" sz="1400" dirty="0"/>
              <a:t>продольные - поглощающие</a:t>
            </a:r>
          </a:p>
        </p:txBody>
      </p:sp>
      <p:sp>
        <p:nvSpPr>
          <p:cNvPr id="7" name="TextBox 6">
            <a:extLst>
              <a:ext uri="{FF2B5EF4-FFF2-40B4-BE49-F238E27FC236}">
                <a16:creationId xmlns:a16="http://schemas.microsoft.com/office/drawing/2014/main" id="{85E7407F-8641-34AD-6C0C-67AABA18BCD2}"/>
              </a:ext>
            </a:extLst>
          </p:cNvPr>
          <p:cNvSpPr txBox="1"/>
          <p:nvPr/>
        </p:nvSpPr>
        <p:spPr>
          <a:xfrm>
            <a:off x="6343056" y="6142242"/>
            <a:ext cx="2659382" cy="307777"/>
          </a:xfrm>
          <a:prstGeom prst="rect">
            <a:avLst/>
          </a:prstGeom>
          <a:noFill/>
        </p:spPr>
        <p:txBody>
          <a:bodyPr wrap="none" rtlCol="0">
            <a:spAutoFit/>
          </a:bodyPr>
          <a:lstStyle/>
          <a:p>
            <a:r>
              <a:rPr lang="ru-RU" sz="1400" dirty="0"/>
              <a:t>поперечные  -</a:t>
            </a:r>
            <a:r>
              <a:rPr lang="en-US" sz="1400" dirty="0"/>
              <a:t> </a:t>
            </a:r>
            <a:r>
              <a:rPr lang="ru-RU" sz="1400" dirty="0"/>
              <a:t>периодические</a:t>
            </a:r>
          </a:p>
        </p:txBody>
      </p:sp>
      <p:cxnSp>
        <p:nvCxnSpPr>
          <p:cNvPr id="18" name="Прямая со стрелкой 17">
            <a:extLst>
              <a:ext uri="{FF2B5EF4-FFF2-40B4-BE49-F238E27FC236}">
                <a16:creationId xmlns:a16="http://schemas.microsoft.com/office/drawing/2014/main" id="{6A21C5CC-5F56-A2A4-49F0-20158FA8978B}"/>
              </a:ext>
            </a:extLst>
          </p:cNvPr>
          <p:cNvCxnSpPr>
            <a:cxnSpLocks/>
          </p:cNvCxnSpPr>
          <p:nvPr/>
        </p:nvCxnSpPr>
        <p:spPr bwMode="auto">
          <a:xfrm>
            <a:off x="5841229" y="3897827"/>
            <a:ext cx="145541" cy="4808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Прямая со стрелкой 29">
            <a:extLst>
              <a:ext uri="{FF2B5EF4-FFF2-40B4-BE49-F238E27FC236}">
                <a16:creationId xmlns:a16="http://schemas.microsoft.com/office/drawing/2014/main" id="{C676869A-9F14-174D-42D3-E1A847F433F1}"/>
              </a:ext>
            </a:extLst>
          </p:cNvPr>
          <p:cNvCxnSpPr>
            <a:cxnSpLocks/>
          </p:cNvCxnSpPr>
          <p:nvPr/>
        </p:nvCxnSpPr>
        <p:spPr bwMode="auto">
          <a:xfrm flipV="1">
            <a:off x="5882032" y="2896261"/>
            <a:ext cx="209475" cy="4768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FCF82BB-B00C-A3F9-BA3F-3A543A774EAC}"/>
                  </a:ext>
                </a:extLst>
              </p:cNvPr>
              <p:cNvSpPr txBox="1"/>
              <p:nvPr/>
            </p:nvSpPr>
            <p:spPr>
              <a:xfrm>
                <a:off x="3302772" y="3968207"/>
                <a:ext cx="2406742"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b="1" i="1" smtClean="0">
                              <a:latin typeface="Cambria Math" panose="02040503050406030204" pitchFamily="18" charset="0"/>
                            </a:rPr>
                          </m:ctrlPr>
                        </m:sSubPr>
                        <m:e>
                          <m:r>
                            <a:rPr lang="ru-RU" b="1" i="1">
                              <a:latin typeface="Cambria Math" panose="02040503050406030204" pitchFamily="18" charset="0"/>
                            </a:rPr>
                            <m:t>𝑳</m:t>
                          </m:r>
                        </m:e>
                        <m:sub>
                          <m:r>
                            <a:rPr lang="ru-RU" b="1" i="1">
                              <a:latin typeface="Cambria Math" panose="02040503050406030204" pitchFamily="18" charset="0"/>
                            </a:rPr>
                            <m:t>𝒅𝒑𝒍</m:t>
                          </m:r>
                        </m:sub>
                      </m:sSub>
                      <m:r>
                        <a:rPr lang="ru-RU" b="0" i="0">
                          <a:latin typeface="Cambria Math" panose="02040503050406030204" pitchFamily="18" charset="0"/>
                        </a:rPr>
                        <m:t>=−</m:t>
                      </m:r>
                      <m:f>
                        <m:fPr>
                          <m:type m:val="lin"/>
                          <m:ctrlPr>
                            <a:rPr lang="ru-RU" b="0" i="1">
                              <a:latin typeface="Cambria Math" panose="02040503050406030204" pitchFamily="18" charset="0"/>
                            </a:rPr>
                          </m:ctrlPr>
                        </m:fPr>
                        <m:num>
                          <m:r>
                            <a:rPr lang="ru-RU" b="1" i="1">
                              <a:latin typeface="Cambria Math" panose="02040503050406030204" pitchFamily="18" charset="0"/>
                            </a:rPr>
                            <m:t>𝑿</m:t>
                          </m:r>
                        </m:num>
                        <m:den>
                          <m:func>
                            <m:funcPr>
                              <m:ctrlPr>
                                <a:rPr lang="ru-RU" b="0" i="1">
                                  <a:latin typeface="Cambria Math" panose="02040503050406030204" pitchFamily="18" charset="0"/>
                                </a:rPr>
                              </m:ctrlPr>
                            </m:funcPr>
                            <m:fName>
                              <m:r>
                                <a:rPr lang="ru-RU" b="1" i="0">
                                  <a:latin typeface="Cambria Math" panose="02040503050406030204" pitchFamily="18" charset="0"/>
                                </a:rPr>
                                <m:t>𝐥𝐧</m:t>
                              </m:r>
                            </m:fName>
                            <m:e>
                              <m:d>
                                <m:dPr>
                                  <m:ctrlPr>
                                    <a:rPr lang="ru-RU" b="0" i="1">
                                      <a:latin typeface="Cambria Math" panose="02040503050406030204" pitchFamily="18" charset="0"/>
                                    </a:rPr>
                                  </m:ctrlPr>
                                </m:dPr>
                                <m:e>
                                  <m:r>
                                    <a:rPr lang="ru-RU" b="0" i="0">
                                      <a:latin typeface="Cambria Math" panose="02040503050406030204" pitchFamily="18" charset="0"/>
                                    </a:rPr>
                                    <m:t>1−</m:t>
                                  </m:r>
                                  <m:r>
                                    <a:rPr lang="ru-RU" b="1" i="1">
                                      <a:latin typeface="Cambria Math" panose="02040503050406030204" pitchFamily="18" charset="0"/>
                                    </a:rPr>
                                    <m:t>𝑨</m:t>
                                  </m:r>
                                </m:e>
                              </m:d>
                            </m:e>
                          </m:func>
                        </m:den>
                      </m:f>
                    </m:oMath>
                  </m:oMathPara>
                </a14:m>
                <a:endParaRPr lang="ru-RU" dirty="0"/>
              </a:p>
            </p:txBody>
          </p:sp>
        </mc:Choice>
        <mc:Fallback xmlns="">
          <p:sp>
            <p:nvSpPr>
              <p:cNvPr id="35" name="TextBox 34">
                <a:extLst>
                  <a:ext uri="{FF2B5EF4-FFF2-40B4-BE49-F238E27FC236}">
                    <a16:creationId xmlns:a16="http://schemas.microsoft.com/office/drawing/2014/main" id="{6FCF82BB-B00C-A3F9-BA3F-3A543A774EAC}"/>
                  </a:ext>
                </a:extLst>
              </p:cNvPr>
              <p:cNvSpPr txBox="1">
                <a:spLocks noRot="1" noChangeAspect="1" noMove="1" noResize="1" noEditPoints="1" noAdjustHandles="1" noChangeArrowheads="1" noChangeShapeType="1" noTextEdit="1"/>
              </p:cNvSpPr>
              <p:nvPr/>
            </p:nvSpPr>
            <p:spPr>
              <a:xfrm>
                <a:off x="3302772" y="3968207"/>
                <a:ext cx="2406742" cy="394210"/>
              </a:xfrm>
              <a:prstGeom prst="rect">
                <a:avLst/>
              </a:prstGeom>
              <a:blipFill>
                <a:blip r:embed="rId9"/>
                <a:stretch>
                  <a:fillRect t="-107692" b="-160000"/>
                </a:stretch>
              </a:blipFill>
            </p:spPr>
            <p:txBody>
              <a:bodyPr/>
              <a:lstStyle/>
              <a:p>
                <a:r>
                  <a:rPr lang="ru-RU">
                    <a:noFill/>
                  </a:rPr>
                  <a:t> </a:t>
                </a:r>
              </a:p>
            </p:txBody>
          </p:sp>
        </mc:Fallback>
      </mc:AlternateContent>
    </p:spTree>
    <p:extLst>
      <p:ext uri="{BB962C8B-B14F-4D97-AF65-F5344CB8AC3E}">
        <p14:creationId xmlns:p14="http://schemas.microsoft.com/office/powerpoint/2010/main" val="213836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04D9AD-4DAC-0CB4-27E3-6A5740C72652}"/>
              </a:ext>
            </a:extLst>
          </p:cNvPr>
          <p:cNvSpPr>
            <a:spLocks noGrp="1"/>
          </p:cNvSpPr>
          <p:nvPr>
            <p:ph type="title"/>
          </p:nvPr>
        </p:nvSpPr>
        <p:spPr/>
        <p:txBody>
          <a:bodyPr/>
          <a:lstStyle/>
          <a:p>
            <a:r>
              <a:rPr lang="ru-RU" dirty="0"/>
              <a:t>Спектры электронов</a:t>
            </a:r>
          </a:p>
        </p:txBody>
      </p:sp>
      <p:pic>
        <p:nvPicPr>
          <p:cNvPr id="5" name="Объект 4">
            <a:extLst>
              <a:ext uri="{FF2B5EF4-FFF2-40B4-BE49-F238E27FC236}">
                <a16:creationId xmlns:a16="http://schemas.microsoft.com/office/drawing/2014/main" id="{ED3B92EE-16DA-B634-3696-07E86AB5D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443" y="1170342"/>
            <a:ext cx="437055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8C2E97A3-C34C-C7E2-2470-B699643F9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022" y="1236678"/>
            <a:ext cx="4136994" cy="256606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75F2D5-4F47-4C37-7596-2F114D7B16EA}"/>
                  </a:ext>
                </a:extLst>
              </p:cNvPr>
              <p:cNvSpPr txBox="1"/>
              <p:nvPr/>
            </p:nvSpPr>
            <p:spPr>
              <a:xfrm>
                <a:off x="5363708" y="6220345"/>
                <a:ext cx="1839734" cy="3747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i="1" smtClean="0">
                              <a:latin typeface="Cambria Math" panose="02040503050406030204" pitchFamily="18" charset="0"/>
                            </a:rPr>
                            <m:t>T</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f>
                        <m:fPr>
                          <m:type m:val="lin"/>
                          <m:ctrlPr>
                            <a:rPr lang="en-US" b="0" i="1" smtClean="0">
                              <a:latin typeface="Cambria Math" panose="02040503050406030204" pitchFamily="18" charset="0"/>
                            </a:rPr>
                          </m:ctrlPr>
                        </m:fPr>
                        <m:num>
                          <m:sSubSup>
                            <m:sSubSupPr>
                              <m:ctrlPr>
                                <a:rPr lang="ru-RU" b="0" i="1" smtClean="0">
                                  <a:latin typeface="Cambria Math" panose="02040503050406030204" pitchFamily="18" charset="0"/>
                                </a:rPr>
                              </m:ctrlPr>
                            </m:sSubSupPr>
                            <m:e>
                              <m:r>
                                <a:rPr lang="en-US" b="0" i="1" smtClean="0">
                                  <a:latin typeface="Cambria Math" panose="02040503050406030204" pitchFamily="18" charset="0"/>
                                </a:rPr>
                                <m:t>𝑎</m:t>
                              </m:r>
                            </m:e>
                            <m:sub>
                              <m:r>
                                <a:rPr lang="ru-RU" b="0" i="1" smtClean="0">
                                  <a:latin typeface="Cambria Math" panose="02040503050406030204" pitchFamily="18" charset="0"/>
                                </a:rPr>
                                <m:t>0</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4</m:t>
                          </m:r>
                        </m:den>
                      </m:f>
                    </m:oMath>
                  </m:oMathPara>
                </a14:m>
                <a:endParaRPr lang="ru-RU" dirty="0"/>
              </a:p>
            </p:txBody>
          </p:sp>
        </mc:Choice>
        <mc:Fallback xmlns="">
          <p:sp>
            <p:nvSpPr>
              <p:cNvPr id="8" name="TextBox 7">
                <a:extLst>
                  <a:ext uri="{FF2B5EF4-FFF2-40B4-BE49-F238E27FC236}">
                    <a16:creationId xmlns:a16="http://schemas.microsoft.com/office/drawing/2014/main" id="{CA75F2D5-4F47-4C37-7596-2F114D7B16EA}"/>
                  </a:ext>
                </a:extLst>
              </p:cNvPr>
              <p:cNvSpPr txBox="1">
                <a:spLocks noRot="1" noChangeAspect="1" noMove="1" noResize="1" noEditPoints="1" noAdjustHandles="1" noChangeArrowheads="1" noChangeShapeType="1" noTextEdit="1"/>
              </p:cNvSpPr>
              <p:nvPr/>
            </p:nvSpPr>
            <p:spPr>
              <a:xfrm>
                <a:off x="5363708" y="6220345"/>
                <a:ext cx="1839734" cy="374783"/>
              </a:xfrm>
              <a:prstGeom prst="rect">
                <a:avLst/>
              </a:prstGeom>
              <a:blipFill>
                <a:blip r:embed="rId4"/>
                <a:stretch>
                  <a:fillRect t="-111290" r="-25166" b="-174194"/>
                </a:stretch>
              </a:blipFill>
            </p:spPr>
            <p:txBody>
              <a:bodyPr/>
              <a:lstStyle/>
              <a:p>
                <a:r>
                  <a:rPr lang="ru-RU">
                    <a:noFill/>
                  </a:rPr>
                  <a:t> </a:t>
                </a:r>
              </a:p>
            </p:txBody>
          </p:sp>
        </mc:Fallback>
      </mc:AlternateContent>
      <p:pic>
        <p:nvPicPr>
          <p:cNvPr id="11" name="Рисунок 10">
            <a:extLst>
              <a:ext uri="{FF2B5EF4-FFF2-40B4-BE49-F238E27FC236}">
                <a16:creationId xmlns:a16="http://schemas.microsoft.com/office/drawing/2014/main" id="{DBB3FA47-442F-B868-3149-7B2BF0B351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9553" y="3879542"/>
            <a:ext cx="3597747" cy="2312629"/>
          </a:xfrm>
          <a:prstGeom prst="rect">
            <a:avLst/>
          </a:prstGeom>
          <a:noFill/>
          <a:ln>
            <a:noFill/>
          </a:ln>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BB321AA-8CA7-D156-29BF-DE9C294BFBF6}"/>
                  </a:ext>
                </a:extLst>
              </p:cNvPr>
              <p:cNvSpPr txBox="1"/>
              <p:nvPr/>
            </p:nvSpPr>
            <p:spPr>
              <a:xfrm>
                <a:off x="6849362" y="5530029"/>
                <a:ext cx="124707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en-US" b="0" i="1" smtClean="0">
                              <a:solidFill>
                                <a:srgbClr val="EE0000"/>
                              </a:solidFill>
                              <a:latin typeface="Cambria Math" panose="02040503050406030204" pitchFamily="18" charset="0"/>
                            </a:rPr>
                          </m:ctrlPr>
                        </m:fPr>
                        <m:num>
                          <m:r>
                            <a:rPr lang="en-US" i="1">
                              <a:solidFill>
                                <a:srgbClr val="EE0000"/>
                              </a:solidFill>
                              <a:latin typeface="Cambria Math" panose="02040503050406030204" pitchFamily="18" charset="0"/>
                            </a:rPr>
                            <m:t>𝑑</m:t>
                          </m:r>
                        </m:num>
                        <m:den>
                          <m:r>
                            <a:rPr lang="en-US" b="0" i="1" smtClean="0">
                              <a:solidFill>
                                <a:srgbClr val="EE0000"/>
                              </a:solidFill>
                              <a:latin typeface="Cambria Math" panose="02040503050406030204" pitchFamily="18" charset="0"/>
                            </a:rPr>
                            <m:t>𝜆</m:t>
                          </m:r>
                          <m:r>
                            <a:rPr lang="en-US" b="0" i="1" smtClean="0">
                              <a:solidFill>
                                <a:srgbClr val="EE0000"/>
                              </a:solidFill>
                              <a:latin typeface="Cambria Math" panose="02040503050406030204" pitchFamily="18" charset="0"/>
                            </a:rPr>
                            <m:t>=0.5</m:t>
                          </m:r>
                        </m:den>
                      </m:f>
                    </m:oMath>
                  </m:oMathPara>
                </a14:m>
                <a:endParaRPr lang="ru-RU" dirty="0">
                  <a:solidFill>
                    <a:srgbClr val="EE0000"/>
                  </a:solidFill>
                </a:endParaRPr>
              </a:p>
            </p:txBody>
          </p:sp>
        </mc:Choice>
        <mc:Fallback xmlns="">
          <p:sp>
            <p:nvSpPr>
              <p:cNvPr id="12" name="TextBox 11">
                <a:extLst>
                  <a:ext uri="{FF2B5EF4-FFF2-40B4-BE49-F238E27FC236}">
                    <a16:creationId xmlns:a16="http://schemas.microsoft.com/office/drawing/2014/main" id="{3BB321AA-8CA7-D156-29BF-DE9C294BFBF6}"/>
                  </a:ext>
                </a:extLst>
              </p:cNvPr>
              <p:cNvSpPr txBox="1">
                <a:spLocks noRot="1" noChangeAspect="1" noMove="1" noResize="1" noEditPoints="1" noAdjustHandles="1" noChangeArrowheads="1" noChangeShapeType="1" noTextEdit="1"/>
              </p:cNvSpPr>
              <p:nvPr/>
            </p:nvSpPr>
            <p:spPr>
              <a:xfrm>
                <a:off x="6849362" y="5530029"/>
                <a:ext cx="1247073" cy="369332"/>
              </a:xfrm>
              <a:prstGeom prst="rect">
                <a:avLst/>
              </a:prstGeom>
              <a:blipFill>
                <a:blip r:embed="rId6"/>
                <a:stretch>
                  <a:fillRect l="-12255" t="-114754" b="-177049"/>
                </a:stretch>
              </a:blipFill>
            </p:spPr>
            <p:txBody>
              <a:bodyPr/>
              <a:lstStyle/>
              <a:p>
                <a:r>
                  <a:rPr lang="ru-RU">
                    <a:noFill/>
                  </a:rPr>
                  <a:t> </a:t>
                </a:r>
              </a:p>
            </p:txBody>
          </p:sp>
        </mc:Fallback>
      </mc:AlternateContent>
      <p:sp>
        <p:nvSpPr>
          <p:cNvPr id="3" name="Номер слайда 20">
            <a:extLst>
              <a:ext uri="{FF2B5EF4-FFF2-40B4-BE49-F238E27FC236}">
                <a16:creationId xmlns:a16="http://schemas.microsoft.com/office/drawing/2014/main" id="{8FB08F46-8251-A7B6-905E-E4C3677EC0DB}"/>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4</a:t>
            </a:fld>
            <a:endParaRPr lang="ru-RU" sz="2200" dirty="0"/>
          </a:p>
        </p:txBody>
      </p:sp>
    </p:spTree>
    <p:extLst>
      <p:ext uri="{BB962C8B-B14F-4D97-AF65-F5344CB8AC3E}">
        <p14:creationId xmlns:p14="http://schemas.microsoft.com/office/powerpoint/2010/main" val="392134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C607AA-B5FE-E5B5-0AC2-F2ACF84048D2}"/>
              </a:ext>
            </a:extLst>
          </p:cNvPr>
          <p:cNvSpPr>
            <a:spLocks noGrp="1"/>
          </p:cNvSpPr>
          <p:nvPr>
            <p:ph type="title"/>
          </p:nvPr>
        </p:nvSpPr>
        <p:spPr/>
        <p:txBody>
          <a:bodyPr/>
          <a:lstStyle/>
          <a:p>
            <a:r>
              <a:rPr lang="ru-RU" dirty="0"/>
              <a:t>Выход горячих электронов</a:t>
            </a:r>
          </a:p>
        </p:txBody>
      </p:sp>
      <p:pic>
        <p:nvPicPr>
          <p:cNvPr id="6" name="Объект 5">
            <a:extLst>
              <a:ext uri="{FF2B5EF4-FFF2-40B4-BE49-F238E27FC236}">
                <a16:creationId xmlns:a16="http://schemas.microsoft.com/office/drawing/2014/main" id="{DCCAC64B-2BA8-2FE1-42B1-08D14E2251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63409" y="1144163"/>
            <a:ext cx="4507938" cy="270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86E77629-1E57-25EA-C7A9-3516E6B59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408" y="3958007"/>
            <a:ext cx="4506273" cy="2708448"/>
          </a:xfrm>
          <a:prstGeom prst="rect">
            <a:avLst/>
          </a:prstGeom>
          <a:noFill/>
          <a:ln>
            <a:no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32236C-FE63-7F97-EDA8-1E45592585FC}"/>
                  </a:ext>
                </a:extLst>
              </p:cNvPr>
              <p:cNvSpPr txBox="1"/>
              <p:nvPr/>
            </p:nvSpPr>
            <p:spPr>
              <a:xfrm>
                <a:off x="3444536" y="1376039"/>
                <a:ext cx="12470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b="0" i="1" smtClean="0">
                              <a:solidFill>
                                <a:srgbClr val="2522B5"/>
                              </a:solidFill>
                              <a:latin typeface="Cambria Math" panose="02040503050406030204" pitchFamily="18" charset="0"/>
                            </a:rPr>
                          </m:ctrlPr>
                        </m:fPr>
                        <m:num>
                          <m:r>
                            <a:rPr lang="en-US" i="1">
                              <a:solidFill>
                                <a:srgbClr val="2522B5"/>
                              </a:solidFill>
                              <a:latin typeface="Cambria Math" panose="02040503050406030204" pitchFamily="18" charset="0"/>
                            </a:rPr>
                            <m:t>𝑑</m:t>
                          </m:r>
                        </m:num>
                        <m:den>
                          <m:r>
                            <a:rPr lang="en-US" b="0" i="1" smtClean="0">
                              <a:solidFill>
                                <a:srgbClr val="2522B5"/>
                              </a:solidFill>
                              <a:latin typeface="Cambria Math" panose="02040503050406030204" pitchFamily="18" charset="0"/>
                            </a:rPr>
                            <m:t>𝜆</m:t>
                          </m:r>
                          <m:r>
                            <a:rPr lang="en-US" b="0" i="1" smtClean="0">
                              <a:solidFill>
                                <a:srgbClr val="2522B5"/>
                              </a:solidFill>
                              <a:latin typeface="Cambria Math" panose="02040503050406030204" pitchFamily="18" charset="0"/>
                            </a:rPr>
                            <m:t>=0.3</m:t>
                          </m:r>
                        </m:den>
                      </m:f>
                    </m:oMath>
                  </m:oMathPara>
                </a14:m>
                <a:endParaRPr lang="ru-RU" dirty="0">
                  <a:solidFill>
                    <a:schemeClr val="accent1">
                      <a:lumMod val="25000"/>
                    </a:schemeClr>
                  </a:solidFill>
                </a:endParaRPr>
              </a:p>
            </p:txBody>
          </p:sp>
        </mc:Choice>
        <mc:Fallback xmlns="">
          <p:sp>
            <p:nvSpPr>
              <p:cNvPr id="8" name="TextBox 7">
                <a:extLst>
                  <a:ext uri="{FF2B5EF4-FFF2-40B4-BE49-F238E27FC236}">
                    <a16:creationId xmlns:a16="http://schemas.microsoft.com/office/drawing/2014/main" id="{7532236C-FE63-7F97-EDA8-1E45592585FC}"/>
                  </a:ext>
                </a:extLst>
              </p:cNvPr>
              <p:cNvSpPr txBox="1">
                <a:spLocks noRot="1" noChangeAspect="1" noMove="1" noResize="1" noEditPoints="1" noAdjustHandles="1" noChangeArrowheads="1" noChangeShapeType="1" noTextEdit="1"/>
              </p:cNvSpPr>
              <p:nvPr/>
            </p:nvSpPr>
            <p:spPr>
              <a:xfrm>
                <a:off x="3444536" y="1376039"/>
                <a:ext cx="1247073" cy="369332"/>
              </a:xfrm>
              <a:prstGeom prst="rect">
                <a:avLst/>
              </a:prstGeom>
              <a:blipFill>
                <a:blip r:embed="rId4"/>
                <a:stretch>
                  <a:fillRect l="-11707" t="-116667" b="-181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D07702-B0C1-06E7-9AEF-E0B376B68164}"/>
                  </a:ext>
                </a:extLst>
              </p:cNvPr>
              <p:cNvSpPr txBox="1"/>
              <p:nvPr/>
            </p:nvSpPr>
            <p:spPr>
              <a:xfrm>
                <a:off x="3475608" y="1665363"/>
                <a:ext cx="10963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en-US" b="0" i="1" smtClean="0">
                              <a:solidFill>
                                <a:srgbClr val="EE0000"/>
                              </a:solidFill>
                              <a:latin typeface="Cambria Math" panose="02040503050406030204" pitchFamily="18" charset="0"/>
                            </a:rPr>
                          </m:ctrlPr>
                        </m:fPr>
                        <m:num>
                          <m:r>
                            <a:rPr lang="en-US" i="1">
                              <a:solidFill>
                                <a:srgbClr val="EE0000"/>
                              </a:solidFill>
                              <a:latin typeface="Cambria Math" panose="02040503050406030204" pitchFamily="18" charset="0"/>
                            </a:rPr>
                            <m:t>𝑑</m:t>
                          </m:r>
                        </m:num>
                        <m:den>
                          <m:r>
                            <a:rPr lang="en-US" b="0" i="1" smtClean="0">
                              <a:solidFill>
                                <a:srgbClr val="EE0000"/>
                              </a:solidFill>
                              <a:latin typeface="Cambria Math" panose="02040503050406030204" pitchFamily="18" charset="0"/>
                            </a:rPr>
                            <m:t>𝜆</m:t>
                          </m:r>
                          <m:r>
                            <a:rPr lang="en-US" b="0" i="1" smtClean="0">
                              <a:solidFill>
                                <a:srgbClr val="EE0000"/>
                              </a:solidFill>
                              <a:latin typeface="Cambria Math" panose="02040503050406030204" pitchFamily="18" charset="0"/>
                            </a:rPr>
                            <m:t>=0.5</m:t>
                          </m:r>
                        </m:den>
                      </m:f>
                    </m:oMath>
                  </m:oMathPara>
                </a14:m>
                <a:endParaRPr lang="ru-RU" dirty="0">
                  <a:solidFill>
                    <a:srgbClr val="EE0000"/>
                  </a:solidFill>
                </a:endParaRPr>
              </a:p>
            </p:txBody>
          </p:sp>
        </mc:Choice>
        <mc:Fallback xmlns="">
          <p:sp>
            <p:nvSpPr>
              <p:cNvPr id="10" name="TextBox 9">
                <a:extLst>
                  <a:ext uri="{FF2B5EF4-FFF2-40B4-BE49-F238E27FC236}">
                    <a16:creationId xmlns:a16="http://schemas.microsoft.com/office/drawing/2014/main" id="{7BD07702-B0C1-06E7-9AEF-E0B376B68164}"/>
                  </a:ext>
                </a:extLst>
              </p:cNvPr>
              <p:cNvSpPr txBox="1">
                <a:spLocks noRot="1" noChangeAspect="1" noMove="1" noResize="1" noEditPoints="1" noAdjustHandles="1" noChangeArrowheads="1" noChangeShapeType="1" noTextEdit="1"/>
              </p:cNvSpPr>
              <p:nvPr/>
            </p:nvSpPr>
            <p:spPr>
              <a:xfrm>
                <a:off x="3475608" y="1665363"/>
                <a:ext cx="1096392" cy="369332"/>
              </a:xfrm>
              <a:prstGeom prst="rect">
                <a:avLst/>
              </a:prstGeom>
              <a:blipFill>
                <a:blip r:embed="rId5"/>
                <a:stretch>
                  <a:fillRect l="-16667" t="-114754" r="-6667" b="-17704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BF4F6A-A8CA-3AAE-0606-1A48A4B29266}"/>
                  </a:ext>
                </a:extLst>
              </p:cNvPr>
              <p:cNvSpPr txBox="1"/>
              <p:nvPr/>
            </p:nvSpPr>
            <p:spPr>
              <a:xfrm>
                <a:off x="3473268" y="1982059"/>
                <a:ext cx="11896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en-US" b="0" i="1" smtClean="0">
                              <a:solidFill>
                                <a:srgbClr val="57CC51"/>
                              </a:solidFill>
                              <a:latin typeface="Cambria Math" panose="02040503050406030204" pitchFamily="18" charset="0"/>
                            </a:rPr>
                          </m:ctrlPr>
                        </m:fPr>
                        <m:num>
                          <m:r>
                            <a:rPr lang="en-US" i="1">
                              <a:solidFill>
                                <a:srgbClr val="57CC51"/>
                              </a:solidFill>
                              <a:latin typeface="Cambria Math" panose="02040503050406030204" pitchFamily="18" charset="0"/>
                            </a:rPr>
                            <m:t>𝑑</m:t>
                          </m:r>
                        </m:num>
                        <m:den>
                          <m:r>
                            <a:rPr lang="en-US" b="0" i="1" smtClean="0">
                              <a:solidFill>
                                <a:srgbClr val="57CC51"/>
                              </a:solidFill>
                              <a:latin typeface="Cambria Math" panose="02040503050406030204" pitchFamily="18" charset="0"/>
                            </a:rPr>
                            <m:t>𝜆</m:t>
                          </m:r>
                          <m:r>
                            <a:rPr lang="en-US" b="0" i="1" smtClean="0">
                              <a:solidFill>
                                <a:srgbClr val="57CC51"/>
                              </a:solidFill>
                              <a:latin typeface="Cambria Math" panose="02040503050406030204" pitchFamily="18" charset="0"/>
                            </a:rPr>
                            <m:t>=0.8</m:t>
                          </m:r>
                        </m:den>
                      </m:f>
                    </m:oMath>
                  </m:oMathPara>
                </a14:m>
                <a:endParaRPr lang="ru-RU" dirty="0">
                  <a:solidFill>
                    <a:srgbClr val="57CC51"/>
                  </a:solidFill>
                </a:endParaRPr>
              </a:p>
            </p:txBody>
          </p:sp>
        </mc:Choice>
        <mc:Fallback xmlns="">
          <p:sp>
            <p:nvSpPr>
              <p:cNvPr id="12" name="TextBox 11">
                <a:extLst>
                  <a:ext uri="{FF2B5EF4-FFF2-40B4-BE49-F238E27FC236}">
                    <a16:creationId xmlns:a16="http://schemas.microsoft.com/office/drawing/2014/main" id="{59BF4F6A-A8CA-3AAE-0606-1A48A4B29266}"/>
                  </a:ext>
                </a:extLst>
              </p:cNvPr>
              <p:cNvSpPr txBox="1">
                <a:spLocks noRot="1" noChangeAspect="1" noMove="1" noResize="1" noEditPoints="1" noAdjustHandles="1" noChangeArrowheads="1" noChangeShapeType="1" noTextEdit="1"/>
              </p:cNvSpPr>
              <p:nvPr/>
            </p:nvSpPr>
            <p:spPr>
              <a:xfrm>
                <a:off x="3473268" y="1982059"/>
                <a:ext cx="1189608" cy="369332"/>
              </a:xfrm>
              <a:prstGeom prst="rect">
                <a:avLst/>
              </a:prstGeom>
              <a:blipFill>
                <a:blip r:embed="rId6"/>
                <a:stretch>
                  <a:fillRect l="-15385" t="-114754" b="-17704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DF2376-4A7C-D803-0DA3-300675B8400F}"/>
                  </a:ext>
                </a:extLst>
              </p:cNvPr>
              <p:cNvSpPr txBox="1"/>
              <p:nvPr/>
            </p:nvSpPr>
            <p:spPr>
              <a:xfrm>
                <a:off x="1229797" y="5982790"/>
                <a:ext cx="124707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en-US" b="0" i="1" smtClean="0">
                              <a:solidFill>
                                <a:srgbClr val="EE0000"/>
                              </a:solidFill>
                              <a:latin typeface="Cambria Math" panose="02040503050406030204" pitchFamily="18" charset="0"/>
                            </a:rPr>
                          </m:ctrlPr>
                        </m:fPr>
                        <m:num>
                          <m:r>
                            <a:rPr lang="en-US" i="1">
                              <a:solidFill>
                                <a:srgbClr val="EE0000"/>
                              </a:solidFill>
                              <a:latin typeface="Cambria Math" panose="02040503050406030204" pitchFamily="18" charset="0"/>
                            </a:rPr>
                            <m:t>𝑑</m:t>
                          </m:r>
                        </m:num>
                        <m:den>
                          <m:r>
                            <a:rPr lang="en-US" b="0" i="1" smtClean="0">
                              <a:solidFill>
                                <a:srgbClr val="EE0000"/>
                              </a:solidFill>
                              <a:latin typeface="Cambria Math" panose="02040503050406030204" pitchFamily="18" charset="0"/>
                            </a:rPr>
                            <m:t>𝜆</m:t>
                          </m:r>
                          <m:r>
                            <a:rPr lang="en-US" b="0" i="1" smtClean="0">
                              <a:solidFill>
                                <a:srgbClr val="EE0000"/>
                              </a:solidFill>
                              <a:latin typeface="Cambria Math" panose="02040503050406030204" pitchFamily="18" charset="0"/>
                            </a:rPr>
                            <m:t>=0.5</m:t>
                          </m:r>
                        </m:den>
                      </m:f>
                    </m:oMath>
                  </m:oMathPara>
                </a14:m>
                <a:endParaRPr lang="ru-RU" dirty="0">
                  <a:solidFill>
                    <a:srgbClr val="EE0000"/>
                  </a:solidFill>
                </a:endParaRPr>
              </a:p>
            </p:txBody>
          </p:sp>
        </mc:Choice>
        <mc:Fallback xmlns="">
          <p:sp>
            <p:nvSpPr>
              <p:cNvPr id="14" name="TextBox 13">
                <a:extLst>
                  <a:ext uri="{FF2B5EF4-FFF2-40B4-BE49-F238E27FC236}">
                    <a16:creationId xmlns:a16="http://schemas.microsoft.com/office/drawing/2014/main" id="{82DF2376-4A7C-D803-0DA3-300675B8400F}"/>
                  </a:ext>
                </a:extLst>
              </p:cNvPr>
              <p:cNvSpPr txBox="1">
                <a:spLocks noRot="1" noChangeAspect="1" noMove="1" noResize="1" noEditPoints="1" noAdjustHandles="1" noChangeArrowheads="1" noChangeShapeType="1" noTextEdit="1"/>
              </p:cNvSpPr>
              <p:nvPr/>
            </p:nvSpPr>
            <p:spPr>
              <a:xfrm>
                <a:off x="1229797" y="5982790"/>
                <a:ext cx="1247073" cy="369332"/>
              </a:xfrm>
              <a:prstGeom prst="rect">
                <a:avLst/>
              </a:prstGeom>
              <a:blipFill>
                <a:blip r:embed="rId7"/>
                <a:stretch>
                  <a:fillRect l="-12255" t="-114754" b="-177049"/>
                </a:stretch>
              </a:blipFill>
            </p:spPr>
            <p:txBody>
              <a:bodyPr/>
              <a:lstStyle/>
              <a:p>
                <a:r>
                  <a:rPr lang="ru-RU">
                    <a:noFill/>
                  </a:rPr>
                  <a:t> </a:t>
                </a:r>
              </a:p>
            </p:txBody>
          </p:sp>
        </mc:Fallback>
      </mc:AlternateContent>
      <p:sp>
        <p:nvSpPr>
          <p:cNvPr id="15" name="TextBox 14">
            <a:extLst>
              <a:ext uri="{FF2B5EF4-FFF2-40B4-BE49-F238E27FC236}">
                <a16:creationId xmlns:a16="http://schemas.microsoft.com/office/drawing/2014/main" id="{F87B22CC-39C1-2EB9-2349-22F91CCEF218}"/>
              </a:ext>
            </a:extLst>
          </p:cNvPr>
          <p:cNvSpPr txBox="1"/>
          <p:nvPr/>
        </p:nvSpPr>
        <p:spPr>
          <a:xfrm>
            <a:off x="3293616" y="4227868"/>
            <a:ext cx="569387" cy="369332"/>
          </a:xfrm>
          <a:prstGeom prst="rect">
            <a:avLst/>
          </a:prstGeom>
          <a:noFill/>
        </p:spPr>
        <p:txBody>
          <a:bodyPr wrap="none" rtlCol="0">
            <a:spAutoFit/>
          </a:bodyPr>
          <a:lstStyle/>
          <a:p>
            <a:r>
              <a:rPr lang="en-US" dirty="0">
                <a:solidFill>
                  <a:srgbClr val="EE0000"/>
                </a:solidFill>
              </a:rPr>
              <a:t>PIC</a:t>
            </a:r>
            <a:endParaRPr lang="ru-RU" dirty="0">
              <a:solidFill>
                <a:srgbClr val="EE0000"/>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07BFE84-2FA1-AA2F-011D-8A79F464445E}"/>
                  </a:ext>
                </a:extLst>
              </p:cNvPr>
              <p:cNvSpPr txBox="1"/>
              <p:nvPr/>
            </p:nvSpPr>
            <p:spPr>
              <a:xfrm>
                <a:off x="2317072" y="4579444"/>
                <a:ext cx="2774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𝑁</m:t>
                          </m:r>
                        </m:e>
                        <m:sub>
                          <m:r>
                            <a:rPr lang="en-US" b="0" i="1" smtClean="0">
                              <a:latin typeface="Cambria Math" panose="02040503050406030204" pitchFamily="18" charset="0"/>
                            </a:rPr>
                            <m:t>h</m:t>
                          </m:r>
                        </m:sub>
                      </m:sSub>
                      <m:r>
                        <a:rPr lang="ru-RU" sz="1800" i="0">
                          <a:latin typeface="Cambria Math" panose="02040503050406030204" pitchFamily="18" charset="0"/>
                        </a:rPr>
                        <m:t>≈</m:t>
                      </m:r>
                      <m:f>
                        <m:fPr>
                          <m:type m:val="lin"/>
                          <m:ctrlPr>
                            <a:rPr lang="ru-RU" sz="1800"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𝑒</m:t>
                              </m:r>
                            </m:sub>
                          </m:sSub>
                          <m:sSub>
                            <m:sSubPr>
                              <m:ctrlPr>
                                <a:rPr lang="ru-RU" sz="1800" i="1">
                                  <a:latin typeface="Cambria Math" panose="02040503050406030204" pitchFamily="18" charset="0"/>
                                </a:rPr>
                              </m:ctrlPr>
                            </m:sSubPr>
                            <m:e>
                              <m:r>
                                <a:rPr lang="ru-RU" sz="1800" i="1">
                                  <a:latin typeface="Cambria Math" panose="02040503050406030204" pitchFamily="18" charset="0"/>
                                </a:rPr>
                                <m:t>𝑎</m:t>
                              </m:r>
                            </m:e>
                            <m:sub>
                              <m:r>
                                <a:rPr lang="ru-RU" sz="1800" i="0">
                                  <a:latin typeface="Cambria Math" panose="02040503050406030204" pitchFamily="18" charset="0"/>
                                </a:rPr>
                                <m:t>0</m:t>
                              </m:r>
                            </m:sub>
                          </m:sSub>
                          <m:sSub>
                            <m:sSubPr>
                              <m:ctrlPr>
                                <a:rPr lang="ru-RU" sz="1800" i="1">
                                  <a:latin typeface="Cambria Math" panose="02040503050406030204" pitchFamily="18" charset="0"/>
                                </a:rPr>
                              </m:ctrlPr>
                            </m:sSubPr>
                            <m:e>
                              <m:r>
                                <a:rPr lang="ru-RU" sz="1800" i="1">
                                  <a:latin typeface="Cambria Math" panose="02040503050406030204" pitchFamily="18" charset="0"/>
                                </a:rPr>
                                <m:t>𝑛</m:t>
                              </m:r>
                            </m:e>
                            <m:sub>
                              <m:r>
                                <a:rPr lang="ru-RU" sz="1800" i="1">
                                  <a:latin typeface="Cambria Math" panose="02040503050406030204" pitchFamily="18" charset="0"/>
                                </a:rPr>
                                <m:t>𝑐</m:t>
                              </m:r>
                            </m:sub>
                          </m:sSub>
                          <m:r>
                            <a:rPr lang="ru-RU" sz="1800" i="1">
                              <a:latin typeface="Cambria Math" panose="02040503050406030204" pitchFamily="18" charset="0"/>
                            </a:rPr>
                            <m:t>𝜆</m:t>
                          </m:r>
                        </m:num>
                        <m:den>
                          <m:d>
                            <m:dPr>
                              <m:ctrlPr>
                                <a:rPr lang="ru-RU" sz="1800" i="1">
                                  <a:latin typeface="Cambria Math" panose="02040503050406030204" pitchFamily="18" charset="0"/>
                                </a:rPr>
                              </m:ctrlPr>
                            </m:dPr>
                            <m:e>
                              <m:r>
                                <a:rPr lang="ru-RU" sz="1800" i="1">
                                  <a:latin typeface="Cambria Math" panose="02040503050406030204" pitchFamily="18" charset="0"/>
                                </a:rPr>
                                <m:t>𝑑</m:t>
                              </m:r>
                              <m:sSub>
                                <m:sSubPr>
                                  <m:ctrlPr>
                                    <a:rPr lang="ru-RU" sz="1800" i="1">
                                      <a:latin typeface="Cambria Math" panose="02040503050406030204" pitchFamily="18" charset="0"/>
                                    </a:rPr>
                                  </m:ctrlPr>
                                </m:sSubPr>
                                <m:e>
                                  <m:r>
                                    <a:rPr lang="ru-RU" sz="1800" i="1">
                                      <a:latin typeface="Cambria Math" panose="02040503050406030204" pitchFamily="18" charset="0"/>
                                    </a:rPr>
                                    <m:t>𝑛</m:t>
                                  </m:r>
                                </m:e>
                                <m:sub>
                                  <m:r>
                                    <a:rPr lang="ru-RU" sz="1800" i="1">
                                      <a:latin typeface="Cambria Math" panose="02040503050406030204" pitchFamily="18" charset="0"/>
                                    </a:rPr>
                                    <m:t>𝑒</m:t>
                                  </m:r>
                                </m:sub>
                              </m:sSub>
                            </m:e>
                          </m:d>
                        </m:den>
                      </m:f>
                    </m:oMath>
                  </m:oMathPara>
                </a14:m>
                <a:endParaRPr lang="ru-RU" sz="1800" dirty="0"/>
              </a:p>
            </p:txBody>
          </p:sp>
        </mc:Choice>
        <mc:Fallback xmlns="">
          <p:sp>
            <p:nvSpPr>
              <p:cNvPr id="17" name="TextBox 16">
                <a:extLst>
                  <a:ext uri="{FF2B5EF4-FFF2-40B4-BE49-F238E27FC236}">
                    <a16:creationId xmlns:a16="http://schemas.microsoft.com/office/drawing/2014/main" id="{807BFE84-2FA1-AA2F-011D-8A79F464445E}"/>
                  </a:ext>
                </a:extLst>
              </p:cNvPr>
              <p:cNvSpPr txBox="1">
                <a:spLocks noRot="1" noChangeAspect="1" noMove="1" noResize="1" noEditPoints="1" noAdjustHandles="1" noChangeArrowheads="1" noChangeShapeType="1" noTextEdit="1"/>
              </p:cNvSpPr>
              <p:nvPr/>
            </p:nvSpPr>
            <p:spPr>
              <a:xfrm>
                <a:off x="2317072" y="4579444"/>
                <a:ext cx="2774272" cy="369332"/>
              </a:xfrm>
              <a:prstGeom prst="rect">
                <a:avLst/>
              </a:prstGeom>
              <a:blipFill>
                <a:blip r:embed="rId8"/>
                <a:stretch>
                  <a:fillRect t="-114754" b="-177049"/>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67406D3-0135-BA95-A9E7-5CE0277F0710}"/>
                  </a:ext>
                </a:extLst>
              </p:cNvPr>
              <p:cNvSpPr txBox="1"/>
              <p:nvPr/>
            </p:nvSpPr>
            <p:spPr>
              <a:xfrm>
                <a:off x="5288418" y="4579444"/>
                <a:ext cx="2824556" cy="707886"/>
              </a:xfrm>
              <a:prstGeom prst="rect">
                <a:avLst/>
              </a:prstGeom>
              <a:noFill/>
            </p:spPr>
            <p:txBody>
              <a:bodyPr wrap="none" rtlCol="0">
                <a:spAutoFit/>
              </a:bodyPr>
              <a:lstStyle/>
              <a:p>
                <a14:m>
                  <m:oMath xmlns:m="http://schemas.openxmlformats.org/officeDocument/2006/math">
                    <m:sSub>
                      <m:sSubPr>
                        <m:ctrlPr>
                          <a:rPr lang="ru-RU" sz="2000" i="1">
                            <a:latin typeface="Cambria Math" panose="02040503050406030204" pitchFamily="18" charset="0"/>
                          </a:rPr>
                        </m:ctrlPr>
                      </m:sSubPr>
                      <m:e>
                        <m:r>
                          <a:rPr lang="ru-RU" sz="2000" i="1">
                            <a:latin typeface="Cambria Math" panose="02040503050406030204" pitchFamily="18" charset="0"/>
                          </a:rPr>
                          <m:t>𝑁</m:t>
                        </m:r>
                      </m:e>
                      <m:sub>
                        <m:r>
                          <a:rPr lang="ru-RU" sz="2000" i="1">
                            <a:latin typeface="Cambria Math" panose="02040503050406030204" pitchFamily="18" charset="0"/>
                          </a:rPr>
                          <m:t>𝑒</m:t>
                        </m:r>
                      </m:sub>
                    </m:sSub>
                  </m:oMath>
                </a14:m>
                <a:r>
                  <a:rPr lang="en-US" sz="2000" dirty="0"/>
                  <a:t> - </a:t>
                </a:r>
                <a:r>
                  <a:rPr lang="ru-RU" sz="2000" dirty="0"/>
                  <a:t>всего электронов </a:t>
                </a:r>
              </a:p>
              <a:p>
                <a:r>
                  <a:rPr lang="ru-RU" sz="2000" dirty="0"/>
                  <a:t>в области</a:t>
                </a:r>
              </a:p>
            </p:txBody>
          </p:sp>
        </mc:Choice>
        <mc:Fallback>
          <p:sp>
            <p:nvSpPr>
              <p:cNvPr id="21" name="TextBox 20">
                <a:extLst>
                  <a:ext uri="{FF2B5EF4-FFF2-40B4-BE49-F238E27FC236}">
                    <a16:creationId xmlns:a16="http://schemas.microsoft.com/office/drawing/2014/main" id="{A67406D3-0135-BA95-A9E7-5CE0277F0710}"/>
                  </a:ext>
                </a:extLst>
              </p:cNvPr>
              <p:cNvSpPr txBox="1">
                <a:spLocks noRot="1" noChangeAspect="1" noMove="1" noResize="1" noEditPoints="1" noAdjustHandles="1" noChangeArrowheads="1" noChangeShapeType="1" noTextEdit="1"/>
              </p:cNvSpPr>
              <p:nvPr/>
            </p:nvSpPr>
            <p:spPr>
              <a:xfrm>
                <a:off x="5288418" y="4579444"/>
                <a:ext cx="2824556" cy="707886"/>
              </a:xfrm>
              <a:prstGeom prst="rect">
                <a:avLst/>
              </a:prstGeom>
              <a:blipFill>
                <a:blip r:embed="rId9"/>
                <a:stretch>
                  <a:fillRect l="-2376" t="-3448" r="-1296" b="-155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2161180-6B80-171F-6F6C-A11DB730F903}"/>
                  </a:ext>
                </a:extLst>
              </p:cNvPr>
              <p:cNvSpPr txBox="1"/>
              <p:nvPr/>
            </p:nvSpPr>
            <p:spPr>
              <a:xfrm>
                <a:off x="5477540" y="3094168"/>
                <a:ext cx="2873159" cy="518732"/>
              </a:xfrm>
              <a:prstGeom prst="rect">
                <a:avLst/>
              </a:prstGeom>
              <a:noFill/>
              <a:ln w="19050">
                <a:solidFill>
                  <a:srgbClr val="FF0000"/>
                </a:solidFill>
              </a:ln>
            </p:spPr>
            <p:txBody>
              <a:bodyPr wrap="none" rtlCol="0">
                <a:spAutoFit/>
              </a:bodyPr>
              <a:lstStyle/>
              <a:p>
                <a14:m>
                  <m:oMath xmlns:m="http://schemas.openxmlformats.org/officeDocument/2006/math">
                    <m:sSub>
                      <m:sSubPr>
                        <m:ctrlPr>
                          <a:rPr lang="en-US" sz="2500" i="1" smtClean="0">
                            <a:solidFill>
                              <a:schemeClr val="tx1"/>
                            </a:solidFill>
                            <a:latin typeface="Cambria Math" panose="02040503050406030204" pitchFamily="18" charset="0"/>
                          </a:rPr>
                        </m:ctrlPr>
                      </m:sSubPr>
                      <m:e>
                        <m:r>
                          <a:rPr lang="en-US" sz="2500" b="0" i="1">
                            <a:solidFill>
                              <a:schemeClr val="tx1"/>
                            </a:solidFill>
                            <a:latin typeface="Cambria Math" panose="02040503050406030204" pitchFamily="18" charset="0"/>
                          </a:rPr>
                          <m:t>𝑁</m:t>
                        </m:r>
                      </m:e>
                      <m:sub>
                        <m:r>
                          <a:rPr lang="en-US" sz="2500" b="0" i="1" smtClean="0">
                            <a:solidFill>
                              <a:schemeClr val="tx1"/>
                            </a:solidFill>
                            <a:latin typeface="Cambria Math" panose="02040503050406030204" pitchFamily="18" charset="0"/>
                          </a:rPr>
                          <m:t>h</m:t>
                        </m:r>
                      </m:sub>
                    </m:sSub>
                    <m:r>
                      <a:rPr lang="en-US" sz="2500" b="0" i="1">
                        <a:solidFill>
                          <a:schemeClr val="tx1"/>
                        </a:solidFill>
                        <a:latin typeface="Cambria Math" panose="02040503050406030204" pitchFamily="18" charset="0"/>
                        <a:ea typeface="Cambria Math" panose="02040503050406030204" pitchFamily="18" charset="0"/>
                      </a:rPr>
                      <m:t>∝1/</m:t>
                    </m:r>
                    <m:sSub>
                      <m:sSubPr>
                        <m:ctrlPr>
                          <a:rPr lang="ru-RU" sz="2500" b="0" i="1" smtClean="0">
                            <a:solidFill>
                              <a:schemeClr val="tx1"/>
                            </a:solidFill>
                            <a:latin typeface="Cambria Math" panose="02040503050406030204" pitchFamily="18" charset="0"/>
                            <a:ea typeface="Cambria Math" panose="02040503050406030204" pitchFamily="18" charset="0"/>
                          </a:rPr>
                        </m:ctrlPr>
                      </m:sSubPr>
                      <m:e>
                        <m:r>
                          <a:rPr lang="en-US" sz="2500" b="0" i="1">
                            <a:solidFill>
                              <a:schemeClr val="tx1"/>
                            </a:solidFill>
                            <a:latin typeface="Cambria Math" panose="02040503050406030204" pitchFamily="18" charset="0"/>
                            <a:ea typeface="Cambria Math" panose="02040503050406030204" pitchFamily="18" charset="0"/>
                          </a:rPr>
                          <m:t>𝑎</m:t>
                        </m:r>
                      </m:e>
                      <m:sub>
                        <m:r>
                          <a:rPr lang="ru-RU" sz="2500" b="0" i="1" smtClean="0">
                            <a:solidFill>
                              <a:schemeClr val="tx1"/>
                            </a:solidFill>
                            <a:latin typeface="Cambria Math" panose="02040503050406030204" pitchFamily="18" charset="0"/>
                            <a:ea typeface="Cambria Math" panose="02040503050406030204" pitchFamily="18" charset="0"/>
                          </a:rPr>
                          <m:t>0</m:t>
                        </m:r>
                      </m:sub>
                    </m:sSub>
                  </m:oMath>
                </a14:m>
                <a:r>
                  <a:rPr lang="en-US" sz="2500" dirty="0">
                    <a:solidFill>
                      <a:schemeClr val="tx1"/>
                    </a:solidFill>
                  </a:rPr>
                  <a:t> </a:t>
                </a:r>
                <a14:m>
                  <m:oMath xmlns:m="http://schemas.openxmlformats.org/officeDocument/2006/math">
                    <m:r>
                      <a:rPr lang="en-US" sz="2500" b="0" i="1">
                        <a:solidFill>
                          <a:schemeClr val="tx1"/>
                        </a:solidFill>
                        <a:latin typeface="Cambria Math" panose="02040503050406030204" pitchFamily="18" charset="0"/>
                        <a:ea typeface="Cambria Math" panose="02040503050406030204" pitchFamily="18" charset="0"/>
                      </a:rPr>
                      <m:t>∝</m:t>
                    </m:r>
                    <m:f>
                      <m:fPr>
                        <m:type m:val="lin"/>
                        <m:ctrlPr>
                          <a:rPr lang="en-US" sz="2500" i="1" smtClean="0">
                            <a:solidFill>
                              <a:schemeClr val="tx1"/>
                            </a:solidFill>
                            <a:latin typeface="Cambria Math" panose="02040503050406030204" pitchFamily="18" charset="0"/>
                            <a:ea typeface="Cambria Math" panose="02040503050406030204" pitchFamily="18" charset="0"/>
                          </a:rPr>
                        </m:ctrlPr>
                      </m:fPr>
                      <m:num>
                        <m:r>
                          <a:rPr lang="en-US" sz="2500" b="0" i="1" smtClean="0">
                            <a:solidFill>
                              <a:schemeClr val="tx1"/>
                            </a:solidFill>
                            <a:latin typeface="Cambria Math" panose="02040503050406030204" pitchFamily="18" charset="0"/>
                            <a:ea typeface="Cambria Math" panose="02040503050406030204" pitchFamily="18" charset="0"/>
                          </a:rPr>
                          <m:t>1</m:t>
                        </m:r>
                      </m:num>
                      <m:den>
                        <m:sSub>
                          <m:sSubPr>
                            <m:ctrlPr>
                              <a:rPr lang="en-US" sz="2500" b="0" i="1" smtClean="0">
                                <a:solidFill>
                                  <a:schemeClr val="tx1"/>
                                </a:solidFill>
                                <a:latin typeface="Cambria Math" panose="02040503050406030204" pitchFamily="18" charset="0"/>
                                <a:ea typeface="Cambria Math" panose="02040503050406030204" pitchFamily="18" charset="0"/>
                              </a:rPr>
                            </m:ctrlPr>
                          </m:sSubPr>
                          <m:e>
                            <m:rad>
                              <m:radPr>
                                <m:degHide m:val="on"/>
                                <m:ctrlPr>
                                  <a:rPr lang="en-US" sz="2500" i="1" smtClean="0">
                                    <a:solidFill>
                                      <a:schemeClr val="tx1"/>
                                    </a:solidFill>
                                    <a:latin typeface="Cambria Math" panose="02040503050406030204" pitchFamily="18" charset="0"/>
                                    <a:ea typeface="Cambria Math" panose="02040503050406030204" pitchFamily="18" charset="0"/>
                                  </a:rPr>
                                </m:ctrlPr>
                              </m:radPr>
                              <m:deg/>
                              <m:e>
                                <m:r>
                                  <a:rPr lang="en-US" sz="2500" b="0" i="1" smtClean="0">
                                    <a:solidFill>
                                      <a:schemeClr val="tx1"/>
                                    </a:solidFill>
                                    <a:latin typeface="Cambria Math" panose="02040503050406030204" pitchFamily="18" charset="0"/>
                                    <a:ea typeface="Cambria Math" panose="02040503050406030204" pitchFamily="18" charset="0"/>
                                  </a:rPr>
                                  <m:t>𝐼</m:t>
                                </m:r>
                              </m:e>
                            </m:rad>
                          </m:e>
                          <m:sub>
                            <m:r>
                              <a:rPr lang="en-US" sz="2500" b="0" i="1" smtClean="0">
                                <a:solidFill>
                                  <a:schemeClr val="tx1"/>
                                </a:solidFill>
                                <a:latin typeface="Cambria Math" panose="02040503050406030204" pitchFamily="18" charset="0"/>
                                <a:ea typeface="Cambria Math" panose="02040503050406030204" pitchFamily="18" charset="0"/>
                              </a:rPr>
                              <m:t>𝐿</m:t>
                            </m:r>
                          </m:sub>
                        </m:sSub>
                      </m:den>
                    </m:f>
                  </m:oMath>
                </a14:m>
                <a:endParaRPr lang="ru-RU" sz="2500" dirty="0">
                  <a:solidFill>
                    <a:schemeClr val="tx1"/>
                  </a:solidFill>
                </a:endParaRPr>
              </a:p>
            </p:txBody>
          </p:sp>
        </mc:Choice>
        <mc:Fallback xmlns="">
          <p:sp>
            <p:nvSpPr>
              <p:cNvPr id="22" name="TextBox 21">
                <a:extLst>
                  <a:ext uri="{FF2B5EF4-FFF2-40B4-BE49-F238E27FC236}">
                    <a16:creationId xmlns:a16="http://schemas.microsoft.com/office/drawing/2014/main" id="{F2161180-6B80-171F-6F6C-A11DB730F903}"/>
                  </a:ext>
                </a:extLst>
              </p:cNvPr>
              <p:cNvSpPr txBox="1">
                <a:spLocks noRot="1" noChangeAspect="1" noMove="1" noResize="1" noEditPoints="1" noAdjustHandles="1" noChangeArrowheads="1" noChangeShapeType="1" noTextEdit="1"/>
              </p:cNvSpPr>
              <p:nvPr/>
            </p:nvSpPr>
            <p:spPr>
              <a:xfrm>
                <a:off x="5477540" y="3094168"/>
                <a:ext cx="2873159" cy="518732"/>
              </a:xfrm>
              <a:prstGeom prst="rect">
                <a:avLst/>
              </a:prstGeom>
              <a:blipFill>
                <a:blip r:embed="rId10"/>
                <a:stretch>
                  <a:fillRect/>
                </a:stretch>
              </a:blipFill>
              <a:ln w="19050">
                <a:solidFill>
                  <a:srgbClr val="FF000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05D6EC2-D4E6-27D1-2B96-CCD77C894294}"/>
                  </a:ext>
                </a:extLst>
              </p:cNvPr>
              <p:cNvSpPr txBox="1"/>
              <p:nvPr/>
            </p:nvSpPr>
            <p:spPr>
              <a:xfrm>
                <a:off x="5734119" y="1603717"/>
                <a:ext cx="2600771"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b="1" i="1" smtClean="0">
                              <a:latin typeface="Cambria Math" panose="02040503050406030204" pitchFamily="18" charset="0"/>
                            </a:rPr>
                          </m:ctrlPr>
                        </m:sSubPr>
                        <m:e>
                          <m:r>
                            <a:rPr lang="ru-RU" b="1" i="1">
                              <a:latin typeface="Cambria Math" panose="02040503050406030204" pitchFamily="18" charset="0"/>
                            </a:rPr>
                            <m:t>𝑳</m:t>
                          </m:r>
                        </m:e>
                        <m:sub>
                          <m:r>
                            <a:rPr lang="ru-RU" b="1" i="1">
                              <a:latin typeface="Cambria Math" panose="02040503050406030204" pitchFamily="18" charset="0"/>
                            </a:rPr>
                            <m:t>𝒅𝒑𝒍</m:t>
                          </m:r>
                        </m:sub>
                      </m:sSub>
                      <m:r>
                        <a:rPr lang="ru-RU" b="0" i="0">
                          <a:latin typeface="Cambria Math" panose="02040503050406030204" pitchFamily="18" charset="0"/>
                        </a:rPr>
                        <m:t>=−</m:t>
                      </m:r>
                      <m:f>
                        <m:fPr>
                          <m:type m:val="lin"/>
                          <m:ctrlPr>
                            <a:rPr lang="ru-RU" b="0" i="1">
                              <a:latin typeface="Cambria Math" panose="02040503050406030204" pitchFamily="18" charset="0"/>
                            </a:rPr>
                          </m:ctrlPr>
                        </m:fPr>
                        <m:num>
                          <m:r>
                            <a:rPr lang="ru-RU" b="1" i="1">
                              <a:latin typeface="Cambria Math" panose="02040503050406030204" pitchFamily="18" charset="0"/>
                            </a:rPr>
                            <m:t>𝑿</m:t>
                          </m:r>
                        </m:num>
                        <m:den>
                          <m:func>
                            <m:funcPr>
                              <m:ctrlPr>
                                <a:rPr lang="ru-RU" b="0" i="1">
                                  <a:latin typeface="Cambria Math" panose="02040503050406030204" pitchFamily="18" charset="0"/>
                                </a:rPr>
                              </m:ctrlPr>
                            </m:funcPr>
                            <m:fName>
                              <m:r>
                                <a:rPr lang="ru-RU" b="1" i="0">
                                  <a:latin typeface="Cambria Math" panose="02040503050406030204" pitchFamily="18" charset="0"/>
                                </a:rPr>
                                <m:t>𝐥𝐧</m:t>
                              </m:r>
                            </m:fName>
                            <m:e>
                              <m:d>
                                <m:dPr>
                                  <m:ctrlPr>
                                    <a:rPr lang="ru-RU" b="0" i="1">
                                      <a:latin typeface="Cambria Math" panose="02040503050406030204" pitchFamily="18" charset="0"/>
                                    </a:rPr>
                                  </m:ctrlPr>
                                </m:dPr>
                                <m:e>
                                  <m:r>
                                    <a:rPr lang="ru-RU" b="0" i="0">
                                      <a:latin typeface="Cambria Math" panose="02040503050406030204" pitchFamily="18" charset="0"/>
                                    </a:rPr>
                                    <m:t>1−</m:t>
                                  </m:r>
                                  <m:r>
                                    <a:rPr lang="ru-RU" b="1" i="1">
                                      <a:latin typeface="Cambria Math" panose="02040503050406030204" pitchFamily="18" charset="0"/>
                                    </a:rPr>
                                    <m:t>𝑨</m:t>
                                  </m:r>
                                </m:e>
                              </m:d>
                            </m:e>
                          </m:func>
                        </m:den>
                      </m:f>
                    </m:oMath>
                  </m:oMathPara>
                </a14:m>
                <a:endParaRPr lang="ru-RU" dirty="0"/>
              </a:p>
            </p:txBody>
          </p:sp>
        </mc:Choice>
        <mc:Fallback xmlns="">
          <p:sp>
            <p:nvSpPr>
              <p:cNvPr id="24" name="TextBox 23">
                <a:extLst>
                  <a:ext uri="{FF2B5EF4-FFF2-40B4-BE49-F238E27FC236}">
                    <a16:creationId xmlns:a16="http://schemas.microsoft.com/office/drawing/2014/main" id="{005D6EC2-D4E6-27D1-2B96-CCD77C894294}"/>
                  </a:ext>
                </a:extLst>
              </p:cNvPr>
              <p:cNvSpPr txBox="1">
                <a:spLocks noRot="1" noChangeAspect="1" noMove="1" noResize="1" noEditPoints="1" noAdjustHandles="1" noChangeArrowheads="1" noChangeShapeType="1" noTextEdit="1"/>
              </p:cNvSpPr>
              <p:nvPr/>
            </p:nvSpPr>
            <p:spPr>
              <a:xfrm>
                <a:off x="5734119" y="1603717"/>
                <a:ext cx="2600771" cy="394210"/>
              </a:xfrm>
              <a:prstGeom prst="rect">
                <a:avLst/>
              </a:prstGeom>
              <a:blipFill>
                <a:blip r:embed="rId11"/>
                <a:stretch>
                  <a:fillRect t="-107692" b="-160000"/>
                </a:stretch>
              </a:blipFill>
            </p:spPr>
            <p:txBody>
              <a:bodyPr/>
              <a:lstStyle/>
              <a:p>
                <a:r>
                  <a:rPr lang="ru-RU">
                    <a:noFill/>
                  </a:rPr>
                  <a:t> </a:t>
                </a:r>
              </a:p>
            </p:txBody>
          </p:sp>
        </mc:Fallback>
      </mc:AlternateContent>
      <p:sp>
        <p:nvSpPr>
          <p:cNvPr id="3" name="Номер слайда 20">
            <a:extLst>
              <a:ext uri="{FF2B5EF4-FFF2-40B4-BE49-F238E27FC236}">
                <a16:creationId xmlns:a16="http://schemas.microsoft.com/office/drawing/2014/main" id="{B9D690ED-8D5E-8B62-81C6-BCF218B4EE95}"/>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5</a:t>
            </a:fld>
            <a:endParaRPr lang="ru-RU" sz="2200" dirty="0"/>
          </a:p>
        </p:txBody>
      </p:sp>
    </p:spTree>
    <p:extLst>
      <p:ext uri="{BB962C8B-B14F-4D97-AF65-F5344CB8AC3E}">
        <p14:creationId xmlns:p14="http://schemas.microsoft.com/office/powerpoint/2010/main" val="190847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FEE6EB-DCF4-0192-0F87-A1C1CAEE029D}"/>
              </a:ext>
            </a:extLst>
          </p:cNvPr>
          <p:cNvSpPr>
            <a:spLocks noGrp="1"/>
          </p:cNvSpPr>
          <p:nvPr>
            <p:ph type="title"/>
          </p:nvPr>
        </p:nvSpPr>
        <p:spPr/>
        <p:txBody>
          <a:bodyPr/>
          <a:lstStyle/>
          <a:p>
            <a:r>
              <a:rPr lang="ru-RU" dirty="0"/>
              <a:t>Траектории горячих электронов</a:t>
            </a:r>
          </a:p>
        </p:txBody>
      </p:sp>
      <p:pic>
        <p:nvPicPr>
          <p:cNvPr id="4" name="Рисунок 3">
            <a:extLst>
              <a:ext uri="{FF2B5EF4-FFF2-40B4-BE49-F238E27FC236}">
                <a16:creationId xmlns:a16="http://schemas.microsoft.com/office/drawing/2014/main" id="{507947E8-8AF6-A8AB-51AC-93C50D772D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2052" y="1586317"/>
            <a:ext cx="6799896" cy="3891206"/>
          </a:xfrm>
          <a:prstGeom prst="rect">
            <a:avLst/>
          </a:prstGeom>
          <a:noFill/>
          <a:ln>
            <a:no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EC61CE-0F31-EFE9-9F7B-DD060C560967}"/>
                  </a:ext>
                </a:extLst>
              </p:cNvPr>
              <p:cNvSpPr txBox="1"/>
              <p:nvPr/>
            </p:nvSpPr>
            <p:spPr>
              <a:xfrm>
                <a:off x="3657600" y="5832629"/>
                <a:ext cx="20425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0</m:t>
                          </m:r>
                        </m:sub>
                      </m:sSub>
                      <m:r>
                        <a:rPr lang="ru-RU" i="1">
                          <a:latin typeface="Cambria Math" panose="02040503050406030204" pitchFamily="18" charset="0"/>
                        </a:rPr>
                        <m:t>=5.4, </m:t>
                      </m:r>
                      <m:r>
                        <a:rPr lang="ru-RU" i="1">
                          <a:latin typeface="Cambria Math" panose="02040503050406030204" pitchFamily="18" charset="0"/>
                        </a:rPr>
                        <m:t>𝑑</m:t>
                      </m:r>
                      <m:r>
                        <a:rPr lang="ru-RU" i="1">
                          <a:latin typeface="Cambria Math" panose="02040503050406030204" pitchFamily="18" charset="0"/>
                        </a:rPr>
                        <m:t>=0.3</m:t>
                      </m:r>
                      <m:r>
                        <a:rPr lang="ru-RU" i="1">
                          <a:latin typeface="Cambria Math" panose="02040503050406030204" pitchFamily="18" charset="0"/>
                        </a:rPr>
                        <m:t>𝜆</m:t>
                      </m:r>
                    </m:oMath>
                  </m:oMathPara>
                </a14:m>
                <a:endParaRPr lang="ru-RU" dirty="0"/>
              </a:p>
            </p:txBody>
          </p:sp>
        </mc:Choice>
        <mc:Fallback xmlns="">
          <p:sp>
            <p:nvSpPr>
              <p:cNvPr id="5" name="TextBox 4">
                <a:extLst>
                  <a:ext uri="{FF2B5EF4-FFF2-40B4-BE49-F238E27FC236}">
                    <a16:creationId xmlns:a16="http://schemas.microsoft.com/office/drawing/2014/main" id="{2CEC61CE-0F31-EFE9-9F7B-DD060C560967}"/>
                  </a:ext>
                </a:extLst>
              </p:cNvPr>
              <p:cNvSpPr txBox="1">
                <a:spLocks noRot="1" noChangeAspect="1" noMove="1" noResize="1" noEditPoints="1" noAdjustHandles="1" noChangeArrowheads="1" noChangeShapeType="1" noTextEdit="1"/>
              </p:cNvSpPr>
              <p:nvPr/>
            </p:nvSpPr>
            <p:spPr>
              <a:xfrm>
                <a:off x="3657600" y="5832629"/>
                <a:ext cx="2042547" cy="369332"/>
              </a:xfrm>
              <a:prstGeom prst="rect">
                <a:avLst/>
              </a:prstGeom>
              <a:blipFill>
                <a:blip r:embed="rId3"/>
                <a:stretch>
                  <a:fillRect b="-1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6FB98F3-9120-E2D1-C028-54DED85FE2BB}"/>
                  </a:ext>
                </a:extLst>
              </p:cNvPr>
              <p:cNvSpPr txBox="1"/>
              <p:nvPr/>
            </p:nvSpPr>
            <p:spPr>
              <a:xfrm>
                <a:off x="634754" y="1195811"/>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𝜖</m:t>
                          </m:r>
                        </m:e>
                        <m:sub>
                          <m:r>
                            <a:rPr lang="ru-RU" i="0">
                              <a:latin typeface="Cambria Math" panose="02040503050406030204" pitchFamily="18" charset="0"/>
                            </a:rPr>
                            <m:t>0</m:t>
                          </m:r>
                        </m:sub>
                      </m:sSub>
                      <m:r>
                        <a:rPr lang="ru-RU" i="0">
                          <a:latin typeface="Cambria Math" panose="02040503050406030204" pitchFamily="18" charset="0"/>
                        </a:rPr>
                        <m:t>&lt;</m:t>
                      </m:r>
                      <m:r>
                        <a:rPr lang="ru-RU" i="1">
                          <a:latin typeface="Cambria Math" panose="02040503050406030204" pitchFamily="18" charset="0"/>
                        </a:rPr>
                        <m:t>𝜖</m:t>
                      </m:r>
                      <m:r>
                        <a:rPr lang="ru-RU" i="0">
                          <a:latin typeface="Cambria Math" panose="02040503050406030204" pitchFamily="18" charset="0"/>
                        </a:rPr>
                        <m:t>&lt;</m:t>
                      </m:r>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0">
                              <a:latin typeface="Cambria Math" panose="02040503050406030204" pitchFamily="18" charset="0"/>
                            </a:rPr>
                            <m:t>1</m:t>
                          </m:r>
                        </m:sub>
                      </m:sSub>
                    </m:oMath>
                  </m:oMathPara>
                </a14:m>
                <a:endParaRPr lang="ru-RU" dirty="0"/>
              </a:p>
            </p:txBody>
          </p:sp>
        </mc:Choice>
        <mc:Fallback xmlns="">
          <p:sp>
            <p:nvSpPr>
              <p:cNvPr id="7" name="TextBox 6">
                <a:extLst>
                  <a:ext uri="{FF2B5EF4-FFF2-40B4-BE49-F238E27FC236}">
                    <a16:creationId xmlns:a16="http://schemas.microsoft.com/office/drawing/2014/main" id="{26FB98F3-9120-E2D1-C028-54DED85FE2BB}"/>
                  </a:ext>
                </a:extLst>
              </p:cNvPr>
              <p:cNvSpPr txBox="1">
                <a:spLocks noRot="1" noChangeAspect="1" noMove="1" noResize="1" noEditPoints="1" noAdjustHandles="1" noChangeArrowheads="1" noChangeShapeType="1" noTextEdit="1"/>
              </p:cNvSpPr>
              <p:nvPr/>
            </p:nvSpPr>
            <p:spPr>
              <a:xfrm>
                <a:off x="634754" y="1195811"/>
                <a:ext cx="4572000" cy="369332"/>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9CADACD-BCEF-6841-C65D-264A2E156F29}"/>
                  </a:ext>
                </a:extLst>
              </p:cNvPr>
              <p:cNvSpPr txBox="1"/>
              <p:nvPr/>
            </p:nvSpPr>
            <p:spPr>
              <a:xfrm>
                <a:off x="3928709" y="1231211"/>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rPr>
                        <m:t>𝜖</m:t>
                      </m:r>
                      <m:r>
                        <a:rPr lang="en-US" b="0" i="0" smtClean="0">
                          <a:latin typeface="Cambria Math" panose="02040503050406030204" pitchFamily="18" charset="0"/>
                        </a:rPr>
                        <m:t>&gt;</m:t>
                      </m:r>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0">
                              <a:latin typeface="Cambria Math" panose="02040503050406030204" pitchFamily="18" charset="0"/>
                            </a:rPr>
                            <m:t>1</m:t>
                          </m:r>
                        </m:sub>
                      </m:sSub>
                    </m:oMath>
                  </m:oMathPara>
                </a14:m>
                <a:endParaRPr lang="ru-RU" dirty="0"/>
              </a:p>
            </p:txBody>
          </p:sp>
        </mc:Choice>
        <mc:Fallback xmlns="">
          <p:sp>
            <p:nvSpPr>
              <p:cNvPr id="9" name="TextBox 8">
                <a:extLst>
                  <a:ext uri="{FF2B5EF4-FFF2-40B4-BE49-F238E27FC236}">
                    <a16:creationId xmlns:a16="http://schemas.microsoft.com/office/drawing/2014/main" id="{29CADACD-BCEF-6841-C65D-264A2E156F29}"/>
                  </a:ext>
                </a:extLst>
              </p:cNvPr>
              <p:cNvSpPr txBox="1">
                <a:spLocks noRot="1" noChangeAspect="1" noMove="1" noResize="1" noEditPoints="1" noAdjustHandles="1" noChangeArrowheads="1" noChangeShapeType="1" noTextEdit="1"/>
              </p:cNvSpPr>
              <p:nvPr/>
            </p:nvSpPr>
            <p:spPr>
              <a:xfrm>
                <a:off x="3928709" y="1231211"/>
                <a:ext cx="4572000" cy="369332"/>
              </a:xfrm>
              <a:prstGeom prst="rect">
                <a:avLst/>
              </a:prstGeom>
              <a:blipFill>
                <a:blip r:embed="rId5"/>
                <a:stretch>
                  <a:fillRect/>
                </a:stretch>
              </a:blipFill>
            </p:spPr>
            <p:txBody>
              <a:bodyPr/>
              <a:lstStyle/>
              <a:p>
                <a:r>
                  <a:rPr lang="ru-RU">
                    <a:noFill/>
                  </a:rPr>
                  <a:t> </a:t>
                </a:r>
              </a:p>
            </p:txBody>
          </p:sp>
        </mc:Fallback>
      </mc:AlternateContent>
      <p:sp>
        <p:nvSpPr>
          <p:cNvPr id="3" name="Номер слайда 20">
            <a:extLst>
              <a:ext uri="{FF2B5EF4-FFF2-40B4-BE49-F238E27FC236}">
                <a16:creationId xmlns:a16="http://schemas.microsoft.com/office/drawing/2014/main" id="{FF40AE86-C4B7-5B13-FFB8-092E208B9088}"/>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6</a:t>
            </a:fld>
            <a:endParaRPr lang="ru-RU" sz="2200" dirty="0"/>
          </a:p>
        </p:txBody>
      </p:sp>
    </p:spTree>
    <p:extLst>
      <p:ext uri="{BB962C8B-B14F-4D97-AF65-F5344CB8AC3E}">
        <p14:creationId xmlns:p14="http://schemas.microsoft.com/office/powerpoint/2010/main" val="204894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73F2E4-A328-48DD-39FB-55C26809DEF1}"/>
              </a:ext>
            </a:extLst>
          </p:cNvPr>
          <p:cNvSpPr>
            <a:spLocks noGrp="1"/>
          </p:cNvSpPr>
          <p:nvPr>
            <p:ph type="title"/>
          </p:nvPr>
        </p:nvSpPr>
        <p:spPr/>
        <p:txBody>
          <a:bodyPr/>
          <a:lstStyle/>
          <a:p>
            <a:r>
              <a:rPr lang="ru-RU" dirty="0"/>
              <a:t>Оценка выхода тормозного излучения</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1A2DE45-2740-5C58-ACB3-A3E411D1EEAA}"/>
                  </a:ext>
                </a:extLst>
              </p:cNvPr>
              <p:cNvSpPr txBox="1"/>
              <p:nvPr/>
            </p:nvSpPr>
            <p:spPr>
              <a:xfrm>
                <a:off x="250823" y="2253215"/>
                <a:ext cx="5881458" cy="369332"/>
              </a:xfrm>
              <a:prstGeom prst="rect">
                <a:avLst/>
              </a:prstGeom>
              <a:noFill/>
            </p:spPr>
            <p:txBody>
              <a:bodyPr wrap="square">
                <a:spAutoFit/>
              </a:bodyPr>
              <a:lstStyle/>
              <a:p>
                <a14:m>
                  <m:oMath xmlns:m="http://schemas.openxmlformats.org/officeDocument/2006/math">
                    <m:sSub>
                      <m:sSubPr>
                        <m:ctrlPr>
                          <a:rPr lang="ru-RU" i="1" smtClean="0">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panose="02040503050406030204" pitchFamily="18" charset="0"/>
                              </a:rPr>
                              <m:t>𝑛</m:t>
                            </m:r>
                          </m:e>
                        </m:acc>
                      </m:e>
                      <m:sub>
                        <m:r>
                          <a:rPr lang="ru-RU" i="1">
                            <a:latin typeface="Cambria Math" panose="02040503050406030204" pitchFamily="18" charset="0"/>
                          </a:rPr>
                          <m:t>𝑖</m:t>
                        </m:r>
                      </m:sub>
                    </m:sSub>
                  </m:oMath>
                </a14:m>
                <a:r>
                  <a:rPr lang="ru-RU" dirty="0">
                    <a:latin typeface="Times New Roman" panose="02020603050405020304" pitchFamily="18" charset="0"/>
                    <a:cs typeface="Times New Roman" panose="02020603050405020304" pitchFamily="18" charset="0"/>
                  </a:rPr>
                  <a:t> - средняя по объему концентрация ионов среды</a:t>
                </a:r>
              </a:p>
            </p:txBody>
          </p:sp>
        </mc:Choice>
        <mc:Fallback xmlns="">
          <p:sp>
            <p:nvSpPr>
              <p:cNvPr id="5" name="TextBox 4">
                <a:extLst>
                  <a:ext uri="{FF2B5EF4-FFF2-40B4-BE49-F238E27FC236}">
                    <a16:creationId xmlns:a16="http://schemas.microsoft.com/office/drawing/2014/main" id="{F1A2DE45-2740-5C58-ACB3-A3E411D1EEAA}"/>
                  </a:ext>
                </a:extLst>
              </p:cNvPr>
              <p:cNvSpPr txBox="1">
                <a:spLocks noRot="1" noChangeAspect="1" noMove="1" noResize="1" noEditPoints="1" noAdjustHandles="1" noChangeArrowheads="1" noChangeShapeType="1" noTextEdit="1"/>
              </p:cNvSpPr>
              <p:nvPr/>
            </p:nvSpPr>
            <p:spPr>
              <a:xfrm>
                <a:off x="250823" y="2253215"/>
                <a:ext cx="5881458" cy="369332"/>
              </a:xfrm>
              <a:prstGeom prst="rect">
                <a:avLst/>
              </a:prstGeom>
              <a:blipFill>
                <a:blip r:embed="rId2"/>
                <a:stretch>
                  <a:fillRect t="-10000"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95FF40F-F3DD-692C-AB62-4B42AFDF6907}"/>
                  </a:ext>
                </a:extLst>
              </p:cNvPr>
              <p:cNvSpPr txBox="1"/>
              <p:nvPr/>
            </p:nvSpPr>
            <p:spPr>
              <a:xfrm>
                <a:off x="250823" y="2637829"/>
                <a:ext cx="6307584" cy="369332"/>
              </a:xfrm>
              <a:prstGeom prst="rect">
                <a:avLst/>
              </a:prstGeom>
              <a:noFill/>
            </p:spPr>
            <p:txBody>
              <a:bodyPr wrap="square">
                <a:spAutoFit/>
              </a:bodyPr>
              <a:lstStyle/>
              <a:p>
                <a14:m>
                  <m:oMath xmlns:m="http://schemas.openxmlformats.org/officeDocument/2006/math">
                    <m:sSub>
                      <m:sSubPr>
                        <m:ctrlPr>
                          <a:rPr lang="ru-RU" sz="1800" i="1" smtClean="0">
                            <a:effectLst/>
                            <a:latin typeface="Cambria Math" panose="02040503050406030204" pitchFamily="18" charset="0"/>
                            <a:cs typeface="Times New Roman" panose="02020603050405020304" pitchFamily="18" charset="0"/>
                          </a:rPr>
                        </m:ctrlPr>
                      </m:sSubPr>
                      <m:e>
                        <m:r>
                          <a:rPr lang="ru-RU" sz="1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𝑒</m:t>
                        </m:r>
                      </m:sub>
                    </m:sSub>
                    <m:d>
                      <m:dPr>
                        <m:ctrlPr>
                          <a:rPr lang="ru-RU" sz="1800" i="1">
                            <a:effectLst/>
                            <a:latin typeface="Cambria Math" panose="02040503050406030204" pitchFamily="18" charset="0"/>
                            <a:cs typeface="Times New Roman" panose="02020603050405020304" pitchFamily="18" charset="0"/>
                          </a:rPr>
                        </m:ctrlPr>
                      </m:dPr>
                      <m:e>
                        <m:r>
                          <m:rPr>
                            <m:sty m:val="p"/>
                          </m:rPr>
                          <a:rPr lang="ru-RU" sz="1800">
                            <a:effectLst/>
                            <a:latin typeface="Cambria Math" panose="02040503050406030204" pitchFamily="18" charset="0"/>
                            <a:ea typeface="Calibri" panose="020F0502020204030204" pitchFamily="34" charset="0"/>
                            <a:cs typeface="Times New Roman" panose="02020603050405020304" pitchFamily="18" charset="0"/>
                          </a:rPr>
                          <m:t>p</m:t>
                        </m:r>
                      </m:e>
                    </m:d>
                  </m:oMath>
                </a14:m>
                <a:r>
                  <a:rPr lang="ru-RU" sz="1800" dirty="0">
                    <a:effectLst/>
                    <a:latin typeface="Times New Roman" panose="02020603050405020304" pitchFamily="18" charset="0"/>
                    <a:ea typeface="Calibri" panose="020F0502020204030204" pitchFamily="34" charset="0"/>
                  </a:rPr>
                  <a:t> – функция распределения электронов по импульсам</a:t>
                </a:r>
                <a:endParaRPr lang="ru-RU" dirty="0"/>
              </a:p>
            </p:txBody>
          </p:sp>
        </mc:Choice>
        <mc:Fallback xmlns="">
          <p:sp>
            <p:nvSpPr>
              <p:cNvPr id="9" name="TextBox 8">
                <a:extLst>
                  <a:ext uri="{FF2B5EF4-FFF2-40B4-BE49-F238E27FC236}">
                    <a16:creationId xmlns:a16="http://schemas.microsoft.com/office/drawing/2014/main" id="{C95FF40F-F3DD-692C-AB62-4B42AFDF6907}"/>
                  </a:ext>
                </a:extLst>
              </p:cNvPr>
              <p:cNvSpPr txBox="1">
                <a:spLocks noRot="1" noChangeAspect="1" noMove="1" noResize="1" noEditPoints="1" noAdjustHandles="1" noChangeArrowheads="1" noChangeShapeType="1" noTextEdit="1"/>
              </p:cNvSpPr>
              <p:nvPr/>
            </p:nvSpPr>
            <p:spPr>
              <a:xfrm>
                <a:off x="250823" y="2637829"/>
                <a:ext cx="6307584" cy="369332"/>
              </a:xfrm>
              <a:prstGeom prst="rect">
                <a:avLst/>
              </a:prstGeom>
              <a:blipFill>
                <a:blip r:embed="rId3"/>
                <a:stretch>
                  <a:fillRect l="-290" t="-10000"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0B44BC-8A09-975F-173C-F5D964E6AB10}"/>
                  </a:ext>
                </a:extLst>
              </p:cNvPr>
              <p:cNvSpPr txBox="1"/>
              <p:nvPr/>
            </p:nvSpPr>
            <p:spPr>
              <a:xfrm>
                <a:off x="2286000" y="1494571"/>
                <a:ext cx="4572000" cy="7791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sSup>
                            <m:sSupPr>
                              <m:ctrlPr>
                                <a:rPr lang="ru-RU" i="1">
                                  <a:latin typeface="Cambria Math" panose="02040503050406030204" pitchFamily="18" charset="0"/>
                                </a:rPr>
                              </m:ctrlPr>
                            </m:sSupPr>
                            <m:e>
                              <m:r>
                                <m:rPr>
                                  <m:sty m:val="p"/>
                                </m:rPr>
                                <a:rPr lang="ru-RU">
                                  <a:latin typeface="Cambria Math" panose="02040503050406030204" pitchFamily="18" charset="0"/>
                                </a:rPr>
                                <m:t>d</m:t>
                              </m:r>
                            </m:e>
                            <m:sup>
                              <m:r>
                                <a:rPr lang="ru-RU">
                                  <a:latin typeface="Cambria Math" panose="02040503050406030204" pitchFamily="18" charset="0"/>
                                </a:rPr>
                                <m:t>2</m:t>
                              </m:r>
                            </m:sup>
                          </m:sSup>
                          <m:sSub>
                            <m:sSubPr>
                              <m:ctrlPr>
                                <a:rPr lang="ru-RU" i="1">
                                  <a:latin typeface="Cambria Math" panose="02040503050406030204" pitchFamily="18" charset="0"/>
                                </a:rPr>
                              </m:ctrlPr>
                            </m:sSubPr>
                            <m:e>
                              <m:r>
                                <a:rPr lang="ru-RU" i="1">
                                  <a:latin typeface="Cambria Math" panose="02040503050406030204" pitchFamily="18" charset="0"/>
                                </a:rPr>
                                <m:t>𝑃</m:t>
                              </m:r>
                            </m:e>
                            <m:sub>
                              <m:r>
                                <a:rPr lang="ru-RU" i="1">
                                  <a:latin typeface="Cambria Math" panose="02040503050406030204" pitchFamily="18" charset="0"/>
                                </a:rPr>
                                <m:t>𝛾</m:t>
                              </m:r>
                            </m:sub>
                          </m:sSub>
                        </m:num>
                        <m:den>
                          <m:r>
                            <a:rPr lang="ru-RU">
                              <a:latin typeface="Cambria Math" panose="02040503050406030204" pitchFamily="18" charset="0"/>
                            </a:rPr>
                            <m:t> </m:t>
                          </m:r>
                          <m:r>
                            <a:rPr lang="ru-RU" i="1">
                              <a:latin typeface="Cambria Math" panose="02040503050406030204" pitchFamily="18" charset="0"/>
                            </a:rPr>
                            <m:t>𝑑</m:t>
                          </m:r>
                          <m:r>
                            <a:rPr lang="ru-RU" i="1">
                              <a:latin typeface="Cambria Math" panose="02040503050406030204" pitchFamily="18" charset="0"/>
                            </a:rPr>
                            <m:t>𝜔</m:t>
                          </m:r>
                          <m:r>
                            <a:rPr lang="ru-RU" i="1">
                              <a:latin typeface="Cambria Math" panose="02040503050406030204" pitchFamily="18" charset="0"/>
                            </a:rPr>
                            <m:t>𝑑</m:t>
                          </m:r>
                          <m:r>
                            <m:rPr>
                              <m:sty m:val="p"/>
                            </m:rPr>
                            <a:rPr lang="ru-RU">
                              <a:latin typeface="Cambria Math" panose="02040503050406030204" pitchFamily="18" charset="0"/>
                            </a:rPr>
                            <m:t>Ω</m:t>
                          </m:r>
                        </m:den>
                      </m:f>
                      <m:r>
                        <a:rPr lang="ru-RU" i="1">
                          <a:latin typeface="Cambria Math" panose="02040503050406030204" pitchFamily="18" charset="0"/>
                        </a:rPr>
                        <m:t>=</m:t>
                      </m:r>
                      <m:sSub>
                        <m:sSubPr>
                          <m:ctrlPr>
                            <a:rPr lang="ru-RU" i="1">
                              <a:latin typeface="Cambria Math" panose="02040503050406030204" pitchFamily="18" charset="0"/>
                            </a:rPr>
                          </m:ctrlPr>
                        </m:sSubPr>
                        <m:e>
                          <m:acc>
                            <m:accPr>
                              <m:chr m:val="̅"/>
                              <m:ctrlPr>
                                <a:rPr lang="ru-RU" i="1">
                                  <a:latin typeface="Cambria Math" panose="02040503050406030204" pitchFamily="18" charset="0"/>
                                </a:rPr>
                              </m:ctrlPr>
                            </m:accPr>
                            <m:e>
                              <m:r>
                                <a:rPr lang="ru-RU" i="1">
                                  <a:latin typeface="Cambria Math" panose="02040503050406030204" pitchFamily="18" charset="0"/>
                                </a:rPr>
                                <m:t>𝑛</m:t>
                              </m:r>
                            </m:e>
                          </m:acc>
                        </m:e>
                        <m:sub>
                          <m:r>
                            <a:rPr lang="ru-RU" i="1">
                              <a:latin typeface="Cambria Math" panose="02040503050406030204" pitchFamily="18" charset="0"/>
                            </a:rPr>
                            <m:t>𝑖</m:t>
                          </m:r>
                        </m:sub>
                      </m:sSub>
                      <m:nary>
                        <m:naryPr>
                          <m:ctrlPr>
                            <a:rPr lang="ru-RU" i="1">
                              <a:latin typeface="Cambria Math" panose="02040503050406030204" pitchFamily="18" charset="0"/>
                            </a:rPr>
                          </m:ctrlPr>
                        </m:naryPr>
                        <m:sub>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sub>
                        <m:sup>
                          <m:r>
                            <a:rPr lang="ru-RU">
                              <a:latin typeface="Cambria Math" panose="02040503050406030204" pitchFamily="18" charset="0"/>
                            </a:rPr>
                            <m:t> </m:t>
                          </m:r>
                        </m:sup>
                        <m:e>
                          <m:r>
                            <a:rPr lang="ru-RU" i="1">
                              <a:latin typeface="Cambria Math" panose="02040503050406030204" pitchFamily="18" charset="0"/>
                            </a:rPr>
                            <m:t> </m:t>
                          </m:r>
                          <m:f>
                            <m:fPr>
                              <m:ctrlPr>
                                <a:rPr lang="ru-RU" i="1">
                                  <a:latin typeface="Cambria Math" panose="02040503050406030204" pitchFamily="18" charset="0"/>
                                </a:rPr>
                              </m:ctrlPr>
                            </m:fPr>
                            <m:num>
                              <m:sSup>
                                <m:sSupPr>
                                  <m:ctrlPr>
                                    <a:rPr lang="ru-RU" i="1">
                                      <a:latin typeface="Cambria Math" panose="02040503050406030204" pitchFamily="18" charset="0"/>
                                    </a:rPr>
                                  </m:ctrlPr>
                                </m:sSupPr>
                                <m:e>
                                  <m:r>
                                    <m:rPr>
                                      <m:sty m:val="p"/>
                                    </m:rPr>
                                    <a:rPr lang="ru-RU">
                                      <a:latin typeface="Cambria Math" panose="02040503050406030204" pitchFamily="18" charset="0"/>
                                    </a:rPr>
                                    <m:t>d</m:t>
                                  </m:r>
                                </m:e>
                                <m:sup>
                                  <m:r>
                                    <a:rPr lang="ru-RU">
                                      <a:latin typeface="Cambria Math" panose="02040503050406030204" pitchFamily="18" charset="0"/>
                                    </a:rPr>
                                    <m:t>2</m:t>
                                  </m:r>
                                </m:sup>
                              </m:sSup>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𝑏𝑟</m:t>
                                  </m:r>
                                </m:sub>
                              </m:sSub>
                            </m:num>
                            <m:den>
                              <m:r>
                                <m:rPr>
                                  <m:sty m:val="p"/>
                                </m:rPr>
                                <a:rPr lang="ru-RU">
                                  <a:latin typeface="Cambria Math" panose="02040503050406030204" pitchFamily="18" charset="0"/>
                                </a:rPr>
                                <m:t>dΩ</m:t>
                              </m:r>
                              <m:r>
                                <a:rPr lang="ru-RU">
                                  <a:latin typeface="Cambria Math" panose="02040503050406030204" pitchFamily="18" charset="0"/>
                                </a:rPr>
                                <m:t> </m:t>
                              </m:r>
                              <m:r>
                                <a:rPr lang="ru-RU" i="1">
                                  <a:latin typeface="Cambria Math" panose="02040503050406030204" pitchFamily="18" charset="0"/>
                                </a:rPr>
                                <m:t>𝑑</m:t>
                              </m:r>
                              <m:r>
                                <a:rPr lang="ru-RU" i="1">
                                  <a:latin typeface="Cambria Math" panose="02040503050406030204" pitchFamily="18" charset="0"/>
                                </a:rPr>
                                <m:t>𝜔</m:t>
                              </m:r>
                            </m:den>
                          </m:f>
                          <m:r>
                            <a:rPr lang="ru-RU" i="1">
                              <a:latin typeface="Cambria Math" panose="02040503050406030204" pitchFamily="18" charset="0"/>
                            </a:rPr>
                            <m:t> </m:t>
                          </m:r>
                          <m:r>
                            <a:rPr lang="ru-RU" i="1">
                              <a:latin typeface="Cambria Math" panose="02040503050406030204" pitchFamily="18" charset="0"/>
                            </a:rPr>
                            <m:t>𝑣</m:t>
                          </m:r>
                          <m:r>
                            <a:rPr lang="ru-RU" i="1">
                              <a:latin typeface="Cambria Math" panose="02040503050406030204" pitchFamily="18" charset="0"/>
                            </a:rPr>
                            <m:t> </m:t>
                          </m:r>
                          <m:sSub>
                            <m:sSubPr>
                              <m:ctrlPr>
                                <a:rPr lang="ru-RU" i="1">
                                  <a:latin typeface="Cambria Math" panose="02040503050406030204" pitchFamily="18" charset="0"/>
                                </a:rPr>
                              </m:ctrlPr>
                            </m:sSubPr>
                            <m:e>
                              <m:r>
                                <a:rPr lang="ru-RU" i="1">
                                  <a:latin typeface="Cambria Math" panose="02040503050406030204" pitchFamily="18" charset="0"/>
                                </a:rPr>
                                <m:t>𝑓</m:t>
                              </m:r>
                            </m:e>
                            <m:sub>
                              <m:r>
                                <a:rPr lang="ru-RU" i="1">
                                  <a:latin typeface="Cambria Math" panose="02040503050406030204" pitchFamily="18" charset="0"/>
                                </a:rPr>
                                <m:t>𝑒</m:t>
                              </m:r>
                            </m:sub>
                          </m:sSub>
                          <m:d>
                            <m:dPr>
                              <m:ctrlPr>
                                <a:rPr lang="ru-RU" i="1">
                                  <a:latin typeface="Cambria Math" panose="02040503050406030204" pitchFamily="18" charset="0"/>
                                </a:rPr>
                              </m:ctrlPr>
                            </m:dPr>
                            <m:e>
                              <m:r>
                                <m:rPr>
                                  <m:sty m:val="p"/>
                                </m:rPr>
                                <a:rPr lang="ru-RU">
                                  <a:latin typeface="Cambria Math" panose="02040503050406030204" pitchFamily="18" charset="0"/>
                                </a:rPr>
                                <m:t>p</m:t>
                              </m:r>
                            </m:e>
                          </m:d>
                          <m:sSup>
                            <m:sSupPr>
                              <m:ctrlPr>
                                <a:rPr lang="ru-RU" i="1">
                                  <a:latin typeface="Cambria Math" panose="02040503050406030204" pitchFamily="18" charset="0"/>
                                </a:rPr>
                              </m:ctrlPr>
                            </m:sSupPr>
                            <m:e>
                              <m:r>
                                <m:rPr>
                                  <m:sty m:val="p"/>
                                </m:rPr>
                                <a:rPr lang="ru-RU">
                                  <a:latin typeface="Cambria Math" panose="02040503050406030204" pitchFamily="18" charset="0"/>
                                </a:rPr>
                                <m:t>d</m:t>
                              </m:r>
                            </m:e>
                            <m:sup>
                              <m:r>
                                <a:rPr lang="ru-RU">
                                  <a:latin typeface="Cambria Math" panose="02040503050406030204" pitchFamily="18" charset="0"/>
                                </a:rPr>
                                <m:t>3</m:t>
                              </m:r>
                            </m:sup>
                          </m:sSup>
                          <m:r>
                            <m:rPr>
                              <m:sty m:val="p"/>
                            </m:rPr>
                            <a:rPr lang="ru-RU">
                              <a:latin typeface="Cambria Math" panose="02040503050406030204" pitchFamily="18" charset="0"/>
                            </a:rPr>
                            <m:t>p</m:t>
                          </m:r>
                        </m:e>
                      </m:nary>
                      <m:r>
                        <a:rPr lang="en-US" b="0" i="1" smtClean="0">
                          <a:latin typeface="Cambria Math" panose="02040503050406030204" pitchFamily="18" charset="0"/>
                        </a:rPr>
                        <m:t> </m:t>
                      </m:r>
                    </m:oMath>
                  </m:oMathPara>
                </a14:m>
                <a:endParaRPr lang="ru-RU" dirty="0"/>
              </a:p>
            </p:txBody>
          </p:sp>
        </mc:Choice>
        <mc:Fallback xmlns="">
          <p:sp>
            <p:nvSpPr>
              <p:cNvPr id="11" name="TextBox 10">
                <a:extLst>
                  <a:ext uri="{FF2B5EF4-FFF2-40B4-BE49-F238E27FC236}">
                    <a16:creationId xmlns:a16="http://schemas.microsoft.com/office/drawing/2014/main" id="{5E0B44BC-8A09-975F-173C-F5D964E6AB10}"/>
                  </a:ext>
                </a:extLst>
              </p:cNvPr>
              <p:cNvSpPr txBox="1">
                <a:spLocks noRot="1" noChangeAspect="1" noMove="1" noResize="1" noEditPoints="1" noAdjustHandles="1" noChangeArrowheads="1" noChangeShapeType="1" noTextEdit="1"/>
              </p:cNvSpPr>
              <p:nvPr/>
            </p:nvSpPr>
            <p:spPr>
              <a:xfrm>
                <a:off x="2286000" y="1494571"/>
                <a:ext cx="4572000" cy="779188"/>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5975F13-85A8-65C9-B7FB-AF0FD6ECE51C}"/>
                  </a:ext>
                </a:extLst>
              </p:cNvPr>
              <p:cNvSpPr txBox="1"/>
              <p:nvPr/>
            </p:nvSpPr>
            <p:spPr>
              <a:xfrm>
                <a:off x="6420804" y="2186886"/>
                <a:ext cx="4682970" cy="369332"/>
              </a:xfrm>
              <a:prstGeom prst="rect">
                <a:avLst/>
              </a:prstGeom>
              <a:noFill/>
            </p:spPr>
            <p:txBody>
              <a:bodyPr wrap="square">
                <a:spAutoFit/>
              </a:bodyPr>
              <a:lstStyle/>
              <a:p>
                <a14:m>
                  <m:oMath xmlns:m="http://schemas.openxmlformats.org/officeDocument/2006/math">
                    <m:r>
                      <a:rPr lang="ru-RU" sz="1800" i="1" smtClean="0">
                        <a:effectLst/>
                        <a:latin typeface="Cambria Math" panose="02040503050406030204" pitchFamily="18" charset="0"/>
                        <a:ea typeface="Calibri" panose="020F0502020204030204" pitchFamily="34" charset="0"/>
                        <a:cs typeface="Times New Roman" panose="02020603050405020304" pitchFamily="18" charset="0"/>
                      </a:rPr>
                      <m:t>𝑣</m:t>
                    </m:r>
                  </m:oMath>
                </a14:m>
                <a:r>
                  <a:rPr lang="ru-RU" sz="1800" dirty="0">
                    <a:effectLst/>
                    <a:latin typeface="Times New Roman" panose="02020603050405020304" pitchFamily="18" charset="0"/>
                    <a:ea typeface="Calibri" panose="020F0502020204030204" pitchFamily="34" charset="0"/>
                  </a:rPr>
                  <a:t> – скорость электрона</a:t>
                </a:r>
                <a:endParaRPr lang="ru-RU" dirty="0"/>
              </a:p>
            </p:txBody>
          </p:sp>
        </mc:Choice>
        <mc:Fallback xmlns="">
          <p:sp>
            <p:nvSpPr>
              <p:cNvPr id="14" name="TextBox 13">
                <a:extLst>
                  <a:ext uri="{FF2B5EF4-FFF2-40B4-BE49-F238E27FC236}">
                    <a16:creationId xmlns:a16="http://schemas.microsoft.com/office/drawing/2014/main" id="{75975F13-85A8-65C9-B7FB-AF0FD6ECE51C}"/>
                  </a:ext>
                </a:extLst>
              </p:cNvPr>
              <p:cNvSpPr txBox="1">
                <a:spLocks noRot="1" noChangeAspect="1" noMove="1" noResize="1" noEditPoints="1" noAdjustHandles="1" noChangeArrowheads="1" noChangeShapeType="1" noTextEdit="1"/>
              </p:cNvSpPr>
              <p:nvPr/>
            </p:nvSpPr>
            <p:spPr>
              <a:xfrm>
                <a:off x="6420804" y="2186886"/>
                <a:ext cx="4682970" cy="369332"/>
              </a:xfrm>
              <a:prstGeom prst="rect">
                <a:avLst/>
              </a:prstGeom>
              <a:blipFill>
                <a:blip r:embed="rId5"/>
                <a:stretch>
                  <a:fillRect t="-10000"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8BCA28A-A5D6-1C10-E44A-F5AD56240422}"/>
                  </a:ext>
                </a:extLst>
              </p:cNvPr>
              <p:cNvSpPr txBox="1"/>
              <p:nvPr/>
            </p:nvSpPr>
            <p:spPr>
              <a:xfrm>
                <a:off x="250823" y="3088772"/>
                <a:ext cx="7113232" cy="369332"/>
              </a:xfrm>
              <a:prstGeom prst="rect">
                <a:avLst/>
              </a:prstGeom>
              <a:noFill/>
            </p:spPr>
            <p:txBody>
              <a:bodyPr wrap="square">
                <a:spAutoFit/>
              </a:bodyPr>
              <a:lstStyle/>
              <a:p>
                <a14:m>
                  <m:oMath xmlns:m="http://schemas.openxmlformats.org/officeDocument/2006/math">
                    <m:f>
                      <m:fPr>
                        <m:type m:val="lin"/>
                        <m:ctrlPr>
                          <a:rPr lang="ru-RU" sz="1800" i="1" smtClean="0">
                            <a:effectLst/>
                            <a:latin typeface="Cambria Math" panose="02040503050406030204" pitchFamily="18" charset="0"/>
                            <a:cs typeface="Times New Roman" panose="02020603050405020304" pitchFamily="18" charset="0"/>
                          </a:rPr>
                        </m:ctrlPr>
                      </m:fPr>
                      <m:num>
                        <m:sSup>
                          <m:sSupPr>
                            <m:ctrlPr>
                              <a:rPr lang="ru-RU" sz="1800" i="1">
                                <a:effectLst/>
                                <a:latin typeface="Cambria Math" panose="02040503050406030204" pitchFamily="18" charset="0"/>
                                <a:cs typeface="Times New Roman" panose="02020603050405020304" pitchFamily="18" charset="0"/>
                              </a:rPr>
                            </m:ctrlPr>
                          </m:sSupPr>
                          <m:e>
                            <m:r>
                              <m:rPr>
                                <m:sty m:val="p"/>
                              </m:rPr>
                              <a:rPr lang="ru-RU" sz="1800">
                                <a:effectLst/>
                                <a:latin typeface="Cambria Math" panose="02040503050406030204" pitchFamily="18" charset="0"/>
                                <a:ea typeface="Calibri" panose="020F0502020204030204" pitchFamily="34" charset="0"/>
                                <a:cs typeface="Times New Roman" panose="02020603050405020304" pitchFamily="18" charset="0"/>
                              </a:rPr>
                              <m:t>d</m:t>
                            </m:r>
                          </m:e>
                          <m:sup>
                            <m:r>
                              <a:rPr lang="ru-RU" sz="1800">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ru-RU" sz="1800" i="1">
                                <a:effectLst/>
                                <a:latin typeface="Cambria Math" panose="02040503050406030204" pitchFamily="18" charset="0"/>
                                <a:cs typeface="Times New Roman" panose="02020603050405020304" pitchFamily="18" charset="0"/>
                              </a:rPr>
                            </m:ctrlPr>
                          </m:sSubPr>
                          <m:e>
                            <m:r>
                              <a:rPr lang="ru-RU" sz="1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𝑏𝑟</m:t>
                            </m:r>
                          </m:sub>
                        </m:sSub>
                      </m:num>
                      <m:den>
                        <m:r>
                          <m:rPr>
                            <m:sty m:val="p"/>
                          </m:rPr>
                          <a:rPr lang="ru-RU" sz="1800">
                            <a:effectLst/>
                            <a:latin typeface="Cambria Math" panose="02040503050406030204" pitchFamily="18" charset="0"/>
                            <a:ea typeface="Calibri" panose="020F0502020204030204" pitchFamily="34" charset="0"/>
                            <a:cs typeface="Times New Roman" panose="02020603050405020304" pitchFamily="18" charset="0"/>
                          </a:rPr>
                          <m:t>dΩ</m:t>
                        </m:r>
                        <m:r>
                          <a:rPr lang="ru-RU" sz="1800">
                            <a:effectLst/>
                            <a:latin typeface="Cambria Math" panose="02040503050406030204" pitchFamily="18" charset="0"/>
                            <a:ea typeface="Calibri" panose="020F0502020204030204" pitchFamily="34" charset="0"/>
                            <a:cs typeface="Times New Roman" panose="02020603050405020304" pitchFamily="18" charset="0"/>
                          </a:rPr>
                          <m:t> </m:t>
                        </m:r>
                        <m:r>
                          <a:rPr lang="ru-RU" sz="1800" i="1">
                            <a:effectLst/>
                            <a:latin typeface="Cambria Math" panose="02040503050406030204" pitchFamily="18" charset="0"/>
                            <a:ea typeface="Calibri" panose="020F0502020204030204" pitchFamily="34" charset="0"/>
                            <a:cs typeface="Times New Roman" panose="02020603050405020304" pitchFamily="18" charset="0"/>
                          </a:rPr>
                          <m:t>𝑑</m:t>
                        </m:r>
                        <m:r>
                          <a:rPr lang="ru-RU" sz="1800" i="1">
                            <a:effectLst/>
                            <a:latin typeface="Cambria Math" panose="02040503050406030204" pitchFamily="18" charset="0"/>
                            <a:ea typeface="Calibri" panose="020F0502020204030204" pitchFamily="34" charset="0"/>
                            <a:cs typeface="Times New Roman" panose="02020603050405020304" pitchFamily="18" charset="0"/>
                          </a:rPr>
                          <m:t>𝜔</m:t>
                        </m:r>
                      </m:den>
                    </m:f>
                    <m:r>
                      <a:rPr lang="ru-RU" sz="1800">
                        <a:effectLst/>
                        <a:latin typeface="Cambria Math" panose="02040503050406030204" pitchFamily="18" charset="0"/>
                        <a:ea typeface="Calibri" panose="020F0502020204030204" pitchFamily="34" charset="0"/>
                        <a:cs typeface="Times New Roman" panose="02020603050405020304" pitchFamily="18" charset="0"/>
                      </a:rPr>
                      <m:t> </m:t>
                    </m:r>
                  </m:oMath>
                </a14:m>
                <a:r>
                  <a:rPr lang="ru-RU" sz="1800" dirty="0">
                    <a:effectLst/>
                    <a:latin typeface="Times New Roman" panose="02020603050405020304" pitchFamily="18" charset="0"/>
                    <a:ea typeface="Calibri" panose="020F0502020204030204" pitchFamily="34" charset="0"/>
                  </a:rPr>
                  <a:t> – дифференциальное сечение тормозного излучения</a:t>
                </a:r>
                <a:endParaRPr lang="ru-RU" dirty="0"/>
              </a:p>
            </p:txBody>
          </p:sp>
        </mc:Choice>
        <mc:Fallback xmlns="">
          <p:sp>
            <p:nvSpPr>
              <p:cNvPr id="16" name="TextBox 15">
                <a:extLst>
                  <a:ext uri="{FF2B5EF4-FFF2-40B4-BE49-F238E27FC236}">
                    <a16:creationId xmlns:a16="http://schemas.microsoft.com/office/drawing/2014/main" id="{48BCA28A-A5D6-1C10-E44A-F5AD56240422}"/>
                  </a:ext>
                </a:extLst>
              </p:cNvPr>
              <p:cNvSpPr txBox="1">
                <a:spLocks noRot="1" noChangeAspect="1" noMove="1" noResize="1" noEditPoints="1" noAdjustHandles="1" noChangeArrowheads="1" noChangeShapeType="1" noTextEdit="1"/>
              </p:cNvSpPr>
              <p:nvPr/>
            </p:nvSpPr>
            <p:spPr>
              <a:xfrm>
                <a:off x="250823" y="3088772"/>
                <a:ext cx="7113232" cy="369332"/>
              </a:xfrm>
              <a:prstGeom prst="rect">
                <a:avLst/>
              </a:prstGeom>
              <a:blipFill>
                <a:blip r:embed="rId6"/>
                <a:stretch>
                  <a:fillRect t="-116667" b="-181667"/>
                </a:stretch>
              </a:blipFill>
            </p:spPr>
            <p:txBody>
              <a:bodyPr/>
              <a:lstStyle/>
              <a:p>
                <a:r>
                  <a:rPr lang="ru-RU">
                    <a:noFill/>
                  </a:rPr>
                  <a:t> </a:t>
                </a:r>
              </a:p>
            </p:txBody>
          </p:sp>
        </mc:Fallback>
      </mc:AlternateContent>
      <p:sp>
        <p:nvSpPr>
          <p:cNvPr id="18" name="TextBox 17">
            <a:extLst>
              <a:ext uri="{FF2B5EF4-FFF2-40B4-BE49-F238E27FC236}">
                <a16:creationId xmlns:a16="http://schemas.microsoft.com/office/drawing/2014/main" id="{3BC079A3-8281-CD70-9008-D7E7E4C5DEC9}"/>
              </a:ext>
            </a:extLst>
          </p:cNvPr>
          <p:cNvSpPr txBox="1"/>
          <p:nvPr/>
        </p:nvSpPr>
        <p:spPr>
          <a:xfrm>
            <a:off x="2505725" y="1144297"/>
            <a:ext cx="4682970" cy="369332"/>
          </a:xfrm>
          <a:prstGeom prst="rect">
            <a:avLst/>
          </a:prstGeom>
          <a:noFill/>
        </p:spPr>
        <p:txBody>
          <a:bodyPr wrap="square">
            <a:spAutoFit/>
          </a:bodyPr>
          <a:lstStyle/>
          <a:p>
            <a:r>
              <a:rPr lang="ru-RU" dirty="0">
                <a:latin typeface="+mj-lt"/>
              </a:rPr>
              <a:t>С</a:t>
            </a:r>
            <a:r>
              <a:rPr lang="ru-RU" b="0" i="0" dirty="0">
                <a:latin typeface="+mj-lt"/>
              </a:rPr>
              <a:t>пектральная-угловая мощность </a:t>
            </a:r>
            <a:endParaRPr lang="ru-RU"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72C791A-B1DD-6795-28A6-E55F595E16C2}"/>
                  </a:ext>
                </a:extLst>
              </p:cNvPr>
              <p:cNvSpPr txBox="1"/>
              <p:nvPr/>
            </p:nvSpPr>
            <p:spPr>
              <a:xfrm>
                <a:off x="130956" y="5466019"/>
                <a:ext cx="313159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𝐿</m:t>
                          </m:r>
                        </m:e>
                        <m:sub>
                          <m:r>
                            <a:rPr lang="ru-RU" i="0">
                              <a:latin typeface="Cambria Math" panose="02040503050406030204" pitchFamily="18" charset="0"/>
                            </a:rPr>
                            <m:t>0</m:t>
                          </m:r>
                        </m:sub>
                      </m:sSub>
                      <m:r>
                        <a:rPr lang="ru-RU" i="0">
                          <a:latin typeface="Cambria Math" panose="02040503050406030204" pitchFamily="18" charset="0"/>
                        </a:rPr>
                        <m:t>=</m:t>
                      </m:r>
                      <m:func>
                        <m:funcPr>
                          <m:ctrlPr>
                            <a:rPr lang="ru-RU" i="1">
                              <a:latin typeface="Cambria Math" panose="02040503050406030204" pitchFamily="18" charset="0"/>
                            </a:rPr>
                          </m:ctrlPr>
                        </m:funcPr>
                        <m:fName>
                          <m:r>
                            <m:rPr>
                              <m:sty m:val="p"/>
                            </m:rPr>
                            <a:rPr lang="ru-RU" i="0">
                              <a:latin typeface="Cambria Math" panose="02040503050406030204" pitchFamily="18" charset="0"/>
                            </a:rPr>
                            <m:t>min</m:t>
                          </m:r>
                        </m:fName>
                        <m:e>
                          <m:d>
                            <m:dPr>
                              <m:ctrlPr>
                                <a:rPr lang="ru-RU" i="1">
                                  <a:latin typeface="Cambria Math" panose="02040503050406030204" pitchFamily="18" charset="0"/>
                                </a:rPr>
                              </m:ctrlPr>
                            </m:dPr>
                            <m:e>
                              <m:r>
                                <a:rPr lang="ru-RU" i="1">
                                  <a:latin typeface="Cambria Math" panose="02040503050406030204" pitchFamily="18" charset="0"/>
                                </a:rPr>
                                <m:t>𝐿</m:t>
                              </m:r>
                              <m:d>
                                <m:dPr>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𝑇</m:t>
                                      </m:r>
                                    </m:e>
                                    <m:sub>
                                      <m:r>
                                        <a:rPr lang="ru-RU" i="1">
                                          <a:latin typeface="Cambria Math" panose="02040503050406030204" pitchFamily="18" charset="0"/>
                                        </a:rPr>
                                        <m:t>h</m:t>
                                      </m:r>
                                    </m:sub>
                                  </m:sSub>
                                </m:e>
                              </m:d>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𝑅</m:t>
                                  </m:r>
                                </m:e>
                                <m:sub>
                                  <m:r>
                                    <a:rPr lang="ru-RU" i="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e>
                      </m:func>
                    </m:oMath>
                  </m:oMathPara>
                </a14:m>
                <a:endParaRPr lang="ru-RU" dirty="0"/>
              </a:p>
            </p:txBody>
          </p:sp>
        </mc:Choice>
        <mc:Fallback xmlns="">
          <p:sp>
            <p:nvSpPr>
              <p:cNvPr id="22" name="TextBox 21">
                <a:extLst>
                  <a:ext uri="{FF2B5EF4-FFF2-40B4-BE49-F238E27FC236}">
                    <a16:creationId xmlns:a16="http://schemas.microsoft.com/office/drawing/2014/main" id="{272C791A-B1DD-6795-28A6-E55F595E16C2}"/>
                  </a:ext>
                </a:extLst>
              </p:cNvPr>
              <p:cNvSpPr txBox="1">
                <a:spLocks noRot="1" noChangeAspect="1" noMove="1" noResize="1" noEditPoints="1" noAdjustHandles="1" noChangeArrowheads="1" noChangeShapeType="1" noTextEdit="1"/>
              </p:cNvSpPr>
              <p:nvPr/>
            </p:nvSpPr>
            <p:spPr>
              <a:xfrm>
                <a:off x="130956" y="5466019"/>
                <a:ext cx="3131596" cy="369332"/>
              </a:xfrm>
              <a:prstGeom prst="rect">
                <a:avLst/>
              </a:prstGeom>
              <a:blipFill>
                <a:blip r:embed="rId7"/>
                <a:stretch>
                  <a:fillRect b="-1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172C131-016E-D819-EB24-031279A32842}"/>
                  </a:ext>
                </a:extLst>
              </p:cNvPr>
              <p:cNvSpPr txBox="1"/>
              <p:nvPr/>
            </p:nvSpPr>
            <p:spPr>
              <a:xfrm>
                <a:off x="250389" y="5928974"/>
                <a:ext cx="3469333" cy="369332"/>
              </a:xfrm>
              <a:prstGeom prst="rect">
                <a:avLst/>
              </a:prstGeom>
              <a:noFill/>
            </p:spPr>
            <p:txBody>
              <a:bodyPr wrap="square">
                <a:spAutoFit/>
              </a:bodyPr>
              <a:lstStyle/>
              <a:p>
                <a14:m>
                  <m:oMath xmlns:m="http://schemas.openxmlformats.org/officeDocument/2006/math">
                    <m:sSub>
                      <m:sSubPr>
                        <m:ctrlPr>
                          <a:rPr lang="ru-RU" sz="1800" i="1" smtClean="0">
                            <a:effectLst/>
                            <a:latin typeface="Cambria Math" panose="02040503050406030204" pitchFamily="18" charset="0"/>
                            <a:cs typeface="Times New Roman" panose="02020603050405020304" pitchFamily="18" charset="0"/>
                          </a:rPr>
                        </m:ctrlPr>
                      </m:sSubPr>
                      <m:e>
                        <m:r>
                          <a:rPr lang="ru-RU"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ru-RU" sz="1800">
                        <a:effectLst/>
                        <a:latin typeface="Cambria Math" panose="02040503050406030204" pitchFamily="18" charset="0"/>
                        <a:ea typeface="Calibri" panose="020F0502020204030204" pitchFamily="34" charset="0"/>
                        <a:cs typeface="Times New Roman" panose="02020603050405020304" pitchFamily="18" charset="0"/>
                      </a:rPr>
                      <m:t> </m:t>
                    </m:r>
                  </m:oMath>
                </a14:m>
                <a:r>
                  <a:rPr lang="ru-RU" sz="1800" dirty="0">
                    <a:effectLst/>
                    <a:latin typeface="Times New Roman" panose="02020603050405020304" pitchFamily="18" charset="0"/>
                    <a:ea typeface="Calibri" panose="020F0502020204030204" pitchFamily="34" charset="0"/>
                  </a:rPr>
                  <a:t>– радиусу кластерной струи</a:t>
                </a:r>
                <a:endParaRPr lang="ru-RU" dirty="0"/>
              </a:p>
            </p:txBody>
          </p:sp>
        </mc:Choice>
        <mc:Fallback xmlns="">
          <p:sp>
            <p:nvSpPr>
              <p:cNvPr id="24" name="TextBox 23">
                <a:extLst>
                  <a:ext uri="{FF2B5EF4-FFF2-40B4-BE49-F238E27FC236}">
                    <a16:creationId xmlns:a16="http://schemas.microsoft.com/office/drawing/2014/main" id="{9172C131-016E-D819-EB24-031279A32842}"/>
                  </a:ext>
                </a:extLst>
              </p:cNvPr>
              <p:cNvSpPr txBox="1">
                <a:spLocks noRot="1" noChangeAspect="1" noMove="1" noResize="1" noEditPoints="1" noAdjustHandles="1" noChangeArrowheads="1" noChangeShapeType="1" noTextEdit="1"/>
              </p:cNvSpPr>
              <p:nvPr/>
            </p:nvSpPr>
            <p:spPr>
              <a:xfrm>
                <a:off x="250389" y="5928974"/>
                <a:ext cx="3469333" cy="369332"/>
              </a:xfrm>
              <a:prstGeom prst="rect">
                <a:avLst/>
              </a:prstGeom>
              <a:blipFill>
                <a:blip r:embed="rId8"/>
                <a:stretch>
                  <a:fillRect t="-10000"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B5BC2D2-7C36-334E-8482-4F33EB98D48D}"/>
                  </a:ext>
                </a:extLst>
              </p:cNvPr>
              <p:cNvSpPr txBox="1"/>
              <p:nvPr/>
            </p:nvSpPr>
            <p:spPr>
              <a:xfrm>
                <a:off x="3852916" y="5452233"/>
                <a:ext cx="5552982" cy="379848"/>
              </a:xfrm>
              <a:prstGeom prst="rect">
                <a:avLst/>
              </a:prstGeom>
              <a:noFill/>
            </p:spPr>
            <p:txBody>
              <a:bodyPr wrap="square">
                <a:spAutoFit/>
              </a:bodyPr>
              <a:lstStyle/>
              <a:p>
                <a14:m>
                  <m:oMath xmlns:m="http://schemas.openxmlformats.org/officeDocument/2006/math">
                    <m:r>
                      <a:rPr lang="ru-RU" sz="1800" i="1" smtClean="0">
                        <a:effectLst/>
                        <a:latin typeface="Cambria Math" panose="02040503050406030204" pitchFamily="18" charset="0"/>
                        <a:ea typeface="Calibri" panose="020F0502020204030204" pitchFamily="34" charset="0"/>
                        <a:cs typeface="Times New Roman" panose="02020603050405020304" pitchFamily="18" charset="0"/>
                      </a:rPr>
                      <m:t>𝐿</m:t>
                    </m:r>
                    <m:d>
                      <m:dPr>
                        <m:ctrlPr>
                          <a:rPr lang="ru-RU" sz="1800" i="1">
                            <a:effectLst/>
                            <a:latin typeface="Cambria Math" panose="02040503050406030204" pitchFamily="18" charset="0"/>
                            <a:cs typeface="Times New Roman" panose="02020603050405020304" pitchFamily="18" charset="0"/>
                          </a:rPr>
                        </m:ctrlPr>
                      </m:dPr>
                      <m:e>
                        <m:sSub>
                          <m:sSubPr>
                            <m:ctrlPr>
                              <a:rPr lang="ru-RU" sz="1800" i="1">
                                <a:effectLst/>
                                <a:latin typeface="Cambria Math" panose="02040503050406030204" pitchFamily="18" charset="0"/>
                                <a:cs typeface="Times New Roman" panose="02020603050405020304" pitchFamily="18" charset="0"/>
                              </a:rPr>
                            </m:ctrlPr>
                          </m:sSubPr>
                          <m:e>
                            <m:r>
                              <a:rPr lang="ru-RU"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h</m:t>
                            </m:r>
                          </m:sub>
                        </m:sSub>
                      </m:e>
                    </m:d>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ru-RU" sz="1800" i="1">
                        <a:effectLst/>
                        <a:latin typeface="Cambria Math" panose="02040503050406030204" pitchFamily="18" charset="0"/>
                        <a:ea typeface="Calibri" panose="020F0502020204030204" pitchFamily="34" charset="0"/>
                        <a:cs typeface="Times New Roman" panose="02020603050405020304" pitchFamily="18" charset="0"/>
                      </a:rPr>
                      <m:t>𝑑</m:t>
                    </m:r>
                    <m:r>
                      <a:rPr lang="ru-RU" sz="1800" i="1">
                        <a:effectLst/>
                        <a:latin typeface="Cambria Math" panose="02040503050406030204" pitchFamily="18" charset="0"/>
                        <a:ea typeface="Calibri" panose="020F0502020204030204" pitchFamily="34" charset="0"/>
                        <a:cs typeface="Times New Roman" panose="02020603050405020304" pitchFamily="18" charset="0"/>
                      </a:rPr>
                      <m:t>𝜖</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ru-RU" sz="1800">
                        <a:effectLst/>
                        <a:latin typeface="Cambria Math" panose="02040503050406030204" pitchFamily="18" charset="0"/>
                        <a:ea typeface="Calibri" panose="020F0502020204030204" pitchFamily="34" charset="0"/>
                        <a:cs typeface="Times New Roman" panose="02020603050405020304" pitchFamily="18" charset="0"/>
                      </a:rPr>
                      <m:t>|</m:t>
                    </m:r>
                    <m:r>
                      <a:rPr lang="ru-RU" sz="1800" i="1">
                        <a:effectLst/>
                        <a:latin typeface="Cambria Math" panose="02040503050406030204" pitchFamily="18" charset="0"/>
                        <a:ea typeface="Calibri" panose="020F0502020204030204" pitchFamily="34" charset="0"/>
                        <a:cs typeface="Times New Roman" panose="02020603050405020304" pitchFamily="18" charset="0"/>
                      </a:rPr>
                      <m:t>𝑑</m:t>
                    </m:r>
                    <m:sSup>
                      <m:sSupPr>
                        <m:ctrlPr>
                          <a:rPr lang="ru-RU" sz="1800" i="1">
                            <a:effectLst/>
                            <a:latin typeface="Cambria Math" panose="02040503050406030204" pitchFamily="18" charset="0"/>
                            <a:cs typeface="Times New Roman" panose="02020603050405020304" pitchFamily="18" charset="0"/>
                          </a:rPr>
                        </m:ctrlPr>
                      </m:sSupPr>
                      <m:e>
                        <m:r>
                          <a:rPr lang="ru-RU" sz="1800" i="1">
                            <a:effectLst/>
                            <a:latin typeface="Cambria Math" panose="02040503050406030204" pitchFamily="18" charset="0"/>
                            <a:ea typeface="Calibri" panose="020F0502020204030204" pitchFamily="34" charset="0"/>
                            <a:cs typeface="Times New Roman" panose="02020603050405020304" pitchFamily="18" charset="0"/>
                          </a:rPr>
                          <m:t>𝜖</m:t>
                        </m:r>
                      </m:e>
                      <m: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ru-RU"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1800">
                        <a:effectLst/>
                        <a:latin typeface="Cambria Math" panose="02040503050406030204" pitchFamily="18" charset="0"/>
                        <a:ea typeface="Calibri" panose="020F0502020204030204" pitchFamily="34" charset="0"/>
                        <a:cs typeface="Times New Roman" panose="02020603050405020304" pitchFamily="18" charset="0"/>
                      </a:rPr>
                      <m:t>dr</m:t>
                    </m:r>
                    <m:r>
                      <a:rPr lang="ru-RU"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effectLst/>
                    <a:latin typeface="Times New Roman" panose="02020603050405020304" pitchFamily="18" charset="0"/>
                    <a:ea typeface="Calibri" panose="020F0502020204030204" pitchFamily="34" charset="0"/>
                  </a:rPr>
                  <a:t> – радиационной длиной</a:t>
                </a:r>
                <a:endParaRPr lang="ru-RU" dirty="0"/>
              </a:p>
            </p:txBody>
          </p:sp>
        </mc:Choice>
        <mc:Fallback xmlns="">
          <p:sp>
            <p:nvSpPr>
              <p:cNvPr id="26" name="TextBox 25">
                <a:extLst>
                  <a:ext uri="{FF2B5EF4-FFF2-40B4-BE49-F238E27FC236}">
                    <a16:creationId xmlns:a16="http://schemas.microsoft.com/office/drawing/2014/main" id="{EB5BC2D2-7C36-334E-8482-4F33EB98D48D}"/>
                  </a:ext>
                </a:extLst>
              </p:cNvPr>
              <p:cNvSpPr txBox="1">
                <a:spLocks noRot="1" noChangeAspect="1" noMove="1" noResize="1" noEditPoints="1" noAdjustHandles="1" noChangeArrowheads="1" noChangeShapeType="1" noTextEdit="1"/>
              </p:cNvSpPr>
              <p:nvPr/>
            </p:nvSpPr>
            <p:spPr>
              <a:xfrm>
                <a:off x="3852916" y="5452233"/>
                <a:ext cx="5552982" cy="379848"/>
              </a:xfrm>
              <a:prstGeom prst="rect">
                <a:avLst/>
              </a:prstGeom>
              <a:blipFill>
                <a:blip r:embed="rId9"/>
                <a:stretch>
                  <a:fillRect t="-4762" b="-2381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2AD661A-F765-E31B-314B-1D091F0B5F4E}"/>
                  </a:ext>
                </a:extLst>
              </p:cNvPr>
              <p:cNvSpPr txBox="1"/>
              <p:nvPr/>
            </p:nvSpPr>
            <p:spPr>
              <a:xfrm>
                <a:off x="2505725" y="4598717"/>
                <a:ext cx="3779425" cy="749372"/>
              </a:xfrm>
              <a:prstGeom prst="rect">
                <a:avLst/>
              </a:prstGeom>
              <a:noFill/>
              <a:ln w="38100">
                <a:solidFill>
                  <a:srgbClr val="EE0000"/>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m:rPr>
                              <m:sty m:val="p"/>
                            </m:rPr>
                            <a:rPr lang="ru-RU">
                              <a:latin typeface="Cambria Math" panose="02040503050406030204" pitchFamily="18" charset="0"/>
                            </a:rPr>
                            <m:t>d</m:t>
                          </m:r>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𝛾</m:t>
                              </m:r>
                            </m:sub>
                          </m:sSub>
                        </m:num>
                        <m:den>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den>
                      </m:f>
                      <m:r>
                        <a:rPr lang="ru-RU" i="0">
                          <a:latin typeface="Cambria Math" panose="02040503050406030204" pitchFamily="18" charset="0"/>
                        </a:rPr>
                        <m:t>≈ </m:t>
                      </m:r>
                      <m:f>
                        <m:fPr>
                          <m:ctrlPr>
                            <a:rPr lang="ru-RU" i="1">
                              <a:latin typeface="Cambria Math" panose="02040503050406030204" pitchFamily="18" charset="0"/>
                            </a:rPr>
                          </m:ctrlPr>
                        </m:fPr>
                        <m:num>
                          <m:r>
                            <a:rPr lang="ru-RU" i="0">
                              <a:latin typeface="Cambria Math" panose="02040503050406030204" pitchFamily="18" charset="0"/>
                            </a:rPr>
                            <m:t> </m:t>
                          </m:r>
                          <m:r>
                            <m:rPr>
                              <m:sty m:val="p"/>
                            </m:rPr>
                            <a:rPr lang="ru-RU" i="0">
                              <a:latin typeface="Cambria Math" panose="02040503050406030204" pitchFamily="18" charset="0"/>
                            </a:rPr>
                            <m:t>ΔΩ</m:t>
                          </m:r>
                          <m:sSub>
                            <m:sSubPr>
                              <m:ctrlPr>
                                <a:rPr lang="ru-RU" i="1">
                                  <a:latin typeface="Cambria Math" panose="02040503050406030204" pitchFamily="18" charset="0"/>
                                </a:rPr>
                              </m:ctrlPr>
                            </m:sSubPr>
                            <m:e>
                              <m:r>
                                <a:rPr lang="ru-RU" i="0">
                                  <a:latin typeface="Cambria Math" panose="02040503050406030204" pitchFamily="18" charset="0"/>
                                </a:rPr>
                                <m:t> </m:t>
                              </m:r>
                              <m:sSub>
                                <m:sSubPr>
                                  <m:ctrlPr>
                                    <a:rPr lang="ru-RU" i="1">
                                      <a:latin typeface="Cambria Math" panose="02040503050406030204" pitchFamily="18" charset="0"/>
                                    </a:rPr>
                                  </m:ctrlPr>
                                </m:sSubPr>
                                <m:e>
                                  <m:r>
                                    <a:rPr lang="ru-RU" i="1">
                                      <a:latin typeface="Cambria Math" panose="02040503050406030204" pitchFamily="18" charset="0"/>
                                    </a:rPr>
                                    <m:t>𝐿</m:t>
                                  </m:r>
                                </m:e>
                                <m:sub>
                                  <m:r>
                                    <a:rPr lang="ru-RU" i="0">
                                      <a:latin typeface="Cambria Math" panose="02040503050406030204" pitchFamily="18" charset="0"/>
                                    </a:rPr>
                                    <m:t>0</m:t>
                                  </m:r>
                                </m:sub>
                              </m:sSub>
                              <m:r>
                                <a:rPr lang="ru-RU" i="0">
                                  <a:latin typeface="Cambria Math" panose="02040503050406030204" pitchFamily="18" charset="0"/>
                                </a:rPr>
                                <m:t> </m:t>
                              </m:r>
                              <m:acc>
                                <m:accPr>
                                  <m:chr m:val="̅"/>
                                  <m:ctrlPr>
                                    <a:rPr lang="ru-RU" i="1">
                                      <a:latin typeface="Cambria Math" panose="02040503050406030204" pitchFamily="18" charset="0"/>
                                    </a:rPr>
                                  </m:ctrlPr>
                                </m:accPr>
                                <m:e>
                                  <m:r>
                                    <a:rPr lang="ru-RU" i="1">
                                      <a:latin typeface="Cambria Math" panose="02040503050406030204" pitchFamily="18" charset="0"/>
                                    </a:rPr>
                                    <m:t>𝑛</m:t>
                                  </m:r>
                                </m:e>
                              </m:acc>
                            </m:e>
                            <m:sub>
                              <m:r>
                                <a:rPr lang="ru-RU" i="1">
                                  <a:latin typeface="Cambria Math" panose="02040503050406030204" pitchFamily="18" charset="0"/>
                                </a:rPr>
                                <m:t>𝑖</m:t>
                              </m:r>
                            </m:sub>
                          </m:sSub>
                          <m:r>
                            <a:rPr lang="ru-RU" i="0">
                              <a:latin typeface="Cambria Math" panose="02040503050406030204" pitchFamily="18" charset="0"/>
                            </a:rPr>
                            <m:t> </m:t>
                          </m:r>
                        </m:num>
                        <m:den>
                          <m:r>
                            <a:rPr lang="ru-RU" i="0">
                              <a:latin typeface="Cambria Math" panose="02040503050406030204" pitchFamily="18" charset="0"/>
                            </a:rPr>
                            <m:t>4</m:t>
                          </m:r>
                          <m:r>
                            <a:rPr lang="ru-RU" i="1">
                              <a:latin typeface="Cambria Math" panose="02040503050406030204" pitchFamily="18" charset="0"/>
                            </a:rPr>
                            <m:t>𝜋</m:t>
                          </m:r>
                          <m:r>
                            <a:rPr lang="ru-RU" i="0">
                              <a:latin typeface="Cambria Math" panose="02040503050406030204" pitchFamily="18" charset="0"/>
                            </a:rPr>
                            <m:t> </m:t>
                          </m:r>
                        </m:den>
                      </m:f>
                      <m:nary>
                        <m:naryPr>
                          <m:limLoc m:val="subSup"/>
                          <m:ctrlPr>
                            <a:rPr lang="ru-RU" i="1">
                              <a:latin typeface="Cambria Math" panose="02040503050406030204" pitchFamily="18" charset="0"/>
                            </a:rPr>
                          </m:ctrlPr>
                        </m:naryPr>
                        <m:sub>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sub>
                        <m:sup>
                          <m:r>
                            <a:rPr lang="ru-RU" i="0">
                              <a:latin typeface="Cambria Math" panose="02040503050406030204" pitchFamily="18" charset="0"/>
                            </a:rPr>
                            <m:t> </m:t>
                          </m:r>
                        </m:sup>
                        <m:e>
                          <m:r>
                            <a:rPr lang="ru-RU" i="1" smtClean="0">
                              <a:latin typeface="Cambria Math" panose="02040503050406030204" pitchFamily="18" charset="0"/>
                            </a:rPr>
                            <m:t>𝑑</m:t>
                          </m:r>
                          <m:r>
                            <a:rPr lang="ru-RU" i="1" smtClean="0">
                              <a:latin typeface="Cambria Math" panose="02040503050406030204" pitchFamily="18" charset="0"/>
                            </a:rPr>
                            <m:t>𝜖</m:t>
                          </m:r>
                          <m:r>
                            <a:rPr lang="ru-RU" i="0">
                              <a:latin typeface="Cambria Math" panose="02040503050406030204" pitchFamily="18" charset="0"/>
                            </a:rPr>
                            <m:t> </m:t>
                          </m:r>
                          <m:f>
                            <m:fPr>
                              <m:ctrlPr>
                                <a:rPr lang="ru-RU" i="1">
                                  <a:latin typeface="Cambria Math" panose="02040503050406030204" pitchFamily="18" charset="0"/>
                                </a:rPr>
                              </m:ctrlPr>
                            </m:fPr>
                            <m:num>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𝑒</m:t>
                                  </m:r>
                                </m:sub>
                              </m:sSub>
                            </m:num>
                            <m:den>
                              <m:r>
                                <a:rPr lang="ru-RU" i="1">
                                  <a:latin typeface="Cambria Math" panose="02040503050406030204" pitchFamily="18" charset="0"/>
                                </a:rPr>
                                <m:t>𝑑</m:t>
                              </m:r>
                              <m:r>
                                <a:rPr lang="ru-RU" i="1">
                                  <a:latin typeface="Cambria Math" panose="02040503050406030204" pitchFamily="18" charset="0"/>
                                </a:rPr>
                                <m:t>𝜖</m:t>
                              </m:r>
                            </m:den>
                          </m:f>
                          <m:f>
                            <m:fPr>
                              <m:ctrlPr>
                                <a:rPr lang="ru-RU" i="1">
                                  <a:latin typeface="Cambria Math" panose="02040503050406030204" pitchFamily="18" charset="0"/>
                                </a:rPr>
                              </m:ctrlPr>
                            </m:fPr>
                            <m:num>
                              <m:r>
                                <m:rPr>
                                  <m:sty m:val="p"/>
                                </m:rPr>
                                <a:rPr lang="ru-RU" i="0">
                                  <a:latin typeface="Cambria Math" panose="02040503050406030204" pitchFamily="18" charset="0"/>
                                </a:rPr>
                                <m:t>d</m:t>
                              </m:r>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𝑏𝑟</m:t>
                                  </m:r>
                                </m:sub>
                              </m:sSub>
                            </m:num>
                            <m:den>
                              <m:r>
                                <a:rPr lang="ru-RU" i="0">
                                  <a:latin typeface="Cambria Math" panose="02040503050406030204" pitchFamily="18" charset="0"/>
                                </a:rPr>
                                <m:t> </m:t>
                              </m:r>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den>
                          </m:f>
                          <m:r>
                            <a:rPr lang="ru-RU" i="0">
                              <a:latin typeface="Cambria Math" panose="02040503050406030204" pitchFamily="18" charset="0"/>
                            </a:rPr>
                            <m:t> </m:t>
                          </m:r>
                        </m:e>
                      </m:nary>
                    </m:oMath>
                  </m:oMathPara>
                </a14:m>
                <a:endParaRPr lang="ru-RU" dirty="0"/>
              </a:p>
            </p:txBody>
          </p:sp>
        </mc:Choice>
        <mc:Fallback xmlns="">
          <p:sp>
            <p:nvSpPr>
              <p:cNvPr id="28" name="TextBox 27">
                <a:extLst>
                  <a:ext uri="{FF2B5EF4-FFF2-40B4-BE49-F238E27FC236}">
                    <a16:creationId xmlns:a16="http://schemas.microsoft.com/office/drawing/2014/main" id="{C2AD661A-F765-E31B-314B-1D091F0B5F4E}"/>
                  </a:ext>
                </a:extLst>
              </p:cNvPr>
              <p:cNvSpPr txBox="1">
                <a:spLocks noRot="1" noChangeAspect="1" noMove="1" noResize="1" noEditPoints="1" noAdjustHandles="1" noChangeArrowheads="1" noChangeShapeType="1" noTextEdit="1"/>
              </p:cNvSpPr>
              <p:nvPr/>
            </p:nvSpPr>
            <p:spPr>
              <a:xfrm>
                <a:off x="2505725" y="4598717"/>
                <a:ext cx="3779425" cy="749372"/>
              </a:xfrm>
              <a:prstGeom prst="rect">
                <a:avLst/>
              </a:prstGeom>
              <a:blipFill>
                <a:blip r:embed="rId10"/>
                <a:stretch>
                  <a:fillRect/>
                </a:stretch>
              </a:blipFill>
              <a:ln w="38100">
                <a:solidFill>
                  <a:srgbClr val="EE000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A34F434-0C73-9843-0890-A2A566BC5A20}"/>
                  </a:ext>
                </a:extLst>
              </p:cNvPr>
              <p:cNvSpPr txBox="1"/>
              <p:nvPr/>
            </p:nvSpPr>
            <p:spPr>
              <a:xfrm>
                <a:off x="1942016" y="4139027"/>
                <a:ext cx="5259966" cy="369332"/>
              </a:xfrm>
              <a:prstGeom prst="rect">
                <a:avLst/>
              </a:prstGeom>
              <a:noFill/>
            </p:spPr>
            <p:txBody>
              <a:bodyPr wrap="none" rtlCol="0">
                <a:spAutoFit/>
              </a:bodyPr>
              <a:lstStyle/>
              <a:p>
                <a:r>
                  <a:rPr lang="ru-RU" dirty="0"/>
                  <a:t>Спектр фотонов в заданный телесный угол </a:t>
                </a:r>
                <a14:m>
                  <m:oMath xmlns:m="http://schemas.openxmlformats.org/officeDocument/2006/math">
                    <m:r>
                      <m:rPr>
                        <m:sty m:val="p"/>
                      </m:rPr>
                      <a:rPr lang="ru-RU">
                        <a:latin typeface="Cambria Math" panose="02040503050406030204" pitchFamily="18" charset="0"/>
                      </a:rPr>
                      <m:t>ΔΩ</m:t>
                    </m:r>
                  </m:oMath>
                </a14:m>
                <a:endParaRPr lang="ru-RU" dirty="0"/>
              </a:p>
            </p:txBody>
          </p:sp>
        </mc:Choice>
        <mc:Fallback xmlns="">
          <p:sp>
            <p:nvSpPr>
              <p:cNvPr id="31" name="TextBox 30">
                <a:extLst>
                  <a:ext uri="{FF2B5EF4-FFF2-40B4-BE49-F238E27FC236}">
                    <a16:creationId xmlns:a16="http://schemas.microsoft.com/office/drawing/2014/main" id="{2A34F434-0C73-9843-0890-A2A566BC5A20}"/>
                  </a:ext>
                </a:extLst>
              </p:cNvPr>
              <p:cNvSpPr txBox="1">
                <a:spLocks noRot="1" noChangeAspect="1" noMove="1" noResize="1" noEditPoints="1" noAdjustHandles="1" noChangeArrowheads="1" noChangeShapeType="1" noTextEdit="1"/>
              </p:cNvSpPr>
              <p:nvPr/>
            </p:nvSpPr>
            <p:spPr>
              <a:xfrm>
                <a:off x="1942016" y="4139027"/>
                <a:ext cx="5259966" cy="369332"/>
              </a:xfrm>
              <a:prstGeom prst="rect">
                <a:avLst/>
              </a:prstGeom>
              <a:blipFill>
                <a:blip r:embed="rId11"/>
                <a:stretch>
                  <a:fillRect l="-1044" t="-9836" b="-24590"/>
                </a:stretch>
              </a:blipFill>
            </p:spPr>
            <p:txBody>
              <a:bodyPr/>
              <a:lstStyle/>
              <a:p>
                <a:r>
                  <a:rPr lang="ru-RU">
                    <a:noFill/>
                  </a:rPr>
                  <a:t> </a:t>
                </a:r>
              </a:p>
            </p:txBody>
          </p:sp>
        </mc:Fallback>
      </mc:AlternateContent>
      <p:sp>
        <p:nvSpPr>
          <p:cNvPr id="32" name="Стрелка: вниз 31">
            <a:extLst>
              <a:ext uri="{FF2B5EF4-FFF2-40B4-BE49-F238E27FC236}">
                <a16:creationId xmlns:a16="http://schemas.microsoft.com/office/drawing/2014/main" id="{88747C10-CB1C-5DE2-BDED-569E1F334D83}"/>
              </a:ext>
            </a:extLst>
          </p:cNvPr>
          <p:cNvSpPr/>
          <p:nvPr/>
        </p:nvSpPr>
        <p:spPr bwMode="auto">
          <a:xfrm>
            <a:off x="4074850" y="3559944"/>
            <a:ext cx="506027" cy="485460"/>
          </a:xfrm>
          <a:prstGeom prst="downArrow">
            <a:avLst/>
          </a:prstGeom>
          <a:solidFill>
            <a:srgbClr val="EE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ru-RU" sz="1800" b="0" i="0" u="none" strike="noStrike" cap="none" normalizeH="0" baseline="0" dirty="0">
              <a:ln>
                <a:noFill/>
              </a:ln>
              <a:solidFill>
                <a:schemeClr val="tx1"/>
              </a:solidFill>
              <a:effectLst/>
              <a:latin typeface="Arial" pitchFamily="34" charset="0"/>
              <a:ea typeface="ＭＳ Ｐゴシック" pitchFamily="34" charset="-128"/>
            </a:endParaRPr>
          </a:p>
        </p:txBody>
      </p:sp>
      <p:sp>
        <p:nvSpPr>
          <p:cNvPr id="3" name="Номер слайда 20">
            <a:extLst>
              <a:ext uri="{FF2B5EF4-FFF2-40B4-BE49-F238E27FC236}">
                <a16:creationId xmlns:a16="http://schemas.microsoft.com/office/drawing/2014/main" id="{C47F94C2-A922-5A2E-5802-FD3601675073}"/>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7</a:t>
            </a:fld>
            <a:endParaRPr lang="ru-RU" sz="2200" dirty="0"/>
          </a:p>
        </p:txBody>
      </p:sp>
    </p:spTree>
    <p:extLst>
      <p:ext uri="{BB962C8B-B14F-4D97-AF65-F5344CB8AC3E}">
        <p14:creationId xmlns:p14="http://schemas.microsoft.com/office/powerpoint/2010/main" val="284063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75096A-4E65-04B8-BA21-88C6F298C7D1}"/>
              </a:ext>
            </a:extLst>
          </p:cNvPr>
          <p:cNvSpPr>
            <a:spLocks noGrp="1"/>
          </p:cNvSpPr>
          <p:nvPr>
            <p:ph type="title"/>
          </p:nvPr>
        </p:nvSpPr>
        <p:spPr/>
        <p:txBody>
          <a:bodyPr/>
          <a:lstStyle/>
          <a:p>
            <a:r>
              <a:rPr lang="ru-RU" dirty="0"/>
              <a:t>Сечение тормозного излучения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BE18785-FE7D-F086-77FE-CA03DF2D5792}"/>
                  </a:ext>
                </a:extLst>
              </p:cNvPr>
              <p:cNvSpPr txBox="1"/>
              <p:nvPr/>
            </p:nvSpPr>
            <p:spPr>
              <a:xfrm>
                <a:off x="79899" y="1208202"/>
                <a:ext cx="201967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i="1" smtClean="0">
                          <a:latin typeface="Cambria Math" panose="02040503050406030204" pitchFamily="18" charset="0"/>
                        </a:rPr>
                        <m:t>𝜖</m:t>
                      </m:r>
                      <m:r>
                        <a:rPr lang="ru-RU" sz="2000" i="0">
                          <a:latin typeface="Cambria Math" panose="02040503050406030204" pitchFamily="18" charset="0"/>
                        </a:rPr>
                        <m:t>&lt;</m:t>
                      </m:r>
                      <m:sSub>
                        <m:sSubPr>
                          <m:ctrlPr>
                            <a:rPr lang="ru-RU" sz="2000" i="1">
                              <a:latin typeface="Cambria Math" panose="02040503050406030204" pitchFamily="18" charset="0"/>
                            </a:rPr>
                          </m:ctrlPr>
                        </m:sSubPr>
                        <m:e>
                          <m:r>
                            <a:rPr lang="ru-RU" sz="2000" i="1">
                              <a:latin typeface="Cambria Math" panose="02040503050406030204" pitchFamily="18" charset="0"/>
                            </a:rPr>
                            <m:t>𝑚</m:t>
                          </m:r>
                        </m:e>
                        <m:sub>
                          <m:r>
                            <a:rPr lang="ru-RU" sz="2000" i="1">
                              <a:latin typeface="Cambria Math" panose="02040503050406030204" pitchFamily="18" charset="0"/>
                            </a:rPr>
                            <m:t>𝑒</m:t>
                          </m:r>
                        </m:sub>
                      </m:sSub>
                      <m:sSup>
                        <m:sSupPr>
                          <m:ctrlPr>
                            <a:rPr lang="ru-RU" sz="2000" i="1">
                              <a:latin typeface="Cambria Math" panose="02040503050406030204" pitchFamily="18" charset="0"/>
                            </a:rPr>
                          </m:ctrlPr>
                        </m:sSupPr>
                        <m:e>
                          <m:r>
                            <a:rPr lang="ru-RU" sz="2000" i="1">
                              <a:latin typeface="Cambria Math" panose="02040503050406030204" pitchFamily="18" charset="0"/>
                            </a:rPr>
                            <m:t>𝑐</m:t>
                          </m:r>
                        </m:e>
                        <m:sup>
                          <m:r>
                            <a:rPr lang="ru-RU" sz="2000" i="0">
                              <a:latin typeface="Cambria Math" panose="02040503050406030204" pitchFamily="18" charset="0"/>
                            </a:rPr>
                            <m:t>2</m:t>
                          </m:r>
                        </m:sup>
                      </m:sSup>
                    </m:oMath>
                  </m:oMathPara>
                </a14:m>
                <a:endParaRPr lang="ru-RU" sz="2000" dirty="0"/>
              </a:p>
            </p:txBody>
          </p:sp>
        </mc:Choice>
        <mc:Fallback xmlns="">
          <p:sp>
            <p:nvSpPr>
              <p:cNvPr id="5" name="TextBox 4">
                <a:extLst>
                  <a:ext uri="{FF2B5EF4-FFF2-40B4-BE49-F238E27FC236}">
                    <a16:creationId xmlns:a16="http://schemas.microsoft.com/office/drawing/2014/main" id="{7BE18785-FE7D-F086-77FE-CA03DF2D5792}"/>
                  </a:ext>
                </a:extLst>
              </p:cNvPr>
              <p:cNvSpPr txBox="1">
                <a:spLocks noRot="1" noChangeAspect="1" noMove="1" noResize="1" noEditPoints="1" noAdjustHandles="1" noChangeArrowheads="1" noChangeShapeType="1" noTextEdit="1"/>
              </p:cNvSpPr>
              <p:nvPr/>
            </p:nvSpPr>
            <p:spPr>
              <a:xfrm>
                <a:off x="79899" y="1208202"/>
                <a:ext cx="2019670" cy="400110"/>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683EB1-2D31-146A-8A9E-C0424716EF24}"/>
                  </a:ext>
                </a:extLst>
              </p:cNvPr>
              <p:cNvSpPr txBox="1"/>
              <p:nvPr/>
            </p:nvSpPr>
            <p:spPr>
              <a:xfrm>
                <a:off x="263521" y="1849311"/>
                <a:ext cx="2137301" cy="6281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sz="1500" i="1" smtClean="0">
                              <a:solidFill>
                                <a:srgbClr val="2522B5"/>
                              </a:solidFill>
                              <a:latin typeface="Cambria Math" panose="02040503050406030204" pitchFamily="18" charset="0"/>
                            </a:rPr>
                          </m:ctrlPr>
                        </m:fPr>
                        <m:num>
                          <m:r>
                            <a:rPr lang="ru-RU" sz="1500" i="1">
                              <a:solidFill>
                                <a:srgbClr val="2522B5"/>
                              </a:solidFill>
                              <a:latin typeface="Cambria Math" panose="02040503050406030204" pitchFamily="18" charset="0"/>
                            </a:rPr>
                            <m:t>𝑑</m:t>
                          </m:r>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𝜎</m:t>
                              </m:r>
                            </m:e>
                            <m:sub>
                              <m:r>
                                <a:rPr lang="ru-RU" sz="1500" i="1">
                                  <a:solidFill>
                                    <a:srgbClr val="2522B5"/>
                                  </a:solidFill>
                                  <a:latin typeface="Cambria Math" panose="02040503050406030204" pitchFamily="18" charset="0"/>
                                </a:rPr>
                                <m:t>𝑏𝑟</m:t>
                              </m:r>
                            </m:sub>
                          </m:sSub>
                        </m:num>
                        <m:den>
                          <m:r>
                            <a:rPr lang="ru-RU" sz="1500" i="0">
                              <a:solidFill>
                                <a:srgbClr val="2522B5"/>
                              </a:solidFill>
                              <a:latin typeface="Cambria Math" panose="02040503050406030204" pitchFamily="18" charset="0"/>
                            </a:rPr>
                            <m:t> </m:t>
                          </m:r>
                          <m:r>
                            <a:rPr lang="ru-RU" sz="1500" i="1">
                              <a:solidFill>
                                <a:srgbClr val="2522B5"/>
                              </a:solidFill>
                              <a:latin typeface="Cambria Math" panose="02040503050406030204" pitchFamily="18" charset="0"/>
                            </a:rPr>
                            <m:t>𝑑</m:t>
                          </m:r>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𝜖</m:t>
                              </m:r>
                            </m:e>
                            <m:sub>
                              <m:r>
                                <a:rPr lang="ru-RU" sz="1500" i="1">
                                  <a:solidFill>
                                    <a:srgbClr val="2522B5"/>
                                  </a:solidFill>
                                  <a:latin typeface="Cambria Math" panose="02040503050406030204" pitchFamily="18" charset="0"/>
                                </a:rPr>
                                <m:t>𝛾</m:t>
                              </m:r>
                            </m:sub>
                          </m:sSub>
                        </m:den>
                      </m:f>
                      <m:r>
                        <a:rPr lang="ru-RU" sz="1500" i="0">
                          <a:solidFill>
                            <a:srgbClr val="2522B5"/>
                          </a:solidFill>
                          <a:latin typeface="Cambria Math" panose="02040503050406030204" pitchFamily="18" charset="0"/>
                        </a:rPr>
                        <m:t>= </m:t>
                      </m:r>
                      <m:f>
                        <m:fPr>
                          <m:ctrlPr>
                            <a:rPr lang="ru-RU" sz="1500" i="1">
                              <a:solidFill>
                                <a:srgbClr val="2522B5"/>
                              </a:solidFill>
                              <a:latin typeface="Cambria Math" panose="02040503050406030204" pitchFamily="18" charset="0"/>
                            </a:rPr>
                          </m:ctrlPr>
                        </m:fPr>
                        <m:num>
                          <m:r>
                            <a:rPr lang="ru-RU" sz="1500" i="0">
                              <a:solidFill>
                                <a:srgbClr val="2522B5"/>
                              </a:solidFill>
                              <a:latin typeface="Cambria Math" panose="02040503050406030204" pitchFamily="18" charset="0"/>
                            </a:rPr>
                            <m:t>16 </m:t>
                          </m:r>
                          <m:sSubSup>
                            <m:sSubSupPr>
                              <m:ctrlPr>
                                <a:rPr lang="ru-RU" sz="1500" i="1">
                                  <a:solidFill>
                                    <a:srgbClr val="2522B5"/>
                                  </a:solidFill>
                                  <a:latin typeface="Cambria Math" panose="02040503050406030204" pitchFamily="18" charset="0"/>
                                </a:rPr>
                              </m:ctrlPr>
                            </m:sSubSupPr>
                            <m:e>
                              <m:r>
                                <a:rPr lang="ru-RU" sz="1500" i="1">
                                  <a:solidFill>
                                    <a:srgbClr val="2522B5"/>
                                  </a:solidFill>
                                  <a:latin typeface="Cambria Math" panose="02040503050406030204" pitchFamily="18" charset="0"/>
                                </a:rPr>
                                <m:t>𝑍</m:t>
                              </m:r>
                            </m:e>
                            <m:sub>
                              <m:r>
                                <a:rPr lang="ru-RU" sz="1500" i="1">
                                  <a:solidFill>
                                    <a:srgbClr val="2522B5"/>
                                  </a:solidFill>
                                  <a:latin typeface="Cambria Math" panose="02040503050406030204" pitchFamily="18" charset="0"/>
                                </a:rPr>
                                <m:t>𝑖</m:t>
                              </m:r>
                            </m:sub>
                            <m:sup>
                              <m:r>
                                <a:rPr lang="ru-RU" sz="1500" i="0">
                                  <a:solidFill>
                                    <a:srgbClr val="2522B5"/>
                                  </a:solidFill>
                                  <a:latin typeface="Cambria Math" panose="02040503050406030204" pitchFamily="18" charset="0"/>
                                </a:rPr>
                                <m:t>2</m:t>
                              </m:r>
                            </m:sup>
                          </m:sSubSup>
                          <m:sSubSup>
                            <m:sSubSupPr>
                              <m:ctrlPr>
                                <a:rPr lang="ru-RU" sz="1500" i="1">
                                  <a:solidFill>
                                    <a:srgbClr val="2522B5"/>
                                  </a:solidFill>
                                  <a:latin typeface="Cambria Math" panose="02040503050406030204" pitchFamily="18" charset="0"/>
                                </a:rPr>
                              </m:ctrlPr>
                            </m:sSubSupPr>
                            <m:e>
                              <m:r>
                                <a:rPr lang="ru-RU" sz="1500" i="1">
                                  <a:solidFill>
                                    <a:srgbClr val="2522B5"/>
                                  </a:solidFill>
                                  <a:latin typeface="Cambria Math" panose="02040503050406030204" pitchFamily="18" charset="0"/>
                                </a:rPr>
                                <m:t>𝛼</m:t>
                              </m:r>
                              <m:r>
                                <a:rPr lang="ru-RU" sz="1500" i="1">
                                  <a:solidFill>
                                    <a:srgbClr val="2522B5"/>
                                  </a:solidFill>
                                  <a:latin typeface="Cambria Math" panose="02040503050406030204" pitchFamily="18" charset="0"/>
                                </a:rPr>
                                <m:t>𝑟</m:t>
                              </m:r>
                            </m:e>
                            <m:sub>
                              <m:r>
                                <a:rPr lang="ru-RU" sz="1500" i="1">
                                  <a:solidFill>
                                    <a:srgbClr val="2522B5"/>
                                  </a:solidFill>
                                  <a:latin typeface="Cambria Math" panose="02040503050406030204" pitchFamily="18" charset="0"/>
                                </a:rPr>
                                <m:t>𝑒</m:t>
                              </m:r>
                            </m:sub>
                            <m:sup>
                              <m:r>
                                <a:rPr lang="ru-RU" sz="1500" i="0">
                                  <a:solidFill>
                                    <a:srgbClr val="2522B5"/>
                                  </a:solidFill>
                                  <a:latin typeface="Cambria Math" panose="02040503050406030204" pitchFamily="18" charset="0"/>
                                </a:rPr>
                                <m:t>2</m:t>
                              </m:r>
                            </m:sup>
                          </m:sSubSup>
                          <m:r>
                            <a:rPr lang="ru-RU" sz="1500" i="0">
                              <a:solidFill>
                                <a:srgbClr val="2522B5"/>
                              </a:solidFill>
                              <a:latin typeface="Cambria Math" panose="02040503050406030204" pitchFamily="18" charset="0"/>
                            </a:rPr>
                            <m:t> </m:t>
                          </m:r>
                          <m:r>
                            <m:rPr>
                              <m:sty m:val="p"/>
                            </m:rPr>
                            <a:rPr lang="ru-RU" sz="1500" i="0">
                              <a:solidFill>
                                <a:srgbClr val="2522B5"/>
                              </a:solidFill>
                              <a:latin typeface="Cambria Math" panose="02040503050406030204" pitchFamily="18" charset="0"/>
                            </a:rPr>
                            <m:t>Λ</m:t>
                          </m:r>
                        </m:num>
                        <m:den>
                          <m:r>
                            <a:rPr lang="ru-RU" sz="1500" i="0">
                              <a:solidFill>
                                <a:srgbClr val="2522B5"/>
                              </a:solidFill>
                              <a:latin typeface="Cambria Math" panose="02040503050406030204" pitchFamily="18" charset="0"/>
                            </a:rPr>
                            <m:t>3</m:t>
                          </m:r>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𝜖</m:t>
                              </m:r>
                            </m:e>
                            <m:sub>
                              <m:r>
                                <a:rPr lang="ru-RU" sz="1500" i="1">
                                  <a:solidFill>
                                    <a:srgbClr val="2522B5"/>
                                  </a:solidFill>
                                  <a:latin typeface="Cambria Math" panose="02040503050406030204" pitchFamily="18" charset="0"/>
                                </a:rPr>
                                <m:t>𝛾</m:t>
                              </m:r>
                            </m:sub>
                          </m:sSub>
                          <m:r>
                            <a:rPr lang="ru-RU" sz="1500" i="0">
                              <a:solidFill>
                                <a:srgbClr val="2522B5"/>
                              </a:solidFill>
                              <a:latin typeface="Cambria Math" panose="02040503050406030204" pitchFamily="18" charset="0"/>
                            </a:rPr>
                            <m:t> </m:t>
                          </m:r>
                          <m:sSup>
                            <m:sSupPr>
                              <m:ctrlPr>
                                <a:rPr lang="ru-RU" sz="1500" i="1">
                                  <a:solidFill>
                                    <a:srgbClr val="2522B5"/>
                                  </a:solidFill>
                                  <a:latin typeface="Cambria Math" panose="02040503050406030204" pitchFamily="18" charset="0"/>
                                </a:rPr>
                              </m:ctrlPr>
                            </m:sSupPr>
                            <m:e>
                              <m:r>
                                <a:rPr lang="ru-RU" sz="1500" i="1">
                                  <a:solidFill>
                                    <a:srgbClr val="2522B5"/>
                                  </a:solidFill>
                                  <a:latin typeface="Cambria Math" panose="02040503050406030204" pitchFamily="18" charset="0"/>
                                </a:rPr>
                                <m:t>𝛽</m:t>
                              </m:r>
                            </m:e>
                            <m:sup>
                              <m:r>
                                <a:rPr lang="ru-RU" sz="1500" i="0">
                                  <a:solidFill>
                                    <a:srgbClr val="2522B5"/>
                                  </a:solidFill>
                                  <a:latin typeface="Cambria Math" panose="02040503050406030204" pitchFamily="18" charset="0"/>
                                </a:rPr>
                                <m:t>2</m:t>
                              </m:r>
                            </m:sup>
                          </m:sSup>
                        </m:den>
                      </m:f>
                    </m:oMath>
                  </m:oMathPara>
                </a14:m>
                <a:endParaRPr lang="ru-RU" sz="1500" dirty="0">
                  <a:solidFill>
                    <a:srgbClr val="2522B5"/>
                  </a:solidFill>
                </a:endParaRPr>
              </a:p>
            </p:txBody>
          </p:sp>
        </mc:Choice>
        <mc:Fallback xmlns="">
          <p:sp>
            <p:nvSpPr>
              <p:cNvPr id="7" name="TextBox 6">
                <a:extLst>
                  <a:ext uri="{FF2B5EF4-FFF2-40B4-BE49-F238E27FC236}">
                    <a16:creationId xmlns:a16="http://schemas.microsoft.com/office/drawing/2014/main" id="{23683EB1-2D31-146A-8A9E-C0424716EF24}"/>
                  </a:ext>
                </a:extLst>
              </p:cNvPr>
              <p:cNvSpPr txBox="1">
                <a:spLocks noRot="1" noChangeAspect="1" noMove="1" noResize="1" noEditPoints="1" noAdjustHandles="1" noChangeArrowheads="1" noChangeShapeType="1" noTextEdit="1"/>
              </p:cNvSpPr>
              <p:nvPr/>
            </p:nvSpPr>
            <p:spPr>
              <a:xfrm>
                <a:off x="263521" y="1849311"/>
                <a:ext cx="2137301" cy="628185"/>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6DFD1F-E639-5687-D108-8CE627A5B51E}"/>
                  </a:ext>
                </a:extLst>
              </p:cNvPr>
              <p:cNvSpPr txBox="1"/>
              <p:nvPr/>
            </p:nvSpPr>
            <p:spPr>
              <a:xfrm>
                <a:off x="4647460" y="1188520"/>
                <a:ext cx="1460377" cy="400110"/>
              </a:xfrm>
              <a:prstGeom prst="rect">
                <a:avLst/>
              </a:prstGeom>
              <a:noFill/>
            </p:spPr>
            <p:txBody>
              <a:bodyPr wrap="square">
                <a:spAutoFit/>
              </a:bodyPr>
              <a:lstStyle/>
              <a:p>
                <a14:m>
                  <m:oMath xmlns:m="http://schemas.openxmlformats.org/officeDocument/2006/math">
                    <m:r>
                      <a:rPr lang="ru-RU" sz="2000" i="1" smtClean="0">
                        <a:effectLst/>
                        <a:latin typeface="Cambria Math" panose="02040503050406030204" pitchFamily="18" charset="0"/>
                        <a:ea typeface="Calibri" panose="020F0502020204030204" pitchFamily="34" charset="0"/>
                        <a:cs typeface="Times New Roman" panose="02020603050405020304" pitchFamily="18" charset="0"/>
                      </a:rPr>
                      <m:t>𝜖</m:t>
                    </m:r>
                  </m:oMath>
                </a14:m>
                <a:r>
                  <a:rPr lang="ru-RU" sz="2000" dirty="0">
                    <a:effectLst/>
                    <a:latin typeface="Times New Roman" panose="02020603050405020304" pitchFamily="18" charset="0"/>
                    <a:ea typeface="Calibri" panose="020F0502020204030204" pitchFamily="34" charset="0"/>
                  </a:rPr>
                  <a:t>&gt;&gt;&gt;</a:t>
                </a:r>
                <a14:m>
                  <m:oMath xmlns:m="http://schemas.openxmlformats.org/officeDocument/2006/math">
                    <m:r>
                      <a:rPr lang="ru-RU" sz="20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ru-RU" sz="2000" i="1">
                            <a:effectLst/>
                            <a:latin typeface="Cambria Math" panose="02040503050406030204" pitchFamily="18"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𝑒</m:t>
                        </m:r>
                      </m:sub>
                    </m:sSub>
                    <m:sSup>
                      <m:sSupPr>
                        <m:ctrlPr>
                          <a:rPr lang="ru-RU" sz="2000" i="1">
                            <a:effectLst/>
                            <a:latin typeface="Cambria Math" panose="02040503050406030204" pitchFamily="18" charset="0"/>
                            <a:cs typeface="Times New Roman" panose="02020603050405020304" pitchFamily="18" charset="0"/>
                          </a:rPr>
                        </m:ctrlPr>
                      </m:sSupPr>
                      <m:e>
                        <m:r>
                          <a:rPr lang="ru-RU" sz="20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ru-RU" sz="20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ru-RU" sz="2000" dirty="0"/>
              </a:p>
            </p:txBody>
          </p:sp>
        </mc:Choice>
        <mc:Fallback xmlns="">
          <p:sp>
            <p:nvSpPr>
              <p:cNvPr id="9" name="TextBox 8">
                <a:extLst>
                  <a:ext uri="{FF2B5EF4-FFF2-40B4-BE49-F238E27FC236}">
                    <a16:creationId xmlns:a16="http://schemas.microsoft.com/office/drawing/2014/main" id="{696DFD1F-E639-5687-D108-8CE627A5B51E}"/>
                  </a:ext>
                </a:extLst>
              </p:cNvPr>
              <p:cNvSpPr txBox="1">
                <a:spLocks noRot="1" noChangeAspect="1" noMove="1" noResize="1" noEditPoints="1" noAdjustHandles="1" noChangeArrowheads="1" noChangeShapeType="1" noTextEdit="1"/>
              </p:cNvSpPr>
              <p:nvPr/>
            </p:nvSpPr>
            <p:spPr>
              <a:xfrm>
                <a:off x="4647460" y="1188520"/>
                <a:ext cx="1460377" cy="400110"/>
              </a:xfrm>
              <a:prstGeom prst="rect">
                <a:avLst/>
              </a:prstGeom>
              <a:blipFill>
                <a:blip r:embed="rId4"/>
                <a:stretch>
                  <a:fillRect t="-9091" b="-2575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67EC8C8-52F4-2124-AC50-143FB62CADF6}"/>
                  </a:ext>
                </a:extLst>
              </p:cNvPr>
              <p:cNvSpPr txBox="1"/>
              <p:nvPr/>
            </p:nvSpPr>
            <p:spPr>
              <a:xfrm>
                <a:off x="2250949" y="1849311"/>
                <a:ext cx="6984890" cy="6909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sz="1500" i="1" smtClean="0">
                              <a:solidFill>
                                <a:srgbClr val="2522B5"/>
                              </a:solidFill>
                              <a:latin typeface="Cambria Math" panose="02040503050406030204" pitchFamily="18" charset="0"/>
                            </a:rPr>
                          </m:ctrlPr>
                        </m:fPr>
                        <m:num>
                          <m:r>
                            <a:rPr lang="ru-RU" sz="1500" i="1">
                              <a:solidFill>
                                <a:srgbClr val="2522B5"/>
                              </a:solidFill>
                              <a:latin typeface="Cambria Math" panose="02040503050406030204" pitchFamily="18" charset="0"/>
                            </a:rPr>
                            <m:t>𝑑</m:t>
                          </m:r>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𝜎</m:t>
                              </m:r>
                            </m:e>
                            <m:sub>
                              <m:r>
                                <a:rPr lang="ru-RU" sz="1500" i="1">
                                  <a:solidFill>
                                    <a:srgbClr val="2522B5"/>
                                  </a:solidFill>
                                  <a:latin typeface="Cambria Math" panose="02040503050406030204" pitchFamily="18" charset="0"/>
                                </a:rPr>
                                <m:t>𝑏𝑟</m:t>
                              </m:r>
                            </m:sub>
                          </m:sSub>
                        </m:num>
                        <m:den>
                          <m:r>
                            <a:rPr lang="ru-RU" sz="1500" i="0">
                              <a:solidFill>
                                <a:srgbClr val="2522B5"/>
                              </a:solidFill>
                              <a:latin typeface="Cambria Math" panose="02040503050406030204" pitchFamily="18" charset="0"/>
                            </a:rPr>
                            <m:t> </m:t>
                          </m:r>
                          <m:r>
                            <a:rPr lang="ru-RU" sz="1500" i="1">
                              <a:solidFill>
                                <a:srgbClr val="2522B5"/>
                              </a:solidFill>
                              <a:latin typeface="Cambria Math" panose="02040503050406030204" pitchFamily="18" charset="0"/>
                            </a:rPr>
                            <m:t>𝑑</m:t>
                          </m:r>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𝜖</m:t>
                              </m:r>
                            </m:e>
                            <m:sub>
                              <m:r>
                                <a:rPr lang="ru-RU" sz="1500" i="1">
                                  <a:solidFill>
                                    <a:srgbClr val="2522B5"/>
                                  </a:solidFill>
                                  <a:latin typeface="Cambria Math" panose="02040503050406030204" pitchFamily="18" charset="0"/>
                                </a:rPr>
                                <m:t>𝛾</m:t>
                              </m:r>
                            </m:sub>
                          </m:sSub>
                        </m:den>
                      </m:f>
                      <m:r>
                        <a:rPr lang="ru-RU" sz="1500" i="0">
                          <a:solidFill>
                            <a:srgbClr val="2522B5"/>
                          </a:solidFill>
                          <a:latin typeface="Cambria Math" panose="02040503050406030204" pitchFamily="18" charset="0"/>
                        </a:rPr>
                        <m:t>≈</m:t>
                      </m:r>
                      <m:f>
                        <m:fPr>
                          <m:ctrlPr>
                            <a:rPr lang="ru-RU" sz="1500" i="1">
                              <a:solidFill>
                                <a:srgbClr val="2522B5"/>
                              </a:solidFill>
                              <a:latin typeface="Cambria Math" panose="02040503050406030204" pitchFamily="18" charset="0"/>
                            </a:rPr>
                          </m:ctrlPr>
                        </m:fPr>
                        <m:num>
                          <m:r>
                            <a:rPr lang="ru-RU" sz="1500" i="0">
                              <a:solidFill>
                                <a:srgbClr val="2522B5"/>
                              </a:solidFill>
                              <a:latin typeface="Cambria Math" panose="02040503050406030204" pitchFamily="18" charset="0"/>
                            </a:rPr>
                            <m:t>4</m:t>
                          </m:r>
                          <m:sSubSup>
                            <m:sSubSupPr>
                              <m:ctrlPr>
                                <a:rPr lang="ru-RU" sz="1500" i="1">
                                  <a:solidFill>
                                    <a:srgbClr val="2522B5"/>
                                  </a:solidFill>
                                  <a:latin typeface="Cambria Math" panose="02040503050406030204" pitchFamily="18" charset="0"/>
                                </a:rPr>
                              </m:ctrlPr>
                            </m:sSubSupPr>
                            <m:e>
                              <m:r>
                                <a:rPr lang="ru-RU" sz="1500" i="1">
                                  <a:solidFill>
                                    <a:srgbClr val="2522B5"/>
                                  </a:solidFill>
                                  <a:latin typeface="Cambria Math" panose="02040503050406030204" pitchFamily="18" charset="0"/>
                                </a:rPr>
                                <m:t>𝑍</m:t>
                              </m:r>
                            </m:e>
                            <m:sub>
                              <m:r>
                                <a:rPr lang="ru-RU" sz="1500" i="1">
                                  <a:solidFill>
                                    <a:srgbClr val="2522B5"/>
                                  </a:solidFill>
                                  <a:latin typeface="Cambria Math" panose="02040503050406030204" pitchFamily="18" charset="0"/>
                                </a:rPr>
                                <m:t>𝑖</m:t>
                              </m:r>
                            </m:sub>
                            <m:sup>
                              <m:r>
                                <a:rPr lang="ru-RU" sz="1500" i="0">
                                  <a:solidFill>
                                    <a:srgbClr val="2522B5"/>
                                  </a:solidFill>
                                  <a:latin typeface="Cambria Math" panose="02040503050406030204" pitchFamily="18" charset="0"/>
                                </a:rPr>
                                <m:t>2</m:t>
                              </m:r>
                            </m:sup>
                          </m:sSubSup>
                          <m:sSubSup>
                            <m:sSubSupPr>
                              <m:ctrlPr>
                                <a:rPr lang="ru-RU" sz="1500" i="1">
                                  <a:solidFill>
                                    <a:srgbClr val="2522B5"/>
                                  </a:solidFill>
                                  <a:latin typeface="Cambria Math" panose="02040503050406030204" pitchFamily="18" charset="0"/>
                                </a:rPr>
                              </m:ctrlPr>
                            </m:sSubSupPr>
                            <m:e>
                              <m:r>
                                <a:rPr lang="ru-RU" sz="1500" i="1">
                                  <a:solidFill>
                                    <a:srgbClr val="2522B5"/>
                                  </a:solidFill>
                                  <a:latin typeface="Cambria Math" panose="02040503050406030204" pitchFamily="18" charset="0"/>
                                </a:rPr>
                                <m:t>𝛼</m:t>
                              </m:r>
                              <m:r>
                                <a:rPr lang="ru-RU" sz="1500" i="1">
                                  <a:solidFill>
                                    <a:srgbClr val="2522B5"/>
                                  </a:solidFill>
                                  <a:latin typeface="Cambria Math" panose="02040503050406030204" pitchFamily="18" charset="0"/>
                                </a:rPr>
                                <m:t>𝑟</m:t>
                              </m:r>
                            </m:e>
                            <m:sub>
                              <m:r>
                                <a:rPr lang="ru-RU" sz="1500" i="1">
                                  <a:solidFill>
                                    <a:srgbClr val="2522B5"/>
                                  </a:solidFill>
                                  <a:latin typeface="Cambria Math" panose="02040503050406030204" pitchFamily="18" charset="0"/>
                                </a:rPr>
                                <m:t>𝑒</m:t>
                              </m:r>
                            </m:sub>
                            <m:sup>
                              <m:r>
                                <a:rPr lang="ru-RU" sz="1500" i="0">
                                  <a:solidFill>
                                    <a:srgbClr val="2522B5"/>
                                  </a:solidFill>
                                  <a:latin typeface="Cambria Math" panose="02040503050406030204" pitchFamily="18" charset="0"/>
                                </a:rPr>
                                <m:t>2</m:t>
                              </m:r>
                            </m:sup>
                          </m:sSubSup>
                          <m:r>
                            <a:rPr lang="ru-RU" sz="1500" i="0">
                              <a:solidFill>
                                <a:srgbClr val="2522B5"/>
                              </a:solidFill>
                              <a:latin typeface="Cambria Math" panose="02040503050406030204" pitchFamily="18" charset="0"/>
                            </a:rPr>
                            <m:t>  </m:t>
                          </m:r>
                        </m:num>
                        <m:den>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𝜖</m:t>
                              </m:r>
                            </m:e>
                            <m:sub>
                              <m:r>
                                <a:rPr lang="ru-RU" sz="1500" i="1">
                                  <a:solidFill>
                                    <a:srgbClr val="2522B5"/>
                                  </a:solidFill>
                                  <a:latin typeface="Cambria Math" panose="02040503050406030204" pitchFamily="18" charset="0"/>
                                </a:rPr>
                                <m:t>𝛾</m:t>
                              </m:r>
                            </m:sub>
                          </m:sSub>
                          <m:r>
                            <a:rPr lang="ru-RU" sz="1500" i="0">
                              <a:solidFill>
                                <a:srgbClr val="2522B5"/>
                              </a:solidFill>
                              <a:latin typeface="Cambria Math" panose="02040503050406030204" pitchFamily="18" charset="0"/>
                            </a:rPr>
                            <m:t> </m:t>
                          </m:r>
                        </m:den>
                      </m:f>
                      <m:d>
                        <m:dPr>
                          <m:begChr m:val="["/>
                          <m:endChr m:val="]"/>
                          <m:ctrlPr>
                            <a:rPr lang="ru-RU" sz="1500" i="1">
                              <a:solidFill>
                                <a:srgbClr val="2522B5"/>
                              </a:solidFill>
                              <a:latin typeface="Cambria Math" panose="02040503050406030204" pitchFamily="18" charset="0"/>
                            </a:rPr>
                          </m:ctrlPr>
                        </m:dPr>
                        <m:e>
                          <m:d>
                            <m:dPr>
                              <m:ctrlPr>
                                <a:rPr lang="ru-RU" sz="1500" i="1">
                                  <a:solidFill>
                                    <a:srgbClr val="2522B5"/>
                                  </a:solidFill>
                                  <a:latin typeface="Cambria Math" panose="02040503050406030204" pitchFamily="18" charset="0"/>
                                </a:rPr>
                              </m:ctrlPr>
                            </m:dPr>
                            <m:e>
                              <m:f>
                                <m:fPr>
                                  <m:ctrlPr>
                                    <a:rPr lang="ru-RU" sz="1500" i="1">
                                      <a:solidFill>
                                        <a:srgbClr val="2522B5"/>
                                      </a:solidFill>
                                      <a:latin typeface="Cambria Math" panose="02040503050406030204" pitchFamily="18" charset="0"/>
                                    </a:rPr>
                                  </m:ctrlPr>
                                </m:fPr>
                                <m:num>
                                  <m:r>
                                    <a:rPr lang="ru-RU" sz="1500" i="0">
                                      <a:solidFill>
                                        <a:srgbClr val="2522B5"/>
                                      </a:solidFill>
                                      <a:latin typeface="Cambria Math" panose="02040503050406030204" pitchFamily="18" charset="0"/>
                                    </a:rPr>
                                    <m:t>4</m:t>
                                  </m:r>
                                </m:num>
                                <m:den>
                                  <m:r>
                                    <a:rPr lang="ru-RU" sz="1500" i="0">
                                      <a:solidFill>
                                        <a:srgbClr val="2522B5"/>
                                      </a:solidFill>
                                      <a:latin typeface="Cambria Math" panose="02040503050406030204" pitchFamily="18" charset="0"/>
                                    </a:rPr>
                                    <m:t>3</m:t>
                                  </m:r>
                                </m:den>
                              </m:f>
                              <m:r>
                                <a:rPr lang="ru-RU" sz="1500" i="0">
                                  <a:solidFill>
                                    <a:srgbClr val="2522B5"/>
                                  </a:solidFill>
                                  <a:latin typeface="Cambria Math" panose="02040503050406030204" pitchFamily="18" charset="0"/>
                                </a:rPr>
                                <m:t>−</m:t>
                              </m:r>
                              <m:f>
                                <m:fPr>
                                  <m:ctrlPr>
                                    <a:rPr lang="ru-RU" sz="1500" i="1">
                                      <a:solidFill>
                                        <a:srgbClr val="2522B5"/>
                                      </a:solidFill>
                                      <a:latin typeface="Cambria Math" panose="02040503050406030204" pitchFamily="18" charset="0"/>
                                    </a:rPr>
                                  </m:ctrlPr>
                                </m:fPr>
                                <m:num>
                                  <m:r>
                                    <a:rPr lang="ru-RU" sz="1500" i="0">
                                      <a:solidFill>
                                        <a:srgbClr val="2522B5"/>
                                      </a:solidFill>
                                      <a:latin typeface="Cambria Math" panose="02040503050406030204" pitchFamily="18" charset="0"/>
                                    </a:rPr>
                                    <m:t>4</m:t>
                                  </m:r>
                                  <m:r>
                                    <a:rPr lang="ru-RU" sz="1500" i="1">
                                      <a:solidFill>
                                        <a:srgbClr val="2522B5"/>
                                      </a:solidFill>
                                      <a:latin typeface="Cambria Math" panose="02040503050406030204" pitchFamily="18" charset="0"/>
                                    </a:rPr>
                                    <m:t>𝜅</m:t>
                                  </m:r>
                                </m:num>
                                <m:den>
                                  <m:r>
                                    <a:rPr lang="ru-RU" sz="1500" i="0">
                                      <a:solidFill>
                                        <a:srgbClr val="2522B5"/>
                                      </a:solidFill>
                                      <a:latin typeface="Cambria Math" panose="02040503050406030204" pitchFamily="18" charset="0"/>
                                    </a:rPr>
                                    <m:t>3</m:t>
                                  </m:r>
                                </m:den>
                              </m:f>
                              <m:r>
                                <a:rPr lang="ru-RU" sz="1500" i="0">
                                  <a:solidFill>
                                    <a:srgbClr val="2522B5"/>
                                  </a:solidFill>
                                  <a:latin typeface="Cambria Math" panose="02040503050406030204" pitchFamily="18" charset="0"/>
                                </a:rPr>
                                <m:t>+</m:t>
                              </m:r>
                              <m:sSup>
                                <m:sSupPr>
                                  <m:ctrlPr>
                                    <a:rPr lang="ru-RU" sz="1500" i="1">
                                      <a:solidFill>
                                        <a:srgbClr val="2522B5"/>
                                      </a:solidFill>
                                      <a:latin typeface="Cambria Math" panose="02040503050406030204" pitchFamily="18" charset="0"/>
                                    </a:rPr>
                                  </m:ctrlPr>
                                </m:sSupPr>
                                <m:e>
                                  <m:r>
                                    <a:rPr lang="ru-RU" sz="1500" i="1">
                                      <a:solidFill>
                                        <a:srgbClr val="2522B5"/>
                                      </a:solidFill>
                                      <a:latin typeface="Cambria Math" panose="02040503050406030204" pitchFamily="18" charset="0"/>
                                    </a:rPr>
                                    <m:t>𝜅</m:t>
                                  </m:r>
                                </m:e>
                                <m:sup>
                                  <m:r>
                                    <a:rPr lang="ru-RU" sz="1500" i="0">
                                      <a:solidFill>
                                        <a:srgbClr val="2522B5"/>
                                      </a:solidFill>
                                      <a:latin typeface="Cambria Math" panose="02040503050406030204" pitchFamily="18" charset="0"/>
                                    </a:rPr>
                                    <m:t>2</m:t>
                                  </m:r>
                                </m:sup>
                              </m:sSup>
                            </m:e>
                          </m:d>
                          <m:d>
                            <m:dPr>
                              <m:ctrlPr>
                                <a:rPr lang="ru-RU" sz="1500" i="1">
                                  <a:solidFill>
                                    <a:srgbClr val="2522B5"/>
                                  </a:solidFill>
                                  <a:latin typeface="Cambria Math" panose="02040503050406030204" pitchFamily="18" charset="0"/>
                                </a:rPr>
                              </m:ctrlPr>
                            </m:dPr>
                            <m:e>
                              <m:d>
                                <m:dPr>
                                  <m:ctrlPr>
                                    <a:rPr lang="ru-RU" sz="1500" i="1">
                                      <a:solidFill>
                                        <a:srgbClr val="2522B5"/>
                                      </a:solidFill>
                                      <a:latin typeface="Cambria Math" panose="02040503050406030204" pitchFamily="18" charset="0"/>
                                    </a:rPr>
                                  </m:ctrlPr>
                                </m:dPr>
                                <m:e>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𝐹</m:t>
                                      </m:r>
                                    </m:e>
                                    <m:sub>
                                      <m:r>
                                        <a:rPr lang="ru-RU" sz="1500" i="1">
                                          <a:solidFill>
                                            <a:srgbClr val="2522B5"/>
                                          </a:solidFill>
                                          <a:latin typeface="Cambria Math" panose="02040503050406030204" pitchFamily="18" charset="0"/>
                                        </a:rPr>
                                        <m:t>𝑒𝑙</m:t>
                                      </m:r>
                                    </m:sub>
                                  </m:sSub>
                                  <m:r>
                                    <a:rPr lang="ru-RU" sz="1500" i="0">
                                      <a:solidFill>
                                        <a:srgbClr val="2522B5"/>
                                      </a:solidFill>
                                      <a:latin typeface="Cambria Math" panose="02040503050406030204" pitchFamily="18" charset="0"/>
                                    </a:rPr>
                                    <m:t>−</m:t>
                                  </m:r>
                                  <m:r>
                                    <a:rPr lang="ru-RU" sz="1500" i="1">
                                      <a:solidFill>
                                        <a:srgbClr val="2522B5"/>
                                      </a:solidFill>
                                      <a:latin typeface="Cambria Math" panose="02040503050406030204" pitchFamily="18" charset="0"/>
                                    </a:rPr>
                                    <m:t>𝑓</m:t>
                                  </m:r>
                                </m:e>
                              </m:d>
                              <m:r>
                                <a:rPr lang="ru-RU" sz="1500" i="0">
                                  <a:solidFill>
                                    <a:srgbClr val="2522B5"/>
                                  </a:solidFill>
                                  <a:latin typeface="Cambria Math" panose="02040503050406030204" pitchFamily="18" charset="0"/>
                                </a:rPr>
                                <m:t>+</m:t>
                              </m:r>
                              <m:f>
                                <m:fPr>
                                  <m:ctrlPr>
                                    <a:rPr lang="ru-RU" sz="1500" i="1">
                                      <a:solidFill>
                                        <a:srgbClr val="2522B5"/>
                                      </a:solidFill>
                                      <a:latin typeface="Cambria Math" panose="02040503050406030204" pitchFamily="18" charset="0"/>
                                    </a:rPr>
                                  </m:ctrlPr>
                                </m:fPr>
                                <m:num>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𝐹</m:t>
                                      </m:r>
                                    </m:e>
                                    <m:sub>
                                      <m:r>
                                        <a:rPr lang="ru-RU" sz="1500" i="1">
                                          <a:solidFill>
                                            <a:srgbClr val="2522B5"/>
                                          </a:solidFill>
                                          <a:latin typeface="Cambria Math" panose="02040503050406030204" pitchFamily="18" charset="0"/>
                                        </a:rPr>
                                        <m:t>𝑖𝑛𝑒𝑙</m:t>
                                      </m:r>
                                    </m:sub>
                                  </m:sSub>
                                </m:num>
                                <m:den>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𝑍</m:t>
                                      </m:r>
                                    </m:e>
                                    <m:sub>
                                      <m:r>
                                        <a:rPr lang="ru-RU" sz="1500" i="1">
                                          <a:solidFill>
                                            <a:srgbClr val="2522B5"/>
                                          </a:solidFill>
                                          <a:latin typeface="Cambria Math" panose="02040503050406030204" pitchFamily="18" charset="0"/>
                                        </a:rPr>
                                        <m:t>𝑖</m:t>
                                      </m:r>
                                    </m:sub>
                                  </m:sSub>
                                </m:den>
                              </m:f>
                            </m:e>
                          </m:d>
                          <m:r>
                            <a:rPr lang="ru-RU" sz="1500" i="0">
                              <a:solidFill>
                                <a:srgbClr val="2522B5"/>
                              </a:solidFill>
                              <a:latin typeface="Cambria Math" panose="02040503050406030204" pitchFamily="18" charset="0"/>
                            </a:rPr>
                            <m:t>+</m:t>
                          </m:r>
                          <m:f>
                            <m:fPr>
                              <m:ctrlPr>
                                <a:rPr lang="ru-RU" sz="1500" i="1">
                                  <a:solidFill>
                                    <a:srgbClr val="2522B5"/>
                                  </a:solidFill>
                                  <a:latin typeface="Cambria Math" panose="02040503050406030204" pitchFamily="18" charset="0"/>
                                </a:rPr>
                              </m:ctrlPr>
                            </m:fPr>
                            <m:num>
                              <m:r>
                                <a:rPr lang="ru-RU" sz="1500" i="0">
                                  <a:solidFill>
                                    <a:srgbClr val="2522B5"/>
                                  </a:solidFill>
                                  <a:latin typeface="Cambria Math" panose="02040503050406030204" pitchFamily="18" charset="0"/>
                                </a:rPr>
                                <m:t>1 </m:t>
                              </m:r>
                            </m:num>
                            <m:den>
                              <m:r>
                                <a:rPr lang="ru-RU" sz="1500" i="0">
                                  <a:solidFill>
                                    <a:srgbClr val="2522B5"/>
                                  </a:solidFill>
                                  <a:latin typeface="Cambria Math" panose="02040503050406030204" pitchFamily="18" charset="0"/>
                                </a:rPr>
                                <m:t>9</m:t>
                              </m:r>
                            </m:den>
                          </m:f>
                          <m:d>
                            <m:dPr>
                              <m:ctrlPr>
                                <a:rPr lang="ru-RU" sz="1500" i="1">
                                  <a:solidFill>
                                    <a:srgbClr val="2522B5"/>
                                  </a:solidFill>
                                  <a:latin typeface="Cambria Math" panose="02040503050406030204" pitchFamily="18" charset="0"/>
                                </a:rPr>
                              </m:ctrlPr>
                            </m:dPr>
                            <m:e>
                              <m:r>
                                <a:rPr lang="ru-RU" sz="1500" i="0">
                                  <a:solidFill>
                                    <a:srgbClr val="2522B5"/>
                                  </a:solidFill>
                                  <a:latin typeface="Cambria Math" panose="02040503050406030204" pitchFamily="18" charset="0"/>
                                </a:rPr>
                                <m:t>1−</m:t>
                              </m:r>
                              <m:r>
                                <a:rPr lang="ru-RU" sz="1500" i="1">
                                  <a:solidFill>
                                    <a:srgbClr val="2522B5"/>
                                  </a:solidFill>
                                  <a:latin typeface="Cambria Math" panose="02040503050406030204" pitchFamily="18" charset="0"/>
                                </a:rPr>
                                <m:t>𝜅</m:t>
                              </m:r>
                            </m:e>
                          </m:d>
                          <m:d>
                            <m:dPr>
                              <m:ctrlPr>
                                <a:rPr lang="ru-RU" sz="1500" i="1">
                                  <a:solidFill>
                                    <a:srgbClr val="2522B5"/>
                                  </a:solidFill>
                                  <a:latin typeface="Cambria Math" panose="02040503050406030204" pitchFamily="18" charset="0"/>
                                </a:rPr>
                              </m:ctrlPr>
                            </m:dPr>
                            <m:e>
                              <m:r>
                                <a:rPr lang="ru-RU" sz="1500" i="0">
                                  <a:solidFill>
                                    <a:srgbClr val="2522B5"/>
                                  </a:solidFill>
                                  <a:latin typeface="Cambria Math" panose="02040503050406030204" pitchFamily="18" charset="0"/>
                                </a:rPr>
                                <m:t>1+</m:t>
                              </m:r>
                              <m:f>
                                <m:fPr>
                                  <m:ctrlPr>
                                    <a:rPr lang="ru-RU" sz="1500" i="1">
                                      <a:solidFill>
                                        <a:srgbClr val="2522B5"/>
                                      </a:solidFill>
                                      <a:latin typeface="Cambria Math" panose="02040503050406030204" pitchFamily="18" charset="0"/>
                                    </a:rPr>
                                  </m:ctrlPr>
                                </m:fPr>
                                <m:num>
                                  <m:r>
                                    <a:rPr lang="ru-RU" sz="1500" i="0">
                                      <a:solidFill>
                                        <a:srgbClr val="2522B5"/>
                                      </a:solidFill>
                                      <a:latin typeface="Cambria Math" panose="02040503050406030204" pitchFamily="18" charset="0"/>
                                    </a:rPr>
                                    <m:t>1</m:t>
                                  </m:r>
                                </m:num>
                                <m:den>
                                  <m:sSub>
                                    <m:sSubPr>
                                      <m:ctrlPr>
                                        <a:rPr lang="ru-RU" sz="1500" i="1">
                                          <a:solidFill>
                                            <a:srgbClr val="2522B5"/>
                                          </a:solidFill>
                                          <a:latin typeface="Cambria Math" panose="02040503050406030204" pitchFamily="18" charset="0"/>
                                        </a:rPr>
                                      </m:ctrlPr>
                                    </m:sSubPr>
                                    <m:e>
                                      <m:r>
                                        <a:rPr lang="ru-RU" sz="1500" i="1">
                                          <a:solidFill>
                                            <a:srgbClr val="2522B5"/>
                                          </a:solidFill>
                                          <a:latin typeface="Cambria Math" panose="02040503050406030204" pitchFamily="18" charset="0"/>
                                        </a:rPr>
                                        <m:t>𝑍</m:t>
                                      </m:r>
                                    </m:e>
                                    <m:sub>
                                      <m:r>
                                        <a:rPr lang="ru-RU" sz="1500" i="1">
                                          <a:solidFill>
                                            <a:srgbClr val="2522B5"/>
                                          </a:solidFill>
                                          <a:latin typeface="Cambria Math" panose="02040503050406030204" pitchFamily="18" charset="0"/>
                                        </a:rPr>
                                        <m:t>𝑖</m:t>
                                      </m:r>
                                    </m:sub>
                                  </m:sSub>
                                </m:den>
                              </m:f>
                            </m:e>
                          </m:d>
                        </m:e>
                      </m:d>
                    </m:oMath>
                  </m:oMathPara>
                </a14:m>
                <a:endParaRPr lang="ru-RU" sz="1500" dirty="0">
                  <a:solidFill>
                    <a:srgbClr val="2522B5"/>
                  </a:solidFill>
                </a:endParaRPr>
              </a:p>
            </p:txBody>
          </p:sp>
        </mc:Choice>
        <mc:Fallback xmlns="">
          <p:sp>
            <p:nvSpPr>
              <p:cNvPr id="11" name="TextBox 10">
                <a:extLst>
                  <a:ext uri="{FF2B5EF4-FFF2-40B4-BE49-F238E27FC236}">
                    <a16:creationId xmlns:a16="http://schemas.microsoft.com/office/drawing/2014/main" id="{067EC8C8-52F4-2124-AC50-143FB62CADF6}"/>
                  </a:ext>
                </a:extLst>
              </p:cNvPr>
              <p:cNvSpPr txBox="1">
                <a:spLocks noRot="1" noChangeAspect="1" noMove="1" noResize="1" noEditPoints="1" noAdjustHandles="1" noChangeArrowheads="1" noChangeShapeType="1" noTextEdit="1"/>
              </p:cNvSpPr>
              <p:nvPr/>
            </p:nvSpPr>
            <p:spPr>
              <a:xfrm>
                <a:off x="2250949" y="1849311"/>
                <a:ext cx="6984890" cy="690958"/>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F72B25-DEF8-EAF9-EB03-70CDFC8B6E25}"/>
                  </a:ext>
                </a:extLst>
              </p:cNvPr>
              <p:cNvSpPr txBox="1"/>
              <p:nvPr/>
            </p:nvSpPr>
            <p:spPr>
              <a:xfrm>
                <a:off x="2488359" y="2611165"/>
                <a:ext cx="6984889" cy="414729"/>
              </a:xfrm>
              <a:prstGeom prst="rect">
                <a:avLst/>
              </a:prstGeom>
              <a:noFill/>
            </p:spPr>
            <p:txBody>
              <a:bodyPr wrap="square">
                <a:spAutoFit/>
              </a:bodyPr>
              <a:lstStyle/>
              <a:p>
                <a14:m>
                  <m:oMath xmlns:m="http://schemas.openxmlformats.org/officeDocument/2006/math">
                    <m:sSub>
                      <m:sSubPr>
                        <m:ctrlPr>
                          <a:rPr lang="ru-RU" sz="1400" i="1" smtClean="0">
                            <a:effectLst/>
                            <a:latin typeface="Cambria Math" panose="02040503050406030204" pitchFamily="18"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𝑒𝑙</m:t>
                        </m:r>
                      </m:sub>
                    </m:sSub>
                    <m:r>
                      <a:rPr lang="ru-RU"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ru-RU" sz="1400" i="1">
                            <a:effectLst/>
                            <a:latin typeface="Cambria Math" panose="02040503050406030204" pitchFamily="18" charset="0"/>
                            <a:cs typeface="Times New Roman" panose="02020603050405020304" pitchFamily="18" charset="0"/>
                          </a:rPr>
                        </m:ctrlPr>
                      </m:funcPr>
                      <m:fName>
                        <m:r>
                          <m:rPr>
                            <m:sty m:val="p"/>
                          </m:rPr>
                          <a:rPr lang="ru-RU" sz="1400">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ru-RU" sz="1400" i="1">
                                <a:effectLst/>
                                <a:latin typeface="Cambria Math" panose="02040503050406030204" pitchFamily="18" charset="0"/>
                                <a:cs typeface="Times New Roman" panose="02020603050405020304" pitchFamily="18" charset="0"/>
                              </a:rPr>
                            </m:ctrlPr>
                          </m:dPr>
                          <m:e>
                            <m:r>
                              <a:rPr lang="ru-RU" sz="1400" i="1">
                                <a:effectLst/>
                                <a:latin typeface="Cambria Math" panose="02040503050406030204" pitchFamily="18" charset="0"/>
                                <a:ea typeface="Calibri" panose="020F0502020204030204" pitchFamily="34" charset="0"/>
                                <a:cs typeface="Times New Roman" panose="02020603050405020304" pitchFamily="18" charset="0"/>
                              </a:rPr>
                              <m:t>184.15/</m:t>
                            </m:r>
                            <m:sSubSup>
                              <m:sSubSupPr>
                                <m:ctrlPr>
                                  <a:rPr lang="ru-RU" sz="1400" i="1">
                                    <a:effectLst/>
                                    <a:latin typeface="Cambria Math" panose="02040503050406030204" pitchFamily="18" charset="0"/>
                                    <a:cs typeface="Times New Roman" panose="02020603050405020304" pitchFamily="18" charset="0"/>
                                  </a:rPr>
                                </m:ctrlPr>
                              </m:sSubSupPr>
                              <m:e>
                                <m:r>
                                  <a:rPr lang="ru-RU" sz="14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ru-RU" sz="1400" i="1">
                                    <a:effectLst/>
                                    <a:latin typeface="Cambria Math" panose="02040503050406030204" pitchFamily="18" charset="0"/>
                                    <a:ea typeface="Calibri" panose="020F0502020204030204" pitchFamily="34" charset="0"/>
                                    <a:cs typeface="Times New Roman" panose="02020603050405020304" pitchFamily="18" charset="0"/>
                                  </a:rPr>
                                  <m:t>1/3</m:t>
                                </m:r>
                              </m:sup>
                            </m:sSubSup>
                          </m:e>
                        </m:d>
                      </m:e>
                    </m:func>
                  </m:oMath>
                </a14:m>
                <a:r>
                  <a:rPr lang="ru-RU" sz="1400" dirty="0">
                    <a:effectLst/>
                    <a:latin typeface="Times New Roman" panose="02020603050405020304" pitchFamily="18" charset="0"/>
                    <a:ea typeface="Calibri" panose="020F0502020204030204" pitchFamily="34" charset="0"/>
                  </a:rPr>
                  <a:t> – множитель, учитывающий вклад упругих</a:t>
                </a:r>
                <a:r>
                  <a:rPr lang="en-US" sz="1400" dirty="0">
                    <a:effectLst/>
                    <a:latin typeface="Times New Roman" panose="02020603050405020304" pitchFamily="18" charset="0"/>
                    <a:ea typeface="Calibri" panose="020F0502020204030204" pitchFamily="34" charset="0"/>
                  </a:rPr>
                  <a:t> </a:t>
                </a:r>
                <a:r>
                  <a:rPr lang="ru-RU" sz="1400" dirty="0">
                    <a:effectLst/>
                    <a:latin typeface="Times New Roman" panose="02020603050405020304" pitchFamily="18" charset="0"/>
                    <a:ea typeface="Calibri" panose="020F0502020204030204" pitchFamily="34" charset="0"/>
                  </a:rPr>
                  <a:t>столкновений</a:t>
                </a:r>
                <a:endParaRPr lang="ru-RU" sz="1400" dirty="0"/>
              </a:p>
            </p:txBody>
          </p:sp>
        </mc:Choice>
        <mc:Fallback xmlns="">
          <p:sp>
            <p:nvSpPr>
              <p:cNvPr id="13" name="TextBox 12">
                <a:extLst>
                  <a:ext uri="{FF2B5EF4-FFF2-40B4-BE49-F238E27FC236}">
                    <a16:creationId xmlns:a16="http://schemas.microsoft.com/office/drawing/2014/main" id="{5AF72B25-DEF8-EAF9-EB03-70CDFC8B6E25}"/>
                  </a:ext>
                </a:extLst>
              </p:cNvPr>
              <p:cNvSpPr txBox="1">
                <a:spLocks noRot="1" noChangeAspect="1" noMove="1" noResize="1" noEditPoints="1" noAdjustHandles="1" noChangeArrowheads="1" noChangeShapeType="1" noTextEdit="1"/>
              </p:cNvSpPr>
              <p:nvPr/>
            </p:nvSpPr>
            <p:spPr>
              <a:xfrm>
                <a:off x="2488359" y="2611165"/>
                <a:ext cx="6984889" cy="414729"/>
              </a:xfrm>
              <a:prstGeom prst="rect">
                <a:avLst/>
              </a:prstGeom>
              <a:blipFill>
                <a:blip r:embed="rId6"/>
                <a:stretch>
                  <a:fillRect b="-294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1CEF2F8-3E90-21A1-939A-5D032E131744}"/>
                  </a:ext>
                </a:extLst>
              </p:cNvPr>
              <p:cNvSpPr txBox="1"/>
              <p:nvPr/>
            </p:nvSpPr>
            <p:spPr>
              <a:xfrm>
                <a:off x="2488359" y="3014271"/>
                <a:ext cx="6577440" cy="414729"/>
              </a:xfrm>
              <a:prstGeom prst="rect">
                <a:avLst/>
              </a:prstGeom>
              <a:noFill/>
            </p:spPr>
            <p:txBody>
              <a:bodyPr wrap="square">
                <a:spAutoFit/>
              </a:bodyPr>
              <a:lstStyle/>
              <a:p>
                <a14:m>
                  <m:oMath xmlns:m="http://schemas.openxmlformats.org/officeDocument/2006/math">
                    <m:sSub>
                      <m:sSubPr>
                        <m:ctrlPr>
                          <a:rPr lang="ru-RU" sz="1400" i="1" smtClean="0">
                            <a:effectLst/>
                            <a:latin typeface="Cambria Math" panose="02040503050406030204" pitchFamily="18" charset="0"/>
                            <a:cs typeface="Times New Roman" panose="02020603050405020304" pitchFamily="18" charset="0"/>
                          </a:rPr>
                        </m:ctrlPr>
                      </m:sSubPr>
                      <m:e>
                        <m:r>
                          <a:rPr lang="ru-RU" sz="1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𝑖𝑛𝑒𝑙</m:t>
                        </m:r>
                      </m:sub>
                    </m:sSub>
                    <m:r>
                      <a:rPr lang="ru-RU"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ru-RU" sz="1400" i="1">
                            <a:effectLst/>
                            <a:latin typeface="Cambria Math" panose="02040503050406030204" pitchFamily="18" charset="0"/>
                            <a:cs typeface="Times New Roman" panose="02020603050405020304" pitchFamily="18" charset="0"/>
                          </a:rPr>
                        </m:ctrlPr>
                      </m:funcPr>
                      <m:fName>
                        <m:r>
                          <m:rPr>
                            <m:sty m:val="p"/>
                          </m:rPr>
                          <a:rPr lang="ru-RU" sz="1400">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ru-RU" sz="1400" i="1">
                                <a:effectLst/>
                                <a:latin typeface="Cambria Math" panose="02040503050406030204" pitchFamily="18" charset="0"/>
                                <a:cs typeface="Times New Roman" panose="02020603050405020304" pitchFamily="18" charset="0"/>
                              </a:rPr>
                            </m:ctrlPr>
                          </m:dPr>
                          <m:e>
                            <m:r>
                              <a:rPr lang="ru-RU" sz="1400" i="1">
                                <a:effectLst/>
                                <a:latin typeface="Cambria Math" panose="02040503050406030204" pitchFamily="18" charset="0"/>
                                <a:ea typeface="Calibri" panose="020F0502020204030204" pitchFamily="34" charset="0"/>
                                <a:cs typeface="Times New Roman" panose="02020603050405020304" pitchFamily="18" charset="0"/>
                              </a:rPr>
                              <m:t>1194/</m:t>
                            </m:r>
                            <m:sSubSup>
                              <m:sSubSupPr>
                                <m:ctrlPr>
                                  <a:rPr lang="ru-RU" sz="1400" i="1">
                                    <a:effectLst/>
                                    <a:latin typeface="Cambria Math" panose="02040503050406030204" pitchFamily="18" charset="0"/>
                                    <a:cs typeface="Times New Roman" panose="02020603050405020304" pitchFamily="18" charset="0"/>
                                  </a:rPr>
                                </m:ctrlPr>
                              </m:sSubSupPr>
                              <m:e>
                                <m:r>
                                  <a:rPr lang="ru-RU" sz="14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ru-RU" sz="1400" i="1">
                                    <a:effectLst/>
                                    <a:latin typeface="Cambria Math" panose="02040503050406030204" pitchFamily="18" charset="0"/>
                                    <a:ea typeface="Calibri" panose="020F0502020204030204" pitchFamily="34" charset="0"/>
                                    <a:cs typeface="Times New Roman" panose="02020603050405020304" pitchFamily="18" charset="0"/>
                                  </a:rPr>
                                  <m:t>2/3</m:t>
                                </m:r>
                              </m:sup>
                            </m:sSubSup>
                          </m:e>
                        </m:d>
                      </m:e>
                    </m:func>
                  </m:oMath>
                </a14:m>
                <a:r>
                  <a:rPr lang="ru-RU" sz="1400" dirty="0">
                    <a:effectLst/>
                    <a:latin typeface="Times New Roman" panose="02020603050405020304" pitchFamily="18" charset="0"/>
                    <a:ea typeface="Calibri" panose="020F0502020204030204" pitchFamily="34" charset="0"/>
                  </a:rPr>
                  <a:t> – множитель, учитывающий вклад неупругих столкновений</a:t>
                </a:r>
                <a:endParaRPr lang="ru-RU" sz="1400" dirty="0"/>
              </a:p>
            </p:txBody>
          </p:sp>
        </mc:Choice>
        <mc:Fallback xmlns="">
          <p:sp>
            <p:nvSpPr>
              <p:cNvPr id="15" name="TextBox 14">
                <a:extLst>
                  <a:ext uri="{FF2B5EF4-FFF2-40B4-BE49-F238E27FC236}">
                    <a16:creationId xmlns:a16="http://schemas.microsoft.com/office/drawing/2014/main" id="{A1CEF2F8-3E90-21A1-939A-5D032E131744}"/>
                  </a:ext>
                </a:extLst>
              </p:cNvPr>
              <p:cNvSpPr txBox="1">
                <a:spLocks noRot="1" noChangeAspect="1" noMove="1" noResize="1" noEditPoints="1" noAdjustHandles="1" noChangeArrowheads="1" noChangeShapeType="1" noTextEdit="1"/>
              </p:cNvSpPr>
              <p:nvPr/>
            </p:nvSpPr>
            <p:spPr>
              <a:xfrm>
                <a:off x="2488359" y="3014271"/>
                <a:ext cx="6577440" cy="414729"/>
              </a:xfrm>
              <a:prstGeom prst="rect">
                <a:avLst/>
              </a:prstGeom>
              <a:blipFill>
                <a:blip r:embed="rId7"/>
                <a:stretch>
                  <a:fillRect b="-144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129AFAD-E64A-095C-A66C-B1C9FA1D8266}"/>
                  </a:ext>
                </a:extLst>
              </p:cNvPr>
              <p:cNvSpPr txBox="1"/>
              <p:nvPr/>
            </p:nvSpPr>
            <p:spPr>
              <a:xfrm>
                <a:off x="2470209" y="3500976"/>
                <a:ext cx="6546369" cy="630173"/>
              </a:xfrm>
              <a:prstGeom prst="rect">
                <a:avLst/>
              </a:prstGeom>
              <a:noFill/>
            </p:spPr>
            <p:txBody>
              <a:bodyPr wrap="square">
                <a:spAutoFit/>
              </a:bodyPr>
              <a:lstStyle/>
              <a:p>
                <a14:m>
                  <m:oMath xmlns:m="http://schemas.openxmlformats.org/officeDocument/2006/math">
                    <m:r>
                      <a:rPr lang="ru-RU" sz="1400" i="1" smtClean="0">
                        <a:effectLst/>
                        <a:latin typeface="Cambria Math" panose="02040503050406030204" pitchFamily="18" charset="0"/>
                        <a:ea typeface="Calibri" panose="020F0502020204030204" pitchFamily="34" charset="0"/>
                        <a:cs typeface="Times New Roman" panose="02020603050405020304" pitchFamily="18" charset="0"/>
                      </a:rPr>
                      <m:t>𝑓</m:t>
                    </m:r>
                    <m:r>
                      <a:rPr lang="ru-RU" sz="14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ru-RU" sz="1400" i="1">
                            <a:effectLst/>
                            <a:latin typeface="Cambria Math" panose="02040503050406030204" pitchFamily="18" charset="0"/>
                            <a:cs typeface="Times New Roman" panose="02020603050405020304" pitchFamily="18" charset="0"/>
                          </a:rPr>
                        </m:ctrlPr>
                      </m:sSupPr>
                      <m:e>
                        <m:r>
                          <m:rPr>
                            <m:sty m:val="p"/>
                          </m:rPr>
                          <a:rPr lang="ru-RU" sz="1400">
                            <a:effectLst/>
                            <a:latin typeface="Cambria Math" panose="02040503050406030204" pitchFamily="18" charset="0"/>
                            <a:ea typeface="Calibri" panose="020F0502020204030204" pitchFamily="34" charset="0"/>
                            <a:cs typeface="Times New Roman" panose="02020603050405020304" pitchFamily="18" charset="0"/>
                          </a:rPr>
                          <m:t>α</m:t>
                        </m:r>
                      </m:e>
                      <m:sup>
                        <m:r>
                          <a:rPr lang="ru-RU" sz="1400">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ru-RU" sz="1400" i="1">
                            <a:effectLst/>
                            <a:latin typeface="Cambria Math" panose="02040503050406030204" pitchFamily="18" charset="0"/>
                            <a:cs typeface="Times New Roman" panose="02020603050405020304" pitchFamily="18" charset="0"/>
                          </a:rPr>
                        </m:ctrlPr>
                      </m:sSubSupPr>
                      <m:e>
                        <m:r>
                          <a:rPr lang="ru-RU" sz="14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ru-RU" sz="1400" i="1">
                            <a:effectLst/>
                            <a:latin typeface="Cambria Math" panose="02040503050406030204" pitchFamily="18" charset="0"/>
                            <a:ea typeface="Calibri" panose="020F0502020204030204" pitchFamily="34" charset="0"/>
                            <a:cs typeface="Times New Roman" panose="02020603050405020304" pitchFamily="18" charset="0"/>
                          </a:rPr>
                          <m:t>2</m:t>
                        </m:r>
                      </m:sup>
                    </m:sSubSup>
                    <m:nary>
                      <m:naryPr>
                        <m:chr m:val="∑"/>
                        <m:ctrlPr>
                          <a:rPr lang="ru-RU" sz="1400" i="1">
                            <a:effectLst/>
                            <a:latin typeface="Cambria Math" panose="02040503050406030204" pitchFamily="18" charset="0"/>
                            <a:cs typeface="Times New Roman" panose="02020603050405020304" pitchFamily="18" charset="0"/>
                          </a:rPr>
                        </m:ctrlPr>
                      </m:naryPr>
                      <m:sub>
                        <m:r>
                          <m:rPr>
                            <m:sty m:val="p"/>
                          </m:rPr>
                          <a:rPr lang="ru-RU" sz="1400">
                            <a:effectLst/>
                            <a:latin typeface="Cambria Math" panose="02040503050406030204" pitchFamily="18" charset="0"/>
                            <a:ea typeface="Calibri" panose="020F0502020204030204" pitchFamily="34" charset="0"/>
                            <a:cs typeface="Times New Roman" panose="02020603050405020304" pitchFamily="18" charset="0"/>
                          </a:rPr>
                          <m:t>k</m:t>
                        </m:r>
                        <m:r>
                          <a:rPr lang="ru-RU" sz="1400">
                            <a:effectLst/>
                            <a:latin typeface="Cambria Math" panose="02040503050406030204" pitchFamily="18" charset="0"/>
                            <a:ea typeface="Calibri" panose="020F0502020204030204" pitchFamily="34" charset="0"/>
                            <a:cs typeface="Times New Roman" panose="02020603050405020304" pitchFamily="18" charset="0"/>
                          </a:rPr>
                          <m:t>=1</m:t>
                        </m:r>
                      </m:sub>
                      <m:sup>
                        <m:r>
                          <a:rPr lang="ru-RU" sz="1400">
                            <a:effectLst/>
                            <a:latin typeface="Cambria Math" panose="02040503050406030204" pitchFamily="18" charset="0"/>
                            <a:ea typeface="Calibri" panose="020F0502020204030204" pitchFamily="34" charset="0"/>
                            <a:cs typeface="Times New Roman" panose="02020603050405020304" pitchFamily="18" charset="0"/>
                          </a:rPr>
                          <m:t>∞</m:t>
                        </m:r>
                      </m:sup>
                      <m:e>
                        <m:r>
                          <a:rPr lang="ru-RU" sz="14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ru-RU" sz="1400" i="1">
                                <a:effectLst/>
                                <a:latin typeface="Cambria Math" panose="02040503050406030204" pitchFamily="18" charset="0"/>
                                <a:cs typeface="Times New Roman" panose="02020603050405020304" pitchFamily="18" charset="0"/>
                              </a:rPr>
                            </m:ctrlPr>
                          </m:dPr>
                          <m:e>
                            <m:r>
                              <m:rPr>
                                <m:sty m:val="p"/>
                              </m:rPr>
                              <a:rPr lang="ru-RU" sz="1400">
                                <a:effectLst/>
                                <a:latin typeface="Cambria Math" panose="02040503050406030204" pitchFamily="18" charset="0"/>
                                <a:ea typeface="Calibri" panose="020F0502020204030204" pitchFamily="34" charset="0"/>
                                <a:cs typeface="Times New Roman" panose="02020603050405020304" pitchFamily="18" charset="0"/>
                              </a:rPr>
                              <m:t>k</m:t>
                            </m:r>
                            <m:d>
                              <m:dPr>
                                <m:ctrlPr>
                                  <a:rPr lang="ru-RU" sz="1400" i="1">
                                    <a:effectLst/>
                                    <a:latin typeface="Cambria Math" panose="02040503050406030204" pitchFamily="18" charset="0"/>
                                    <a:cs typeface="Times New Roman" panose="02020603050405020304" pitchFamily="18" charset="0"/>
                                  </a:rPr>
                                </m:ctrlPr>
                              </m:dPr>
                              <m:e>
                                <m:sSup>
                                  <m:sSupPr>
                                    <m:ctrlPr>
                                      <a:rPr lang="ru-RU" sz="1400" i="1">
                                        <a:effectLst/>
                                        <a:latin typeface="Cambria Math" panose="02040503050406030204" pitchFamily="18" charset="0"/>
                                        <a:cs typeface="Times New Roman" panose="02020603050405020304" pitchFamily="18" charset="0"/>
                                      </a:rPr>
                                    </m:ctrlPr>
                                  </m:sSupPr>
                                  <m:e>
                                    <m:r>
                                      <m:rPr>
                                        <m:sty m:val="p"/>
                                      </m:rPr>
                                      <a:rPr lang="ru-RU" sz="1400">
                                        <a:effectLst/>
                                        <a:latin typeface="Cambria Math" panose="02040503050406030204" pitchFamily="18" charset="0"/>
                                        <a:ea typeface="Calibri" panose="020F0502020204030204" pitchFamily="34" charset="0"/>
                                        <a:cs typeface="Times New Roman" panose="02020603050405020304" pitchFamily="18" charset="0"/>
                                      </a:rPr>
                                      <m:t>k</m:t>
                                    </m:r>
                                  </m:e>
                                  <m:sup>
                                    <m:r>
                                      <a:rPr lang="ru-RU" sz="1400">
                                        <a:effectLst/>
                                        <a:latin typeface="Cambria Math" panose="02040503050406030204" pitchFamily="18" charset="0"/>
                                        <a:ea typeface="Calibri" panose="020F0502020204030204" pitchFamily="34" charset="0"/>
                                        <a:cs typeface="Times New Roman" panose="02020603050405020304" pitchFamily="18" charset="0"/>
                                      </a:rPr>
                                      <m:t>2</m:t>
                                    </m:r>
                                  </m:sup>
                                </m:sSup>
                                <m:r>
                                  <a:rPr lang="ru-RU" sz="14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ru-RU" sz="1400" i="1">
                                        <a:effectLst/>
                                        <a:latin typeface="Cambria Math" panose="02040503050406030204" pitchFamily="18" charset="0"/>
                                        <a:cs typeface="Times New Roman" panose="02020603050405020304" pitchFamily="18" charset="0"/>
                                      </a:rPr>
                                    </m:ctrlPr>
                                  </m:sSupPr>
                                  <m:e>
                                    <m:r>
                                      <a:rPr lang="ru-RU" sz="1400" i="1">
                                        <a:effectLst/>
                                        <a:latin typeface="Cambria Math" panose="02040503050406030204" pitchFamily="18" charset="0"/>
                                        <a:ea typeface="Calibri" panose="020F0502020204030204" pitchFamily="34" charset="0"/>
                                        <a:cs typeface="Times New Roman" panose="02020603050405020304" pitchFamily="18" charset="0"/>
                                      </a:rPr>
                                      <m:t>𝛼</m:t>
                                    </m:r>
                                  </m:e>
                                  <m:sup>
                                    <m:r>
                                      <a:rPr lang="ru-RU" sz="1400">
                                        <a:effectLst/>
                                        <a:latin typeface="Cambria Math" panose="02040503050406030204" pitchFamily="18" charset="0"/>
                                        <a:ea typeface="Calibri" panose="020F0502020204030204" pitchFamily="34" charset="0"/>
                                        <a:cs typeface="Times New Roman" panose="02020603050405020304" pitchFamily="18" charset="0"/>
                                      </a:rPr>
                                      <m:t>2</m:t>
                                    </m:r>
                                  </m:sup>
                                </m:sSup>
                                <m:sSubSup>
                                  <m:sSubSupPr>
                                    <m:ctrlPr>
                                      <a:rPr lang="ru-RU" sz="1400" i="1">
                                        <a:effectLst/>
                                        <a:latin typeface="Cambria Math" panose="02040503050406030204" pitchFamily="18" charset="0"/>
                                        <a:cs typeface="Times New Roman" panose="02020603050405020304" pitchFamily="18" charset="0"/>
                                      </a:rPr>
                                    </m:ctrlPr>
                                  </m:sSubSupPr>
                                  <m:e>
                                    <m:r>
                                      <a:rPr lang="ru-RU" sz="14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ru-RU" sz="14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ru-RU" sz="1400" i="1">
                                        <a:effectLst/>
                                        <a:latin typeface="Cambria Math" panose="02040503050406030204" pitchFamily="18" charset="0"/>
                                        <a:ea typeface="Calibri" panose="020F0502020204030204" pitchFamily="34" charset="0"/>
                                        <a:cs typeface="Times New Roman" panose="02020603050405020304" pitchFamily="18" charset="0"/>
                                      </a:rPr>
                                      <m:t>2</m:t>
                                    </m:r>
                                  </m:sup>
                                </m:sSubSup>
                              </m:e>
                            </m:d>
                          </m:e>
                        </m:d>
                      </m:e>
                    </m:nary>
                    <m:r>
                      <a:rPr lang="ru-RU" sz="1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ru-RU" sz="1400" dirty="0">
                    <a:effectLst/>
                    <a:latin typeface="Times New Roman" panose="02020603050405020304" pitchFamily="18" charset="0"/>
                    <a:ea typeface="Calibri" panose="020F0502020204030204" pitchFamily="34" charset="0"/>
                  </a:rPr>
                  <a:t>– кулоновская поправка, которая описывает влияние сильного кулоновского поля ядра на траекторию электрона</a:t>
                </a:r>
                <a:endParaRPr lang="ru-RU" sz="1400" dirty="0"/>
              </a:p>
            </p:txBody>
          </p:sp>
        </mc:Choice>
        <mc:Fallback xmlns="">
          <p:sp>
            <p:nvSpPr>
              <p:cNvPr id="17" name="TextBox 16">
                <a:extLst>
                  <a:ext uri="{FF2B5EF4-FFF2-40B4-BE49-F238E27FC236}">
                    <a16:creationId xmlns:a16="http://schemas.microsoft.com/office/drawing/2014/main" id="{A129AFAD-E64A-095C-A66C-B1C9FA1D8266}"/>
                  </a:ext>
                </a:extLst>
              </p:cNvPr>
              <p:cNvSpPr txBox="1">
                <a:spLocks noRot="1" noChangeAspect="1" noMove="1" noResize="1" noEditPoints="1" noAdjustHandles="1" noChangeArrowheads="1" noChangeShapeType="1" noTextEdit="1"/>
              </p:cNvSpPr>
              <p:nvPr/>
            </p:nvSpPr>
            <p:spPr>
              <a:xfrm>
                <a:off x="2470209" y="3500976"/>
                <a:ext cx="6546369" cy="630173"/>
              </a:xfrm>
              <a:prstGeom prst="rect">
                <a:avLst/>
              </a:prstGeom>
              <a:blipFill>
                <a:blip r:embed="rId8"/>
                <a:stretch>
                  <a:fillRect l="-279" t="-40385" b="-355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8CF8D2B-1E68-27AB-38EE-FAE4653BF0B2}"/>
                  </a:ext>
                </a:extLst>
              </p:cNvPr>
              <p:cNvSpPr txBox="1"/>
              <p:nvPr/>
            </p:nvSpPr>
            <p:spPr>
              <a:xfrm>
                <a:off x="943359" y="4482844"/>
                <a:ext cx="7746683" cy="923330"/>
              </a:xfrm>
              <a:prstGeom prst="rect">
                <a:avLst/>
              </a:prstGeom>
              <a:noFill/>
            </p:spPr>
            <p:txBody>
              <a:bodyPr wrap="square" rtlCol="0">
                <a:spAutoFit/>
              </a:bodyPr>
              <a:lstStyle/>
              <a:p>
                <a:pPr algn="ctr"/>
                <a:r>
                  <a:rPr lang="ru-RU" dirty="0">
                    <a:solidFill>
                      <a:srgbClr val="00B0F0"/>
                    </a:solidFill>
                  </a:rPr>
                  <a:t>При высоком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𝑍</m:t>
                        </m:r>
                      </m:e>
                      <m:sub>
                        <m:r>
                          <a:rPr lang="en-US" b="0" i="1" smtClean="0">
                            <a:solidFill>
                              <a:srgbClr val="00B0F0"/>
                            </a:solidFill>
                            <a:latin typeface="Cambria Math" panose="02040503050406030204" pitchFamily="18" charset="0"/>
                          </a:rPr>
                          <m:t>𝑖</m:t>
                        </m:r>
                      </m:sub>
                    </m:sSub>
                  </m:oMath>
                </a14:m>
                <a:r>
                  <a:rPr lang="ru-RU" dirty="0">
                    <a:solidFill>
                      <a:srgbClr val="00B0F0"/>
                    </a:solidFill>
                  </a:rPr>
                  <a:t> для </a:t>
                </a:r>
                <a:r>
                  <a:rPr lang="ru-RU" b="1" dirty="0">
                    <a:solidFill>
                      <a:srgbClr val="00B0F0"/>
                    </a:solidFill>
                  </a:rPr>
                  <a:t>промежуточных значений энергии электронов</a:t>
                </a:r>
              </a:p>
              <a:p>
                <a:pPr algn="ctr"/>
                <a:r>
                  <a:rPr lang="en-US" dirty="0">
                    <a:solidFill>
                      <a:srgbClr val="00B0F0"/>
                    </a:solidFill>
                  </a:rPr>
                  <a:t>(</a:t>
                </a:r>
                <a14:m>
                  <m:oMath xmlns:m="http://schemas.openxmlformats.org/officeDocument/2006/math">
                    <m:r>
                      <a:rPr lang="en-US" b="0" i="0" smtClean="0">
                        <a:solidFill>
                          <a:srgbClr val="00B0F0"/>
                        </a:solidFill>
                        <a:latin typeface="Cambria Math" panose="02040503050406030204" pitchFamily="18" charset="0"/>
                      </a:rPr>
                      <m:t>1 </m:t>
                    </m:r>
                    <m:r>
                      <a:rPr lang="ru-RU" b="0" i="1" smtClean="0">
                        <a:solidFill>
                          <a:srgbClr val="00B0F0"/>
                        </a:solidFill>
                        <a:latin typeface="Cambria Math" panose="02040503050406030204" pitchFamily="18" charset="0"/>
                      </a:rPr>
                      <m:t>кэВ</m:t>
                    </m:r>
                    <m:r>
                      <a:rPr lang="en-US" b="0" i="1" smtClean="0">
                        <a:solidFill>
                          <a:srgbClr val="00B0F0"/>
                        </a:solidFill>
                        <a:latin typeface="Cambria Math" panose="02040503050406030204" pitchFamily="18" charset="0"/>
                      </a:rPr>
                      <m:t>&lt;</m:t>
                    </m:r>
                    <m:r>
                      <a:rPr lang="ru-RU" i="1">
                        <a:solidFill>
                          <a:srgbClr val="00B0F0"/>
                        </a:solidFill>
                        <a:latin typeface="Cambria Math" panose="02040503050406030204" pitchFamily="18" charset="0"/>
                      </a:rPr>
                      <m:t>𝜖</m:t>
                    </m:r>
                    <m:r>
                      <a:rPr lang="en-US" i="1">
                        <a:solidFill>
                          <a:srgbClr val="00B0F0"/>
                        </a:solidFill>
                        <a:latin typeface="Cambria Math" panose="02040503050406030204" pitchFamily="18" charset="0"/>
                      </a:rPr>
                      <m:t>&lt;1</m:t>
                    </m:r>
                    <m:r>
                      <a:rPr lang="ru-RU" b="0" i="1" smtClean="0">
                        <a:solidFill>
                          <a:srgbClr val="00B0F0"/>
                        </a:solidFill>
                        <a:latin typeface="Cambria Math" panose="02040503050406030204" pitchFamily="18" charset="0"/>
                      </a:rPr>
                      <m:t>0 ГэВ</m:t>
                    </m:r>
                    <m:r>
                      <a:rPr lang="en-US" i="1">
                        <a:solidFill>
                          <a:srgbClr val="00B0F0"/>
                        </a:solidFill>
                        <a:latin typeface="Cambria Math" panose="02040503050406030204" pitchFamily="18" charset="0"/>
                      </a:rPr>
                      <m:t>,</m:t>
                    </m:r>
                    <m:sSub>
                      <m:sSubPr>
                        <m:ctrlPr>
                          <a:rPr lang="ru-RU"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90&gt;</m:t>
                        </m:r>
                        <m:r>
                          <a:rPr lang="ru-RU" i="1">
                            <a:solidFill>
                              <a:srgbClr val="00B0F0"/>
                            </a:solidFill>
                            <a:latin typeface="Cambria Math" panose="02040503050406030204" pitchFamily="18" charset="0"/>
                          </a:rPr>
                          <m:t>𝑍</m:t>
                        </m:r>
                      </m:e>
                      <m:sub>
                        <m:r>
                          <a:rPr lang="en-US" i="1">
                            <a:solidFill>
                              <a:srgbClr val="00B0F0"/>
                            </a:solidFill>
                            <a:latin typeface="Cambria Math" panose="02040503050406030204" pitchFamily="18" charset="0"/>
                          </a:rPr>
                          <m:t>𝑖</m:t>
                        </m:r>
                      </m:sub>
                    </m:sSub>
                    <m:r>
                      <a:rPr lang="en-US" i="1">
                        <a:solidFill>
                          <a:srgbClr val="00B0F0"/>
                        </a:solidFill>
                        <a:latin typeface="Cambria Math" panose="02040503050406030204" pitchFamily="18" charset="0"/>
                      </a:rPr>
                      <m:t>≥</m:t>
                    </m:r>
                    <m:r>
                      <a:rPr lang="en-US">
                        <a:solidFill>
                          <a:srgbClr val="00B0F0"/>
                        </a:solidFill>
                        <a:latin typeface="Cambria Math" panose="02040503050406030204" pitchFamily="18" charset="0"/>
                      </a:rPr>
                      <m:t>1</m:t>
                    </m:r>
                    <m:r>
                      <a:rPr lang="ru-RU" b="1" i="0" smtClean="0">
                        <a:solidFill>
                          <a:srgbClr val="00B0F0"/>
                        </a:solidFill>
                        <a:latin typeface="Cambria Math" panose="02040503050406030204" pitchFamily="18" charset="0"/>
                      </a:rPr>
                      <m:t>)</m:t>
                    </m:r>
                  </m:oMath>
                </a14:m>
                <a:r>
                  <a:rPr lang="ru-RU" dirty="0">
                    <a:solidFill>
                      <a:srgbClr val="00B0F0"/>
                    </a:solidFill>
                  </a:rPr>
                  <a:t> </a:t>
                </a:r>
              </a:p>
              <a:p>
                <a:pPr algn="ctr"/>
                <a:r>
                  <a:rPr lang="ru-RU" dirty="0">
                    <a:solidFill>
                      <a:srgbClr val="00B0F0"/>
                    </a:solidFill>
                  </a:rPr>
                  <a:t>тормозные спектры Зельцера-Бергера</a:t>
                </a:r>
              </a:p>
            </p:txBody>
          </p:sp>
        </mc:Choice>
        <mc:Fallback xmlns="">
          <p:sp>
            <p:nvSpPr>
              <p:cNvPr id="18" name="TextBox 17">
                <a:extLst>
                  <a:ext uri="{FF2B5EF4-FFF2-40B4-BE49-F238E27FC236}">
                    <a16:creationId xmlns:a16="http://schemas.microsoft.com/office/drawing/2014/main" id="{48CF8D2B-1E68-27AB-38EE-FAE4653BF0B2}"/>
                  </a:ext>
                </a:extLst>
              </p:cNvPr>
              <p:cNvSpPr txBox="1">
                <a:spLocks noRot="1" noChangeAspect="1" noMove="1" noResize="1" noEditPoints="1" noAdjustHandles="1" noChangeArrowheads="1" noChangeShapeType="1" noTextEdit="1"/>
              </p:cNvSpPr>
              <p:nvPr/>
            </p:nvSpPr>
            <p:spPr>
              <a:xfrm>
                <a:off x="943359" y="4482844"/>
                <a:ext cx="7746683" cy="923330"/>
              </a:xfrm>
              <a:prstGeom prst="rect">
                <a:avLst/>
              </a:prstGeom>
              <a:blipFill>
                <a:blip r:embed="rId9"/>
                <a:stretch>
                  <a:fillRect l="-236" t="-3289" r="-157" b="-92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3F96522-112C-7788-B97C-37D14F4A8491}"/>
                  </a:ext>
                </a:extLst>
              </p:cNvPr>
              <p:cNvSpPr txBox="1"/>
              <p:nvPr/>
            </p:nvSpPr>
            <p:spPr>
              <a:xfrm>
                <a:off x="3312733" y="5458484"/>
                <a:ext cx="2518534" cy="735394"/>
              </a:xfrm>
              <a:prstGeom prst="rect">
                <a:avLst/>
              </a:prstGeom>
              <a:noFill/>
              <a:ln w="38100">
                <a:solidFill>
                  <a:srgbClr val="EE0000"/>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i="1" smtClean="0">
                              <a:latin typeface="Cambria Math" panose="02040503050406030204" pitchFamily="18" charset="0"/>
                            </a:rPr>
                          </m:ctrlPr>
                        </m:fPr>
                        <m:num>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𝑏𝑟</m:t>
                              </m:r>
                            </m:sub>
                          </m:sSub>
                        </m:num>
                        <m:den>
                          <m:r>
                            <a:rPr lang="ru-RU" i="0">
                              <a:latin typeface="Cambria Math" panose="02040503050406030204" pitchFamily="18" charset="0"/>
                            </a:rPr>
                            <m:t> </m:t>
                          </m:r>
                          <m:r>
                            <a:rPr lang="ru-RU" i="1">
                              <a:latin typeface="Cambria Math" panose="02040503050406030204" pitchFamily="18" charset="0"/>
                            </a:rPr>
                            <m:t>𝑑</m:t>
                          </m:r>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den>
                      </m:f>
                      <m:r>
                        <a:rPr lang="ru-RU" i="0">
                          <a:latin typeface="Cambria Math" panose="02040503050406030204" pitchFamily="18" charset="0"/>
                        </a:rPr>
                        <m:t>≈</m:t>
                      </m:r>
                      <m:f>
                        <m:fPr>
                          <m:ctrlPr>
                            <a:rPr lang="ru-RU" i="1">
                              <a:latin typeface="Cambria Math" panose="02040503050406030204" pitchFamily="18" charset="0"/>
                            </a:rPr>
                          </m:ctrlPr>
                        </m:fPr>
                        <m:num>
                          <m:sSubSup>
                            <m:sSubSupPr>
                              <m:ctrlPr>
                                <a:rPr lang="ru-RU" i="1">
                                  <a:latin typeface="Cambria Math" panose="02040503050406030204" pitchFamily="18" charset="0"/>
                                </a:rPr>
                              </m:ctrlPr>
                            </m:sSubSupPr>
                            <m:e>
                              <m:r>
                                <a:rPr lang="ru-RU" i="1">
                                  <a:latin typeface="Cambria Math" panose="02040503050406030204" pitchFamily="18" charset="0"/>
                                </a:rPr>
                                <m:t>𝑍</m:t>
                              </m:r>
                            </m:e>
                            <m:sub>
                              <m:r>
                                <a:rPr lang="ru-RU" i="1">
                                  <a:latin typeface="Cambria Math" panose="02040503050406030204" pitchFamily="18" charset="0"/>
                                </a:rPr>
                                <m:t>𝑖</m:t>
                              </m:r>
                            </m:sub>
                            <m:sup>
                              <m:r>
                                <a:rPr lang="ru-RU" i="0">
                                  <a:latin typeface="Cambria Math" panose="02040503050406030204" pitchFamily="18" charset="0"/>
                                </a:rPr>
                                <m:t>2</m:t>
                              </m:r>
                            </m:sup>
                          </m:sSubSup>
                          <m:sSubSup>
                            <m:sSubSupPr>
                              <m:ctrlPr>
                                <a:rPr lang="ru-RU" i="1">
                                  <a:latin typeface="Cambria Math" panose="02040503050406030204" pitchFamily="18" charset="0"/>
                                </a:rPr>
                              </m:ctrlPr>
                            </m:sSubSupPr>
                            <m:e>
                              <m:r>
                                <a:rPr lang="ru-RU" i="1">
                                  <a:latin typeface="Cambria Math" panose="02040503050406030204" pitchFamily="18" charset="0"/>
                                </a:rPr>
                                <m:t>𝛼</m:t>
                              </m:r>
                              <m:r>
                                <a:rPr lang="ru-RU" i="1">
                                  <a:latin typeface="Cambria Math" panose="02040503050406030204" pitchFamily="18" charset="0"/>
                                </a:rPr>
                                <m:t>𝑟</m:t>
                              </m:r>
                            </m:e>
                            <m:sub>
                              <m:r>
                                <a:rPr lang="ru-RU" i="1">
                                  <a:latin typeface="Cambria Math" panose="02040503050406030204" pitchFamily="18" charset="0"/>
                                </a:rPr>
                                <m:t>𝑒</m:t>
                              </m:r>
                            </m:sub>
                            <m:sup>
                              <m:r>
                                <a:rPr lang="ru-RU" i="0">
                                  <a:latin typeface="Cambria Math" panose="02040503050406030204" pitchFamily="18" charset="0"/>
                                </a:rPr>
                                <m:t>2</m:t>
                              </m:r>
                            </m:sup>
                          </m:sSubSup>
                          <m:r>
                            <a:rPr lang="ru-RU" i="0">
                              <a:latin typeface="Cambria Math" panose="02040503050406030204" pitchFamily="18" charset="0"/>
                            </a:rPr>
                            <m:t>  </m:t>
                          </m:r>
                        </m:num>
                        <m:den>
                          <m:sSub>
                            <m:sSubPr>
                              <m:ctrlPr>
                                <a:rPr lang="ru-RU" i="1">
                                  <a:latin typeface="Cambria Math" panose="02040503050406030204" pitchFamily="18" charset="0"/>
                                </a:rPr>
                              </m:ctrlPr>
                            </m:sSubPr>
                            <m:e>
                              <m:r>
                                <a:rPr lang="ru-RU" i="1">
                                  <a:latin typeface="Cambria Math" panose="02040503050406030204" pitchFamily="18" charset="0"/>
                                </a:rPr>
                                <m:t>𝜖</m:t>
                              </m:r>
                            </m:e>
                            <m:sub>
                              <m:r>
                                <a:rPr lang="ru-RU" i="1">
                                  <a:latin typeface="Cambria Math" panose="02040503050406030204" pitchFamily="18" charset="0"/>
                                </a:rPr>
                                <m:t>𝛾</m:t>
                              </m:r>
                            </m:sub>
                          </m:sSub>
                          <m:sSup>
                            <m:sSupPr>
                              <m:ctrlPr>
                                <a:rPr lang="ru-RU" i="1">
                                  <a:latin typeface="Cambria Math" panose="02040503050406030204" pitchFamily="18" charset="0"/>
                                </a:rPr>
                              </m:ctrlPr>
                            </m:sSupPr>
                            <m:e>
                              <m:r>
                                <a:rPr lang="ru-RU" i="1">
                                  <a:latin typeface="Cambria Math" panose="02040503050406030204" pitchFamily="18" charset="0"/>
                                </a:rPr>
                                <m:t>𝛽</m:t>
                              </m:r>
                            </m:e>
                            <m:sup>
                              <m:r>
                                <a:rPr lang="ru-RU" i="0">
                                  <a:latin typeface="Cambria Math" panose="02040503050406030204" pitchFamily="18" charset="0"/>
                                </a:rPr>
                                <m:t>2</m:t>
                              </m:r>
                            </m:sup>
                          </m:sSup>
                          <m:r>
                            <a:rPr lang="ru-RU" i="0">
                              <a:latin typeface="Cambria Math" panose="02040503050406030204" pitchFamily="18" charset="0"/>
                            </a:rPr>
                            <m:t> </m:t>
                          </m:r>
                        </m:den>
                      </m:f>
                      <m:r>
                        <a:rPr lang="ru-RU" i="1">
                          <a:latin typeface="Cambria Math" panose="02040503050406030204" pitchFamily="18" charset="0"/>
                        </a:rPr>
                        <m:t>𝐹</m:t>
                      </m:r>
                      <m:d>
                        <m:dPr>
                          <m:sepChr m:val=","/>
                          <m:ctrlPr>
                            <a:rPr lang="ru-RU" i="1">
                              <a:latin typeface="Cambria Math" panose="02040503050406030204" pitchFamily="18" charset="0"/>
                            </a:rPr>
                          </m:ctrlPr>
                        </m:dPr>
                        <m:e>
                          <m:r>
                            <a:rPr lang="ru-RU" i="1">
                              <a:latin typeface="Cambria Math" panose="02040503050406030204" pitchFamily="18" charset="0"/>
                            </a:rPr>
                            <m:t>𝜅</m:t>
                          </m:r>
                        </m:e>
                        <m:e>
                          <m:r>
                            <a:rPr lang="ru-RU" i="1">
                              <a:latin typeface="Cambria Math" panose="02040503050406030204" pitchFamily="18" charset="0"/>
                            </a:rPr>
                            <m:t>𝜖</m:t>
                          </m:r>
                        </m:e>
                      </m:d>
                    </m:oMath>
                  </m:oMathPara>
                </a14:m>
                <a:endParaRPr lang="ru-RU" dirty="0"/>
              </a:p>
            </p:txBody>
          </p:sp>
        </mc:Choice>
        <mc:Fallback xmlns="">
          <p:sp>
            <p:nvSpPr>
              <p:cNvPr id="20" name="TextBox 19">
                <a:extLst>
                  <a:ext uri="{FF2B5EF4-FFF2-40B4-BE49-F238E27FC236}">
                    <a16:creationId xmlns:a16="http://schemas.microsoft.com/office/drawing/2014/main" id="{03F96522-112C-7788-B97C-37D14F4A8491}"/>
                  </a:ext>
                </a:extLst>
              </p:cNvPr>
              <p:cNvSpPr txBox="1">
                <a:spLocks noRot="1" noChangeAspect="1" noMove="1" noResize="1" noEditPoints="1" noAdjustHandles="1" noChangeArrowheads="1" noChangeShapeType="1" noTextEdit="1"/>
              </p:cNvSpPr>
              <p:nvPr/>
            </p:nvSpPr>
            <p:spPr>
              <a:xfrm>
                <a:off x="3312733" y="5458484"/>
                <a:ext cx="2518534" cy="735394"/>
              </a:xfrm>
              <a:prstGeom prst="rect">
                <a:avLst/>
              </a:prstGeom>
              <a:blipFill>
                <a:blip r:embed="rId10"/>
                <a:stretch>
                  <a:fillRect/>
                </a:stretch>
              </a:blipFill>
              <a:ln w="38100">
                <a:solidFill>
                  <a:srgbClr val="EE000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8BD501-3E46-48F0-AE91-A6BB84B39345}"/>
                  </a:ext>
                </a:extLst>
              </p:cNvPr>
              <p:cNvSpPr txBox="1"/>
              <p:nvPr/>
            </p:nvSpPr>
            <p:spPr>
              <a:xfrm>
                <a:off x="1617954" y="6212280"/>
                <a:ext cx="5721658" cy="369332"/>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 </a:t>
                </a:r>
                <a14:m>
                  <m:oMath xmlns:m="http://schemas.openxmlformats.org/officeDocument/2006/math">
                    <m:r>
                      <a:rPr lang="ru-RU" sz="1800" i="1">
                        <a:effectLst/>
                        <a:latin typeface="Cambria Math" panose="02040503050406030204" pitchFamily="18" charset="0"/>
                        <a:ea typeface="Calibri" panose="020F0502020204030204" pitchFamily="34" charset="0"/>
                        <a:cs typeface="Times New Roman" panose="02020603050405020304" pitchFamily="18" charset="0"/>
                      </a:rPr>
                      <m:t>𝐹</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ru-RU" sz="1800" i="1">
                        <a:effectLst/>
                        <a:latin typeface="Cambria Math" panose="02040503050406030204" pitchFamily="18" charset="0"/>
                        <a:ea typeface="Calibri" panose="020F0502020204030204" pitchFamily="34" charset="0"/>
                        <a:cs typeface="Times New Roman" panose="02020603050405020304" pitchFamily="18" charset="0"/>
                      </a:rPr>
                      <m:t>𝜅</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ru-RU" sz="1800" i="1">
                        <a:effectLst/>
                        <a:latin typeface="Cambria Math" panose="02040503050406030204" pitchFamily="18" charset="0"/>
                        <a:ea typeface="Calibri" panose="020F0502020204030204" pitchFamily="34" charset="0"/>
                        <a:cs typeface="Times New Roman" panose="02020603050405020304" pitchFamily="18" charset="0"/>
                      </a:rPr>
                      <m:t>𝜖</m:t>
                    </m:r>
                    <m:r>
                      <a:rPr lang="ru-RU"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ru-RU" sz="1800" dirty="0">
                    <a:effectLst/>
                    <a:latin typeface="Times New Roman" panose="02020603050405020304" pitchFamily="18" charset="0"/>
                    <a:ea typeface="Calibri" panose="020F0502020204030204" pitchFamily="34" charset="0"/>
                  </a:rPr>
                  <a:t> получается интерполяцией табличных данных</a:t>
                </a:r>
                <a:endParaRPr lang="ru-RU" dirty="0"/>
              </a:p>
            </p:txBody>
          </p:sp>
        </mc:Choice>
        <mc:Fallback xmlns="">
          <p:sp>
            <p:nvSpPr>
              <p:cNvPr id="22" name="TextBox 21">
                <a:extLst>
                  <a:ext uri="{FF2B5EF4-FFF2-40B4-BE49-F238E27FC236}">
                    <a16:creationId xmlns:a16="http://schemas.microsoft.com/office/drawing/2014/main" id="{548BD501-3E46-48F0-AE91-A6BB84B39345}"/>
                  </a:ext>
                </a:extLst>
              </p:cNvPr>
              <p:cNvSpPr txBox="1">
                <a:spLocks noRot="1" noChangeAspect="1" noMove="1" noResize="1" noEditPoints="1" noAdjustHandles="1" noChangeArrowheads="1" noChangeShapeType="1" noTextEdit="1"/>
              </p:cNvSpPr>
              <p:nvPr/>
            </p:nvSpPr>
            <p:spPr>
              <a:xfrm>
                <a:off x="1617954" y="6212280"/>
                <a:ext cx="5721658" cy="369332"/>
              </a:xfrm>
              <a:prstGeom prst="rect">
                <a:avLst/>
              </a:prstGeom>
              <a:blipFill>
                <a:blip r:embed="rId11"/>
                <a:stretch>
                  <a:fillRect t="-8197" b="-24590"/>
                </a:stretch>
              </a:blipFill>
            </p:spPr>
            <p:txBody>
              <a:bodyPr/>
              <a:lstStyle/>
              <a:p>
                <a:r>
                  <a:rPr lang="ru-RU">
                    <a:noFill/>
                  </a:rPr>
                  <a:t> </a:t>
                </a:r>
              </a:p>
            </p:txBody>
          </p:sp>
        </mc:Fallback>
      </mc:AlternateContent>
      <p:sp>
        <p:nvSpPr>
          <p:cNvPr id="23" name="TextBox 22">
            <a:extLst>
              <a:ext uri="{FF2B5EF4-FFF2-40B4-BE49-F238E27FC236}">
                <a16:creationId xmlns:a16="http://schemas.microsoft.com/office/drawing/2014/main" id="{B464216D-DC27-D5F7-EC93-BEEE0447DD46}"/>
              </a:ext>
            </a:extLst>
          </p:cNvPr>
          <p:cNvSpPr txBox="1"/>
          <p:nvPr/>
        </p:nvSpPr>
        <p:spPr>
          <a:xfrm>
            <a:off x="3773010" y="1517387"/>
            <a:ext cx="3484928" cy="307777"/>
          </a:xfrm>
          <a:prstGeom prst="rect">
            <a:avLst/>
          </a:prstGeom>
          <a:noFill/>
        </p:spPr>
        <p:txBody>
          <a:bodyPr wrap="none" rtlCol="0">
            <a:spAutoFit/>
          </a:bodyPr>
          <a:lstStyle/>
          <a:p>
            <a:r>
              <a:rPr lang="ru-RU" sz="1400" dirty="0"/>
              <a:t>(обобщение формулы Бете-</a:t>
            </a:r>
            <a:r>
              <a:rPr lang="ru-RU" sz="1400" dirty="0" err="1"/>
              <a:t>Гайтлера</a:t>
            </a:r>
            <a:r>
              <a:rPr lang="ru-RU" sz="1400" dirty="0"/>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FFA61F3-CF96-9A62-572E-8CAC39636F5A}"/>
                  </a:ext>
                </a:extLst>
              </p:cNvPr>
              <p:cNvSpPr txBox="1"/>
              <p:nvPr/>
            </p:nvSpPr>
            <p:spPr>
              <a:xfrm>
                <a:off x="84738" y="2674655"/>
                <a:ext cx="2263001" cy="307777"/>
              </a:xfrm>
              <a:prstGeom prst="rect">
                <a:avLst/>
              </a:prstGeom>
              <a:noFill/>
            </p:spPr>
            <p:txBody>
              <a:bodyPr wrap="square">
                <a:spAutoFit/>
              </a:bodyPr>
              <a:lstStyle/>
              <a:p>
                <a14:m>
                  <m:oMath xmlns:m="http://schemas.openxmlformats.org/officeDocument/2006/math">
                    <m:r>
                      <a:rPr lang="ru-RU" sz="1400" i="1" smtClean="0">
                        <a:effectLst/>
                        <a:latin typeface="Cambria Math" panose="02040503050406030204" pitchFamily="18" charset="0"/>
                        <a:ea typeface="Calibri" panose="020F0502020204030204" pitchFamily="34" charset="0"/>
                        <a:cs typeface="Times New Roman" panose="02020603050405020304" pitchFamily="18" charset="0"/>
                      </a:rPr>
                      <m:t>𝛬</m:t>
                    </m:r>
                  </m:oMath>
                </a14:m>
                <a:r>
                  <a:rPr lang="ru-RU" sz="1400" dirty="0">
                    <a:effectLst/>
                    <a:latin typeface="Times New Roman" panose="02020603050405020304" pitchFamily="18" charset="0"/>
                    <a:ea typeface="Calibri" panose="020F0502020204030204" pitchFamily="34" charset="0"/>
                  </a:rPr>
                  <a:t>– кулоновский логарифм</a:t>
                </a:r>
                <a:endParaRPr lang="ru-RU" sz="1400" dirty="0"/>
              </a:p>
            </p:txBody>
          </p:sp>
        </mc:Choice>
        <mc:Fallback xmlns="">
          <p:sp>
            <p:nvSpPr>
              <p:cNvPr id="25" name="TextBox 24">
                <a:extLst>
                  <a:ext uri="{FF2B5EF4-FFF2-40B4-BE49-F238E27FC236}">
                    <a16:creationId xmlns:a16="http://schemas.microsoft.com/office/drawing/2014/main" id="{4FFA61F3-CF96-9A62-572E-8CAC39636F5A}"/>
                  </a:ext>
                </a:extLst>
              </p:cNvPr>
              <p:cNvSpPr txBox="1">
                <a:spLocks noRot="1" noChangeAspect="1" noMove="1" noResize="1" noEditPoints="1" noAdjustHandles="1" noChangeArrowheads="1" noChangeShapeType="1" noTextEdit="1"/>
              </p:cNvSpPr>
              <p:nvPr/>
            </p:nvSpPr>
            <p:spPr>
              <a:xfrm>
                <a:off x="84738" y="2674655"/>
                <a:ext cx="2263001" cy="307777"/>
              </a:xfrm>
              <a:prstGeom prst="rect">
                <a:avLst/>
              </a:prstGeom>
              <a:blipFill>
                <a:blip r:embed="rId12"/>
                <a:stretch>
                  <a:fillRect t="-4000"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6DAF0E2-A3AD-43DC-36A4-2D2D51630B2E}"/>
                  </a:ext>
                </a:extLst>
              </p:cNvPr>
              <p:cNvSpPr txBox="1"/>
              <p:nvPr/>
            </p:nvSpPr>
            <p:spPr>
              <a:xfrm>
                <a:off x="78201" y="3023877"/>
                <a:ext cx="2507942" cy="5307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400" i="1" smtClean="0">
                          <a:latin typeface="Cambria Math" panose="02040503050406030204" pitchFamily="18" charset="0"/>
                        </a:rPr>
                        <m:t>𝛽</m:t>
                      </m:r>
                      <m:r>
                        <a:rPr lang="ru-RU" sz="1400" i="0">
                          <a:latin typeface="Cambria Math" panose="02040503050406030204" pitchFamily="18" charset="0"/>
                        </a:rPr>
                        <m:t>=</m:t>
                      </m:r>
                      <m:rad>
                        <m:radPr>
                          <m:degHide m:val="on"/>
                          <m:ctrlPr>
                            <a:rPr lang="ru-RU" sz="1400" i="1">
                              <a:latin typeface="Cambria Math" panose="02040503050406030204" pitchFamily="18" charset="0"/>
                            </a:rPr>
                          </m:ctrlPr>
                        </m:radPr>
                        <m:deg/>
                        <m:e>
                          <m:r>
                            <a:rPr lang="ru-RU" sz="1400" i="0">
                              <a:latin typeface="Cambria Math" panose="02040503050406030204" pitchFamily="18" charset="0"/>
                            </a:rPr>
                            <m:t>1−</m:t>
                          </m:r>
                          <m:f>
                            <m:fPr>
                              <m:type m:val="lin"/>
                              <m:ctrlPr>
                                <a:rPr lang="ru-RU" sz="1400" i="1">
                                  <a:latin typeface="Cambria Math" panose="02040503050406030204" pitchFamily="18" charset="0"/>
                                </a:rPr>
                              </m:ctrlPr>
                            </m:fPr>
                            <m:num>
                              <m:r>
                                <a:rPr lang="ru-RU" sz="1400" i="0">
                                  <a:latin typeface="Cambria Math" panose="02040503050406030204" pitchFamily="18" charset="0"/>
                                </a:rPr>
                                <m:t>1</m:t>
                              </m:r>
                            </m:num>
                            <m:den>
                              <m:sSup>
                                <m:sSupPr>
                                  <m:ctrlPr>
                                    <a:rPr lang="ru-RU" sz="1400" i="1">
                                      <a:latin typeface="Cambria Math" panose="02040503050406030204" pitchFamily="18" charset="0"/>
                                    </a:rPr>
                                  </m:ctrlPr>
                                </m:sSupPr>
                                <m:e>
                                  <m:d>
                                    <m:dPr>
                                      <m:begChr m:val=""/>
                                      <m:endChr m:val="]"/>
                                      <m:ctrlPr>
                                        <a:rPr lang="ru-RU" sz="1400" i="1">
                                          <a:latin typeface="Cambria Math" panose="02040503050406030204" pitchFamily="18" charset="0"/>
                                        </a:rPr>
                                      </m:ctrlPr>
                                    </m:dPr>
                                    <m:e>
                                      <m:d>
                                        <m:dPr>
                                          <m:begChr m:val="["/>
                                          <m:ctrlPr>
                                            <a:rPr lang="ru-RU" sz="1400" i="1">
                                              <a:latin typeface="Cambria Math" panose="02040503050406030204" pitchFamily="18" charset="0"/>
                                            </a:rPr>
                                          </m:ctrlPr>
                                        </m:dPr>
                                        <m:e>
                                          <m:r>
                                            <a:rPr lang="ru-RU" sz="1400" i="0">
                                              <a:latin typeface="Cambria Math" panose="02040503050406030204" pitchFamily="18" charset="0"/>
                                            </a:rPr>
                                            <m:t>1+</m:t>
                                          </m:r>
                                          <m:f>
                                            <m:fPr>
                                              <m:type m:val="lin"/>
                                              <m:ctrlPr>
                                                <a:rPr lang="ru-RU" sz="1400" i="1">
                                                  <a:latin typeface="Cambria Math" panose="02040503050406030204" pitchFamily="18" charset="0"/>
                                                </a:rPr>
                                              </m:ctrlPr>
                                            </m:fPr>
                                            <m:num>
                                              <m:r>
                                                <a:rPr lang="ru-RU" sz="1400" i="1">
                                                  <a:latin typeface="Cambria Math" panose="02040503050406030204" pitchFamily="18" charset="0"/>
                                                </a:rPr>
                                                <m:t>𝜖</m:t>
                                              </m:r>
                                            </m:num>
                                            <m:den>
                                              <m:sSub>
                                                <m:sSubPr>
                                                  <m:ctrlPr>
                                                    <a:rPr lang="ru-RU" sz="1400" i="1">
                                                      <a:latin typeface="Cambria Math" panose="02040503050406030204" pitchFamily="18" charset="0"/>
                                                    </a:rPr>
                                                  </m:ctrlPr>
                                                </m:sSubPr>
                                                <m:e>
                                                  <m:d>
                                                    <m:dPr>
                                                      <m:endChr m:val=""/>
                                                      <m:ctrlPr>
                                                        <a:rPr lang="ru-RU" sz="1400" i="1">
                                                          <a:latin typeface="Cambria Math" panose="02040503050406030204" pitchFamily="18" charset="0"/>
                                                        </a:rPr>
                                                      </m:ctrlPr>
                                                    </m:dPr>
                                                    <m:e>
                                                      <m:r>
                                                        <a:rPr lang="ru-RU" sz="1400" i="1">
                                                          <a:latin typeface="Cambria Math" panose="02040503050406030204" pitchFamily="18" charset="0"/>
                                                        </a:rPr>
                                                        <m:t>𝑚</m:t>
                                                      </m:r>
                                                    </m:e>
                                                  </m:d>
                                                </m:e>
                                                <m:sub>
                                                  <m:r>
                                                    <a:rPr lang="ru-RU" sz="1400" i="1">
                                                      <a:latin typeface="Cambria Math" panose="02040503050406030204" pitchFamily="18" charset="0"/>
                                                    </a:rPr>
                                                    <m:t>𝑒</m:t>
                                                  </m:r>
                                                </m:sub>
                                              </m:sSub>
                                            </m:den>
                                          </m:f>
                                          <m:sSup>
                                            <m:sSupPr>
                                              <m:ctrlPr>
                                                <a:rPr lang="ru-RU" sz="1400" i="1">
                                                  <a:latin typeface="Cambria Math" panose="02040503050406030204" pitchFamily="18" charset="0"/>
                                                </a:rPr>
                                              </m:ctrlPr>
                                            </m:sSupPr>
                                            <m:e>
                                              <m:r>
                                                <a:rPr lang="ru-RU" sz="1400" i="1">
                                                  <a:latin typeface="Cambria Math" panose="02040503050406030204" pitchFamily="18" charset="0"/>
                                                </a:rPr>
                                                <m:t>𝑐</m:t>
                                              </m:r>
                                            </m:e>
                                            <m:sup>
                                              <m:r>
                                                <a:rPr lang="ru-RU" sz="1400" i="0">
                                                  <a:latin typeface="Cambria Math" panose="02040503050406030204" pitchFamily="18" charset="0"/>
                                                </a:rPr>
                                                <m:t>2</m:t>
                                              </m:r>
                                            </m:sup>
                                          </m:sSup>
                                        </m:e>
                                      </m:d>
                                    </m:e>
                                  </m:d>
                                </m:e>
                                <m:sup>
                                  <m:r>
                                    <a:rPr lang="ru-RU" sz="1400" i="0">
                                      <a:latin typeface="Cambria Math" panose="02040503050406030204" pitchFamily="18" charset="0"/>
                                    </a:rPr>
                                    <m:t>2</m:t>
                                  </m:r>
                                </m:sup>
                              </m:sSup>
                            </m:den>
                          </m:f>
                        </m:e>
                      </m:rad>
                    </m:oMath>
                  </m:oMathPara>
                </a14:m>
                <a:endParaRPr lang="ru-RU" sz="1400" dirty="0"/>
              </a:p>
            </p:txBody>
          </p:sp>
        </mc:Choice>
        <mc:Fallback xmlns="">
          <p:sp>
            <p:nvSpPr>
              <p:cNvPr id="27" name="TextBox 26">
                <a:extLst>
                  <a:ext uri="{FF2B5EF4-FFF2-40B4-BE49-F238E27FC236}">
                    <a16:creationId xmlns:a16="http://schemas.microsoft.com/office/drawing/2014/main" id="{D6DAF0E2-A3AD-43DC-36A4-2D2D51630B2E}"/>
                  </a:ext>
                </a:extLst>
              </p:cNvPr>
              <p:cNvSpPr txBox="1">
                <a:spLocks noRot="1" noChangeAspect="1" noMove="1" noResize="1" noEditPoints="1" noAdjustHandles="1" noChangeArrowheads="1" noChangeShapeType="1" noTextEdit="1"/>
              </p:cNvSpPr>
              <p:nvPr/>
            </p:nvSpPr>
            <p:spPr>
              <a:xfrm>
                <a:off x="78201" y="3023877"/>
                <a:ext cx="2507942" cy="530723"/>
              </a:xfrm>
              <a:prstGeom prst="rect">
                <a:avLst/>
              </a:prstGeom>
              <a:blipFill>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0716AEB-E40B-4FDE-46E4-0B4750F0C2D8}"/>
                  </a:ext>
                </a:extLst>
              </p:cNvPr>
              <p:cNvSpPr txBox="1"/>
              <p:nvPr/>
            </p:nvSpPr>
            <p:spPr>
              <a:xfrm>
                <a:off x="2250949" y="4203125"/>
                <a:ext cx="1282429" cy="3249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1400" i="1" smtClean="0">
                          <a:latin typeface="Cambria Math" panose="02040503050406030204" pitchFamily="18" charset="0"/>
                        </a:rPr>
                        <m:t>𝜅</m:t>
                      </m:r>
                      <m:r>
                        <a:rPr lang="ru-RU" sz="1400" i="0">
                          <a:latin typeface="Cambria Math" panose="02040503050406030204" pitchFamily="18" charset="0"/>
                        </a:rPr>
                        <m:t>=</m:t>
                      </m:r>
                      <m:f>
                        <m:fPr>
                          <m:type m:val="lin"/>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𝜖</m:t>
                              </m:r>
                            </m:e>
                            <m:sub>
                              <m:r>
                                <a:rPr lang="ru-RU" sz="1400" i="1">
                                  <a:latin typeface="Cambria Math" panose="02040503050406030204" pitchFamily="18" charset="0"/>
                                </a:rPr>
                                <m:t>𝛾</m:t>
                              </m:r>
                            </m:sub>
                          </m:sSub>
                        </m:num>
                        <m:den>
                          <m:r>
                            <a:rPr lang="ru-RU" sz="1400" i="1">
                              <a:latin typeface="Cambria Math" panose="02040503050406030204" pitchFamily="18" charset="0"/>
                            </a:rPr>
                            <m:t>𝜖</m:t>
                          </m:r>
                        </m:den>
                      </m:f>
                    </m:oMath>
                  </m:oMathPara>
                </a14:m>
                <a:endParaRPr lang="ru-RU" sz="1400" dirty="0"/>
              </a:p>
            </p:txBody>
          </p:sp>
        </mc:Choice>
        <mc:Fallback xmlns="">
          <p:sp>
            <p:nvSpPr>
              <p:cNvPr id="29" name="TextBox 28">
                <a:extLst>
                  <a:ext uri="{FF2B5EF4-FFF2-40B4-BE49-F238E27FC236}">
                    <a16:creationId xmlns:a16="http://schemas.microsoft.com/office/drawing/2014/main" id="{D0716AEB-E40B-4FDE-46E4-0B4750F0C2D8}"/>
                  </a:ext>
                </a:extLst>
              </p:cNvPr>
              <p:cNvSpPr txBox="1">
                <a:spLocks noRot="1" noChangeAspect="1" noMove="1" noResize="1" noEditPoints="1" noAdjustHandles="1" noChangeArrowheads="1" noChangeShapeType="1" noTextEdit="1"/>
              </p:cNvSpPr>
              <p:nvPr/>
            </p:nvSpPr>
            <p:spPr>
              <a:xfrm>
                <a:off x="2250949" y="4203125"/>
                <a:ext cx="1282429" cy="324961"/>
              </a:xfrm>
              <a:prstGeom prst="rect">
                <a:avLst/>
              </a:prstGeom>
              <a:blipFill>
                <a:blip r:embed="rId14"/>
                <a:stretch>
                  <a:fillRect t="-87037" r="-12796" b="-138889"/>
                </a:stretch>
              </a:blipFill>
            </p:spPr>
            <p:txBody>
              <a:bodyPr/>
              <a:lstStyle/>
              <a:p>
                <a:r>
                  <a:rPr lang="ru-RU">
                    <a:noFill/>
                  </a:rPr>
                  <a:t> </a:t>
                </a:r>
              </a:p>
            </p:txBody>
          </p:sp>
        </mc:Fallback>
      </mc:AlternateContent>
      <p:sp>
        <p:nvSpPr>
          <p:cNvPr id="3" name="Номер слайда 20">
            <a:extLst>
              <a:ext uri="{FF2B5EF4-FFF2-40B4-BE49-F238E27FC236}">
                <a16:creationId xmlns:a16="http://schemas.microsoft.com/office/drawing/2014/main" id="{D1416D9C-BC1C-31FD-1307-E406566806AC}"/>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8</a:t>
            </a:fld>
            <a:endParaRPr lang="ru-RU" sz="2200" dirty="0"/>
          </a:p>
        </p:txBody>
      </p:sp>
    </p:spTree>
    <p:extLst>
      <p:ext uri="{BB962C8B-B14F-4D97-AF65-F5344CB8AC3E}">
        <p14:creationId xmlns:p14="http://schemas.microsoft.com/office/powerpoint/2010/main" val="75016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37EB6-B7DA-13D3-2E5E-8DA4D37BA25B}"/>
              </a:ext>
            </a:extLst>
          </p:cNvPr>
          <p:cNvSpPr>
            <a:spLocks noGrp="1"/>
          </p:cNvSpPr>
          <p:nvPr>
            <p:ph type="title"/>
          </p:nvPr>
        </p:nvSpPr>
        <p:spPr/>
        <p:txBody>
          <a:bodyPr/>
          <a:lstStyle/>
          <a:p>
            <a:r>
              <a:rPr lang="ru-RU" dirty="0"/>
              <a:t>Схема </a:t>
            </a:r>
            <a:r>
              <a:rPr lang="en-US" dirty="0"/>
              <a:t>GEANT4</a:t>
            </a:r>
            <a:endParaRPr lang="ru-RU" dirty="0"/>
          </a:p>
        </p:txBody>
      </p:sp>
      <p:pic>
        <p:nvPicPr>
          <p:cNvPr id="7" name="Рисунок 6" descr="Изображение выглядит как диаграмма, круг, линия&#10;&#10;Содержимое, созданное искусственным интеллектом, может быть неверным.">
            <a:extLst>
              <a:ext uri="{FF2B5EF4-FFF2-40B4-BE49-F238E27FC236}">
                <a16:creationId xmlns:a16="http://schemas.microsoft.com/office/drawing/2014/main" id="{30290EAA-FA82-161E-12FC-C568143281CE}"/>
              </a:ext>
            </a:extLst>
          </p:cNvPr>
          <p:cNvPicPr>
            <a:picLocks noChangeAspect="1"/>
          </p:cNvPicPr>
          <p:nvPr/>
        </p:nvPicPr>
        <p:blipFill>
          <a:blip r:embed="rId2"/>
          <a:stretch>
            <a:fillRect/>
          </a:stretch>
        </p:blipFill>
        <p:spPr>
          <a:xfrm>
            <a:off x="4509977" y="4391040"/>
            <a:ext cx="2893999" cy="2144474"/>
          </a:xfrm>
          <a:prstGeom prst="rect">
            <a:avLst/>
          </a:prstGeom>
        </p:spPr>
      </p:pic>
      <p:pic>
        <p:nvPicPr>
          <p:cNvPr id="9" name="Рисунок 8" descr="Изображение выглядит как текст, снимок экрана, диаграмма, дизайн&#10;&#10;Содержимое, созданное искусственным интеллектом, может быть неверным.">
            <a:extLst>
              <a:ext uri="{FF2B5EF4-FFF2-40B4-BE49-F238E27FC236}">
                <a16:creationId xmlns:a16="http://schemas.microsoft.com/office/drawing/2014/main" id="{976D4C90-7BDE-B1D4-4BE9-9395AB928672}"/>
              </a:ext>
            </a:extLst>
          </p:cNvPr>
          <p:cNvPicPr>
            <a:picLocks noChangeAspect="1"/>
          </p:cNvPicPr>
          <p:nvPr/>
        </p:nvPicPr>
        <p:blipFill>
          <a:blip r:embed="rId3"/>
          <a:stretch>
            <a:fillRect/>
          </a:stretch>
        </p:blipFill>
        <p:spPr>
          <a:xfrm>
            <a:off x="3671203" y="1161304"/>
            <a:ext cx="2962585" cy="304950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C270CA8-2615-65F4-8E52-30207BEA2A09}"/>
                  </a:ext>
                </a:extLst>
              </p:cNvPr>
              <p:cNvSpPr txBox="1"/>
              <p:nvPr/>
            </p:nvSpPr>
            <p:spPr>
              <a:xfrm>
                <a:off x="7403976" y="5115760"/>
                <a:ext cx="1379673"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=0.5</m:t>
                    </m:r>
                  </m:oMath>
                </a14:m>
                <a:r>
                  <a:rPr lang="ru-RU" dirty="0"/>
                  <a:t> см</a:t>
                </a:r>
              </a:p>
            </p:txBody>
          </p:sp>
        </mc:Choice>
        <mc:Fallback xmlns="">
          <p:sp>
            <p:nvSpPr>
              <p:cNvPr id="10" name="TextBox 9">
                <a:extLst>
                  <a:ext uri="{FF2B5EF4-FFF2-40B4-BE49-F238E27FC236}">
                    <a16:creationId xmlns:a16="http://schemas.microsoft.com/office/drawing/2014/main" id="{AC270CA8-2615-65F4-8E52-30207BEA2A09}"/>
                  </a:ext>
                </a:extLst>
              </p:cNvPr>
              <p:cNvSpPr txBox="1">
                <a:spLocks noRot="1" noChangeAspect="1" noMove="1" noResize="1" noEditPoints="1" noAdjustHandles="1" noChangeArrowheads="1" noChangeShapeType="1" noTextEdit="1"/>
              </p:cNvSpPr>
              <p:nvPr/>
            </p:nvSpPr>
            <p:spPr>
              <a:xfrm>
                <a:off x="7403976" y="5115760"/>
                <a:ext cx="1379673" cy="369332"/>
              </a:xfrm>
              <a:prstGeom prst="rect">
                <a:avLst/>
              </a:prstGeom>
              <a:blipFill>
                <a:blip r:embed="rId4"/>
                <a:stretch>
                  <a:fillRect t="-8197" r="-2655"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36D5F62-57E7-EA76-F07A-DFC54219EBDA}"/>
                  </a:ext>
                </a:extLst>
              </p:cNvPr>
              <p:cNvSpPr txBox="1"/>
              <p:nvPr/>
            </p:nvSpPr>
            <p:spPr>
              <a:xfrm>
                <a:off x="7420455" y="5621650"/>
                <a:ext cx="1363194"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=300</m:t>
                    </m:r>
                  </m:oMath>
                </a14:m>
                <a:r>
                  <a:rPr lang="en-US" dirty="0"/>
                  <a:t> </a:t>
                </a:r>
                <a:r>
                  <a:rPr lang="ru-RU" dirty="0"/>
                  <a:t>см</a:t>
                </a:r>
              </a:p>
            </p:txBody>
          </p:sp>
        </mc:Choice>
        <mc:Fallback xmlns="">
          <p:sp>
            <p:nvSpPr>
              <p:cNvPr id="11" name="TextBox 10">
                <a:extLst>
                  <a:ext uri="{FF2B5EF4-FFF2-40B4-BE49-F238E27FC236}">
                    <a16:creationId xmlns:a16="http://schemas.microsoft.com/office/drawing/2014/main" id="{736D5F62-57E7-EA76-F07A-DFC54219EBDA}"/>
                  </a:ext>
                </a:extLst>
              </p:cNvPr>
              <p:cNvSpPr txBox="1">
                <a:spLocks noRot="1" noChangeAspect="1" noMove="1" noResize="1" noEditPoints="1" noAdjustHandles="1" noChangeArrowheads="1" noChangeShapeType="1" noTextEdit="1"/>
              </p:cNvSpPr>
              <p:nvPr/>
            </p:nvSpPr>
            <p:spPr>
              <a:xfrm>
                <a:off x="7420455" y="5621650"/>
                <a:ext cx="1363194" cy="369332"/>
              </a:xfrm>
              <a:prstGeom prst="rect">
                <a:avLst/>
              </a:prstGeom>
              <a:blipFill>
                <a:blip r:embed="rId5"/>
                <a:stretch>
                  <a:fillRect t="-8197" r="-3125" b="-24590"/>
                </a:stretch>
              </a:blipFill>
            </p:spPr>
            <p:txBody>
              <a:bodyPr/>
              <a:lstStyle/>
              <a:p>
                <a:r>
                  <a:rPr lang="ru-RU">
                    <a:noFill/>
                  </a:rPr>
                  <a:t> </a:t>
                </a:r>
              </a:p>
            </p:txBody>
          </p:sp>
        </mc:Fallback>
      </mc:AlternateContent>
      <p:sp>
        <p:nvSpPr>
          <p:cNvPr id="12" name="Прямоугольник 11">
            <a:extLst>
              <a:ext uri="{FF2B5EF4-FFF2-40B4-BE49-F238E27FC236}">
                <a16:creationId xmlns:a16="http://schemas.microsoft.com/office/drawing/2014/main" id="{9BF81077-B548-120A-6A2B-0DA14E847A3C}"/>
              </a:ext>
            </a:extLst>
          </p:cNvPr>
          <p:cNvSpPr/>
          <p:nvPr/>
        </p:nvSpPr>
        <p:spPr>
          <a:xfrm>
            <a:off x="892686" y="3384021"/>
            <a:ext cx="2293850" cy="1050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chemeClr val="tx1"/>
                </a:solidFill>
              </a:rPr>
              <a:t>Получение спектров горячих электронов</a:t>
            </a:r>
          </a:p>
        </p:txBody>
      </p:sp>
      <p:sp>
        <p:nvSpPr>
          <p:cNvPr id="13" name="Стрелка вправо 15">
            <a:extLst>
              <a:ext uri="{FF2B5EF4-FFF2-40B4-BE49-F238E27FC236}">
                <a16:creationId xmlns:a16="http://schemas.microsoft.com/office/drawing/2014/main" id="{D4AD0050-310B-1AD6-3171-04D59243B432}"/>
              </a:ext>
            </a:extLst>
          </p:cNvPr>
          <p:cNvSpPr/>
          <p:nvPr/>
        </p:nvSpPr>
        <p:spPr>
          <a:xfrm rot="5400000">
            <a:off x="1730847" y="2641464"/>
            <a:ext cx="549496" cy="472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a:extLst>
              <a:ext uri="{FF2B5EF4-FFF2-40B4-BE49-F238E27FC236}">
                <a16:creationId xmlns:a16="http://schemas.microsoft.com/office/drawing/2014/main" id="{17339718-024C-D0E0-E20B-40422EEA747A}"/>
              </a:ext>
            </a:extLst>
          </p:cNvPr>
          <p:cNvSpPr/>
          <p:nvPr/>
        </p:nvSpPr>
        <p:spPr>
          <a:xfrm>
            <a:off x="1024905" y="1436535"/>
            <a:ext cx="2029411" cy="1050506"/>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PIC </a:t>
            </a:r>
            <a:r>
              <a:rPr lang="ru-RU" sz="1500" dirty="0">
                <a:solidFill>
                  <a:schemeClr val="tx1"/>
                </a:solidFill>
              </a:rPr>
              <a:t>моделирование, анализ данных</a:t>
            </a:r>
          </a:p>
        </p:txBody>
      </p:sp>
      <p:sp>
        <p:nvSpPr>
          <p:cNvPr id="15" name="Прямоугольник 14">
            <a:extLst>
              <a:ext uri="{FF2B5EF4-FFF2-40B4-BE49-F238E27FC236}">
                <a16:creationId xmlns:a16="http://schemas.microsoft.com/office/drawing/2014/main" id="{7076EC6B-6A01-320D-0BFF-7C37F849CC01}"/>
              </a:ext>
            </a:extLst>
          </p:cNvPr>
          <p:cNvSpPr/>
          <p:nvPr/>
        </p:nvSpPr>
        <p:spPr>
          <a:xfrm>
            <a:off x="408017" y="5331507"/>
            <a:ext cx="3263186" cy="1050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chemeClr val="tx1"/>
                </a:solidFill>
              </a:rPr>
              <a:t>Расчет тормозного излучения горячих электронов по спектрам в кластерной среде с помощью </a:t>
            </a:r>
            <a:r>
              <a:rPr lang="en-US" sz="1500" dirty="0">
                <a:solidFill>
                  <a:schemeClr val="tx1"/>
                </a:solidFill>
              </a:rPr>
              <a:t>GEANT4 </a:t>
            </a:r>
            <a:r>
              <a:rPr lang="ru-RU" sz="1500" dirty="0">
                <a:solidFill>
                  <a:schemeClr val="tx1"/>
                </a:solidFill>
              </a:rPr>
              <a:t>и оценочного подхода</a:t>
            </a:r>
          </a:p>
        </p:txBody>
      </p:sp>
      <p:sp>
        <p:nvSpPr>
          <p:cNvPr id="16" name="Стрелка вправо 15">
            <a:extLst>
              <a:ext uri="{FF2B5EF4-FFF2-40B4-BE49-F238E27FC236}">
                <a16:creationId xmlns:a16="http://schemas.microsoft.com/office/drawing/2014/main" id="{5153C370-5B97-B6D0-E7B7-5EC7174C501F}"/>
              </a:ext>
            </a:extLst>
          </p:cNvPr>
          <p:cNvSpPr/>
          <p:nvPr/>
        </p:nvSpPr>
        <p:spPr>
          <a:xfrm rot="5400000">
            <a:off x="1740755" y="4610871"/>
            <a:ext cx="529679" cy="472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Номер слайда 20">
            <a:extLst>
              <a:ext uri="{FF2B5EF4-FFF2-40B4-BE49-F238E27FC236}">
                <a16:creationId xmlns:a16="http://schemas.microsoft.com/office/drawing/2014/main" id="{621F68E8-47C9-0386-F5B3-70B012581FBE}"/>
              </a:ext>
            </a:extLst>
          </p:cNvPr>
          <p:cNvSpPr>
            <a:spLocks noGrp="1"/>
          </p:cNvSpPr>
          <p:nvPr>
            <p:ph type="sldNum" sz="quarter" idx="12"/>
          </p:nvPr>
        </p:nvSpPr>
        <p:spPr>
          <a:xfrm>
            <a:off x="6553200" y="6248400"/>
            <a:ext cx="2133600" cy="457200"/>
          </a:xfrm>
        </p:spPr>
        <p:txBody>
          <a:bodyPr/>
          <a:lstStyle/>
          <a:p>
            <a:fld id="{C434E03D-1D61-499C-935C-3DFA42C97202}" type="slidenum">
              <a:rPr lang="ru-RU" sz="2200" smtClean="0"/>
              <a:t>9</a:t>
            </a:fld>
            <a:endParaRPr lang="ru-RU" sz="2200" dirty="0"/>
          </a:p>
        </p:txBody>
      </p:sp>
    </p:spTree>
    <p:extLst>
      <p:ext uri="{BB962C8B-B14F-4D97-AF65-F5344CB8AC3E}">
        <p14:creationId xmlns:p14="http://schemas.microsoft.com/office/powerpoint/2010/main" val="1529753937"/>
      </p:ext>
    </p:extLst>
  </p:cSld>
  <p:clrMapOvr>
    <a:masterClrMapping/>
  </p:clrMapOvr>
</p:sld>
</file>

<file path=ppt/theme/theme1.xml><?xml version="1.0" encoding="utf-8"?>
<a:theme xmlns:a="http://schemas.openxmlformats.org/drawingml/2006/main" name="Научная презентация">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Закругление">
      <a:majorFont>
        <a:latin typeface="Arial"/>
        <a:ea typeface="ＭＳ Ｐゴシック"/>
        <a:cs typeface=""/>
      </a:majorFont>
      <a:minorFont>
        <a:latin typeface="Arial"/>
        <a:ea typeface="ＭＳ Ｐゴシック"/>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Научная презентация" id="{566CC12C-D479-491A-AC5A-D945A331858B}" vid="{CA9DE9A1-DFD0-4A84-A935-29DD82A89C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Научная презентация</Template>
  <TotalTime>10117</TotalTime>
  <Words>1103</Words>
  <Application>Microsoft Office PowerPoint</Application>
  <PresentationFormat>Экран (4:3)</PresentationFormat>
  <Paragraphs>160</Paragraphs>
  <Slides>22</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Arial Black</vt:lpstr>
      <vt:lpstr>Calibri</vt:lpstr>
      <vt:lpstr>Cambria Math</vt:lpstr>
      <vt:lpstr>Times New Roman</vt:lpstr>
      <vt:lpstr>Wingdings</vt:lpstr>
      <vt:lpstr>Научная презентация</vt:lpstr>
      <vt:lpstr>Генерация рентгеновского излучения в микрокластерной среде, облучаемой лазерным импульсом ультракороткой длительности</vt:lpstr>
      <vt:lpstr>Введение Кластерная мишень</vt:lpstr>
      <vt:lpstr>Кластерная мишень (3D PIC)</vt:lpstr>
      <vt:lpstr>Спектры электронов</vt:lpstr>
      <vt:lpstr>Выход горячих электронов</vt:lpstr>
      <vt:lpstr>Траектории горячих электронов</vt:lpstr>
      <vt:lpstr>Оценка выхода тормозного излучения</vt:lpstr>
      <vt:lpstr>Сечение тормозного излучения </vt:lpstr>
      <vt:lpstr>Схема GEANT4</vt:lpstr>
      <vt:lpstr>Спектры тормозного излучения</vt:lpstr>
      <vt:lpstr>Выход жесткого рентгеновского излучения</vt:lpstr>
      <vt:lpstr>Модель расчета характеристик вторичного синхротронного излучения</vt:lpstr>
      <vt:lpstr>Синхротронное излучение</vt:lpstr>
      <vt:lpstr>Спектр синхротронного излучения</vt:lpstr>
      <vt:lpstr>Публикация</vt:lpstr>
      <vt:lpstr>Заключение</vt:lpstr>
      <vt:lpstr>Презентация PowerPoint</vt:lpstr>
      <vt:lpstr>Презентация PowerPoint</vt:lpstr>
      <vt:lpstr>Презентация PowerPoint</vt:lpstr>
      <vt:lpstr>Презентация PowerPoint</vt:lpstr>
      <vt:lpstr>Излучение</vt:lpstr>
      <vt:lpstr>Излучение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Денис Гожев</dc:creator>
  <cp:lastModifiedBy>Денис Гожев</cp:lastModifiedBy>
  <cp:revision>8</cp:revision>
  <dcterms:created xsi:type="dcterms:W3CDTF">2026-01-22T11:25:27Z</dcterms:created>
  <dcterms:modified xsi:type="dcterms:W3CDTF">2026-01-29T13:44:10Z</dcterms:modified>
</cp:coreProperties>
</file>