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media/image134.jpg" ContentType="image/png"/>
  <Override PartName="/ppt/media/image13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83" r:id="rId3"/>
    <p:sldId id="285" r:id="rId4"/>
    <p:sldId id="258" r:id="rId5"/>
    <p:sldId id="314" r:id="rId6"/>
    <p:sldId id="315" r:id="rId7"/>
    <p:sldId id="286" r:id="rId8"/>
    <p:sldId id="287" r:id="rId9"/>
    <p:sldId id="288" r:id="rId10"/>
    <p:sldId id="299" r:id="rId11"/>
    <p:sldId id="293" r:id="rId12"/>
    <p:sldId id="295" r:id="rId13"/>
    <p:sldId id="336" r:id="rId14"/>
    <p:sldId id="333" r:id="rId15"/>
    <p:sldId id="334" r:id="rId16"/>
    <p:sldId id="303" r:id="rId17"/>
    <p:sldId id="319" r:id="rId18"/>
    <p:sldId id="320" r:id="rId19"/>
    <p:sldId id="323" r:id="rId20"/>
    <p:sldId id="332" r:id="rId21"/>
    <p:sldId id="324" r:id="rId22"/>
    <p:sldId id="335" r:id="rId23"/>
    <p:sldId id="307" r:id="rId24"/>
    <p:sldId id="308" r:id="rId25"/>
    <p:sldId id="326" r:id="rId26"/>
    <p:sldId id="309" r:id="rId27"/>
    <p:sldId id="311" r:id="rId28"/>
    <p:sldId id="292" r:id="rId29"/>
    <p:sldId id="294" r:id="rId30"/>
    <p:sldId id="313" r:id="rId31"/>
    <p:sldId id="325" r:id="rId32"/>
    <p:sldId id="316" r:id="rId33"/>
    <p:sldId id="317" r:id="rId34"/>
    <p:sldId id="259" r:id="rId35"/>
    <p:sldId id="262" r:id="rId36"/>
    <p:sldId id="261" r:id="rId37"/>
    <p:sldId id="281" r:id="rId38"/>
    <p:sldId id="282" r:id="rId39"/>
    <p:sldId id="280" r:id="rId40"/>
    <p:sldId id="302" r:id="rId41"/>
    <p:sldId id="304" r:id="rId42"/>
    <p:sldId id="269" r:id="rId43"/>
    <p:sldId id="330" r:id="rId44"/>
    <p:sldId id="322" r:id="rId45"/>
    <p:sldId id="305" r:id="rId46"/>
    <p:sldId id="331" r:id="rId47"/>
    <p:sldId id="30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DE5"/>
    <a:srgbClr val="7A7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 snapToGrid="0">
      <p:cViewPr>
        <p:scale>
          <a:sx n="99" d="100"/>
          <a:sy n="99" d="100"/>
        </p:scale>
        <p:origin x="53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E65DC-6C13-478E-BB59-68389B293D20}" type="doc">
      <dgm:prSet loTypeId="urn:microsoft.com/office/officeart/2005/8/layout/hierarchy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F42A460-D63A-471C-87F0-632A420819C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Управляемый термоядерный синтез (УТС)</a:t>
          </a:r>
        </a:p>
      </dgm:t>
    </dgm:pt>
    <dgm:pt modelId="{B1DC2DAF-2B30-482D-8C14-C29AC18F4685}" type="parTrans" cxnId="{9C00AAB1-2F18-4DBE-8548-FCE44C23DA2E}">
      <dgm:prSet/>
      <dgm:spPr/>
      <dgm:t>
        <a:bodyPr/>
        <a:lstStyle/>
        <a:p>
          <a:endParaRPr lang="ru-RU"/>
        </a:p>
      </dgm:t>
    </dgm:pt>
    <dgm:pt modelId="{A63BB4A9-F9C9-42B8-B17C-48A70F4F3A70}" type="sibTrans" cxnId="{9C00AAB1-2F18-4DBE-8548-FCE44C23DA2E}">
      <dgm:prSet/>
      <dgm:spPr/>
      <dgm:t>
        <a:bodyPr/>
        <a:lstStyle/>
        <a:p>
          <a:endParaRPr lang="ru-RU"/>
        </a:p>
      </dgm:t>
    </dgm:pt>
    <dgm:pt modelId="{14788255-BFD9-4F34-B6AB-5FB1D05611C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Лазерное зажигание</a:t>
          </a:r>
        </a:p>
      </dgm:t>
    </dgm:pt>
    <dgm:pt modelId="{D49C1504-D72E-4599-932E-0662D6598226}" type="parTrans" cxnId="{AD24CE47-63FE-4039-8C76-7A87F44F0C5E}">
      <dgm:prSet/>
      <dgm:spPr/>
      <dgm:t>
        <a:bodyPr/>
        <a:lstStyle/>
        <a:p>
          <a:endParaRPr lang="ru-RU"/>
        </a:p>
      </dgm:t>
    </dgm:pt>
    <dgm:pt modelId="{5CB58BE2-AD65-4B4E-A846-AD11D8C28966}" type="sibTrans" cxnId="{AD24CE47-63FE-4039-8C76-7A87F44F0C5E}">
      <dgm:prSet/>
      <dgm:spPr/>
      <dgm:t>
        <a:bodyPr/>
        <a:lstStyle/>
        <a:p>
          <a:endParaRPr lang="ru-RU"/>
        </a:p>
      </dgm:t>
    </dgm:pt>
    <dgm:pt modelId="{68BEEFCF-0CE6-4229-8B1C-15C7A7EAD66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Прямое 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(Российская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мегаджоульная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установка)</a:t>
          </a:r>
        </a:p>
      </dgm:t>
    </dgm:pt>
    <dgm:pt modelId="{866C290F-1059-4265-84D5-94178FF091CD}" type="parTrans" cxnId="{E748D845-BBD4-479B-9542-0E5E9ED7FC5B}">
      <dgm:prSet/>
      <dgm:spPr/>
      <dgm:t>
        <a:bodyPr/>
        <a:lstStyle/>
        <a:p>
          <a:endParaRPr lang="ru-RU"/>
        </a:p>
      </dgm:t>
    </dgm:pt>
    <dgm:pt modelId="{193EDDDF-6235-434A-BDFA-63E2CAD3C67E}" type="sibTrans" cxnId="{E748D845-BBD4-479B-9542-0E5E9ED7FC5B}">
      <dgm:prSet/>
      <dgm:spPr/>
      <dgm:t>
        <a:bodyPr/>
        <a:lstStyle/>
        <a:p>
          <a:endParaRPr lang="ru-RU"/>
        </a:p>
      </dgm:t>
    </dgm:pt>
    <dgm:pt modelId="{9BEFDBC9-8760-476C-9DE0-F2B75FD5EB62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Непрямое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NIF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США)</a:t>
          </a:r>
        </a:p>
      </dgm:t>
    </dgm:pt>
    <dgm:pt modelId="{5E47F869-30B7-4FEF-8B20-CEDD963EFE36}" type="parTrans" cxnId="{2F16D78A-723C-4956-9DC2-3632FC450644}">
      <dgm:prSet/>
      <dgm:spPr/>
      <dgm:t>
        <a:bodyPr/>
        <a:lstStyle/>
        <a:p>
          <a:endParaRPr lang="ru-RU"/>
        </a:p>
      </dgm:t>
    </dgm:pt>
    <dgm:pt modelId="{D74BFF63-C6A7-47CA-8A52-5EE459DB9979}" type="sibTrans" cxnId="{2F16D78A-723C-4956-9DC2-3632FC450644}">
      <dgm:prSet/>
      <dgm:spPr/>
      <dgm:t>
        <a:bodyPr/>
        <a:lstStyle/>
        <a:p>
          <a:endParaRPr lang="ru-RU"/>
        </a:p>
      </dgm:t>
    </dgm:pt>
    <dgm:pt modelId="{DAC419FD-44A8-46DF-A50A-91B74329DDC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Магнитное удержание</a:t>
          </a:r>
        </a:p>
      </dgm:t>
    </dgm:pt>
    <dgm:pt modelId="{9D4E843D-455B-41CA-AC0F-44A2E1BE2D3B}" type="parTrans" cxnId="{C8794AB8-7E09-4B1F-8720-88CBFFFEEA50}">
      <dgm:prSet/>
      <dgm:spPr/>
      <dgm:t>
        <a:bodyPr/>
        <a:lstStyle/>
        <a:p>
          <a:endParaRPr lang="ru-RU"/>
        </a:p>
      </dgm:t>
    </dgm:pt>
    <dgm:pt modelId="{4DFF3632-71D3-4137-9651-1B4EC377D773}" type="sibTrans" cxnId="{C8794AB8-7E09-4B1F-8720-88CBFFFEEA50}">
      <dgm:prSet/>
      <dgm:spPr/>
      <dgm:t>
        <a:bodyPr/>
        <a:lstStyle/>
        <a:p>
          <a:endParaRPr lang="ru-RU"/>
        </a:p>
      </dgm:t>
    </dgm:pt>
    <dgm:pt modelId="{DF6278B0-FC22-4C0C-B41E-8EFD2F0FB59F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ТОКАМАК</a:t>
          </a:r>
        </a:p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(ITER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Франция)</a:t>
          </a:r>
        </a:p>
      </dgm:t>
    </dgm:pt>
    <dgm:pt modelId="{E4D96918-5CAC-4A72-BEEA-44DB1E20438E}" type="parTrans" cxnId="{307303D7-1E29-45E5-AEDA-9A685DA67E2D}">
      <dgm:prSet/>
      <dgm:spPr/>
      <dgm:t>
        <a:bodyPr/>
        <a:lstStyle/>
        <a:p>
          <a:endParaRPr lang="ru-RU"/>
        </a:p>
      </dgm:t>
    </dgm:pt>
    <dgm:pt modelId="{E0CDFEA3-097D-44BA-A15C-DCF7AC449DEF}" type="sibTrans" cxnId="{307303D7-1E29-45E5-AEDA-9A685DA67E2D}">
      <dgm:prSet/>
      <dgm:spPr/>
      <dgm:t>
        <a:bodyPr/>
        <a:lstStyle/>
        <a:p>
          <a:endParaRPr lang="ru-RU"/>
        </a:p>
      </dgm:t>
    </dgm:pt>
    <dgm:pt modelId="{DCDBB57A-3959-43F7-BC6F-B2B1CF1FB983}" type="pres">
      <dgm:prSet presAssocID="{BDCE65DC-6C13-478E-BB59-68389B293D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62A0A4-D787-4E45-9A98-CC18CF26836E}" type="pres">
      <dgm:prSet presAssocID="{2F42A460-D63A-471C-87F0-632A420819CE}" presName="hierRoot1" presStyleCnt="0"/>
      <dgm:spPr/>
    </dgm:pt>
    <dgm:pt modelId="{6CC4BC36-E351-4C98-B54D-41DCE0A197EF}" type="pres">
      <dgm:prSet presAssocID="{2F42A460-D63A-471C-87F0-632A420819CE}" presName="composite" presStyleCnt="0"/>
      <dgm:spPr/>
    </dgm:pt>
    <dgm:pt modelId="{B87659EE-EC4D-4C9E-8BB9-A0B08CB7E64A}" type="pres">
      <dgm:prSet presAssocID="{2F42A460-D63A-471C-87F0-632A420819CE}" presName="background" presStyleLbl="node0" presStyleIdx="0" presStyleCnt="1"/>
      <dgm:spPr/>
    </dgm:pt>
    <dgm:pt modelId="{AC952579-734C-43F1-9FBA-7EED8005C8CB}" type="pres">
      <dgm:prSet presAssocID="{2F42A460-D63A-471C-87F0-632A420819C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A7BC5-48CD-4C7D-BE44-C7127F483C51}" type="pres">
      <dgm:prSet presAssocID="{2F42A460-D63A-471C-87F0-632A420819CE}" presName="hierChild2" presStyleCnt="0"/>
      <dgm:spPr/>
    </dgm:pt>
    <dgm:pt modelId="{5A7EDBB0-0AEA-41BA-B0E6-09843B422865}" type="pres">
      <dgm:prSet presAssocID="{D49C1504-D72E-4599-932E-0662D659822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62D80F2-0BCB-42B4-8046-BE7BB637878A}" type="pres">
      <dgm:prSet presAssocID="{14788255-BFD9-4F34-B6AB-5FB1D05611C8}" presName="hierRoot2" presStyleCnt="0"/>
      <dgm:spPr/>
    </dgm:pt>
    <dgm:pt modelId="{2EFB2933-859E-4A95-AEA4-C66CD11D42AC}" type="pres">
      <dgm:prSet presAssocID="{14788255-BFD9-4F34-B6AB-5FB1D05611C8}" presName="composite2" presStyleCnt="0"/>
      <dgm:spPr/>
    </dgm:pt>
    <dgm:pt modelId="{DC87415D-7099-4CAD-B660-4093B940DB84}" type="pres">
      <dgm:prSet presAssocID="{14788255-BFD9-4F34-B6AB-5FB1D05611C8}" presName="background2" presStyleLbl="node2" presStyleIdx="0" presStyleCnt="2"/>
      <dgm:spPr/>
    </dgm:pt>
    <dgm:pt modelId="{F1C57341-F74D-4EAA-AD8D-2208D2B38CFE}" type="pres">
      <dgm:prSet presAssocID="{14788255-BFD9-4F34-B6AB-5FB1D05611C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5765A1-F093-4E20-9DCE-18F87685E26B}" type="pres">
      <dgm:prSet presAssocID="{14788255-BFD9-4F34-B6AB-5FB1D05611C8}" presName="hierChild3" presStyleCnt="0"/>
      <dgm:spPr/>
    </dgm:pt>
    <dgm:pt modelId="{8FF35F9C-F5B1-42CA-9FA8-0716F333766B}" type="pres">
      <dgm:prSet presAssocID="{866C290F-1059-4265-84D5-94178FF091C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0CFD06A-3A40-463B-ACDE-D594008CCD2B}" type="pres">
      <dgm:prSet presAssocID="{68BEEFCF-0CE6-4229-8B1C-15C7A7EAD669}" presName="hierRoot3" presStyleCnt="0"/>
      <dgm:spPr/>
    </dgm:pt>
    <dgm:pt modelId="{0F3A23C3-638A-4297-9E86-A3B7E00CFD00}" type="pres">
      <dgm:prSet presAssocID="{68BEEFCF-0CE6-4229-8B1C-15C7A7EAD669}" presName="composite3" presStyleCnt="0"/>
      <dgm:spPr/>
    </dgm:pt>
    <dgm:pt modelId="{2EC501D1-B12D-432C-B6B2-0EBA7E6E3619}" type="pres">
      <dgm:prSet presAssocID="{68BEEFCF-0CE6-4229-8B1C-15C7A7EAD669}" presName="background3" presStyleLbl="node3" presStyleIdx="0" presStyleCnt="3"/>
      <dgm:spPr/>
    </dgm:pt>
    <dgm:pt modelId="{E5E3E230-6CC6-4AC6-A6A0-D74575B238FF}" type="pres">
      <dgm:prSet presAssocID="{68BEEFCF-0CE6-4229-8B1C-15C7A7EAD669}" presName="text3" presStyleLbl="fgAcc3" presStyleIdx="0" presStyleCnt="3" custScaleX="105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346DC5-A01E-4901-946E-D4D79AE89813}" type="pres">
      <dgm:prSet presAssocID="{68BEEFCF-0CE6-4229-8B1C-15C7A7EAD669}" presName="hierChild4" presStyleCnt="0"/>
      <dgm:spPr/>
    </dgm:pt>
    <dgm:pt modelId="{EEE9DA14-0B4E-42E1-ABFA-E7E84EA45EE8}" type="pres">
      <dgm:prSet presAssocID="{5E47F869-30B7-4FEF-8B20-CEDD963EFE3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4C4CD1C-28B1-4E3A-B025-01E096E69394}" type="pres">
      <dgm:prSet presAssocID="{9BEFDBC9-8760-476C-9DE0-F2B75FD5EB62}" presName="hierRoot3" presStyleCnt="0"/>
      <dgm:spPr/>
    </dgm:pt>
    <dgm:pt modelId="{E6122964-C4A7-4559-8424-63D977EBEF03}" type="pres">
      <dgm:prSet presAssocID="{9BEFDBC9-8760-476C-9DE0-F2B75FD5EB62}" presName="composite3" presStyleCnt="0"/>
      <dgm:spPr/>
    </dgm:pt>
    <dgm:pt modelId="{1D2510FE-8EEA-4F2C-B73C-C367EEAA5A12}" type="pres">
      <dgm:prSet presAssocID="{9BEFDBC9-8760-476C-9DE0-F2B75FD5EB62}" presName="background3" presStyleLbl="node3" presStyleIdx="1" presStyleCnt="3"/>
      <dgm:spPr/>
    </dgm:pt>
    <dgm:pt modelId="{B447C8F2-E3DB-456D-8A21-F931EB425AFB}" type="pres">
      <dgm:prSet presAssocID="{9BEFDBC9-8760-476C-9DE0-F2B75FD5EB62}" presName="text3" presStyleLbl="fgAcc3" presStyleIdx="1" presStyleCnt="3" custLinFactNeighborX="-407" custLinFactNeighborY="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7E1611-F0CC-4B8E-BBC4-9BE2829E0960}" type="pres">
      <dgm:prSet presAssocID="{9BEFDBC9-8760-476C-9DE0-F2B75FD5EB62}" presName="hierChild4" presStyleCnt="0"/>
      <dgm:spPr/>
    </dgm:pt>
    <dgm:pt modelId="{CAC93A48-6AB2-44E7-9858-BFBA6AE92159}" type="pres">
      <dgm:prSet presAssocID="{9D4E843D-455B-41CA-AC0F-44A2E1BE2D3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977AD47-5CC2-4E63-8930-C676DF3052AB}" type="pres">
      <dgm:prSet presAssocID="{DAC419FD-44A8-46DF-A50A-91B74329DDC5}" presName="hierRoot2" presStyleCnt="0"/>
      <dgm:spPr/>
    </dgm:pt>
    <dgm:pt modelId="{DA63B230-93A0-4EDD-99CF-B5231166523B}" type="pres">
      <dgm:prSet presAssocID="{DAC419FD-44A8-46DF-A50A-91B74329DDC5}" presName="composite2" presStyleCnt="0"/>
      <dgm:spPr/>
    </dgm:pt>
    <dgm:pt modelId="{415CBFA3-F72B-42D7-B7EA-D02786625C6A}" type="pres">
      <dgm:prSet presAssocID="{DAC419FD-44A8-46DF-A50A-91B74329DDC5}" presName="background2" presStyleLbl="node2" presStyleIdx="1" presStyleCnt="2"/>
      <dgm:spPr/>
    </dgm:pt>
    <dgm:pt modelId="{2B9E0C6A-EE54-4DFC-A904-C522D8BCBBD1}" type="pres">
      <dgm:prSet presAssocID="{DAC419FD-44A8-46DF-A50A-91B74329DD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6697D-0F1D-444C-A66A-187672887E6C}" type="pres">
      <dgm:prSet presAssocID="{DAC419FD-44A8-46DF-A50A-91B74329DDC5}" presName="hierChild3" presStyleCnt="0"/>
      <dgm:spPr/>
    </dgm:pt>
    <dgm:pt modelId="{F9CB4DEB-8BB6-414B-99B2-B6F6838F22C7}" type="pres">
      <dgm:prSet presAssocID="{E4D96918-5CAC-4A72-BEEA-44DB1E20438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FCD0645-54EF-48D5-B037-A809DBE705AE}" type="pres">
      <dgm:prSet presAssocID="{DF6278B0-FC22-4C0C-B41E-8EFD2F0FB59F}" presName="hierRoot3" presStyleCnt="0"/>
      <dgm:spPr/>
    </dgm:pt>
    <dgm:pt modelId="{452EEC10-0AA4-42D2-8619-BCB49DDBB92F}" type="pres">
      <dgm:prSet presAssocID="{DF6278B0-FC22-4C0C-B41E-8EFD2F0FB59F}" presName="composite3" presStyleCnt="0"/>
      <dgm:spPr/>
    </dgm:pt>
    <dgm:pt modelId="{ADE7D5A9-6CC8-4252-8994-C862657910D5}" type="pres">
      <dgm:prSet presAssocID="{DF6278B0-FC22-4C0C-B41E-8EFD2F0FB59F}" presName="background3" presStyleLbl="node3" presStyleIdx="2" presStyleCnt="3"/>
      <dgm:spPr/>
    </dgm:pt>
    <dgm:pt modelId="{840081A5-8475-4D52-8723-66F2FD95CEDF}" type="pres">
      <dgm:prSet presAssocID="{DF6278B0-FC22-4C0C-B41E-8EFD2F0FB59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A6F66-7773-407D-98C9-490FC09FB63B}" type="pres">
      <dgm:prSet presAssocID="{DF6278B0-FC22-4C0C-B41E-8EFD2F0FB59F}" presName="hierChild4" presStyleCnt="0"/>
      <dgm:spPr/>
    </dgm:pt>
  </dgm:ptLst>
  <dgm:cxnLst>
    <dgm:cxn modelId="{EDBE511A-DB26-4E3A-81F5-E73611D8C0E3}" type="presOf" srcId="{5E47F869-30B7-4FEF-8B20-CEDD963EFE36}" destId="{EEE9DA14-0B4E-42E1-ABFA-E7E84EA45EE8}" srcOrd="0" destOrd="0" presId="urn:microsoft.com/office/officeart/2005/8/layout/hierarchy1"/>
    <dgm:cxn modelId="{82B48F1D-E265-40BC-823C-6499913B9FDE}" type="presOf" srcId="{D49C1504-D72E-4599-932E-0662D6598226}" destId="{5A7EDBB0-0AEA-41BA-B0E6-09843B422865}" srcOrd="0" destOrd="0" presId="urn:microsoft.com/office/officeart/2005/8/layout/hierarchy1"/>
    <dgm:cxn modelId="{AD24CE47-63FE-4039-8C76-7A87F44F0C5E}" srcId="{2F42A460-D63A-471C-87F0-632A420819CE}" destId="{14788255-BFD9-4F34-B6AB-5FB1D05611C8}" srcOrd="0" destOrd="0" parTransId="{D49C1504-D72E-4599-932E-0662D6598226}" sibTransId="{5CB58BE2-AD65-4B4E-A846-AD11D8C28966}"/>
    <dgm:cxn modelId="{3826A721-68E7-4990-8110-92EA5A246A66}" type="presOf" srcId="{68BEEFCF-0CE6-4229-8B1C-15C7A7EAD669}" destId="{E5E3E230-6CC6-4AC6-A6A0-D74575B238FF}" srcOrd="0" destOrd="0" presId="urn:microsoft.com/office/officeart/2005/8/layout/hierarchy1"/>
    <dgm:cxn modelId="{689CA78D-A324-4C41-8E0A-4F3362CB758D}" type="presOf" srcId="{E4D96918-5CAC-4A72-BEEA-44DB1E20438E}" destId="{F9CB4DEB-8BB6-414B-99B2-B6F6838F22C7}" srcOrd="0" destOrd="0" presId="urn:microsoft.com/office/officeart/2005/8/layout/hierarchy1"/>
    <dgm:cxn modelId="{307303D7-1E29-45E5-AEDA-9A685DA67E2D}" srcId="{DAC419FD-44A8-46DF-A50A-91B74329DDC5}" destId="{DF6278B0-FC22-4C0C-B41E-8EFD2F0FB59F}" srcOrd="0" destOrd="0" parTransId="{E4D96918-5CAC-4A72-BEEA-44DB1E20438E}" sibTransId="{E0CDFEA3-097D-44BA-A15C-DCF7AC449DEF}"/>
    <dgm:cxn modelId="{AEB961CD-880C-40D1-B6B9-494D2C98CD9A}" type="presOf" srcId="{2F42A460-D63A-471C-87F0-632A420819CE}" destId="{AC952579-734C-43F1-9FBA-7EED8005C8CB}" srcOrd="0" destOrd="0" presId="urn:microsoft.com/office/officeart/2005/8/layout/hierarchy1"/>
    <dgm:cxn modelId="{9C00AAB1-2F18-4DBE-8548-FCE44C23DA2E}" srcId="{BDCE65DC-6C13-478E-BB59-68389B293D20}" destId="{2F42A460-D63A-471C-87F0-632A420819CE}" srcOrd="0" destOrd="0" parTransId="{B1DC2DAF-2B30-482D-8C14-C29AC18F4685}" sibTransId="{A63BB4A9-F9C9-42B8-B17C-48A70F4F3A70}"/>
    <dgm:cxn modelId="{9DCB0AB6-DEAD-4F92-86A8-FDE1467ADE4C}" type="presOf" srcId="{9BEFDBC9-8760-476C-9DE0-F2B75FD5EB62}" destId="{B447C8F2-E3DB-456D-8A21-F931EB425AFB}" srcOrd="0" destOrd="0" presId="urn:microsoft.com/office/officeart/2005/8/layout/hierarchy1"/>
    <dgm:cxn modelId="{A78550FC-E97D-4ADC-9FB6-3F1F0D444156}" type="presOf" srcId="{866C290F-1059-4265-84D5-94178FF091CD}" destId="{8FF35F9C-F5B1-42CA-9FA8-0716F333766B}" srcOrd="0" destOrd="0" presId="urn:microsoft.com/office/officeart/2005/8/layout/hierarchy1"/>
    <dgm:cxn modelId="{C8794AB8-7E09-4B1F-8720-88CBFFFEEA50}" srcId="{2F42A460-D63A-471C-87F0-632A420819CE}" destId="{DAC419FD-44A8-46DF-A50A-91B74329DDC5}" srcOrd="1" destOrd="0" parTransId="{9D4E843D-455B-41CA-AC0F-44A2E1BE2D3B}" sibTransId="{4DFF3632-71D3-4137-9651-1B4EC377D773}"/>
    <dgm:cxn modelId="{1F10DE81-4DFB-4F37-925A-46D8DBC39B70}" type="presOf" srcId="{DF6278B0-FC22-4C0C-B41E-8EFD2F0FB59F}" destId="{840081A5-8475-4D52-8723-66F2FD95CEDF}" srcOrd="0" destOrd="0" presId="urn:microsoft.com/office/officeart/2005/8/layout/hierarchy1"/>
    <dgm:cxn modelId="{2F16D78A-723C-4956-9DC2-3632FC450644}" srcId="{14788255-BFD9-4F34-B6AB-5FB1D05611C8}" destId="{9BEFDBC9-8760-476C-9DE0-F2B75FD5EB62}" srcOrd="1" destOrd="0" parTransId="{5E47F869-30B7-4FEF-8B20-CEDD963EFE36}" sibTransId="{D74BFF63-C6A7-47CA-8A52-5EE459DB9979}"/>
    <dgm:cxn modelId="{041A85D6-96EB-49FD-A18F-F306CFBB6743}" type="presOf" srcId="{9D4E843D-455B-41CA-AC0F-44A2E1BE2D3B}" destId="{CAC93A48-6AB2-44E7-9858-BFBA6AE92159}" srcOrd="0" destOrd="0" presId="urn:microsoft.com/office/officeart/2005/8/layout/hierarchy1"/>
    <dgm:cxn modelId="{899261CF-DD6B-4307-83E6-664F8D48F2DD}" type="presOf" srcId="{BDCE65DC-6C13-478E-BB59-68389B293D20}" destId="{DCDBB57A-3959-43F7-BC6F-B2B1CF1FB983}" srcOrd="0" destOrd="0" presId="urn:microsoft.com/office/officeart/2005/8/layout/hierarchy1"/>
    <dgm:cxn modelId="{E748D845-BBD4-479B-9542-0E5E9ED7FC5B}" srcId="{14788255-BFD9-4F34-B6AB-5FB1D05611C8}" destId="{68BEEFCF-0CE6-4229-8B1C-15C7A7EAD669}" srcOrd="0" destOrd="0" parTransId="{866C290F-1059-4265-84D5-94178FF091CD}" sibTransId="{193EDDDF-6235-434A-BDFA-63E2CAD3C67E}"/>
    <dgm:cxn modelId="{4AE21600-8731-4470-BC46-1A0A6D0C5497}" type="presOf" srcId="{14788255-BFD9-4F34-B6AB-5FB1D05611C8}" destId="{F1C57341-F74D-4EAA-AD8D-2208D2B38CFE}" srcOrd="0" destOrd="0" presId="urn:microsoft.com/office/officeart/2005/8/layout/hierarchy1"/>
    <dgm:cxn modelId="{62E9468C-4B8A-4259-9068-932777020D55}" type="presOf" srcId="{DAC419FD-44A8-46DF-A50A-91B74329DDC5}" destId="{2B9E0C6A-EE54-4DFC-A904-C522D8BCBBD1}" srcOrd="0" destOrd="0" presId="urn:microsoft.com/office/officeart/2005/8/layout/hierarchy1"/>
    <dgm:cxn modelId="{F7D9766D-90D4-46D7-AF4C-FD4C7D7B089C}" type="presParOf" srcId="{DCDBB57A-3959-43F7-BC6F-B2B1CF1FB983}" destId="{8B62A0A4-D787-4E45-9A98-CC18CF26836E}" srcOrd="0" destOrd="0" presId="urn:microsoft.com/office/officeart/2005/8/layout/hierarchy1"/>
    <dgm:cxn modelId="{3E1CB485-0FD6-419A-89FF-3989AD4E0A0B}" type="presParOf" srcId="{8B62A0A4-D787-4E45-9A98-CC18CF26836E}" destId="{6CC4BC36-E351-4C98-B54D-41DCE0A197EF}" srcOrd="0" destOrd="0" presId="urn:microsoft.com/office/officeart/2005/8/layout/hierarchy1"/>
    <dgm:cxn modelId="{0F3CD1D4-2D94-486F-8950-02D7845DA804}" type="presParOf" srcId="{6CC4BC36-E351-4C98-B54D-41DCE0A197EF}" destId="{B87659EE-EC4D-4C9E-8BB9-A0B08CB7E64A}" srcOrd="0" destOrd="0" presId="urn:microsoft.com/office/officeart/2005/8/layout/hierarchy1"/>
    <dgm:cxn modelId="{FBDD8135-430E-4ECB-B0B8-BC2C9B41551C}" type="presParOf" srcId="{6CC4BC36-E351-4C98-B54D-41DCE0A197EF}" destId="{AC952579-734C-43F1-9FBA-7EED8005C8CB}" srcOrd="1" destOrd="0" presId="urn:microsoft.com/office/officeart/2005/8/layout/hierarchy1"/>
    <dgm:cxn modelId="{28D7A341-8C69-488E-B303-5F07C482AC09}" type="presParOf" srcId="{8B62A0A4-D787-4E45-9A98-CC18CF26836E}" destId="{64BA7BC5-48CD-4C7D-BE44-C7127F483C51}" srcOrd="1" destOrd="0" presId="urn:microsoft.com/office/officeart/2005/8/layout/hierarchy1"/>
    <dgm:cxn modelId="{EEA7DE42-BF6C-418A-8C90-1BE84AF79411}" type="presParOf" srcId="{64BA7BC5-48CD-4C7D-BE44-C7127F483C51}" destId="{5A7EDBB0-0AEA-41BA-B0E6-09843B422865}" srcOrd="0" destOrd="0" presId="urn:microsoft.com/office/officeart/2005/8/layout/hierarchy1"/>
    <dgm:cxn modelId="{0321DC14-E1B6-4646-8546-4E3DB5AAB187}" type="presParOf" srcId="{64BA7BC5-48CD-4C7D-BE44-C7127F483C51}" destId="{862D80F2-0BCB-42B4-8046-BE7BB637878A}" srcOrd="1" destOrd="0" presId="urn:microsoft.com/office/officeart/2005/8/layout/hierarchy1"/>
    <dgm:cxn modelId="{CDDEB9FC-B81D-41D6-96A2-5D778D79B547}" type="presParOf" srcId="{862D80F2-0BCB-42B4-8046-BE7BB637878A}" destId="{2EFB2933-859E-4A95-AEA4-C66CD11D42AC}" srcOrd="0" destOrd="0" presId="urn:microsoft.com/office/officeart/2005/8/layout/hierarchy1"/>
    <dgm:cxn modelId="{DDB9948E-E732-4FBA-AF8F-FECFDC85F1C6}" type="presParOf" srcId="{2EFB2933-859E-4A95-AEA4-C66CD11D42AC}" destId="{DC87415D-7099-4CAD-B660-4093B940DB84}" srcOrd="0" destOrd="0" presId="urn:microsoft.com/office/officeart/2005/8/layout/hierarchy1"/>
    <dgm:cxn modelId="{B9F7B7DF-8AC1-4C0C-9939-EB8F75781811}" type="presParOf" srcId="{2EFB2933-859E-4A95-AEA4-C66CD11D42AC}" destId="{F1C57341-F74D-4EAA-AD8D-2208D2B38CFE}" srcOrd="1" destOrd="0" presId="urn:microsoft.com/office/officeart/2005/8/layout/hierarchy1"/>
    <dgm:cxn modelId="{0D761550-B5BE-4F3E-BBDF-4D96B2918AA0}" type="presParOf" srcId="{862D80F2-0BCB-42B4-8046-BE7BB637878A}" destId="{C85765A1-F093-4E20-9DCE-18F87685E26B}" srcOrd="1" destOrd="0" presId="urn:microsoft.com/office/officeart/2005/8/layout/hierarchy1"/>
    <dgm:cxn modelId="{5132335E-1A02-421C-B2E0-ACE6D2C2C0C3}" type="presParOf" srcId="{C85765A1-F093-4E20-9DCE-18F87685E26B}" destId="{8FF35F9C-F5B1-42CA-9FA8-0716F333766B}" srcOrd="0" destOrd="0" presId="urn:microsoft.com/office/officeart/2005/8/layout/hierarchy1"/>
    <dgm:cxn modelId="{9024F31F-7EB0-4016-898B-02A1E3A22D2E}" type="presParOf" srcId="{C85765A1-F093-4E20-9DCE-18F87685E26B}" destId="{50CFD06A-3A40-463B-ACDE-D594008CCD2B}" srcOrd="1" destOrd="0" presId="urn:microsoft.com/office/officeart/2005/8/layout/hierarchy1"/>
    <dgm:cxn modelId="{119EAD6B-8691-4736-BA18-046D4D159E78}" type="presParOf" srcId="{50CFD06A-3A40-463B-ACDE-D594008CCD2B}" destId="{0F3A23C3-638A-4297-9E86-A3B7E00CFD00}" srcOrd="0" destOrd="0" presId="urn:microsoft.com/office/officeart/2005/8/layout/hierarchy1"/>
    <dgm:cxn modelId="{DD237B75-5D35-474C-9975-6B940C2742E1}" type="presParOf" srcId="{0F3A23C3-638A-4297-9E86-A3B7E00CFD00}" destId="{2EC501D1-B12D-432C-B6B2-0EBA7E6E3619}" srcOrd="0" destOrd="0" presId="urn:microsoft.com/office/officeart/2005/8/layout/hierarchy1"/>
    <dgm:cxn modelId="{692200E3-3066-406B-81A3-7424D63EC21E}" type="presParOf" srcId="{0F3A23C3-638A-4297-9E86-A3B7E00CFD00}" destId="{E5E3E230-6CC6-4AC6-A6A0-D74575B238FF}" srcOrd="1" destOrd="0" presId="urn:microsoft.com/office/officeart/2005/8/layout/hierarchy1"/>
    <dgm:cxn modelId="{2B1EE661-DF12-4C21-A835-754536318CBE}" type="presParOf" srcId="{50CFD06A-3A40-463B-ACDE-D594008CCD2B}" destId="{BC346DC5-A01E-4901-946E-D4D79AE89813}" srcOrd="1" destOrd="0" presId="urn:microsoft.com/office/officeart/2005/8/layout/hierarchy1"/>
    <dgm:cxn modelId="{75ED09B2-2EA5-439C-AC4E-330FB9810264}" type="presParOf" srcId="{C85765A1-F093-4E20-9DCE-18F87685E26B}" destId="{EEE9DA14-0B4E-42E1-ABFA-E7E84EA45EE8}" srcOrd="2" destOrd="0" presId="urn:microsoft.com/office/officeart/2005/8/layout/hierarchy1"/>
    <dgm:cxn modelId="{1CB3E582-E12C-499C-A3FD-F8E4EDFED28C}" type="presParOf" srcId="{C85765A1-F093-4E20-9DCE-18F87685E26B}" destId="{94C4CD1C-28B1-4E3A-B025-01E096E69394}" srcOrd="3" destOrd="0" presId="urn:microsoft.com/office/officeart/2005/8/layout/hierarchy1"/>
    <dgm:cxn modelId="{B14072C2-4681-4534-9BD8-0A0A90E59751}" type="presParOf" srcId="{94C4CD1C-28B1-4E3A-B025-01E096E69394}" destId="{E6122964-C4A7-4559-8424-63D977EBEF03}" srcOrd="0" destOrd="0" presId="urn:microsoft.com/office/officeart/2005/8/layout/hierarchy1"/>
    <dgm:cxn modelId="{A5BDED52-B031-4FA9-BF84-3E4AD28E7722}" type="presParOf" srcId="{E6122964-C4A7-4559-8424-63D977EBEF03}" destId="{1D2510FE-8EEA-4F2C-B73C-C367EEAA5A12}" srcOrd="0" destOrd="0" presId="urn:microsoft.com/office/officeart/2005/8/layout/hierarchy1"/>
    <dgm:cxn modelId="{BE94D186-786A-4F46-A575-C9161745F3B3}" type="presParOf" srcId="{E6122964-C4A7-4559-8424-63D977EBEF03}" destId="{B447C8F2-E3DB-456D-8A21-F931EB425AFB}" srcOrd="1" destOrd="0" presId="urn:microsoft.com/office/officeart/2005/8/layout/hierarchy1"/>
    <dgm:cxn modelId="{39F7D6E7-F524-42CC-BCDB-837C1BA03D44}" type="presParOf" srcId="{94C4CD1C-28B1-4E3A-B025-01E096E69394}" destId="{147E1611-F0CC-4B8E-BBC4-9BE2829E0960}" srcOrd="1" destOrd="0" presId="urn:microsoft.com/office/officeart/2005/8/layout/hierarchy1"/>
    <dgm:cxn modelId="{12DAD239-4F62-4D2F-B4F2-AEC8F85D428C}" type="presParOf" srcId="{64BA7BC5-48CD-4C7D-BE44-C7127F483C51}" destId="{CAC93A48-6AB2-44E7-9858-BFBA6AE92159}" srcOrd="2" destOrd="0" presId="urn:microsoft.com/office/officeart/2005/8/layout/hierarchy1"/>
    <dgm:cxn modelId="{9B1033C0-3EC3-4724-ABB1-0D7E5948D2D2}" type="presParOf" srcId="{64BA7BC5-48CD-4C7D-BE44-C7127F483C51}" destId="{A977AD47-5CC2-4E63-8930-C676DF3052AB}" srcOrd="3" destOrd="0" presId="urn:microsoft.com/office/officeart/2005/8/layout/hierarchy1"/>
    <dgm:cxn modelId="{9A7F4716-4FAC-4CD9-9576-9039C792AC1D}" type="presParOf" srcId="{A977AD47-5CC2-4E63-8930-C676DF3052AB}" destId="{DA63B230-93A0-4EDD-99CF-B5231166523B}" srcOrd="0" destOrd="0" presId="urn:microsoft.com/office/officeart/2005/8/layout/hierarchy1"/>
    <dgm:cxn modelId="{BD99070A-F3B0-4843-A806-78E6CDAAA3A5}" type="presParOf" srcId="{DA63B230-93A0-4EDD-99CF-B5231166523B}" destId="{415CBFA3-F72B-42D7-B7EA-D02786625C6A}" srcOrd="0" destOrd="0" presId="urn:microsoft.com/office/officeart/2005/8/layout/hierarchy1"/>
    <dgm:cxn modelId="{8A89189B-F338-4841-80E3-D29A2D4C9C73}" type="presParOf" srcId="{DA63B230-93A0-4EDD-99CF-B5231166523B}" destId="{2B9E0C6A-EE54-4DFC-A904-C522D8BCBBD1}" srcOrd="1" destOrd="0" presId="urn:microsoft.com/office/officeart/2005/8/layout/hierarchy1"/>
    <dgm:cxn modelId="{D142175B-C491-4CD1-95EC-6AC39B24C24C}" type="presParOf" srcId="{A977AD47-5CC2-4E63-8930-C676DF3052AB}" destId="{9E16697D-0F1D-444C-A66A-187672887E6C}" srcOrd="1" destOrd="0" presId="urn:microsoft.com/office/officeart/2005/8/layout/hierarchy1"/>
    <dgm:cxn modelId="{1784F019-00EF-42BD-A1C1-F6A3D41B104A}" type="presParOf" srcId="{9E16697D-0F1D-444C-A66A-187672887E6C}" destId="{F9CB4DEB-8BB6-414B-99B2-B6F6838F22C7}" srcOrd="0" destOrd="0" presId="urn:microsoft.com/office/officeart/2005/8/layout/hierarchy1"/>
    <dgm:cxn modelId="{BF6ACD7D-839F-4C90-933E-88D5F35F15FB}" type="presParOf" srcId="{9E16697D-0F1D-444C-A66A-187672887E6C}" destId="{7FCD0645-54EF-48D5-B037-A809DBE705AE}" srcOrd="1" destOrd="0" presId="urn:microsoft.com/office/officeart/2005/8/layout/hierarchy1"/>
    <dgm:cxn modelId="{ACBF6537-70CE-4391-A2A6-B09423319193}" type="presParOf" srcId="{7FCD0645-54EF-48D5-B037-A809DBE705AE}" destId="{452EEC10-0AA4-42D2-8619-BCB49DDBB92F}" srcOrd="0" destOrd="0" presId="urn:microsoft.com/office/officeart/2005/8/layout/hierarchy1"/>
    <dgm:cxn modelId="{D286415E-9735-4B9E-B54C-DEBB97012D3F}" type="presParOf" srcId="{452EEC10-0AA4-42D2-8619-BCB49DDBB92F}" destId="{ADE7D5A9-6CC8-4252-8994-C862657910D5}" srcOrd="0" destOrd="0" presId="urn:microsoft.com/office/officeart/2005/8/layout/hierarchy1"/>
    <dgm:cxn modelId="{A4FCAF99-6E74-4329-B729-02F7139469CF}" type="presParOf" srcId="{452EEC10-0AA4-42D2-8619-BCB49DDBB92F}" destId="{840081A5-8475-4D52-8723-66F2FD95CEDF}" srcOrd="1" destOrd="0" presId="urn:microsoft.com/office/officeart/2005/8/layout/hierarchy1"/>
    <dgm:cxn modelId="{1A189F2C-9073-476A-849A-105896D1E94C}" type="presParOf" srcId="{7FCD0645-54EF-48D5-B037-A809DBE705AE}" destId="{786A6F66-7773-407D-98C9-490FC09FB6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ACC1B-62CB-4D10-8298-EBD526A9D2E1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1CB73265-C518-4E89-8363-704EB7FE4FC1}">
      <dgm:prSet phldrT="[Текст]"/>
      <dgm:spPr/>
      <dgm:t>
        <a:bodyPr/>
        <a:lstStyle/>
        <a:p>
          <a:r>
            <a:rPr lang="ru-RU" dirty="0"/>
            <a:t>Сильные градиенты температуры</a:t>
          </a:r>
        </a:p>
      </dgm:t>
    </dgm:pt>
    <dgm:pt modelId="{29C11117-F43D-4C4D-92E2-CFD573B6247E}" type="parTrans" cxnId="{3ABD0D51-04A7-427C-BE0F-0225D4212E1A}">
      <dgm:prSet/>
      <dgm:spPr/>
      <dgm:t>
        <a:bodyPr/>
        <a:lstStyle/>
        <a:p>
          <a:endParaRPr lang="ru-RU"/>
        </a:p>
      </dgm:t>
    </dgm:pt>
    <dgm:pt modelId="{9EBD63B4-2F47-4540-9835-512105FDEAB4}" type="sibTrans" cxnId="{3ABD0D51-04A7-427C-BE0F-0225D4212E1A}">
      <dgm:prSet/>
      <dgm:spPr/>
      <dgm:t>
        <a:bodyPr/>
        <a:lstStyle/>
        <a:p>
          <a:endParaRPr lang="ru-RU"/>
        </a:p>
      </dgm:t>
    </dgm:pt>
    <dgm:pt modelId="{8CF4C6B8-9106-4D59-A9CA-60B5B5BBE9E6}">
      <dgm:prSet phldrT="[Текст]"/>
      <dgm:spPr/>
      <dgm:t>
        <a:bodyPr/>
        <a:lstStyle/>
        <a:p>
          <a:r>
            <a:rPr lang="ru-RU" dirty="0"/>
            <a:t>Поток энергии от горячей области в холодную</a:t>
          </a:r>
        </a:p>
      </dgm:t>
    </dgm:pt>
    <dgm:pt modelId="{5ED00496-2AB4-4364-8051-0303F13DB628}" type="parTrans" cxnId="{E1E0482B-D524-4885-870A-395D50C38751}">
      <dgm:prSet/>
      <dgm:spPr/>
      <dgm:t>
        <a:bodyPr/>
        <a:lstStyle/>
        <a:p>
          <a:endParaRPr lang="ru-RU"/>
        </a:p>
      </dgm:t>
    </dgm:pt>
    <dgm:pt modelId="{8CA355D6-531A-48D7-AE27-97B8A39B0F3F}" type="sibTrans" cxnId="{E1E0482B-D524-4885-870A-395D50C38751}">
      <dgm:prSet/>
      <dgm:spPr/>
      <dgm:t>
        <a:bodyPr/>
        <a:lstStyle/>
        <a:p>
          <a:endParaRPr lang="ru-RU"/>
        </a:p>
      </dgm:t>
    </dgm:pt>
    <dgm:pt modelId="{9A770354-93DB-439B-B3F0-766FDB9DBCEE}">
      <dgm:prSet phldrT="[Текст]"/>
      <dgm:spPr/>
      <dgm:t>
        <a:bodyPr/>
        <a:lstStyle/>
        <a:p>
          <a:r>
            <a:rPr lang="ru-RU" dirty="0"/>
            <a:t>Обратный ток холодных электронов</a:t>
          </a:r>
        </a:p>
      </dgm:t>
    </dgm:pt>
    <dgm:pt modelId="{368371E8-A77D-4345-A0D9-AB712CF87193}" type="parTrans" cxnId="{86FA4274-B08C-4C2D-AB0E-EA990D79785C}">
      <dgm:prSet/>
      <dgm:spPr/>
      <dgm:t>
        <a:bodyPr/>
        <a:lstStyle/>
        <a:p>
          <a:endParaRPr lang="ru-RU"/>
        </a:p>
      </dgm:t>
    </dgm:pt>
    <dgm:pt modelId="{B7C990FC-070F-410E-9278-31368DCBFBF9}" type="sibTrans" cxnId="{86FA4274-B08C-4C2D-AB0E-EA990D79785C}">
      <dgm:prSet/>
      <dgm:spPr/>
      <dgm:t>
        <a:bodyPr/>
        <a:lstStyle/>
        <a:p>
          <a:endParaRPr lang="ru-RU"/>
        </a:p>
      </dgm:t>
    </dgm:pt>
    <dgm:pt modelId="{D740C0F6-8B1A-4CB7-B2A8-52F774D84E53}">
      <dgm:prSet phldrT="[Текст]"/>
      <dgm:spPr/>
      <dgm:t>
        <a:bodyPr/>
        <a:lstStyle/>
        <a:p>
          <a:r>
            <a:rPr lang="ru-RU" dirty="0"/>
            <a:t>Возникновение и раскачка звуковых колебаний</a:t>
          </a:r>
        </a:p>
      </dgm:t>
    </dgm:pt>
    <dgm:pt modelId="{4979F9F3-E0F0-4195-AFBB-E11AE9AB68E1}" type="parTrans" cxnId="{843ADD13-67E9-463D-A200-024697603583}">
      <dgm:prSet/>
      <dgm:spPr/>
      <dgm:t>
        <a:bodyPr/>
        <a:lstStyle/>
        <a:p>
          <a:endParaRPr lang="ru-RU"/>
        </a:p>
      </dgm:t>
    </dgm:pt>
    <dgm:pt modelId="{ADBC8E5C-83E8-44CF-8CE1-15DFD3E26650}" type="sibTrans" cxnId="{843ADD13-67E9-463D-A200-024697603583}">
      <dgm:prSet/>
      <dgm:spPr/>
      <dgm:t>
        <a:bodyPr/>
        <a:lstStyle/>
        <a:p>
          <a:endParaRPr lang="ru-RU"/>
        </a:p>
      </dgm:t>
    </dgm:pt>
    <dgm:pt modelId="{A7F52DA5-9B8C-46AC-A29F-894A8E634CD3}" type="pres">
      <dgm:prSet presAssocID="{517ACC1B-62CB-4D10-8298-EBD526A9D2E1}" presName="Name0" presStyleCnt="0">
        <dgm:presLayoutVars>
          <dgm:dir/>
          <dgm:resizeHandles val="exact"/>
        </dgm:presLayoutVars>
      </dgm:prSet>
      <dgm:spPr/>
    </dgm:pt>
    <dgm:pt modelId="{AE8125BD-0536-4388-9D08-9F656683EEEB}" type="pres">
      <dgm:prSet presAssocID="{1CB73265-C518-4E89-8363-704EB7FE4F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9443F-102C-4681-8544-0BE24D16AB97}" type="pres">
      <dgm:prSet presAssocID="{9EBD63B4-2F47-4540-9835-512105FDEA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F5FAA5D-66FE-4436-8766-DFD28B0F3E92}" type="pres">
      <dgm:prSet presAssocID="{9EBD63B4-2F47-4540-9835-512105FDEA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3133EAC-AA9B-4C11-A52B-1D6DC6AA7EE0}" type="pres">
      <dgm:prSet presAssocID="{8CF4C6B8-9106-4D59-A9CA-60B5B5BBE9E6}" presName="node" presStyleLbl="node1" presStyleIdx="1" presStyleCnt="4" custLinFactNeighborX="5297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073ED-8916-4A4E-AD38-0B597D74E801}" type="pres">
      <dgm:prSet presAssocID="{8CA355D6-531A-48D7-AE27-97B8A39B0F3F}" presName="sibTrans" presStyleLbl="sibTrans2D1" presStyleIdx="1" presStyleCnt="3" custLinFactNeighborX="6265"/>
      <dgm:spPr/>
      <dgm:t>
        <a:bodyPr/>
        <a:lstStyle/>
        <a:p>
          <a:endParaRPr lang="ru-RU"/>
        </a:p>
      </dgm:t>
    </dgm:pt>
    <dgm:pt modelId="{8ABFBEB0-46BC-4AF0-BDBC-A7710C50B77D}" type="pres">
      <dgm:prSet presAssocID="{8CA355D6-531A-48D7-AE27-97B8A39B0F3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00FB1F3-FA2E-4A9F-9521-66D6D5175029}" type="pres">
      <dgm:prSet presAssocID="{9A770354-93DB-439B-B3F0-766FDB9DBCEE}" presName="node" presStyleLbl="node1" presStyleIdx="2" presStyleCnt="4" custLinFactNeighborX="-8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5A172-D780-4B2F-B045-F78BF5961C86}" type="pres">
      <dgm:prSet presAssocID="{B7C990FC-070F-410E-9278-31368DCBFBF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EEB3585-006A-401E-BDD8-B2DA4B0B6AD8}" type="pres">
      <dgm:prSet presAssocID="{B7C990FC-070F-410E-9278-31368DCBFBF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5E40DE1-DAB5-4E25-855B-7E5ACC4BB963}" type="pres">
      <dgm:prSet presAssocID="{D740C0F6-8B1A-4CB7-B2A8-52F774D84E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FD6F3-5D18-4102-B178-9835B9095341}" type="presOf" srcId="{B7C990FC-070F-410E-9278-31368DCBFBF9}" destId="{FEEB3585-006A-401E-BDD8-B2DA4B0B6AD8}" srcOrd="1" destOrd="0" presId="urn:microsoft.com/office/officeart/2005/8/layout/process1"/>
    <dgm:cxn modelId="{E1E0482B-D524-4885-870A-395D50C38751}" srcId="{517ACC1B-62CB-4D10-8298-EBD526A9D2E1}" destId="{8CF4C6B8-9106-4D59-A9CA-60B5B5BBE9E6}" srcOrd="1" destOrd="0" parTransId="{5ED00496-2AB4-4364-8051-0303F13DB628}" sibTransId="{8CA355D6-531A-48D7-AE27-97B8A39B0F3F}"/>
    <dgm:cxn modelId="{755FD9AB-7831-46B8-9A29-F9ECA635B4BE}" type="presOf" srcId="{8CF4C6B8-9106-4D59-A9CA-60B5B5BBE9E6}" destId="{53133EAC-AA9B-4C11-A52B-1D6DC6AA7EE0}" srcOrd="0" destOrd="0" presId="urn:microsoft.com/office/officeart/2005/8/layout/process1"/>
    <dgm:cxn modelId="{3ABD0D51-04A7-427C-BE0F-0225D4212E1A}" srcId="{517ACC1B-62CB-4D10-8298-EBD526A9D2E1}" destId="{1CB73265-C518-4E89-8363-704EB7FE4FC1}" srcOrd="0" destOrd="0" parTransId="{29C11117-F43D-4C4D-92E2-CFD573B6247E}" sibTransId="{9EBD63B4-2F47-4540-9835-512105FDEAB4}"/>
    <dgm:cxn modelId="{1F204AB7-17A1-4593-875B-5A76F7020B0A}" type="presOf" srcId="{9EBD63B4-2F47-4540-9835-512105FDEAB4}" destId="{A9F9443F-102C-4681-8544-0BE24D16AB97}" srcOrd="0" destOrd="0" presId="urn:microsoft.com/office/officeart/2005/8/layout/process1"/>
    <dgm:cxn modelId="{558644B3-E83B-40C3-9C1A-3608917DD217}" type="presOf" srcId="{517ACC1B-62CB-4D10-8298-EBD526A9D2E1}" destId="{A7F52DA5-9B8C-46AC-A29F-894A8E634CD3}" srcOrd="0" destOrd="0" presId="urn:microsoft.com/office/officeart/2005/8/layout/process1"/>
    <dgm:cxn modelId="{2C2411BC-8EB1-4D15-BA97-4EA254C6CA2E}" type="presOf" srcId="{9EBD63B4-2F47-4540-9835-512105FDEAB4}" destId="{BF5FAA5D-66FE-4436-8766-DFD28B0F3E92}" srcOrd="1" destOrd="0" presId="urn:microsoft.com/office/officeart/2005/8/layout/process1"/>
    <dgm:cxn modelId="{8042F3BA-6372-4ABB-BA8E-7B13D40D57EC}" type="presOf" srcId="{8CA355D6-531A-48D7-AE27-97B8A39B0F3F}" destId="{0B2073ED-8916-4A4E-AD38-0B597D74E801}" srcOrd="0" destOrd="0" presId="urn:microsoft.com/office/officeart/2005/8/layout/process1"/>
    <dgm:cxn modelId="{0CED0EFC-6835-418F-8AD9-5AA863AA1556}" type="presOf" srcId="{D740C0F6-8B1A-4CB7-B2A8-52F774D84E53}" destId="{A5E40DE1-DAB5-4E25-855B-7E5ACC4BB963}" srcOrd="0" destOrd="0" presId="urn:microsoft.com/office/officeart/2005/8/layout/process1"/>
    <dgm:cxn modelId="{E714CAC9-5ABE-49C1-AE8F-0A4CA6D589FC}" type="presOf" srcId="{9A770354-93DB-439B-B3F0-766FDB9DBCEE}" destId="{500FB1F3-FA2E-4A9F-9521-66D6D5175029}" srcOrd="0" destOrd="0" presId="urn:microsoft.com/office/officeart/2005/8/layout/process1"/>
    <dgm:cxn modelId="{C2F7FA3C-E3BC-4A9C-B565-87834F24A0F6}" type="presOf" srcId="{B7C990FC-070F-410E-9278-31368DCBFBF9}" destId="{9DD5A172-D780-4B2F-B045-F78BF5961C86}" srcOrd="0" destOrd="0" presId="urn:microsoft.com/office/officeart/2005/8/layout/process1"/>
    <dgm:cxn modelId="{221C4903-18D1-4292-9A70-B43E94B069A9}" type="presOf" srcId="{1CB73265-C518-4E89-8363-704EB7FE4FC1}" destId="{AE8125BD-0536-4388-9D08-9F656683EEEB}" srcOrd="0" destOrd="0" presId="urn:microsoft.com/office/officeart/2005/8/layout/process1"/>
    <dgm:cxn modelId="{843ADD13-67E9-463D-A200-024697603583}" srcId="{517ACC1B-62CB-4D10-8298-EBD526A9D2E1}" destId="{D740C0F6-8B1A-4CB7-B2A8-52F774D84E53}" srcOrd="3" destOrd="0" parTransId="{4979F9F3-E0F0-4195-AFBB-E11AE9AB68E1}" sibTransId="{ADBC8E5C-83E8-44CF-8CE1-15DFD3E26650}"/>
    <dgm:cxn modelId="{1077B69E-6627-4BD1-89AD-413132070A20}" type="presOf" srcId="{8CA355D6-531A-48D7-AE27-97B8A39B0F3F}" destId="{8ABFBEB0-46BC-4AF0-BDBC-A7710C50B77D}" srcOrd="1" destOrd="0" presId="urn:microsoft.com/office/officeart/2005/8/layout/process1"/>
    <dgm:cxn modelId="{86FA4274-B08C-4C2D-AB0E-EA990D79785C}" srcId="{517ACC1B-62CB-4D10-8298-EBD526A9D2E1}" destId="{9A770354-93DB-439B-B3F0-766FDB9DBCEE}" srcOrd="2" destOrd="0" parTransId="{368371E8-A77D-4345-A0D9-AB712CF87193}" sibTransId="{B7C990FC-070F-410E-9278-31368DCBFBF9}"/>
    <dgm:cxn modelId="{6CCED817-295F-4CBB-BC27-7FEDC88672D7}" type="presParOf" srcId="{A7F52DA5-9B8C-46AC-A29F-894A8E634CD3}" destId="{AE8125BD-0536-4388-9D08-9F656683EEEB}" srcOrd="0" destOrd="0" presId="urn:microsoft.com/office/officeart/2005/8/layout/process1"/>
    <dgm:cxn modelId="{6EDBF0E2-B0AA-4939-8D6E-0901BFC0E6BA}" type="presParOf" srcId="{A7F52DA5-9B8C-46AC-A29F-894A8E634CD3}" destId="{A9F9443F-102C-4681-8544-0BE24D16AB97}" srcOrd="1" destOrd="0" presId="urn:microsoft.com/office/officeart/2005/8/layout/process1"/>
    <dgm:cxn modelId="{F5EE92C8-D9C2-4A40-9BDA-1A295E2F2F13}" type="presParOf" srcId="{A9F9443F-102C-4681-8544-0BE24D16AB97}" destId="{BF5FAA5D-66FE-4436-8766-DFD28B0F3E92}" srcOrd="0" destOrd="0" presId="urn:microsoft.com/office/officeart/2005/8/layout/process1"/>
    <dgm:cxn modelId="{4EF4779C-5318-4813-BD84-19C57DAE2075}" type="presParOf" srcId="{A7F52DA5-9B8C-46AC-A29F-894A8E634CD3}" destId="{53133EAC-AA9B-4C11-A52B-1D6DC6AA7EE0}" srcOrd="2" destOrd="0" presId="urn:microsoft.com/office/officeart/2005/8/layout/process1"/>
    <dgm:cxn modelId="{7AC94001-0B64-4385-8D6E-1AD01AA6C157}" type="presParOf" srcId="{A7F52DA5-9B8C-46AC-A29F-894A8E634CD3}" destId="{0B2073ED-8916-4A4E-AD38-0B597D74E801}" srcOrd="3" destOrd="0" presId="urn:microsoft.com/office/officeart/2005/8/layout/process1"/>
    <dgm:cxn modelId="{3743CC90-7C0F-4915-8BF9-64BE9E14EF48}" type="presParOf" srcId="{0B2073ED-8916-4A4E-AD38-0B597D74E801}" destId="{8ABFBEB0-46BC-4AF0-BDBC-A7710C50B77D}" srcOrd="0" destOrd="0" presId="urn:microsoft.com/office/officeart/2005/8/layout/process1"/>
    <dgm:cxn modelId="{A345CD5A-62D6-4832-80C1-A677EC34037A}" type="presParOf" srcId="{A7F52DA5-9B8C-46AC-A29F-894A8E634CD3}" destId="{500FB1F3-FA2E-4A9F-9521-66D6D5175029}" srcOrd="4" destOrd="0" presId="urn:microsoft.com/office/officeart/2005/8/layout/process1"/>
    <dgm:cxn modelId="{3B574425-4BA0-4912-8DFE-67AE324666A4}" type="presParOf" srcId="{A7F52DA5-9B8C-46AC-A29F-894A8E634CD3}" destId="{9DD5A172-D780-4B2F-B045-F78BF5961C86}" srcOrd="5" destOrd="0" presId="urn:microsoft.com/office/officeart/2005/8/layout/process1"/>
    <dgm:cxn modelId="{D0B17E7C-9E8C-40A1-9F73-E2CC305DE725}" type="presParOf" srcId="{9DD5A172-D780-4B2F-B045-F78BF5961C86}" destId="{FEEB3585-006A-401E-BDD8-B2DA4B0B6AD8}" srcOrd="0" destOrd="0" presId="urn:microsoft.com/office/officeart/2005/8/layout/process1"/>
    <dgm:cxn modelId="{A2F8B4D3-6DC0-4923-A0E0-D1A8C3B1F4C9}" type="presParOf" srcId="{A7F52DA5-9B8C-46AC-A29F-894A8E634CD3}" destId="{A5E40DE1-DAB5-4E25-855B-7E5ACC4BB9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B4DEB-8BB6-414B-99B2-B6F6838F22C7}">
      <dsp:nvSpPr>
        <dsp:cNvPr id="0" name=""/>
        <dsp:cNvSpPr/>
      </dsp:nvSpPr>
      <dsp:spPr>
        <a:xfrm>
          <a:off x="6772815" y="2921082"/>
          <a:ext cx="91440" cy="544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421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93A48-6AB2-44E7-9858-BFBA6AE92159}">
      <dsp:nvSpPr>
        <dsp:cNvPr id="0" name=""/>
        <dsp:cNvSpPr/>
      </dsp:nvSpPr>
      <dsp:spPr>
        <a:xfrm>
          <a:off x="5079750" y="1188638"/>
          <a:ext cx="1738785" cy="54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866"/>
              </a:lnTo>
              <a:lnTo>
                <a:pt x="1738785" y="370866"/>
              </a:lnTo>
              <a:lnTo>
                <a:pt x="1738785" y="544215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9DA14-0B4E-42E1-ABFA-E7E84EA45EE8}">
      <dsp:nvSpPr>
        <dsp:cNvPr id="0" name=""/>
        <dsp:cNvSpPr/>
      </dsp:nvSpPr>
      <dsp:spPr>
        <a:xfrm>
          <a:off x="3340965" y="2921082"/>
          <a:ext cx="1182898" cy="54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75"/>
              </a:lnTo>
              <a:lnTo>
                <a:pt x="1182898" y="371275"/>
              </a:lnTo>
              <a:lnTo>
                <a:pt x="1182898" y="544624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35F9C-F5B1-42CA-9FA8-0716F333766B}">
      <dsp:nvSpPr>
        <dsp:cNvPr id="0" name=""/>
        <dsp:cNvSpPr/>
      </dsp:nvSpPr>
      <dsp:spPr>
        <a:xfrm>
          <a:off x="2197437" y="2921082"/>
          <a:ext cx="1143527" cy="544215"/>
        </a:xfrm>
        <a:custGeom>
          <a:avLst/>
          <a:gdLst/>
          <a:ahLst/>
          <a:cxnLst/>
          <a:rect l="0" t="0" r="0" b="0"/>
          <a:pathLst>
            <a:path>
              <a:moveTo>
                <a:pt x="1143527" y="0"/>
              </a:moveTo>
              <a:lnTo>
                <a:pt x="1143527" y="370866"/>
              </a:lnTo>
              <a:lnTo>
                <a:pt x="0" y="370866"/>
              </a:lnTo>
              <a:lnTo>
                <a:pt x="0" y="54421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EDBB0-0AEA-41BA-B0E6-09843B422865}">
      <dsp:nvSpPr>
        <dsp:cNvPr id="0" name=""/>
        <dsp:cNvSpPr/>
      </dsp:nvSpPr>
      <dsp:spPr>
        <a:xfrm>
          <a:off x="3340965" y="1188638"/>
          <a:ext cx="1738785" cy="544215"/>
        </a:xfrm>
        <a:custGeom>
          <a:avLst/>
          <a:gdLst/>
          <a:ahLst/>
          <a:cxnLst/>
          <a:rect l="0" t="0" r="0" b="0"/>
          <a:pathLst>
            <a:path>
              <a:moveTo>
                <a:pt x="1738785" y="0"/>
              </a:moveTo>
              <a:lnTo>
                <a:pt x="1738785" y="370866"/>
              </a:lnTo>
              <a:lnTo>
                <a:pt x="0" y="370866"/>
              </a:lnTo>
              <a:lnTo>
                <a:pt x="0" y="544215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659EE-EC4D-4C9E-8BB9-A0B08CB7E64A}">
      <dsp:nvSpPr>
        <dsp:cNvPr id="0" name=""/>
        <dsp:cNvSpPr/>
      </dsp:nvSpPr>
      <dsp:spPr>
        <a:xfrm>
          <a:off x="4144136" y="408"/>
          <a:ext cx="1871227" cy="1188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52579-734C-43F1-9FBA-7EED8005C8CB}">
      <dsp:nvSpPr>
        <dsp:cNvPr id="0" name=""/>
        <dsp:cNvSpPr/>
      </dsp:nvSpPr>
      <dsp:spPr>
        <a:xfrm>
          <a:off x="4352051" y="197927"/>
          <a:ext cx="1871227" cy="1188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Управляемый термоядерный синтез (УТС)</a:t>
          </a:r>
        </a:p>
      </dsp:txBody>
      <dsp:txXfrm>
        <a:off x="4386853" y="232729"/>
        <a:ext cx="1801623" cy="1118625"/>
      </dsp:txXfrm>
    </dsp:sp>
    <dsp:sp modelId="{DC87415D-7099-4CAD-B660-4093B940DB84}">
      <dsp:nvSpPr>
        <dsp:cNvPr id="0" name=""/>
        <dsp:cNvSpPr/>
      </dsp:nvSpPr>
      <dsp:spPr>
        <a:xfrm>
          <a:off x="2405351" y="1732853"/>
          <a:ext cx="1871227" cy="1188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57341-F74D-4EAA-AD8D-2208D2B38CFE}">
      <dsp:nvSpPr>
        <dsp:cNvPr id="0" name=""/>
        <dsp:cNvSpPr/>
      </dsp:nvSpPr>
      <dsp:spPr>
        <a:xfrm>
          <a:off x="2613265" y="1930372"/>
          <a:ext cx="1871227" cy="1188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Лазерное зажигание</a:t>
          </a:r>
        </a:p>
      </dsp:txBody>
      <dsp:txXfrm>
        <a:off x="2648067" y="1965174"/>
        <a:ext cx="1801623" cy="1118625"/>
      </dsp:txXfrm>
    </dsp:sp>
    <dsp:sp modelId="{2EC501D1-B12D-432C-B6B2-0EBA7E6E3619}">
      <dsp:nvSpPr>
        <dsp:cNvPr id="0" name=""/>
        <dsp:cNvSpPr/>
      </dsp:nvSpPr>
      <dsp:spPr>
        <a:xfrm>
          <a:off x="1214837" y="3465298"/>
          <a:ext cx="1965200" cy="1188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3E230-6CC6-4AC6-A6A0-D74575B238FF}">
      <dsp:nvSpPr>
        <dsp:cNvPr id="0" name=""/>
        <dsp:cNvSpPr/>
      </dsp:nvSpPr>
      <dsp:spPr>
        <a:xfrm>
          <a:off x="1422751" y="3662816"/>
          <a:ext cx="1965200" cy="1188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Прямое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(Российская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мегаджоульная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установка)</a:t>
          </a:r>
        </a:p>
      </dsp:txBody>
      <dsp:txXfrm>
        <a:off x="1457553" y="3697618"/>
        <a:ext cx="1895596" cy="1118625"/>
      </dsp:txXfrm>
    </dsp:sp>
    <dsp:sp modelId="{1D2510FE-8EEA-4F2C-B73C-C367EEAA5A12}">
      <dsp:nvSpPr>
        <dsp:cNvPr id="0" name=""/>
        <dsp:cNvSpPr/>
      </dsp:nvSpPr>
      <dsp:spPr>
        <a:xfrm>
          <a:off x="3588250" y="3465707"/>
          <a:ext cx="1871227" cy="1188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7C8F2-E3DB-456D-8A21-F931EB425AFB}">
      <dsp:nvSpPr>
        <dsp:cNvPr id="0" name=""/>
        <dsp:cNvSpPr/>
      </dsp:nvSpPr>
      <dsp:spPr>
        <a:xfrm>
          <a:off x="3796164" y="3663225"/>
          <a:ext cx="1871227" cy="1188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Непрямое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NIF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США)</a:t>
          </a:r>
        </a:p>
      </dsp:txBody>
      <dsp:txXfrm>
        <a:off x="3830966" y="3698027"/>
        <a:ext cx="1801623" cy="1118625"/>
      </dsp:txXfrm>
    </dsp:sp>
    <dsp:sp modelId="{415CBFA3-F72B-42D7-B7EA-D02786625C6A}">
      <dsp:nvSpPr>
        <dsp:cNvPr id="0" name=""/>
        <dsp:cNvSpPr/>
      </dsp:nvSpPr>
      <dsp:spPr>
        <a:xfrm>
          <a:off x="5882922" y="1732853"/>
          <a:ext cx="1871227" cy="1188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E0C6A-EE54-4DFC-A904-C522D8BCBBD1}">
      <dsp:nvSpPr>
        <dsp:cNvPr id="0" name=""/>
        <dsp:cNvSpPr/>
      </dsp:nvSpPr>
      <dsp:spPr>
        <a:xfrm>
          <a:off x="6090836" y="1930372"/>
          <a:ext cx="1871227" cy="1188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Магнитное удержание</a:t>
          </a:r>
        </a:p>
      </dsp:txBody>
      <dsp:txXfrm>
        <a:off x="6125638" y="1965174"/>
        <a:ext cx="1801623" cy="1118625"/>
      </dsp:txXfrm>
    </dsp:sp>
    <dsp:sp modelId="{ADE7D5A9-6CC8-4252-8994-C862657910D5}">
      <dsp:nvSpPr>
        <dsp:cNvPr id="0" name=""/>
        <dsp:cNvSpPr/>
      </dsp:nvSpPr>
      <dsp:spPr>
        <a:xfrm>
          <a:off x="5882922" y="3465298"/>
          <a:ext cx="1871227" cy="1188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081A5-8475-4D52-8723-66F2FD95CEDF}">
      <dsp:nvSpPr>
        <dsp:cNvPr id="0" name=""/>
        <dsp:cNvSpPr/>
      </dsp:nvSpPr>
      <dsp:spPr>
        <a:xfrm>
          <a:off x="6090836" y="3662816"/>
          <a:ext cx="1871227" cy="1188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ТОКАМАК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(ITER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Франция)</a:t>
          </a:r>
        </a:p>
      </dsp:txBody>
      <dsp:txXfrm>
        <a:off x="6125638" y="3697618"/>
        <a:ext cx="1801623" cy="1118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25BD-0536-4388-9D08-9F656683EEEB}">
      <dsp:nvSpPr>
        <dsp:cNvPr id="0" name=""/>
        <dsp:cNvSpPr/>
      </dsp:nvSpPr>
      <dsp:spPr>
        <a:xfrm>
          <a:off x="2918" y="291139"/>
          <a:ext cx="1275818" cy="8372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Сильные градиенты температуры</a:t>
          </a:r>
        </a:p>
      </dsp:txBody>
      <dsp:txXfrm>
        <a:off x="27440" y="315661"/>
        <a:ext cx="1226774" cy="788211"/>
      </dsp:txXfrm>
    </dsp:sp>
    <dsp:sp modelId="{A9F9443F-102C-4681-8544-0BE24D16AB97}">
      <dsp:nvSpPr>
        <dsp:cNvPr id="0" name=""/>
        <dsp:cNvSpPr/>
      </dsp:nvSpPr>
      <dsp:spPr>
        <a:xfrm rot="21568268">
          <a:off x="1413070" y="543122"/>
          <a:ext cx="284812" cy="31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413072" y="606797"/>
        <a:ext cx="199368" cy="189841"/>
      </dsp:txXfrm>
    </dsp:sp>
    <dsp:sp modelId="{53133EAC-AA9B-4C11-A52B-1D6DC6AA7EE0}">
      <dsp:nvSpPr>
        <dsp:cNvPr id="0" name=""/>
        <dsp:cNvSpPr/>
      </dsp:nvSpPr>
      <dsp:spPr>
        <a:xfrm>
          <a:off x="1816096" y="274402"/>
          <a:ext cx="1275818" cy="8372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Поток энергии от горячей области в холодную</a:t>
          </a:r>
        </a:p>
      </dsp:txBody>
      <dsp:txXfrm>
        <a:off x="1840618" y="298924"/>
        <a:ext cx="1226774" cy="788211"/>
      </dsp:txXfrm>
    </dsp:sp>
    <dsp:sp modelId="{0B2073ED-8916-4A4E-AD38-0B597D74E801}">
      <dsp:nvSpPr>
        <dsp:cNvPr id="0" name=""/>
        <dsp:cNvSpPr/>
      </dsp:nvSpPr>
      <dsp:spPr>
        <a:xfrm rot="33542">
          <a:off x="3216380" y="543261"/>
          <a:ext cx="232951" cy="31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216382" y="606201"/>
        <a:ext cx="163066" cy="189841"/>
      </dsp:txXfrm>
    </dsp:sp>
    <dsp:sp modelId="{500FB1F3-FA2E-4A9F-9521-66D6D5175029}">
      <dsp:nvSpPr>
        <dsp:cNvPr id="0" name=""/>
        <dsp:cNvSpPr/>
      </dsp:nvSpPr>
      <dsp:spPr>
        <a:xfrm>
          <a:off x="3531424" y="291139"/>
          <a:ext cx="1275818" cy="8372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Обратный ток холодных электронов</a:t>
          </a:r>
        </a:p>
      </dsp:txBody>
      <dsp:txXfrm>
        <a:off x="3555946" y="315661"/>
        <a:ext cx="1226774" cy="788211"/>
      </dsp:txXfrm>
    </dsp:sp>
    <dsp:sp modelId="{9DD5A172-D780-4B2F-B045-F78BF5961C86}">
      <dsp:nvSpPr>
        <dsp:cNvPr id="0" name=""/>
        <dsp:cNvSpPr/>
      </dsp:nvSpPr>
      <dsp:spPr>
        <a:xfrm>
          <a:off x="4945771" y="551565"/>
          <a:ext cx="293680" cy="31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945771" y="614846"/>
        <a:ext cx="205576" cy="189841"/>
      </dsp:txXfrm>
    </dsp:sp>
    <dsp:sp modelId="{A5E40DE1-DAB5-4E25-855B-7E5ACC4BB963}">
      <dsp:nvSpPr>
        <dsp:cNvPr id="0" name=""/>
        <dsp:cNvSpPr/>
      </dsp:nvSpPr>
      <dsp:spPr>
        <a:xfrm>
          <a:off x="5361356" y="291139"/>
          <a:ext cx="1275818" cy="8372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Возникновение и раскачка звуковых колебаний</a:t>
          </a:r>
        </a:p>
      </dsp:txBody>
      <dsp:txXfrm>
        <a:off x="5385878" y="315661"/>
        <a:ext cx="1226774" cy="788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4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4" name="Straight Connector 6"/>
          <p:cNvCxnSpPr>
            <a:cxnSpLocks/>
          </p:cNvCxnSpPr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48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49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54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55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57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5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5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6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5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6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62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6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3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73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7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91B3BB9-EAF5-4D55-A5C7-BEAD4214851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EF8DC48-B65A-4EBD-8AC7-208020EC9C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5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1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gif"/><Relationship Id="rId5" Type="http://schemas.openxmlformats.org/officeDocument/2006/relationships/image" Target="../media/image49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49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770.png"/><Relationship Id="rId9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81.png"/><Relationship Id="rId7" Type="http://schemas.openxmlformats.org/officeDocument/2006/relationships/image" Target="../media/image2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2.png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30.png"/><Relationship Id="rId7" Type="http://schemas.openxmlformats.org/officeDocument/2006/relationships/image" Target="../media/image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129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3" Type="http://schemas.openxmlformats.org/officeDocument/2006/relationships/image" Target="../media/image49.png"/><Relationship Id="rId7" Type="http://schemas.openxmlformats.org/officeDocument/2006/relationships/image" Target="../media/image119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10" Type="http://schemas.openxmlformats.org/officeDocument/2006/relationships/image" Target="../media/image1280.png"/><Relationship Id="rId4" Type="http://schemas.openxmlformats.org/officeDocument/2006/relationships/image" Target="../media/image131.png"/><Relationship Id="rId9" Type="http://schemas.openxmlformats.org/officeDocument/2006/relationships/image" Target="../media/image12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49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7" Type="http://schemas.openxmlformats.org/officeDocument/2006/relationships/diagramData" Target="../diagrams/data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diagramDrawing" Target="../diagrams/drawing2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3"/>
          <p:cNvSpPr/>
          <p:nvPr/>
        </p:nvSpPr>
        <p:spPr>
          <a:xfrm>
            <a:off x="1143000" y="1581913"/>
            <a:ext cx="9921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аномального поглощения излучения и ускорения частиц в преплазме лазерно-облучаемой мишени.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0" name="Прямоугольник 4"/>
          <p:cNvSpPr/>
          <p:nvPr/>
        </p:nvSpPr>
        <p:spPr>
          <a:xfrm>
            <a:off x="1143000" y="4221403"/>
            <a:ext cx="10780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на соискание ученой степени кандидата физико-математических наук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Ракитина М.А.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Брантов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24859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Поглощенная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3"/>
              <p:cNvSpPr/>
              <p:nvPr/>
            </p:nvSpPr>
            <p:spPr>
              <a:xfrm>
                <a:off x="725408" y="5864568"/>
                <a:ext cx="10293111" cy="649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Зависимость доли поглощенной лазерной энергии от времени для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/>
                      </a:rPr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15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Cambria Math"/>
                      </a:rPr>
                      <m:t>Вт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</a:rPr>
                          <m:t>см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аномальным поглощением (anom) и без него (IB)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08" y="5864568"/>
                <a:ext cx="10293111" cy="649409"/>
              </a:xfrm>
              <a:prstGeom prst="rect">
                <a:avLst/>
              </a:prstGeom>
              <a:blipFill rotWithShape="0">
                <a:blip r:embed="rId2"/>
                <a:stretch>
                  <a:fillRect l="-533" t="-3738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2">
            <a:extLst>
              <a:ext uri="{FF2B5EF4-FFF2-40B4-BE49-F238E27FC236}">
                <a16:creationId xmlns:a16="http://schemas.microsoft.com/office/drawing/2014/main" xmlns="" id="{FDB095EC-6D02-7C4D-2D91-00D4FC43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/>
          <a:stretch>
            <a:fillRect/>
          </a:stretch>
        </p:blipFill>
        <p:spPr>
          <a:xfrm>
            <a:off x="5650871" y="1286986"/>
            <a:ext cx="6228750" cy="42860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1BDDC-E9C0-31C6-DCC2-CBAB71F9A567}"/>
              </a:ext>
            </a:extLst>
          </p:cNvPr>
          <p:cNvSpPr/>
          <p:nvPr/>
        </p:nvSpPr>
        <p:spPr>
          <a:xfrm>
            <a:off x="5736495" y="2776576"/>
            <a:ext cx="359505" cy="880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4"/>
          <p:cNvSpPr/>
          <p:nvPr/>
        </p:nvSpPr>
        <p:spPr>
          <a:xfrm>
            <a:off x="9493213" y="1185391"/>
            <a:ext cx="48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Times New Roman" pitchFamily="16" charset="0"/>
              </a:rPr>
              <a:t>нс</a:t>
            </a:r>
            <a:endParaRPr lang="ru-RU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D96E1B8-88D0-0C1B-AF42-29A6C7C8E96F}"/>
              </a:ext>
            </a:extLst>
          </p:cNvPr>
          <p:cNvSpPr/>
          <p:nvPr/>
        </p:nvSpPr>
        <p:spPr>
          <a:xfrm>
            <a:off x="7659766" y="5287180"/>
            <a:ext cx="3444215" cy="37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2954B0-3317-09DD-7905-6166BF3F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8" y="1583362"/>
            <a:ext cx="5684427" cy="40455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1C4218-8EDB-D52F-2A30-5EDF89BBA0C0}"/>
              </a:ext>
            </a:extLst>
          </p:cNvPr>
          <p:cNvSpPr txBox="1"/>
          <p:nvPr/>
        </p:nvSpPr>
        <p:spPr>
          <a:xfrm>
            <a:off x="7971259" y="5228821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мкм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95A1A6E-F3EE-86ED-A2B2-7223EE1AB72D}"/>
                  </a:ext>
                </a:extLst>
              </p:cNvPr>
              <p:cNvSpPr txBox="1"/>
              <p:nvPr/>
            </p:nvSpPr>
            <p:spPr>
              <a:xfrm rot="16200000">
                <a:off x="5238524" y="2999144"/>
                <a:ext cx="14954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кэВ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5A1A6E-F3EE-86ED-A2B2-7223EE1A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524" y="2999144"/>
                <a:ext cx="149543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71FFAF9-12F6-3525-FE2A-E4C3F892341A}"/>
              </a:ext>
            </a:extLst>
          </p:cNvPr>
          <p:cNvSpPr/>
          <p:nvPr/>
        </p:nvSpPr>
        <p:spPr>
          <a:xfrm>
            <a:off x="11538858" y="2760617"/>
            <a:ext cx="340764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12A2D3F-DA46-FC0F-4759-FCA7CE8C847D}"/>
                  </a:ext>
                </a:extLst>
              </p:cNvPr>
              <p:cNvSpPr txBox="1"/>
              <p:nvPr/>
            </p:nvSpPr>
            <p:spPr>
              <a:xfrm rot="16200000">
                <a:off x="8638602" y="2999145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2A2D3F-DA46-FC0F-4759-FCA7CE8C8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638602" y="2999145"/>
                <a:ext cx="6094520" cy="369332"/>
              </a:xfrm>
              <a:prstGeom prst="rect">
                <a:avLst/>
              </a:prstGeom>
              <a:blipFill>
                <a:blip r:embed="rId6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1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182" y="25680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СН-плазма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Текст 16"/>
              <p:cNvSpPr>
                <a:spLocks noGrp="1"/>
              </p:cNvSpPr>
              <p:nvPr>
                <p:ph type="body" sz="half" idx="4294967295"/>
              </p:nvPr>
            </p:nvSpPr>
            <p:spPr>
              <a:xfrm>
                <a:off x="5921076" y="4587365"/>
                <a:ext cx="6201256" cy="1323975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Зависимость порогового значения градиента температуры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отношения для CH- (черные кривые) и 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0" i="1" dirty="0" smtClean="0">
                            <a:latin typeface="Cambria Math" panose="02040503050406030204" pitchFamily="18" charset="0"/>
                          </a:rPr>
                          <m:t>Н</m:t>
                        </m:r>
                      </m:e>
                      <m:sub>
                        <m:r>
                          <a:rPr lang="ru-RU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плазмы (красные кривые) для Z = 6 (сплошные кривые) и Z = 4 (пунктирные кривые)</a:t>
                </a:r>
              </a:p>
            </p:txBody>
          </p:sp>
        </mc:Choice>
        <mc:Fallback xmlns="">
          <p:sp>
            <p:nvSpPr>
              <p:cNvPr id="17" name="Текст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921076" y="4587365"/>
                <a:ext cx="6201256" cy="1323975"/>
              </a:xfrm>
              <a:blipFill>
                <a:blip r:embed="rId2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" y="1168326"/>
            <a:ext cx="5176933" cy="34306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562" y="4546520"/>
            <a:ext cx="5611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затухания к частоте быстрой (черные кривые) и медленной (красные кривые) звуковых волн для СН-плазмы. Пунктирные кривые отвечают приближенным формулам.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1" y="421802"/>
            <a:ext cx="1321760" cy="958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1" t="1" r="2593" b="4794"/>
          <a:stretch/>
        </p:blipFill>
        <p:spPr>
          <a:xfrm rot="16200000">
            <a:off x="445673" y="2536482"/>
            <a:ext cx="160867" cy="3661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870EB3F-50BF-C431-2E59-6B1365E80188}"/>
              </a:ext>
            </a:extLst>
          </p:cNvPr>
          <p:cNvSpPr/>
          <p:nvPr/>
        </p:nvSpPr>
        <p:spPr>
          <a:xfrm>
            <a:off x="379562" y="5377517"/>
            <a:ext cx="5324552" cy="122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42" y="1250964"/>
            <a:ext cx="5024201" cy="3265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5">
                <a:extLst>
                  <a:ext uri="{FF2B5EF4-FFF2-40B4-BE49-F238E27FC236}">
                    <a16:creationId xmlns:a16="http://schemas.microsoft.com/office/drawing/2014/main" xmlns="" id="{B2DDF600-B38C-5EE5-559C-B4F508245179}"/>
                  </a:ext>
                </a:extLst>
              </p:cNvPr>
              <p:cNvSpPr/>
              <p:nvPr/>
            </p:nvSpPr>
            <p:spPr>
              <a:xfrm>
                <a:off x="-1236618" y="5345497"/>
                <a:ext cx="7576457" cy="1273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Дисперсионное уравнение:</a:t>
                </a:r>
              </a:p>
              <a:p>
                <a:pPr algn="ctr"/>
                <a:r>
                  <a:rPr lang="ru-RU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𝑑𝑒</m:t>
                                </m:r>
                              </m:sub>
                            </m:sSub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5">
                <a:extLst>
                  <a:ext uri="{FF2B5EF4-FFF2-40B4-BE49-F238E27FC236}">
                    <a16:creationId xmlns:a16="http://schemas.microsoft.com/office/drawing/2014/main" id="{B2DDF600-B38C-5EE5-559C-B4F508245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6618" y="5345497"/>
                <a:ext cx="7576457" cy="1273747"/>
              </a:xfrm>
              <a:prstGeom prst="rect">
                <a:avLst/>
              </a:prstGeom>
              <a:blipFill>
                <a:blip r:embed="rId7"/>
                <a:stretch>
                  <a:fillRect t="-1435" b="-2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93FDA4-5160-3780-53F4-BB334EF6B116}"/>
              </a:ext>
            </a:extLst>
          </p:cNvPr>
          <p:cNvSpPr txBox="1"/>
          <p:nvPr/>
        </p:nvSpPr>
        <p:spPr>
          <a:xfrm>
            <a:off x="5282089" y="5782908"/>
            <a:ext cx="7215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две ветви колебаний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</a:t>
            </a:r>
          </a:p>
        </p:txBody>
      </p:sp>
    </p:spTree>
    <p:extLst>
      <p:ext uri="{BB962C8B-B14F-4D97-AF65-F5344CB8AC3E}">
        <p14:creationId xmlns:p14="http://schemas.microsoft.com/office/powerpoint/2010/main" val="37650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 txBox="1">
            <a:spLocks/>
          </p:cNvSpPr>
          <p:nvPr/>
        </p:nvSpPr>
        <p:spPr>
          <a:xfrm>
            <a:off x="629714" y="4917441"/>
            <a:ext cx="5738897" cy="132483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73714" y="1826452"/>
                <a:ext cx="4437697" cy="3268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Приближение среднего иона</a:t>
                </a:r>
              </a:p>
              <a:p>
                <a:pPr algn="ctr"/>
                <a:endParaRPr 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𝑚𝑖𝑑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Приближение эффективного иона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14" y="1826452"/>
                <a:ext cx="4437697" cy="3268972"/>
              </a:xfrm>
              <a:prstGeom prst="rect">
                <a:avLst/>
              </a:prstGeom>
              <a:blipFill rotWithShape="0">
                <a:blip r:embed="rId3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201728" y="5321065"/>
                <a:ext cx="654744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Рис.7. Сравнение инкремента ИЗН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-плазмы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(Z=4)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приближении среднего иона (красная кривая), эффективного иона (синяя кривая) и численного решения (черная кривая) 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28" y="5321065"/>
                <a:ext cx="6547449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16" y="1350171"/>
            <a:ext cx="6113417" cy="400594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331855" y="3595738"/>
            <a:ext cx="3984831" cy="763827"/>
          </a:xfrm>
          <a:prstGeom prst="straightConnector1">
            <a:avLst/>
          </a:prstGeom>
          <a:ln w="19050">
            <a:solidFill>
              <a:srgbClr val="7A7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257964" y="2133600"/>
            <a:ext cx="5255491" cy="609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7750" y="26828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 в плазме с двумя сортами ионов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319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C1D3A-2AB5-992B-B576-D2EE61E3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9888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Защищаемые положения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636DA9-4B4E-B92B-217C-FE25EFD732A0}"/>
              </a:ext>
            </a:extLst>
          </p:cNvPr>
          <p:cNvSpPr txBox="1"/>
          <p:nvPr/>
        </p:nvSpPr>
        <p:spPr>
          <a:xfrm>
            <a:off x="356586" y="1965960"/>
            <a:ext cx="114788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Предложенная аналитическая формула для порогового градиента температуры ионно-звуковой неустойчивости позволяет корректно учесть аномальное поглощение в гидродинамическом моделировании нагрева термоядерной мишени, учет которого приводит к увеличению поглощения на 10%.  </a:t>
            </a:r>
          </a:p>
          <a:p>
            <a:pPr marL="457200" indent="-457200" algn="just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Наличие ветви медленных колебаний звука в плазме с двумя сортами ионов может приводить к возбуждению ионно-звуковой неустойчивости обратного тока даже в изотермической плазме.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98" y="1514192"/>
            <a:ext cx="6948865" cy="4589908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75C92F8-31F2-4A9D-954A-F56E7767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90" y="1589338"/>
            <a:ext cx="4306490" cy="2826718"/>
          </a:xfrm>
          <a:prstGeom prst="rect">
            <a:avLst/>
          </a:prstGeom>
        </p:spPr>
      </p:pic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1417320" y="239711"/>
            <a:ext cx="9555480" cy="96926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для профиля плотности преплазмы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26871" y="3244334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Вт/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871" y="3244334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0" y="1501480"/>
            <a:ext cx="5730737" cy="530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4A3BF-3D07-4226-B33C-4BF42516C8E3}"/>
              </a:ext>
            </a:extLst>
          </p:cNvPr>
          <p:cNvSpPr txBox="1"/>
          <p:nvPr/>
        </p:nvSpPr>
        <p:spPr>
          <a:xfrm>
            <a:off x="436529" y="4531220"/>
            <a:ext cx="6710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Двухтемпературная гидродинамика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потока по Спитцер-Харму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Поглощение обратнотормозное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Ионизация по Саха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074" y="5779844"/>
            <a:ext cx="5375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УРС: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M. More, K. H. Warren, D. A. Young, and G. B. Zimmerman.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quotidian equation of state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hot dense matter.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Fluids, 31:3059, 1988.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0FDAE3-3E05-AC1E-1F70-63B9CE776324}"/>
              </a:ext>
            </a:extLst>
          </p:cNvPr>
          <p:cNvSpPr txBox="1"/>
          <p:nvPr/>
        </p:nvSpPr>
        <p:spPr>
          <a:xfrm>
            <a:off x="5704669" y="6034305"/>
            <a:ext cx="6711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линии – профиль плотности из моделирования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 – приближение при помощи предложенной формулы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Скругленный прямоугольник 7"/>
          <p:cNvSpPr/>
          <p:nvPr/>
        </p:nvSpPr>
        <p:spPr>
          <a:xfrm>
            <a:off x="5093208" y="3498919"/>
            <a:ext cx="420624" cy="1549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5" name="Скругленный прямоугольник 8"/>
          <p:cNvSpPr/>
          <p:nvPr/>
        </p:nvSpPr>
        <p:spPr>
          <a:xfrm>
            <a:off x="8295847" y="3462343"/>
            <a:ext cx="493776" cy="2280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6" name="Скругленный прямоугольник 9"/>
          <p:cNvSpPr/>
          <p:nvPr/>
        </p:nvSpPr>
        <p:spPr>
          <a:xfrm>
            <a:off x="4969421" y="5725775"/>
            <a:ext cx="493776" cy="2280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Скругленный прямоугольник 10"/>
          <p:cNvSpPr/>
          <p:nvPr/>
        </p:nvSpPr>
        <p:spPr>
          <a:xfrm>
            <a:off x="8316374" y="5563943"/>
            <a:ext cx="493776" cy="2280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8" name="Заголовок 2"/>
          <p:cNvSpPr>
            <a:spLocks noGrp="1"/>
          </p:cNvSpPr>
          <p:nvPr>
            <p:ph type="title"/>
          </p:nvPr>
        </p:nvSpPr>
        <p:spPr>
          <a:xfrm>
            <a:off x="1103308" y="24495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Гидродинамическое моделирование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52B208B-FBA2-4F95-B406-A3A97F63265D}"/>
              </a:ext>
            </a:extLst>
          </p:cNvPr>
          <p:cNvSpPr/>
          <p:nvPr/>
        </p:nvSpPr>
        <p:spPr>
          <a:xfrm>
            <a:off x="1433052" y="1408536"/>
            <a:ext cx="3826421" cy="14465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383273D-0328-45ED-BD2D-F9E6D75FEA75}"/>
              </a:ext>
            </a:extLst>
          </p:cNvPr>
          <p:cNvSpPr/>
          <p:nvPr/>
        </p:nvSpPr>
        <p:spPr>
          <a:xfrm>
            <a:off x="6957182" y="1562085"/>
            <a:ext cx="3524435" cy="11839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048255" y="1562085"/>
                <a:ext cx="477159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Получаемые параметры: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−0.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мкм</m:t>
                      </m:r>
                    </m:oMath>
                  </m:oMathPara>
                </a14:m>
                <a:endParaRPr lang="ru-RU" sz="2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мкм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255" y="1562085"/>
                <a:ext cx="4771595" cy="1446550"/>
              </a:xfrm>
              <a:prstGeom prst="rect">
                <a:avLst/>
              </a:prstGeom>
              <a:blipFill>
                <a:blip r:embed="rId2"/>
                <a:stretch>
                  <a:fillRect l="-639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63532" y="1408536"/>
                <a:ext cx="6096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Рассматриваемые параметры: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200" i="1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Вт/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нс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Al, Si, Fe, W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532" y="1408536"/>
                <a:ext cx="6096000" cy="1446550"/>
              </a:xfrm>
              <a:prstGeom prst="rect">
                <a:avLst/>
              </a:prstGeom>
              <a:blipFill>
                <a:blip r:embed="rId3"/>
                <a:stretch>
                  <a:fillRect l="-500" t="-2954" b="-8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701894" y="3366329"/>
            <a:ext cx="3169727" cy="2633576"/>
            <a:chOff x="334681" y="1842321"/>
            <a:chExt cx="3169727" cy="263357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81" y="1842321"/>
              <a:ext cx="3169726" cy="259421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27491" y="2482340"/>
              <a:ext cx="448225" cy="30560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639" y="4095992"/>
              <a:ext cx="777900" cy="37990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16"/>
            <a:stretch/>
          </p:blipFill>
          <p:spPr>
            <a:xfrm>
              <a:off x="1779188" y="3962401"/>
              <a:ext cx="463401" cy="175846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940420" y="3301806"/>
            <a:ext cx="3260461" cy="2723257"/>
            <a:chOff x="3504407" y="1752641"/>
            <a:chExt cx="3260461" cy="272325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407" y="1752641"/>
              <a:ext cx="3260460" cy="264294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87951" y="2482340"/>
              <a:ext cx="448225" cy="30560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365" y="4095993"/>
              <a:ext cx="777900" cy="37990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16"/>
            <a:stretch/>
          </p:blipFill>
          <p:spPr>
            <a:xfrm>
              <a:off x="5073364" y="4008069"/>
              <a:ext cx="463401" cy="17584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8483404" y="3368987"/>
            <a:ext cx="3260460" cy="2575767"/>
            <a:chOff x="7732703" y="1356360"/>
            <a:chExt cx="4149684" cy="338328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83"/>
            <a:stretch/>
          </p:blipFill>
          <p:spPr>
            <a:xfrm>
              <a:off x="7732703" y="1356360"/>
              <a:ext cx="3941672" cy="338328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16"/>
            <a:stretch/>
          </p:blipFill>
          <p:spPr>
            <a:xfrm>
              <a:off x="9819520" y="4183915"/>
              <a:ext cx="463401" cy="17584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2319" y="2408767"/>
              <a:ext cx="320068" cy="594412"/>
            </a:xfrm>
            <a:prstGeom prst="rect">
              <a:avLst/>
            </a:prstGeom>
          </p:spPr>
        </p:pic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3129AD2-8CBA-4BAD-BD51-70DA49D3A506}"/>
              </a:ext>
            </a:extLst>
          </p:cNvPr>
          <p:cNvSpPr/>
          <p:nvPr/>
        </p:nvSpPr>
        <p:spPr>
          <a:xfrm>
            <a:off x="5618948" y="1864668"/>
            <a:ext cx="1026365" cy="3279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5EB1377-E2ED-4593-8003-A2AF6FACE097}"/>
              </a:ext>
            </a:extLst>
          </p:cNvPr>
          <p:cNvSpPr txBox="1"/>
          <p:nvPr/>
        </p:nvSpPr>
        <p:spPr>
          <a:xfrm>
            <a:off x="2998752" y="4871489"/>
            <a:ext cx="6201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endParaRPr lang="ru-RU" sz="1050" dirty="0"/>
          </a:p>
        </p:txBody>
      </p:sp>
      <p:sp>
        <p:nvSpPr>
          <p:cNvPr id="39" name="Прямоугольник 36">
            <a:extLst>
              <a:ext uri="{FF2B5EF4-FFF2-40B4-BE49-F238E27FC236}">
                <a16:creationId xmlns:a16="http://schemas.microsoft.com/office/drawing/2014/main" xmlns="" id="{9B21CBF9-F99D-47E6-8520-2C7AC3961F4B}"/>
              </a:ext>
            </a:extLst>
          </p:cNvPr>
          <p:cNvSpPr/>
          <p:nvPr/>
        </p:nvSpPr>
        <p:spPr>
          <a:xfrm>
            <a:off x="2168672" y="5923024"/>
            <a:ext cx="4174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 одномерной геометрии завышает результаты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98CBAEE-1751-4D99-B82E-FA284644326A}"/>
              </a:ext>
            </a:extLst>
          </p:cNvPr>
          <p:cNvSpPr txBox="1"/>
          <p:nvPr/>
        </p:nvSpPr>
        <p:spPr>
          <a:xfrm>
            <a:off x="8744054" y="5749018"/>
            <a:ext cx="3122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УРС идеальной плазмы завышает смещение мишени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3D505FD-ABCB-4288-ABD6-FC1A1665997E}"/>
              </a:ext>
            </a:extLst>
          </p:cNvPr>
          <p:cNvSpPr txBox="1"/>
          <p:nvPr/>
        </p:nvSpPr>
        <p:spPr>
          <a:xfrm>
            <a:off x="1133788" y="6610449"/>
            <a:ext cx="12457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УРС: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M. More, K. H. Warren, D. A. Young, and G. B. Zimmerman.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quotidian equation of state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qeos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hot dense matter.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Fluids, 31:3059, 1988.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45" y="3279400"/>
            <a:ext cx="3261090" cy="2718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4" y="3219736"/>
            <a:ext cx="3254995" cy="2572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5" y="3412319"/>
            <a:ext cx="3169658" cy="2633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C39E8E-CEE4-5D18-A0CE-667A9EA011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6008" y="4994615"/>
            <a:ext cx="508475" cy="307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404" y="82594"/>
            <a:ext cx="11671284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преплазмы на ускорение электронов</a:t>
            </a:r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xmlns="" id="{C1C5528C-E0E9-4ED5-A30D-65B946675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4" y="1259012"/>
            <a:ext cx="5633197" cy="3751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85D22F-652B-4843-BCA2-9692EEC6CFF2}"/>
              </a:ext>
            </a:extLst>
          </p:cNvPr>
          <p:cNvSpPr txBox="1"/>
          <p:nvPr/>
        </p:nvSpPr>
        <p:spPr>
          <a:xfrm>
            <a:off x="3584376" y="1306149"/>
            <a:ext cx="1160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=2.2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C7C4C7-6ABD-47B3-86E9-F65961A1E52C}"/>
              </a:ext>
            </a:extLst>
          </p:cNvPr>
          <p:cNvSpPr txBox="1"/>
          <p:nvPr/>
        </p:nvSpPr>
        <p:spPr>
          <a:xfrm>
            <a:off x="1347909" y="1296148"/>
            <a:ext cx="1749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Ɛ 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54" y="2308040"/>
            <a:ext cx="1474028" cy="81071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05132" y="1302378"/>
            <a:ext cx="5830728" cy="3804627"/>
            <a:chOff x="6105132" y="1302378"/>
            <a:chExt cx="5830728" cy="3804627"/>
          </a:xfrm>
        </p:grpSpPr>
        <p:pic>
          <p:nvPicPr>
            <p:cNvPr id="8" name="Рисунок 13">
              <a:extLst>
                <a:ext uri="{FF2B5EF4-FFF2-40B4-BE49-F238E27FC236}">
                  <a16:creationId xmlns:a16="http://schemas.microsoft.com/office/drawing/2014/main" xmlns="" id="{84070AC4-3FA3-4536-BEF9-A8E4A91F5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132" y="1302378"/>
              <a:ext cx="5830728" cy="37083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7"/>
            <a:stretch/>
          </p:blipFill>
          <p:spPr>
            <a:xfrm>
              <a:off x="9515475" y="4593649"/>
              <a:ext cx="587375" cy="51335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A98518-BBD5-4B9E-B0CF-44428641B009}"/>
              </a:ext>
            </a:extLst>
          </p:cNvPr>
          <p:cNvSpPr txBox="1"/>
          <p:nvPr/>
        </p:nvSpPr>
        <p:spPr>
          <a:xfrm>
            <a:off x="1347909" y="2673018"/>
            <a:ext cx="313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Мишень: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 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ион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+11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электроны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50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96840C-B5D8-4B43-AAE9-B19B961C1CA1}"/>
              </a:ext>
            </a:extLst>
          </p:cNvPr>
          <p:cNvSpPr txBox="1"/>
          <p:nvPr/>
        </p:nvSpPr>
        <p:spPr>
          <a:xfrm>
            <a:off x="7784757" y="1438954"/>
            <a:ext cx="391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Спектр ускоренных электронов</a:t>
            </a:r>
          </a:p>
        </p:txBody>
      </p:sp>
      <p:pic>
        <p:nvPicPr>
          <p:cNvPr id="4" name="Picture 7" descr="C:\Users\User\Downloads\2.11 (1).gif">
            <a:extLst>
              <a:ext uri="{FF2B5EF4-FFF2-40B4-BE49-F238E27FC236}">
                <a16:creationId xmlns:a16="http://schemas.microsoft.com/office/drawing/2014/main" xmlns="" id="{7AB4A220-4F1E-2FF2-7D85-DE7DDEE560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5281" y="4539674"/>
            <a:ext cx="4171530" cy="2024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7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885142" y="267562"/>
            <a:ext cx="975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точки фокусировки</a:t>
            </a:r>
          </a:p>
        </p:txBody>
      </p:sp>
      <p:pic>
        <p:nvPicPr>
          <p:cNvPr id="209719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8" y="1206432"/>
            <a:ext cx="3337189" cy="2222568"/>
          </a:xfrm>
          <a:prstGeom prst="rect">
            <a:avLst/>
          </a:prstGeom>
        </p:spPr>
      </p:pic>
      <p:sp>
        <p:nvSpPr>
          <p:cNvPr id="1048645" name="Стрелка: вправо 5"/>
          <p:cNvSpPr/>
          <p:nvPr/>
        </p:nvSpPr>
        <p:spPr>
          <a:xfrm>
            <a:off x="2323731" y="2003322"/>
            <a:ext cx="799655" cy="280260"/>
          </a:xfrm>
          <a:prstGeom prst="rightArrow">
            <a:avLst/>
          </a:prstGeom>
          <a:solidFill>
            <a:srgbClr val="0070C0"/>
          </a:solidFill>
          <a:ln>
            <a:solidFill>
              <a:srgbClr val="170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48646" name="Стрелка: вправо 6"/>
          <p:cNvSpPr/>
          <p:nvPr/>
        </p:nvSpPr>
        <p:spPr>
          <a:xfrm>
            <a:off x="1285572" y="2359618"/>
            <a:ext cx="799655" cy="280260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170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97195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61" y="1065610"/>
            <a:ext cx="4106082" cy="2682366"/>
          </a:xfrm>
          <a:prstGeom prst="rect">
            <a:avLst/>
          </a:prstGeom>
        </p:spPr>
      </p:pic>
      <p:pic>
        <p:nvPicPr>
          <p:cNvPr id="2097196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811" y="3827118"/>
            <a:ext cx="4162932" cy="2665917"/>
          </a:xfrm>
          <a:prstGeom prst="rect">
            <a:avLst/>
          </a:prstGeom>
        </p:spPr>
      </p:pic>
      <p:pic>
        <p:nvPicPr>
          <p:cNvPr id="209719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61" y="3692662"/>
            <a:ext cx="4357411" cy="2806173"/>
          </a:xfrm>
          <a:prstGeom prst="rect">
            <a:avLst/>
          </a:prstGeom>
        </p:spPr>
      </p:pic>
      <p:cxnSp>
        <p:nvCxnSpPr>
          <p:cNvPr id="3145730" name="Прямая со стрелкой 18"/>
          <p:cNvCxnSpPr>
            <a:cxnSpLocks/>
          </p:cNvCxnSpPr>
          <p:nvPr/>
        </p:nvCxnSpPr>
        <p:spPr>
          <a:xfrm>
            <a:off x="1779731" y="2653898"/>
            <a:ext cx="1088000" cy="2184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Прямая со стрелкой 19"/>
          <p:cNvCxnSpPr>
            <a:cxnSpLocks/>
          </p:cNvCxnSpPr>
          <p:nvPr/>
        </p:nvCxnSpPr>
        <p:spPr>
          <a:xfrm flipV="1">
            <a:off x="3632249" y="1952533"/>
            <a:ext cx="3452411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Прямая со стрелкой 22"/>
          <p:cNvCxnSpPr>
            <a:cxnSpLocks/>
          </p:cNvCxnSpPr>
          <p:nvPr/>
        </p:nvCxnSpPr>
        <p:spPr>
          <a:xfrm>
            <a:off x="2727643" y="2337230"/>
            <a:ext cx="395743" cy="29871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Прямая со стрелкой 25"/>
          <p:cNvCxnSpPr>
            <a:cxnSpLocks/>
          </p:cNvCxnSpPr>
          <p:nvPr/>
        </p:nvCxnSpPr>
        <p:spPr>
          <a:xfrm>
            <a:off x="2085227" y="2515276"/>
            <a:ext cx="4917889" cy="2057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695" y="1652530"/>
            <a:ext cx="2373600" cy="49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451" y="2835921"/>
            <a:ext cx="8704276" cy="3330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Прямая со стрелкой 2"/>
          <p:cNvCxnSpPr/>
          <p:nvPr/>
        </p:nvCxnSpPr>
        <p:spPr>
          <a:xfrm>
            <a:off x="5224495" y="2199474"/>
            <a:ext cx="9144" cy="586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6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" r="50537" b="3572"/>
          <a:stretch>
            <a:fillRect/>
          </a:stretch>
        </p:blipFill>
        <p:spPr>
          <a:xfrm>
            <a:off x="511908" y="2137944"/>
            <a:ext cx="5447785" cy="3703321"/>
          </a:xfrm>
          <a:prstGeom prst="rect">
            <a:avLst/>
          </a:prstGeom>
        </p:spPr>
      </p:pic>
      <p:pic>
        <p:nvPicPr>
          <p:cNvPr id="11" name="Рисунок 2"/>
          <p:cNvPicPr>
            <a:picLocks noChangeAspect="1"/>
          </p:cNvPicPr>
          <p:nvPr/>
        </p:nvPicPr>
        <p:blipFill rotWithShape="1">
          <a:blip r:embed="rId3"/>
          <a:srcRect l="18200" t="36396" r="53617" b="29117"/>
          <a:stretch>
            <a:fillRect/>
          </a:stretch>
        </p:blipFill>
        <p:spPr>
          <a:xfrm>
            <a:off x="5959693" y="2166796"/>
            <a:ext cx="5689919" cy="37353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9232778" y="1146871"/>
            <a:ext cx="2661764" cy="2039849"/>
            <a:chOff x="640748" y="1607816"/>
            <a:chExt cx="5389952" cy="3810000"/>
          </a:xfrm>
        </p:grpSpPr>
        <p:pic>
          <p:nvPicPr>
            <p:cNvPr id="12" name="Рисунок 10"/>
            <p:cNvPicPr>
              <a:picLocks noChangeAspect="1"/>
            </p:cNvPicPr>
            <p:nvPr/>
          </p:nvPicPr>
          <p:blipFill rotWithShape="1">
            <a:blip r:embed="rId4"/>
            <a:srcRect l="51419" t="38660" r="19108" b="26630"/>
            <a:stretch>
              <a:fillRect/>
            </a:stretch>
          </p:blipFill>
          <p:spPr>
            <a:xfrm>
              <a:off x="640748" y="1607816"/>
              <a:ext cx="5389952" cy="3405379"/>
            </a:xfrm>
            <a:prstGeom prst="rect">
              <a:avLst/>
            </a:prstGeom>
          </p:spPr>
        </p:pic>
        <p:pic>
          <p:nvPicPr>
            <p:cNvPr id="13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8" t="11542" r="26420"/>
            <a:stretch/>
          </p:blipFill>
          <p:spPr>
            <a:xfrm rot="16200000">
              <a:off x="668531" y="2829720"/>
              <a:ext cx="284060" cy="339619"/>
            </a:xfrm>
            <a:prstGeom prst="rect">
              <a:avLst/>
            </a:prstGeom>
          </p:spPr>
        </p:pic>
        <p:pic>
          <p:nvPicPr>
            <p:cNvPr id="15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893" y="5013195"/>
              <a:ext cx="647394" cy="40462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4553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протонов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22355" y="1206486"/>
            <a:ext cx="1371025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=0.8 µm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 fs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5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5834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максимальной энергии протонов от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лазерного импульса.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47264" y="5841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максимальной энергии протона от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точки фокусировки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11833" y="1124115"/>
                <a:ext cx="24498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" indent="0" algn="ctr"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Параметры лазера: 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ru-RU" sz="1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=800 нм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ru-RU" sz="1600" i="1">
                          <a:latin typeface="Cambria Math"/>
                          <a:ea typeface="Cambria Math"/>
                        </a:rPr>
                        <m:t>=30 фс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ctr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3×10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33" y="1124115"/>
                <a:ext cx="2449848" cy="1077218"/>
              </a:xfrm>
              <a:prstGeom prst="rect">
                <a:avLst/>
              </a:prstGeom>
              <a:blipFill>
                <a:blip r:embed="rId7"/>
                <a:stretch>
                  <a:fillRect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42388" y="1664002"/>
            <a:ext cx="4069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энергия 2 Дж</a:t>
            </a:r>
          </a:p>
          <a:p>
            <a:pPr marL="4572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(ВНИИТФ)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xmlns="" id="{FC97E165-3261-D142-1AF8-945F65AB19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5095" b="3245"/>
          <a:stretch>
            <a:fillRect/>
          </a:stretch>
        </p:blipFill>
        <p:spPr>
          <a:xfrm>
            <a:off x="3647170" y="3732086"/>
            <a:ext cx="2209637" cy="14773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05DE9C-8F5B-C02B-F615-70D86FA00760}"/>
              </a:ext>
            </a:extLst>
          </p:cNvPr>
          <p:cNvSpPr txBox="1"/>
          <p:nvPr/>
        </p:nvSpPr>
        <p:spPr>
          <a:xfrm>
            <a:off x="6131571" y="1643576"/>
            <a:ext cx="6147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– экспериментальные данные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775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1321" y="23380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протонов из ультратонких мишеней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83" y="1859044"/>
            <a:ext cx="3870000" cy="3873534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8" y="1609540"/>
            <a:ext cx="5323252" cy="3661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839" y="1590165"/>
            <a:ext cx="2487639" cy="2421425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48337" y="342900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=8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W/cm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=0.8 µm</a:t>
            </a:r>
          </a:p>
          <a:p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5855" y="1301763"/>
            <a:ext cx="4001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преплазмой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(синий) и без нее (красный)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99D3601-C5D3-4AA5-A82E-BF0088AFB683}"/>
                  </a:ext>
                </a:extLst>
              </p:cNvPr>
              <p:cNvSpPr txBox="1"/>
              <p:nvPr/>
            </p:nvSpPr>
            <p:spPr>
              <a:xfrm>
                <a:off x="1148337" y="5473178"/>
                <a:ext cx="3141380" cy="46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≈2 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𝑝h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9D3601-C5D3-4AA5-A82E-BF0088AF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37" y="5473178"/>
                <a:ext cx="3141380" cy="465192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86D8B9B-E8BF-4B65-BA5C-8179357D89C7}"/>
                  </a:ext>
                </a:extLst>
              </p:cNvPr>
              <p:cNvSpPr txBox="1"/>
              <p:nvPr/>
            </p:nvSpPr>
            <p:spPr>
              <a:xfrm>
                <a:off x="359563" y="5938298"/>
                <a:ext cx="609452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мишени </a:t>
                </a:r>
                <a:r>
                  <a:rPr lang="ru-RU" dirty="0">
                    <a:solidFill>
                      <a:srgbClr val="170DE5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с преплазмой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≈40</m:t>
                    </m:r>
                  </m:oMath>
                </a14:m>
                <a:r>
                  <a:rPr lang="ru-RU" sz="1800" dirty="0">
                    <a:solidFill>
                      <a:srgbClr val="170DE5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МэВ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6D8B9B-E8BF-4B65-BA5C-8179357D8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63" y="5938298"/>
                <a:ext cx="6094520" cy="390748"/>
              </a:xfrm>
              <a:prstGeom prst="rect">
                <a:avLst/>
              </a:prstGeom>
              <a:blipFill>
                <a:blip r:embed="rId6"/>
                <a:stretch>
                  <a:fillRect l="-900" t="-781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8976106-464D-4D07-A2BD-F3A4DE6ED444}"/>
                  </a:ext>
                </a:extLst>
              </p:cNvPr>
              <p:cNvSpPr txBox="1"/>
              <p:nvPr/>
            </p:nvSpPr>
            <p:spPr>
              <a:xfrm>
                <a:off x="380333" y="6258365"/>
                <a:ext cx="609452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Для мишени </a:t>
                </a:r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без преплазмы</a:t>
                </a:r>
                <a:r>
                  <a:rPr lang="ru-RU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≈14</m:t>
                    </m:r>
                  </m:oMath>
                </a14:m>
                <a:r>
                  <a:rPr lang="ru-RU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МэВ </a:t>
                </a:r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976106-464D-4D07-A2BD-F3A4DE6E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33" y="6258365"/>
                <a:ext cx="6094520" cy="390748"/>
              </a:xfrm>
              <a:prstGeom prst="rect">
                <a:avLst/>
              </a:prstGeom>
              <a:blipFill>
                <a:blip r:embed="rId7"/>
                <a:stretch>
                  <a:fillRect l="-800" t="-9375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2116F3-590B-682C-2015-C95AFF09E727}"/>
              </a:ext>
            </a:extLst>
          </p:cNvPr>
          <p:cNvSpPr txBox="1"/>
          <p:nvPr/>
        </p:nvSpPr>
        <p:spPr>
          <a:xfrm>
            <a:off x="10324083" y="4183052"/>
            <a:ext cx="2155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Угловое распределение протонов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D4C531-C51E-CE34-2E50-F367CE13F2D9}"/>
              </a:ext>
            </a:extLst>
          </p:cNvPr>
          <p:cNvSpPr txBox="1"/>
          <p:nvPr/>
        </p:nvSpPr>
        <p:spPr>
          <a:xfrm>
            <a:off x="429282" y="5134624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максимальной энергии протонов от толщины мишени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E426F-FD31-C459-F078-8DDA27465077}"/>
              </a:ext>
            </a:extLst>
          </p:cNvPr>
          <p:cNvSpPr txBox="1"/>
          <p:nvPr/>
        </p:nvSpPr>
        <p:spPr>
          <a:xfrm>
            <a:off x="8044862" y="5934670"/>
            <a:ext cx="3954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мишени </a:t>
            </a:r>
            <a:r>
              <a:rPr lang="ru-RU" dirty="0">
                <a:solidFill>
                  <a:srgbClr val="170D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преплазмой 10</a:t>
            </a:r>
            <a:r>
              <a:rPr lang="ru-RU" dirty="0">
                <a:solidFill>
                  <a:srgbClr val="170DE5"/>
                </a:solidFill>
              </a:rPr>
              <a:t>°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мишени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преплазмы 20</a:t>
            </a:r>
            <a:r>
              <a:rPr lang="ru-RU" dirty="0">
                <a:solidFill>
                  <a:srgbClr val="FF0000"/>
                </a:solidFill>
              </a:rPr>
              <a:t>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999486"/>
              </p:ext>
            </p:extLst>
          </p:nvPr>
        </p:nvGraphicFramePr>
        <p:xfrm>
          <a:off x="2562446" y="1297171"/>
          <a:ext cx="9176901" cy="485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089837" y="26935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термоядерный синтез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525" y="14858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идея использовать лазеры для осуществления термоядерного синтеза была высказана в Физическом институте им. П. Н. Лебедева Академии Наук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Н.Г.Басовым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О.Н.Крохиным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1961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525" y="3677335"/>
            <a:ext cx="3495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разные схемы ИТС, наибольший прогресс –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(достигнуто зажигание с положительным КПД)</a:t>
            </a:r>
          </a:p>
        </p:txBody>
      </p:sp>
    </p:spTree>
    <p:extLst>
      <p:ext uri="{BB962C8B-B14F-4D97-AF65-F5344CB8AC3E}">
        <p14:creationId xmlns:p14="http://schemas.microsoft.com/office/powerpoint/2010/main" val="37808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>
            <a:spLocks noGrp="1"/>
          </p:cNvSpPr>
          <p:nvPr>
            <p:ph type="title"/>
          </p:nvPr>
        </p:nvSpPr>
        <p:spPr>
          <a:xfrm>
            <a:off x="948097" y="27101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Защищаемые положения 3 и 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097" y="2087340"/>
            <a:ext cx="10567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Правильный выбор точки фокусировки, отвечающей условию самозахвата короткого лазерного импульса, на самосогласованно рассчитанный профиль плотности преплазмы позволяет поднять эффективность ускорения электронов и протонов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острой фокусировки.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Наличие преплазмы в ультратонкой фольге оптимальной толщины приводит к незначительному снижению максимальной энергии протонов, однако существенно повышает энергию протонов для всех других толщин мишени (с толщиной до 1 мкм).</a:t>
            </a:r>
          </a:p>
        </p:txBody>
      </p:sp>
    </p:spTree>
    <p:extLst>
      <p:ext uri="{BB962C8B-B14F-4D97-AF65-F5344CB8AC3E}">
        <p14:creationId xmlns:p14="http://schemas.microsoft.com/office/powerpoint/2010/main" val="27949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211016"/>
            <a:ext cx="9586264" cy="97184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3607" y="1146520"/>
            <a:ext cx="11284786" cy="5464124"/>
          </a:xfrm>
        </p:spPr>
        <p:txBody>
          <a:bodyPr>
            <a:noAutofit/>
          </a:bodyPr>
          <a:lstStyle/>
          <a:p>
            <a:pPr marL="38862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исследования ионно-звуковой неустойчивости обратного тока уточненная формула порогового градиента температуры, при котором возникает неустойчивость, позволила в гидродинамическом моделировании учесть вклад аномального поглощения в нагрев термоядерной мишени, приводящий к дополнительному 10% поглощению на начальной стадии нагрева мишени для интенсивности падающего излучения больше пороговой.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62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плазмы с двумя сортами ионов вычисленные дисперсионные формулы двух веток колебаний (быстрого и медленного звука) позволили впервые рассчитать порог возникновения ионно-звуковой неустойчивости, в частности, показана возможность возникновения ионно-звуковой неустойчивости в изотермической плазме за счет возбуждения медленной ветки звуковых колебаний.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62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гидродинамико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-кинетического моделирования исследовано ускорение электронов и ионов из мишеней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преплазмой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ходе которого обосновано влияние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преплазмы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эффективность ускорения; предложенное описание позволяет объяснить результаты эксперимента и найти оптимальные параметры мишени и точки фокусировки лазерного импульса на профиль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преплазмы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отвечающей условию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самозахвата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лазерного импульса.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62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преплазмы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некоторому снижению максимальной энергии протонов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(~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5%) для ультратонкой мишени оптимальной толщины, однако дает существенный прирост к энергии протонов для всех других рассмотренных толщин мишени (вплоть до 50%), что связано с одной стороны с подавлением ускорения протонов световым давлением, а с другой стороны, с увеличением эффективности ускорения ионов полем разделения зарядов. </a:t>
            </a:r>
          </a:p>
        </p:txBody>
      </p:sp>
    </p:spTree>
    <p:extLst>
      <p:ext uri="{BB962C8B-B14F-4D97-AF65-F5344CB8AC3E}">
        <p14:creationId xmlns:p14="http://schemas.microsoft.com/office/powerpoint/2010/main" val="8832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2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21919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конференций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7195" y="1409700"/>
            <a:ext cx="11161390" cy="503799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 2020, 2021, 2022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ЛаПлаз 2020, 2021, 2022</a:t>
            </a:r>
          </a:p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UltrafastLight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2022, 2023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Невская фотоника 2023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XXXIX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(ЭЛЬБРУС 2024)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Laser Optics (ICLO 2024)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"Frontiers of Nonlinear Physics“ (FNP 2024)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Workshop Complex Systems of Charged Particles and Their Interactions with Electromagnetic Radiation (CSCPIER-2025)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школа для молодых ученых «Источники синхротронного излучения и нейтронов на принципах лазерного ускорения заряженных частиц» 2023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молодых ученых Фундаментальная физика в лазерных полях экстремальной интенсивности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84" y="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публикаций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145" y="943802"/>
            <a:ext cx="9872871" cy="403860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S.I.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Glazyrin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Brantov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Rakitina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V.Yu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Bychenkov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Anomalous absorption due to development of return current instability // High Energy Density Physics. - 2020. - V.36. 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Ракитина М.А , Брантов А.В,  О раскачке ионно-звуковой неустойчивости в плазме с двумя сортами ионов.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плазмы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2021.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.10.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Glazyrin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S.I.;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Brantov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Rakitina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M.A.;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Gorodnichev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K.E.;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Bychenkov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Yu, Simulation of Direct Drive Target Compression and Ignition Taking into Account Hot Electrons Generation // Physics of Atomic Nuclei – 2022 – V.85 (12).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Брантов А.В., Ракитина М.А., Глазырин С.И., Быченков В.Ю., Лазерное ускорение ионов с использованием мишеней низкой плотности // Квантовая электроника – 2023 – Т. 53 (3).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Ракитина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Брантов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.В., Глазырин С.И., Расчет разлета мишени для задач оптимизации лазерного ускорения ионов // Оптика и спектроскопия  – 2023 – Т.131(2).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10.21883/OS.2023.02.55004.20-23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А.В.Брантов, М.А.Ракитина, С.И.Глазырин, М.Г.Лобок, Источник гамма-излучения на основе лазерного ускорения электронов из мишеней со слоем низкоплотной плазмы// Квантовая электроника – 2024 – Т. 54 (11).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А.В.Брантов, М.А.Ракитина, С.И.Глазырин, Эффективное лазерное ускорение электронов и ионов из мишеней с контролируемой преплазмой // Квантовая электроника – 2024 – Т. 54 (6).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I.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Glazyrin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Rakitina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Brantov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Formation of Laser Pre-Plasma for Controlling the Particle-Acceleration Efficiency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Plasma Physics Reports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51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В. Сафронов+, А. В. Брантов  и др., Влияние положения фокуса на формирование преплазмы и ускорение ионов при лазерном облучении плоской мишени // Письма в ЖЭТФ – 2025 –  Т.121 (7).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Брантов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Ракитина М.А., Глазырин С.И.,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характеристик пучков протонов, ускоряемых коротким лазерным импульсом с энергией порядка 2 Дж из ультратонких фольг и мишеней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преплазмой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Квантовая электроника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2025 – T.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4AD03-9119-4F5A-9EC5-B226867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 практическая значимость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33DC93-9051-48FE-989A-FC0DA6E10396}"/>
              </a:ext>
            </a:extLst>
          </p:cNvPr>
          <p:cNvSpPr txBox="1"/>
          <p:nvPr/>
        </p:nvSpPr>
        <p:spPr>
          <a:xfrm>
            <a:off x="764143" y="1708507"/>
            <a:ext cx="106332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Диссертационная работа имеет расчетно-теоретический характер и может быть полезна при планировании экспериментов и анализе их результатов. Исследование ионно-звуковой неустойчивости обратного тока представляют интерес для задачи лазерного термоядерного синтеза в схеме с прямым облучением мишени. Моделирование взаимодействия коротких лазерных импульсов с твердотельными мишенями могут использоваться для планирования и оценки результатов экспериментов, а также позволяют подобрать параметры оптимальных мишеней на основе тонких твердотельных фольг для эффективной генерации высокоэнергетичных протонов и электронов.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3F0BB4-3A26-4004-83E3-460D35C23893}"/>
              </a:ext>
            </a:extLst>
          </p:cNvPr>
          <p:cNvSpPr txBox="1"/>
          <p:nvPr/>
        </p:nvSpPr>
        <p:spPr>
          <a:xfrm>
            <a:off x="764142" y="4217075"/>
            <a:ext cx="106332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определяется тем, что в ней: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 вычислено значение порогового градиента температуры, при котором возникает неустойчивость в плазме лазерного термоядерного синтеза, с учетом ион-ионных столкновений.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в плазме с двумя сортами ионов возможна неустойчивость даже в случае изотермической плазмы за счет возбуждения колебаний медленного звука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Расчетно-теоретически показано, что сдвиг точки фокусировки лазерного импульса влияет на эффективность ускорения протонов при выполнении условий самозахвата лазерного импульса.</a:t>
            </a:r>
          </a:p>
        </p:txBody>
      </p:sp>
    </p:spTree>
    <p:extLst>
      <p:ext uri="{BB962C8B-B14F-4D97-AF65-F5344CB8AC3E}">
        <p14:creationId xmlns:p14="http://schemas.microsoft.com/office/powerpoint/2010/main" val="30965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83FECB1-189A-4FDB-8E01-279E326D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29" y="5035397"/>
            <a:ext cx="7051999" cy="1506536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F47A043A-1122-46B2-8898-D61B804A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718" y="2759683"/>
            <a:ext cx="43308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олучено </a:t>
            </a:r>
            <a:r>
              <a:rPr lang="en-CA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3.15 МДж.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80F41D8A-5BE5-48F7-AF19-5E8345D7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274" y="2295837"/>
            <a:ext cx="43308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192 пучка 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.05 МДж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CCE292-CF7F-4A5A-ACD1-845DF6FCF0F7}"/>
              </a:ext>
            </a:extLst>
          </p:cNvPr>
          <p:cNvSpPr txBox="1"/>
          <p:nvPr/>
        </p:nvSpPr>
        <p:spPr>
          <a:xfrm>
            <a:off x="8470053" y="3265525"/>
            <a:ext cx="2234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1.54 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4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3A38180F-BC00-4863-93C3-001DD80B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718" y="5456194"/>
            <a:ext cx="43308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олучено </a:t>
            </a:r>
            <a:r>
              <a:rPr lang="en-CA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.2 МДж.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1BDDDB09-FE67-4584-B909-AEEF1CCC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274" y="4992348"/>
            <a:ext cx="43308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192 пучка 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.2 МДж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A167B8-B99E-4CEC-A33C-52E5CEDB475B}"/>
              </a:ext>
            </a:extLst>
          </p:cNvPr>
          <p:cNvSpPr txBox="1"/>
          <p:nvPr/>
        </p:nvSpPr>
        <p:spPr>
          <a:xfrm>
            <a:off x="8470053" y="5962036"/>
            <a:ext cx="2234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CA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3F860A-B263-469F-9BB5-47D27E78CAB1}"/>
              </a:ext>
            </a:extLst>
          </p:cNvPr>
          <p:cNvSpPr txBox="1"/>
          <p:nvPr/>
        </p:nvSpPr>
        <p:spPr>
          <a:xfrm>
            <a:off x="8363486" y="4413504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февраль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76638C-123D-4227-8E33-33A62A608A78}"/>
              </a:ext>
            </a:extLst>
          </p:cNvPr>
          <p:cNvSpPr txBox="1"/>
          <p:nvPr/>
        </p:nvSpPr>
        <p:spPr>
          <a:xfrm>
            <a:off x="8462551" y="1724029"/>
            <a:ext cx="21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декабрь 2022</a:t>
            </a:r>
          </a:p>
        </p:txBody>
      </p:sp>
      <p:pic>
        <p:nvPicPr>
          <p:cNvPr id="12" name="Picture 7" descr="nif_aerial_fb">
            <a:extLst>
              <a:ext uri="{FF2B5EF4-FFF2-40B4-BE49-F238E27FC236}">
                <a16:creationId xmlns:a16="http://schemas.microsoft.com/office/drawing/2014/main" xmlns="" id="{47879C30-C78B-439D-9322-5F34C078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9" y="1300495"/>
            <a:ext cx="3890174" cy="249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9E1567D4-BC44-4268-8880-1E0CCC65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82" y="4089248"/>
            <a:ext cx="289008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Запуск лазерной установки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NIF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в 2009г.</a:t>
            </a:r>
          </a:p>
        </p:txBody>
      </p:sp>
      <p:pic>
        <p:nvPicPr>
          <p:cNvPr id="15" name="Picture 5" descr="96856-004-AF810A00">
            <a:extLst>
              <a:ext uri="{FF2B5EF4-FFF2-40B4-BE49-F238E27FC236}">
                <a16:creationId xmlns:a16="http://schemas.microsoft.com/office/drawing/2014/main" xmlns="" id="{B24562BE-05C1-421C-8906-3BAB6AD8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39" y="1300495"/>
            <a:ext cx="2700676" cy="272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038224" y="246283"/>
            <a:ext cx="10601325" cy="135636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NIF</a:t>
            </a:r>
            <a:r>
              <a:rPr lang="ru-RU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лазерный комплекс для ЛТС (США)</a:t>
            </a:r>
          </a:p>
        </p:txBody>
      </p:sp>
    </p:spTree>
    <p:extLst>
      <p:ext uri="{BB962C8B-B14F-4D97-AF65-F5344CB8AC3E}">
        <p14:creationId xmlns:p14="http://schemas.microsoft.com/office/powerpoint/2010/main" val="29509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256145" y="323273"/>
            <a:ext cx="9648922" cy="969818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сорта ионов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45" y="5661924"/>
            <a:ext cx="2241381" cy="679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9192"/>
          <a:stretch/>
        </p:blipFill>
        <p:spPr>
          <a:xfrm>
            <a:off x="300608" y="1323605"/>
            <a:ext cx="6834292" cy="751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19" y="2172271"/>
            <a:ext cx="5980367" cy="854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632" y="1392699"/>
            <a:ext cx="4521910" cy="759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010" y="2152684"/>
            <a:ext cx="3562435" cy="832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86672" y="5661924"/>
                <a:ext cx="3067763" cy="71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672" y="5661924"/>
                <a:ext cx="3067763" cy="7187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13806" y="3065263"/>
                <a:ext cx="5566800" cy="2201629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е</m:t>
                          </m:r>
                        </m:sub>
                      </m:sSub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𝐷𝑒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𝐷𝑒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13806" y="3065263"/>
                <a:ext cx="5566800" cy="2201629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9"/>
              <p:cNvSpPr/>
              <p:nvPr/>
            </p:nvSpPr>
            <p:spPr>
              <a:xfrm>
                <a:off x="6854588" y="3126938"/>
                <a:ext cx="5024638" cy="2201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е</m:t>
                          </m:r>
                        </m:sub>
                      </m:sSub>
                      <m:r>
                        <a:rPr lang="ru-RU" sz="20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/>
                </a:endParaRPr>
              </a:p>
              <a:p>
                <a:endParaRPr lang="en-US" sz="20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𝑒𝑖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𝑇𝑒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588" y="3126938"/>
                <a:ext cx="5024638" cy="22016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0CDBDE2-BA5C-CEB2-37BB-DE68ADB9EDEB}"/>
                  </a:ext>
                </a:extLst>
              </p:cNvPr>
              <p:cNvSpPr txBox="1"/>
              <p:nvPr/>
            </p:nvSpPr>
            <p:spPr>
              <a:xfrm>
                <a:off x="2438400" y="527974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8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CDBDE2-BA5C-CEB2-37BB-DE68ADB9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279742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9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731" t="28343" r="28291" b="17123"/>
          <a:stretch/>
        </p:blipFill>
        <p:spPr>
          <a:xfrm>
            <a:off x="275179" y="1228246"/>
            <a:ext cx="7975600" cy="5308601"/>
          </a:xfrm>
          <a:prstGeom prst="rect">
            <a:avLst/>
          </a:prstGeom>
        </p:spPr>
      </p:pic>
      <p:sp>
        <p:nvSpPr>
          <p:cNvPr id="2" name="Заголовок 14"/>
          <p:cNvSpPr txBox="1">
            <a:spLocks/>
          </p:cNvSpPr>
          <p:nvPr/>
        </p:nvSpPr>
        <p:spPr>
          <a:xfrm>
            <a:off x="1295401" y="378139"/>
            <a:ext cx="9609666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50779" y="1948204"/>
                <a:ext cx="3534821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Зависимость частоты и коэффициента затухания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быстрой (серые кривые) и медленной (черные кривые) звуковых волн от отношения температуры ионов к температуре электронов для CH2-плазмы (сверху) и СН-плазмы (снизу) 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Штриховые кривые отвечают приближенным формулам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779" y="1948204"/>
                <a:ext cx="3534821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379" t="-1279" r="-1724" b="-2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1" t="1" r="2593" b="4794"/>
          <a:stretch/>
        </p:blipFill>
        <p:spPr>
          <a:xfrm rot="16200000">
            <a:off x="4335423" y="2441305"/>
            <a:ext cx="169288" cy="318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1" t="1" r="2593" b="4794"/>
          <a:stretch/>
        </p:blipFill>
        <p:spPr>
          <a:xfrm rot="16200000">
            <a:off x="4335423" y="5012174"/>
            <a:ext cx="169288" cy="318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506" y="2505602"/>
            <a:ext cx="248524" cy="212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507" y="5025674"/>
            <a:ext cx="248524" cy="21215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62474" y="266697"/>
            <a:ext cx="9875520" cy="135636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 в плазме с двумя сортами ионов</a:t>
            </a:r>
          </a:p>
        </p:txBody>
      </p:sp>
    </p:spTree>
    <p:extLst>
      <p:ext uri="{BB962C8B-B14F-4D97-AF65-F5344CB8AC3E}">
        <p14:creationId xmlns:p14="http://schemas.microsoft.com/office/powerpoint/2010/main" val="26521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/>
          <p:cNvSpPr txBox="1">
            <a:spLocks/>
          </p:cNvSpPr>
          <p:nvPr/>
        </p:nvSpPr>
        <p:spPr>
          <a:xfrm>
            <a:off x="1291167" y="332358"/>
            <a:ext cx="9609666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</a:t>
            </a:r>
          </a:p>
        </p:txBody>
      </p:sp>
      <p:sp>
        <p:nvSpPr>
          <p:cNvPr id="5" name="Текст 16"/>
          <p:cNvSpPr txBox="1">
            <a:spLocks/>
          </p:cNvSpPr>
          <p:nvPr/>
        </p:nvSpPr>
        <p:spPr>
          <a:xfrm>
            <a:off x="629714" y="4917441"/>
            <a:ext cx="5738897" cy="132483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6521" y="5192305"/>
            <a:ext cx="515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порогового значения градиента температуры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-плазмы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6" y="1597526"/>
            <a:ext cx="5577142" cy="359477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776" y="5192305"/>
            <a:ext cx="6086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Затухание быстрой (черные кривые) и медленной (красные кривые) звуковых волн для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-плазмы.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72" y="996975"/>
            <a:ext cx="1976121" cy="1388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1" t="1" r="2593" b="4794"/>
          <a:stretch/>
        </p:blipFill>
        <p:spPr>
          <a:xfrm rot="16200000">
            <a:off x="459868" y="3143277"/>
            <a:ext cx="130994" cy="246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92" y="1597526"/>
            <a:ext cx="5750114" cy="36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47" y="1683502"/>
            <a:ext cx="7248029" cy="2745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8411424" y="2547598"/>
            <a:ext cx="64807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66808" y="3843742"/>
            <a:ext cx="93610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66808" y="2115550"/>
            <a:ext cx="93610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15080" y="3771734"/>
            <a:ext cx="792088" cy="3240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38692" y="2650964"/>
            <a:ext cx="207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</a:pPr>
            <a:r>
              <a:rPr lang="ru-RU" altLang="en-US" b="1" dirty="0">
                <a:solidFill>
                  <a:srgbClr val="0000FF"/>
                </a:solidFill>
              </a:rPr>
              <a:t>лазерный импульс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11324" y="3339686"/>
            <a:ext cx="169218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38593" y="1683502"/>
            <a:ext cx="180020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47438" y="1719506"/>
            <a:ext cx="1991737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125"/>
              </a:spcBef>
            </a:pPr>
            <a:r>
              <a:rPr lang="ru-RU" altLang="en-US" b="1" dirty="0">
                <a:solidFill>
                  <a:srgbClr val="C0504D"/>
                </a:solidFill>
              </a:rPr>
              <a:t>рассеянный свет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1423" y="3402402"/>
            <a:ext cx="213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ru-RU" altLang="en-US" b="1" dirty="0">
                <a:solidFill>
                  <a:srgbClr val="C0504D"/>
                </a:solidFill>
              </a:rPr>
              <a:t>рассеянный</a:t>
            </a:r>
            <a:r>
              <a:rPr lang="ru-RU" altLang="en-US" dirty="0">
                <a:solidFill>
                  <a:srgbClr val="C0504D"/>
                </a:solidFill>
              </a:rPr>
              <a:t> </a:t>
            </a:r>
            <a:r>
              <a:rPr lang="ru-RU" altLang="en-US" b="1" dirty="0">
                <a:solidFill>
                  <a:srgbClr val="C0504D"/>
                </a:solidFill>
              </a:rPr>
              <a:t>свет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78776" y="2259566"/>
            <a:ext cx="432048" cy="391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78776" y="3843742"/>
            <a:ext cx="43204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99056" y="3771734"/>
            <a:ext cx="360040" cy="3240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3189" y="3749086"/>
            <a:ext cx="197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</a:pPr>
            <a:r>
              <a:rPr lang="ru-RU" altLang="en-US" b="1" dirty="0"/>
              <a:t>быстрые частицы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63426" y="3843742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</a:pPr>
            <a:r>
              <a:rPr lang="ru-RU" altLang="en-US" b="1" dirty="0"/>
              <a:t>рентген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46247" y="2198226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</a:pPr>
            <a:r>
              <a:rPr lang="ru-RU" altLang="en-US" b="1" dirty="0"/>
              <a:t>теплоперенос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84351" y="26390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воздействия лазерного импульса на мишень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037157" y="4575534"/>
            <a:ext cx="10047316" cy="201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неустойчивости приводят к:</a:t>
            </a:r>
          </a:p>
          <a:p>
            <a:pPr marL="4572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аномальному поглощению излучения;</a:t>
            </a:r>
          </a:p>
          <a:p>
            <a:pPr marL="4572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рассеянию света (потери энергии, изменение геометрии пучков);</a:t>
            </a:r>
          </a:p>
          <a:p>
            <a:pPr marL="4572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генерации горячих электронов.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D7C487-1F14-FDF4-8AB8-FCC3E98C9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26" y="3915750"/>
            <a:ext cx="2612830" cy="2378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1CDD81-ECB5-33D1-176B-F53B14CCE0D3}"/>
              </a:ext>
            </a:extLst>
          </p:cNvPr>
          <p:cNvSpPr txBox="1"/>
          <p:nvPr/>
        </p:nvSpPr>
        <p:spPr>
          <a:xfrm>
            <a:off x="9203512" y="6147534"/>
            <a:ext cx="330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ионно-звуковой неустойчивости на поглощение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1DB1646-382F-DDBE-D0E1-7DB43C228FF7}"/>
              </a:ext>
            </a:extLst>
          </p:cNvPr>
          <p:cNvSpPr txBox="1"/>
          <p:nvPr/>
        </p:nvSpPr>
        <p:spPr>
          <a:xfrm>
            <a:off x="3906175" y="6572020"/>
            <a:ext cx="8176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C. Physics of laser fusion. volume 1: Theory of the coronal plasma in laser-fusion targets // Physics Laser Fusion. 1981. V. 1.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850" y="285307"/>
            <a:ext cx="10157283" cy="135636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мощных лазеров для ускорения заряженных частиц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299B87E2-2F5C-4CC5-BA3C-E80400F3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9" y="2122226"/>
            <a:ext cx="4036828" cy="4364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7133" y="2912653"/>
            <a:ext cx="667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Компактный источник электронов, ионов и вторичного излучения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7133" y="22771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лазеров хватает для ускорения заряженных частиц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5223C1-86DB-44D5-8507-6E30DD3280A1}"/>
              </a:ext>
            </a:extLst>
          </p:cNvPr>
          <p:cNvSpPr txBox="1"/>
          <p:nvPr/>
        </p:nvSpPr>
        <p:spPr>
          <a:xfrm>
            <a:off x="4622895" y="3576016"/>
            <a:ext cx="75881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радиография плазмы (протонная радиография)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инициирование ядерных реакций (например, фотоядерных реакций, возбуждаемых тормозным гамма-излучением ускоренных электронов)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наработка медицинских изотопов или получение нейтронов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длясоздание и диагностика вещества в экстремальном состоянии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астрофизических явлений в лаборатории. лечение онкологических заболеваний (например, использование пучков энергетичных электронов для FLASH-терапии)</a:t>
            </a:r>
          </a:p>
        </p:txBody>
      </p:sp>
    </p:spTree>
    <p:extLst>
      <p:ext uri="{BB962C8B-B14F-4D97-AF65-F5344CB8AC3E}">
        <p14:creationId xmlns:p14="http://schemas.microsoft.com/office/powerpoint/2010/main" val="1247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7CFBA-88E8-4A58-A244-D4869C66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228200"/>
            <a:ext cx="11538190" cy="1356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преплазмы для ускорения частиц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D043EB8-90A6-4C19-B91F-50E4E58F702A}"/>
                  </a:ext>
                </a:extLst>
              </p:cNvPr>
              <p:cNvSpPr txBox="1"/>
              <p:nvPr/>
            </p:nvSpPr>
            <p:spPr>
              <a:xfrm>
                <a:off x="632800" y="1584560"/>
                <a:ext cx="107972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Гидродинамическое моделирование проводится во многих задачах, связанных с ускорением частиц из мишеней, однако большинство расчетов проводилось с использованием упрощенной одномерной геометрии (как, например, в работах [1, 2]), либо расчеты проводились под конкретные эксперименты (как, например, в работах [3–6]), либо с искусственной преплазмой (как, например, в работах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[7,8]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данной работе проведено самосогласованное трехмерное гидродинамико-кинетическое моделирование для фемтосекундных лазерных установок с пиковой интенсивностью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Вт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наносекундным предымпульсом с интенсивностью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Вт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043EB8-90A6-4C19-B91F-50E4E58F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00" y="1584560"/>
                <a:ext cx="107972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508" t="-1583" r="-791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D34F8B-E392-46D7-A4FC-C98B1B078674}"/>
              </a:ext>
            </a:extLst>
          </p:cNvPr>
          <p:cNvSpPr txBox="1"/>
          <p:nvPr/>
        </p:nvSpPr>
        <p:spPr>
          <a:xfrm>
            <a:off x="512685" y="4257777"/>
            <a:ext cx="10619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Vladisavlevici, M. Ehret, E. Filippov et al. // Photonics. Vol. 12, no. 1. P. 71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nl-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Y. Shou, P. Wang et al. // Sci Rep. Vol. 8, no. 1. P. 2536. 2018.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nl-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Gus’kov, P. Kuchugov,R. Yakhin et al. // Plasma Physics and Controlled Fusion. Vol. 61, no. 5. P. 055003. 2019.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nl-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Gus’kov, N. Demchenko, E. Dmitriev et al. //Plasma Physics and Controlled Fusion. Vol. 64, no. 4. P. 045011. 2022.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Denavit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W. // Physics of Plasmas. Vol. 1, no. 6.P. 1971–1984. 1994.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Fang, X. Ge, S. Yang et al. //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PlasmaPhysics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Controlled Fusion. Vol. 58, no. 7. P. 075010. 2016. </a:t>
            </a:r>
          </a:p>
          <a:p>
            <a:pPr marL="400050" indent="-40005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Brantov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Lobok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V.Yu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Bychenkov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Electronics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 P. 342, 2016</a:t>
            </a:r>
          </a:p>
          <a:p>
            <a:pPr marL="400050" indent="-40005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Brantov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Lobok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V.Yu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Bychenkov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Electronics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47, P. 232, 2017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arabicPeriod"/>
            </a:pPr>
            <a:endParaRPr lang="nl-N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121" y="220835"/>
            <a:ext cx="9875520" cy="1356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 мишени</a:t>
            </a:r>
          </a:p>
        </p:txBody>
      </p:sp>
      <p:sp>
        <p:nvSpPr>
          <p:cNvPr id="3" name="Rectangle 1"/>
          <p:cNvSpPr/>
          <p:nvPr/>
        </p:nvSpPr>
        <p:spPr>
          <a:xfrm>
            <a:off x="1247288" y="5676296"/>
            <a:ext cx="1015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смещения мишени от плотности энергии лазерного импульса для мишени толщиной 6 мкм (слева) и 10 мкм (справа).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81" y="1577195"/>
            <a:ext cx="5793269" cy="37945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5" y="1558429"/>
            <a:ext cx="5822446" cy="3833111"/>
          </a:xfrm>
          <a:prstGeom prst="rect">
            <a:avLst/>
          </a:prstGeom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39" y="5082542"/>
            <a:ext cx="2230140" cy="44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520" y="5076366"/>
            <a:ext cx="2486025" cy="447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251" y="5075469"/>
            <a:ext cx="2486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29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мишени</a:t>
            </a:r>
          </a:p>
        </p:txBody>
      </p:sp>
      <p:sp>
        <p:nvSpPr>
          <p:cNvPr id="3" name="Rectangle 1"/>
          <p:cNvSpPr/>
          <p:nvPr/>
        </p:nvSpPr>
        <p:spPr>
          <a:xfrm>
            <a:off x="1247288" y="5676296"/>
            <a:ext cx="1015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толщины мишени от плотности энергии лазерного импульса для мишени толщиной 6 мкм (слева) и 10 мкм (справа).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6" y="1582973"/>
            <a:ext cx="5686094" cy="3838113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66" y="1582973"/>
            <a:ext cx="5786101" cy="3838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920" y="5101016"/>
            <a:ext cx="2486025" cy="447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653" y="5101016"/>
            <a:ext cx="2486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"/>
          <p:cNvSpPr>
            <a:spLocks noGrp="1"/>
          </p:cNvSpPr>
          <p:nvPr>
            <p:ph type="title"/>
          </p:nvPr>
        </p:nvSpPr>
        <p:spPr>
          <a:xfrm>
            <a:off x="1173480" y="270429"/>
            <a:ext cx="9875520" cy="13563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моделирования</a:t>
            </a:r>
          </a:p>
        </p:txBody>
      </p:sp>
      <p:sp>
        <p:nvSpPr>
          <p:cNvPr id="1048591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18868" y="1303410"/>
            <a:ext cx="7259188" cy="306923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209715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36" y="2205352"/>
            <a:ext cx="4858987" cy="3026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0871" y="4700123"/>
                <a:ext cx="39699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Вт/</m:t>
                      </m:r>
                      <m:sSup>
                        <m:sSup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71" y="4700123"/>
                <a:ext cx="396992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167223" y="5559106"/>
            <a:ext cx="6867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УРС: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M. More, K. H. Warren, D. A. Young, and G. B. Zimmerman.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quotidian equation of state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hot dense matter.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Fluids, 31:3059, 1988.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1417320" y="239711"/>
            <a:ext cx="9555480" cy="96926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для профиля плотности преплазмы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52385" y="4966527"/>
            <a:ext cx="414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преплазмы и мишени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56385" y="5982882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Профиль плотности плазмы при облучении лазерным импульсом с интенсивностью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Вт/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85" y="5982882"/>
                <a:ext cx="6096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489368" y="1324139"/>
            <a:ext cx="6943674" cy="4658743"/>
            <a:chOff x="489368" y="1324139"/>
            <a:chExt cx="6943674" cy="4658743"/>
          </a:xfrm>
        </p:grpSpPr>
        <p:pic>
          <p:nvPicPr>
            <p:cNvPr id="2097161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368" y="1324139"/>
              <a:ext cx="6943674" cy="461059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829" y="5685027"/>
              <a:ext cx="574437" cy="29785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73" y="1324139"/>
            <a:ext cx="5730737" cy="530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31" y="2580207"/>
            <a:ext cx="6043279" cy="23863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Скругленный прямоугольник 7"/>
          <p:cNvSpPr/>
          <p:nvPr/>
        </p:nvSpPr>
        <p:spPr>
          <a:xfrm>
            <a:off x="5093208" y="3498919"/>
            <a:ext cx="420624" cy="1549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5" name="Скругленный прямоугольник 8"/>
          <p:cNvSpPr/>
          <p:nvPr/>
        </p:nvSpPr>
        <p:spPr>
          <a:xfrm>
            <a:off x="8295847" y="3462343"/>
            <a:ext cx="493776" cy="2280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6" name="Скругленный прямоугольник 9"/>
          <p:cNvSpPr/>
          <p:nvPr/>
        </p:nvSpPr>
        <p:spPr>
          <a:xfrm>
            <a:off x="4969421" y="5725775"/>
            <a:ext cx="493776" cy="2280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Скругленный прямоугольник 10"/>
          <p:cNvSpPr/>
          <p:nvPr/>
        </p:nvSpPr>
        <p:spPr>
          <a:xfrm>
            <a:off x="8316374" y="5563943"/>
            <a:ext cx="493776" cy="2280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8" name="Заголовок 2"/>
          <p:cNvSpPr>
            <a:spLocks noGrp="1"/>
          </p:cNvSpPr>
          <p:nvPr>
            <p:ph type="title"/>
          </p:nvPr>
        </p:nvSpPr>
        <p:spPr>
          <a:xfrm>
            <a:off x="1143000" y="225953"/>
            <a:ext cx="9875520" cy="13563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Гидродинамическое моделирование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923581" y="2052369"/>
                <a:ext cx="477159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Получаемые параметры: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=0.12−0.15 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мкм</m:t>
                      </m:r>
                    </m:oMath>
                  </m:oMathPara>
                </a14:m>
                <a:endParaRPr lang="ru-RU" sz="2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мкм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581" y="2052369"/>
                <a:ext cx="4771595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639" t="-2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43000" y="1965960"/>
                <a:ext cx="6096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Рассматриваемые параметры: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200" i="1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Вт/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нс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Al, Si, Fe, W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65960"/>
                <a:ext cx="60960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500" t="-2954"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1103308" y="6006212"/>
            <a:ext cx="575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 одномерной геометрии (пунктирные линии) и в двумерной геометрии (непрерывные линии)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08813" y="3412000"/>
            <a:ext cx="3169727" cy="2633576"/>
            <a:chOff x="334681" y="1842321"/>
            <a:chExt cx="3169727" cy="263357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81" y="1842321"/>
              <a:ext cx="3169726" cy="259421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27491" y="2482340"/>
              <a:ext cx="448225" cy="30560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639" y="4095992"/>
              <a:ext cx="777900" cy="37990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16"/>
            <a:stretch/>
          </p:blipFill>
          <p:spPr>
            <a:xfrm>
              <a:off x="1779188" y="3962401"/>
              <a:ext cx="463401" cy="175846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978539" y="3322320"/>
            <a:ext cx="3260461" cy="2723257"/>
            <a:chOff x="3504407" y="1752641"/>
            <a:chExt cx="3260461" cy="272325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407" y="1752641"/>
              <a:ext cx="3260460" cy="264294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87951" y="2482340"/>
              <a:ext cx="448225" cy="30560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365" y="4095993"/>
              <a:ext cx="777900" cy="37990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16"/>
            <a:stretch/>
          </p:blipFill>
          <p:spPr>
            <a:xfrm>
              <a:off x="5073364" y="4008069"/>
              <a:ext cx="463401" cy="17584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8816118" y="3209448"/>
            <a:ext cx="3185214" cy="2403455"/>
            <a:chOff x="7732703" y="1356360"/>
            <a:chExt cx="4149684" cy="338328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83"/>
            <a:stretch/>
          </p:blipFill>
          <p:spPr>
            <a:xfrm>
              <a:off x="7732703" y="1356360"/>
              <a:ext cx="3941672" cy="338328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16"/>
            <a:stretch/>
          </p:blipFill>
          <p:spPr>
            <a:xfrm>
              <a:off x="9819520" y="4183915"/>
              <a:ext cx="463401" cy="17584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2319" y="2408767"/>
              <a:ext cx="320068" cy="594412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8226778" y="5365103"/>
            <a:ext cx="4174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плотность (сплошные линии) и температура (пунктирные линии) для различных уравнений состояния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1"/>
          <p:cNvSpPr/>
          <p:nvPr/>
        </p:nvSpPr>
        <p:spPr>
          <a:xfrm>
            <a:off x="1338954" y="5522480"/>
            <a:ext cx="993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характерных градиентов плотности околокритической плазмы от плотности энергии лазерного импульса для мишени толщиной 6 мкм (слева) и 10 мкм (справа).</a:t>
            </a:r>
          </a:p>
        </p:txBody>
      </p:sp>
      <p:sp>
        <p:nvSpPr>
          <p:cNvPr id="1048619" name="Rectangle 2"/>
          <p:cNvSpPr/>
          <p:nvPr/>
        </p:nvSpPr>
        <p:spPr>
          <a:xfrm>
            <a:off x="1560811" y="338691"/>
            <a:ext cx="9227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градиентная длина вблизи критической плотности</a:t>
            </a:r>
          </a:p>
        </p:txBody>
      </p:sp>
      <p:pic>
        <p:nvPicPr>
          <p:cNvPr id="209716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73" y="4813718"/>
            <a:ext cx="2230140" cy="441500"/>
          </a:xfrm>
          <a:prstGeom prst="rect">
            <a:avLst/>
          </a:prstGeom>
        </p:spPr>
      </p:pic>
      <p:pic>
        <p:nvPicPr>
          <p:cNvPr id="2097166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9" y="4813718"/>
            <a:ext cx="2230140" cy="441500"/>
          </a:xfrm>
          <a:prstGeom prst="rect">
            <a:avLst/>
          </a:prstGeom>
        </p:spPr>
      </p:pic>
      <p:pic>
        <p:nvPicPr>
          <p:cNvPr id="2097167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321" y="3066007"/>
            <a:ext cx="1277750" cy="119082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79394" y="1889220"/>
            <a:ext cx="11154102" cy="3622511"/>
            <a:chOff x="379394" y="1889220"/>
            <a:chExt cx="11154102" cy="362251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79394" y="1889220"/>
              <a:ext cx="11154102" cy="3544401"/>
              <a:chOff x="379394" y="1889220"/>
              <a:chExt cx="11154102" cy="3544401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394" y="1889220"/>
                <a:ext cx="5495195" cy="3544401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8301" y="1889220"/>
                <a:ext cx="5495195" cy="3544401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1103" y="2992521"/>
                <a:ext cx="574437" cy="297855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887283" y="2992520"/>
                <a:ext cx="574437" cy="297855"/>
              </a:xfrm>
              <a:prstGeom prst="rect">
                <a:avLst/>
              </a:prstGeom>
            </p:spPr>
          </p:pic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31" y="5176422"/>
              <a:ext cx="2179509" cy="33530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142" y="5170541"/>
              <a:ext cx="2179509" cy="335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943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1"/>
          <p:cNvSpPr/>
          <p:nvPr/>
        </p:nvSpPr>
        <p:spPr>
          <a:xfrm>
            <a:off x="1361561" y="5403598"/>
            <a:ext cx="993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характерных градиентов плотности плазмы низкой плотности от плотности энергии лазерного импульса для мишени толщиной 6 мкм (слева) и 10 мкм (справа).</a:t>
            </a:r>
          </a:p>
        </p:txBody>
      </p:sp>
      <p:sp>
        <p:nvSpPr>
          <p:cNvPr id="1048621" name="Rectangle 2"/>
          <p:cNvSpPr/>
          <p:nvPr/>
        </p:nvSpPr>
        <p:spPr>
          <a:xfrm>
            <a:off x="1536193" y="484479"/>
            <a:ext cx="9227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градиентная длина в короне</a:t>
            </a:r>
          </a:p>
        </p:txBody>
      </p:sp>
      <p:pic>
        <p:nvPicPr>
          <p:cNvPr id="2097172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06" y="4962098"/>
            <a:ext cx="2230140" cy="4415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0212" y="1734858"/>
            <a:ext cx="10784827" cy="3634919"/>
            <a:chOff x="660212" y="1734858"/>
            <a:chExt cx="10784827" cy="3634919"/>
          </a:xfrm>
        </p:grpSpPr>
        <p:pic>
          <p:nvPicPr>
            <p:cNvPr id="2097170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212" y="1760194"/>
              <a:ext cx="5273653" cy="3498190"/>
            </a:xfrm>
            <a:prstGeom prst="rect">
              <a:avLst/>
            </a:prstGeom>
          </p:spPr>
        </p:pic>
        <p:pic>
          <p:nvPicPr>
            <p:cNvPr id="2097171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7274" y="1734858"/>
              <a:ext cx="5317765" cy="352036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144" y="5034468"/>
              <a:ext cx="2179509" cy="33530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674" y="5015193"/>
              <a:ext cx="2179509" cy="33530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84879" y="2954757"/>
              <a:ext cx="411516" cy="21337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3879" y="2954756"/>
              <a:ext cx="411516" cy="213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89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 descr="C:\Users\User\Desktop\conf\presentation\thic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47" y="1090613"/>
            <a:ext cx="7874455" cy="2462212"/>
          </a:xfrm>
          <a:prstGeom prst="rect">
            <a:avLst/>
          </a:prstGeom>
          <a:noFill/>
        </p:spPr>
      </p:pic>
      <p:sp>
        <p:nvSpPr>
          <p:cNvPr id="1048627" name="Rectangle 2"/>
          <p:cNvSpPr/>
          <p:nvPr/>
        </p:nvSpPr>
        <p:spPr>
          <a:xfrm>
            <a:off x="1536193" y="286896"/>
            <a:ext cx="9227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плотности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328007" y="994782"/>
            <a:ext cx="9142733" cy="2858050"/>
            <a:chOff x="1328007" y="994782"/>
            <a:chExt cx="9142733" cy="28580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007" y="994782"/>
              <a:ext cx="9142733" cy="285805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00"/>
            <a:stretch/>
          </p:blipFill>
          <p:spPr>
            <a:xfrm>
              <a:off x="3823393" y="3682768"/>
              <a:ext cx="411516" cy="16109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00"/>
            <a:stretch/>
          </p:blipFill>
          <p:spPr>
            <a:xfrm>
              <a:off x="8395393" y="3682768"/>
              <a:ext cx="411516" cy="161099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012857" y="3863586"/>
            <a:ext cx="4344398" cy="2732626"/>
            <a:chOff x="6012857" y="3863586"/>
            <a:chExt cx="4344398" cy="273262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57" y="3863586"/>
              <a:ext cx="4344398" cy="273262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00"/>
            <a:stretch/>
          </p:blipFill>
          <p:spPr>
            <a:xfrm>
              <a:off x="8395393" y="6435113"/>
              <a:ext cx="411516" cy="161099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0"/>
          <a:stretch/>
        </p:blipFill>
        <p:spPr>
          <a:xfrm rot="16200000">
            <a:off x="1633839" y="4740776"/>
            <a:ext cx="411516" cy="16109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7413" y="3852832"/>
            <a:ext cx="4151960" cy="2754134"/>
            <a:chOff x="1747413" y="3852832"/>
            <a:chExt cx="4151960" cy="275413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413" y="3852832"/>
              <a:ext cx="4151960" cy="275413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59"/>
            <a:stretch/>
          </p:blipFill>
          <p:spPr>
            <a:xfrm>
              <a:off x="2939396" y="6373455"/>
              <a:ext cx="2179509" cy="233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28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4"/>
          <p:cNvSpPr>
            <a:spLocks noGrp="1"/>
          </p:cNvSpPr>
          <p:nvPr>
            <p:ph type="title"/>
          </p:nvPr>
        </p:nvSpPr>
        <p:spPr>
          <a:xfrm>
            <a:off x="1143000" y="261158"/>
            <a:ext cx="10744200" cy="104664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преплазмы для ускорения частиц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2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045" y="1906152"/>
            <a:ext cx="3769352" cy="2881558"/>
          </a:xfrm>
          <a:prstGeom prst="rect">
            <a:avLst/>
          </a:prstGeom>
        </p:spPr>
      </p:pic>
      <p:pic>
        <p:nvPicPr>
          <p:cNvPr id="2097153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84" y="1617519"/>
            <a:ext cx="3019952" cy="3458825"/>
          </a:xfrm>
          <a:prstGeom prst="rect">
            <a:avLst/>
          </a:prstGeom>
        </p:spPr>
      </p:pic>
      <p:sp>
        <p:nvSpPr>
          <p:cNvPr id="1048587" name="TextBox 11"/>
          <p:cNvSpPr txBox="1"/>
          <p:nvPr/>
        </p:nvSpPr>
        <p:spPr>
          <a:xfrm>
            <a:off x="4662758" y="5076344"/>
            <a:ext cx="3870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Mckenna P. et al,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(2008), 26, 591</a:t>
            </a:r>
          </a:p>
        </p:txBody>
      </p:sp>
      <p:sp>
        <p:nvSpPr>
          <p:cNvPr id="1048588" name="TextBox 12"/>
          <p:cNvSpPr txBox="1"/>
          <p:nvPr/>
        </p:nvSpPr>
        <p:spPr>
          <a:xfrm>
            <a:off x="8739369" y="5076344"/>
            <a:ext cx="2894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Gizzi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21) 11:13728</a:t>
            </a:r>
          </a:p>
        </p:txBody>
      </p:sp>
      <p:sp>
        <p:nvSpPr>
          <p:cNvPr id="1048589" name="TextBox 13"/>
          <p:cNvSpPr txBox="1"/>
          <p:nvPr/>
        </p:nvSpPr>
        <p:spPr>
          <a:xfrm>
            <a:off x="1015007" y="5049993"/>
            <a:ext cx="3441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Peebleset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al, New J. Phys. 19 (2017), 023008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4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1" y="2042852"/>
            <a:ext cx="4312441" cy="2930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996" y="6140301"/>
            <a:ext cx="7721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размера преплазмы зависит эффективность ускорения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0" y="264957"/>
            <a:ext cx="9875520" cy="1356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размера фокального пятна</a:t>
            </a:r>
          </a:p>
        </p:txBody>
      </p:sp>
      <p:pic>
        <p:nvPicPr>
          <p:cNvPr id="3" name="Picture 2" descr="C:\Users\User\Desktop\2D\Snezhinsk\Comparisons\I 0.01, 0.001 (0 = r_l = 2.4 mk)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2" y="2159457"/>
            <a:ext cx="4543219" cy="29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0134" y="5315873"/>
                <a:ext cx="6096000" cy="12426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Профили плотности плазмы при облучении лазерным импульсом с интенсивностью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Вт/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2.4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синий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с интенсивностью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Вт/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красный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5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нс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4" y="5315873"/>
                <a:ext cx="6096000" cy="1242648"/>
              </a:xfrm>
              <a:prstGeom prst="rect">
                <a:avLst/>
              </a:prstGeom>
              <a:blipFill rotWithShape="0">
                <a:blip r:embed="rId3"/>
                <a:stretch>
                  <a:fillRect t="-2451" b="-3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255067" y="53581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электронной плотности плазмы, полученные путем облучения алюминиевой мишени лазерным импульсом длительностью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энергией 5 (a, b) и 0,05 МДж (c, d) в точке фокусировки 10 (a, c) и 5 мкм (b, d)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/>
          <a:stretch/>
        </p:blipFill>
        <p:spPr>
          <a:xfrm>
            <a:off x="3318933" y="4868793"/>
            <a:ext cx="440266" cy="35033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596445" y="1421550"/>
            <a:ext cx="4979308" cy="3988650"/>
            <a:chOff x="6596445" y="1421550"/>
            <a:chExt cx="4979308" cy="398865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4515" y="1627293"/>
              <a:ext cx="4071238" cy="37829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1929797-D88B-40AE-B287-B9D90DAF2B74}"/>
                </a:ext>
              </a:extLst>
            </p:cNvPr>
            <p:cNvSpPr txBox="1"/>
            <p:nvPr/>
          </p:nvSpPr>
          <p:spPr>
            <a:xfrm>
              <a:off x="8196661" y="1442627"/>
              <a:ext cx="1000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мкм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1929797-D88B-40AE-B287-B9D90DAF2B74}"/>
                </a:ext>
              </a:extLst>
            </p:cNvPr>
            <p:cNvSpPr txBox="1"/>
            <p:nvPr/>
          </p:nvSpPr>
          <p:spPr>
            <a:xfrm>
              <a:off x="9972629" y="1421550"/>
              <a:ext cx="957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мкм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6445" y="4167611"/>
              <a:ext cx="928609" cy="41838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/>
            <a:srcRect l="41488"/>
            <a:stretch/>
          </p:blipFill>
          <p:spPr>
            <a:xfrm>
              <a:off x="6901011" y="2384646"/>
              <a:ext cx="543342" cy="41838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9887"/>
            <a:stretch/>
          </p:blipFill>
          <p:spPr>
            <a:xfrm>
              <a:off x="8494410" y="3424660"/>
              <a:ext cx="237508" cy="9408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9887"/>
            <a:stretch/>
          </p:blipFill>
          <p:spPr>
            <a:xfrm>
              <a:off x="10367326" y="3424660"/>
              <a:ext cx="237508" cy="9408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9887"/>
            <a:stretch/>
          </p:blipFill>
          <p:spPr>
            <a:xfrm>
              <a:off x="8494410" y="5289990"/>
              <a:ext cx="237508" cy="9408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9887"/>
            <a:stretch/>
          </p:blipFill>
          <p:spPr>
            <a:xfrm>
              <a:off x="10367326" y="5289990"/>
              <a:ext cx="237508" cy="9408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7" t="1" r="14471" b="4763"/>
            <a:stretch/>
          </p:blipFill>
          <p:spPr>
            <a:xfrm>
              <a:off x="7060750" y="2393514"/>
              <a:ext cx="413684" cy="30179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7" t="1" r="14471" b="4763"/>
            <a:stretch/>
          </p:blipFill>
          <p:spPr>
            <a:xfrm>
              <a:off x="7104784" y="4167611"/>
              <a:ext cx="413684" cy="30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002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281380"/>
            <a:ext cx="9875520" cy="135636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гамма-излучения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507587" y="1741981"/>
            <a:ext cx="5957625" cy="4020291"/>
            <a:chOff x="2507587" y="1741981"/>
            <a:chExt cx="5957625" cy="402029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24BE4BDC-CFB7-42F6-A05F-FBC03C79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587" y="1741981"/>
              <a:ext cx="5957625" cy="39843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8" t="11542"/>
            <a:stretch/>
          </p:blipFill>
          <p:spPr>
            <a:xfrm>
              <a:off x="6206490" y="5384165"/>
              <a:ext cx="485922" cy="378107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1981199" y="5621363"/>
            <a:ext cx="887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гамма-излучения при замедлении электронного пучка, ускоренного от мишени с градиентом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предплазменной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плотности 14λ в вольфрамовой мишени-конвертере толщиной 0,02 (синяя кривая) и 0,2 мм (красная кривая).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059468-EA42-4CD9-94B1-B796D62D8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45" y="1385291"/>
            <a:ext cx="1460268" cy="11390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4F2DED-D0AE-46B7-9AAD-5E7D14F4B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04" y="2624810"/>
            <a:ext cx="1460268" cy="11390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B1C636-008A-44FE-9B15-09FC5A8DF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58212"/>
            <a:ext cx="2133172" cy="20958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03732" y="3864329"/>
            <a:ext cx="3191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конверсии энергии лазерного импульса в энергию вторичного гамма-излучения составляет 0.2%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77174" y="225547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182" y="6544693"/>
            <a:ext cx="461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Agostinelli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et al.,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Meth. A, 506, 250 (2003).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6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6" descr="C:\Users\User\Downloads\1.11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867" y="872490"/>
            <a:ext cx="4838700" cy="2857500"/>
          </a:xfrm>
          <a:prstGeom prst="rect">
            <a:avLst/>
          </a:prstGeom>
          <a:noFill/>
        </p:spPr>
      </p:pic>
      <p:pic>
        <p:nvPicPr>
          <p:cNvPr id="2097191" name="Picture 7" descr="C:\Users\User\Downloads\2.11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867" y="3729990"/>
            <a:ext cx="4848225" cy="2857500"/>
          </a:xfrm>
          <a:prstGeom prst="rect">
            <a:avLst/>
          </a:prstGeom>
          <a:noFill/>
        </p:spPr>
      </p:pic>
      <p:pic>
        <p:nvPicPr>
          <p:cNvPr id="2097192" name="Picture 8" descr="C:\Users\User\Downloads\3.11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8977" y="872490"/>
            <a:ext cx="4838700" cy="2857500"/>
          </a:xfrm>
          <a:prstGeom prst="rect">
            <a:avLst/>
          </a:prstGeom>
          <a:noFill/>
        </p:spPr>
      </p:pic>
      <p:pic>
        <p:nvPicPr>
          <p:cNvPr id="2097193" name="Рисунок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953" y="4309841"/>
            <a:ext cx="3071915" cy="2045896"/>
          </a:xfrm>
          <a:prstGeom prst="rect">
            <a:avLst/>
          </a:prstGeom>
        </p:spPr>
      </p:pic>
      <p:sp>
        <p:nvSpPr>
          <p:cNvPr id="1048640" name="Стрелка: вверх 75"/>
          <p:cNvSpPr/>
          <p:nvPr/>
        </p:nvSpPr>
        <p:spPr>
          <a:xfrm flipH="1">
            <a:off x="9010933" y="3257624"/>
            <a:ext cx="133067" cy="2045896"/>
          </a:xfrm>
          <a:prstGeom prst="upArrow">
            <a:avLst/>
          </a:prstGeom>
          <a:solidFill>
            <a:srgbClr val="170DE5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1" name="Стрелка: вверх 76"/>
          <p:cNvSpPr/>
          <p:nvPr/>
        </p:nvSpPr>
        <p:spPr>
          <a:xfrm rot="18736947" flipH="1">
            <a:off x="7361662" y="2037742"/>
            <a:ext cx="126375" cy="4352593"/>
          </a:xfrm>
          <a:prstGeom prst="upArrow">
            <a:avLst/>
          </a:prstGeom>
          <a:solidFill>
            <a:schemeClr val="tx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2" name="Стрелка: вверх 77"/>
          <p:cNvSpPr/>
          <p:nvPr/>
        </p:nvSpPr>
        <p:spPr>
          <a:xfrm rot="16200000" flipH="1">
            <a:off x="7201663" y="4283677"/>
            <a:ext cx="133068" cy="2465942"/>
          </a:xfrm>
          <a:prstGeom prst="upArrow">
            <a:avLst/>
          </a:prstGeom>
          <a:solidFill>
            <a:srgbClr val="FF000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3" name="TextBox 39"/>
          <p:cNvSpPr txBox="1"/>
          <p:nvPr/>
        </p:nvSpPr>
        <p:spPr>
          <a:xfrm>
            <a:off x="1114867" y="270119"/>
            <a:ext cx="955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электронов из мишени с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преплазмой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85D22F-652B-4843-BCA2-9692EEC6CFF2}"/>
              </a:ext>
            </a:extLst>
          </p:cNvPr>
          <p:cNvSpPr txBox="1"/>
          <p:nvPr/>
        </p:nvSpPr>
        <p:spPr>
          <a:xfrm>
            <a:off x="10120085" y="5217137"/>
            <a:ext cx="1160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=2.2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C7C4C7-6ABD-47B3-86E9-F65961A1E52C}"/>
              </a:ext>
            </a:extLst>
          </p:cNvPr>
          <p:cNvSpPr txBox="1"/>
          <p:nvPr/>
        </p:nvSpPr>
        <p:spPr>
          <a:xfrm>
            <a:off x="10117005" y="4277856"/>
            <a:ext cx="1749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Ɛ 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93516" y="1867847"/>
            <a:ext cx="7294847" cy="4602385"/>
            <a:chOff x="793516" y="1867847"/>
            <a:chExt cx="7294847" cy="460238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C9D223B-551C-44EE-843B-BD6D885F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16" y="1867847"/>
              <a:ext cx="7294847" cy="46023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8" t="11542" r="26420"/>
            <a:stretch/>
          </p:blipFill>
          <p:spPr>
            <a:xfrm>
              <a:off x="4251960" y="5571004"/>
              <a:ext cx="411480" cy="4618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125" y="236462"/>
            <a:ext cx="9875520" cy="135636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r>
              <a:rPr lang="ru-RU" dirty="0"/>
              <a:t> протонов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59D1A5-43F7-43E7-874F-7F3DB65F5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99" y="987449"/>
            <a:ext cx="5324580" cy="3504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920ECA0-5031-48AD-840E-5C7D2D91B6E8}"/>
                  </a:ext>
                </a:extLst>
              </p:cNvPr>
              <p:cNvSpPr txBox="1"/>
              <p:nvPr/>
            </p:nvSpPr>
            <p:spPr>
              <a:xfrm>
                <a:off x="8234657" y="1252127"/>
                <a:ext cx="34428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=10,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=500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эВ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20ECA0-5031-48AD-840E-5C7D2D91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657" y="1252127"/>
                <a:ext cx="344287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A7658B9-2545-4EDB-BEBF-0C99F58A9ACC}"/>
                  </a:ext>
                </a:extLst>
              </p:cNvPr>
              <p:cNvSpPr txBox="1"/>
              <p:nvPr/>
            </p:nvSpPr>
            <p:spPr>
              <a:xfrm>
                <a:off x="7581759" y="3405177"/>
                <a:ext cx="31223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=5,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=300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эВ</m:t>
                    </m:r>
                  </m:oMath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7658B9-2545-4EDB-BEBF-0C99F58A9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759" y="3405177"/>
                <a:ext cx="312234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37AE65A-E232-4911-A432-21F57A088FED}"/>
                  </a:ext>
                </a:extLst>
              </p:cNvPr>
              <p:cNvSpPr txBox="1"/>
              <p:nvPr/>
            </p:nvSpPr>
            <p:spPr>
              <a:xfrm>
                <a:off x="8234657" y="1716860"/>
                <a:ext cx="35817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170DE5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=20,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=320 </m:t>
                    </m:r>
                    <m:r>
                      <a:rPr lang="en-US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эВ</m:t>
                    </m:r>
                    <m:r>
                      <a:rPr lang="en-US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000" dirty="0">
                  <a:solidFill>
                    <a:srgbClr val="170DE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7AE65A-E232-4911-A432-21F57A08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657" y="1716860"/>
                <a:ext cx="3581712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0518EB0-7D09-4E09-95C1-8D8AC12F450D}"/>
                  </a:ext>
                </a:extLst>
              </p:cNvPr>
              <p:cNvSpPr txBox="1"/>
              <p:nvPr/>
            </p:nvSpPr>
            <p:spPr>
              <a:xfrm>
                <a:off x="5370770" y="4291936"/>
                <a:ext cx="25203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=10,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518EB0-7D09-4E09-95C1-8D8AC12F4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770" y="4291936"/>
                <a:ext cx="2520370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AF8E8F7-8717-437A-859F-C20BD95ACA8F}"/>
                  </a:ext>
                </a:extLst>
              </p:cNvPr>
              <p:cNvSpPr txBox="1"/>
              <p:nvPr/>
            </p:nvSpPr>
            <p:spPr>
              <a:xfrm>
                <a:off x="1977885" y="4701212"/>
                <a:ext cx="27797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=5,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≈17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F8E8F7-8717-437A-859F-C20BD95AC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885" y="4701212"/>
                <a:ext cx="277976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EACC718-2312-45D8-8271-52C80D52ABFF}"/>
                  </a:ext>
                </a:extLst>
              </p:cNvPr>
              <p:cNvSpPr txBox="1"/>
              <p:nvPr/>
            </p:nvSpPr>
            <p:spPr>
              <a:xfrm>
                <a:off x="3985202" y="3862720"/>
                <a:ext cx="2924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170DE5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170DE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=20 , </m:t>
                    </m:r>
                    <m:r>
                      <a:rPr lang="en-US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≈13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170DE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ru-RU" sz="2000" dirty="0">
                  <a:solidFill>
                    <a:srgbClr val="170DE5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ACC718-2312-45D8-8271-52C80D52A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2" y="3862720"/>
                <a:ext cx="2924631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11542" r="26420"/>
          <a:stretch/>
        </p:blipFill>
        <p:spPr>
          <a:xfrm>
            <a:off x="9651939" y="4241846"/>
            <a:ext cx="287736" cy="3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82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262869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точки фокусировки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17" t="43631" r="52666" b="16602"/>
          <a:stretch/>
        </p:blipFill>
        <p:spPr>
          <a:xfrm>
            <a:off x="6274741" y="1757728"/>
            <a:ext cx="5263194" cy="37531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40244" y="5510870"/>
            <a:ext cx="566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протонов и электронов (на вставке) для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 = 0 (красные кривые) и FP = −40λ (черные кривые)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FAEE81-7285-8536-6FCA-7CCC0749E09F}"/>
              </a:ext>
            </a:extLst>
          </p:cNvPr>
          <p:cNvSpPr txBox="1"/>
          <p:nvPr/>
        </p:nvSpPr>
        <p:spPr>
          <a:xfrm>
            <a:off x="9678879" y="2041130"/>
            <a:ext cx="2208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ускоренных электронов</a:t>
            </a: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309B710B-FDF2-A7F7-BEFE-D9AEBFF94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0" t="36396" r="53617" b="29117"/>
          <a:stretch>
            <a:fillRect/>
          </a:stretch>
        </p:blipFill>
        <p:spPr>
          <a:xfrm>
            <a:off x="547285" y="1914069"/>
            <a:ext cx="5689919" cy="3735300"/>
          </a:xfrm>
          <a:prstGeom prst="rect">
            <a:avLst/>
          </a:prstGeom>
        </p:spPr>
      </p:pic>
      <p:grpSp>
        <p:nvGrpSpPr>
          <p:cNvPr id="9" name="Группа 13">
            <a:extLst>
              <a:ext uri="{FF2B5EF4-FFF2-40B4-BE49-F238E27FC236}">
                <a16:creationId xmlns:a16="http://schemas.microsoft.com/office/drawing/2014/main" xmlns="" id="{9D31F658-C518-280C-9DFA-B55646DD4D5A}"/>
              </a:ext>
            </a:extLst>
          </p:cNvPr>
          <p:cNvGrpSpPr/>
          <p:nvPr/>
        </p:nvGrpSpPr>
        <p:grpSpPr>
          <a:xfrm>
            <a:off x="4553003" y="1799716"/>
            <a:ext cx="1887241" cy="1445964"/>
            <a:chOff x="640748" y="1607816"/>
            <a:chExt cx="5389952" cy="3810000"/>
          </a:xfrm>
        </p:grpSpPr>
        <p:pic>
          <p:nvPicPr>
            <p:cNvPr id="10" name="Рисунок 10">
              <a:extLst>
                <a:ext uri="{FF2B5EF4-FFF2-40B4-BE49-F238E27FC236}">
                  <a16:creationId xmlns:a16="http://schemas.microsoft.com/office/drawing/2014/main" xmlns="" id="{4AF84A6E-A88B-2346-619F-BD9EFD11C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419" t="38660" r="19108" b="26630"/>
            <a:stretch>
              <a:fillRect/>
            </a:stretch>
          </p:blipFill>
          <p:spPr>
            <a:xfrm>
              <a:off x="640748" y="1607816"/>
              <a:ext cx="5389952" cy="3405379"/>
            </a:xfrm>
            <a:prstGeom prst="rect">
              <a:avLst/>
            </a:prstGeom>
          </p:spPr>
        </p:pic>
        <p:pic>
          <p:nvPicPr>
            <p:cNvPr id="15" name="Рисунок 11">
              <a:extLst>
                <a:ext uri="{FF2B5EF4-FFF2-40B4-BE49-F238E27FC236}">
                  <a16:creationId xmlns:a16="http://schemas.microsoft.com/office/drawing/2014/main" xmlns="" id="{6EE0D500-7C7D-2D25-F487-2D508CAC8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8" t="11542" r="26420"/>
            <a:stretch/>
          </p:blipFill>
          <p:spPr>
            <a:xfrm rot="16200000">
              <a:off x="668531" y="2829720"/>
              <a:ext cx="284060" cy="339619"/>
            </a:xfrm>
            <a:prstGeom prst="rect">
              <a:avLst/>
            </a:prstGeom>
          </p:spPr>
        </p:pic>
        <p:pic>
          <p:nvPicPr>
            <p:cNvPr id="16" name="Рисунок 12">
              <a:extLst>
                <a:ext uri="{FF2B5EF4-FFF2-40B4-BE49-F238E27FC236}">
                  <a16:creationId xmlns:a16="http://schemas.microsoft.com/office/drawing/2014/main" xmlns="" id="{8A49BC50-85C6-867F-2A63-B65602B1D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893" y="5013195"/>
              <a:ext cx="647394" cy="404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274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000" t="38660" r="17250" b="22039"/>
          <a:stretch/>
        </p:blipFill>
        <p:spPr>
          <a:xfrm>
            <a:off x="381000" y="1607816"/>
            <a:ext cx="5989320" cy="3855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1456"/>
            <a:ext cx="10637520" cy="135636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точки фокусировки на ускорение протонов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325391" y="1607816"/>
            <a:ext cx="5455129" cy="3855721"/>
            <a:chOff x="6325391" y="1607816"/>
            <a:chExt cx="5455129" cy="385572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50196" t="33285" r="17971" b="24774"/>
            <a:stretch/>
          </p:blipFill>
          <p:spPr>
            <a:xfrm>
              <a:off x="6325391" y="1607816"/>
              <a:ext cx="5455129" cy="385572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8" t="11542" r="26420"/>
            <a:stretch/>
          </p:blipFill>
          <p:spPr>
            <a:xfrm>
              <a:off x="9347709" y="5078197"/>
              <a:ext cx="284060" cy="33961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6187637" y="5256959"/>
            <a:ext cx="573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измеренный спектр протонов при фокусировке на мишени (синяя кривая), за мишенью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 = 20 мкм (зеленая кривая) и перед мишенью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 = -40 мкм (красная кривая)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11542" r="26420"/>
          <a:stretch/>
        </p:blipFill>
        <p:spPr>
          <a:xfrm rot="16200000">
            <a:off x="668530" y="2829720"/>
            <a:ext cx="284060" cy="339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92" y="5013195"/>
            <a:ext cx="647394" cy="4046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5239545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максимальной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протона от величины смещения мишени относительно наилучшего положения фокусировки (а)</a:t>
            </a:r>
          </a:p>
        </p:txBody>
      </p:sp>
    </p:spTree>
    <p:extLst>
      <p:ext uri="{BB962C8B-B14F-4D97-AF65-F5344CB8AC3E}">
        <p14:creationId xmlns:p14="http://schemas.microsoft.com/office/powerpoint/2010/main" val="3121145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125" y="236462"/>
            <a:ext cx="9875520" cy="135636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протонов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(XCELS)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13" y="1289270"/>
            <a:ext cx="5758916" cy="3638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0" y="1377327"/>
            <a:ext cx="5894626" cy="34619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9858" y="5042195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максимальной энергии протонов от толщины мишени l при ее плотности 24nc (синяя кривая), 28nc (красная кривая) и 32nc (черная кривая). На вставке: зависимость максимальной энергии протонов от плотности мишени при ее оптимальной толщине.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8771" y="5042195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протонов, ускоренных импульсом установки XCELS, из мишени с плотностью 28nc и толщиной 8 мкм (красная кривая) и ускоренных из ультратонкой фольги оптимальной толщины 200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(черная кривая). </a:t>
            </a:r>
          </a:p>
        </p:txBody>
      </p:sp>
    </p:spTree>
    <p:extLst>
      <p:ext uri="{BB962C8B-B14F-4D97-AF65-F5344CB8AC3E}">
        <p14:creationId xmlns:p14="http://schemas.microsoft.com/office/powerpoint/2010/main" val="3813048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125" y="236462"/>
            <a:ext cx="9875520" cy="135636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протонов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(XCELS)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93" y="1096743"/>
            <a:ext cx="4137748" cy="2808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FCEF156-2A65-4002-8AD4-8E04C60AF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6" y="1978969"/>
            <a:ext cx="3574435" cy="246238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49286" y="480274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6943" y="55255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Код МАНДОР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×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/20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вправо 14">
            <a:extLst>
              <a:ext uri="{FF2B5EF4-FFF2-40B4-BE49-F238E27FC236}">
                <a16:creationId xmlns:a16="http://schemas.microsoft.com/office/drawing/2014/main" xmlns="" id="{A824E2AD-3C8D-4313-8731-02E66C090ED9}"/>
              </a:ext>
            </a:extLst>
          </p:cNvPr>
          <p:cNvSpPr/>
          <p:nvPr/>
        </p:nvSpPr>
        <p:spPr>
          <a:xfrm rot="1038273">
            <a:off x="3171099" y="2888944"/>
            <a:ext cx="246420" cy="213895"/>
          </a:xfrm>
          <a:prstGeom prst="rightArrow">
            <a:avLst>
              <a:gd name="adj1" fmla="val 41815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право 15">
            <a:extLst>
              <a:ext uri="{FF2B5EF4-FFF2-40B4-BE49-F238E27FC236}">
                <a16:creationId xmlns:a16="http://schemas.microsoft.com/office/drawing/2014/main" xmlns="" id="{D0FA86F2-97A4-48AA-B6F8-0C20919E220F}"/>
              </a:ext>
            </a:extLst>
          </p:cNvPr>
          <p:cNvSpPr/>
          <p:nvPr/>
        </p:nvSpPr>
        <p:spPr>
          <a:xfrm rot="1408244">
            <a:off x="1633075" y="3634601"/>
            <a:ext cx="253397" cy="213895"/>
          </a:xfrm>
          <a:prstGeom prst="rightArrow">
            <a:avLst>
              <a:gd name="adj1" fmla="val 41815"/>
              <a:gd name="adj2" fmla="val 57327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93" y="3828642"/>
            <a:ext cx="4162269" cy="2728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341786" y="1279571"/>
                <a:ext cx="359113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Зависимости максимальной энергии протонов от максимальной плотности </a:t>
                </a:r>
                <a:r>
                  <a:rPr lang="ru-RU" dirty="0" err="1"/>
                  <a:t>преплазмы</a:t>
                </a:r>
                <a:endParaRPr lang="ru-RU" dirty="0"/>
              </a:p>
              <a:p>
                <a:r>
                  <a:rPr lang="ru-RU" dirty="0"/>
                  <a:t>Черный цвет – фокусировка на мишень</a:t>
                </a:r>
              </a:p>
              <a:p>
                <a:r>
                  <a:rPr lang="ru-RU" dirty="0"/>
                  <a:t>Красный – на </a:t>
                </a:r>
                <a:r>
                  <a:rPr lang="ru-RU" dirty="0" err="1"/>
                  <a:t>преплазму</a:t>
                </a:r>
                <a:endParaRPr lang="en-US" dirty="0"/>
              </a:p>
              <a:p>
                <a:r>
                  <a:rPr lang="ru-RU" dirty="0"/>
                  <a:t>Сплошные линии – фокусировка в точку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Пунктир – в точку 0.01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86" y="1279571"/>
                <a:ext cx="3591134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1356" t="-1279" r="-1525" b="-2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48041" y="4756576"/>
                <a:ext cx="318195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Спектры электронов для максимальной плотности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преплазмы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(черная кривая), 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(красная кривая) и 20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(синяя кривая).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041" y="4756576"/>
                <a:ext cx="3181959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533" t="-2058" r="-3257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1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622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работы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8781" y="3206115"/>
                <a:ext cx="10403958" cy="4038600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Поставлены следующие задачи: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Изучить пороги возникновения ионно-звуковой неустойчивости в плазме с одним и двумя сортами ионов</a:t>
                </a: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Рассчитать аномальное поглощение мишеней ЛТС на возникающих флуктуациях плотности ионов</a:t>
                </a: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Исследовать возможные параметры преплазмы при облучении мишени наносекундным лазерным импульсом с интенсивностью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𝐼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ru-RU" sz="2000" b="0" i="0" smtClean="0">
                        <a:latin typeface="Cambria Math"/>
                      </a:rPr>
                      <m:t>Вт/с</m:t>
                    </m:r>
                    <m:sSup>
                      <m:sSup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 оптимальные параметры преплазмы и условия фокусировки лазного импульса на профиль преплазмы для наиболее эффективного ускорения электронов и ионов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781" y="3206115"/>
                <a:ext cx="10403958" cy="4038600"/>
              </a:xfrm>
              <a:blipFill>
                <a:blip r:embed="rId2"/>
                <a:stretch>
                  <a:fillRect l="-117" t="-1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1BBA040-AF59-4BAB-34C6-25471B4E45B5}"/>
              </a:ext>
            </a:extLst>
          </p:cNvPr>
          <p:cNvSpPr/>
          <p:nvPr/>
        </p:nvSpPr>
        <p:spPr>
          <a:xfrm>
            <a:off x="994299" y="1482571"/>
            <a:ext cx="10288440" cy="147345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3C5BF7-870C-32CF-901C-F077627AEBBB}"/>
              </a:ext>
            </a:extLst>
          </p:cNvPr>
          <p:cNvSpPr txBox="1"/>
          <p:nvPr/>
        </p:nvSpPr>
        <p:spPr>
          <a:xfrm>
            <a:off x="1245793" y="1632585"/>
            <a:ext cx="100369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исследование особенностей формирования преплазмы для задач лазерного термоядерного синтеза (с учетом влияния кинетичеких эффектов, связанных с развитием ионно-звуковой неустойчивости обратного тока) и задач лазерного ускорения заряженных частиц. </a:t>
            </a:r>
          </a:p>
        </p:txBody>
      </p:sp>
    </p:spTree>
    <p:extLst>
      <p:ext uri="{BB962C8B-B14F-4D97-AF65-F5344CB8AC3E}">
        <p14:creationId xmlns:p14="http://schemas.microsoft.com/office/powerpoint/2010/main" val="16488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765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Ионно-звуковая неустойчивость в плазме лазерного термоядернго синтеза.</a:t>
            </a:r>
          </a:p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Формирование преплазмы мишени и ее влияние на ускорение заряженных частиц. </a:t>
            </a:r>
          </a:p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982" y="247254"/>
            <a:ext cx="10664320" cy="130333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Инкремент ионно-звуковой неустойчивости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8413" y="2408407"/>
                <a:ext cx="6239609" cy="1813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е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ru-RU" i="1" dirty="0">
                    <a:latin typeface="Cambria Math" panose="02040503050406030204" pitchFamily="18" charset="0"/>
                  </a:rPr>
                  <a:t>, 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𝑒𝑖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3" y="2408407"/>
                <a:ext cx="6239609" cy="1813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21" y="2532058"/>
            <a:ext cx="4801917" cy="294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08902" y="5474239"/>
            <a:ext cx="623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инкремента ионно-звуковой неустойчивости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волнового числа для С-плазмы.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35" y="2830079"/>
            <a:ext cx="1382993" cy="1003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836" y="4222237"/>
                <a:ext cx="5249066" cy="15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Дисперсионное уравнение: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1+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𝑑𝑒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ru-RU" dirty="0"/>
                        <m:t>          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6" y="4222237"/>
                <a:ext cx="5249066" cy="15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09735" y="5474239"/>
                <a:ext cx="3392953" cy="748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4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35" y="5474239"/>
                <a:ext cx="3392953" cy="748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Схема 9"/>
          <p:cNvGraphicFramePr/>
          <p:nvPr>
            <p:extLst>
              <p:ext uri="{D42A27DB-BD31-4B8C-83A1-F6EECF244321}">
                <p14:modId xmlns:p14="http://schemas.microsoft.com/office/powerpoint/2010/main" val="1101695103"/>
              </p:ext>
            </p:extLst>
          </p:nvPr>
        </p:nvGraphicFramePr>
        <p:xfrm>
          <a:off x="2775953" y="1072639"/>
          <a:ext cx="6640093" cy="141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62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8728" y="252031"/>
            <a:ext cx="9601200" cy="130492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 возникновения неустойчивости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246909" y="1971912"/>
                <a:ext cx="3528291" cy="129381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Условие возникновения неустойчивости: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     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46909" y="1971912"/>
                <a:ext cx="3528291" cy="1293812"/>
              </a:xfrm>
              <a:blipFill rotWithShape="0">
                <a:blip r:embed="rId2"/>
                <a:stretch>
                  <a:fillRect t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5049" y="1650082"/>
            <a:ext cx="5357851" cy="33142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2047585"/>
            <a:ext cx="4970207" cy="11424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265828" y="4787816"/>
            <a:ext cx="5509221" cy="706316"/>
            <a:chOff x="3143240" y="3214686"/>
            <a:chExt cx="5857916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3143240" y="3214686"/>
              <a:ext cx="5857916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3200" dirty="0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72396" y="3350489"/>
              <a:ext cx="1285884" cy="29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Группа 14"/>
            <p:cNvGrpSpPr/>
            <p:nvPr/>
          </p:nvGrpSpPr>
          <p:grpSpPr>
            <a:xfrm>
              <a:off x="4948246" y="3286124"/>
              <a:ext cx="2552712" cy="357190"/>
              <a:chOff x="3571868" y="3714752"/>
              <a:chExt cx="2695588" cy="403082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71868" y="3714752"/>
                <a:ext cx="1400178" cy="363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00628" y="3714752"/>
                <a:ext cx="1266828" cy="403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3286116" y="3286124"/>
              <a:ext cx="1500198" cy="357190"/>
              <a:chOff x="4100513" y="3162300"/>
              <a:chExt cx="2157415" cy="53340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100513" y="3162300"/>
                <a:ext cx="94297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00628" y="3243264"/>
                <a:ext cx="12573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35022" y="5203892"/>
                <a:ext cx="5526335" cy="1488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Порог градиента температуры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как функция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бесстолкновительного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случая (синяя кривая),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(зеленая кривая)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(оранжевая кривая).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Пунктирные кривые – приближение.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022" y="5203892"/>
                <a:ext cx="5526335" cy="1488613"/>
              </a:xfrm>
              <a:prstGeom prst="rect">
                <a:avLst/>
              </a:prstGeom>
              <a:blipFill rotWithShape="0">
                <a:blip r:embed="rId10"/>
                <a:stretch>
                  <a:fillRect l="-993" t="-2459" b="-5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08728" y="3104748"/>
                <a:ext cx="3740727" cy="144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учете столкновений возникает дополнительный параметр: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28" y="3104748"/>
                <a:ext cx="3740727" cy="1443472"/>
              </a:xfrm>
              <a:prstGeom prst="rect">
                <a:avLst/>
              </a:prstGeom>
              <a:blipFill rotWithShape="1">
                <a:blip r:embed="rId11"/>
                <a:stretch>
                  <a:fillRect l="-1303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374921" y="1810171"/>
            <a:ext cx="293298" cy="3780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77743" y="2476900"/>
            <a:ext cx="194166" cy="2662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ut0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02" y="1737085"/>
            <a:ext cx="4095779" cy="3071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30644"/>
          <a:stretch/>
        </p:blipFill>
        <p:spPr>
          <a:xfrm rot="16200000">
            <a:off x="5896710" y="2948130"/>
            <a:ext cx="381033" cy="19027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26654" y="24615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аномального поглощения. Постановка задачи.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80" y="4479095"/>
            <a:ext cx="411516" cy="21337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1169" y="5095301"/>
            <a:ext cx="4006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3×10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I &lt;  5×10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7274" y="5601418"/>
                <a:ext cx="8051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Неустойчивость возникает для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Вт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74" y="5601418"/>
                <a:ext cx="8051435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514" t="-11628" r="-606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26654" y="3816490"/>
            <a:ext cx="337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Bychenkov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Plasmas 24  012701 2017.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8061807" y="2508123"/>
            <a:ext cx="2315932" cy="1360213"/>
          </a:xfrm>
          <a:prstGeom prst="leftArrow">
            <a:avLst/>
          </a:prstGeom>
          <a:solidFill>
            <a:srgbClr val="FFB2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Лазерный импульс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84581" y="4673747"/>
            <a:ext cx="22145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Углеродная плазма </a:t>
            </a:r>
            <a:r>
              <a:rPr lang="en-US" dirty="0"/>
              <a:t>Z=6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6781135" y="4137962"/>
            <a:ext cx="85725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6132" y="4241027"/>
            <a:ext cx="2500362" cy="3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41996" y="4601338"/>
            <a:ext cx="733426" cy="3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01256" y="4600628"/>
            <a:ext cx="928693" cy="31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41996" y="5008274"/>
            <a:ext cx="1162052" cy="27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41996" y="5348617"/>
            <a:ext cx="1181101" cy="20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26750" y="1611189"/>
                <a:ext cx="107580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50" y="1611189"/>
                <a:ext cx="1075807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5717" y="1829328"/>
                <a:ext cx="1750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𝑎𝑛𝑜𝑚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717" y="1829328"/>
                <a:ext cx="175003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787" r="-34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8132" y="2237875"/>
                <a:ext cx="2923104" cy="698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𝐿𝑒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32" y="2237875"/>
                <a:ext cx="2923104" cy="6982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8132" y="3043267"/>
                <a:ext cx="2129942" cy="631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𝑎𝑛𝑜𝑚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𝐿𝑒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𝑎𝑛𝑜𝑚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32" y="3043267"/>
                <a:ext cx="2129942" cy="6311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1514" y="4429132"/>
                <a:ext cx="4015266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14" y="4429132"/>
                <a:ext cx="4015266" cy="52668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FC605A-34EA-6D5B-E5A9-FF44E1701E2A}"/>
              </a:ext>
            </a:extLst>
          </p:cNvPr>
          <p:cNvSpPr/>
          <p:nvPr/>
        </p:nvSpPr>
        <p:spPr>
          <a:xfrm>
            <a:off x="11392751" y="2913004"/>
            <a:ext cx="411189" cy="641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21609</TotalTime>
  <Words>2717</Words>
  <Application>Microsoft Office PowerPoint</Application>
  <PresentationFormat>Широкоэкранный</PresentationFormat>
  <Paragraphs>342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Corbel</vt:lpstr>
      <vt:lpstr>MS Mincho</vt:lpstr>
      <vt:lpstr>Times New Roman</vt:lpstr>
      <vt:lpstr>Базис</vt:lpstr>
      <vt:lpstr>Презентация PowerPoint</vt:lpstr>
      <vt:lpstr>Лазерный термоядерный синтез</vt:lpstr>
      <vt:lpstr>Презентация PowerPoint</vt:lpstr>
      <vt:lpstr>Исследование преплазмы для ускорения частиц</vt:lpstr>
      <vt:lpstr>Цель и задачи работы</vt:lpstr>
      <vt:lpstr>Содержание</vt:lpstr>
      <vt:lpstr>Инкремент ионно-звуковой неустойчивости</vt:lpstr>
      <vt:lpstr>Порог возникновения неустойчивости</vt:lpstr>
      <vt:lpstr>Учет аномального поглощения. Постановка задачи.</vt:lpstr>
      <vt:lpstr>Поглощенная энергия</vt:lpstr>
      <vt:lpstr>СН-плазма</vt:lpstr>
      <vt:lpstr>ИЗН в плазме с двумя сортами ионов</vt:lpstr>
      <vt:lpstr>Защищаемые положения 1 и 2</vt:lpstr>
      <vt:lpstr>Выражение для профиля плотности преплазмы</vt:lpstr>
      <vt:lpstr>Гидродинамическое моделирование</vt:lpstr>
      <vt:lpstr>Влияние преплазмы на ускорение электронов</vt:lpstr>
      <vt:lpstr>Презентация PowerPoint</vt:lpstr>
      <vt:lpstr>Ускорение протонов </vt:lpstr>
      <vt:lpstr>Ускорение протонов из ультратонких мишеней</vt:lpstr>
      <vt:lpstr>Защищаемые положения 3 и 4</vt:lpstr>
      <vt:lpstr>Основные результаты</vt:lpstr>
      <vt:lpstr>Спасибо за внимание!</vt:lpstr>
      <vt:lpstr>Список конференций</vt:lpstr>
      <vt:lpstr>Список публикаций</vt:lpstr>
      <vt:lpstr>Новизна и практическая значимость</vt:lpstr>
      <vt:lpstr>NIF – лазерный комплекс для ЛТС (США)</vt:lpstr>
      <vt:lpstr>Два сорта ионов</vt:lpstr>
      <vt:lpstr>ИЗН в плазме с двумя сортами ионов</vt:lpstr>
      <vt:lpstr>Презентация PowerPoint</vt:lpstr>
      <vt:lpstr>Применение мощных лазеров для ускорения заряженных частиц</vt:lpstr>
      <vt:lpstr>Исследование преплазмы для ускорения частиц</vt:lpstr>
      <vt:lpstr>Сдвиг мишени</vt:lpstr>
      <vt:lpstr>Толщина мишени</vt:lpstr>
      <vt:lpstr>Детали моделирования</vt:lpstr>
      <vt:lpstr>Выражение для профиля плотности преплазмы</vt:lpstr>
      <vt:lpstr>Гидродинамическое моделирование</vt:lpstr>
      <vt:lpstr>Презентация PowerPoint</vt:lpstr>
      <vt:lpstr>Презентация PowerPoint</vt:lpstr>
      <vt:lpstr>Презентация PowerPoint</vt:lpstr>
      <vt:lpstr>Влияние размера фокального пятна</vt:lpstr>
      <vt:lpstr>Спектр гамма-излучения </vt:lpstr>
      <vt:lpstr>Презентация PowerPoint</vt:lpstr>
      <vt:lpstr>Ускорение протонов</vt:lpstr>
      <vt:lpstr>Смещение точки фокусировки</vt:lpstr>
      <vt:lpstr>Влияние точки фокусировки на ускорение протонов</vt:lpstr>
      <vt:lpstr>Ускорение протонов (XCELS)</vt:lpstr>
      <vt:lpstr>Ускорение протонов (XCELS)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</cp:lastModifiedBy>
  <cp:revision>129</cp:revision>
  <dcterms:created xsi:type="dcterms:W3CDTF">2022-09-28T17:14:09Z</dcterms:created>
  <dcterms:modified xsi:type="dcterms:W3CDTF">2026-03-19T13:50:32Z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f8e9b573b1014ec5804c44dee49d004c</vt:lpwstr>
  </property>
</Properties>
</file>