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29" r:id="rId2"/>
    <p:sldId id="628" r:id="rId3"/>
    <p:sldId id="637" r:id="rId4"/>
    <p:sldId id="638" r:id="rId5"/>
    <p:sldId id="639" r:id="rId6"/>
    <p:sldId id="642" r:id="rId7"/>
    <p:sldId id="643" r:id="rId8"/>
    <p:sldId id="644" r:id="rId9"/>
    <p:sldId id="645" r:id="rId10"/>
    <p:sldId id="636" r:id="rId11"/>
    <p:sldId id="627" r:id="rId12"/>
    <p:sldId id="629" r:id="rId13"/>
    <p:sldId id="581" r:id="rId14"/>
    <p:sldId id="633" r:id="rId15"/>
    <p:sldId id="632" r:id="rId16"/>
    <p:sldId id="635" r:id="rId17"/>
    <p:sldId id="634" r:id="rId18"/>
    <p:sldId id="593" r:id="rId19"/>
    <p:sldId id="594" r:id="rId20"/>
    <p:sldId id="597" r:id="rId21"/>
    <p:sldId id="598" r:id="rId22"/>
    <p:sldId id="599" r:id="rId23"/>
    <p:sldId id="614" r:id="rId24"/>
    <p:sldId id="613" r:id="rId25"/>
    <p:sldId id="617" r:id="rId26"/>
    <p:sldId id="616" r:id="rId27"/>
    <p:sldId id="575" r:id="rId28"/>
    <p:sldId id="647" r:id="rId29"/>
    <p:sldId id="615" r:id="rId30"/>
    <p:sldId id="572" r:id="rId31"/>
    <p:sldId id="569" r:id="rId32"/>
    <p:sldId id="610" r:id="rId33"/>
    <p:sldId id="611" r:id="rId34"/>
    <p:sldId id="612" r:id="rId35"/>
    <p:sldId id="608" r:id="rId36"/>
    <p:sldId id="609" r:id="rId37"/>
    <p:sldId id="607" r:id="rId38"/>
    <p:sldId id="561" r:id="rId39"/>
    <p:sldId id="624" r:id="rId40"/>
    <p:sldId id="623" r:id="rId41"/>
    <p:sldId id="496" r:id="rId42"/>
    <p:sldId id="520" r:id="rId43"/>
    <p:sldId id="601" r:id="rId4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00"/>
    <a:srgbClr val="D5291A"/>
    <a:srgbClr val="2A76AB"/>
    <a:srgbClr val="5F8FB6"/>
    <a:srgbClr val="FF7600"/>
    <a:srgbClr val="277CB7"/>
    <a:srgbClr val="0000FF"/>
    <a:srgbClr val="FF0000"/>
    <a:srgbClr val="FFB01F"/>
    <a:srgbClr val="F4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50" autoAdjust="0"/>
    <p:restoredTop sz="94660"/>
  </p:normalViewPr>
  <p:slideViewPr>
    <p:cSldViewPr>
      <p:cViewPr varScale="1">
        <p:scale>
          <a:sx n="62" d="100"/>
          <a:sy n="62" d="100"/>
        </p:scale>
        <p:origin x="84" y="11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DEAE63-3B54-4504-A59E-3F5D2C8214C3}" type="datetimeFigureOut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403739-DAA4-4683-ACCA-E605EC0B9A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39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526E33-E24E-4779-B673-DE7EEDF6F7A2}" type="datetimeFigureOut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DACDB37-A1C2-416F-A4D2-696BB89959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937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1282EA-315C-4081-B8BD-4D1517F000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5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0FD65-4E3F-4066-8F5C-791EA64A35F6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2E8EF-AE86-4D38-85C1-A72798733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7A0F-E1F6-489D-941C-2EE877D50F87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71F50-C455-4397-92C5-6069E18F4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69678-A2B3-48E7-B54B-03440D019D79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8B562-8182-4471-978E-1A4B04987A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405B7-050F-463C-A246-20096A93B06F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E08AC-EAC5-44DE-AD3C-FF4E737AD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7897-E92C-404F-80A3-BA70FA237522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B17D-8F21-4621-A749-218BA6936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E4944-E7C6-43A8-AE18-6C99823613CD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0B268-D33C-4A97-8C38-4F09D51FBD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40074-B6FF-4C6F-8860-24972C11394E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7204C-9F8B-4B28-8253-C64ECEA8D5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04F95-53CF-4132-BB81-50B0D23D9B08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04A46-B8A9-40D7-B581-0279CB811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3DC1-2C66-45C7-9172-A45E6F3A75CE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94047-A112-4EE9-BCDA-30D501C317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6A352-F1D2-431D-A14F-54A0866117F3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9C690-3717-454A-A382-E7F34845D3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25D14-75A4-4671-AADB-7B8B1DAEEE9D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AD7C3-0F12-487D-8B8B-65FCE4D25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242F59-2859-4549-9F67-D4EE28287597}" type="datetime1">
              <a:rPr lang="ru-RU"/>
              <a:pPr>
                <a:defRPr/>
              </a:pPr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Novosibirsk, 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D04D85-0C7E-4EB5-A30B-5A4228B9E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3.jpeg"/><Relationship Id="rId9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3.jpeg"/><Relationship Id="rId9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.gif"/><Relationship Id="rId5" Type="http://schemas.openxmlformats.org/officeDocument/2006/relationships/image" Target="../media/image23.png"/><Relationship Id="rId15" Type="http://schemas.openxmlformats.org/officeDocument/2006/relationships/image" Target="../media/image6.jpeg"/><Relationship Id="rId10" Type="http://schemas.openxmlformats.org/officeDocument/2006/relationships/image" Target="../media/image30.jpeg"/><Relationship Id="rId4" Type="http://schemas.openxmlformats.org/officeDocument/2006/relationships/image" Target="../media/image3.jpe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.png"/><Relationship Id="rId7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6.jpe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.jpe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42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4.jpe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3.jpeg"/><Relationship Id="rId9" Type="http://schemas.openxmlformats.org/officeDocument/2006/relationships/image" Target="../media/image4.gif"/><Relationship Id="rId1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3.jpeg"/><Relationship Id="rId9" Type="http://schemas.openxmlformats.org/officeDocument/2006/relationships/image" Target="../media/image4.gif"/><Relationship Id="rId1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4.gif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lcode.info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gif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12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3.jpe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9.pn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9.png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9.pn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54.jp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76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.pn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76.png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gif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88/1361-6587/abe055" TargetMode="External"/><Relationship Id="rId13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hyperlink" Target="https://doi.org/10.1103/PhysRevAccelBeams.24.011301" TargetMode="External"/><Relationship Id="rId12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8/1361-6587/abc298" TargetMode="External"/><Relationship Id="rId11" Type="http://schemas.openxmlformats.org/officeDocument/2006/relationships/hyperlink" Target="https://doi.org/10.1134/S1547477124700183" TargetMode="External"/><Relationship Id="rId5" Type="http://schemas.openxmlformats.org/officeDocument/2006/relationships/hyperlink" Target="https://doi.org/10.1063/1.5048549" TargetMode="External"/><Relationship Id="rId10" Type="http://schemas.openxmlformats.org/officeDocument/2006/relationships/hyperlink" Target="https://doi.org/10.3103/S1068335623180057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s://doi.org/10.1134/S1063780X22601249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12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7.png"/><Relationship Id="rId5" Type="http://schemas.openxmlformats.org/officeDocument/2006/relationships/image" Target="../media/image4.gif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6.jpeg"/><Relationship Id="rId5" Type="http://schemas.openxmlformats.org/officeDocument/2006/relationships/image" Target="../media/image4.gif"/><Relationship Id="rId10" Type="http://schemas.openxmlformats.org/officeDocument/2006/relationships/image" Target="../media/image21.png"/><Relationship Id="rId4" Type="http://schemas.openxmlformats.org/officeDocument/2006/relationships/image" Target="../media/image3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6.jpeg"/><Relationship Id="rId5" Type="http://schemas.openxmlformats.org/officeDocument/2006/relationships/image" Target="../media/image4.gif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6.jpeg"/><Relationship Id="rId5" Type="http://schemas.openxmlformats.org/officeDocument/2006/relationships/image" Target="../media/image4.gif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24776" y="1401455"/>
            <a:ext cx="9742448" cy="2088232"/>
          </a:xfrm>
          <a:prstGeom prst="rect">
            <a:avLst/>
          </a:prstGeom>
        </p:spPr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Исследование механизмов разрушения плазменной кильватерной волны </a:t>
            </a:r>
            <a:b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с помощью контроля потоков энергии в численном моделировании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5447928" y="1"/>
            <a:ext cx="6744071" cy="80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sz="2000" b="1" u="sng" dirty="0">
                <a:latin typeface="Calibri" pitchFamily="34" charset="0"/>
              </a:rPr>
              <a:t>Межинститутский семинар «Новые методы ускорения частиц и экстремальные состояния материи»</a:t>
            </a:r>
          </a:p>
          <a:p>
            <a:pPr algn="r" eaLnBrk="1" hangingPunct="1"/>
            <a:r>
              <a:rPr lang="ru-RU" sz="2000" b="1" dirty="0">
                <a:latin typeface="Calibri" pitchFamily="34" charset="0"/>
              </a:rPr>
              <a:t>Дистанционно из Новосибирска, 26.03.2026</a:t>
            </a:r>
          </a:p>
        </p:txBody>
      </p:sp>
      <p:grpSp>
        <p:nvGrpSpPr>
          <p:cNvPr id="24" name="Группа 5"/>
          <p:cNvGrpSpPr>
            <a:grpSpLocks/>
          </p:cNvGrpSpPr>
          <p:nvPr/>
        </p:nvGrpSpPr>
        <p:grpSpPr bwMode="auto">
          <a:xfrm>
            <a:off x="0" y="0"/>
            <a:ext cx="2884905" cy="918638"/>
            <a:chOff x="0" y="0"/>
            <a:chExt cx="2627784" cy="836613"/>
          </a:xfrm>
        </p:grpSpPr>
        <p:pic>
          <p:nvPicPr>
            <p:cNvPr id="25" name="Picture 4" descr="C:\Users\Roman\Desktop\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9" descr="C:\Users\Roman\Desktop\1246955852_logo_nsu_rastr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Содержимое 5"/>
          <p:cNvSpPr txBox="1">
            <a:spLocks/>
          </p:cNvSpPr>
          <p:nvPr/>
        </p:nvSpPr>
        <p:spPr bwMode="auto">
          <a:xfrm>
            <a:off x="5879976" y="3861048"/>
            <a:ext cx="63120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2800" b="1" u="sng" kern="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Спицын Роман Игоревич,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2400" b="1" i="1" u="sng" kern="0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н.с</a:t>
            </a:r>
            <a:r>
              <a:rPr lang="ru-RU" sz="2400" b="1" i="1" u="sng" kern="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. ИЯФ СО РАН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ru-RU" b="1" u="sng" kern="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2800" b="1" i="1" u="sng" kern="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Научный руководитель: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2800" b="1" u="sng" kern="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Лотов Константин Владимирович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2400" b="1" i="1" u="sng" kern="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д.ф.-м.н., профессор РАН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ru-RU" sz="800" b="1" kern="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ru-RU" sz="800" b="1" kern="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+mn-cs"/>
              </a:rPr>
              <a:t>           </a:t>
            </a:r>
            <a:endParaRPr lang="en-US" sz="2400" kern="0" dirty="0">
              <a:effectLst>
                <a:outerShdw blurRad="38100" dist="38100" dir="2700000" algn="tl">
                  <a:srgbClr val="010199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ru-RU" sz="3200" kern="0" dirty="0">
              <a:effectLst>
                <a:outerShdw blurRad="38100" dist="38100" dir="2700000" algn="tl">
                  <a:srgbClr val="010199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8DC903-F263-4004-A2FA-0F6E3482CC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05" y="0"/>
            <a:ext cx="1770608" cy="899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BF59BF-0719-49D3-AE57-A03A8D0C5F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1702" y="3789040"/>
            <a:ext cx="173959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79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D29879-F7EC-C3AD-D5E1-2BC068799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1101DDD2-62C5-957A-634A-37EBD838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Контроль потоков энергии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6663A7D0-995C-520B-1550-A3F557F23B20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AFF06181-342E-3CBE-7EDB-C58B67503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C9549D3B-820E-4D20-C563-A5534C199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0012C4D-382A-C6D5-79A5-285E53F7B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7" y="878773"/>
            <a:ext cx="4494283" cy="1036673"/>
          </a:xfrm>
          <a:prstGeom prst="rect">
            <a:avLst/>
          </a:prstGeom>
        </p:spPr>
      </p:pic>
      <p:sp>
        <p:nvSpPr>
          <p:cNvPr id="53" name="Содержимое 2">
            <a:extLst>
              <a:ext uri="{FF2B5EF4-FFF2-40B4-BE49-F238E27FC236}">
                <a16:creationId xmlns:a16="http://schemas.microsoft.com/office/drawing/2014/main" id="{0E329A15-5AAD-5E44-CF8F-9CB0E6980577}"/>
              </a:ext>
            </a:extLst>
          </p:cNvPr>
          <p:cNvSpPr txBox="1">
            <a:spLocks/>
          </p:cNvSpPr>
          <p:nvPr/>
        </p:nvSpPr>
        <p:spPr bwMode="auto">
          <a:xfrm>
            <a:off x="-1" y="2232182"/>
            <a:ext cx="2495601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Поток энергии ЭМ-поля</a:t>
            </a:r>
            <a:r>
              <a:rPr lang="en-US" sz="1600" dirty="0"/>
              <a:t>:</a:t>
            </a:r>
            <a:endParaRPr lang="ru-RU" sz="1600" i="1" dirty="0"/>
          </a:p>
        </p:txBody>
      </p:sp>
      <p:sp>
        <p:nvSpPr>
          <p:cNvPr id="54" name="Содержимое 2">
            <a:extLst>
              <a:ext uri="{FF2B5EF4-FFF2-40B4-BE49-F238E27FC236}">
                <a16:creationId xmlns:a16="http://schemas.microsoft.com/office/drawing/2014/main" id="{C1025EE6-8F56-A29D-8CB9-63C9FF537A8D}"/>
              </a:ext>
            </a:extLst>
          </p:cNvPr>
          <p:cNvSpPr txBox="1">
            <a:spLocks/>
          </p:cNvSpPr>
          <p:nvPr/>
        </p:nvSpPr>
        <p:spPr bwMode="auto">
          <a:xfrm>
            <a:off x="1" y="3396827"/>
            <a:ext cx="2783632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Поток кинетической энергии</a:t>
            </a:r>
            <a:r>
              <a:rPr lang="en-US" sz="1600" dirty="0"/>
              <a:t>:</a:t>
            </a:r>
            <a:endParaRPr lang="ru-RU" sz="1600" i="1" dirty="0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F96A96D-50F4-C6A7-0713-E27DA128AD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664" y="2133784"/>
            <a:ext cx="5068104" cy="5799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638A15C-8AE3-DBC1-25E6-AB4F728E27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936" y="2924476"/>
            <a:ext cx="4749633" cy="65652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D9CF4D1-0FFD-CE98-E089-6C235DB096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664" y="3635216"/>
            <a:ext cx="5087319" cy="65788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76E9676-F707-846D-6B9C-A8850E9A7E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0EB55CDF-2A49-C456-9E33-39B4E1A334F5}"/>
              </a:ext>
            </a:extLst>
          </p:cNvPr>
          <p:cNvSpPr txBox="1">
            <a:spLocks/>
          </p:cNvSpPr>
          <p:nvPr/>
        </p:nvSpPr>
        <p:spPr bwMode="auto">
          <a:xfrm>
            <a:off x="4943872" y="882986"/>
            <a:ext cx="6943658" cy="60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Было: невозмущенная холодная плазма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Стало: драйвер создал возмущения </a:t>
            </a:r>
          </a:p>
        </p:txBody>
      </p:sp>
      <p:sp>
        <p:nvSpPr>
          <p:cNvPr id="40" name="Содержимое 2">
            <a:extLst>
              <a:ext uri="{FF2B5EF4-FFF2-40B4-BE49-F238E27FC236}">
                <a16:creationId xmlns:a16="http://schemas.microsoft.com/office/drawing/2014/main" id="{E5F7F58C-2CB5-5458-1A02-39B6C63ABB08}"/>
              </a:ext>
            </a:extLst>
          </p:cNvPr>
          <p:cNvSpPr txBox="1">
            <a:spLocks/>
          </p:cNvSpPr>
          <p:nvPr/>
        </p:nvSpPr>
        <p:spPr bwMode="auto">
          <a:xfrm>
            <a:off x="4727848" y="1506040"/>
            <a:ext cx="6943658" cy="33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	движение частиц (</a:t>
            </a:r>
            <a:r>
              <a:rPr lang="ru-RU" sz="1600" b="1" dirty="0" err="1"/>
              <a:t>кин.энергия</a:t>
            </a:r>
            <a:r>
              <a:rPr lang="ru-RU" sz="1600" b="1" dirty="0"/>
              <a:t>) + ЭМ поля (энергия ЭМ полей)</a:t>
            </a:r>
            <a:r>
              <a:rPr lang="en-US" sz="1600" b="1" dirty="0"/>
              <a:t> </a:t>
            </a:r>
            <a:endParaRPr lang="ru-RU" sz="1600" b="1" dirty="0"/>
          </a:p>
        </p:txBody>
      </p:sp>
      <p:sp>
        <p:nvSpPr>
          <p:cNvPr id="41" name="Содержимое 2">
            <a:extLst>
              <a:ext uri="{FF2B5EF4-FFF2-40B4-BE49-F238E27FC236}">
                <a16:creationId xmlns:a16="http://schemas.microsoft.com/office/drawing/2014/main" id="{2193BFB8-0EE2-474A-EDB2-A2643C4F47F0}"/>
              </a:ext>
            </a:extLst>
          </p:cNvPr>
          <p:cNvSpPr txBox="1">
            <a:spLocks/>
          </p:cNvSpPr>
          <p:nvPr/>
        </p:nvSpPr>
        <p:spPr bwMode="auto">
          <a:xfrm rot="1717895">
            <a:off x="8297785" y="1300108"/>
            <a:ext cx="648072" cy="33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sz="2000" b="1" dirty="0"/>
              <a:t>=&gt;</a:t>
            </a:r>
            <a:endParaRPr lang="ru-RU" sz="2000" b="1" dirty="0"/>
          </a:p>
        </p:txBody>
      </p: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3BA9A333-72D7-3D0D-A2B2-9CCFD13068D7}"/>
              </a:ext>
            </a:extLst>
          </p:cNvPr>
          <p:cNvSpPr txBox="1">
            <a:spLocks/>
          </p:cNvSpPr>
          <p:nvPr/>
        </p:nvSpPr>
        <p:spPr bwMode="auto">
          <a:xfrm>
            <a:off x="-1" y="509924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600" b="1" dirty="0"/>
              <a:t>В численном моделировании можно отслеживать, куда и как уходит энергия в сопутствующем окне, летящем со скоростью света</a:t>
            </a:r>
          </a:p>
        </p:txBody>
      </p:sp>
      <p:sp>
        <p:nvSpPr>
          <p:cNvPr id="47" name="Содержимое 2">
            <a:extLst>
              <a:ext uri="{FF2B5EF4-FFF2-40B4-BE49-F238E27FC236}">
                <a16:creationId xmlns:a16="http://schemas.microsoft.com/office/drawing/2014/main" id="{CF43EADA-E384-DB4B-66BB-1DABEC1FFEA5}"/>
              </a:ext>
            </a:extLst>
          </p:cNvPr>
          <p:cNvSpPr txBox="1">
            <a:spLocks/>
          </p:cNvSpPr>
          <p:nvPr/>
        </p:nvSpPr>
        <p:spPr bwMode="auto">
          <a:xfrm>
            <a:off x="8400256" y="3013500"/>
            <a:ext cx="1631504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i="1" dirty="0"/>
              <a:t>(по частицам)</a:t>
            </a:r>
          </a:p>
        </p:txBody>
      </p: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2CCF3431-ECCC-F684-09BC-AC8D9E156675}"/>
              </a:ext>
            </a:extLst>
          </p:cNvPr>
          <p:cNvSpPr txBox="1">
            <a:spLocks/>
          </p:cNvSpPr>
          <p:nvPr/>
        </p:nvSpPr>
        <p:spPr bwMode="auto">
          <a:xfrm>
            <a:off x="8400256" y="3717032"/>
            <a:ext cx="3487274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i="1" dirty="0"/>
              <a:t>(по макроскопическим параметрам)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7E9898F-BEC3-6365-6399-2BF0CF5FAF62}"/>
              </a:ext>
            </a:extLst>
          </p:cNvPr>
          <p:cNvCxnSpPr>
            <a:cxnSpLocks/>
          </p:cNvCxnSpPr>
          <p:nvPr/>
        </p:nvCxnSpPr>
        <p:spPr>
          <a:xfrm flipV="1">
            <a:off x="2711624" y="3252738"/>
            <a:ext cx="314303" cy="304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5B765C6E-0330-F2E7-523C-0619BED3BB18}"/>
              </a:ext>
            </a:extLst>
          </p:cNvPr>
          <p:cNvCxnSpPr>
            <a:cxnSpLocks/>
          </p:cNvCxnSpPr>
          <p:nvPr/>
        </p:nvCxnSpPr>
        <p:spPr>
          <a:xfrm>
            <a:off x="2711624" y="3556930"/>
            <a:ext cx="314303" cy="284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C54C8CB-49DD-50A6-B400-251B4790E0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47" y="1458770"/>
            <a:ext cx="425543" cy="15135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9C1AE4-0EBD-D759-7686-ABD0A2370B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10" y="1696943"/>
            <a:ext cx="579089" cy="182062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F24AFEB5-FABA-73DD-A6DB-44A65926527D}"/>
              </a:ext>
            </a:extLst>
          </p:cNvPr>
          <p:cNvCxnSpPr>
            <a:cxnSpLocks/>
          </p:cNvCxnSpPr>
          <p:nvPr/>
        </p:nvCxnSpPr>
        <p:spPr>
          <a:xfrm>
            <a:off x="-1" y="4365104"/>
            <a:ext cx="12192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ECB1491E-7BA5-616A-FCC6-5B351375B516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2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DD4F2423-7AF6-90D4-22A5-78E8A1E2A0A0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D2E5237-39DA-ACE7-87F6-80AC49F382AC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BEF3F0F-6DA6-93B8-41E5-C1EB305F7D3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26FFA00E-7463-CAFA-D528-7261C27F7D5D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08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7F0DF43-261E-339B-7F56-0799ACDCB4BB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840A1F3A-80E4-36AC-1BE6-72A87D445CE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D847E4D9-8D17-4741-D763-C70084554E9D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1391180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Контроль потоков энергии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C597740-EE2A-472F-B618-F537944BB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7" y="880159"/>
            <a:ext cx="4494283" cy="1036673"/>
          </a:xfrm>
          <a:prstGeom prst="rect">
            <a:avLst/>
          </a:prstGeom>
        </p:spPr>
      </p:pic>
      <p:sp>
        <p:nvSpPr>
          <p:cNvPr id="53" name="Содержимое 2">
            <a:extLst>
              <a:ext uri="{FF2B5EF4-FFF2-40B4-BE49-F238E27FC236}">
                <a16:creationId xmlns:a16="http://schemas.microsoft.com/office/drawing/2014/main" id="{7497EB3D-DC08-4778-97B1-555E254E2F7F}"/>
              </a:ext>
            </a:extLst>
          </p:cNvPr>
          <p:cNvSpPr txBox="1">
            <a:spLocks/>
          </p:cNvSpPr>
          <p:nvPr/>
        </p:nvSpPr>
        <p:spPr bwMode="auto">
          <a:xfrm>
            <a:off x="-1" y="2232182"/>
            <a:ext cx="2495601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Поток энергии ЭМ-поля</a:t>
            </a:r>
            <a:r>
              <a:rPr lang="en-US" sz="1600" dirty="0"/>
              <a:t>:</a:t>
            </a:r>
            <a:endParaRPr lang="ru-RU" sz="1600" i="1" dirty="0"/>
          </a:p>
        </p:txBody>
      </p:sp>
      <p:sp>
        <p:nvSpPr>
          <p:cNvPr id="54" name="Содержимое 2">
            <a:extLst>
              <a:ext uri="{FF2B5EF4-FFF2-40B4-BE49-F238E27FC236}">
                <a16:creationId xmlns:a16="http://schemas.microsoft.com/office/drawing/2014/main" id="{7AACE8F9-A58A-4FDC-8F9B-5A822127F190}"/>
              </a:ext>
            </a:extLst>
          </p:cNvPr>
          <p:cNvSpPr txBox="1">
            <a:spLocks/>
          </p:cNvSpPr>
          <p:nvPr/>
        </p:nvSpPr>
        <p:spPr bwMode="auto">
          <a:xfrm>
            <a:off x="1" y="3396827"/>
            <a:ext cx="2783632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Поток кинетической энергии</a:t>
            </a:r>
            <a:r>
              <a:rPr lang="en-US" sz="1600" dirty="0"/>
              <a:t>:</a:t>
            </a:r>
            <a:endParaRPr lang="ru-RU" sz="1600" i="1" dirty="0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DC511B8-4F40-4172-A1A1-0FBB2E526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664" y="2133784"/>
            <a:ext cx="5068104" cy="5799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1857886-E1B9-45F4-B002-A6D0EAA4DC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936" y="2924476"/>
            <a:ext cx="4749633" cy="65652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F6C2D45-DF6F-4BCF-95EE-66FA1E7AE9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664" y="3635216"/>
            <a:ext cx="5087319" cy="65788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1921A9C5-28A2-4487-9EA2-92D26A0C8E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14C0FFFB-9C3C-46CF-A2D6-37599AF290EE}"/>
              </a:ext>
            </a:extLst>
          </p:cNvPr>
          <p:cNvSpPr txBox="1">
            <a:spLocks/>
          </p:cNvSpPr>
          <p:nvPr/>
        </p:nvSpPr>
        <p:spPr bwMode="auto">
          <a:xfrm>
            <a:off x="4943872" y="882986"/>
            <a:ext cx="6943658" cy="60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Было: невозмущенная холодная плазма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Стало: драйвер создал возмущения </a:t>
            </a:r>
          </a:p>
        </p:txBody>
      </p:sp>
      <p:sp>
        <p:nvSpPr>
          <p:cNvPr id="40" name="Содержимое 2">
            <a:extLst>
              <a:ext uri="{FF2B5EF4-FFF2-40B4-BE49-F238E27FC236}">
                <a16:creationId xmlns:a16="http://schemas.microsoft.com/office/drawing/2014/main" id="{6222734C-BF6D-4949-9F9F-4AF5A101EF73}"/>
              </a:ext>
            </a:extLst>
          </p:cNvPr>
          <p:cNvSpPr txBox="1">
            <a:spLocks/>
          </p:cNvSpPr>
          <p:nvPr/>
        </p:nvSpPr>
        <p:spPr bwMode="auto">
          <a:xfrm>
            <a:off x="4727848" y="1506040"/>
            <a:ext cx="6943658" cy="33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	движение частиц (</a:t>
            </a:r>
            <a:r>
              <a:rPr lang="ru-RU" sz="1600" b="1" dirty="0" err="1"/>
              <a:t>кин.энергия</a:t>
            </a:r>
            <a:r>
              <a:rPr lang="ru-RU" sz="1600" b="1" dirty="0"/>
              <a:t>) + ЭМ поля (энергия ЭМ полей)</a:t>
            </a:r>
            <a:r>
              <a:rPr lang="en-US" sz="1600" b="1" dirty="0"/>
              <a:t> </a:t>
            </a:r>
            <a:endParaRPr lang="ru-RU" sz="1600" b="1" dirty="0"/>
          </a:p>
        </p:txBody>
      </p:sp>
      <p:sp>
        <p:nvSpPr>
          <p:cNvPr id="41" name="Содержимое 2">
            <a:extLst>
              <a:ext uri="{FF2B5EF4-FFF2-40B4-BE49-F238E27FC236}">
                <a16:creationId xmlns:a16="http://schemas.microsoft.com/office/drawing/2014/main" id="{19C35769-72EF-4609-89DC-C6543B24604D}"/>
              </a:ext>
            </a:extLst>
          </p:cNvPr>
          <p:cNvSpPr txBox="1">
            <a:spLocks/>
          </p:cNvSpPr>
          <p:nvPr/>
        </p:nvSpPr>
        <p:spPr bwMode="auto">
          <a:xfrm rot="1717895">
            <a:off x="8297785" y="1300108"/>
            <a:ext cx="648072" cy="33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sz="2000" b="1" dirty="0"/>
              <a:t>=&gt;</a:t>
            </a:r>
            <a:endParaRPr lang="ru-RU" sz="2000" b="1" dirty="0"/>
          </a:p>
        </p:txBody>
      </p: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52FE1B7E-68FA-4509-B4D0-6B197A8E1AEC}"/>
              </a:ext>
            </a:extLst>
          </p:cNvPr>
          <p:cNvSpPr txBox="1">
            <a:spLocks/>
          </p:cNvSpPr>
          <p:nvPr/>
        </p:nvSpPr>
        <p:spPr bwMode="auto">
          <a:xfrm>
            <a:off x="-1" y="509924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600" b="1" dirty="0"/>
              <a:t>В численном моделировании можно отслеживать, куда и как уходит энергия в сопутствующем окне, летящем со скоростью света</a:t>
            </a:r>
          </a:p>
        </p:txBody>
      </p:sp>
      <p:sp>
        <p:nvSpPr>
          <p:cNvPr id="47" name="Содержимое 2">
            <a:extLst>
              <a:ext uri="{FF2B5EF4-FFF2-40B4-BE49-F238E27FC236}">
                <a16:creationId xmlns:a16="http://schemas.microsoft.com/office/drawing/2014/main" id="{4D5E7D77-18E4-425A-91C7-4502E0827A49}"/>
              </a:ext>
            </a:extLst>
          </p:cNvPr>
          <p:cNvSpPr txBox="1">
            <a:spLocks/>
          </p:cNvSpPr>
          <p:nvPr/>
        </p:nvSpPr>
        <p:spPr bwMode="auto">
          <a:xfrm>
            <a:off x="8400256" y="3013500"/>
            <a:ext cx="1631504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i="1" dirty="0"/>
              <a:t>(по частицам)</a:t>
            </a:r>
          </a:p>
        </p:txBody>
      </p: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1F1BB2B8-247E-4158-AB86-C1D4B432CADD}"/>
              </a:ext>
            </a:extLst>
          </p:cNvPr>
          <p:cNvSpPr txBox="1">
            <a:spLocks/>
          </p:cNvSpPr>
          <p:nvPr/>
        </p:nvSpPr>
        <p:spPr bwMode="auto">
          <a:xfrm>
            <a:off x="8400256" y="3717032"/>
            <a:ext cx="3487274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i="1" dirty="0"/>
              <a:t>(по макроскопическим параметрам)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A1CAC389-0139-4251-9BEE-5A3F11D043C2}"/>
              </a:ext>
            </a:extLst>
          </p:cNvPr>
          <p:cNvCxnSpPr>
            <a:cxnSpLocks/>
          </p:cNvCxnSpPr>
          <p:nvPr/>
        </p:nvCxnSpPr>
        <p:spPr>
          <a:xfrm flipV="1">
            <a:off x="2711624" y="3252738"/>
            <a:ext cx="314303" cy="304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771A052B-0452-4460-87ED-4687BB1241F8}"/>
              </a:ext>
            </a:extLst>
          </p:cNvPr>
          <p:cNvCxnSpPr>
            <a:cxnSpLocks/>
          </p:cNvCxnSpPr>
          <p:nvPr/>
        </p:nvCxnSpPr>
        <p:spPr>
          <a:xfrm>
            <a:off x="2711624" y="3556930"/>
            <a:ext cx="314303" cy="284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B12D4E4-AD6D-4D19-9092-98F3DAA862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47" y="1458770"/>
            <a:ext cx="425543" cy="15135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AD2597A-6D68-4FAF-8A2A-D4B4A6EC4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10" y="1696943"/>
            <a:ext cx="579089" cy="182062"/>
          </a:xfrm>
          <a:prstGeom prst="rect">
            <a:avLst/>
          </a:prstGeom>
        </p:spPr>
      </p:pic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51690B3E-48CE-484A-A9F2-0EA2618F9C28}"/>
              </a:ext>
            </a:extLst>
          </p:cNvPr>
          <p:cNvCxnSpPr>
            <a:cxnSpLocks/>
          </p:cNvCxnSpPr>
          <p:nvPr/>
        </p:nvCxnSpPr>
        <p:spPr>
          <a:xfrm>
            <a:off x="-1" y="4365104"/>
            <a:ext cx="12192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Содержимое 2">
            <a:extLst>
              <a:ext uri="{FF2B5EF4-FFF2-40B4-BE49-F238E27FC236}">
                <a16:creationId xmlns:a16="http://schemas.microsoft.com/office/drawing/2014/main" id="{5A4EF2E2-DFCE-4D70-AF14-E0FD40485117}"/>
              </a:ext>
            </a:extLst>
          </p:cNvPr>
          <p:cNvSpPr txBox="1">
            <a:spLocks/>
          </p:cNvSpPr>
          <p:nvPr/>
        </p:nvSpPr>
        <p:spPr bwMode="auto">
          <a:xfrm>
            <a:off x="3575720" y="4476947"/>
            <a:ext cx="4943872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Опрокидывание волны  =</a:t>
            </a:r>
            <a:r>
              <a:rPr lang="en-US" sz="1600" b="1" dirty="0"/>
              <a:t>&gt;</a:t>
            </a:r>
            <a:r>
              <a:rPr lang="ru-RU" sz="1600" b="1" dirty="0"/>
              <a:t> </a:t>
            </a:r>
            <a:r>
              <a:rPr lang="en-US" sz="1600" b="1" dirty="0"/>
              <a:t> </a:t>
            </a:r>
            <a:r>
              <a:rPr lang="ru-RU" sz="1600" b="1" dirty="0"/>
              <a:t>быстрые частицы: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46259DC-18EE-4B08-BD8C-A3FCCB8757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980" y="4510692"/>
            <a:ext cx="2232916" cy="286460"/>
          </a:xfrm>
          <a:prstGeom prst="rect">
            <a:avLst/>
          </a:prstGeom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9163CF0F-80F8-6517-B497-5CFF940F19C2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3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2F939AE4-813C-B91C-12A7-C43DA3C896F3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4731477-1E35-9182-A752-F3CA05881E9C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C7F8BFF-C244-EEF4-8A9B-6CDDC1870332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6C0BFDF6-41E0-286B-B97F-A7078F2E4A63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08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947470-040B-D8EC-85B1-BF20F5111C5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BE5E8274-83E2-9D97-B526-8ADA1A989090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66D90665-0029-6F44-F1CD-AB9DA87F9773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822797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Контроль потоков энергии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C597740-EE2A-472F-B618-F537944BB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7" y="878773"/>
            <a:ext cx="4494283" cy="1036673"/>
          </a:xfrm>
          <a:prstGeom prst="rect">
            <a:avLst/>
          </a:prstGeom>
        </p:spPr>
      </p:pic>
      <p:sp>
        <p:nvSpPr>
          <p:cNvPr id="53" name="Содержимое 2">
            <a:extLst>
              <a:ext uri="{FF2B5EF4-FFF2-40B4-BE49-F238E27FC236}">
                <a16:creationId xmlns:a16="http://schemas.microsoft.com/office/drawing/2014/main" id="{7497EB3D-DC08-4778-97B1-555E254E2F7F}"/>
              </a:ext>
            </a:extLst>
          </p:cNvPr>
          <p:cNvSpPr txBox="1">
            <a:spLocks/>
          </p:cNvSpPr>
          <p:nvPr/>
        </p:nvSpPr>
        <p:spPr bwMode="auto">
          <a:xfrm>
            <a:off x="-1" y="2232182"/>
            <a:ext cx="2495601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Поток энергии ЭМ-поля</a:t>
            </a:r>
            <a:r>
              <a:rPr lang="en-US" sz="1600" dirty="0"/>
              <a:t>:</a:t>
            </a:r>
            <a:endParaRPr lang="ru-RU" sz="1600" i="1" dirty="0"/>
          </a:p>
        </p:txBody>
      </p:sp>
      <p:sp>
        <p:nvSpPr>
          <p:cNvPr id="54" name="Содержимое 2">
            <a:extLst>
              <a:ext uri="{FF2B5EF4-FFF2-40B4-BE49-F238E27FC236}">
                <a16:creationId xmlns:a16="http://schemas.microsoft.com/office/drawing/2014/main" id="{7AACE8F9-A58A-4FDC-8F9B-5A822127F190}"/>
              </a:ext>
            </a:extLst>
          </p:cNvPr>
          <p:cNvSpPr txBox="1">
            <a:spLocks/>
          </p:cNvSpPr>
          <p:nvPr/>
        </p:nvSpPr>
        <p:spPr bwMode="auto">
          <a:xfrm>
            <a:off x="1" y="3396827"/>
            <a:ext cx="2783632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Поток кинетической энергии</a:t>
            </a:r>
            <a:r>
              <a:rPr lang="en-US" sz="1600" dirty="0"/>
              <a:t>:</a:t>
            </a:r>
            <a:endParaRPr lang="ru-RU" sz="1600" i="1" dirty="0"/>
          </a:p>
        </p:txBody>
      </p:sp>
      <p:sp>
        <p:nvSpPr>
          <p:cNvPr id="76" name="Содержимое 2">
            <a:extLst>
              <a:ext uri="{FF2B5EF4-FFF2-40B4-BE49-F238E27FC236}">
                <a16:creationId xmlns:a16="http://schemas.microsoft.com/office/drawing/2014/main" id="{57CA954C-762D-4992-BD42-A244794B7300}"/>
              </a:ext>
            </a:extLst>
          </p:cNvPr>
          <p:cNvSpPr txBox="1">
            <a:spLocks/>
          </p:cNvSpPr>
          <p:nvPr/>
        </p:nvSpPr>
        <p:spPr bwMode="auto">
          <a:xfrm>
            <a:off x="3575720" y="4476947"/>
            <a:ext cx="4943872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Опрокидывание волны  =</a:t>
            </a:r>
            <a:r>
              <a:rPr lang="en-US" sz="1600" b="1" dirty="0"/>
              <a:t>&gt;</a:t>
            </a:r>
            <a:r>
              <a:rPr lang="ru-RU" sz="1600" b="1" dirty="0"/>
              <a:t> </a:t>
            </a:r>
            <a:r>
              <a:rPr lang="en-US" sz="1600" b="1" dirty="0"/>
              <a:t> </a:t>
            </a:r>
            <a:r>
              <a:rPr lang="ru-RU" sz="1600" b="1" dirty="0"/>
              <a:t>быстрые частицы:</a:t>
            </a:r>
          </a:p>
        </p:txBody>
      </p:sp>
      <p:pic>
        <p:nvPicPr>
          <p:cNvPr id="10252" name="Рисунок 10251">
            <a:extLst>
              <a:ext uri="{FF2B5EF4-FFF2-40B4-BE49-F238E27FC236}">
                <a16:creationId xmlns:a16="http://schemas.microsoft.com/office/drawing/2014/main" id="{A8DC115F-A179-40D4-AA99-26CA9D242F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980" y="4510692"/>
            <a:ext cx="2232916" cy="2864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DC511B8-4F40-4172-A1A1-0FBB2E526C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664" y="2133784"/>
            <a:ext cx="5068104" cy="5799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1857886-E1B9-45F4-B002-A6D0EAA4DC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936" y="2924476"/>
            <a:ext cx="4749633" cy="65652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F6C2D45-DF6F-4BCF-95EE-66FA1E7AE9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664" y="3635216"/>
            <a:ext cx="5087319" cy="65788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A0BFA38-5401-46BA-B33B-6EB343A3B0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940" y="4761149"/>
            <a:ext cx="3535796" cy="1685574"/>
          </a:xfrm>
          <a:prstGeom prst="rect">
            <a:avLst/>
          </a:prstGeom>
        </p:spPr>
      </p:pic>
      <p:sp>
        <p:nvSpPr>
          <p:cNvPr id="65" name="Содержимое 2">
            <a:extLst>
              <a:ext uri="{FF2B5EF4-FFF2-40B4-BE49-F238E27FC236}">
                <a16:creationId xmlns:a16="http://schemas.microsoft.com/office/drawing/2014/main" id="{AEAB7245-4148-4996-B2D7-B3EC295AF27A}"/>
              </a:ext>
            </a:extLst>
          </p:cNvPr>
          <p:cNvSpPr txBox="1">
            <a:spLocks/>
          </p:cNvSpPr>
          <p:nvPr/>
        </p:nvSpPr>
        <p:spPr bwMode="auto">
          <a:xfrm>
            <a:off x="3993315" y="5841091"/>
            <a:ext cx="4622965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Энергия, переданная от источника (драйвера):</a:t>
            </a:r>
          </a:p>
        </p:txBody>
      </p:sp>
      <p:sp>
        <p:nvSpPr>
          <p:cNvPr id="68" name="Содержимое 2">
            <a:extLst>
              <a:ext uri="{FF2B5EF4-FFF2-40B4-BE49-F238E27FC236}">
                <a16:creationId xmlns:a16="http://schemas.microsoft.com/office/drawing/2014/main" id="{27BE21A2-33D2-4E99-ABED-26C5B300DC16}"/>
              </a:ext>
            </a:extLst>
          </p:cNvPr>
          <p:cNvSpPr txBox="1">
            <a:spLocks/>
          </p:cNvSpPr>
          <p:nvPr/>
        </p:nvSpPr>
        <p:spPr bwMode="auto">
          <a:xfrm>
            <a:off x="3760853" y="5427025"/>
            <a:ext cx="8270693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Электрон, долетевший до стенки, оставляет на ней свою энергию  =</a:t>
            </a:r>
            <a:r>
              <a:rPr lang="en-US" sz="1600" b="1" dirty="0"/>
              <a:t>&gt;  </a:t>
            </a:r>
            <a:r>
              <a:rPr lang="ru-RU" sz="1600" b="1" dirty="0"/>
              <a:t>поток «в стенку»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1921A9C5-28A2-4487-9EA2-92D26A0C8E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FB8FDA-F270-4256-8CD4-FEDBA70CFB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6280" y="5845100"/>
            <a:ext cx="3050199" cy="320204"/>
          </a:xfrm>
          <a:prstGeom prst="rect">
            <a:avLst/>
          </a:prstGeom>
        </p:spPr>
      </p:pic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14C0FFFB-9C3C-46CF-A2D6-37599AF290EE}"/>
              </a:ext>
            </a:extLst>
          </p:cNvPr>
          <p:cNvSpPr txBox="1">
            <a:spLocks/>
          </p:cNvSpPr>
          <p:nvPr/>
        </p:nvSpPr>
        <p:spPr bwMode="auto">
          <a:xfrm>
            <a:off x="4943872" y="882986"/>
            <a:ext cx="6943658" cy="60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Было: невозмущенная холодная плазма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Стало: драйвер создал возмущения </a:t>
            </a:r>
          </a:p>
        </p:txBody>
      </p:sp>
      <p:sp>
        <p:nvSpPr>
          <p:cNvPr id="40" name="Содержимое 2">
            <a:extLst>
              <a:ext uri="{FF2B5EF4-FFF2-40B4-BE49-F238E27FC236}">
                <a16:creationId xmlns:a16="http://schemas.microsoft.com/office/drawing/2014/main" id="{6222734C-BF6D-4949-9F9F-4AF5A101EF73}"/>
              </a:ext>
            </a:extLst>
          </p:cNvPr>
          <p:cNvSpPr txBox="1">
            <a:spLocks/>
          </p:cNvSpPr>
          <p:nvPr/>
        </p:nvSpPr>
        <p:spPr bwMode="auto">
          <a:xfrm>
            <a:off x="4727848" y="1506040"/>
            <a:ext cx="6943658" cy="33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	движение частиц (</a:t>
            </a:r>
            <a:r>
              <a:rPr lang="ru-RU" sz="1600" b="1" dirty="0" err="1"/>
              <a:t>кин.энергия</a:t>
            </a:r>
            <a:r>
              <a:rPr lang="ru-RU" sz="1600" b="1" dirty="0"/>
              <a:t>) + ЭМ поля (энергия ЭМ полей)</a:t>
            </a:r>
            <a:r>
              <a:rPr lang="en-US" sz="1600" b="1" dirty="0"/>
              <a:t> </a:t>
            </a:r>
            <a:endParaRPr lang="ru-RU" sz="1600" b="1" dirty="0"/>
          </a:p>
        </p:txBody>
      </p:sp>
      <p:sp>
        <p:nvSpPr>
          <p:cNvPr id="41" name="Содержимое 2">
            <a:extLst>
              <a:ext uri="{FF2B5EF4-FFF2-40B4-BE49-F238E27FC236}">
                <a16:creationId xmlns:a16="http://schemas.microsoft.com/office/drawing/2014/main" id="{19C35769-72EF-4609-89DC-C6543B24604D}"/>
              </a:ext>
            </a:extLst>
          </p:cNvPr>
          <p:cNvSpPr txBox="1">
            <a:spLocks/>
          </p:cNvSpPr>
          <p:nvPr/>
        </p:nvSpPr>
        <p:spPr bwMode="auto">
          <a:xfrm rot="1717895">
            <a:off x="8297785" y="1300108"/>
            <a:ext cx="648072" cy="33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sz="2000" b="1" dirty="0"/>
              <a:t>=&gt;</a:t>
            </a:r>
            <a:endParaRPr lang="ru-RU" sz="2000" b="1" dirty="0"/>
          </a:p>
        </p:txBody>
      </p: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52FE1B7E-68FA-4509-B4D0-6B197A8E1AEC}"/>
              </a:ext>
            </a:extLst>
          </p:cNvPr>
          <p:cNvSpPr txBox="1">
            <a:spLocks/>
          </p:cNvSpPr>
          <p:nvPr/>
        </p:nvSpPr>
        <p:spPr bwMode="auto">
          <a:xfrm>
            <a:off x="-1" y="509924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600" b="1" dirty="0"/>
              <a:t>В численном моделировании можно отслеживать, куда и как уходит энергия в сопутствующем окне, летящем со скоростью света</a:t>
            </a:r>
          </a:p>
        </p:txBody>
      </p:sp>
      <p:sp>
        <p:nvSpPr>
          <p:cNvPr id="47" name="Содержимое 2">
            <a:extLst>
              <a:ext uri="{FF2B5EF4-FFF2-40B4-BE49-F238E27FC236}">
                <a16:creationId xmlns:a16="http://schemas.microsoft.com/office/drawing/2014/main" id="{4D5E7D77-18E4-425A-91C7-4502E0827A49}"/>
              </a:ext>
            </a:extLst>
          </p:cNvPr>
          <p:cNvSpPr txBox="1">
            <a:spLocks/>
          </p:cNvSpPr>
          <p:nvPr/>
        </p:nvSpPr>
        <p:spPr bwMode="auto">
          <a:xfrm>
            <a:off x="8400256" y="3013500"/>
            <a:ext cx="1631504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i="1" dirty="0"/>
              <a:t>(по частицам)</a:t>
            </a:r>
          </a:p>
        </p:txBody>
      </p: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1F1BB2B8-247E-4158-AB86-C1D4B432CADD}"/>
              </a:ext>
            </a:extLst>
          </p:cNvPr>
          <p:cNvSpPr txBox="1">
            <a:spLocks/>
          </p:cNvSpPr>
          <p:nvPr/>
        </p:nvSpPr>
        <p:spPr bwMode="auto">
          <a:xfrm>
            <a:off x="8400256" y="3717032"/>
            <a:ext cx="3487274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i="1" dirty="0"/>
              <a:t>(по макроскопическим параметрам)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A1CAC389-0139-4251-9BEE-5A3F11D043C2}"/>
              </a:ext>
            </a:extLst>
          </p:cNvPr>
          <p:cNvCxnSpPr>
            <a:cxnSpLocks/>
          </p:cNvCxnSpPr>
          <p:nvPr/>
        </p:nvCxnSpPr>
        <p:spPr>
          <a:xfrm flipV="1">
            <a:off x="2711624" y="3252738"/>
            <a:ext cx="314303" cy="304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771A052B-0452-4460-87ED-4687BB1241F8}"/>
              </a:ext>
            </a:extLst>
          </p:cNvPr>
          <p:cNvCxnSpPr>
            <a:cxnSpLocks/>
          </p:cNvCxnSpPr>
          <p:nvPr/>
        </p:nvCxnSpPr>
        <p:spPr>
          <a:xfrm>
            <a:off x="2711624" y="3556930"/>
            <a:ext cx="314303" cy="284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B12D4E4-AD6D-4D19-9092-98F3DAA862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47" y="1458770"/>
            <a:ext cx="425543" cy="15135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AD2597A-6D68-4FAF-8A2A-D4B4A6EC4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10" y="1696943"/>
            <a:ext cx="579089" cy="182062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6E48066-AE88-44C3-BC94-23DA5F4B5E4B}"/>
              </a:ext>
            </a:extLst>
          </p:cNvPr>
          <p:cNvCxnSpPr>
            <a:cxnSpLocks/>
          </p:cNvCxnSpPr>
          <p:nvPr/>
        </p:nvCxnSpPr>
        <p:spPr>
          <a:xfrm>
            <a:off x="-1" y="4365104"/>
            <a:ext cx="12192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C8F52650-C940-1462-D0CE-86AB25D74D42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07329F5B-6306-049E-0238-0734C305F51C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8F68559-30E4-633F-32CD-40E6A166D645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FB93342-43B7-5800-612C-96365B071794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6A40FE6D-B9FB-C210-AFDF-344EFEFDE5EA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08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EA85705-CB94-25B6-6CD3-2B8023931BD8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86A48885-B27F-D037-3B5F-AB9934CD7F8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9D403599-F3DF-41FD-2815-5F86561EBA2F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881954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Опрокидывание волны из-за движения ионов плазмы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7320137" y="620688"/>
            <a:ext cx="4824536" cy="127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Два аксиально симметричных соосных гауссовых лазерных импульса встречаются в сверхзвуковой газовой струе</a:t>
            </a:r>
            <a:r>
              <a:rPr lang="en-US" sz="1800" b="1" dirty="0"/>
              <a:t>.</a:t>
            </a:r>
            <a:endParaRPr lang="ru-RU" sz="1800" b="1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5643024-DBC2-4AC7-81CD-776C79E29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6" y="590866"/>
            <a:ext cx="7133466" cy="2523554"/>
          </a:xfrm>
          <a:prstGeom prst="rect">
            <a:avLst/>
          </a:prstGeom>
        </p:spPr>
      </p:pic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7320137" y="1988839"/>
            <a:ext cx="4824536" cy="119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u="sng" dirty="0"/>
              <a:t>Моделирование </a:t>
            </a:r>
            <a:r>
              <a:rPr lang="en-US" sz="1800" b="1" u="sng" dirty="0"/>
              <a:t>PIC-</a:t>
            </a:r>
            <a:r>
              <a:rPr lang="ru-RU" sz="1800" b="1" u="sng" dirty="0"/>
              <a:t>кодом: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Генерация ТГц излучения в течение нескольких десятков периодов волны 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i="1" dirty="0"/>
              <a:t>при модели неподвижных ионов</a:t>
            </a:r>
            <a:r>
              <a:rPr lang="ru-RU" sz="1800" b="1" dirty="0"/>
              <a:t>.</a:t>
            </a: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5E79FF41-AD02-4D58-8400-06EE74337021}"/>
              </a:ext>
            </a:extLst>
          </p:cNvPr>
          <p:cNvSpPr txBox="1">
            <a:spLocks/>
          </p:cNvSpPr>
          <p:nvPr/>
        </p:nvSpPr>
        <p:spPr bwMode="auto">
          <a:xfrm>
            <a:off x="82536" y="3112553"/>
            <a:ext cx="7133465" cy="37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da-DK" sz="1200" b="1" dirty="0"/>
              <a:t>I.V. Timofeev, V.V. Annenkov, E.P. Volchok</a:t>
            </a:r>
            <a:r>
              <a:rPr lang="en-US" sz="1200" b="1" dirty="0"/>
              <a:t>, </a:t>
            </a:r>
            <a:r>
              <a:rPr lang="fr-FR" sz="1200" b="1" dirty="0"/>
              <a:t>Phys. Plasmas 24, 103106 (2017)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68477D79-7BA3-6CA5-65C4-310392A85F17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D9122055-9FCE-58EC-8FA0-4F93ADA98A08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0EE5C8F-C051-9453-F46B-AFC94070243F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4621FC7-8C7B-50AC-A168-89B1F23DF6FE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8842A665-3C9E-14AC-194C-76A2A8C956EE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09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6BD1572-ED19-0E30-D2B1-700DA492B3A7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3FE2D4ED-F25B-1F01-9A9E-66101EECE35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EA14E6B0-437E-68C3-B37D-46DD2753CF5D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5196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Опрокидывание волны из-за движения ионов плазмы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7320137" y="620688"/>
            <a:ext cx="4824536" cy="127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Два аксиально симметричных соосных гауссовых лазерных импульса встречаются в сверхзвуковой газовой струе</a:t>
            </a:r>
            <a:r>
              <a:rPr lang="en-US" sz="1800" b="1" dirty="0"/>
              <a:t>.</a:t>
            </a:r>
            <a:endParaRPr lang="ru-RU" sz="1800" b="1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5643024-DBC2-4AC7-81CD-776C79E29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219689" y="3861048"/>
            <a:ext cx="118093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В течение этого времени может возникнуть возмущение изначально однородной плотности ионов, приводящее к опрокидыванию плазменной волны и уменьшению её времени жизни.</a:t>
            </a:r>
          </a:p>
        </p:txBody>
      </p:sp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1378680" y="4941168"/>
            <a:ext cx="4501296" cy="66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Уменьшение времени взаимодействия плазменных волн</a:t>
            </a:r>
          </a:p>
        </p:txBody>
      </p:sp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6168008" y="4941168"/>
            <a:ext cx="5256584" cy="58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Требования на синхронизацию лазерных импульсов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6" y="590866"/>
            <a:ext cx="7133466" cy="2523554"/>
          </a:xfrm>
          <a:prstGeom prst="rect">
            <a:avLst/>
          </a:prstGeom>
        </p:spPr>
      </p:pic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7320137" y="1988839"/>
            <a:ext cx="4824536" cy="119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u="sng" dirty="0"/>
              <a:t>Моделирование </a:t>
            </a:r>
            <a:r>
              <a:rPr lang="en-US" sz="1800" b="1" u="sng" dirty="0"/>
              <a:t>PIC-</a:t>
            </a:r>
            <a:r>
              <a:rPr lang="ru-RU" sz="1800" b="1" u="sng" dirty="0"/>
              <a:t>кодом: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Генерация ТГц излучения в течение нескольких десятков периодов волны 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i="1" dirty="0"/>
              <a:t>при модели неподвижных ионов</a:t>
            </a:r>
            <a:r>
              <a:rPr lang="ru-RU" sz="1800" b="1" dirty="0"/>
              <a:t>.</a:t>
            </a: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5E79FF41-AD02-4D58-8400-06EE74337021}"/>
              </a:ext>
            </a:extLst>
          </p:cNvPr>
          <p:cNvSpPr txBox="1">
            <a:spLocks/>
          </p:cNvSpPr>
          <p:nvPr/>
        </p:nvSpPr>
        <p:spPr bwMode="auto">
          <a:xfrm>
            <a:off x="82536" y="3112553"/>
            <a:ext cx="7133465" cy="37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da-DK" sz="1200" b="1" dirty="0"/>
              <a:t>I.V. Timofeev, V.V. Annenkov, E.P. Volchok</a:t>
            </a:r>
            <a:r>
              <a:rPr lang="en-US" sz="1200" b="1" dirty="0"/>
              <a:t>, </a:t>
            </a:r>
            <a:r>
              <a:rPr lang="fr-FR" sz="1200" b="1" dirty="0"/>
              <a:t>Phys. Plasmas 24, 103106 (2017)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262555" y="6044192"/>
            <a:ext cx="11766445" cy="40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Ограничение длительности генерации ТГц излучения</a:t>
            </a:r>
          </a:p>
        </p:txBody>
      </p:sp>
      <p:cxnSp>
        <p:nvCxnSpPr>
          <p:cNvPr id="5" name="Прямая со стрелкой 4"/>
          <p:cNvCxnSpPr>
            <a:cxnSpLocks/>
          </p:cNvCxnSpPr>
          <p:nvPr/>
        </p:nvCxnSpPr>
        <p:spPr>
          <a:xfrm>
            <a:off x="6096000" y="4581128"/>
            <a:ext cx="0" cy="1512168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02A31124-9B8F-3ACD-A261-6AEDC841650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39896D89-961B-44CD-A312-C8754C1404A6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DE5EC20-FD5D-D35B-3DEF-34590200EDF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E966B7D-FDB9-5817-1FA5-CADBF7F0A25D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03BBC7A3-3896-F143-C3DF-4136BC7E0114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09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D0A3DC6-668F-4DDD-7140-684294738142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8402EB4D-EEF8-304D-603F-3F8A5DF83F68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8EF9BA8B-8493-9A12-4660-82C91B5030D1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817606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Определение момента опрокидывания волны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81E4090-96C9-4BDE-B990-8F924F52BC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88" y="1435476"/>
            <a:ext cx="2281833" cy="292682"/>
          </a:xfrm>
          <a:prstGeom prst="rect">
            <a:avLst/>
          </a:prstGeom>
        </p:spPr>
      </p:pic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1" y="620688"/>
            <a:ext cx="6168007" cy="67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Механизм затухания волны может быть разный, 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но критерий универсальный: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329573-BBA1-4731-8413-0454B1A96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6635" y="716548"/>
            <a:ext cx="5975407" cy="2928476"/>
          </a:xfrm>
          <a:prstGeom prst="rect">
            <a:avLst/>
          </a:prstGeom>
        </p:spPr>
      </p:pic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D87A8CA6-389E-492F-BB21-2BBFA72EC450}"/>
              </a:ext>
            </a:extLst>
          </p:cNvPr>
          <p:cNvSpPr txBox="1">
            <a:spLocks/>
          </p:cNvSpPr>
          <p:nvPr/>
        </p:nvSpPr>
        <p:spPr bwMode="auto">
          <a:xfrm>
            <a:off x="6018723" y="3653040"/>
            <a:ext cx="6071232" cy="35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dirty="0"/>
              <a:t>Поведение кильватерного потенциала на оси и потоков энергии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5643024-DBC2-4AC7-81CD-776C79E293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F7B8945-A02E-459F-9719-33DD1D71F4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87" y="2532735"/>
            <a:ext cx="1441017" cy="66964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DB4F088-BE99-4996-930B-CA15B4E9A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7" y="2536053"/>
            <a:ext cx="2209855" cy="666330"/>
          </a:xfrm>
          <a:prstGeom prst="rect">
            <a:avLst/>
          </a:prstGeom>
        </p:spPr>
      </p:pic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812F65B7-9F4D-49EA-BC0C-9C98F9ED5399}"/>
              </a:ext>
            </a:extLst>
          </p:cNvPr>
          <p:cNvSpPr txBox="1">
            <a:spLocks/>
          </p:cNvSpPr>
          <p:nvPr/>
        </p:nvSpPr>
        <p:spPr bwMode="auto">
          <a:xfrm>
            <a:off x="718387" y="2084828"/>
            <a:ext cx="4731235" cy="68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Кильватерный потенциал </a:t>
            </a:r>
            <a:r>
              <a:rPr lang="el-GR" sz="2000" b="1" dirty="0"/>
              <a:t>Φ</a:t>
            </a:r>
            <a:r>
              <a:rPr lang="ru-RU" sz="2000" b="1" dirty="0"/>
              <a:t>:</a:t>
            </a:r>
            <a:endParaRPr lang="ru-RU" sz="2000" dirty="0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FB19BE98-C74A-7CBE-226B-878EC0077655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0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C5E1F938-F23F-FD00-70A3-68B96F98FD3D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6F7A9FB-31B1-4E6A-B2E9-B6DBD1D72694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0CEA969-EAA6-83E2-284C-9CF0FB5B86E5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77F430FF-7FA6-02C3-42BB-459795070649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10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9F04907-CEA4-DC1A-26BD-B8010454857B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B40AEBCD-F42A-9A3E-A242-B8092ADC105C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B857D052-3149-6F80-5404-04AA193D54A3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278375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Определение момента опрокидывания волны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81E4090-96C9-4BDE-B990-8F924F52BC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88" y="1435476"/>
            <a:ext cx="2281833" cy="292682"/>
          </a:xfrm>
          <a:prstGeom prst="rect">
            <a:avLst/>
          </a:prstGeom>
        </p:spPr>
      </p:pic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1" y="620688"/>
            <a:ext cx="6168007" cy="67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Механизм затухания волны может быть разный, 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но критерий универсальный: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329573-BBA1-4731-8413-0454B1A96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2726" y="716548"/>
            <a:ext cx="4820720" cy="23625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8CCCF4-DA84-4E8E-B31C-FD12B33E3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4308" y="3471463"/>
            <a:ext cx="4703383" cy="2851300"/>
          </a:xfrm>
          <a:prstGeom prst="rect">
            <a:avLst/>
          </a:prstGeom>
        </p:spPr>
      </p:pic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B302CF2A-ED52-4185-BBC5-B17B74654F7B}"/>
              </a:ext>
            </a:extLst>
          </p:cNvPr>
          <p:cNvSpPr txBox="1">
            <a:spLocks/>
          </p:cNvSpPr>
          <p:nvPr/>
        </p:nvSpPr>
        <p:spPr bwMode="auto">
          <a:xfrm>
            <a:off x="3744308" y="6288316"/>
            <a:ext cx="4703383" cy="23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400" dirty="0"/>
              <a:t>Плотность электронов</a:t>
            </a:r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D87A8CA6-389E-492F-BB21-2BBFA72EC450}"/>
              </a:ext>
            </a:extLst>
          </p:cNvPr>
          <p:cNvSpPr txBox="1">
            <a:spLocks/>
          </p:cNvSpPr>
          <p:nvPr/>
        </p:nvSpPr>
        <p:spPr bwMode="auto">
          <a:xfrm>
            <a:off x="6600056" y="3079126"/>
            <a:ext cx="5256584" cy="49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400" dirty="0"/>
              <a:t>Поведение кильватерного потенциала на оси и потоков энергии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5643024-DBC2-4AC7-81CD-776C79E293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F7B8945-A02E-459F-9719-33DD1D71F4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87" y="2532735"/>
            <a:ext cx="1441017" cy="66964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DB4F088-BE99-4996-930B-CA15B4E9A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7" y="2536053"/>
            <a:ext cx="2209855" cy="666330"/>
          </a:xfrm>
          <a:prstGeom prst="rect">
            <a:avLst/>
          </a:prstGeom>
        </p:spPr>
      </p:pic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812F65B7-9F4D-49EA-BC0C-9C98F9ED5399}"/>
              </a:ext>
            </a:extLst>
          </p:cNvPr>
          <p:cNvSpPr txBox="1">
            <a:spLocks/>
          </p:cNvSpPr>
          <p:nvPr/>
        </p:nvSpPr>
        <p:spPr bwMode="auto">
          <a:xfrm>
            <a:off x="718387" y="2084828"/>
            <a:ext cx="4731235" cy="68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Кильватерный потенциал </a:t>
            </a:r>
            <a:r>
              <a:rPr lang="el-GR" sz="2000" b="1" dirty="0"/>
              <a:t>Φ</a:t>
            </a:r>
            <a:r>
              <a:rPr lang="ru-RU" sz="2000" b="1" dirty="0"/>
              <a:t>:</a:t>
            </a:r>
            <a:endParaRPr lang="ru-RU" sz="2000" dirty="0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5C077BEC-ED98-B9D4-A3C3-047FB46C2A59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1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EF282004-B592-DBDE-6B83-C803F89F1E80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234EEFB-E8DE-3022-834D-20B801B0591A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E7EE80A-C1FA-BE46-8D96-6DE22534D44A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E3B84B61-FEC3-5624-71F6-638372BA2FFA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10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855E32F-610F-26E6-1DB9-73D1950DC671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6053FA65-20D3-A8B1-63E4-5339BADC4A5A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0DB16626-07BB-CDFC-6C1F-A5A59DB77C34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140907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Зависимость времени жизни волны от массы ионов плазмы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7D9449-8E4B-4308-B05D-66988238D8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2083357"/>
            <a:ext cx="7920880" cy="419766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0FFC15F-1A17-4D16-9CF9-C92774228E98}"/>
              </a:ext>
            </a:extLst>
          </p:cNvPr>
          <p:cNvSpPr/>
          <p:nvPr/>
        </p:nvSpPr>
        <p:spPr>
          <a:xfrm>
            <a:off x="67457" y="772947"/>
            <a:ext cx="4948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+mn-lt"/>
              </a:rPr>
              <a:t>L.M. </a:t>
            </a:r>
            <a:r>
              <a:rPr lang="ru-RU" b="1" dirty="0" err="1">
                <a:latin typeface="+mn-lt"/>
              </a:rPr>
              <a:t>Gorbunov</a:t>
            </a:r>
            <a:r>
              <a:rPr lang="ru-RU" b="1" dirty="0">
                <a:latin typeface="+mn-lt"/>
              </a:rPr>
              <a:t>, P. </a:t>
            </a:r>
            <a:r>
              <a:rPr lang="ru-RU" b="1" dirty="0" err="1">
                <a:latin typeface="+mn-lt"/>
              </a:rPr>
              <a:t>Mora</a:t>
            </a:r>
            <a:r>
              <a:rPr lang="ru-RU" b="1" dirty="0">
                <a:latin typeface="+mn-lt"/>
              </a:rPr>
              <a:t>, </a:t>
            </a:r>
            <a:r>
              <a:rPr lang="ru-RU" b="1" dirty="0" err="1">
                <a:latin typeface="+mn-lt"/>
              </a:rPr>
              <a:t>and</a:t>
            </a:r>
            <a:r>
              <a:rPr lang="ru-RU" b="1" dirty="0">
                <a:latin typeface="+mn-lt"/>
              </a:rPr>
              <a:t> A.A. </a:t>
            </a:r>
            <a:r>
              <a:rPr lang="ru-RU" b="1" dirty="0" err="1">
                <a:latin typeface="+mn-lt"/>
              </a:rPr>
              <a:t>Solodov</a:t>
            </a:r>
            <a:r>
              <a:rPr lang="ru-RU" b="1" dirty="0">
                <a:latin typeface="+mn-lt"/>
              </a:rPr>
              <a:t>, </a:t>
            </a:r>
            <a:r>
              <a:rPr lang="ru-RU" b="1" i="1" dirty="0" err="1">
                <a:latin typeface="+mn-lt"/>
              </a:rPr>
              <a:t>Dynamics</a:t>
            </a:r>
            <a:r>
              <a:rPr lang="ru-RU" b="1" i="1" dirty="0">
                <a:latin typeface="+mn-lt"/>
              </a:rPr>
              <a:t> </a:t>
            </a:r>
            <a:r>
              <a:rPr lang="ru-RU" b="1" i="1" dirty="0" err="1">
                <a:latin typeface="+mn-lt"/>
              </a:rPr>
              <a:t>of</a:t>
            </a:r>
            <a:r>
              <a:rPr lang="ru-RU" b="1" i="1" dirty="0">
                <a:latin typeface="+mn-lt"/>
              </a:rPr>
              <a:t> a </a:t>
            </a:r>
            <a:r>
              <a:rPr lang="ru-RU" b="1" i="1" dirty="0" err="1">
                <a:latin typeface="+mn-lt"/>
              </a:rPr>
              <a:t>plasma</a:t>
            </a:r>
            <a:r>
              <a:rPr lang="ru-RU" b="1" i="1" dirty="0">
                <a:latin typeface="+mn-lt"/>
              </a:rPr>
              <a:t> </a:t>
            </a:r>
            <a:r>
              <a:rPr lang="ru-RU" b="1" i="1" dirty="0" err="1">
                <a:latin typeface="+mn-lt"/>
              </a:rPr>
              <a:t>channel</a:t>
            </a:r>
            <a:r>
              <a:rPr lang="ru-RU" b="1" i="1" dirty="0">
                <a:latin typeface="+mn-lt"/>
              </a:rPr>
              <a:t> </a:t>
            </a:r>
            <a:r>
              <a:rPr lang="ru-RU" b="1" i="1" dirty="0" err="1">
                <a:latin typeface="+mn-lt"/>
              </a:rPr>
              <a:t>created</a:t>
            </a:r>
            <a:r>
              <a:rPr lang="ru-RU" b="1" i="1" dirty="0">
                <a:latin typeface="+mn-lt"/>
              </a:rPr>
              <a:t> </a:t>
            </a:r>
            <a:r>
              <a:rPr lang="ru-RU" b="1" i="1" dirty="0" err="1">
                <a:latin typeface="+mn-lt"/>
              </a:rPr>
              <a:t>by</a:t>
            </a:r>
            <a:r>
              <a:rPr lang="ru-RU" b="1" i="1" dirty="0">
                <a:latin typeface="+mn-lt"/>
              </a:rPr>
              <a:t> </a:t>
            </a:r>
            <a:r>
              <a:rPr lang="ru-RU" b="1" i="1" dirty="0" err="1">
                <a:latin typeface="+mn-lt"/>
              </a:rPr>
              <a:t>the</a:t>
            </a:r>
            <a:r>
              <a:rPr lang="ru-RU" b="1" i="1" dirty="0">
                <a:latin typeface="+mn-lt"/>
              </a:rPr>
              <a:t> </a:t>
            </a:r>
            <a:r>
              <a:rPr lang="ru-RU" b="1" i="1" dirty="0" err="1">
                <a:latin typeface="+mn-lt"/>
              </a:rPr>
              <a:t>wakefield</a:t>
            </a:r>
            <a:r>
              <a:rPr lang="ru-RU" b="1" i="1" dirty="0">
                <a:latin typeface="+mn-lt"/>
              </a:rPr>
              <a:t> </a:t>
            </a:r>
            <a:r>
              <a:rPr lang="ru-RU" b="1" i="1" dirty="0" err="1">
                <a:latin typeface="+mn-lt"/>
              </a:rPr>
              <a:t>of</a:t>
            </a:r>
            <a:r>
              <a:rPr lang="ru-RU" b="1" i="1" dirty="0">
                <a:latin typeface="+mn-lt"/>
              </a:rPr>
              <a:t> a </a:t>
            </a:r>
            <a:r>
              <a:rPr lang="ru-RU" b="1" i="1" dirty="0" err="1">
                <a:latin typeface="+mn-lt"/>
              </a:rPr>
              <a:t>short</a:t>
            </a:r>
            <a:r>
              <a:rPr lang="ru-RU" b="1" i="1" dirty="0">
                <a:latin typeface="+mn-lt"/>
              </a:rPr>
              <a:t> </a:t>
            </a:r>
            <a:r>
              <a:rPr lang="ru-RU" b="1" i="1" dirty="0" err="1">
                <a:latin typeface="+mn-lt"/>
              </a:rPr>
              <a:t>laser</a:t>
            </a:r>
            <a:r>
              <a:rPr lang="ru-RU" b="1" i="1" dirty="0">
                <a:latin typeface="+mn-lt"/>
              </a:rPr>
              <a:t> </a:t>
            </a:r>
            <a:r>
              <a:rPr lang="ru-RU" b="1" i="1" dirty="0" err="1">
                <a:latin typeface="+mn-lt"/>
              </a:rPr>
              <a:t>pulse</a:t>
            </a:r>
            <a:r>
              <a:rPr lang="ru-RU" b="1" dirty="0">
                <a:latin typeface="+mn-lt"/>
              </a:rPr>
              <a:t>. </a:t>
            </a:r>
          </a:p>
          <a:p>
            <a:pPr algn="ctr"/>
            <a:r>
              <a:rPr lang="ru-RU" b="1" dirty="0" err="1">
                <a:latin typeface="+mn-lt"/>
              </a:rPr>
              <a:t>Phys</a:t>
            </a:r>
            <a:r>
              <a:rPr lang="ru-RU" b="1" dirty="0">
                <a:latin typeface="+mn-lt"/>
              </a:rPr>
              <a:t>. </a:t>
            </a:r>
            <a:r>
              <a:rPr lang="ru-RU" b="1" dirty="0" err="1">
                <a:latin typeface="+mn-lt"/>
              </a:rPr>
              <a:t>Plasmas</a:t>
            </a:r>
            <a:r>
              <a:rPr lang="ru-RU" b="1" dirty="0">
                <a:latin typeface="+mn-lt"/>
              </a:rPr>
              <a:t> 10, 1124 (2003).</a:t>
            </a:r>
          </a:p>
        </p:txBody>
      </p:sp>
      <p:sp>
        <p:nvSpPr>
          <p:cNvPr id="66" name="Содержимое 2">
            <a:extLst>
              <a:ext uri="{FF2B5EF4-FFF2-40B4-BE49-F238E27FC236}">
                <a16:creationId xmlns:a16="http://schemas.microsoft.com/office/drawing/2014/main" id="{8BD31C59-4202-4BD4-953B-B129EFAE75D1}"/>
              </a:ext>
            </a:extLst>
          </p:cNvPr>
          <p:cNvSpPr txBox="1">
            <a:spLocks/>
          </p:cNvSpPr>
          <p:nvPr/>
        </p:nvSpPr>
        <p:spPr bwMode="auto">
          <a:xfrm>
            <a:off x="6335900" y="887057"/>
            <a:ext cx="5808772" cy="88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Теория опрокидывания волны из-за движения ионов</a:t>
            </a:r>
            <a:endParaRPr lang="en-US" sz="1800" b="1" dirty="0"/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en-US" sz="1800" b="1" dirty="0"/>
              <a:t>(</a:t>
            </a:r>
            <a:r>
              <a:rPr lang="ru-RU" sz="1800" b="1" dirty="0"/>
              <a:t>но без проверки численным моделированием для реалистичных масс ионов</a:t>
            </a:r>
            <a:r>
              <a:rPr lang="en-US" sz="1800" b="1" dirty="0"/>
              <a:t>)</a:t>
            </a:r>
            <a:endParaRPr lang="ru-RU" sz="1800" b="1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5643024-DBC2-4AC7-81CD-776C79E293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5230645" y="1150946"/>
            <a:ext cx="936104" cy="444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1286791" y="6268282"/>
            <a:ext cx="9330385" cy="26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времени жизни плазменной волны от отношения массы иона плазмы к его заряду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542F06B-B56F-C974-B7DB-67E6223A6DBA}"/>
              </a:ext>
            </a:extLst>
          </p:cNvPr>
          <p:cNvSpPr txBox="1">
            <a:spLocks/>
          </p:cNvSpPr>
          <p:nvPr/>
        </p:nvSpPr>
        <p:spPr bwMode="auto">
          <a:xfrm rot="20261934">
            <a:off x="6219207" y="2981524"/>
            <a:ext cx="2273601" cy="26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2A76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Предсказание теории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B825C73-4C02-2C84-DE38-2774D13FD1C1}"/>
              </a:ext>
            </a:extLst>
          </p:cNvPr>
          <p:cNvSpPr txBox="1">
            <a:spLocks/>
          </p:cNvSpPr>
          <p:nvPr/>
        </p:nvSpPr>
        <p:spPr bwMode="auto">
          <a:xfrm rot="20261934">
            <a:off x="5359575" y="3773789"/>
            <a:ext cx="3105582" cy="26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D529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моделирования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9A4259D6-B029-CD3C-5062-C278796D68B1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FB954477-B6FD-DE1C-4DCE-4FC842844EDF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26B422F-6FE9-0497-EB6C-89CAAC4B1953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B18BDB7-66B7-C1CB-5537-FC2A76195595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1C6C5A22-64A9-EFA9-5709-E7484E74AD25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11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553DB2D-42EE-C1CB-C33A-3ABD8091E9A7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ACB154A8-78AD-2768-0D86-146B4F88A139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70F8F8EB-64A1-FC38-506A-B9F64D5BB7DA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954808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Эксперимент </a:t>
            </a:r>
            <a:r>
              <a:rPr lang="en-US" sz="2800" b="1" u="sng" dirty="0">
                <a:latin typeface="Calibri" pitchFamily="34" charset="0"/>
              </a:rPr>
              <a:t>AWAKE</a:t>
            </a:r>
            <a:endParaRPr lang="ru-RU" sz="2800" b="1" u="sng" dirty="0">
              <a:latin typeface="Calibri" pitchFamily="34" charset="0"/>
            </a:endParaRPr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5D4467-47A4-4664-8435-4F53D9872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45" y="589963"/>
            <a:ext cx="7344815" cy="47390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D6F743-2676-4DC7-ADE1-34F0DBE7F2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7077" y="548680"/>
            <a:ext cx="3552832" cy="27363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7F9AF5-B744-4E33-B83C-C483E1EA1A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3976" y="3771516"/>
            <a:ext cx="4116680" cy="1657428"/>
          </a:xfrm>
          <a:prstGeom prst="rect">
            <a:avLst/>
          </a:prstGeom>
        </p:spPr>
      </p:pic>
      <p:sp>
        <p:nvSpPr>
          <p:cNvPr id="72" name="Содержимое 2">
            <a:extLst>
              <a:ext uri="{FF2B5EF4-FFF2-40B4-BE49-F238E27FC236}">
                <a16:creationId xmlns:a16="http://schemas.microsoft.com/office/drawing/2014/main" id="{6C78D1DB-6631-444F-8E80-1BCAF9D61851}"/>
              </a:ext>
            </a:extLst>
          </p:cNvPr>
          <p:cNvSpPr txBox="1">
            <a:spLocks/>
          </p:cNvSpPr>
          <p:nvPr/>
        </p:nvSpPr>
        <p:spPr bwMode="auto">
          <a:xfrm>
            <a:off x="191345" y="5373216"/>
            <a:ext cx="7344815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200" b="1" dirty="0"/>
              <a:t>E. Adli and AWAKE Collaboration, Nature 561, 363 (2018).</a:t>
            </a:r>
            <a:r>
              <a:rPr lang="ru-RU" sz="1200" b="1" dirty="0"/>
              <a:t> 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73" name="Содержимое 2">
            <a:extLst>
              <a:ext uri="{FF2B5EF4-FFF2-40B4-BE49-F238E27FC236}">
                <a16:creationId xmlns:a16="http://schemas.microsoft.com/office/drawing/2014/main" id="{90BA523E-D3F1-4DEF-B93F-EF23C1336E1E}"/>
              </a:ext>
            </a:extLst>
          </p:cNvPr>
          <p:cNvSpPr txBox="1">
            <a:spLocks/>
          </p:cNvSpPr>
          <p:nvPr/>
        </p:nvSpPr>
        <p:spPr bwMode="auto">
          <a:xfrm>
            <a:off x="8112224" y="3284984"/>
            <a:ext cx="3600398" cy="4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spcBef>
                <a:spcPts val="0"/>
              </a:spcBef>
              <a:buNone/>
            </a:pPr>
            <a:r>
              <a:rPr lang="en-US" sz="1200" b="1" dirty="0"/>
              <a:t>M. Turner and AWAKE Collaboration, </a:t>
            </a:r>
          </a:p>
          <a:p>
            <a:pPr marL="514350" indent="-514350" algn="ctr" eaLnBrk="1" hangingPunct="1">
              <a:spcBef>
                <a:spcPts val="0"/>
              </a:spcBef>
              <a:buNone/>
            </a:pPr>
            <a:r>
              <a:rPr lang="en-US" sz="1200" b="1" dirty="0"/>
              <a:t>Phys. Rev. Lett. 122, 054801 (2019).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74" name="Содержимое 2">
            <a:extLst>
              <a:ext uri="{FF2B5EF4-FFF2-40B4-BE49-F238E27FC236}">
                <a16:creationId xmlns:a16="http://schemas.microsoft.com/office/drawing/2014/main" id="{5E79FF41-AD02-4D58-8400-06EE74337021}"/>
              </a:ext>
            </a:extLst>
          </p:cNvPr>
          <p:cNvSpPr txBox="1">
            <a:spLocks/>
          </p:cNvSpPr>
          <p:nvPr/>
        </p:nvSpPr>
        <p:spPr bwMode="auto">
          <a:xfrm>
            <a:off x="8172008" y="5373216"/>
            <a:ext cx="3540613" cy="4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da-DK" sz="1200" b="1" dirty="0"/>
              <a:t>A.A. Gorn, M. Turner</a:t>
            </a:r>
            <a:r>
              <a:rPr lang="ru-RU" sz="1200" b="1" dirty="0"/>
              <a:t> </a:t>
            </a:r>
            <a:r>
              <a:rPr lang="en-US" sz="1200" b="1" dirty="0"/>
              <a:t>and AWAKE Collaboration,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sz="1200" b="1" dirty="0"/>
              <a:t>Plasma Phys. Control. Fusion 62, 125023 (2020).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006CCBD9-262B-473D-A8AB-F1D18E389297}"/>
              </a:ext>
            </a:extLst>
          </p:cNvPr>
          <p:cNvSpPr txBox="1">
            <a:spLocks/>
          </p:cNvSpPr>
          <p:nvPr/>
        </p:nvSpPr>
        <p:spPr bwMode="auto">
          <a:xfrm>
            <a:off x="0" y="5877272"/>
            <a:ext cx="12191603" cy="31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AWAKE – </a:t>
            </a:r>
            <a:r>
              <a:rPr lang="ru-RU" sz="1600" b="1" dirty="0"/>
              <a:t>«флагман» (и единственный) протонных драйверов </a:t>
            </a:r>
            <a:r>
              <a:rPr lang="en-US" sz="1600" b="1" dirty="0"/>
              <a:t>=&gt;  </a:t>
            </a:r>
            <a:r>
              <a:rPr lang="ru-RU" sz="1600" b="1" dirty="0"/>
              <a:t>проверка: </a:t>
            </a:r>
            <a:r>
              <a:rPr lang="ru-RU" sz="1600" b="1" dirty="0" err="1"/>
              <a:t>самомодуляция</a:t>
            </a:r>
            <a:r>
              <a:rPr lang="ru-RU" sz="1600" b="1" dirty="0"/>
              <a:t>, контроль, ускорение, …  </a:t>
            </a:r>
          </a:p>
        </p:txBody>
      </p: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25064527-C6D6-43A6-8986-BED5098F08B9}"/>
              </a:ext>
            </a:extLst>
          </p:cNvPr>
          <p:cNvSpPr txBox="1">
            <a:spLocks/>
          </p:cNvSpPr>
          <p:nvPr/>
        </p:nvSpPr>
        <p:spPr bwMode="auto">
          <a:xfrm>
            <a:off x="0" y="6213347"/>
            <a:ext cx="12192000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1600" b="1" dirty="0"/>
              <a:t>Процессы быстрые + диагностики внутрь плазменной секции не поставить </a:t>
            </a:r>
            <a:r>
              <a:rPr lang="en-US" sz="1600" b="1" dirty="0"/>
              <a:t> =&gt;  </a:t>
            </a:r>
            <a:r>
              <a:rPr lang="ru-RU" sz="1600" b="1" u="sng" dirty="0"/>
              <a:t>численное моделирование спешит на помощь</a:t>
            </a:r>
            <a:r>
              <a:rPr lang="ru-RU" sz="1600" b="1" dirty="0"/>
              <a:t>!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C0337B-8C3C-4BC3-B0FB-9C837A36A3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AEB88B-828F-6FC8-0BF2-68E526D58254}"/>
              </a:ext>
            </a:extLst>
          </p:cNvPr>
          <p:cNvSpPr/>
          <p:nvPr/>
        </p:nvSpPr>
        <p:spPr>
          <a:xfrm>
            <a:off x="130424" y="558165"/>
            <a:ext cx="1002197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Ti:Sa</a:t>
            </a:r>
            <a:r>
              <a:rPr lang="en-US" sz="105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</a:t>
            </a:r>
            <a:r>
              <a:rPr lang="en-GB" sz="105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780 </a:t>
            </a:r>
            <a:r>
              <a:rPr lang="ru-RU" sz="105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нм</a:t>
            </a:r>
            <a:r>
              <a:rPr lang="en-GB" sz="105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</a:t>
            </a:r>
          </a:p>
          <a:p>
            <a:r>
              <a:rPr lang="en-GB" sz="105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120 </a:t>
            </a:r>
            <a:r>
              <a:rPr lang="ru-RU" sz="105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фс</a:t>
            </a:r>
            <a:r>
              <a:rPr lang="en-GB" sz="105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</a:t>
            </a:r>
            <a:endParaRPr lang="ru-RU" sz="1050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r>
              <a:rPr lang="en-GB" sz="105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450</a:t>
            </a:r>
            <a:r>
              <a:rPr lang="ru-RU" sz="105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мДж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2F8823-65A3-8C2A-4763-58AF0896B34B}"/>
              </a:ext>
            </a:extLst>
          </p:cNvPr>
          <p:cNvSpPr/>
          <p:nvPr/>
        </p:nvSpPr>
        <p:spPr>
          <a:xfrm>
            <a:off x="2423592" y="738992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20 </a:t>
            </a:r>
            <a:r>
              <a:rPr lang="ru-RU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МэВ</a:t>
            </a:r>
            <a:r>
              <a:rPr lang="en-GB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650 </a:t>
            </a:r>
            <a:r>
              <a:rPr lang="ru-RU" sz="100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пКл</a:t>
            </a:r>
            <a:r>
              <a:rPr lang="en-GB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</a:t>
            </a:r>
          </a:p>
          <a:p>
            <a:r>
              <a:rPr lang="en-GB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15 </a:t>
            </a:r>
            <a:r>
              <a:rPr lang="ru-RU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мм</a:t>
            </a:r>
            <a:r>
              <a:rPr lang="en-GB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·</a:t>
            </a:r>
            <a:r>
              <a:rPr lang="ru-RU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мрад</a:t>
            </a:r>
            <a:r>
              <a:rPr lang="en-GB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2 </a:t>
            </a:r>
            <a:r>
              <a:rPr lang="ru-RU" sz="100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пс</a:t>
            </a:r>
            <a:r>
              <a:rPr lang="en-GB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1D8C6-E918-7F4B-1602-B1DD5BBFFA11}"/>
              </a:ext>
            </a:extLst>
          </p:cNvPr>
          <p:cNvSpPr txBox="1"/>
          <p:nvPr/>
        </p:nvSpPr>
        <p:spPr>
          <a:xfrm>
            <a:off x="195817" y="2468783"/>
            <a:ext cx="942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400 </a:t>
            </a:r>
            <a:r>
              <a:rPr lang="ru-RU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ГэВ</a:t>
            </a:r>
            <a:endParaRPr lang="en-US" sz="1000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r>
              <a:rPr lang="el-GR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σ</a:t>
            </a:r>
            <a:r>
              <a:rPr lang="en-US" sz="1000" baseline="-25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z</a:t>
            </a:r>
            <a:r>
              <a:rPr lang="en-US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~7 </a:t>
            </a:r>
            <a:r>
              <a:rPr lang="ru-RU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см</a:t>
            </a:r>
            <a:endParaRPr lang="en-US" sz="1000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r>
              <a:rPr lang="el-GR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σ</a:t>
            </a:r>
            <a:r>
              <a:rPr lang="en-US" sz="1000" baseline="-25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r</a:t>
            </a:r>
            <a:r>
              <a:rPr lang="en-US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~0.2 </a:t>
            </a:r>
            <a:r>
              <a:rPr lang="ru-RU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мм</a:t>
            </a:r>
            <a:endParaRPr lang="en-US" sz="1000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r>
              <a:rPr lang="el-GR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ε</a:t>
            </a:r>
            <a:r>
              <a:rPr lang="en-US" sz="1000" baseline="-25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n</a:t>
            </a:r>
            <a:r>
              <a:rPr lang="en-US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~3 </a:t>
            </a:r>
            <a:r>
              <a:rPr lang="ru-RU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мм</a:t>
            </a:r>
            <a:r>
              <a:rPr lang="en-GB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·</a:t>
            </a:r>
            <a:r>
              <a:rPr lang="ru-RU" sz="1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мрад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01E3407E-42BF-F685-02CD-1790C834E958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9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78593677-81BA-6C41-E41E-CC31E7A06A92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35959DA-5047-ABF8-8E42-C24A08202E00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11EDAEE-66E9-F09E-A33E-562128BD2852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49E5E906-C80C-CDBE-BF99-8D4A55CF5BD2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12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86B4B5B-A869-758C-BCD7-AAD349B3A3C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AFBCB269-C644-4DE5-D7F0-6AF884C25DF0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4D9475FF-D708-E78C-88F5-38A25B146501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26399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Электронное гало</a:t>
            </a:r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" name="Содержимое 2">
            <a:extLst>
              <a:ext uri="{FF2B5EF4-FFF2-40B4-BE49-F238E27FC236}">
                <a16:creationId xmlns:a16="http://schemas.microsoft.com/office/drawing/2014/main" id="{5E79FF41-AD02-4D58-8400-06EE74337021}"/>
              </a:ext>
            </a:extLst>
          </p:cNvPr>
          <p:cNvSpPr txBox="1">
            <a:spLocks/>
          </p:cNvSpPr>
          <p:nvPr/>
        </p:nvSpPr>
        <p:spPr bwMode="auto">
          <a:xfrm>
            <a:off x="263353" y="5877272"/>
            <a:ext cx="3456383" cy="4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Распределение плотности электронов (из </a:t>
            </a:r>
            <a:r>
              <a:rPr lang="da-DK" sz="1200" b="1" dirty="0"/>
              <a:t>A.A. Gorn, M. Turner</a:t>
            </a:r>
            <a:r>
              <a:rPr lang="ru-RU" sz="1200" b="1" dirty="0"/>
              <a:t> </a:t>
            </a:r>
            <a:r>
              <a:rPr lang="en-US" sz="1200" b="1" dirty="0"/>
              <a:t>and AWAKE Collaboration,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sz="1200" b="1" dirty="0"/>
              <a:t>Plasma Phys. Control. Fusion 62, 125023 (2020)</a:t>
            </a:r>
            <a:r>
              <a:rPr lang="ru-RU" sz="1200" b="1" dirty="0"/>
              <a:t>).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FDE339-D9CE-4D87-8D02-942CF3CF75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475" y="3284984"/>
            <a:ext cx="3456138" cy="2612131"/>
          </a:xfrm>
          <a:prstGeom prst="rect">
            <a:avLst/>
          </a:prstGeom>
        </p:spPr>
      </p:pic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F5C65591-5A1A-4B91-9EDF-855600CC4D40}"/>
              </a:ext>
            </a:extLst>
          </p:cNvPr>
          <p:cNvSpPr txBox="1">
            <a:spLocks/>
          </p:cNvSpPr>
          <p:nvPr/>
        </p:nvSpPr>
        <p:spPr bwMode="auto">
          <a:xfrm>
            <a:off x="3863752" y="548680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Размер протонного драйвера мал, по сравнению с </a:t>
            </a:r>
            <a:r>
              <a:rPr lang="en-US" sz="2000" b="1" i="1" dirty="0"/>
              <a:t>c/ω</a:t>
            </a:r>
            <a:endParaRPr lang="ru-RU" sz="2000" b="1" i="1" dirty="0"/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2051573F-68D8-4F93-8691-BF2161224430}"/>
              </a:ext>
            </a:extLst>
          </p:cNvPr>
          <p:cNvSpPr txBox="1">
            <a:spLocks/>
          </p:cNvSpPr>
          <p:nvPr/>
        </p:nvSpPr>
        <p:spPr bwMode="auto">
          <a:xfrm>
            <a:off x="10948020" y="668731"/>
            <a:ext cx="332556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en-US" sz="1400" b="1" i="1" dirty="0"/>
              <a:t>p</a:t>
            </a:r>
            <a:endParaRPr lang="ru-RU" sz="1400" b="1" i="1" dirty="0"/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D7A16D35-B2A7-442B-80C6-9A7842D20052}"/>
              </a:ext>
            </a:extLst>
          </p:cNvPr>
          <p:cNvSpPr txBox="1">
            <a:spLocks/>
          </p:cNvSpPr>
          <p:nvPr/>
        </p:nvSpPr>
        <p:spPr bwMode="auto">
          <a:xfrm>
            <a:off x="3863752" y="1316803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Образуются большие градиенты полей</a:t>
            </a:r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995037BD-506D-46DC-8B07-520B66D658C1}"/>
              </a:ext>
            </a:extLst>
          </p:cNvPr>
          <p:cNvSpPr txBox="1">
            <a:spLocks/>
          </p:cNvSpPr>
          <p:nvPr/>
        </p:nvSpPr>
        <p:spPr bwMode="auto">
          <a:xfrm>
            <a:off x="3863752" y="2084926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Пересечение траекторий, опрокидывание волны</a:t>
            </a: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8E9DA58D-9F43-4919-BC96-4032D220D1D4}"/>
              </a:ext>
            </a:extLst>
          </p:cNvPr>
          <p:cNvSpPr txBox="1">
            <a:spLocks/>
          </p:cNvSpPr>
          <p:nvPr/>
        </p:nvSpPr>
        <p:spPr bwMode="auto">
          <a:xfrm>
            <a:off x="3863752" y="2848985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Некоторые электроны вылетают из плазмы</a:t>
            </a:r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30D2C3EC-8D03-4507-B4B9-0B51C14C13A9}"/>
              </a:ext>
            </a:extLst>
          </p:cNvPr>
          <p:cNvSpPr txBox="1">
            <a:spLocks/>
          </p:cNvSpPr>
          <p:nvPr/>
        </p:nvSpPr>
        <p:spPr bwMode="auto">
          <a:xfrm>
            <a:off x="3863752" y="3613044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Плазма заряжается положительно</a:t>
            </a: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F75F0E92-5CEF-41D3-AE6F-1DEA2A001E98}"/>
              </a:ext>
            </a:extLst>
          </p:cNvPr>
          <p:cNvSpPr txBox="1">
            <a:spLocks/>
          </p:cNvSpPr>
          <p:nvPr/>
        </p:nvSpPr>
        <p:spPr bwMode="auto">
          <a:xfrm>
            <a:off x="3863752" y="4377103"/>
            <a:ext cx="8328248" cy="3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Возникает радиальное электрическое поле</a:t>
            </a:r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3A40E3B5-CFAF-4C7B-9BDB-9DA960F26DBA}"/>
              </a:ext>
            </a:extLst>
          </p:cNvPr>
          <p:cNvSpPr txBox="1">
            <a:spLocks/>
          </p:cNvSpPr>
          <p:nvPr/>
        </p:nvSpPr>
        <p:spPr bwMode="auto">
          <a:xfrm>
            <a:off x="3863751" y="5481281"/>
            <a:ext cx="8328249" cy="103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ru-RU" sz="2000" b="1" dirty="0"/>
              <a:t>Вокруг плазмы формируется область отрицательного заряда с некоторой плотностью электронов – </a:t>
            </a:r>
            <a:r>
              <a:rPr lang="ru-RU" sz="2000" b="1" dirty="0">
                <a:solidFill>
                  <a:srgbClr val="F41818"/>
                </a:solidFill>
              </a:rPr>
              <a:t>электронное гало</a:t>
            </a:r>
            <a:endParaRPr lang="en-US" sz="2000" b="1" dirty="0">
              <a:solidFill>
                <a:srgbClr val="F41818"/>
              </a:solidFill>
            </a:endParaRPr>
          </a:p>
          <a:p>
            <a:pPr marL="514350" indent="-514350" algn="ctr" eaLnBrk="1" hangingPunct="1">
              <a:buFont typeface="Arial" charset="0"/>
              <a:buNone/>
            </a:pPr>
            <a:r>
              <a:rPr lang="en-US" sz="2000" b="1" dirty="0">
                <a:solidFill>
                  <a:srgbClr val="F41818"/>
                </a:solidFill>
              </a:rPr>
              <a:t>(</a:t>
            </a:r>
            <a:r>
              <a:rPr lang="ru-RU" sz="2000" b="1" i="1" dirty="0">
                <a:solidFill>
                  <a:srgbClr val="F41818"/>
                </a:solidFill>
              </a:rPr>
              <a:t>доли % от плотности плазмы</a:t>
            </a:r>
            <a:r>
              <a:rPr lang="en-US" sz="2000" b="1" dirty="0">
                <a:solidFill>
                  <a:srgbClr val="F41818"/>
                </a:solidFill>
              </a:rPr>
              <a:t>)</a:t>
            </a:r>
            <a:endParaRPr lang="ru-RU" sz="2000" b="1" dirty="0">
              <a:solidFill>
                <a:srgbClr val="F41818"/>
              </a:solidFill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FF39EFF-58FF-4C38-B298-0B7CA5A52383}"/>
              </a:ext>
            </a:extLst>
          </p:cNvPr>
          <p:cNvSpPr/>
          <p:nvPr/>
        </p:nvSpPr>
        <p:spPr>
          <a:xfrm>
            <a:off x="7917929" y="951260"/>
            <a:ext cx="216024" cy="4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DF98F0D3-D626-4AF7-92E7-E323971117D6}"/>
              </a:ext>
            </a:extLst>
          </p:cNvPr>
          <p:cNvSpPr/>
          <p:nvPr/>
        </p:nvSpPr>
        <p:spPr>
          <a:xfrm>
            <a:off x="7917929" y="1684534"/>
            <a:ext cx="216024" cy="4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EF82C25A-D4AF-4CE4-94FF-6B7F79835F7E}"/>
              </a:ext>
            </a:extLst>
          </p:cNvPr>
          <p:cNvSpPr/>
          <p:nvPr/>
        </p:nvSpPr>
        <p:spPr>
          <a:xfrm>
            <a:off x="7917929" y="2477562"/>
            <a:ext cx="216024" cy="4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низ 43">
            <a:extLst>
              <a:ext uri="{FF2B5EF4-FFF2-40B4-BE49-F238E27FC236}">
                <a16:creationId xmlns:a16="http://schemas.microsoft.com/office/drawing/2014/main" id="{C3A758C9-EC4A-4D20-AB66-BE9F9E4C3F2A}"/>
              </a:ext>
            </a:extLst>
          </p:cNvPr>
          <p:cNvSpPr/>
          <p:nvPr/>
        </p:nvSpPr>
        <p:spPr>
          <a:xfrm>
            <a:off x="7917929" y="3246131"/>
            <a:ext cx="216024" cy="4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вниз 51">
            <a:extLst>
              <a:ext uri="{FF2B5EF4-FFF2-40B4-BE49-F238E27FC236}">
                <a16:creationId xmlns:a16="http://schemas.microsoft.com/office/drawing/2014/main" id="{7D3E812D-0D12-4A78-9AC1-75F1A10A4FD1}"/>
              </a:ext>
            </a:extLst>
          </p:cNvPr>
          <p:cNvSpPr/>
          <p:nvPr/>
        </p:nvSpPr>
        <p:spPr>
          <a:xfrm>
            <a:off x="7917929" y="4007759"/>
            <a:ext cx="216024" cy="4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вниз 52">
            <a:extLst>
              <a:ext uri="{FF2B5EF4-FFF2-40B4-BE49-F238E27FC236}">
                <a16:creationId xmlns:a16="http://schemas.microsoft.com/office/drawing/2014/main" id="{855BC7FE-5BB1-4A7E-A2F4-BA4E457A3EB8}"/>
              </a:ext>
            </a:extLst>
          </p:cNvPr>
          <p:cNvSpPr/>
          <p:nvPr/>
        </p:nvSpPr>
        <p:spPr>
          <a:xfrm>
            <a:off x="7723630" y="4860209"/>
            <a:ext cx="604618" cy="657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36904B-97C7-4361-85A5-656B87B28A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263525" y="554038"/>
            <a:ext cx="3424238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517141"/>
            <a:ext cx="3456383" cy="274126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DB80BBF-03FA-4245-99E5-00EB3F21FA3A}"/>
              </a:ext>
            </a:extLst>
          </p:cNvPr>
          <p:cNvSpPr/>
          <p:nvPr/>
        </p:nvSpPr>
        <p:spPr>
          <a:xfrm>
            <a:off x="4583832" y="548680"/>
            <a:ext cx="6984776" cy="423094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FBE5F7F4-2A55-8BE4-56C0-08AD92F1DFAF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B8947152-F98A-2496-7B1F-19EB12F9D521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656F17F-0899-6A9F-4264-D4F4A6CBDF9D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16CBAAE-A689-5503-64CC-2C800D3B9D6F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37718859-FB48-C834-A6B1-6C4F25964212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13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398187-121A-0ABE-033C-A66E2DC4B342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E88C3BE3-9C54-698A-3444-2BE78036B480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91A075B3-D3A1-EA2D-577D-2D4E9D2A17CD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266095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Численное моделирование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93F5BBD6-F3EC-4795-8E15-27C72E99B76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8966F1D-B7D0-4F25-9BB8-DED59E379F3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E6E5B-EADB-4313-8FCD-0C3D8D0F421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E68BD9-9B6B-4D5B-99C8-C0CAD695379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4C481E1-E4B1-4643-86CC-2613EF8D30C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01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2BBFC9B-63E3-4015-869E-C4D56E04D16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1921A9C5-28A2-4487-9EA2-92D26A0C8E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14C0FFFB-9C3C-46CF-A2D6-37599AF290EE}"/>
              </a:ext>
            </a:extLst>
          </p:cNvPr>
          <p:cNvSpPr txBox="1">
            <a:spLocks/>
          </p:cNvSpPr>
          <p:nvPr/>
        </p:nvSpPr>
        <p:spPr bwMode="auto">
          <a:xfrm>
            <a:off x="263351" y="1067255"/>
            <a:ext cx="5832648" cy="161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en-US" sz="1600" b="1" u="sng" dirty="0"/>
              <a:t>PIC-</a:t>
            </a:r>
            <a:r>
              <a:rPr lang="ru-RU" sz="1600" b="1" u="sng" dirty="0"/>
              <a:t>коды (метод частиц в ячейках)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i="1" dirty="0"/>
              <a:t>«тяжелая артиллерия»:</a:t>
            </a:r>
          </a:p>
          <a:p>
            <a:pPr eaLnBrk="1" hangingPunct="1">
              <a:spcBef>
                <a:spcPts val="0"/>
              </a:spcBef>
            </a:pPr>
            <a:r>
              <a:rPr lang="ru-RU" sz="1600" dirty="0"/>
              <a:t>мощные (ресурсоемкие) </a:t>
            </a:r>
          </a:p>
          <a:p>
            <a:pPr eaLnBrk="1" hangingPunct="1">
              <a:spcBef>
                <a:spcPts val="0"/>
              </a:spcBef>
            </a:pPr>
            <a:r>
              <a:rPr lang="ru-RU" sz="1600" dirty="0"/>
              <a:t>результативные (точнее – только эксперимент)</a:t>
            </a:r>
          </a:p>
          <a:p>
            <a:pPr eaLnBrk="1" hangingPunct="1">
              <a:spcBef>
                <a:spcPts val="0"/>
              </a:spcBef>
            </a:pPr>
            <a:r>
              <a:rPr lang="ru-RU" sz="1600" dirty="0"/>
              <a:t>требуют «координаты» (</a:t>
            </a:r>
            <a:r>
              <a:rPr lang="ru-RU" sz="1600" i="1" dirty="0"/>
              <a:t>моделирует 1 набор параметров</a:t>
            </a:r>
            <a:r>
              <a:rPr lang="ru-RU" sz="1600" dirty="0"/>
              <a:t>)</a:t>
            </a:r>
          </a:p>
        </p:txBody>
      </p:sp>
      <p:sp>
        <p:nvSpPr>
          <p:cNvPr id="40" name="Содержимое 2">
            <a:extLst>
              <a:ext uri="{FF2B5EF4-FFF2-40B4-BE49-F238E27FC236}">
                <a16:creationId xmlns:a16="http://schemas.microsoft.com/office/drawing/2014/main" id="{6222734C-BF6D-4949-9F9F-4AF5A101EF73}"/>
              </a:ext>
            </a:extLst>
          </p:cNvPr>
          <p:cNvSpPr txBox="1">
            <a:spLocks/>
          </p:cNvSpPr>
          <p:nvPr/>
        </p:nvSpPr>
        <p:spPr bwMode="auto">
          <a:xfrm>
            <a:off x="6168008" y="1067255"/>
            <a:ext cx="5832647" cy="14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u="sng" dirty="0"/>
              <a:t>Упрощения конкретной задачи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i="1" dirty="0"/>
              <a:t>«легкая кавалерия»: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1600" dirty="0"/>
              <a:t>менее ресурсоемкие (можно запускать на ноутбуке)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1600" dirty="0"/>
              <a:t>быстрые (сканирование области параметров)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1600" dirty="0"/>
              <a:t>заданная точность</a:t>
            </a:r>
          </a:p>
          <a:p>
            <a:pPr algn="just" eaLnBrk="1" hangingPunct="1">
              <a:spcBef>
                <a:spcPts val="0"/>
              </a:spcBef>
            </a:pPr>
            <a:endParaRPr lang="ru-RU" sz="1600" b="1" dirty="0"/>
          </a:p>
        </p:txBody>
      </p: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52FE1B7E-68FA-4509-B4D0-6B197A8E1AEC}"/>
              </a:ext>
            </a:extLst>
          </p:cNvPr>
          <p:cNvSpPr txBox="1">
            <a:spLocks/>
          </p:cNvSpPr>
          <p:nvPr/>
        </p:nvSpPr>
        <p:spPr bwMode="auto">
          <a:xfrm>
            <a:off x="-1" y="581932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800" b="1" dirty="0"/>
              <a:t>Моделирование: уравнения Максвелла + уравнения движения + особенности задачи</a:t>
            </a: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CF9AA7D6-DC83-AA4C-BE8A-C7F85724E82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ADCBD2B4-1C57-A640-110D-ACB8C31BF450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702302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Электронное гало</a:t>
            </a:r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F75F0E92-5CEF-41D3-AE6F-1DEA2A001E98}"/>
              </a:ext>
            </a:extLst>
          </p:cNvPr>
          <p:cNvSpPr txBox="1">
            <a:spLocks/>
          </p:cNvSpPr>
          <p:nvPr/>
        </p:nvSpPr>
        <p:spPr bwMode="auto">
          <a:xfrm>
            <a:off x="5447928" y="548680"/>
            <a:ext cx="67440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buFont typeface="Arial" charset="0"/>
              <a:buNone/>
            </a:pPr>
            <a:r>
              <a:rPr lang="ru-RU" sz="2000" b="1" dirty="0"/>
              <a:t>Радиальное электрическое поле:</a:t>
            </a:r>
          </a:p>
          <a:p>
            <a:pPr eaLnBrk="1" hangingPunct="1"/>
            <a:r>
              <a:rPr lang="ru-RU" sz="2000" dirty="0"/>
              <a:t>Возвращает электроны обратно в плазму</a:t>
            </a:r>
          </a:p>
          <a:p>
            <a:pPr eaLnBrk="1" hangingPunct="1"/>
            <a:r>
              <a:rPr lang="ru-RU" sz="2000" dirty="0"/>
              <a:t>Толкает </a:t>
            </a:r>
            <a:r>
              <a:rPr lang="ru-RU" sz="2000" dirty="0" err="1"/>
              <a:t>дефокусированные</a:t>
            </a:r>
            <a:r>
              <a:rPr lang="ru-RU" sz="2000" dirty="0"/>
              <a:t> протоны от оси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2B0F3-31CA-46AA-B1E9-8512A2A2DA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54" y="545591"/>
            <a:ext cx="4383794" cy="2523584"/>
          </a:xfrm>
          <a:prstGeom prst="rect">
            <a:avLst/>
          </a:prstGeom>
        </p:spPr>
      </p:pic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5B17BED9-4627-4372-9E2F-57C1DB7FA084}"/>
              </a:ext>
            </a:extLst>
          </p:cNvPr>
          <p:cNvSpPr txBox="1">
            <a:spLocks/>
          </p:cNvSpPr>
          <p:nvPr/>
        </p:nvSpPr>
        <p:spPr bwMode="auto">
          <a:xfrm>
            <a:off x="4511801" y="1844824"/>
            <a:ext cx="7680199" cy="68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В численном моделировании можно «отключить» гало и поле, поставив границу окна моделирования рядом с плазмой.</a:t>
            </a:r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9312B231-A24B-4566-A812-34F68162DC16}"/>
              </a:ext>
            </a:extLst>
          </p:cNvPr>
          <p:cNvSpPr txBox="1">
            <a:spLocks/>
          </p:cNvSpPr>
          <p:nvPr/>
        </p:nvSpPr>
        <p:spPr bwMode="auto">
          <a:xfrm>
            <a:off x="43462" y="2996951"/>
            <a:ext cx="4396378" cy="83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Поперечный размер протонного пучка в зависимости от количества частиц в пучке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(из </a:t>
            </a:r>
            <a:r>
              <a:rPr lang="da-DK" sz="1200" b="1" dirty="0"/>
              <a:t>A.A. Gorn, M. Turner</a:t>
            </a:r>
            <a:r>
              <a:rPr lang="ru-RU" sz="1200" b="1" dirty="0"/>
              <a:t> </a:t>
            </a:r>
            <a:r>
              <a:rPr lang="en-US" sz="1200" b="1" dirty="0"/>
              <a:t>and AWAKE Collaboration,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sz="1200" b="1" dirty="0"/>
              <a:t>Plasma Phys. Control. Fusion 62, 125023 (2020)</a:t>
            </a:r>
            <a:r>
              <a:rPr lang="ru-RU" sz="1200" b="1" dirty="0"/>
              <a:t>)</a:t>
            </a:r>
            <a:r>
              <a:rPr lang="en-US" sz="1200" b="1" dirty="0"/>
              <a:t>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CDC5B231-55AD-4589-9C15-82C464D3A025}"/>
              </a:ext>
            </a:extLst>
          </p:cNvPr>
          <p:cNvSpPr txBox="1">
            <a:spLocks/>
          </p:cNvSpPr>
          <p:nvPr/>
        </p:nvSpPr>
        <p:spPr bwMode="auto">
          <a:xfrm>
            <a:off x="4479008" y="2780928"/>
            <a:ext cx="7680200" cy="68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000" b="1" dirty="0"/>
              <a:t>Но возникает противоречие с интуитивным ожиданием:</a:t>
            </a:r>
            <a:endParaRPr lang="ru-RU" sz="2000" dirty="0"/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>
                <a:solidFill>
                  <a:srgbClr val="FF0000"/>
                </a:solidFill>
              </a:rPr>
              <a:t>без этого поля (и гало) разлёт пучка получается б</a:t>
            </a:r>
            <a:r>
              <a:rPr lang="en-US" sz="2000" b="1" dirty="0">
                <a:solidFill>
                  <a:srgbClr val="FF0000"/>
                </a:solidFill>
              </a:rPr>
              <a:t>ó</a:t>
            </a:r>
            <a:r>
              <a:rPr lang="ru-RU" sz="2000" b="1" dirty="0" err="1">
                <a:solidFill>
                  <a:srgbClr val="FF0000"/>
                </a:solidFill>
              </a:rPr>
              <a:t>льшим</a:t>
            </a:r>
            <a:r>
              <a:rPr lang="ru-RU" sz="2000" b="1" dirty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2D592F-0316-4FA2-BCD0-6F762D142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8" y="3866741"/>
            <a:ext cx="5069146" cy="26261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94176A-4A61-447A-88CD-B7576B7A1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866741"/>
            <a:ext cx="5069146" cy="26261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D1D340-698A-4FB5-AF82-03AC906DE3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334A2C17-86C9-6947-B8DA-2E847CF1105D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9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9410DA7D-75BA-9BBB-6B42-45BB86E4DCA2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DD4F49E-C32A-3E76-8693-49F1629DB9D4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891556-AE76-6275-618A-CA81D99AD5A8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BF337C29-3DA7-050B-2742-05D0108B071E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14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022FA9B-B8D7-A4F6-559A-E40CC539B307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2D24C621-C779-02A5-E7B5-2C4FD84ACFEC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D54E7F31-CF8A-6B1A-0D99-B43DC7D61740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744352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Электронное гало</a:t>
            </a:r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" name="Содержимое 2">
            <a:extLst>
              <a:ext uri="{FF2B5EF4-FFF2-40B4-BE49-F238E27FC236}">
                <a16:creationId xmlns:a16="http://schemas.microsoft.com/office/drawing/2014/main" id="{5E79FF41-AD02-4D58-8400-06EE74337021}"/>
              </a:ext>
            </a:extLst>
          </p:cNvPr>
          <p:cNvSpPr txBox="1">
            <a:spLocks/>
          </p:cNvSpPr>
          <p:nvPr/>
        </p:nvSpPr>
        <p:spPr bwMode="auto">
          <a:xfrm>
            <a:off x="43437" y="5805264"/>
            <a:ext cx="439637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Кильватерный потенциал в случае узкого (4</a:t>
            </a:r>
            <a:r>
              <a:rPr lang="en-US" sz="1200" b="1" i="1" dirty="0"/>
              <a:t> c/ω</a:t>
            </a:r>
            <a:r>
              <a:rPr lang="ru-RU" sz="1200" b="1" i="1" dirty="0"/>
              <a:t>  </a:t>
            </a:r>
            <a:r>
              <a:rPr lang="ru-RU" sz="1200" b="1" dirty="0"/>
              <a:t>) и широкого (</a:t>
            </a:r>
            <a:r>
              <a:rPr lang="en-US" sz="1200" b="1" dirty="0"/>
              <a:t>30</a:t>
            </a:r>
            <a:r>
              <a:rPr lang="en-US" sz="1200" b="1" i="1" dirty="0"/>
              <a:t> c/ω</a:t>
            </a:r>
            <a:r>
              <a:rPr lang="ru-RU" sz="1200" b="1" i="1" dirty="0"/>
              <a:t>  </a:t>
            </a:r>
            <a:r>
              <a:rPr lang="ru-RU" sz="1200" b="1" dirty="0"/>
              <a:t>)</a:t>
            </a:r>
            <a:r>
              <a:rPr lang="en-US" sz="1200" b="1" dirty="0"/>
              <a:t> </a:t>
            </a:r>
            <a:r>
              <a:rPr lang="ru-RU" sz="1200" b="1" dirty="0"/>
              <a:t>окон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(из </a:t>
            </a:r>
            <a:r>
              <a:rPr lang="da-DK" sz="1200" b="1" dirty="0"/>
              <a:t>A.A. Gorn, M. Turner</a:t>
            </a:r>
            <a:r>
              <a:rPr lang="ru-RU" sz="1200" b="1" dirty="0"/>
              <a:t> </a:t>
            </a:r>
            <a:r>
              <a:rPr lang="en-US" sz="1200" b="1" dirty="0"/>
              <a:t>and AWAKE Collaboration,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sz="1200" b="1" dirty="0"/>
              <a:t>Plasma Phys. Control. Fusion 62, 125023 (2020)</a:t>
            </a:r>
            <a:r>
              <a:rPr lang="ru-RU" sz="1200" b="1" dirty="0"/>
              <a:t>)</a:t>
            </a:r>
            <a:r>
              <a:rPr lang="fr-FR" sz="1200" b="1" dirty="0"/>
              <a:t>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F75F0E92-5CEF-41D3-AE6F-1DEA2A001E98}"/>
              </a:ext>
            </a:extLst>
          </p:cNvPr>
          <p:cNvSpPr txBox="1">
            <a:spLocks/>
          </p:cNvSpPr>
          <p:nvPr/>
        </p:nvSpPr>
        <p:spPr bwMode="auto">
          <a:xfrm>
            <a:off x="5447928" y="548680"/>
            <a:ext cx="67440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buFont typeface="Arial" charset="0"/>
              <a:buNone/>
            </a:pPr>
            <a:r>
              <a:rPr lang="ru-RU" sz="2000" b="1" dirty="0"/>
              <a:t>Радиальное электрическое поле:</a:t>
            </a:r>
          </a:p>
          <a:p>
            <a:pPr eaLnBrk="1" hangingPunct="1"/>
            <a:r>
              <a:rPr lang="ru-RU" sz="2000" dirty="0"/>
              <a:t>Возвращает электроны обратно в плазму</a:t>
            </a:r>
          </a:p>
          <a:p>
            <a:pPr eaLnBrk="1" hangingPunct="1"/>
            <a:r>
              <a:rPr lang="ru-RU" sz="2000" dirty="0"/>
              <a:t>Толкает </a:t>
            </a:r>
            <a:r>
              <a:rPr lang="ru-RU" sz="2000" dirty="0" err="1"/>
              <a:t>дефокусированные</a:t>
            </a:r>
            <a:r>
              <a:rPr lang="ru-RU" sz="2000" dirty="0"/>
              <a:t> протоны от оси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2B0F3-31CA-46AA-B1E9-8512A2A2DA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54" y="545591"/>
            <a:ext cx="4383794" cy="25235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F1CAC-E527-447B-B62B-D7458E09D4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7" y="3518974"/>
            <a:ext cx="4396379" cy="2312282"/>
          </a:xfrm>
          <a:prstGeom prst="rect">
            <a:avLst/>
          </a:prstGeom>
        </p:spPr>
      </p:pic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5B17BED9-4627-4372-9E2F-57C1DB7FA084}"/>
              </a:ext>
            </a:extLst>
          </p:cNvPr>
          <p:cNvSpPr txBox="1">
            <a:spLocks/>
          </p:cNvSpPr>
          <p:nvPr/>
        </p:nvSpPr>
        <p:spPr bwMode="auto">
          <a:xfrm>
            <a:off x="4511801" y="1844824"/>
            <a:ext cx="7680199" cy="68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В численном моделировании можно «отключить» гало и поле, поставив границу окна моделирования рядом с плазмой.</a:t>
            </a:r>
          </a:p>
        </p:txBody>
      </p:sp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CDC5B231-55AD-4589-9C15-82C464D3A025}"/>
              </a:ext>
            </a:extLst>
          </p:cNvPr>
          <p:cNvSpPr txBox="1">
            <a:spLocks/>
          </p:cNvSpPr>
          <p:nvPr/>
        </p:nvSpPr>
        <p:spPr bwMode="auto">
          <a:xfrm>
            <a:off x="4479008" y="2780928"/>
            <a:ext cx="7680200" cy="68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000" b="1" dirty="0"/>
              <a:t>Но возникает противоречие с интуитивным ожиданием:</a:t>
            </a:r>
            <a:endParaRPr lang="ru-RU" sz="2000" dirty="0"/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>
                <a:solidFill>
                  <a:srgbClr val="FF0000"/>
                </a:solidFill>
              </a:rPr>
              <a:t>без этого поля (и гало) разлёт пучка получается б</a:t>
            </a:r>
            <a:r>
              <a:rPr lang="en-US" sz="2000" b="1" dirty="0">
                <a:solidFill>
                  <a:srgbClr val="FF0000"/>
                </a:solidFill>
              </a:rPr>
              <a:t>ó</a:t>
            </a:r>
            <a:r>
              <a:rPr lang="ru-RU" sz="2000" b="1" dirty="0" err="1">
                <a:solidFill>
                  <a:srgbClr val="FF0000"/>
                </a:solidFill>
              </a:rPr>
              <a:t>льшим</a:t>
            </a:r>
            <a:r>
              <a:rPr lang="ru-RU" sz="2000" b="1" dirty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C4D2C370-AFAC-4594-9553-A003E0AF95A1}"/>
              </a:ext>
            </a:extLst>
          </p:cNvPr>
          <p:cNvSpPr txBox="1">
            <a:spLocks/>
          </p:cNvSpPr>
          <p:nvPr/>
        </p:nvSpPr>
        <p:spPr bwMode="auto">
          <a:xfrm>
            <a:off x="4511800" y="4689195"/>
            <a:ext cx="7680200" cy="68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Оказывается, что тогда волна живет дольше, а в «реалистичном» случае широкого окна волна разрушается.</a:t>
            </a:r>
            <a:endParaRPr lang="ru-RU" sz="20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7B8945-A02E-459F-9719-33DD1D71F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789040"/>
            <a:ext cx="1441017" cy="66964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DB4F088-BE99-4996-930B-CA15B4E9A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777" y="3800183"/>
            <a:ext cx="2209855" cy="666330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812F65B7-9F4D-49EA-BC0C-9C98F9ED5399}"/>
              </a:ext>
            </a:extLst>
          </p:cNvPr>
          <p:cNvSpPr txBox="1">
            <a:spLocks/>
          </p:cNvSpPr>
          <p:nvPr/>
        </p:nvSpPr>
        <p:spPr bwMode="auto">
          <a:xfrm>
            <a:off x="4511800" y="3798055"/>
            <a:ext cx="3024360" cy="68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Кильватерный потенциал </a:t>
            </a:r>
            <a:r>
              <a:rPr lang="el-GR" sz="2000" b="1" dirty="0"/>
              <a:t>Φ</a:t>
            </a:r>
            <a:r>
              <a:rPr lang="ru-RU" sz="2000" b="1" dirty="0"/>
              <a:t>:</a:t>
            </a:r>
            <a:endParaRPr lang="ru-RU" sz="2000" dirty="0"/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5EA75694-B87A-456B-A068-2D8F4C1608A5}"/>
              </a:ext>
            </a:extLst>
          </p:cNvPr>
          <p:cNvSpPr txBox="1">
            <a:spLocks/>
          </p:cNvSpPr>
          <p:nvPr/>
        </p:nvSpPr>
        <p:spPr bwMode="auto">
          <a:xfrm>
            <a:off x="4439816" y="5661248"/>
            <a:ext cx="7752184" cy="8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</a:rPr>
              <a:t>Какой механизм связывает разрушение плазменной волны и динамику электронного гало?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D4639051-A568-4D72-9000-90ABDD478CDD}"/>
              </a:ext>
            </a:extLst>
          </p:cNvPr>
          <p:cNvSpPr txBox="1">
            <a:spLocks/>
          </p:cNvSpPr>
          <p:nvPr/>
        </p:nvSpPr>
        <p:spPr bwMode="auto">
          <a:xfrm>
            <a:off x="2451076" y="6029242"/>
            <a:ext cx="332556" cy="23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en-US" sz="1000" b="1" i="1" dirty="0"/>
              <a:t>p</a:t>
            </a:r>
            <a:endParaRPr lang="ru-RU" sz="1000" b="1" i="1" dirty="0"/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02AE52DA-C91E-44C9-8955-B3EE2BD3FD84}"/>
              </a:ext>
            </a:extLst>
          </p:cNvPr>
          <p:cNvSpPr txBox="1">
            <a:spLocks/>
          </p:cNvSpPr>
          <p:nvPr/>
        </p:nvSpPr>
        <p:spPr bwMode="auto">
          <a:xfrm>
            <a:off x="3647728" y="5853307"/>
            <a:ext cx="332556" cy="23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Font typeface="Arial" charset="0"/>
              <a:buNone/>
            </a:pPr>
            <a:r>
              <a:rPr lang="en-US" sz="1000" b="1" i="1" dirty="0"/>
              <a:t>p</a:t>
            </a:r>
            <a:endParaRPr lang="ru-RU" sz="1000" b="1" i="1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2FDB6D2-4925-45E9-9B93-423E3E0EF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D4870B2C-8781-48EF-B4F5-4C781F5F197D}"/>
              </a:ext>
            </a:extLst>
          </p:cNvPr>
          <p:cNvSpPr txBox="1">
            <a:spLocks/>
          </p:cNvSpPr>
          <p:nvPr/>
        </p:nvSpPr>
        <p:spPr bwMode="auto">
          <a:xfrm>
            <a:off x="43462" y="2996951"/>
            <a:ext cx="4396378" cy="44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200" b="1" dirty="0"/>
              <a:t>Поперечный размер протонного пучка в зависимости от количества частиц в пучке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0D69B99E-8A81-B401-BAC0-97A039E2A978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0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F50B5B20-C910-FC52-6CD3-9F4EC010FB14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107B973-BA67-836A-21FF-1E863AF30BC2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F82112C-755B-94B7-A123-7DDF2E627F01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D1031FBA-AD4B-EEDC-E71D-836B4EC89074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15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61792AE-9E9A-A7BE-439D-AC1D00861C6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6E92345C-B858-D438-1EA9-DD396EE90A6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79B9C3F5-E9AC-D9C4-4A72-4E006D6D9BAB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169504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Электронное гало</a:t>
            </a:r>
          </a:p>
        </p:txBody>
      </p:sp>
      <p:grpSp>
        <p:nvGrpSpPr>
          <p:cNvPr id="39" name="Группа 5">
            <a:extLst>
              <a:ext uri="{FF2B5EF4-FFF2-40B4-BE49-F238E27FC236}">
                <a16:creationId xmlns:a16="http://schemas.microsoft.com/office/drawing/2014/main" id="{78393490-A15B-4B7E-B0AC-22E50E30B58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40" name="Picture 4" descr="C:\Users\Roman\Desktop\logo.png">
              <a:extLst>
                <a:ext uri="{FF2B5EF4-FFF2-40B4-BE49-F238E27FC236}">
                  <a16:creationId xmlns:a16="http://schemas.microsoft.com/office/drawing/2014/main" id="{854B6491-7AAF-4980-8973-2491B244A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A2EDAC7-669C-45C5-B16C-711D7E31A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5B17BED9-4627-4372-9E2F-57C1DB7FA084}"/>
              </a:ext>
            </a:extLst>
          </p:cNvPr>
          <p:cNvSpPr txBox="1">
            <a:spLocks/>
          </p:cNvSpPr>
          <p:nvPr/>
        </p:nvSpPr>
        <p:spPr bwMode="auto">
          <a:xfrm>
            <a:off x="1590149" y="620688"/>
            <a:ext cx="10601851" cy="139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Учет влияния электронного гало</a:t>
            </a:r>
            <a:endParaRPr lang="en-US" sz="2000" b="1" dirty="0"/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500" b="1" dirty="0"/>
          </a:p>
          <a:p>
            <a:pPr eaLnBrk="1" hangingPunct="1">
              <a:spcBef>
                <a:spcPts val="0"/>
              </a:spcBef>
            </a:pPr>
            <a:r>
              <a:rPr lang="ru-RU" sz="1800" b="1" dirty="0"/>
              <a:t>важен для контролируемого кильватерного ускорения в плазме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</a:rPr>
              <a:t>т.к. эффект ограничивает время жизни плазменной волны</a:t>
            </a:r>
          </a:p>
          <a:p>
            <a:pPr eaLnBrk="1" hangingPunct="1">
              <a:spcBef>
                <a:spcPts val="0"/>
              </a:spcBef>
            </a:pPr>
            <a:r>
              <a:rPr lang="ru-RU" sz="1800" b="1" dirty="0"/>
              <a:t>накладывает дополнительные ограничения на минимальную ширину окна моделирования</a:t>
            </a:r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B37775C1-6994-4409-A8F8-FFACDD97F1A0}"/>
              </a:ext>
            </a:extLst>
          </p:cNvPr>
          <p:cNvSpPr txBox="1">
            <a:spLocks/>
          </p:cNvSpPr>
          <p:nvPr/>
        </p:nvSpPr>
        <p:spPr bwMode="auto">
          <a:xfrm>
            <a:off x="0" y="2204864"/>
            <a:ext cx="12192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Соответствие экспериментальных данных и результатов численного моделирования с учетом эффекта:</a:t>
            </a: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4E3BCC9B-82FD-433D-B910-A380F7849068}"/>
              </a:ext>
            </a:extLst>
          </p:cNvPr>
          <p:cNvSpPr txBox="1">
            <a:spLocks/>
          </p:cNvSpPr>
          <p:nvPr/>
        </p:nvSpPr>
        <p:spPr bwMode="auto">
          <a:xfrm>
            <a:off x="0" y="2571081"/>
            <a:ext cx="6012424" cy="69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da-DK" sz="1800" dirty="0"/>
              <a:t>A.A. Gorn, M. Turner</a:t>
            </a:r>
            <a:r>
              <a:rPr lang="ru-RU" sz="1800" dirty="0"/>
              <a:t> </a:t>
            </a:r>
            <a:r>
              <a:rPr lang="en-US" sz="1800" dirty="0"/>
              <a:t>and AWAKE Collaboration,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sz="1800" b="1" dirty="0"/>
              <a:t>Plasma Phys. Control. Fusion 62, 125023 (2020).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AFDAF482-56F9-4863-A385-67B50FE0DEFA}"/>
              </a:ext>
            </a:extLst>
          </p:cNvPr>
          <p:cNvSpPr txBox="1">
            <a:spLocks/>
          </p:cNvSpPr>
          <p:nvPr/>
        </p:nvSpPr>
        <p:spPr bwMode="auto">
          <a:xfrm>
            <a:off x="6092944" y="2564904"/>
            <a:ext cx="6096000" cy="69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dirty="0"/>
              <a:t>J. Chappell and AWAKE Collaboration, </a:t>
            </a:r>
            <a:endParaRPr lang="ru-RU" sz="1800" dirty="0"/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Phys. Rev. </a:t>
            </a:r>
            <a:r>
              <a:rPr lang="en-US" sz="1800" b="1" dirty="0" err="1"/>
              <a:t>Accel</a:t>
            </a:r>
            <a:r>
              <a:rPr lang="en-US" sz="1800" b="1" dirty="0"/>
              <a:t>. Beams 24, 011301 (2021).</a:t>
            </a:r>
            <a:endParaRPr lang="ru-RU" sz="1800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BBE8B33-B35A-4325-9F13-A0716EFFA6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990" y="3192367"/>
            <a:ext cx="3515785" cy="2023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09FA1E-63AC-4010-A916-AE990DE85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5935" y="3197657"/>
            <a:ext cx="5206689" cy="20133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7A4755-E7BB-4571-A774-A4BC1451AC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04186DCD-1CFE-4E96-8E0F-2B1936186C8C}"/>
              </a:ext>
            </a:extLst>
          </p:cNvPr>
          <p:cNvSpPr txBox="1">
            <a:spLocks/>
          </p:cNvSpPr>
          <p:nvPr/>
        </p:nvSpPr>
        <p:spPr bwMode="auto">
          <a:xfrm>
            <a:off x="0" y="5476919"/>
            <a:ext cx="12192000" cy="47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/>
              <a:t>Разрушение плазменной волны  </a:t>
            </a:r>
            <a:r>
              <a:rPr lang="en-US" sz="2000" b="1" dirty="0"/>
              <a:t>&lt;=&gt; </a:t>
            </a:r>
            <a:r>
              <a:rPr lang="ru-RU" sz="2000" b="1" dirty="0"/>
              <a:t> потери энергии</a:t>
            </a:r>
            <a:endParaRPr lang="ru-RU" sz="1800" b="1" dirty="0"/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03B55BC1-50D2-4A28-AE39-704E8DBE0E0B}"/>
              </a:ext>
            </a:extLst>
          </p:cNvPr>
          <p:cNvSpPr txBox="1">
            <a:spLocks/>
          </p:cNvSpPr>
          <p:nvPr/>
        </p:nvSpPr>
        <p:spPr bwMode="auto">
          <a:xfrm>
            <a:off x="1" y="6124991"/>
            <a:ext cx="12192000" cy="47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000" b="1" dirty="0">
                <a:solidFill>
                  <a:srgbClr val="FF0000"/>
                </a:solidFill>
              </a:rPr>
              <a:t>Требуется охарактеризовать энергообмен между плазменной волной и электронным гало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D96F2063-2587-41C2-B982-F92704C24083}"/>
              </a:ext>
            </a:extLst>
          </p:cNvPr>
          <p:cNvSpPr txBox="1">
            <a:spLocks/>
          </p:cNvSpPr>
          <p:nvPr/>
        </p:nvSpPr>
        <p:spPr bwMode="auto">
          <a:xfrm rot="5400000">
            <a:off x="5860636" y="5857932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=&gt;</a:t>
            </a:r>
            <a:endParaRPr lang="ru-RU" sz="1800" b="1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ED2B4C22-4AC0-0170-FE0F-8E4D35532218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C60883F4-265F-F12B-AEBF-63F5CDF2D34C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614C5E9-330D-CA73-2D3D-AE2F8275414C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EA10249-6995-39F0-D842-274D11D4FAD4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6A407E2B-78B3-74AA-A7AC-D4419EF7BA53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16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A3496F8-EF95-8B4E-BC64-A65CF064F724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FB242145-03E3-4CAD-890E-5BD4B257643D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B08669B7-A1B8-01BA-3EB5-87C9A5D392C9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972917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Формирование электронного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355672-13EA-46E1-8F8B-0D512F7CF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322CA-9A8B-4D2F-8398-91791F10E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5" y="578882"/>
            <a:ext cx="7427381" cy="5874454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13D33061-9309-489D-A848-DD9C191948BE}"/>
              </a:ext>
            </a:extLst>
          </p:cNvPr>
          <p:cNvSpPr txBox="1">
            <a:spLocks/>
          </p:cNvSpPr>
          <p:nvPr/>
        </p:nvSpPr>
        <p:spPr bwMode="auto">
          <a:xfrm>
            <a:off x="7608168" y="764704"/>
            <a:ext cx="453650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Пересечение траекторий электронов плазмы:</a:t>
            </a: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BA112CD1-66E8-4C1B-9D7F-FDDCEA62FA2D}"/>
              </a:ext>
            </a:extLst>
          </p:cNvPr>
          <p:cNvSpPr txBox="1">
            <a:spLocks/>
          </p:cNvSpPr>
          <p:nvPr/>
        </p:nvSpPr>
        <p:spPr bwMode="auto">
          <a:xfrm>
            <a:off x="7608168" y="1734080"/>
            <a:ext cx="4536504" cy="104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(</a:t>
            </a:r>
            <a:r>
              <a:rPr lang="en-US" sz="1500" b="1" dirty="0"/>
              <a:t>a) – </a:t>
            </a:r>
            <a:r>
              <a:rPr lang="ru-RU" sz="1500" b="1" dirty="0"/>
              <a:t>«Гребень» электронной плотности.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dirty="0"/>
              <a:t>Некоторые электроны получают достаточную энергию и импульс, чтобы вылететь из плазмы, - становятся электронами гало.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BA2242CA-D6F8-42C0-A96A-E22ADBC62CEA}"/>
              </a:ext>
            </a:extLst>
          </p:cNvPr>
          <p:cNvSpPr txBox="1">
            <a:spLocks/>
          </p:cNvSpPr>
          <p:nvPr/>
        </p:nvSpPr>
        <p:spPr bwMode="auto">
          <a:xfrm>
            <a:off x="7608168" y="4149080"/>
            <a:ext cx="45365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(</a:t>
            </a:r>
            <a:r>
              <a:rPr lang="en-US" sz="1500" b="1" dirty="0"/>
              <a:t>b) – </a:t>
            </a:r>
            <a:r>
              <a:rPr lang="ru-RU" sz="1500" b="1" dirty="0"/>
              <a:t>«Не искаженный фронт» электронной плотности.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dirty="0"/>
              <a:t>Пересечения траекторий не приводят в опрокидыванию волны и появлению «быстрых» электронов.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20864411-BEF0-C525-6B4E-D602CB8A43E9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9F8369B2-B579-EB17-2CF7-E630E15EEB54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5B47EBA-7DA7-13D6-41EE-F80DEE26B32E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104B4B8-E414-DDCF-58F5-2A5988967F9B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6A62EC15-77D6-4702-CFE1-8C9C608CD240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17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21B9BDB-5299-F076-4CAB-65862AC9B45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E21F63B6-CECF-132E-0C10-9E182B0753EE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91474034-1FE1-B66A-1D38-A35C5A4730C6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1694824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Формирование электронного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355672-13EA-46E1-8F8B-0D512F7CF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322CA-9A8B-4D2F-8398-91791F10E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" y="545590"/>
            <a:ext cx="6525158" cy="5979753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E29BF9A2-4E8F-4950-9947-8918FBF16095}"/>
              </a:ext>
            </a:extLst>
          </p:cNvPr>
          <p:cNvSpPr txBox="1">
            <a:spLocks/>
          </p:cNvSpPr>
          <p:nvPr/>
        </p:nvSpPr>
        <p:spPr bwMode="auto">
          <a:xfrm>
            <a:off x="6672064" y="836712"/>
            <a:ext cx="547260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После опрокидывания волны электроны вылетают пучками как из шланга. Чем выше энергия, тем дальше отлетают.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i="1" dirty="0"/>
              <a:t>Траектории не дорисованы до конца, чтобы была видна фаза потенциала.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71319E11-E557-4FE2-B0EC-B99F52E067EE}"/>
              </a:ext>
            </a:extLst>
          </p:cNvPr>
          <p:cNvSpPr txBox="1">
            <a:spLocks/>
          </p:cNvSpPr>
          <p:nvPr/>
        </p:nvSpPr>
        <p:spPr bwMode="auto">
          <a:xfrm>
            <a:off x="6672063" y="2204864"/>
            <a:ext cx="5472609" cy="80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Корреляции между точкой вылета и точкой возвращения в плазму не наблюдается, возвращаются вроде бы в случайные фазы волны.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9DFFABCE-49DA-4128-909A-11E0A5A694F9}"/>
              </a:ext>
            </a:extLst>
          </p:cNvPr>
          <p:cNvSpPr txBox="1">
            <a:spLocks/>
          </p:cNvSpPr>
          <p:nvPr/>
        </p:nvSpPr>
        <p:spPr bwMode="auto">
          <a:xfrm>
            <a:off x="5018853" y="2909684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ACFBE7ED-9277-44DC-BD59-6A7B87550B53}"/>
              </a:ext>
            </a:extLst>
          </p:cNvPr>
          <p:cNvSpPr txBox="1">
            <a:spLocks/>
          </p:cNvSpPr>
          <p:nvPr/>
        </p:nvSpPr>
        <p:spPr bwMode="auto">
          <a:xfrm>
            <a:off x="5018325" y="5213940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71319E11-E557-4FE2-B0EC-B99F52E067EE}"/>
              </a:ext>
            </a:extLst>
          </p:cNvPr>
          <p:cNvSpPr txBox="1">
            <a:spLocks/>
          </p:cNvSpPr>
          <p:nvPr/>
        </p:nvSpPr>
        <p:spPr bwMode="auto">
          <a:xfrm>
            <a:off x="6672062" y="4421852"/>
            <a:ext cx="547260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Вылетев из плазмы, электроны гало позже многократно пролетают сквозь плазменную волну, то ускоряясь (забирая энергию из волны), то замедляясь (возвращая энергию обратно). 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7A5C04-C835-67AC-23BD-8D68E720FA1C}"/>
              </a:ext>
            </a:extLst>
          </p:cNvPr>
          <p:cNvSpPr/>
          <p:nvPr/>
        </p:nvSpPr>
        <p:spPr>
          <a:xfrm>
            <a:off x="5126336" y="1637351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963080-2F96-CEF5-42B4-BC3C15349D4D}"/>
              </a:ext>
            </a:extLst>
          </p:cNvPr>
          <p:cNvSpPr/>
          <p:nvPr/>
        </p:nvSpPr>
        <p:spPr>
          <a:xfrm>
            <a:off x="5126336" y="3890145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453A97F4-3598-BADB-C3E2-29F27687B9EE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016A0E2B-C72E-6AD0-ACA8-FD2E412D158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33B5471-D4C8-2C2B-CBC2-18C51374A2CE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7CAA72-8FCE-60FE-318A-8CA72D97D14A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1EC2C767-1F93-281B-D4F6-6AE004A3E665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18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7A51B90-9088-79AD-BA2A-AE8E82741539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E6671322-CD8D-4823-5994-9B5CD403AA95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F809233B-8439-CAC3-F3BC-3095EEABF7E2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989282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Формирование электронного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355672-13EA-46E1-8F8B-0D512F7CF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322CA-9A8B-4D2F-8398-91791F10E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" y="545590"/>
            <a:ext cx="6525158" cy="5979753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E29BF9A2-4E8F-4950-9947-8918FBF16095}"/>
              </a:ext>
            </a:extLst>
          </p:cNvPr>
          <p:cNvSpPr txBox="1">
            <a:spLocks/>
          </p:cNvSpPr>
          <p:nvPr/>
        </p:nvSpPr>
        <p:spPr bwMode="auto">
          <a:xfrm>
            <a:off x="6672064" y="836712"/>
            <a:ext cx="547260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После опрокидывания волны электроны вылетают пучками как из шланга. Чем выше энергия, тем дальше отлетают.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i="1" dirty="0"/>
              <a:t>Траектории не дорисованы до конца, чтобы была видна фаза потенциала.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71319E11-E557-4FE2-B0EC-B99F52E067EE}"/>
              </a:ext>
            </a:extLst>
          </p:cNvPr>
          <p:cNvSpPr txBox="1">
            <a:spLocks/>
          </p:cNvSpPr>
          <p:nvPr/>
        </p:nvSpPr>
        <p:spPr bwMode="auto">
          <a:xfrm>
            <a:off x="6672063" y="2204864"/>
            <a:ext cx="5472609" cy="80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Корреляции между точкой вылета и точкой возвращения в плазму не наблюдается, возвращаются вроде бы в случайные фазы волны.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9DFFABCE-49DA-4128-909A-11E0A5A694F9}"/>
              </a:ext>
            </a:extLst>
          </p:cNvPr>
          <p:cNvSpPr txBox="1">
            <a:spLocks/>
          </p:cNvSpPr>
          <p:nvPr/>
        </p:nvSpPr>
        <p:spPr bwMode="auto">
          <a:xfrm>
            <a:off x="5018853" y="2909684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ACFBE7ED-9277-44DC-BD59-6A7B87550B53}"/>
              </a:ext>
            </a:extLst>
          </p:cNvPr>
          <p:cNvSpPr txBox="1">
            <a:spLocks/>
          </p:cNvSpPr>
          <p:nvPr/>
        </p:nvSpPr>
        <p:spPr bwMode="auto">
          <a:xfrm>
            <a:off x="5018325" y="5213940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FF3E9A-3D97-4C06-9380-95EC9DB936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496" y="3226926"/>
            <a:ext cx="5183743" cy="2406938"/>
          </a:xfrm>
          <a:prstGeom prst="rect">
            <a:avLst/>
          </a:prstGeom>
        </p:spPr>
      </p:pic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180009F1-643B-4372-8FC2-3D22DA30968A}"/>
              </a:ext>
            </a:extLst>
          </p:cNvPr>
          <p:cNvSpPr txBox="1">
            <a:spLocks/>
          </p:cNvSpPr>
          <p:nvPr/>
        </p:nvSpPr>
        <p:spPr bwMode="auto">
          <a:xfrm>
            <a:off x="6816080" y="5616624"/>
            <a:ext cx="518457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Больше электронов вылетело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89918484-BB0A-4A60-A690-1555DD1B8202}"/>
              </a:ext>
            </a:extLst>
          </p:cNvPr>
          <p:cNvSpPr txBox="1">
            <a:spLocks/>
          </p:cNvSpPr>
          <p:nvPr/>
        </p:nvSpPr>
        <p:spPr bwMode="auto">
          <a:xfrm>
            <a:off x="6816080" y="6120680"/>
            <a:ext cx="518457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Сильнее электрическое поле (разделение зарядов)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6" name="Содержимое 2">
            <a:extLst>
              <a:ext uri="{FF2B5EF4-FFF2-40B4-BE49-F238E27FC236}">
                <a16:creationId xmlns:a16="http://schemas.microsoft.com/office/drawing/2014/main" id="{E43B2DF2-0567-43BF-8861-FB1708849D42}"/>
              </a:ext>
            </a:extLst>
          </p:cNvPr>
          <p:cNvSpPr txBox="1">
            <a:spLocks/>
          </p:cNvSpPr>
          <p:nvPr/>
        </p:nvSpPr>
        <p:spPr bwMode="auto">
          <a:xfrm rot="5400000">
            <a:off x="9155494" y="5880483"/>
            <a:ext cx="657203" cy="35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=</a:t>
            </a:r>
            <a:r>
              <a:rPr lang="en-US" sz="1800" b="1" dirty="0"/>
              <a:t>&gt;</a:t>
            </a:r>
            <a:endParaRPr lang="ru-RU" sz="1800" b="1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C160FEA9-556D-4B9F-8981-C1DEDE3A1A99}"/>
              </a:ext>
            </a:extLst>
          </p:cNvPr>
          <p:cNvCxnSpPr>
            <a:cxnSpLocks/>
          </p:cNvCxnSpPr>
          <p:nvPr/>
        </p:nvCxnSpPr>
        <p:spPr>
          <a:xfrm flipH="1">
            <a:off x="5735960" y="3140968"/>
            <a:ext cx="50161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78991B3-57AB-476A-850F-EC3A7F3D7FB6}"/>
              </a:ext>
            </a:extLst>
          </p:cNvPr>
          <p:cNvCxnSpPr>
            <a:cxnSpLocks/>
          </p:cNvCxnSpPr>
          <p:nvPr/>
        </p:nvCxnSpPr>
        <p:spPr>
          <a:xfrm flipH="1">
            <a:off x="5735960" y="2852936"/>
            <a:ext cx="501610" cy="0"/>
          </a:xfrm>
          <a:prstGeom prst="straightConnector1">
            <a:avLst/>
          </a:prstGeom>
          <a:ln w="41275">
            <a:solidFill>
              <a:srgbClr val="FFB0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CBD20173-5D06-46AF-B648-A30EC2B4117C}"/>
              </a:ext>
            </a:extLst>
          </p:cNvPr>
          <p:cNvCxnSpPr>
            <a:cxnSpLocks/>
          </p:cNvCxnSpPr>
          <p:nvPr/>
        </p:nvCxnSpPr>
        <p:spPr>
          <a:xfrm flipH="1">
            <a:off x="5735960" y="2564904"/>
            <a:ext cx="501610" cy="0"/>
          </a:xfrm>
          <a:prstGeom prst="straightConnector1">
            <a:avLst/>
          </a:prstGeom>
          <a:ln w="41275">
            <a:solidFill>
              <a:srgbClr val="00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648BC3BE-7F32-4C56-9D19-3F38E9AF2C12}"/>
              </a:ext>
            </a:extLst>
          </p:cNvPr>
          <p:cNvCxnSpPr>
            <a:cxnSpLocks/>
          </p:cNvCxnSpPr>
          <p:nvPr/>
        </p:nvCxnSpPr>
        <p:spPr>
          <a:xfrm flipH="1">
            <a:off x="5735960" y="2276872"/>
            <a:ext cx="501610" cy="0"/>
          </a:xfrm>
          <a:prstGeom prst="straightConnector1">
            <a:avLst/>
          </a:prstGeom>
          <a:ln w="412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075864-A3A4-0F87-0E2B-9805C11C5CFC}"/>
              </a:ext>
            </a:extLst>
          </p:cNvPr>
          <p:cNvSpPr/>
          <p:nvPr/>
        </p:nvSpPr>
        <p:spPr>
          <a:xfrm>
            <a:off x="5126336" y="1637351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157A4C-96B1-3003-020F-060C293DF516}"/>
              </a:ext>
            </a:extLst>
          </p:cNvPr>
          <p:cNvSpPr/>
          <p:nvPr/>
        </p:nvSpPr>
        <p:spPr>
          <a:xfrm>
            <a:off x="5122927" y="3890145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36B4EA2A-8AD7-5FAE-E67D-544115C5C870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303D55D7-3370-F5F0-243F-E209D686E5DC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EFE9DF2-7589-3489-8F84-C321E5DD01BE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9E773D8-DE52-9DDA-ECBA-BD0D8BFCD118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35EA46BA-3634-EFA4-D629-C88F138754E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19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D7CFB21-747A-CB5F-B79E-2A87A016BC6C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866A6964-28F4-21ED-A0C4-ADCD413FD857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F3B08226-5991-44A5-7E4A-EDEFFF14E2B4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234344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Формирование электронного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355672-13EA-46E1-8F8B-0D512F7CF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322CA-9A8B-4D2F-8398-91791F10E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" y="545590"/>
            <a:ext cx="6525158" cy="5979753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E29BF9A2-4E8F-4950-9947-8918FBF16095}"/>
              </a:ext>
            </a:extLst>
          </p:cNvPr>
          <p:cNvSpPr txBox="1">
            <a:spLocks/>
          </p:cNvSpPr>
          <p:nvPr/>
        </p:nvSpPr>
        <p:spPr bwMode="auto">
          <a:xfrm>
            <a:off x="6672064" y="836712"/>
            <a:ext cx="547260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После опрокидывания волны электроны вылетают пучками как из шланга. Чем выше энергия, тем дальше отлетают.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i="1" dirty="0"/>
              <a:t>Траектории не дорисованы до конца, чтобы была видна фаза потенциала.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71319E11-E557-4FE2-B0EC-B99F52E067EE}"/>
              </a:ext>
            </a:extLst>
          </p:cNvPr>
          <p:cNvSpPr txBox="1">
            <a:spLocks/>
          </p:cNvSpPr>
          <p:nvPr/>
        </p:nvSpPr>
        <p:spPr bwMode="auto">
          <a:xfrm>
            <a:off x="6672063" y="2204864"/>
            <a:ext cx="5472609" cy="80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Корреляции между точкой вылета и точкой возвращения в плазму не наблюдается, возвращаются вроде бы в случайные фазы волны.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9DFFABCE-49DA-4128-909A-11E0A5A694F9}"/>
              </a:ext>
            </a:extLst>
          </p:cNvPr>
          <p:cNvSpPr txBox="1">
            <a:spLocks/>
          </p:cNvSpPr>
          <p:nvPr/>
        </p:nvSpPr>
        <p:spPr bwMode="auto">
          <a:xfrm>
            <a:off x="5018853" y="2909684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ACFBE7ED-9277-44DC-BD59-6A7B87550B53}"/>
              </a:ext>
            </a:extLst>
          </p:cNvPr>
          <p:cNvSpPr txBox="1">
            <a:spLocks/>
          </p:cNvSpPr>
          <p:nvPr/>
        </p:nvSpPr>
        <p:spPr bwMode="auto">
          <a:xfrm>
            <a:off x="5018325" y="5213940"/>
            <a:ext cx="792088" cy="44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200" b="1" dirty="0"/>
              <a:t>граница 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9E918E78-4C26-44F1-9177-FBC1013E1B39}"/>
              </a:ext>
            </a:extLst>
          </p:cNvPr>
          <p:cNvSpPr txBox="1">
            <a:spLocks/>
          </p:cNvSpPr>
          <p:nvPr/>
        </p:nvSpPr>
        <p:spPr bwMode="auto">
          <a:xfrm>
            <a:off x="6672063" y="3789040"/>
            <a:ext cx="5472609" cy="35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/>
              <a:t>Затухание плазменной волны</a:t>
            </a:r>
          </a:p>
        </p:txBody>
      </p:sp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4E97D9B8-3DDA-4EFF-9734-CA77044368F1}"/>
              </a:ext>
            </a:extLst>
          </p:cNvPr>
          <p:cNvSpPr txBox="1">
            <a:spLocks/>
          </p:cNvSpPr>
          <p:nvPr/>
        </p:nvSpPr>
        <p:spPr bwMode="auto">
          <a:xfrm>
            <a:off x="6672063" y="5451646"/>
            <a:ext cx="5472609" cy="78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</a:rPr>
              <a:t>Энергообмен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</a:rPr>
              <a:t>между электронами гало и плазменной волной</a:t>
            </a:r>
          </a:p>
        </p:txBody>
      </p:sp>
      <p:sp>
        <p:nvSpPr>
          <p:cNvPr id="41" name="Содержимое 2">
            <a:extLst>
              <a:ext uri="{FF2B5EF4-FFF2-40B4-BE49-F238E27FC236}">
                <a16:creationId xmlns:a16="http://schemas.microsoft.com/office/drawing/2014/main" id="{37DA253C-E882-4D90-BE89-18218F22B2F1}"/>
              </a:ext>
            </a:extLst>
          </p:cNvPr>
          <p:cNvSpPr txBox="1">
            <a:spLocks/>
          </p:cNvSpPr>
          <p:nvPr/>
        </p:nvSpPr>
        <p:spPr bwMode="auto">
          <a:xfrm>
            <a:off x="6672063" y="4443534"/>
            <a:ext cx="5472609" cy="35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/>
              <a:t>Потери энергии</a:t>
            </a:r>
          </a:p>
        </p:txBody>
      </p: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24C4FC8B-03CD-433A-85EC-DFBB0795A202}"/>
              </a:ext>
            </a:extLst>
          </p:cNvPr>
          <p:cNvSpPr txBox="1">
            <a:spLocks/>
          </p:cNvSpPr>
          <p:nvPr/>
        </p:nvSpPr>
        <p:spPr bwMode="auto">
          <a:xfrm rot="5400000">
            <a:off x="9190989" y="4216082"/>
            <a:ext cx="657203" cy="35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/>
              <a:t>=</a:t>
            </a:r>
            <a:r>
              <a:rPr lang="en-US" sz="2400" b="1" dirty="0"/>
              <a:t>&gt;</a:t>
            </a:r>
            <a:endParaRPr lang="ru-RU" sz="2400" b="1" dirty="0"/>
          </a:p>
        </p:txBody>
      </p:sp>
      <p:sp>
        <p:nvSpPr>
          <p:cNvPr id="7" name="Стрелка: вверх-вниз 6">
            <a:extLst>
              <a:ext uri="{FF2B5EF4-FFF2-40B4-BE49-F238E27FC236}">
                <a16:creationId xmlns:a16="http://schemas.microsoft.com/office/drawing/2014/main" id="{25037FBE-3400-4830-A75B-81436E6E27CA}"/>
              </a:ext>
            </a:extLst>
          </p:cNvPr>
          <p:cNvSpPr/>
          <p:nvPr/>
        </p:nvSpPr>
        <p:spPr>
          <a:xfrm>
            <a:off x="9302116" y="4920327"/>
            <a:ext cx="286113" cy="597746"/>
          </a:xfrm>
          <a:prstGeom prst="upDownArrow">
            <a:avLst>
              <a:gd name="adj1" fmla="val 64318"/>
              <a:gd name="adj2" fmla="val 531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C8AF4421-9970-4B05-B147-0EC5FC76E841}"/>
              </a:ext>
            </a:extLst>
          </p:cNvPr>
          <p:cNvSpPr txBox="1">
            <a:spLocks/>
          </p:cNvSpPr>
          <p:nvPr/>
        </p:nvSpPr>
        <p:spPr bwMode="auto">
          <a:xfrm>
            <a:off x="9550465" y="4865312"/>
            <a:ext cx="505975" cy="63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73DF02-71F6-A9D8-7353-64B04989AB30}"/>
              </a:ext>
            </a:extLst>
          </p:cNvPr>
          <p:cNvSpPr/>
          <p:nvPr/>
        </p:nvSpPr>
        <p:spPr>
          <a:xfrm>
            <a:off x="5126336" y="1637351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BA0E88-1CC6-969B-D329-D9ED82C87C6D}"/>
              </a:ext>
            </a:extLst>
          </p:cNvPr>
          <p:cNvSpPr/>
          <p:nvPr/>
        </p:nvSpPr>
        <p:spPr>
          <a:xfrm>
            <a:off x="5128384" y="3916819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8C5553EA-A2F2-79A1-1340-13389EB70D2E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BFE489CA-0C15-C227-562A-EAF3F1540F88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427A1FC-18D4-5BD9-EB9B-4445BAAB0D1F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D41D0A-FA37-B722-5D06-4157EFF29334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451523C1-94D4-8AEB-308B-91213524722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20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DF33D96-F972-E37C-A4F2-69225495F8B7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E5361274-56B4-9C39-8098-62B8632641A0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09FF35EE-9449-6275-FF59-A6C03DE4D524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692223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электронном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3DD21-CB7B-4FEA-A003-B2C475A89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48" y="527896"/>
            <a:ext cx="5184576" cy="23181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65B26-43A1-4331-A16D-2E5115282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48" y="2884610"/>
            <a:ext cx="5184576" cy="3637123"/>
          </a:xfrm>
          <a:prstGeom prst="rect">
            <a:avLst/>
          </a:prstGeom>
        </p:spPr>
      </p:pic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553D459A-19A3-4AF2-AC14-69B50450A391}"/>
              </a:ext>
            </a:extLst>
          </p:cNvPr>
          <p:cNvSpPr txBox="1">
            <a:spLocks/>
          </p:cNvSpPr>
          <p:nvPr/>
        </p:nvSpPr>
        <p:spPr bwMode="auto">
          <a:xfrm>
            <a:off x="5591944" y="3453048"/>
            <a:ext cx="286172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u="sng" dirty="0"/>
              <a:t>Ожидание (в среднем):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6060E0-43F6-4D0E-86B3-CEA5B4B943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0871" y="3912213"/>
            <a:ext cx="632230" cy="34312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215D8C3-A874-42C8-B8C3-AE41FE07DD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0871" y="4275557"/>
            <a:ext cx="515516" cy="343677"/>
          </a:xfrm>
          <a:prstGeom prst="rect">
            <a:avLst/>
          </a:prstGeom>
        </p:spPr>
      </p:pic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3BFDD228-7A43-408A-A1E4-4946FF384A84}"/>
              </a:ext>
            </a:extLst>
          </p:cNvPr>
          <p:cNvSpPr txBox="1">
            <a:spLocks/>
          </p:cNvSpPr>
          <p:nvPr/>
        </p:nvSpPr>
        <p:spPr bwMode="auto">
          <a:xfrm>
            <a:off x="5922575" y="3912480"/>
            <a:ext cx="253109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DEDE7343-BD0F-4B47-BDBB-6CC81A68BF8D}"/>
              </a:ext>
            </a:extLst>
          </p:cNvPr>
          <p:cNvSpPr txBox="1">
            <a:spLocks/>
          </p:cNvSpPr>
          <p:nvPr/>
        </p:nvSpPr>
        <p:spPr bwMode="auto">
          <a:xfrm>
            <a:off x="6312024" y="4351680"/>
            <a:ext cx="235158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нулевая (малая)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B7D54FC6-7C66-4966-83D7-C7FB7096FF33}"/>
              </a:ext>
            </a:extLst>
          </p:cNvPr>
          <p:cNvSpPr txBox="1">
            <a:spLocks/>
          </p:cNvSpPr>
          <p:nvPr/>
        </p:nvSpPr>
        <p:spPr bwMode="auto">
          <a:xfrm>
            <a:off x="5893836" y="4752528"/>
            <a:ext cx="2578428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157FB3-3A85-4509-A786-DC279672B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DA48FA-D710-4441-A249-3BBC1E6F3F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70" y="1710357"/>
            <a:ext cx="3191825" cy="327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AFF4D-7185-4EAF-A5A4-86018BB9AB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612570"/>
            <a:ext cx="3004683" cy="7043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790237-AB36-4543-BB2B-BC3906087B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612674"/>
            <a:ext cx="2861726" cy="704385"/>
          </a:xfrm>
          <a:prstGeom prst="rect">
            <a:avLst/>
          </a:prstGeom>
        </p:spPr>
      </p:pic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id="{BC6CD95D-41CB-4431-98EA-012EC70EA641}"/>
              </a:ext>
            </a:extLst>
          </p:cNvPr>
          <p:cNvSpPr/>
          <p:nvPr/>
        </p:nvSpPr>
        <p:spPr>
          <a:xfrm rot="16200000">
            <a:off x="8493095" y="-1992430"/>
            <a:ext cx="545576" cy="6635909"/>
          </a:xfrm>
          <a:prstGeom prst="leftBrace">
            <a:avLst>
              <a:gd name="adj1" fmla="val 9130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1EC7005-54E8-4130-B29A-2F20BF1F9F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863" y="4723968"/>
            <a:ext cx="515515" cy="34367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4356C4-8C77-D3B8-EF4F-1A72DC3AED7E}"/>
              </a:ext>
            </a:extLst>
          </p:cNvPr>
          <p:cNvSpPr/>
          <p:nvPr/>
        </p:nvSpPr>
        <p:spPr>
          <a:xfrm>
            <a:off x="4223792" y="757797"/>
            <a:ext cx="288032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E5E25832-268A-79D6-520A-690E2B9800C3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4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A92D90D6-C0B9-CE1B-BBD1-C2E0C410F39A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46E7963-B0BC-E5F4-554B-F0216F7AF45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B567409-5F03-9A60-A7DF-69D37040F24A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FB6EE527-7D4A-19F5-3C68-68C546472AD5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21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BA27D50-376B-DDCE-202D-25ADC4DEF6A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292FA194-2B5B-4AAF-0F03-9CBBC194818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46E6857B-4C7F-1789-7E02-A61209927335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4057935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6D37BA-352C-FE3E-0DF3-2C273B1FE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24B6FED1-E8EA-2757-0D05-26ED0694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электронном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81128F04-7A3B-7C06-E907-0230E1243024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B1E53443-918B-B2EB-7EF4-02AADEDA9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C639796A-12B7-38F0-B5BF-18ECFF91F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C65FB9-A70F-F39C-1CAA-B92808BA5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48" y="527896"/>
            <a:ext cx="5184576" cy="23181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2B8E26-7ED5-318C-8A1F-DCAB03F84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48" y="2884610"/>
            <a:ext cx="5184576" cy="3637123"/>
          </a:xfrm>
          <a:prstGeom prst="rect">
            <a:avLst/>
          </a:prstGeom>
        </p:spPr>
      </p:pic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3AF3F048-DFB3-60FB-E024-141F56B62B3B}"/>
              </a:ext>
            </a:extLst>
          </p:cNvPr>
          <p:cNvSpPr txBox="1">
            <a:spLocks/>
          </p:cNvSpPr>
          <p:nvPr/>
        </p:nvSpPr>
        <p:spPr bwMode="auto">
          <a:xfrm>
            <a:off x="5591944" y="3453048"/>
            <a:ext cx="286172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u="sng" dirty="0"/>
              <a:t>Ожидание (в среднем):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B41364-433C-C57E-E988-749C85048C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0871" y="3912213"/>
            <a:ext cx="632230" cy="34312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59516D4-9245-93F2-8B5D-5F76C1957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0871" y="4275557"/>
            <a:ext cx="515516" cy="343677"/>
          </a:xfrm>
          <a:prstGeom prst="rect">
            <a:avLst/>
          </a:prstGeom>
        </p:spPr>
      </p:pic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01FE4E10-5E40-565F-4147-BC861759DA74}"/>
              </a:ext>
            </a:extLst>
          </p:cNvPr>
          <p:cNvSpPr txBox="1">
            <a:spLocks/>
          </p:cNvSpPr>
          <p:nvPr/>
        </p:nvSpPr>
        <p:spPr bwMode="auto">
          <a:xfrm>
            <a:off x="5922575" y="3912480"/>
            <a:ext cx="253109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849F8E59-E48F-5A1D-9073-62659D44BE80}"/>
              </a:ext>
            </a:extLst>
          </p:cNvPr>
          <p:cNvSpPr txBox="1">
            <a:spLocks/>
          </p:cNvSpPr>
          <p:nvPr/>
        </p:nvSpPr>
        <p:spPr bwMode="auto">
          <a:xfrm>
            <a:off x="6312024" y="4351680"/>
            <a:ext cx="235158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нулевая (малая)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37AF4210-6DA7-97AB-164A-B9E4E81CE188}"/>
              </a:ext>
            </a:extLst>
          </p:cNvPr>
          <p:cNvSpPr txBox="1">
            <a:spLocks/>
          </p:cNvSpPr>
          <p:nvPr/>
        </p:nvSpPr>
        <p:spPr bwMode="auto">
          <a:xfrm>
            <a:off x="5893836" y="4752528"/>
            <a:ext cx="2578428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F92651A4-580C-3B61-7541-BC4D1F33BA10}"/>
              </a:ext>
            </a:extLst>
          </p:cNvPr>
          <p:cNvSpPr txBox="1">
            <a:spLocks/>
          </p:cNvSpPr>
          <p:nvPr/>
        </p:nvSpPr>
        <p:spPr bwMode="auto">
          <a:xfrm>
            <a:off x="8616280" y="3459489"/>
            <a:ext cx="286172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u="sng" dirty="0"/>
              <a:t>Реальность: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48" name="Содержимое 2">
            <a:extLst>
              <a:ext uri="{FF2B5EF4-FFF2-40B4-BE49-F238E27FC236}">
                <a16:creationId xmlns:a16="http://schemas.microsoft.com/office/drawing/2014/main" id="{4E7EAC8E-4E07-6156-2827-3F62EE7AFD51}"/>
              </a:ext>
            </a:extLst>
          </p:cNvPr>
          <p:cNvSpPr txBox="1">
            <a:spLocks/>
          </p:cNvSpPr>
          <p:nvPr/>
        </p:nvSpPr>
        <p:spPr bwMode="auto">
          <a:xfrm>
            <a:off x="7176120" y="5589240"/>
            <a:ext cx="3160579" cy="48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</a:rPr>
              <a:t>АСИММЕТРИЯ!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71F024C-7A5A-AE51-F920-2FAE15A69D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23C6EE-A1DD-11B9-6A6D-814139599C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70" y="1710357"/>
            <a:ext cx="3191825" cy="327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BE3FF1-C6DD-025A-58D5-75BFF85154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612570"/>
            <a:ext cx="3004683" cy="7043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DD4CD3-9017-9C62-8C92-DA9FB646E5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612674"/>
            <a:ext cx="2861726" cy="704385"/>
          </a:xfrm>
          <a:prstGeom prst="rect">
            <a:avLst/>
          </a:prstGeom>
        </p:spPr>
      </p:pic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id="{2C2F41F7-0CD6-C1D2-6963-D00AF69DCDEA}"/>
              </a:ext>
            </a:extLst>
          </p:cNvPr>
          <p:cNvSpPr/>
          <p:nvPr/>
        </p:nvSpPr>
        <p:spPr>
          <a:xfrm rot="16200000">
            <a:off x="8493095" y="-1992430"/>
            <a:ext cx="545576" cy="6635909"/>
          </a:xfrm>
          <a:prstGeom prst="leftBrace">
            <a:avLst>
              <a:gd name="adj1" fmla="val 9130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BFF7EE4-26EF-3DB4-C8A1-3B1EC1A35E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863" y="4723968"/>
            <a:ext cx="515515" cy="3436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0D04AEE-1522-5185-4C84-7D35FF8D69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1230" y="3912213"/>
            <a:ext cx="632230" cy="34312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020990B-B044-A5F2-B33C-54B89E8CFA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1230" y="4275557"/>
            <a:ext cx="515516" cy="343677"/>
          </a:xfrm>
          <a:prstGeom prst="rect">
            <a:avLst/>
          </a:prstGeom>
        </p:spPr>
      </p:pic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F0499DE5-DB4C-0D9B-9526-85F8198A1A78}"/>
              </a:ext>
            </a:extLst>
          </p:cNvPr>
          <p:cNvSpPr txBox="1">
            <a:spLocks/>
          </p:cNvSpPr>
          <p:nvPr/>
        </p:nvSpPr>
        <p:spPr bwMode="auto">
          <a:xfrm>
            <a:off x="9121474" y="3912480"/>
            <a:ext cx="253109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D19244C5-9870-367B-1084-48E3CB6186D8}"/>
              </a:ext>
            </a:extLst>
          </p:cNvPr>
          <p:cNvSpPr txBox="1">
            <a:spLocks/>
          </p:cNvSpPr>
          <p:nvPr/>
        </p:nvSpPr>
        <p:spPr bwMode="auto">
          <a:xfrm>
            <a:off x="9211230" y="4351680"/>
            <a:ext cx="235158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942B1131-38B0-0593-91BD-5895A7089977}"/>
              </a:ext>
            </a:extLst>
          </p:cNvPr>
          <p:cNvSpPr txBox="1">
            <a:spLocks/>
          </p:cNvSpPr>
          <p:nvPr/>
        </p:nvSpPr>
        <p:spPr bwMode="auto">
          <a:xfrm>
            <a:off x="9538772" y="4752528"/>
            <a:ext cx="2243422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нарастает резко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0A8AF63-072C-8358-1052-2FF34FF7EB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2222" y="4723968"/>
            <a:ext cx="515515" cy="34367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BEEE35-C053-717B-D7A1-59C024E8DDEE}"/>
              </a:ext>
            </a:extLst>
          </p:cNvPr>
          <p:cNvSpPr/>
          <p:nvPr/>
        </p:nvSpPr>
        <p:spPr>
          <a:xfrm>
            <a:off x="4223792" y="757797"/>
            <a:ext cx="288032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8C160B5F-4E30-2E5F-24EA-48A8FD7DD307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4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6DCCC111-00D4-F395-F04D-5EAD6CA17824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1DA663D-C6E2-D570-7955-91E143DEBE2D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3A10073-27C0-1143-184C-AC3AD86CBEBF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D1AAFC3E-2185-375C-5B03-22665CECC54D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21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37811F5-AF4A-9245-14CB-E03FD5927500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EB518B50-FBDC-7AB7-BAD3-59A8716317F9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8D2CAE6D-35C5-8E54-8EAA-C94F27665DA0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249571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электронном гало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157FB3-3A85-4509-A786-DC279672B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C393DC-857F-4DE9-82FC-CCEA0F4C6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646628"/>
            <a:ext cx="6978841" cy="3654580"/>
          </a:xfrm>
          <a:prstGeom prst="rect">
            <a:avLst/>
          </a:prstGeom>
        </p:spPr>
      </p:pic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92FAB695-B03F-4E68-8B1D-8416BDE21E51}"/>
              </a:ext>
            </a:extLst>
          </p:cNvPr>
          <p:cNvSpPr txBox="1">
            <a:spLocks/>
          </p:cNvSpPr>
          <p:nvPr/>
        </p:nvSpPr>
        <p:spPr bwMode="auto">
          <a:xfrm>
            <a:off x="119336" y="5642045"/>
            <a:ext cx="11947393" cy="6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Уже при ширине окна моделирования величиной в 2 радиуса плазмы наблюдается количественное совпадение «темпов забирания энергии» из плазменной волны по сравнению с «реалистичными» случаями. </a:t>
            </a:r>
            <a:endParaRPr lang="ru-RU" sz="16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CF7980-9956-462B-85B2-B2C74F8385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6" y="1646627"/>
            <a:ext cx="4638696" cy="3654581"/>
          </a:xfrm>
          <a:prstGeom prst="rect">
            <a:avLst/>
          </a:prstGeom>
        </p:spPr>
      </p:pic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F5C3CA2A-FAAF-4591-A792-E9D08F45010B}"/>
              </a:ext>
            </a:extLst>
          </p:cNvPr>
          <p:cNvSpPr txBox="1">
            <a:spLocks/>
          </p:cNvSpPr>
          <p:nvPr/>
        </p:nvSpPr>
        <p:spPr bwMode="auto">
          <a:xfrm>
            <a:off x="0" y="620688"/>
            <a:ext cx="12192000" cy="35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/>
              <a:t>Зависимость        от ширины окна моделирования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2A8512D-F74B-4B12-8F1E-13DA37EDA2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816" y="692696"/>
            <a:ext cx="515515" cy="343677"/>
          </a:xfrm>
          <a:prstGeom prst="rect">
            <a:avLst/>
          </a:prstGeom>
        </p:spPr>
      </p:pic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0BC17417-D39A-4771-93B1-956194941F28}"/>
              </a:ext>
            </a:extLst>
          </p:cNvPr>
          <p:cNvSpPr txBox="1">
            <a:spLocks/>
          </p:cNvSpPr>
          <p:nvPr/>
        </p:nvSpPr>
        <p:spPr bwMode="auto">
          <a:xfrm>
            <a:off x="119336" y="1196752"/>
            <a:ext cx="11947393" cy="33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Моделируем одну и ту же ситуацию, но меняем ширину окна моделирования.</a:t>
            </a:r>
            <a:endParaRPr lang="ru-RU" sz="1400" b="1" dirty="0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2A4A0ADD-0D77-25CE-DCEA-971A05DCAC3C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9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D5F9377B-36CC-20A2-1DCB-2703E99CA4BC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75EA433-2C73-9137-8555-21576FE99753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C94BDFE-9230-69B5-885B-8AEB6B93312B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20BBCB47-791D-8305-6512-6AA1ECE010EC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22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DDC784C-0064-368D-304D-EA515BC273A9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FE92605D-EA1A-4BA4-3516-90B81A7589D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9D597D7E-C354-6460-E848-923980152135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256144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6A83F1-5A67-39FC-4B90-374E9DA0E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95ECC43B-2260-6793-20D8-4EDDB43A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Численное моделирование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BFD53BC9-8B04-1FFF-FBA3-FD25BCA84DEC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76E76D63-168F-AFE2-842B-92DA875CB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C8C2F6CB-A612-13F8-1335-A3B4BBD44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Содержимое 2">
            <a:extLst>
              <a:ext uri="{FF2B5EF4-FFF2-40B4-BE49-F238E27FC236}">
                <a16:creationId xmlns:a16="http://schemas.microsoft.com/office/drawing/2014/main" id="{1A3D2C83-FC10-D793-3587-9CDFFE943DB9}"/>
              </a:ext>
            </a:extLst>
          </p:cNvPr>
          <p:cNvSpPr txBox="1">
            <a:spLocks/>
          </p:cNvSpPr>
          <p:nvPr/>
        </p:nvSpPr>
        <p:spPr bwMode="auto">
          <a:xfrm>
            <a:off x="0" y="2636912"/>
            <a:ext cx="12144672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/>
              <a:t>Допустимое упрощение для задач кильватерного ускорения: </a:t>
            </a:r>
            <a:r>
              <a:rPr lang="ru-RU" sz="1800" b="1" dirty="0">
                <a:solidFill>
                  <a:srgbClr val="FF0000"/>
                </a:solidFill>
              </a:rPr>
              <a:t>квазистатическое приближение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F2643A0-97EF-1C36-242C-14A4EE5C9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67019E65-E39F-C2D4-8024-915DFBC021EA}"/>
              </a:ext>
            </a:extLst>
          </p:cNvPr>
          <p:cNvSpPr txBox="1">
            <a:spLocks/>
          </p:cNvSpPr>
          <p:nvPr/>
        </p:nvSpPr>
        <p:spPr bwMode="auto">
          <a:xfrm>
            <a:off x="-1" y="581932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800" b="1" dirty="0"/>
              <a:t>Моделирование: уравнения Максвелла + уравнения движения + особенности задачи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D97F77-722C-153A-4EC0-A2A6FB3F46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714396"/>
            <a:ext cx="4176464" cy="2810948"/>
          </a:xfrm>
          <a:prstGeom prst="rect">
            <a:avLst/>
          </a:prstGeom>
        </p:spPr>
      </p:pic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C13A4BE9-AB47-FD27-40D5-18048CDE8A5F}"/>
              </a:ext>
            </a:extLst>
          </p:cNvPr>
          <p:cNvSpPr txBox="1">
            <a:spLocks/>
          </p:cNvSpPr>
          <p:nvPr/>
        </p:nvSpPr>
        <p:spPr bwMode="auto">
          <a:xfrm>
            <a:off x="0" y="3212976"/>
            <a:ext cx="121920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u="sng" dirty="0"/>
              <a:t>Характерное время изменения формы драйвера намного меньше периода плазменной волны</a:t>
            </a:r>
            <a:endParaRPr lang="ru-RU" sz="1800" b="1" u="sng" dirty="0">
              <a:solidFill>
                <a:srgbClr val="FF0000"/>
              </a:solidFill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52C5D063-B203-60FA-A134-B549812DCC75}"/>
              </a:ext>
            </a:extLst>
          </p:cNvPr>
          <p:cNvSpPr txBox="1">
            <a:spLocks/>
          </p:cNvSpPr>
          <p:nvPr/>
        </p:nvSpPr>
        <p:spPr bwMode="auto">
          <a:xfrm>
            <a:off x="4511824" y="3803659"/>
            <a:ext cx="76328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Сопутствующая система координат: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804CF6-3AA7-F1C4-A997-20767DD05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70" y="4235845"/>
            <a:ext cx="1640956" cy="338447"/>
          </a:xfrm>
          <a:prstGeom prst="rect">
            <a:avLst/>
          </a:prstGeom>
        </p:spPr>
      </p:pic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CCE6C4A1-8837-F454-22A6-24DF99B6FA36}"/>
              </a:ext>
            </a:extLst>
          </p:cNvPr>
          <p:cNvSpPr txBox="1">
            <a:spLocks/>
          </p:cNvSpPr>
          <p:nvPr/>
        </p:nvSpPr>
        <p:spPr bwMode="auto">
          <a:xfrm>
            <a:off x="4647456" y="5805264"/>
            <a:ext cx="7497216" cy="3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800" b="1" dirty="0">
                <a:solidFill>
                  <a:srgbClr val="FF0000"/>
                </a:solidFill>
              </a:rPr>
              <a:t>Разработанный в ИЯФ СО РАН квазистатический код </a:t>
            </a:r>
            <a:r>
              <a:rPr lang="en-US" sz="1800" b="1" dirty="0">
                <a:solidFill>
                  <a:srgbClr val="FF0000"/>
                </a:solidFill>
              </a:rPr>
              <a:t>LCODE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  <a:hlinkClick r:id="rId8"/>
              </a:rPr>
              <a:t>https://lcode.info</a:t>
            </a:r>
            <a:r>
              <a:rPr lang="en-US" sz="1800" b="1" dirty="0">
                <a:solidFill>
                  <a:srgbClr val="FF0000"/>
                </a:solidFill>
              </a:rPr>
              <a:t>  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181DE474-F9D8-4FF0-A40E-E92F5B377365}"/>
              </a:ext>
            </a:extLst>
          </p:cNvPr>
          <p:cNvSpPr txBox="1">
            <a:spLocks/>
          </p:cNvSpPr>
          <p:nvPr/>
        </p:nvSpPr>
        <p:spPr bwMode="auto">
          <a:xfrm>
            <a:off x="263351" y="1067255"/>
            <a:ext cx="5832648" cy="161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en-US" sz="1600" b="1" u="sng" dirty="0"/>
              <a:t>PIC-</a:t>
            </a:r>
            <a:r>
              <a:rPr lang="ru-RU" sz="1600" b="1" u="sng" dirty="0"/>
              <a:t>коды (метод частиц в ячейках)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i="1" dirty="0"/>
              <a:t>«тяжелая артиллерия»:</a:t>
            </a:r>
          </a:p>
          <a:p>
            <a:pPr eaLnBrk="1" hangingPunct="1">
              <a:spcBef>
                <a:spcPts val="0"/>
              </a:spcBef>
            </a:pPr>
            <a:r>
              <a:rPr lang="ru-RU" sz="1600" dirty="0"/>
              <a:t>мощные (ресурсоемкие) </a:t>
            </a:r>
          </a:p>
          <a:p>
            <a:pPr eaLnBrk="1" hangingPunct="1">
              <a:spcBef>
                <a:spcPts val="0"/>
              </a:spcBef>
            </a:pPr>
            <a:r>
              <a:rPr lang="ru-RU" sz="1600" dirty="0"/>
              <a:t>результативные (точнее – только эксперимент)</a:t>
            </a:r>
          </a:p>
          <a:p>
            <a:pPr eaLnBrk="1" hangingPunct="1">
              <a:spcBef>
                <a:spcPts val="0"/>
              </a:spcBef>
            </a:pPr>
            <a:r>
              <a:rPr lang="ru-RU" sz="1600" dirty="0"/>
              <a:t>требуют координаты (</a:t>
            </a:r>
            <a:r>
              <a:rPr lang="ru-RU" sz="1600" i="1" dirty="0"/>
              <a:t>моделирует 1 набор параметров</a:t>
            </a:r>
            <a:r>
              <a:rPr lang="ru-RU" sz="1600" dirty="0"/>
              <a:t>)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E983CDA9-13DE-5782-7F29-B29021692E13}"/>
              </a:ext>
            </a:extLst>
          </p:cNvPr>
          <p:cNvSpPr txBox="1">
            <a:spLocks/>
          </p:cNvSpPr>
          <p:nvPr/>
        </p:nvSpPr>
        <p:spPr bwMode="auto">
          <a:xfrm>
            <a:off x="6168008" y="1067255"/>
            <a:ext cx="5832647" cy="14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u="sng" dirty="0"/>
              <a:t>Упрощения конкретной задачи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i="1" dirty="0"/>
              <a:t>«легкая кавалерия»: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1600" dirty="0"/>
              <a:t>менее ресурсоемкие (можно запускать на ноутбуке)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1600" dirty="0"/>
              <a:t>быстрые (сканирование области параметров)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1600" dirty="0"/>
              <a:t>заданная точность</a:t>
            </a:r>
          </a:p>
          <a:p>
            <a:pPr algn="just" eaLnBrk="1" hangingPunct="1">
              <a:spcBef>
                <a:spcPts val="0"/>
              </a:spcBef>
            </a:pPr>
            <a:endParaRPr lang="ru-RU" sz="16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D574CC-8985-4220-3450-EBBFEF082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33" y="4768277"/>
            <a:ext cx="2571429" cy="819048"/>
          </a:xfrm>
          <a:prstGeom prst="rect">
            <a:avLst/>
          </a:prstGeom>
        </p:spPr>
      </p:pic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645ECDA6-2104-1B46-2062-B9050FC33626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0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C2840AA8-D35E-2BCA-07F5-2A53451ABA5D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AFDA525-E942-9E8C-9473-F8944A54E71D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2BCF483-21EE-FC65-87C4-D7AEA46225EF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237283BB-0EC1-026E-64F6-9EE43FC09068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01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15AB9C0-2679-6CA8-9461-BF61307AAAE2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CDE5DFCC-B730-D4B4-0221-6C0BF9994BB3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8F823920-8446-E775-8101-475166DC56F6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2969169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плазменной волне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A8DE4393-ACC8-44D6-91F0-52596252658D}"/>
              </a:ext>
            </a:extLst>
          </p:cNvPr>
          <p:cNvSpPr txBox="1">
            <a:spLocks/>
          </p:cNvSpPr>
          <p:nvPr/>
        </p:nvSpPr>
        <p:spPr bwMode="auto">
          <a:xfrm>
            <a:off x="0" y="620688"/>
            <a:ext cx="12192000" cy="33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Контроль потоков энергии покажет, как уходит энергия плазменной волны.</a:t>
            </a:r>
            <a:endParaRPr lang="ru-RU" sz="1500" b="1" dirty="0"/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26789B14-1BCC-4EC3-A299-E99B85C6ECF5}"/>
              </a:ext>
            </a:extLst>
          </p:cNvPr>
          <p:cNvSpPr txBox="1">
            <a:spLocks/>
          </p:cNvSpPr>
          <p:nvPr/>
        </p:nvSpPr>
        <p:spPr bwMode="auto">
          <a:xfrm>
            <a:off x="0" y="2520279"/>
            <a:ext cx="12192000" cy="33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/>
              <a:t>Требуется определить </a:t>
            </a:r>
            <a:r>
              <a:rPr lang="en-US" sz="1600" b="1" dirty="0"/>
              <a:t>  </a:t>
            </a:r>
            <a:r>
              <a:rPr lang="ru-RU" sz="1600" b="1" dirty="0"/>
              <a:t>      : рассмотрим «карту» плотности энергии в окне моделирования (</a:t>
            </a:r>
            <a:r>
              <a:rPr lang="en-US" sz="1600" b="1" dirty="0"/>
              <a:t>                                       </a:t>
            </a:r>
            <a:r>
              <a:rPr lang="ru-RU" sz="1600" b="1" dirty="0"/>
              <a:t>)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33736EBA-4AEB-410D-995F-2E373D57DC77}"/>
              </a:ext>
            </a:extLst>
          </p:cNvPr>
          <p:cNvSpPr txBox="1">
            <a:spLocks/>
          </p:cNvSpPr>
          <p:nvPr/>
        </p:nvSpPr>
        <p:spPr bwMode="auto">
          <a:xfrm>
            <a:off x="47328" y="1519627"/>
            <a:ext cx="4320480" cy="33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/>
              <a:t>Интегрирование по области, где есть волна</a:t>
            </a:r>
            <a:r>
              <a:rPr lang="en-US" sz="1600" b="1" dirty="0"/>
              <a:t>:</a:t>
            </a:r>
            <a:endParaRPr lang="ru-RU" sz="1500" b="1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576BB8F-62AC-4472-8DF0-130288769D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724" y="1744084"/>
            <a:ext cx="5038889" cy="67682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15BBBE6-A175-4FF0-AC36-8F4F17602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724" y="1024958"/>
            <a:ext cx="5493140" cy="61498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06ADA68-D999-4EE7-B776-875B80F25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4" y="2889712"/>
            <a:ext cx="6027438" cy="3563624"/>
          </a:xfrm>
          <a:prstGeom prst="rect">
            <a:avLst/>
          </a:prstGeom>
        </p:spPr>
      </p:pic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F3981CBC-4CEE-4E1C-BAE2-31F2530AF00A}"/>
              </a:ext>
            </a:extLst>
          </p:cNvPr>
          <p:cNvSpPr txBox="1">
            <a:spLocks/>
          </p:cNvSpPr>
          <p:nvPr/>
        </p:nvSpPr>
        <p:spPr bwMode="auto">
          <a:xfrm>
            <a:off x="5498113" y="4362447"/>
            <a:ext cx="1080120" cy="47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b="1" dirty="0"/>
              <a:t>граница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b="1" dirty="0"/>
              <a:t>плазмы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sp>
        <p:nvSpPr>
          <p:cNvPr id="50" name="Содержимое 2">
            <a:extLst>
              <a:ext uri="{FF2B5EF4-FFF2-40B4-BE49-F238E27FC236}">
                <a16:creationId xmlns:a16="http://schemas.microsoft.com/office/drawing/2014/main" id="{D257504A-5E8F-48C1-B0DD-7632B8365BDD}"/>
              </a:ext>
            </a:extLst>
          </p:cNvPr>
          <p:cNvSpPr txBox="1">
            <a:spLocks/>
          </p:cNvSpPr>
          <p:nvPr/>
        </p:nvSpPr>
        <p:spPr bwMode="auto">
          <a:xfrm>
            <a:off x="5284408" y="5148026"/>
            <a:ext cx="1296144" cy="47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500" b="1" dirty="0"/>
              <a:t>плазменная волна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5E60953-4E1F-4A82-AED8-EF88E5DB5D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0E8F71-9DC1-4DB2-BC0F-59FC729FC5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18" y="1576635"/>
            <a:ext cx="687862" cy="266678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A28DFA4-2978-49BC-A5B9-12AB7214352D}"/>
              </a:ext>
            </a:extLst>
          </p:cNvPr>
          <p:cNvCxnSpPr>
            <a:stCxn id="6" idx="3"/>
            <a:endCxn id="34" idx="1"/>
          </p:cNvCxnSpPr>
          <p:nvPr/>
        </p:nvCxnSpPr>
        <p:spPr>
          <a:xfrm flipV="1">
            <a:off x="5015880" y="1332451"/>
            <a:ext cx="450844" cy="37752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9DE007F-0269-4887-AEE2-F4CEE6C38B8D}"/>
              </a:ext>
            </a:extLst>
          </p:cNvPr>
          <p:cNvCxnSpPr>
            <a:cxnSpLocks/>
            <a:stCxn id="6" idx="3"/>
            <a:endCxn id="33" idx="1"/>
          </p:cNvCxnSpPr>
          <p:nvPr/>
        </p:nvCxnSpPr>
        <p:spPr>
          <a:xfrm>
            <a:off x="5015880" y="1709974"/>
            <a:ext cx="450844" cy="37252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BAE2BF-AD7A-47A5-ACB5-A76C2788AB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68" y="2644722"/>
            <a:ext cx="397920" cy="2082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ABE7B7-1AD8-483F-8F5C-AFE84B16A3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635" y="2428904"/>
            <a:ext cx="1994941" cy="523404"/>
          </a:xfrm>
          <a:prstGeom prst="rect">
            <a:avLst/>
          </a:prstGeom>
        </p:spPr>
      </p:pic>
      <p:sp>
        <p:nvSpPr>
          <p:cNvPr id="47" name="Содержимое 2">
            <a:extLst>
              <a:ext uri="{FF2B5EF4-FFF2-40B4-BE49-F238E27FC236}">
                <a16:creationId xmlns:a16="http://schemas.microsoft.com/office/drawing/2014/main" id="{CD407337-CB4E-4738-B90D-852FE6244389}"/>
              </a:ext>
            </a:extLst>
          </p:cNvPr>
          <p:cNvSpPr txBox="1">
            <a:spLocks/>
          </p:cNvSpPr>
          <p:nvPr/>
        </p:nvSpPr>
        <p:spPr bwMode="auto">
          <a:xfrm>
            <a:off x="6888088" y="3950578"/>
            <a:ext cx="5256584" cy="221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buFont typeface="Arial" charset="0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Плазменная волна.</a:t>
            </a:r>
          </a:p>
          <a:p>
            <a:pPr eaLnBrk="1" hangingPunct="1">
              <a:spcBef>
                <a:spcPts val="0"/>
              </a:spcBef>
              <a:buFont typeface="Arial" charset="0"/>
              <a:buAutoNum type="arabicPeriod"/>
            </a:pPr>
            <a:endParaRPr lang="ru-RU" sz="1800" b="1" dirty="0"/>
          </a:p>
          <a:p>
            <a:pPr eaLnBrk="1" hangingPunct="1">
              <a:spcBef>
                <a:spcPts val="0"/>
              </a:spcBef>
              <a:buFont typeface="Arial" charset="0"/>
              <a:buAutoNum type="arabicPeriod"/>
            </a:pPr>
            <a:r>
              <a:rPr lang="ru-RU" sz="1800" b="1" dirty="0"/>
              <a:t>Компенсация тока электронов гало.</a:t>
            </a:r>
          </a:p>
          <a:p>
            <a:pPr eaLnBrk="1" hangingPunct="1">
              <a:spcBef>
                <a:spcPts val="0"/>
              </a:spcBef>
              <a:buFont typeface="Arial" charset="0"/>
              <a:buAutoNum type="arabicPeriod"/>
            </a:pPr>
            <a:endParaRPr lang="ru-RU" sz="1800" b="1" dirty="0"/>
          </a:p>
          <a:p>
            <a:pPr eaLnBrk="1" hangingPunct="1">
              <a:spcBef>
                <a:spcPts val="0"/>
              </a:spcBef>
              <a:buFont typeface="Arial" charset="0"/>
              <a:buAutoNum type="arabicPeriod"/>
            </a:pPr>
            <a:r>
              <a:rPr lang="ru-RU" sz="1800" b="1" dirty="0"/>
              <a:t>Электроны гало.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45C403D7-2C28-9EA9-23D2-5A8A8CBC63F9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2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6265EFB8-C96E-546A-D220-8786D43B6C12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0EA83B1-B81D-8B9E-A906-083B02F12251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FBD4EB7-CB19-74AA-0142-ECA17D6F6D25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2905174C-4CE2-56FA-6D0B-85640A4D22FA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23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C863C57-BACB-9CC2-1D22-5FA874242C59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BF034B77-DFA0-A3E2-DC5D-F3513E84621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B6379823-F8CC-0243-4CA3-CE87B1B7EAC8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831728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плазменной волне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282B96-ADAD-4D02-A04E-F81DA4843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130" y="586493"/>
            <a:ext cx="6138872" cy="5880460"/>
          </a:xfrm>
          <a:prstGeom prst="rect">
            <a:avLst/>
          </a:prstGeom>
        </p:spPr>
      </p:pic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4F397604-D11F-4FA3-A398-A8030B5C5949}"/>
              </a:ext>
            </a:extLst>
          </p:cNvPr>
          <p:cNvSpPr txBox="1">
            <a:spLocks/>
          </p:cNvSpPr>
          <p:nvPr/>
        </p:nvSpPr>
        <p:spPr bwMode="auto">
          <a:xfrm>
            <a:off x="695400" y="691575"/>
            <a:ext cx="2134226" cy="104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000" dirty="0">
                <a:solidFill>
                  <a:srgbClr val="277CB7"/>
                </a:solidFill>
              </a:rPr>
              <a:t>Энергия, оставляемая драйвером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B24AAC7-C394-4C6C-B53E-13EE6CF6A1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4F397604-D11F-4FA3-A398-A8030B5C5949}"/>
              </a:ext>
            </a:extLst>
          </p:cNvPr>
          <p:cNvSpPr txBox="1">
            <a:spLocks/>
          </p:cNvSpPr>
          <p:nvPr/>
        </p:nvSpPr>
        <p:spPr bwMode="auto">
          <a:xfrm>
            <a:off x="3444710" y="691575"/>
            <a:ext cx="1499162" cy="104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000" dirty="0"/>
              <a:t>Энергия, переданная в волну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4F397604-D11F-4FA3-A398-A8030B5C5949}"/>
              </a:ext>
            </a:extLst>
          </p:cNvPr>
          <p:cNvSpPr txBox="1">
            <a:spLocks/>
          </p:cNvSpPr>
          <p:nvPr/>
        </p:nvSpPr>
        <p:spPr bwMode="auto">
          <a:xfrm>
            <a:off x="119336" y="1929124"/>
            <a:ext cx="5688631" cy="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000" dirty="0"/>
              <a:t>Энергетические потери волны = разность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B76DC92-D163-49DA-886E-C158C45C74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43" y="2401101"/>
            <a:ext cx="4669090" cy="329382"/>
          </a:xfrm>
          <a:prstGeom prst="rect">
            <a:avLst/>
          </a:prstGeom>
        </p:spPr>
      </p:pic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264F2B6F-0E61-4C32-9D6D-60AE0410C593}"/>
              </a:ext>
            </a:extLst>
          </p:cNvPr>
          <p:cNvSpPr txBox="1">
            <a:spLocks/>
          </p:cNvSpPr>
          <p:nvPr/>
        </p:nvSpPr>
        <p:spPr bwMode="auto">
          <a:xfrm>
            <a:off x="1415480" y="2757867"/>
            <a:ext cx="2913094" cy="77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dirty="0">
                <a:solidFill>
                  <a:srgbClr val="FF0000"/>
                </a:solidFill>
              </a:rPr>
              <a:t>Вклад быстрых электронов, пролетающих вблизи оси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endParaRPr lang="ru-RU" sz="1600" dirty="0">
              <a:solidFill>
                <a:srgbClr val="FF0000"/>
              </a:solidFill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600" u="sng" dirty="0">
                <a:solidFill>
                  <a:srgbClr val="FF0000"/>
                </a:solidFill>
              </a:rPr>
              <a:t>(</a:t>
            </a:r>
            <a:r>
              <a:rPr lang="ru-RU" sz="1600" u="sng" dirty="0">
                <a:solidFill>
                  <a:srgbClr val="FF0000"/>
                </a:solidFill>
              </a:rPr>
              <a:t>не являются «частью» волны</a:t>
            </a:r>
            <a:r>
              <a:rPr lang="en-US" sz="1600" u="sng" dirty="0">
                <a:solidFill>
                  <a:srgbClr val="FF0000"/>
                </a:solidFill>
              </a:rPr>
              <a:t>)</a:t>
            </a:r>
            <a:endParaRPr lang="ru-RU" sz="1600" u="sng" dirty="0">
              <a:solidFill>
                <a:srgbClr val="FF0000"/>
              </a:solidFill>
            </a:endParaRPr>
          </a:p>
        </p:txBody>
      </p:sp>
      <p:sp>
        <p:nvSpPr>
          <p:cNvPr id="38" name="Стрелка: изогнутая влево 3">
            <a:extLst>
              <a:ext uri="{FF2B5EF4-FFF2-40B4-BE49-F238E27FC236}">
                <a16:creationId xmlns:a16="http://schemas.microsoft.com/office/drawing/2014/main" id="{9E5EEC9D-7A00-411C-9E33-5DBB55C26962}"/>
              </a:ext>
            </a:extLst>
          </p:cNvPr>
          <p:cNvSpPr/>
          <p:nvPr/>
        </p:nvSpPr>
        <p:spPr>
          <a:xfrm rot="3214677" flipV="1">
            <a:off x="4360328" y="2644186"/>
            <a:ext cx="259585" cy="754014"/>
          </a:xfrm>
          <a:prstGeom prst="curvedLeftArrow">
            <a:avLst>
              <a:gd name="adj1" fmla="val 0"/>
              <a:gd name="adj2" fmla="val 59332"/>
              <a:gd name="adj3" fmla="val 527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4F397604-D11F-4FA3-A398-A8030B5C5949}"/>
              </a:ext>
            </a:extLst>
          </p:cNvPr>
          <p:cNvSpPr txBox="1">
            <a:spLocks/>
          </p:cNvSpPr>
          <p:nvPr/>
        </p:nvSpPr>
        <p:spPr bwMode="auto">
          <a:xfrm>
            <a:off x="2727417" y="874790"/>
            <a:ext cx="622837" cy="62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4000" dirty="0"/>
              <a:t>=</a:t>
            </a: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56908584-98A7-49F5-9452-3962898DC4AB}"/>
              </a:ext>
            </a:extLst>
          </p:cNvPr>
          <p:cNvSpPr txBox="1">
            <a:spLocks/>
          </p:cNvSpPr>
          <p:nvPr/>
        </p:nvSpPr>
        <p:spPr bwMode="auto">
          <a:xfrm>
            <a:off x="1062346" y="4032520"/>
            <a:ext cx="3503712" cy="43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В линейной плазменной волне: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FCFC242-9F15-4C7B-96E0-0166F9851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3512" y="4372469"/>
            <a:ext cx="3544336" cy="640707"/>
          </a:xfrm>
          <a:prstGeom prst="rect">
            <a:avLst/>
          </a:prstGeom>
        </p:spPr>
      </p:pic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A6769A79-5E47-4CA3-BA95-08BE2683CD04}"/>
              </a:ext>
            </a:extLst>
          </p:cNvPr>
          <p:cNvSpPr txBox="1">
            <a:spLocks/>
          </p:cNvSpPr>
          <p:nvPr/>
        </p:nvSpPr>
        <p:spPr bwMode="auto">
          <a:xfrm>
            <a:off x="2902398" y="744409"/>
            <a:ext cx="285817" cy="49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FF0000"/>
                </a:solidFill>
              </a:rPr>
              <a:t>?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9B8F004-70EB-44D8-9658-CC2030C8FC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6479" y="5619898"/>
            <a:ext cx="3538309" cy="329382"/>
          </a:xfrm>
          <a:prstGeom prst="rect">
            <a:avLst/>
          </a:prstGeom>
        </p:spPr>
      </p:pic>
      <p:sp>
        <p:nvSpPr>
          <p:cNvPr id="41" name="Содержимое 2">
            <a:extLst>
              <a:ext uri="{FF2B5EF4-FFF2-40B4-BE49-F238E27FC236}">
                <a16:creationId xmlns:a16="http://schemas.microsoft.com/office/drawing/2014/main" id="{ABD3BB10-2B97-4B8E-8360-0E6BE510C2EF}"/>
              </a:ext>
            </a:extLst>
          </p:cNvPr>
          <p:cNvSpPr txBox="1">
            <a:spLocks/>
          </p:cNvSpPr>
          <p:nvPr/>
        </p:nvSpPr>
        <p:spPr bwMode="auto">
          <a:xfrm rot="8779163">
            <a:off x="2096713" y="4952760"/>
            <a:ext cx="657203" cy="62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b="1" dirty="0"/>
              <a:t>=</a:t>
            </a:r>
            <a:r>
              <a:rPr lang="en-US" b="1" dirty="0"/>
              <a:t>&gt;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BA1E4C-FC17-439B-4A5C-94CE672B0095}"/>
              </a:ext>
            </a:extLst>
          </p:cNvPr>
          <p:cNvSpPr/>
          <p:nvPr/>
        </p:nvSpPr>
        <p:spPr>
          <a:xfrm>
            <a:off x="11550860" y="3144731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F65BDB-A4A3-0654-EFF6-116F8FB18ECB}"/>
              </a:ext>
            </a:extLst>
          </p:cNvPr>
          <p:cNvSpPr/>
          <p:nvPr/>
        </p:nvSpPr>
        <p:spPr>
          <a:xfrm>
            <a:off x="11504202" y="5265204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12772B92-013D-DBB4-6ECD-33827163832D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0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DDFF7E5A-0E60-5A1A-5B4D-BCAA79B47081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127381C-5932-B1C8-9C03-EF1B7817768D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E2F52DF-3D30-E514-5177-0BF0F7A31C10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0CC362A9-EE54-FADC-493B-2642EEAEFA74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24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0050BB9-BDFF-507E-051D-7D924A49FBCF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E2120451-4746-F1B0-5E91-2E1488B53362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941D6F5A-D95E-1D8C-819D-046CD2F0E961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4086594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плазменной волне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282B96-ADAD-4D02-A04E-F81DA4843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130" y="586493"/>
            <a:ext cx="6138872" cy="58804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B24AAC7-C394-4C6C-B53E-13EE6CF6A1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923C749A-D33E-4F1B-92E9-75CB1B7A5003}"/>
              </a:ext>
            </a:extLst>
          </p:cNvPr>
          <p:cNvSpPr txBox="1">
            <a:spLocks/>
          </p:cNvSpPr>
          <p:nvPr/>
        </p:nvSpPr>
        <p:spPr bwMode="auto">
          <a:xfrm>
            <a:off x="767408" y="620688"/>
            <a:ext cx="4248472" cy="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Энергия, потерянная волной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          )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7F0F6874-9E07-47A1-85DA-0D22694A321A}"/>
              </a:ext>
            </a:extLst>
          </p:cNvPr>
          <p:cNvSpPr txBox="1">
            <a:spLocks/>
          </p:cNvSpPr>
          <p:nvPr/>
        </p:nvSpPr>
        <p:spPr bwMode="auto">
          <a:xfrm>
            <a:off x="119336" y="1471813"/>
            <a:ext cx="5688632" cy="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2000" dirty="0">
                <a:solidFill>
                  <a:srgbClr val="FF0000"/>
                </a:solidFill>
              </a:rPr>
              <a:t>Энергия, приобретенная электронным гало</a:t>
            </a:r>
            <a:r>
              <a:rPr lang="en-US" sz="2000" dirty="0">
                <a:solidFill>
                  <a:srgbClr val="FF0000"/>
                </a:solidFill>
              </a:rPr>
              <a:t> (       )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ABFAE-C349-4BFD-B618-D0AFF4162C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699" y="682580"/>
            <a:ext cx="706777" cy="31283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6547036-A1B4-4A78-9D01-5ECE6440A9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880" y="1539232"/>
            <a:ext cx="469254" cy="312836"/>
          </a:xfrm>
          <a:prstGeom prst="rect">
            <a:avLst/>
          </a:prstGeom>
        </p:spPr>
      </p:pic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8A3A49A6-F43E-45C9-B114-FD93FA868ECE}"/>
              </a:ext>
            </a:extLst>
          </p:cNvPr>
          <p:cNvSpPr txBox="1">
            <a:spLocks/>
          </p:cNvSpPr>
          <p:nvPr/>
        </p:nvSpPr>
        <p:spPr bwMode="auto">
          <a:xfrm>
            <a:off x="16573" y="2474489"/>
            <a:ext cx="5879976" cy="95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600" b="1" dirty="0"/>
              <a:t>Энергия из волны именно </a:t>
            </a:r>
            <a:r>
              <a:rPr lang="ru-RU" sz="2600" b="1" dirty="0">
                <a:solidFill>
                  <a:srgbClr val="FF0000"/>
                </a:solidFill>
              </a:rPr>
              <a:t>уносится</a:t>
            </a:r>
            <a:r>
              <a:rPr lang="ru-RU" sz="2600" b="1" dirty="0"/>
              <a:t> возвращающимися электронами гало</a:t>
            </a:r>
          </a:p>
        </p:txBody>
      </p:sp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3BB4DE63-BEA2-4A56-8805-3C3113F9D3EA}"/>
              </a:ext>
            </a:extLst>
          </p:cNvPr>
          <p:cNvSpPr txBox="1">
            <a:spLocks/>
          </p:cNvSpPr>
          <p:nvPr/>
        </p:nvSpPr>
        <p:spPr bwMode="auto">
          <a:xfrm>
            <a:off x="2657016" y="882908"/>
            <a:ext cx="469255" cy="55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3600" dirty="0">
                <a:sym typeface="Symbol" panose="05050102010706020507" pitchFamily="18" charset="2"/>
              </a:rPr>
              <a:t></a:t>
            </a:r>
            <a:endParaRPr lang="ru-RU" sz="3600" dirty="0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8D362D71-6A39-4B70-861B-2D588D45BFE8}"/>
              </a:ext>
            </a:extLst>
          </p:cNvPr>
          <p:cNvSpPr/>
          <p:nvPr/>
        </p:nvSpPr>
        <p:spPr>
          <a:xfrm rot="5400000">
            <a:off x="2601483" y="1914424"/>
            <a:ext cx="580320" cy="59474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083F2F-88A8-9D3C-C97F-1801A03764F3}"/>
              </a:ext>
            </a:extLst>
          </p:cNvPr>
          <p:cNvSpPr/>
          <p:nvPr/>
        </p:nvSpPr>
        <p:spPr>
          <a:xfrm>
            <a:off x="11550860" y="3144731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B305101-3DA7-F42C-949A-3F205D802C16}"/>
              </a:ext>
            </a:extLst>
          </p:cNvPr>
          <p:cNvSpPr/>
          <p:nvPr/>
        </p:nvSpPr>
        <p:spPr>
          <a:xfrm>
            <a:off x="11546126" y="5229200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1FD7023B-2CBC-DD6E-AF0A-DF469F408546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9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71785876-FCA9-A1B0-7624-A7A97B4076E9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63A2BE3-8A62-65C1-E262-76A5648D5770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57C230F-05A2-9D4A-A15E-2F61C38FE93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75FF98F9-BF99-222C-DC74-36BFA2809FE3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25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B399D2D-1220-950D-DEA7-C90941E25105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A80F51DA-C29C-0313-88D8-3F29A5D85F7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7453BD44-069D-FBEF-5A30-4CA209A66E63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2366277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Энергетические процессы в плазменной волне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282B96-ADAD-4D02-A04E-F81DA4843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130" y="586493"/>
            <a:ext cx="6138872" cy="58804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B24AAC7-C394-4C6C-B53E-13EE6CF6A1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923C749A-D33E-4F1B-92E9-75CB1B7A5003}"/>
              </a:ext>
            </a:extLst>
          </p:cNvPr>
          <p:cNvSpPr txBox="1">
            <a:spLocks/>
          </p:cNvSpPr>
          <p:nvPr/>
        </p:nvSpPr>
        <p:spPr bwMode="auto">
          <a:xfrm>
            <a:off x="767408" y="620688"/>
            <a:ext cx="4248472" cy="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Энергия, потерянная волной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          )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7F0F6874-9E07-47A1-85DA-0D22694A321A}"/>
              </a:ext>
            </a:extLst>
          </p:cNvPr>
          <p:cNvSpPr txBox="1">
            <a:spLocks/>
          </p:cNvSpPr>
          <p:nvPr/>
        </p:nvSpPr>
        <p:spPr bwMode="auto">
          <a:xfrm>
            <a:off x="119336" y="1471813"/>
            <a:ext cx="5688632" cy="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2000" dirty="0">
                <a:solidFill>
                  <a:srgbClr val="FF0000"/>
                </a:solidFill>
              </a:rPr>
              <a:t>Энергия, приобретенная электронным гало</a:t>
            </a:r>
            <a:r>
              <a:rPr lang="en-US" sz="2000" dirty="0">
                <a:solidFill>
                  <a:srgbClr val="FF0000"/>
                </a:solidFill>
              </a:rPr>
              <a:t> (       )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ABFAE-C349-4BFD-B618-D0AFF4162C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699" y="682580"/>
            <a:ext cx="706777" cy="31283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6547036-A1B4-4A78-9D01-5ECE6440A9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880" y="1539232"/>
            <a:ext cx="469254" cy="312836"/>
          </a:xfrm>
          <a:prstGeom prst="rect">
            <a:avLst/>
          </a:prstGeom>
        </p:spPr>
      </p:pic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8A3A49A6-F43E-45C9-B114-FD93FA868ECE}"/>
              </a:ext>
            </a:extLst>
          </p:cNvPr>
          <p:cNvSpPr txBox="1">
            <a:spLocks/>
          </p:cNvSpPr>
          <p:nvPr/>
        </p:nvSpPr>
        <p:spPr bwMode="auto">
          <a:xfrm>
            <a:off x="16573" y="2474489"/>
            <a:ext cx="5879976" cy="95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600" b="1" dirty="0"/>
              <a:t>Энергия из волны именно </a:t>
            </a:r>
            <a:r>
              <a:rPr lang="ru-RU" sz="2600" b="1" dirty="0">
                <a:solidFill>
                  <a:srgbClr val="FF0000"/>
                </a:solidFill>
              </a:rPr>
              <a:t>уносится</a:t>
            </a:r>
            <a:r>
              <a:rPr lang="ru-RU" sz="2600" b="1" dirty="0"/>
              <a:t> возвращающимися электронами гало</a:t>
            </a:r>
          </a:p>
        </p:txBody>
      </p:sp>
      <p:sp>
        <p:nvSpPr>
          <p:cNvPr id="38" name="Содержимое 2">
            <a:extLst>
              <a:ext uri="{FF2B5EF4-FFF2-40B4-BE49-F238E27FC236}">
                <a16:creationId xmlns:a16="http://schemas.microsoft.com/office/drawing/2014/main" id="{3BB4DE63-BEA2-4A56-8805-3C3113F9D3EA}"/>
              </a:ext>
            </a:extLst>
          </p:cNvPr>
          <p:cNvSpPr txBox="1">
            <a:spLocks/>
          </p:cNvSpPr>
          <p:nvPr/>
        </p:nvSpPr>
        <p:spPr bwMode="auto">
          <a:xfrm>
            <a:off x="2657016" y="882908"/>
            <a:ext cx="469255" cy="55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3600" dirty="0">
                <a:sym typeface="Symbol" panose="05050102010706020507" pitchFamily="18" charset="2"/>
              </a:rPr>
              <a:t></a:t>
            </a:r>
            <a:endParaRPr lang="ru-RU" sz="3600" dirty="0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8D362D71-6A39-4B70-861B-2D588D45BFE8}"/>
              </a:ext>
            </a:extLst>
          </p:cNvPr>
          <p:cNvSpPr/>
          <p:nvPr/>
        </p:nvSpPr>
        <p:spPr>
          <a:xfrm rot="5400000">
            <a:off x="2601483" y="1914424"/>
            <a:ext cx="580320" cy="59474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C961BE-F646-4516-8490-5BE760F9ED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6" y="3727690"/>
            <a:ext cx="4968554" cy="2221590"/>
          </a:xfrm>
          <a:prstGeom prst="rect">
            <a:avLst/>
          </a:prstGeom>
        </p:spPr>
      </p:pic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E624D59F-9BC0-4906-8F67-E173E75CB307}"/>
              </a:ext>
            </a:extLst>
          </p:cNvPr>
          <p:cNvSpPr txBox="1">
            <a:spLocks/>
          </p:cNvSpPr>
          <p:nvPr/>
        </p:nvSpPr>
        <p:spPr bwMode="auto">
          <a:xfrm>
            <a:off x="0" y="6093296"/>
            <a:ext cx="598513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Механизм переноса энергии «взяли тут, бросили там» 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FC4FDE4C-5C8A-4E83-8F1C-8952494B0F64}"/>
              </a:ext>
            </a:extLst>
          </p:cNvPr>
          <p:cNvCxnSpPr>
            <a:cxnSpLocks/>
          </p:cNvCxnSpPr>
          <p:nvPr/>
        </p:nvCxnSpPr>
        <p:spPr>
          <a:xfrm flipV="1">
            <a:off x="335360" y="5975092"/>
            <a:ext cx="5328592" cy="5776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CAE1A7C7-5872-4953-9467-215F708FD94E}"/>
              </a:ext>
            </a:extLst>
          </p:cNvPr>
          <p:cNvCxnSpPr>
            <a:cxnSpLocks/>
          </p:cNvCxnSpPr>
          <p:nvPr/>
        </p:nvCxnSpPr>
        <p:spPr>
          <a:xfrm>
            <a:off x="335360" y="5975092"/>
            <a:ext cx="5328592" cy="5776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8165C8-2166-7B18-4FB4-BCE5FC0222E0}"/>
              </a:ext>
            </a:extLst>
          </p:cNvPr>
          <p:cNvSpPr/>
          <p:nvPr/>
        </p:nvSpPr>
        <p:spPr>
          <a:xfrm>
            <a:off x="11550860" y="3144731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9404092-2567-45A7-F7AC-CE42D98318C3}"/>
              </a:ext>
            </a:extLst>
          </p:cNvPr>
          <p:cNvSpPr/>
          <p:nvPr/>
        </p:nvSpPr>
        <p:spPr>
          <a:xfrm>
            <a:off x="4184283" y="3954102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59E647-7470-097E-53A3-69851117BFE1}"/>
              </a:ext>
            </a:extLst>
          </p:cNvPr>
          <p:cNvSpPr/>
          <p:nvPr/>
        </p:nvSpPr>
        <p:spPr>
          <a:xfrm>
            <a:off x="11496600" y="5229200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786F360C-7A6E-3158-37A3-57E0A86C3479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0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535D545A-6D3C-0FE8-DD24-F4F388BDC80E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F6A628F-FCC5-A91F-B72C-FA9E72D2BE06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B5040D8-EB2D-1F4C-1316-BA8F2E2B7EBB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14735EEA-1C97-EFD2-02A8-AE05013AA24D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25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ACC68E7-A5D1-16A3-5D03-90C640D3DFD6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8A66F0BB-D6C4-2810-CADC-36E58D0B499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45230046-3794-71C8-4A79-7197DF467752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804824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Асимметрия энергообмена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65B26-43A1-4331-A16D-2E5115282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47" y="538471"/>
            <a:ext cx="5240165" cy="3676120"/>
          </a:xfrm>
          <a:prstGeom prst="rect">
            <a:avLst/>
          </a:prstGeom>
        </p:spPr>
      </p:pic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55652D05-2BB6-49FC-9114-5956F3005A74}"/>
              </a:ext>
            </a:extLst>
          </p:cNvPr>
          <p:cNvSpPr txBox="1">
            <a:spLocks/>
          </p:cNvSpPr>
          <p:nvPr/>
        </p:nvSpPr>
        <p:spPr bwMode="auto">
          <a:xfrm>
            <a:off x="1656184" y="5085184"/>
            <a:ext cx="2957762" cy="142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ru-RU" sz="1500" b="1" dirty="0"/>
              <a:t>Больше электронов, забирающих энергию</a:t>
            </a:r>
          </a:p>
          <a:p>
            <a:pPr eaLnBrk="1" hangingPunct="1">
              <a:spcBef>
                <a:spcPts val="0"/>
              </a:spcBef>
            </a:pPr>
            <a:endParaRPr lang="ru-RU" sz="1000" b="1" dirty="0"/>
          </a:p>
          <a:p>
            <a:pPr eaLnBrk="1" hangingPunct="1">
              <a:spcBef>
                <a:spcPts val="0"/>
              </a:spcBef>
            </a:pPr>
            <a:r>
              <a:rPr lang="ru-RU" sz="1500" b="1" dirty="0"/>
              <a:t>За пролет забирают энергии больше, чем возвращают (в среднем)</a:t>
            </a:r>
          </a:p>
          <a:p>
            <a:pPr eaLnBrk="1" hangingPunct="1">
              <a:spcBef>
                <a:spcPts val="0"/>
              </a:spcBef>
            </a:pPr>
            <a:endParaRPr lang="ru-RU" sz="1500" b="1" dirty="0"/>
          </a:p>
        </p:txBody>
      </p:sp>
      <p:sp>
        <p:nvSpPr>
          <p:cNvPr id="48" name="Содержимое 2">
            <a:extLst>
              <a:ext uri="{FF2B5EF4-FFF2-40B4-BE49-F238E27FC236}">
                <a16:creationId xmlns:a16="http://schemas.microsoft.com/office/drawing/2014/main" id="{6E8805B7-2929-459F-B871-EAEA9442A028}"/>
              </a:ext>
            </a:extLst>
          </p:cNvPr>
          <p:cNvSpPr txBox="1">
            <a:spLocks/>
          </p:cNvSpPr>
          <p:nvPr/>
        </p:nvSpPr>
        <p:spPr bwMode="auto">
          <a:xfrm>
            <a:off x="1637757" y="4532640"/>
            <a:ext cx="286172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FF0000"/>
                </a:solidFill>
              </a:rPr>
              <a:t>АСИММЕТРИЯ!</a:t>
            </a:r>
            <a:endParaRPr lang="ru-RU" sz="1500" b="1" dirty="0">
              <a:solidFill>
                <a:srgbClr val="FF0000"/>
              </a:solidFill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A2E70C6-1D22-4C95-8EE5-9CFF99A53505}"/>
              </a:ext>
            </a:extLst>
          </p:cNvPr>
          <p:cNvSpPr/>
          <p:nvPr/>
        </p:nvSpPr>
        <p:spPr>
          <a:xfrm>
            <a:off x="1921054" y="4306771"/>
            <a:ext cx="2243069" cy="764556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1FA0CEB-F412-4462-9E3B-6EA8E7B883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414A3862-325D-4373-89DB-B3E28104400F}"/>
              </a:ext>
            </a:extLst>
          </p:cNvPr>
          <p:cNvSpPr txBox="1">
            <a:spLocks/>
          </p:cNvSpPr>
          <p:nvPr/>
        </p:nvSpPr>
        <p:spPr bwMode="auto">
          <a:xfrm>
            <a:off x="6196364" y="4293096"/>
            <a:ext cx="5804292" cy="4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Точки влета в плазму равномерно распределены</a:t>
            </a:r>
          </a:p>
          <a:p>
            <a:pPr eaLnBrk="1" hangingPunct="1">
              <a:spcBef>
                <a:spcPts val="0"/>
              </a:spcBef>
            </a:pPr>
            <a:endParaRPr lang="ru-RU" sz="15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333314-A6DB-49A7-ACA8-CF0C0B5D7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63" y="540208"/>
            <a:ext cx="5804293" cy="3678033"/>
          </a:xfrm>
          <a:prstGeom prst="rect">
            <a:avLst/>
          </a:prstGeom>
        </p:spPr>
      </p:pic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EE0F0330-25A7-4BEF-8047-1FC5729786F3}"/>
              </a:ext>
            </a:extLst>
          </p:cNvPr>
          <p:cNvSpPr txBox="1">
            <a:spLocks/>
          </p:cNvSpPr>
          <p:nvPr/>
        </p:nvSpPr>
        <p:spPr bwMode="auto">
          <a:xfrm>
            <a:off x="6196363" y="5013176"/>
            <a:ext cx="5804292" cy="4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</a:rPr>
              <a:t>Асимметрия</a:t>
            </a:r>
          </a:p>
          <a:p>
            <a:pPr eaLnBrk="1" hangingPunct="1">
              <a:spcBef>
                <a:spcPts val="0"/>
              </a:spcBef>
            </a:pPr>
            <a:endParaRPr lang="ru-RU" sz="1500" b="1" dirty="0"/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E093EA71-D630-4B5E-B54E-EC9CCEE637B6}"/>
              </a:ext>
            </a:extLst>
          </p:cNvPr>
          <p:cNvSpPr txBox="1">
            <a:spLocks/>
          </p:cNvSpPr>
          <p:nvPr/>
        </p:nvSpPr>
        <p:spPr bwMode="auto">
          <a:xfrm>
            <a:off x="6196363" y="5762367"/>
            <a:ext cx="5804292" cy="61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</a:rPr>
              <a:t>Что-то заставляет электроны гало преимущественно забирать энергию, а не возвращать</a:t>
            </a:r>
          </a:p>
          <a:p>
            <a:pPr eaLnBrk="1" hangingPunct="1">
              <a:spcBef>
                <a:spcPts val="0"/>
              </a:spcBef>
            </a:pPr>
            <a:endParaRPr lang="ru-RU" sz="1500" b="1" dirty="0"/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6A996851-2DE9-4865-A63D-8F00B88A08BB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666326" y="5413228"/>
            <a:ext cx="742909" cy="4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800" b="1" dirty="0"/>
              <a:t>=</a:t>
            </a:r>
            <a:r>
              <a:rPr lang="en-US" sz="2800" b="1" dirty="0"/>
              <a:t>&gt;</a:t>
            </a:r>
            <a:endParaRPr lang="ru-RU" sz="2800" b="1" dirty="0"/>
          </a:p>
          <a:p>
            <a:pPr eaLnBrk="1" hangingPunct="1">
              <a:spcBef>
                <a:spcPts val="0"/>
              </a:spcBef>
            </a:pPr>
            <a:endParaRPr lang="ru-RU" sz="11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D342BB-479D-2D57-5ADC-A80D60D6CE3E}"/>
              </a:ext>
            </a:extLst>
          </p:cNvPr>
          <p:cNvSpPr/>
          <p:nvPr/>
        </p:nvSpPr>
        <p:spPr>
          <a:xfrm>
            <a:off x="11318056" y="1624183"/>
            <a:ext cx="465607" cy="29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E21916FD-D443-F01B-A427-531EAC52AD21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3C2925C8-427C-D7EE-78E2-A95B2A3AD066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A4D08D1-E0EE-42B0-871A-ADCBFC4B589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4452BB4-6216-0B64-03EB-43534F6593DE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06525623-F5C7-54EE-306A-1F45F24732BF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26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5E837B7-C9AF-81CD-49E8-5F37CFFF6C4F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ADD06CA4-20D3-8829-8C21-3318D6099C7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1F60D94C-91AB-A720-6561-5351630DE2BF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169002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Линзирование кильватерной волной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2C7A6-9586-46FB-8ECA-2AA42A4AB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548680"/>
            <a:ext cx="6225936" cy="475252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69245A-0F5B-4CF5-83DB-15DB7C69F7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58EB54DA-47E0-49D3-8AFF-5679590E6628}"/>
              </a:ext>
            </a:extLst>
          </p:cNvPr>
          <p:cNvSpPr txBox="1">
            <a:spLocks/>
          </p:cNvSpPr>
          <p:nvPr/>
        </p:nvSpPr>
        <p:spPr bwMode="auto">
          <a:xfrm>
            <a:off x="6600056" y="548680"/>
            <a:ext cx="559194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Фон – кильватерный потенциал </a:t>
            </a:r>
            <a:r>
              <a:rPr lang="el-GR" sz="1400" b="1" dirty="0"/>
              <a:t>Φ</a:t>
            </a:r>
            <a:r>
              <a:rPr lang="ru-RU" sz="1400" b="1" dirty="0"/>
              <a:t>: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синий – «горб»,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красный – «яма».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«склоны» – ускорение/замедление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Цветная точка на входе в плазму – индикатор: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Красный – ускорившийся электрон (забрал энергию),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Синий – замедлившийся электрон (вернул энергию).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Цвет траектории – изменение энергии относительно энергии на входе в плазму.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Нижняя картинка – выделенный зеленой рамкой фрагмент верхней картинки.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ru-RU" sz="1400" b="1" i="1" dirty="0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316E21B8-6CA7-8786-74F0-FB50C67AA1CB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19268DD8-84C8-B041-FE37-D06D7A4FB9C4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1F3E64A-7933-D551-6FA5-B495EB6A2654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FABF1EF-F1E0-9D85-ED8A-9E88F5B61F40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BBC6EC8B-49DC-CB12-04DE-C93789480C45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27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618036C-FAA2-30ED-B841-2D77B65E9B14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C54A042C-597D-9D51-F1B1-D51A759DFF7D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DDC59134-90CA-1BF6-554B-8226D873B5F3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416031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Линзирование кильватерной волной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2C7A6-9586-46FB-8ECA-2AA42A4AB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548680"/>
            <a:ext cx="6225936" cy="4752528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A8DE4393-ACC8-44D6-91F0-52596252658D}"/>
              </a:ext>
            </a:extLst>
          </p:cNvPr>
          <p:cNvSpPr txBox="1">
            <a:spLocks/>
          </p:cNvSpPr>
          <p:nvPr/>
        </p:nvSpPr>
        <p:spPr bwMode="auto">
          <a:xfrm>
            <a:off x="6273264" y="3789040"/>
            <a:ext cx="591873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«Фокусировка»: электроны летят в область наибольшего ускоряющего градиента (частиц больше, полученная энергия больше).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endParaRPr lang="ru-RU" sz="1500" b="1" dirty="0"/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500" b="1" dirty="0"/>
              <a:t>«</a:t>
            </a:r>
            <a:r>
              <a:rPr lang="ru-RU" sz="1500" b="1" dirty="0" err="1"/>
              <a:t>Дефокусировка</a:t>
            </a:r>
            <a:r>
              <a:rPr lang="ru-RU" sz="1500" b="1" dirty="0"/>
              <a:t>»: электроны летят в область наибольшего замедляющего градиента (частиц меньше, энергию теряют меньшую).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69245A-0F5B-4CF5-83DB-15DB7C69F7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58EB54DA-47E0-49D3-8AFF-5679590E6628}"/>
              </a:ext>
            </a:extLst>
          </p:cNvPr>
          <p:cNvSpPr txBox="1">
            <a:spLocks/>
          </p:cNvSpPr>
          <p:nvPr/>
        </p:nvSpPr>
        <p:spPr bwMode="auto">
          <a:xfrm>
            <a:off x="6600056" y="548680"/>
            <a:ext cx="559194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Фон – кильватерный потенциал </a:t>
            </a:r>
            <a:r>
              <a:rPr lang="el-GR" sz="1400" b="1" dirty="0"/>
              <a:t>Φ</a:t>
            </a:r>
            <a:r>
              <a:rPr lang="ru-RU" sz="1400" b="1" dirty="0"/>
              <a:t>: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синий – «горб»,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красный – «яма».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«склоны» – ускорение/замедление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Цветная точка на входе в плазму – индикатор: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Красный – ускорившийся электрон (забрал энергию),</a:t>
            </a:r>
          </a:p>
          <a:p>
            <a:pPr eaLnBrk="1" hangingPunct="1">
              <a:spcBef>
                <a:spcPts val="0"/>
              </a:spcBef>
            </a:pPr>
            <a:r>
              <a:rPr lang="ru-RU" sz="1400" b="1" i="1" dirty="0"/>
              <a:t>Синий – замедлившийся электрон (вернул энергию).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Цвет траектории – изменение энергии относительно энергии на входе в плазму.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800" b="1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400" b="1" i="1" dirty="0"/>
              <a:t>Нижняя картинка – выделенный зеленой рамкой фрагмент верхней картинки.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ru-RU" sz="14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6F490-7F8D-42F8-8F85-34721AED27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3955">
            <a:off x="2695187" y="4910514"/>
            <a:ext cx="1602589" cy="12485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4315A66-39C5-46EE-A406-B3C6DC9C12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23955">
            <a:off x="4857812" y="4922352"/>
            <a:ext cx="1597819" cy="124852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90F03DF-3474-4130-9497-064CB561AD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23955">
            <a:off x="539255" y="4933779"/>
            <a:ext cx="1597819" cy="1248529"/>
          </a:xfrm>
          <a:prstGeom prst="rect">
            <a:avLst/>
          </a:prstGeom>
        </p:spPr>
      </p:pic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1F851AA9-243E-4972-A7FB-98C508B36D05}"/>
              </a:ext>
            </a:extLst>
          </p:cNvPr>
          <p:cNvSpPr txBox="1">
            <a:spLocks/>
          </p:cNvSpPr>
          <p:nvPr/>
        </p:nvSpPr>
        <p:spPr bwMode="auto">
          <a:xfrm>
            <a:off x="6384032" y="5805264"/>
            <a:ext cx="5719526" cy="65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1600" b="1" dirty="0">
                <a:solidFill>
                  <a:srgbClr val="FF0000"/>
                </a:solidFill>
              </a:rPr>
              <a:t>Почему эта асимметрия сильнее всего проявляется именно при первых возвращениях электронов гало?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480AD2EF-B893-80AA-8C34-FDC999E307AD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9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1D6B647C-ECA3-0178-D2E0-E988EAADA81F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DF39613-6BA2-8990-62A1-269D051EF045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3FA9091-98BC-D516-0B0F-29904CF688BD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F4D0C4CD-965D-E302-D8B0-3DC923E6644F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27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FB23A0A-4A1D-6034-9A7A-FA65E0CE821F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4A386932-D2C3-72C6-2ED8-B55C1D2BCF3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35EB3AC5-6C6A-CC15-BEBF-50421F32AEE6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542544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Линзирование кильватерной волной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AE52A5EA-7305-4A5C-8A57-969EC5B9B584}"/>
              </a:ext>
            </a:extLst>
          </p:cNvPr>
          <p:cNvSpPr txBox="1">
            <a:spLocks/>
          </p:cNvSpPr>
          <p:nvPr/>
        </p:nvSpPr>
        <p:spPr bwMode="auto">
          <a:xfrm>
            <a:off x="7464152" y="774392"/>
            <a:ext cx="4392488" cy="18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sz="1800" b="1" dirty="0">
                <a:sym typeface="Symbol" panose="05050102010706020507" pitchFamily="18" charset="2"/>
              </a:rPr>
              <a:t>Изменение энергии (</a:t>
            </a:r>
            <a:r>
              <a:rPr lang="en-US" sz="1800" b="1" dirty="0">
                <a:sym typeface="Symbol" panose="05050102010706020507" pitchFamily="18" charset="2"/>
              </a:rPr>
              <a:t>W</a:t>
            </a:r>
            <a:r>
              <a:rPr lang="en-US" sz="1800" b="1" baseline="-25000" dirty="0">
                <a:sym typeface="Symbol" panose="05050102010706020507" pitchFamily="18" charset="2"/>
              </a:rPr>
              <a:t>ee</a:t>
            </a:r>
            <a:r>
              <a:rPr lang="ru-RU" sz="1800" b="1" dirty="0">
                <a:sym typeface="Symbol" panose="05050102010706020507" pitchFamily="18" charset="2"/>
              </a:rPr>
              <a:t>):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1600" b="1" dirty="0">
              <a:sym typeface="Symbol" panose="05050102010706020507" pitchFamily="18" charset="2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F41818"/>
                </a:solidFill>
                <a:sym typeface="Symbol" panose="05050102010706020507" pitchFamily="18" charset="2"/>
              </a:rPr>
              <a:t></a:t>
            </a:r>
            <a:r>
              <a:rPr lang="en-US" sz="1600" b="1" i="1" dirty="0">
                <a:solidFill>
                  <a:srgbClr val="F41818"/>
                </a:solidFill>
                <a:sym typeface="Symbol" panose="05050102010706020507" pitchFamily="18" charset="2"/>
              </a:rPr>
              <a:t>W</a:t>
            </a:r>
            <a:r>
              <a:rPr lang="en-US" sz="1600" b="1" dirty="0">
                <a:solidFill>
                  <a:srgbClr val="F41818"/>
                </a:solidFill>
                <a:sym typeface="Symbol" panose="05050102010706020507" pitchFamily="18" charset="2"/>
              </a:rPr>
              <a:t>    </a:t>
            </a:r>
            <a:r>
              <a:rPr lang="ru-RU" sz="1600" b="1" dirty="0">
                <a:solidFill>
                  <a:srgbClr val="F41818"/>
                </a:solidFill>
                <a:sym typeface="Symbol" panose="05050102010706020507" pitchFamily="18" charset="2"/>
              </a:rPr>
              <a:t> </a:t>
            </a:r>
            <a:r>
              <a:rPr lang="en-US" sz="1600" b="1" dirty="0">
                <a:solidFill>
                  <a:srgbClr val="F41818"/>
                </a:solidFill>
                <a:sym typeface="Symbol" panose="05050102010706020507" pitchFamily="18" charset="2"/>
              </a:rPr>
              <a:t>&gt; 0 =&gt; </a:t>
            </a:r>
            <a:r>
              <a:rPr lang="ru-RU" sz="1600" b="1" dirty="0">
                <a:solidFill>
                  <a:srgbClr val="F41818"/>
                </a:solidFill>
                <a:sym typeface="Symbol" panose="05050102010706020507" pitchFamily="18" charset="2"/>
              </a:rPr>
              <a:t>ускорение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F41818"/>
                </a:solidFill>
                <a:sym typeface="Symbol" panose="05050102010706020507" pitchFamily="18" charset="2"/>
              </a:rPr>
              <a:t>(забирает энергию из волны)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1600" b="1" dirty="0">
              <a:sym typeface="Symbol" panose="05050102010706020507" pitchFamily="18" charset="2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00FF"/>
                </a:solidFill>
                <a:sym typeface="Symbol" panose="05050102010706020507" pitchFamily="18" charset="2"/>
              </a:rPr>
              <a:t></a:t>
            </a:r>
            <a:r>
              <a:rPr lang="en-US" sz="1600" b="1" i="1" dirty="0">
                <a:solidFill>
                  <a:srgbClr val="0000FF"/>
                </a:solidFill>
                <a:sym typeface="Symbol" panose="05050102010706020507" pitchFamily="18" charset="2"/>
              </a:rPr>
              <a:t>W</a:t>
            </a:r>
            <a:r>
              <a:rPr lang="en-US" sz="1600" b="1" dirty="0">
                <a:solidFill>
                  <a:srgbClr val="0000FF"/>
                </a:solidFill>
                <a:sym typeface="Symbol" panose="05050102010706020507" pitchFamily="18" charset="2"/>
              </a:rPr>
              <a:t>    </a:t>
            </a:r>
            <a:r>
              <a:rPr lang="ru-RU" sz="1600" b="1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sz="1600" b="1" dirty="0">
                <a:solidFill>
                  <a:srgbClr val="0000FF"/>
                </a:solidFill>
                <a:sym typeface="Symbol" panose="05050102010706020507" pitchFamily="18" charset="2"/>
              </a:rPr>
              <a:t>&lt; 0 =&gt; </a:t>
            </a:r>
            <a:r>
              <a:rPr lang="ru-RU" sz="1600" b="1" dirty="0">
                <a:solidFill>
                  <a:srgbClr val="0000FF"/>
                </a:solidFill>
                <a:sym typeface="Symbol" panose="05050102010706020507" pitchFamily="18" charset="2"/>
              </a:rPr>
              <a:t>замедление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00FF"/>
                </a:solidFill>
                <a:sym typeface="Symbol" panose="05050102010706020507" pitchFamily="18" charset="2"/>
              </a:rPr>
              <a:t>(возвращает энергию в волну)</a:t>
            </a:r>
          </a:p>
        </p:txBody>
      </p: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DEBD14B8-0313-45C9-B04D-08B630187C0C}"/>
              </a:ext>
            </a:extLst>
          </p:cNvPr>
          <p:cNvSpPr txBox="1">
            <a:spLocks/>
          </p:cNvSpPr>
          <p:nvPr/>
        </p:nvSpPr>
        <p:spPr bwMode="auto">
          <a:xfrm>
            <a:off x="6053444" y="3667360"/>
            <a:ext cx="6091228" cy="206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buAutoNum type="arabicPeriod"/>
            </a:pPr>
            <a:r>
              <a:rPr lang="ru-RU" sz="1600" b="1" dirty="0"/>
              <a:t>Первые возвращающиеся электроны гало влетают в плазму под малыми углами.</a:t>
            </a:r>
            <a:endParaRPr lang="en-US" sz="1600" b="1" dirty="0"/>
          </a:p>
          <a:p>
            <a:pPr eaLnBrk="1" hangingPunct="1">
              <a:spcBef>
                <a:spcPts val="0"/>
              </a:spcBef>
              <a:buAutoNum type="arabicPeriod"/>
            </a:pPr>
            <a:endParaRPr lang="en-US" sz="1600" b="1" dirty="0"/>
          </a:p>
          <a:p>
            <a:pPr eaLnBrk="1" hangingPunct="1">
              <a:spcBef>
                <a:spcPts val="0"/>
              </a:spcBef>
              <a:buAutoNum type="arabicPeriod"/>
            </a:pPr>
            <a:r>
              <a:rPr lang="ru-RU" sz="1600" b="1" dirty="0"/>
              <a:t>Электроны, влетающие в плазму под малыми углами, всегда забирают энергию из волны.</a:t>
            </a:r>
          </a:p>
          <a:p>
            <a:pPr eaLnBrk="1" hangingPunct="1">
              <a:spcBef>
                <a:spcPts val="0"/>
              </a:spcBef>
              <a:buAutoNum type="arabicPeriod"/>
            </a:pPr>
            <a:endParaRPr lang="ru-RU" sz="1600" b="1" dirty="0"/>
          </a:p>
          <a:p>
            <a:pPr eaLnBrk="1" hangingPunct="1">
              <a:spcBef>
                <a:spcPts val="0"/>
              </a:spcBef>
              <a:buAutoNum type="arabicPeriod"/>
            </a:pPr>
            <a:r>
              <a:rPr lang="ru-RU" sz="1600" b="1" dirty="0"/>
              <a:t>Чем больше энергия электронов на влете в плазму, тем больше и угол влета.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7A60E98-D6F7-46D2-A277-2635498327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25" y="548680"/>
            <a:ext cx="5907635" cy="59271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130CE3-3F26-4768-A82A-DEE05F904CE7}"/>
              </a:ext>
            </a:extLst>
          </p:cNvPr>
          <p:cNvSpPr/>
          <p:nvPr/>
        </p:nvSpPr>
        <p:spPr>
          <a:xfrm>
            <a:off x="7752184" y="2111061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sz="1400" b="1" dirty="0" err="1">
                <a:solidFill>
                  <a:srgbClr val="0000FF"/>
                </a:solidFill>
                <a:sym typeface="Symbol" panose="05050102010706020507" pitchFamily="18" charset="2"/>
              </a:rPr>
              <a:t>ee</a:t>
            </a:r>
            <a:r>
              <a:rPr lang="en-US" sz="1400" b="1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endParaRPr lang="ru-RU" sz="1400" b="1" dirty="0">
              <a:solidFill>
                <a:srgbClr val="0000FF"/>
              </a:solidFill>
              <a:sym typeface="Symbol" panose="05050102010706020507" pitchFamily="18" charset="2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F1EBCE4-C917-4262-8D63-31E6CE92CB6E}"/>
              </a:ext>
            </a:extLst>
          </p:cNvPr>
          <p:cNvSpPr/>
          <p:nvPr/>
        </p:nvSpPr>
        <p:spPr>
          <a:xfrm>
            <a:off x="7752184" y="1373864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sz="1400" b="1" dirty="0" err="1">
                <a:solidFill>
                  <a:srgbClr val="FF0000"/>
                </a:solidFill>
                <a:sym typeface="Symbol" panose="05050102010706020507" pitchFamily="18" charset="2"/>
              </a:rPr>
              <a:t>ee</a:t>
            </a:r>
            <a:r>
              <a:rPr lang="en-US" sz="1400" b="1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endParaRPr lang="ru-RU" sz="1400" b="1" dirty="0">
              <a:solidFill>
                <a:srgbClr val="0000FF"/>
              </a:solidFill>
              <a:sym typeface="Symbol" panose="05050102010706020507" pitchFamily="18" charset="2"/>
            </a:endParaRP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E6E9BA2A-46FA-B81F-430F-85AEAEB5578D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CA8B1CAD-02C3-F5E8-2F7F-A8DE4E49E8DE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29328EA-49D3-E0F3-DE9B-33ED7BCA122A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95989E1-F3DD-BF5D-403D-3A5B9119D497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B09D5E0C-5D49-C00F-D966-E8493604A3DE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28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120789A-7A43-193D-1509-8AA453F085EB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31FD5925-73EF-CE20-C55D-97C139047549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B0F60A7E-9909-B32B-88BC-DB1E5E098BBE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636974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3" y="1"/>
            <a:ext cx="9640981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Линзирование кильватерной волной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DEBD14B8-0313-45C9-B04D-08B630187C0C}"/>
              </a:ext>
            </a:extLst>
          </p:cNvPr>
          <p:cNvSpPr txBox="1">
            <a:spLocks/>
          </p:cNvSpPr>
          <p:nvPr/>
        </p:nvSpPr>
        <p:spPr bwMode="auto">
          <a:xfrm>
            <a:off x="6608490" y="548680"/>
            <a:ext cx="5453786" cy="53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600" b="1" u="sng" dirty="0"/>
              <a:t>Посмотрим на траектории электронов, влетающих в плазму под разными углами примерно в одной точке.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7D1BE0-9969-4D74-8099-EA743A1EA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16" y="605844"/>
            <a:ext cx="6191310" cy="3004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99FAEB-30F5-4D38-953D-1DE74513D4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24" y="3645024"/>
            <a:ext cx="6191695" cy="2874955"/>
          </a:xfrm>
          <a:prstGeom prst="rect">
            <a:avLst/>
          </a:prstGeom>
        </p:spPr>
      </p:pic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B0B12B53-396B-4878-8590-531CADB47E7C}"/>
              </a:ext>
            </a:extLst>
          </p:cNvPr>
          <p:cNvSpPr txBox="1">
            <a:spLocks/>
          </p:cNvSpPr>
          <p:nvPr/>
        </p:nvSpPr>
        <p:spPr bwMode="auto">
          <a:xfrm>
            <a:off x="6600056" y="4869160"/>
            <a:ext cx="546222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Угол входа в плазму больше</a:t>
            </a:r>
          </a:p>
        </p:txBody>
      </p:sp>
      <p:sp>
        <p:nvSpPr>
          <p:cNvPr id="40" name="Содержимое 2">
            <a:extLst>
              <a:ext uri="{FF2B5EF4-FFF2-40B4-BE49-F238E27FC236}">
                <a16:creationId xmlns:a16="http://schemas.microsoft.com/office/drawing/2014/main" id="{777F508D-816E-47AA-95CF-EBA82252124D}"/>
              </a:ext>
            </a:extLst>
          </p:cNvPr>
          <p:cNvSpPr txBox="1">
            <a:spLocks/>
          </p:cNvSpPr>
          <p:nvPr/>
        </p:nvSpPr>
        <p:spPr bwMode="auto">
          <a:xfrm>
            <a:off x="6600056" y="5373216"/>
            <a:ext cx="5462219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Энергия на входе в плазму выше</a:t>
            </a:r>
          </a:p>
        </p:txBody>
      </p:sp>
      <p:sp>
        <p:nvSpPr>
          <p:cNvPr id="41" name="Содержимое 2">
            <a:extLst>
              <a:ext uri="{FF2B5EF4-FFF2-40B4-BE49-F238E27FC236}">
                <a16:creationId xmlns:a16="http://schemas.microsoft.com/office/drawing/2014/main" id="{5ABBFD8A-C782-451C-9C22-E8A16FCB234B}"/>
              </a:ext>
            </a:extLst>
          </p:cNvPr>
          <p:cNvSpPr txBox="1">
            <a:spLocks/>
          </p:cNvSpPr>
          <p:nvPr/>
        </p:nvSpPr>
        <p:spPr bwMode="auto">
          <a:xfrm>
            <a:off x="6600059" y="6021288"/>
            <a:ext cx="5462218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</a:rPr>
              <a:t>Отклоняет ли «линзирование» их траектории?</a:t>
            </a:r>
          </a:p>
        </p:txBody>
      </p: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6BAA4843-49AA-4999-9180-73A9478F1D69}"/>
              </a:ext>
            </a:extLst>
          </p:cNvPr>
          <p:cNvSpPr txBox="1">
            <a:spLocks/>
          </p:cNvSpPr>
          <p:nvPr/>
        </p:nvSpPr>
        <p:spPr bwMode="auto">
          <a:xfrm rot="5400000">
            <a:off x="8976549" y="5727472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=&gt;</a:t>
            </a:r>
            <a:endParaRPr lang="ru-RU" sz="1800" b="1" dirty="0"/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A30099F3-5BBC-4E1F-8703-00F38194D397}"/>
              </a:ext>
            </a:extLst>
          </p:cNvPr>
          <p:cNvSpPr txBox="1">
            <a:spLocks/>
          </p:cNvSpPr>
          <p:nvPr/>
        </p:nvSpPr>
        <p:spPr bwMode="auto">
          <a:xfrm>
            <a:off x="8937152" y="5073616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&amp;</a:t>
            </a:r>
            <a:endParaRPr lang="ru-RU" sz="1800" b="1" dirty="0"/>
          </a:p>
        </p:txBody>
      </p:sp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4A958761-69D8-4B5A-93A2-4ECB66AA3703}"/>
              </a:ext>
            </a:extLst>
          </p:cNvPr>
          <p:cNvSpPr txBox="1">
            <a:spLocks/>
          </p:cNvSpPr>
          <p:nvPr/>
        </p:nvSpPr>
        <p:spPr bwMode="auto">
          <a:xfrm rot="5400000">
            <a:off x="8976549" y="4516892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=&gt;</a:t>
            </a:r>
            <a:endParaRPr lang="ru-RU" sz="1800" b="1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D6E17E3F-31CD-4EB0-93F6-77E3852A4CFC}"/>
              </a:ext>
            </a:extLst>
          </p:cNvPr>
          <p:cNvSpPr txBox="1">
            <a:spLocks/>
          </p:cNvSpPr>
          <p:nvPr/>
        </p:nvSpPr>
        <p:spPr bwMode="auto">
          <a:xfrm>
            <a:off x="6608491" y="3254966"/>
            <a:ext cx="5453785" cy="53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Радиальное электрическое поле растет «против оси </a:t>
            </a:r>
            <a:r>
              <a:rPr lang="el-GR" sz="1400" b="1" dirty="0"/>
              <a:t>ξ</a:t>
            </a:r>
            <a:r>
              <a:rPr lang="ru-RU" sz="1400" b="1" dirty="0"/>
              <a:t>»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dirty="0"/>
              <a:t>(всё больше электронов вылетают из плазмы)</a:t>
            </a:r>
          </a:p>
        </p:txBody>
      </p:sp>
      <p:sp>
        <p:nvSpPr>
          <p:cNvPr id="46" name="Содержимое 2">
            <a:extLst>
              <a:ext uri="{FF2B5EF4-FFF2-40B4-BE49-F238E27FC236}">
                <a16:creationId xmlns:a16="http://schemas.microsoft.com/office/drawing/2014/main" id="{8B287D9C-F7F2-4ACB-9572-6C54FAB6E0BD}"/>
              </a:ext>
            </a:extLst>
          </p:cNvPr>
          <p:cNvSpPr txBox="1">
            <a:spLocks/>
          </p:cNvSpPr>
          <p:nvPr/>
        </p:nvSpPr>
        <p:spPr bwMode="auto">
          <a:xfrm>
            <a:off x="6608490" y="2246854"/>
            <a:ext cx="5453786" cy="53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Большие углы входа у электронов,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которые дольше двигались за границей плазмы </a:t>
            </a:r>
          </a:p>
        </p:txBody>
      </p:sp>
      <p:sp>
        <p:nvSpPr>
          <p:cNvPr id="47" name="Содержимое 2">
            <a:extLst>
              <a:ext uri="{FF2B5EF4-FFF2-40B4-BE49-F238E27FC236}">
                <a16:creationId xmlns:a16="http://schemas.microsoft.com/office/drawing/2014/main" id="{E732C838-581C-4588-94D3-4287BF0B0961}"/>
              </a:ext>
            </a:extLst>
          </p:cNvPr>
          <p:cNvSpPr txBox="1">
            <a:spLocks/>
          </p:cNvSpPr>
          <p:nvPr/>
        </p:nvSpPr>
        <p:spPr bwMode="auto">
          <a:xfrm>
            <a:off x="6608492" y="4176464"/>
            <a:ext cx="546222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400" b="1" dirty="0"/>
              <a:t>Электроны возвращаются при большем его значении</a:t>
            </a:r>
          </a:p>
        </p:txBody>
      </p:sp>
      <p:sp>
        <p:nvSpPr>
          <p:cNvPr id="48" name="Содержимое 2">
            <a:extLst>
              <a:ext uri="{FF2B5EF4-FFF2-40B4-BE49-F238E27FC236}">
                <a16:creationId xmlns:a16="http://schemas.microsoft.com/office/drawing/2014/main" id="{11B26FAA-F17A-4FD0-903A-4ECFC8916FD0}"/>
              </a:ext>
            </a:extLst>
          </p:cNvPr>
          <p:cNvSpPr txBox="1">
            <a:spLocks/>
          </p:cNvSpPr>
          <p:nvPr/>
        </p:nvSpPr>
        <p:spPr bwMode="auto">
          <a:xfrm rot="5400000">
            <a:off x="8976549" y="3841708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=&gt;</a:t>
            </a:r>
            <a:endParaRPr lang="ru-RU" sz="1800" b="1" dirty="0"/>
          </a:p>
        </p:txBody>
      </p: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F3E0A732-9CB6-4586-8026-40246E6B85AB}"/>
              </a:ext>
            </a:extLst>
          </p:cNvPr>
          <p:cNvSpPr txBox="1">
            <a:spLocks/>
          </p:cNvSpPr>
          <p:nvPr/>
        </p:nvSpPr>
        <p:spPr bwMode="auto">
          <a:xfrm rot="5400000">
            <a:off x="8976549" y="2860708"/>
            <a:ext cx="603176" cy="2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b="1" dirty="0"/>
              <a:t>=&gt;</a:t>
            </a:r>
            <a:endParaRPr lang="ru-RU" sz="1800" b="1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DD4B002-2938-4928-A11B-D298296443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EC4B4765-482D-F62D-374B-A8303A0010E1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62568BEA-0847-AC0C-4F51-4D1F733DB9CF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F72C30F-52E0-3C1C-149A-C06185F148E9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D8F1C83-C4A9-0C5E-7F2A-E3A3DC8D248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BB829E09-D4FD-013D-A715-6A69222A7F40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29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9B7A83E-A286-922B-5E16-AC0287CF8E0E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1F9C2FCB-CB6B-9D9D-A826-3B872E92812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39975A0C-E55C-70C4-1405-D18BC78F72DB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505867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Линзирование кильватерной волной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CFE9D886-8E2D-4DDA-9396-F1952CDE2E81}"/>
              </a:ext>
            </a:extLst>
          </p:cNvPr>
          <p:cNvSpPr txBox="1">
            <a:spLocks/>
          </p:cNvSpPr>
          <p:nvPr/>
        </p:nvSpPr>
        <p:spPr bwMode="auto">
          <a:xfrm>
            <a:off x="6744072" y="1451152"/>
            <a:ext cx="5211584" cy="103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Действительно, эти электроны быстро пролетают приосевую область и почти не замечают линзирование.</a:t>
            </a: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95540C9B-9B47-43F0-A9DB-0B05E4240B91}"/>
              </a:ext>
            </a:extLst>
          </p:cNvPr>
          <p:cNvSpPr txBox="1">
            <a:spLocks/>
          </p:cNvSpPr>
          <p:nvPr/>
        </p:nvSpPr>
        <p:spPr bwMode="auto">
          <a:xfrm>
            <a:off x="6744072" y="2486796"/>
            <a:ext cx="5211584" cy="6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dirty="0"/>
              <a:t>«Попадают туда, куда попали бы по прямолинейным траекториям»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6088B72-D3A4-4DEE-A135-147DF7BC2D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0ED6C8-78D5-433E-AD56-4E9D524BC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" y="764704"/>
            <a:ext cx="6315172" cy="5005076"/>
          </a:xfrm>
          <a:prstGeom prst="rect">
            <a:avLst/>
          </a:prstGeom>
        </p:spPr>
      </p:pic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8C8EC32A-FE14-4680-8EA3-FB6985F95CB0}"/>
              </a:ext>
            </a:extLst>
          </p:cNvPr>
          <p:cNvSpPr txBox="1">
            <a:spLocks/>
          </p:cNvSpPr>
          <p:nvPr/>
        </p:nvSpPr>
        <p:spPr bwMode="auto">
          <a:xfrm>
            <a:off x="6984776" y="4150218"/>
            <a:ext cx="5015880" cy="115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1800" b="1" dirty="0"/>
              <a:t>А эти электроны недостаточно быстрые:</a:t>
            </a:r>
          </a:p>
          <a:p>
            <a:pPr eaLnBrk="1" hangingPunct="1">
              <a:spcBef>
                <a:spcPts val="0"/>
              </a:spcBef>
            </a:pPr>
            <a:r>
              <a:rPr lang="ru-RU" sz="1800" dirty="0"/>
              <a:t>энергии хватило, чтобы только вылететь</a:t>
            </a:r>
          </a:p>
          <a:p>
            <a:pPr eaLnBrk="1" hangingPunct="1">
              <a:spcBef>
                <a:spcPts val="0"/>
              </a:spcBef>
            </a:pPr>
            <a:r>
              <a:rPr lang="ru-RU" sz="1800" dirty="0"/>
              <a:t>не улетают далеко  =</a:t>
            </a:r>
            <a:r>
              <a:rPr lang="en-US" sz="1800" dirty="0"/>
              <a:t>&gt; </a:t>
            </a:r>
            <a:r>
              <a:rPr lang="ru-RU" sz="1800" dirty="0"/>
              <a:t> углы входа малы</a:t>
            </a:r>
          </a:p>
          <a:p>
            <a:pPr eaLnBrk="1" hangingPunct="1">
              <a:spcBef>
                <a:spcPts val="0"/>
              </a:spcBef>
            </a:pPr>
            <a:r>
              <a:rPr lang="ru-RU" sz="1800" dirty="0"/>
              <a:t>радиальное электрическое поле невелико</a:t>
            </a:r>
          </a:p>
        </p:txBody>
      </p:sp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7913FDB2-B383-4ECE-9238-5CEAC4B93704}"/>
              </a:ext>
            </a:extLst>
          </p:cNvPr>
          <p:cNvSpPr txBox="1">
            <a:spLocks/>
          </p:cNvSpPr>
          <p:nvPr/>
        </p:nvSpPr>
        <p:spPr bwMode="auto">
          <a:xfrm>
            <a:off x="76815" y="6019630"/>
            <a:ext cx="12067857" cy="43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</a:rPr>
              <a:t>Кильватерная волна «заставляет» их попадать именно в ускоряющую фазу и забирать энергию!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01FD0A85-50DB-4EBB-969E-9A1F46E3D305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6EC740A4-D793-FFEE-95C7-7B568372E316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CEE3502-0A67-A47C-3157-D40F42EAC658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4E35517-026B-4213-7F60-21B3C382B238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6C3E417B-5441-226E-CD32-214D37D4F96E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30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14ACEFA-4DEE-F78E-9F69-D77616F31F5B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8D138F29-56A1-FE95-EAAB-D828FA05807A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80864E09-CBCC-CDEC-9D0F-50236E1E7FA2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187859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7FD5B-5E2C-D166-09A6-BDC031139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A6536DCC-6631-1E54-7B9C-563250F4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Лазерный решатель </a:t>
            </a:r>
            <a:r>
              <a:rPr lang="en-US" sz="2800" b="1" u="sng" dirty="0">
                <a:latin typeface="Calibri" pitchFamily="34" charset="0"/>
              </a:rPr>
              <a:t>LCODE</a:t>
            </a:r>
            <a:endParaRPr lang="ru-RU" sz="2800" b="1" u="sng" dirty="0">
              <a:latin typeface="Calibri" pitchFamily="34" charset="0"/>
            </a:endParaRP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110C95DC-0E19-D956-2A90-9BE76EBE56EC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3C107C29-BC3C-8954-6988-A70029F87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E3827BCD-6A6B-5292-BB40-9EBA477D8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4F72DD6-0554-1994-ED0D-925406BEC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DC373D5A-AD26-CF5B-3C19-83C0F1046C67}"/>
              </a:ext>
            </a:extLst>
          </p:cNvPr>
          <p:cNvSpPr txBox="1">
            <a:spLocks/>
          </p:cNvSpPr>
          <p:nvPr/>
        </p:nvSpPr>
        <p:spPr bwMode="auto">
          <a:xfrm>
            <a:off x="-1" y="692696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Вектор-потенциал лазерного импульса:</a:t>
            </a:r>
          </a:p>
        </p:txBody>
      </p:sp>
      <p:graphicFrame>
        <p:nvGraphicFramePr>
          <p:cNvPr id="2" name="Object 9">
            <a:extLst>
              <a:ext uri="{FF2B5EF4-FFF2-40B4-BE49-F238E27FC236}">
                <a16:creationId xmlns:a16="http://schemas.microsoft.com/office/drawing/2014/main" id="{84AFE6A3-2576-BE3D-EA4B-DAF7AEC8DA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854452"/>
              </p:ext>
            </p:extLst>
          </p:nvPr>
        </p:nvGraphicFramePr>
        <p:xfrm>
          <a:off x="4583832" y="620688"/>
          <a:ext cx="4432779" cy="47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2349500" imgH="254000" progId="Equation.3">
                  <p:embed/>
                </p:oleObj>
              </mc:Choice>
              <mc:Fallback>
                <p:oleObj name="Формула" r:id="rId6" imgW="2349500" imgH="254000" progId="Equation.3">
                  <p:embed/>
                  <p:pic>
                    <p:nvPicPr>
                      <p:cNvPr id="10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832" y="620688"/>
                        <a:ext cx="4432779" cy="479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AA65CC66-6A15-D73E-C196-3E08CA540F85}"/>
              </a:ext>
            </a:extLst>
          </p:cNvPr>
          <p:cNvSpPr txBox="1">
            <a:spLocks/>
          </p:cNvSpPr>
          <p:nvPr/>
        </p:nvSpPr>
        <p:spPr bwMode="auto">
          <a:xfrm>
            <a:off x="-2" y="1268760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Уравнение эволюции лазерного импульса в плазме:</a:t>
            </a:r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29A7EFD8-4968-52B5-6B46-2C0DF0BB6C1B}"/>
              </a:ext>
            </a:extLst>
          </p:cNvPr>
          <p:cNvSpPr txBox="1">
            <a:spLocks/>
          </p:cNvSpPr>
          <p:nvPr/>
        </p:nvSpPr>
        <p:spPr bwMode="auto">
          <a:xfrm>
            <a:off x="0" y="2492896"/>
            <a:ext cx="12182491" cy="141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Требование на алгоритм:</a:t>
            </a:r>
          </a:p>
          <a:p>
            <a:pPr eaLnBrk="1" hangingPunct="1"/>
            <a:r>
              <a:rPr lang="ru-RU" sz="1800" b="1" dirty="0"/>
              <a:t>Чтобы работал (</a:t>
            </a:r>
            <a:r>
              <a:rPr lang="ru-RU" sz="1800" b="1" i="1" dirty="0"/>
              <a:t>устойчивость, точность</a:t>
            </a:r>
            <a:r>
              <a:rPr lang="ru-RU" sz="1800" b="1" dirty="0"/>
              <a:t>)</a:t>
            </a:r>
          </a:p>
          <a:p>
            <a:pPr eaLnBrk="1" hangingPunct="1"/>
            <a:r>
              <a:rPr lang="ru-RU" sz="1800" b="1" dirty="0"/>
              <a:t>Встраиваемость в существующую архитектуру кода</a:t>
            </a:r>
          </a:p>
          <a:p>
            <a:pPr eaLnBrk="1" hangingPunct="1"/>
            <a:r>
              <a:rPr lang="ru-RU" sz="1800" b="1" dirty="0"/>
              <a:t>Чтобы работал быстро (</a:t>
            </a:r>
            <a:r>
              <a:rPr lang="ru-RU" sz="1800" b="1" i="1" dirty="0"/>
              <a:t>сохранение преимущества </a:t>
            </a:r>
            <a:r>
              <a:rPr lang="en-US" sz="1800" b="1" i="1" dirty="0"/>
              <a:t>LCODE </a:t>
            </a:r>
            <a:r>
              <a:rPr lang="ru-RU" sz="1800" b="1" i="1" dirty="0"/>
              <a:t>в быстродействии</a:t>
            </a:r>
            <a:r>
              <a:rPr lang="ru-RU" sz="1800" b="1" dirty="0"/>
              <a:t>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4E337B-846E-C241-07E3-218E4C7B9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139683"/>
            <a:ext cx="6324457" cy="63313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4E1AF77-2E81-93A3-4665-2521572DB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81" y="1876051"/>
            <a:ext cx="3794912" cy="820910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46A57674-2652-5B06-B4BF-6A22D1E504AE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0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D12BE4C7-3DEA-3231-A37E-986444C33D31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27271A9-0B55-6E9C-DB07-BAEB2BB7E19A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F3C8FF9-F76D-0A9D-AA7D-A70E98CA3D9B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23CD5C0D-41B1-6DCE-29B0-59AF4D65A0D0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02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E788CCE-44F3-D317-336E-4570F6052A7D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7CDA1906-E447-C7BB-870E-A3363B5B434C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81B4B01A-5C1B-9A48-4829-39B5E7F17E3F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20605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Результаты (</a:t>
            </a:r>
            <a:r>
              <a:rPr lang="ru-RU" sz="2800" b="1" i="1" u="sng" dirty="0">
                <a:latin typeface="Calibri" pitchFamily="34" charset="0"/>
              </a:rPr>
              <a:t>Основные положения</a:t>
            </a:r>
            <a:r>
              <a:rPr lang="ru-RU" sz="2800" b="1" u="sng" dirty="0">
                <a:latin typeface="Calibri" pitchFamily="34" charset="0"/>
              </a:rPr>
              <a:t>)</a:t>
            </a: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D7578F1A-1D19-4B33-AF8F-E4C89BEEBD0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C2BEAD39-3E5D-4FAC-B2AA-F9C878E7A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9959E791-27FB-4AF1-9FA4-D0B0C635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A9247FCD-3DC2-4DEE-BE7D-74BABABA2934}"/>
              </a:ext>
            </a:extLst>
          </p:cNvPr>
          <p:cNvSpPr txBox="1">
            <a:spLocks/>
          </p:cNvSpPr>
          <p:nvPr/>
        </p:nvSpPr>
        <p:spPr bwMode="auto">
          <a:xfrm>
            <a:off x="263351" y="1196752"/>
            <a:ext cx="1166529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Контроль потоков энергии в численном моделировании является эффективным инструментом для характеристики энергетических процессов в плазмен­ном кильватерном ускорении и удобным индикатором выхода ошибки расчетов за допустимые пределы. 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Метод контроля потоков энергии позволяет определить время жизни плазменной волны.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Численным моделированием подтвержден теоретический вывод о том, что если ограничение времени жизни плазменной волны связано с движением ионов плазмы, то время жизни волны пропорционально кубическому корню отношения массы иона плазмы к его заряду. 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Плазменная волна, созданная узким протонным драйвером в эксперименте </a:t>
            </a:r>
            <a:r>
              <a:rPr lang="en-US" sz="1800" b="1" dirty="0"/>
              <a:t>AWAKE</a:t>
            </a:r>
            <a:r>
              <a:rPr lang="ru-RU" sz="1800" b="1" dirty="0"/>
              <a:t> при низкой плотности  плазмы (2</a:t>
            </a:r>
            <a:r>
              <a:rPr lang="ru-RU" altLang="ru-RU" sz="1800" b="1" dirty="0">
                <a:sym typeface="Symbol" panose="05050102010706020507" pitchFamily="18" charset="2"/>
              </a:rPr>
              <a:t></a:t>
            </a:r>
            <a:r>
              <a:rPr lang="ru-RU" altLang="ru-RU" sz="1800" b="1" dirty="0"/>
              <a:t>10</a:t>
            </a:r>
            <a:r>
              <a:rPr lang="ru-RU" altLang="ru-RU" sz="1800" b="1" baseline="30000" dirty="0"/>
              <a:t>14</a:t>
            </a:r>
            <a:r>
              <a:rPr lang="ru-RU" altLang="ru-RU" sz="1800" b="1" dirty="0"/>
              <a:t> см</a:t>
            </a:r>
            <a:r>
              <a:rPr lang="ru-RU" altLang="ru-RU" sz="1800" b="1" baseline="30000" dirty="0"/>
              <a:t>-3</a:t>
            </a:r>
            <a:r>
              <a:rPr lang="ru-RU" sz="1800" b="1" dirty="0"/>
              <a:t>), затухает за счет того, что вокруг плазмы образуется электронное гало и уносят из волны энергию.</a:t>
            </a:r>
          </a:p>
          <a:p>
            <a:pPr algn="just"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  <a:p>
            <a:pPr algn="just" eaLnBrk="1" hangingPunct="1">
              <a:spcBef>
                <a:spcPts val="0"/>
              </a:spcBef>
              <a:buAutoNum type="arabicPeriod"/>
            </a:pPr>
            <a:r>
              <a:rPr lang="ru-RU" sz="1800" b="1" dirty="0"/>
              <a:t>За разрушение плазменной волны, созданной узким протонным драйвером, ответственны первые возвращающиеся электроны гало, энергия которых невелика, из-за чего она направляются полями плазменной волны именно в область её ускоряющей фазы, забирая из волны энергию.</a:t>
            </a:r>
          </a:p>
          <a:p>
            <a:pPr eaLnBrk="1" hangingPunct="1">
              <a:spcBef>
                <a:spcPts val="0"/>
              </a:spcBef>
              <a:buAutoNum type="arabicPeriod"/>
            </a:pPr>
            <a:endParaRPr lang="ru-RU" sz="18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5674B3E-673C-453E-A459-020A9D1726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F761B98E-29CB-5B3B-BDC8-47F2020AC918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2B126502-F64B-F72E-7BB1-7CAD33BFBE6F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9A23E0E-E0C5-3745-FD2E-7BFB2D9BB2CF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88F2E12-0590-EE96-98C8-1040ABC4055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55738FC9-BA34-842D-DEBF-F6593316B77F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31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984B763-201B-6989-D565-55E48B6B5EC3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7CEAFC61-4B0B-05D9-5A06-86869A2A02E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B705541D-2596-1B97-F651-9931609CEB67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2205881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одержимое 2"/>
          <p:cNvSpPr>
            <a:spLocks noGrp="1"/>
          </p:cNvSpPr>
          <p:nvPr>
            <p:ph idx="1"/>
          </p:nvPr>
        </p:nvSpPr>
        <p:spPr>
          <a:xfrm>
            <a:off x="1524000" y="2996952"/>
            <a:ext cx="9144000" cy="576064"/>
          </a:xfrm>
        </p:spPr>
        <p:txBody>
          <a:bodyPr/>
          <a:lstStyle/>
          <a:p>
            <a:pPr marL="514350" indent="-514350" algn="ctr" eaLnBrk="1" hangingPunct="1">
              <a:buNone/>
            </a:pPr>
            <a:r>
              <a:rPr lang="ru-RU" sz="4400" b="1" dirty="0"/>
              <a:t>Спасибо за внимание!</a:t>
            </a:r>
          </a:p>
        </p:txBody>
      </p:sp>
      <p:sp>
        <p:nvSpPr>
          <p:cNvPr id="42" name="Содержимое 2"/>
          <p:cNvSpPr txBox="1">
            <a:spLocks/>
          </p:cNvSpPr>
          <p:nvPr/>
        </p:nvSpPr>
        <p:spPr bwMode="auto">
          <a:xfrm>
            <a:off x="6168008" y="4365104"/>
            <a:ext cx="449999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 algn="ctr">
              <a:spcBef>
                <a:spcPct val="20000"/>
              </a:spcBef>
              <a:defRPr/>
            </a:pPr>
            <a:r>
              <a:rPr lang="ru-RU" sz="3200" b="1" dirty="0">
                <a:latin typeface="+mn-lt"/>
                <a:cs typeface="+mn-cs"/>
              </a:rPr>
              <a:t>Спицын Роман</a:t>
            </a:r>
          </a:p>
        </p:txBody>
      </p:sp>
      <p:grpSp>
        <p:nvGrpSpPr>
          <p:cNvPr id="47" name="Группа 5"/>
          <p:cNvGrpSpPr>
            <a:grpSpLocks/>
          </p:cNvGrpSpPr>
          <p:nvPr/>
        </p:nvGrpSpPr>
        <p:grpSpPr bwMode="auto">
          <a:xfrm>
            <a:off x="0" y="0"/>
            <a:ext cx="2884905" cy="918638"/>
            <a:chOff x="0" y="0"/>
            <a:chExt cx="2627784" cy="836613"/>
          </a:xfrm>
        </p:grpSpPr>
        <p:pic>
          <p:nvPicPr>
            <p:cNvPr id="48" name="Picture 4" descr="C:\Users\Roman\Desktop\log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9" descr="C:\Users\Roman\Desktop\1246955852_logo_nsu_rast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68E0E4-DFCD-45DA-97E0-4936853F58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05" y="0"/>
            <a:ext cx="1770608" cy="89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11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Представление результатов работы</a:t>
            </a:r>
          </a:p>
        </p:txBody>
      </p:sp>
      <p:grpSp>
        <p:nvGrpSpPr>
          <p:cNvPr id="14" name="Группа 5">
            <a:extLst>
              <a:ext uri="{FF2B5EF4-FFF2-40B4-BE49-F238E27FC236}">
                <a16:creationId xmlns:a16="http://schemas.microsoft.com/office/drawing/2014/main" id="{74853FAD-B243-45E0-B278-99926F2F5F6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5" name="Picture 4" descr="C:\Users\Roman\Desktop\logo.png">
              <a:extLst>
                <a:ext uri="{FF2B5EF4-FFF2-40B4-BE49-F238E27FC236}">
                  <a16:creationId xmlns:a16="http://schemas.microsoft.com/office/drawing/2014/main" id="{7DD34217-F12B-4802-B303-4F93D65A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F9A23FB2-5676-466A-A7C7-E02780BC7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00CFC92F-C9D4-4690-8477-DC421EEFB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692696"/>
            <a:ext cx="12025336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ru-RU" sz="1700" b="1" u="sng" dirty="0"/>
              <a:t>АВТОРОМ</a:t>
            </a:r>
          </a:p>
          <a:p>
            <a:pPr marL="342900" indent="-342900"/>
            <a:r>
              <a:rPr lang="ru-RU" sz="1700" dirty="0"/>
              <a:t>4-й Европейская конференция по современным методам ускорения (Италия, </a:t>
            </a:r>
            <a:r>
              <a:rPr lang="ru-RU" sz="1700" dirty="0" err="1"/>
              <a:t>о.Эльба</a:t>
            </a:r>
            <a:r>
              <a:rPr lang="ru-RU" sz="1700" dirty="0"/>
              <a:t>, сентябрь 2019);</a:t>
            </a:r>
            <a:endParaRPr lang="ru-RU" altLang="ru-RU" sz="1700" b="1" dirty="0">
              <a:latin typeface="+mn-lt"/>
            </a:endParaRPr>
          </a:p>
          <a:p>
            <a:pPr marL="342900" indent="-342900"/>
            <a:r>
              <a:rPr lang="ru-RU" altLang="ru-RU" sz="1700" dirty="0">
                <a:latin typeface="+mn-lt"/>
              </a:rPr>
              <a:t>Конкурс молодых ученых ИЯФ СО РАН (Новосибирск, дистанционно, май 2020);</a:t>
            </a:r>
          </a:p>
          <a:p>
            <a:pPr marL="342900" indent="-342900"/>
            <a:r>
              <a:rPr lang="ru-RU" altLang="ru-RU" sz="1700" dirty="0">
                <a:latin typeface="+mn-lt"/>
              </a:rPr>
              <a:t>38-е собрание коллаборации </a:t>
            </a:r>
            <a:r>
              <a:rPr lang="en-US" altLang="ru-RU" sz="1700" dirty="0">
                <a:latin typeface="+mn-lt"/>
              </a:rPr>
              <a:t>AWAKE </a:t>
            </a:r>
            <a:r>
              <a:rPr lang="ru-RU" altLang="ru-RU" sz="1700" dirty="0">
                <a:latin typeface="+mn-lt"/>
              </a:rPr>
              <a:t>по физическим и экспериментальным вопросам (ЦЕРН, дистанционно, май 2020);</a:t>
            </a:r>
          </a:p>
          <a:p>
            <a:pPr marL="342900" indent="-342900"/>
            <a:r>
              <a:rPr lang="ru-RU" altLang="ru-RU" sz="1700" dirty="0">
                <a:latin typeface="+mn-lt"/>
              </a:rPr>
              <a:t>Общее собрание коллаборации </a:t>
            </a:r>
            <a:r>
              <a:rPr lang="en-US" altLang="ru-RU" sz="1700" dirty="0">
                <a:latin typeface="+mn-lt"/>
              </a:rPr>
              <a:t>AWAKE</a:t>
            </a:r>
            <a:r>
              <a:rPr lang="ru-RU" altLang="ru-RU" sz="1700" dirty="0">
                <a:latin typeface="+mn-lt"/>
              </a:rPr>
              <a:t> (ЦЕРН, дистанционно, сентябрь 2020);</a:t>
            </a:r>
            <a:endParaRPr lang="en-US" altLang="ru-RU" sz="1700" dirty="0">
              <a:latin typeface="+mn-lt"/>
            </a:endParaRPr>
          </a:p>
          <a:p>
            <a:pPr marL="342900" indent="-342900"/>
            <a:r>
              <a:rPr lang="ru-RU" altLang="ru-RU" sz="1700" dirty="0">
                <a:latin typeface="+mn-lt"/>
              </a:rPr>
              <a:t>Межинститутский семинар «Новые методы ускорения частиц и экстремальные состояния материи» (Новосибирск, дистанционно, февраль 2021);</a:t>
            </a:r>
          </a:p>
          <a:p>
            <a:pPr marL="342900" indent="-342900"/>
            <a:r>
              <a:rPr lang="ru-RU" altLang="ru-RU" sz="1700" dirty="0">
                <a:latin typeface="+mn-lt"/>
              </a:rPr>
              <a:t>Семинар ускорительных лабораторий ИЯФ СО РАН (Новосибирск, май 2021);</a:t>
            </a:r>
          </a:p>
          <a:p>
            <a:pPr marL="342900" indent="-342900"/>
            <a:r>
              <a:rPr lang="ru-RU" altLang="ru-RU" sz="1700" dirty="0">
                <a:latin typeface="+mn-lt"/>
              </a:rPr>
              <a:t>Зимняя школа по физике высоких плотностей энергии РФЯЦ-ВНИИТФ (Снежинск, февраль 2024);</a:t>
            </a:r>
          </a:p>
          <a:p>
            <a:pPr marL="342900" indent="-342900"/>
            <a:r>
              <a:rPr lang="ru-RU" altLang="ru-RU" sz="1700" dirty="0"/>
              <a:t>Семинар ускорительных лабораторий ИЯФ СО РАН (Новосибирск, октябрь 2025);</a:t>
            </a:r>
            <a:br>
              <a:rPr lang="ru-RU" altLang="ru-RU" sz="1700" dirty="0">
                <a:latin typeface="+mn-lt"/>
              </a:rPr>
            </a:br>
            <a:endParaRPr lang="ru-RU" altLang="ru-RU" sz="1700" dirty="0">
              <a:latin typeface="+mn-lt"/>
            </a:endParaRPr>
          </a:p>
          <a:p>
            <a:pPr>
              <a:buNone/>
            </a:pPr>
            <a:r>
              <a:rPr lang="ru-RU" altLang="ru-RU" sz="1700" b="1" u="sng" dirty="0">
                <a:latin typeface="+mn-lt"/>
              </a:rPr>
              <a:t>СОАВТОРАМИ</a:t>
            </a:r>
          </a:p>
          <a:p>
            <a:pPr marL="342900" indent="-342900"/>
            <a:r>
              <a:rPr lang="ru-RU" altLang="ru-RU" sz="1700" dirty="0">
                <a:latin typeface="+mn-lt"/>
              </a:rPr>
              <a:t>20-я научная школа «Нелинейные волны – 2022» (Нижний Новгород, ноябрь 2022);</a:t>
            </a:r>
          </a:p>
          <a:p>
            <a:pPr marL="342900" indent="-342900"/>
            <a:r>
              <a:rPr lang="ru-RU" altLang="ru-RU" sz="1700" dirty="0">
                <a:latin typeface="+mn-lt"/>
              </a:rPr>
              <a:t>12-й Азиатский форум по ускорителям и детекторам «</a:t>
            </a:r>
            <a:r>
              <a:rPr lang="en-US" altLang="ru-RU" sz="1700" dirty="0">
                <a:latin typeface="+mn-lt"/>
              </a:rPr>
              <a:t>AFAD-2023</a:t>
            </a:r>
            <a:r>
              <a:rPr lang="ru-RU" altLang="ru-RU" sz="1700" dirty="0">
                <a:latin typeface="+mn-lt"/>
              </a:rPr>
              <a:t>»</a:t>
            </a:r>
            <a:r>
              <a:rPr lang="en-US" altLang="ru-RU" sz="1700" dirty="0">
                <a:latin typeface="+mn-lt"/>
              </a:rPr>
              <a:t> (</a:t>
            </a:r>
            <a:r>
              <a:rPr lang="ru-RU" altLang="ru-RU" sz="1700" dirty="0">
                <a:latin typeface="+mn-lt"/>
              </a:rPr>
              <a:t>Австралия, Мельбурн, дистанционно, апрель 2023);</a:t>
            </a:r>
          </a:p>
          <a:p>
            <a:pPr marL="342900" indent="-342900"/>
            <a:r>
              <a:rPr lang="ru-RU" altLang="ru-RU" sz="1700" dirty="0">
                <a:latin typeface="+mn-lt"/>
              </a:rPr>
              <a:t>28-я Международная конференция по ускорителям заряженных частиц «</a:t>
            </a:r>
            <a:r>
              <a:rPr lang="en-US" altLang="ru-RU" sz="1700" dirty="0">
                <a:latin typeface="+mn-lt"/>
              </a:rPr>
              <a:t>RuPAC’23</a:t>
            </a:r>
            <a:r>
              <a:rPr lang="ru-RU" altLang="ru-RU" sz="1700" dirty="0">
                <a:latin typeface="+mn-lt"/>
              </a:rPr>
              <a:t>»</a:t>
            </a:r>
            <a:r>
              <a:rPr lang="en-US" altLang="ru-RU" sz="1700" dirty="0">
                <a:latin typeface="+mn-lt"/>
              </a:rPr>
              <a:t> (</a:t>
            </a:r>
            <a:r>
              <a:rPr lang="ru-RU" altLang="ru-RU" sz="1700" dirty="0">
                <a:latin typeface="+mn-lt"/>
              </a:rPr>
              <a:t>Новосибирск, сентябрь 2023);</a:t>
            </a:r>
          </a:p>
          <a:p>
            <a:pPr marL="342900" indent="-342900"/>
            <a:r>
              <a:rPr lang="ru-RU" altLang="ru-RU" sz="1700" dirty="0">
                <a:latin typeface="+mn-lt"/>
              </a:rPr>
              <a:t>13-й Азиатский форум по ускорителям и детекторам «</a:t>
            </a:r>
            <a:r>
              <a:rPr lang="en-US" altLang="ru-RU" sz="1700" dirty="0">
                <a:latin typeface="+mn-lt"/>
              </a:rPr>
              <a:t>AFAD-2024</a:t>
            </a:r>
            <a:r>
              <a:rPr lang="ru-RU" altLang="ru-RU" sz="1700" dirty="0">
                <a:latin typeface="+mn-lt"/>
              </a:rPr>
              <a:t>»</a:t>
            </a:r>
            <a:r>
              <a:rPr lang="en-US" altLang="ru-RU" sz="1700" dirty="0">
                <a:latin typeface="+mn-lt"/>
              </a:rPr>
              <a:t> (</a:t>
            </a:r>
            <a:r>
              <a:rPr lang="ru-RU" altLang="ru-RU" sz="1700" dirty="0">
                <a:latin typeface="+mn-lt"/>
              </a:rPr>
              <a:t>Тайвань, </a:t>
            </a:r>
            <a:r>
              <a:rPr lang="ru-RU" altLang="ru-RU" sz="1700" dirty="0" err="1">
                <a:latin typeface="+mn-lt"/>
              </a:rPr>
              <a:t>Синьчжу</a:t>
            </a:r>
            <a:r>
              <a:rPr lang="ru-RU" altLang="ru-RU" sz="1700" dirty="0">
                <a:latin typeface="+mn-lt"/>
              </a:rPr>
              <a:t>, дистанционно, апреля 2024);</a:t>
            </a:r>
          </a:p>
          <a:p>
            <a:pPr marL="342900" indent="-342900"/>
            <a:r>
              <a:rPr lang="ru-RU" altLang="ru-RU" sz="1700" dirty="0">
                <a:latin typeface="+mn-lt"/>
              </a:rPr>
              <a:t>7-я Международная конференция по экстремальным состояниям вещества и излучения «</a:t>
            </a:r>
            <a:r>
              <a:rPr lang="en-US" altLang="ru-RU" sz="1700" dirty="0">
                <a:latin typeface="+mn-lt"/>
              </a:rPr>
              <a:t>ICMRE – 2024</a:t>
            </a:r>
            <a:r>
              <a:rPr lang="ru-RU" altLang="ru-RU" sz="1700" dirty="0">
                <a:latin typeface="+mn-lt"/>
              </a:rPr>
              <a:t>» (Китай, Ханчжоу, май 2024);</a:t>
            </a:r>
          </a:p>
          <a:p>
            <a:pPr marL="342900" indent="-342900"/>
            <a:r>
              <a:rPr lang="ru-RU" altLang="ru-RU" sz="1700" dirty="0">
                <a:latin typeface="+mn-lt"/>
              </a:rPr>
              <a:t>8-я Международная конференция по сверхбыстрым оптическим явлениям «</a:t>
            </a:r>
            <a:r>
              <a:rPr lang="en-US" altLang="ru-RU" sz="1700" dirty="0" err="1">
                <a:latin typeface="+mn-lt"/>
              </a:rPr>
              <a:t>UltrafastLight</a:t>
            </a:r>
            <a:r>
              <a:rPr lang="en-US" altLang="ru-RU" sz="1700" dirty="0">
                <a:latin typeface="+mn-lt"/>
              </a:rPr>
              <a:t> - 2024</a:t>
            </a:r>
            <a:r>
              <a:rPr lang="ru-RU" altLang="ru-RU" sz="1700" dirty="0">
                <a:latin typeface="+mn-lt"/>
              </a:rPr>
              <a:t>»</a:t>
            </a:r>
            <a:r>
              <a:rPr lang="en-US" altLang="ru-RU" sz="1700" dirty="0">
                <a:latin typeface="+mn-lt"/>
              </a:rPr>
              <a:t> (</a:t>
            </a:r>
            <a:r>
              <a:rPr lang="ru-RU" altLang="ru-RU" sz="1700" dirty="0">
                <a:latin typeface="+mn-lt"/>
              </a:rPr>
              <a:t>Москва, октябрь 2024).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6FC751-649B-437F-AB75-2EE1C81D7B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F71A292F-B769-DD17-5BB7-56E76FFBEE0C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0D7A704A-F052-48E4-8394-0F4ECA4DF3C8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1DA053E-3B8D-4732-9545-D248E99C46B3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33588F8-1FB5-A13A-7EFD-F8284F67917F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E8096DD9-1D4E-25AA-C989-B805C8C6F248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32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839B4D4-6789-E23C-4CEA-FE308C1B9C8B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E8D8B8B2-0220-A87A-9FFA-D158E0BC7B5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EE2F050C-A3A3-2D8E-28B0-8B91B3FE1895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483840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Публикации по теме</a:t>
            </a:r>
            <a:r>
              <a:rPr lang="en-US" sz="2800" b="1" u="sng" dirty="0">
                <a:latin typeface="Calibri" pitchFamily="34" charset="0"/>
              </a:rPr>
              <a:t> </a:t>
            </a:r>
            <a:r>
              <a:rPr lang="ru-RU" sz="2800" b="1" u="sng" dirty="0">
                <a:latin typeface="Calibri" pitchFamily="34" charset="0"/>
              </a:rPr>
              <a:t>диссертации</a:t>
            </a:r>
          </a:p>
        </p:txBody>
      </p:sp>
      <p:grpSp>
        <p:nvGrpSpPr>
          <p:cNvPr id="14" name="Группа 5">
            <a:extLst>
              <a:ext uri="{FF2B5EF4-FFF2-40B4-BE49-F238E27FC236}">
                <a16:creationId xmlns:a16="http://schemas.microsoft.com/office/drawing/2014/main" id="{74853FAD-B243-45E0-B278-99926F2F5F68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5" name="Picture 4" descr="C:\Users\Roman\Desktop\logo.png">
              <a:extLst>
                <a:ext uri="{FF2B5EF4-FFF2-40B4-BE49-F238E27FC236}">
                  <a16:creationId xmlns:a16="http://schemas.microsoft.com/office/drawing/2014/main" id="{7DD34217-F12B-4802-B303-4F93D65A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F9A23FB2-5676-466A-A7C7-E02780BC7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1">
            <a:extLst>
              <a:ext uri="{FF2B5EF4-FFF2-40B4-BE49-F238E27FC236}">
                <a16:creationId xmlns:a16="http://schemas.microsoft.com/office/drawing/2014/main" id="{885AAF7B-47DF-4023-9457-D5EA61EC4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92" y="620688"/>
            <a:ext cx="11928648" cy="563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algn="just">
              <a:buFont typeface="+mj-lt"/>
              <a:buAutoNum type="arabicPeriod"/>
            </a:pPr>
            <a:r>
              <a:rPr lang="en-US" altLang="ru-RU" sz="1700" dirty="0"/>
              <a:t>R.I. </a:t>
            </a:r>
            <a:r>
              <a:rPr lang="en-US" altLang="ru-RU" sz="1700" dirty="0" err="1"/>
              <a:t>Spitsyn</a:t>
            </a:r>
            <a:r>
              <a:rPr lang="en-US" altLang="ru-RU" sz="1700" dirty="0"/>
              <a:t>, I.V. Timofeev, A.P. </a:t>
            </a:r>
            <a:r>
              <a:rPr lang="en-US" altLang="ru-RU" sz="1700" dirty="0" err="1"/>
              <a:t>Sosedkin</a:t>
            </a:r>
            <a:r>
              <a:rPr lang="en-US" altLang="ru-RU" sz="1700" dirty="0"/>
              <a:t>, and K.V. </a:t>
            </a:r>
            <a:r>
              <a:rPr lang="en-US" altLang="ru-RU" sz="1700" dirty="0" err="1"/>
              <a:t>Lotov</a:t>
            </a:r>
            <a:r>
              <a:rPr lang="en-US" altLang="ru-RU" sz="1700" dirty="0"/>
              <a:t>, </a:t>
            </a:r>
            <a:r>
              <a:rPr lang="en-US" altLang="ru-RU" sz="1700" i="1" dirty="0"/>
              <a:t>Characterization</a:t>
            </a:r>
            <a:r>
              <a:rPr lang="ru-RU" altLang="ru-RU" sz="1700" i="1" dirty="0"/>
              <a:t> </a:t>
            </a:r>
            <a:r>
              <a:rPr lang="en-US" altLang="ru-RU" sz="1700" i="1" dirty="0"/>
              <a:t>of </a:t>
            </a:r>
            <a:r>
              <a:rPr lang="en-US" altLang="ru-RU" sz="1700" i="1" dirty="0" err="1"/>
              <a:t>wavebreaking</a:t>
            </a:r>
            <a:r>
              <a:rPr lang="en-US" altLang="ru-RU" sz="1700" i="1" dirty="0"/>
              <a:t> time and dissipation of weakly nonlinear </a:t>
            </a:r>
            <a:r>
              <a:rPr lang="en-US" altLang="ru-RU" sz="1700" i="1" dirty="0" err="1"/>
              <a:t>wakefields</a:t>
            </a:r>
            <a:r>
              <a:rPr lang="en-US" altLang="ru-RU" sz="1700" i="1" dirty="0"/>
              <a:t> due to ion</a:t>
            </a:r>
            <a:r>
              <a:rPr lang="ru-RU" altLang="ru-RU" sz="1700" i="1" dirty="0"/>
              <a:t> </a:t>
            </a:r>
            <a:r>
              <a:rPr lang="en-US" altLang="ru-RU" sz="1700" i="1" dirty="0"/>
              <a:t>motion. </a:t>
            </a:r>
            <a:r>
              <a:rPr lang="en-US" altLang="ru-RU" sz="1700" b="1" dirty="0"/>
              <a:t>Physics of Plasmas. – 2018. – Vol. 25. – </a:t>
            </a:r>
            <a:r>
              <a:rPr lang="en-US" altLang="ru-RU" sz="1700" b="1" dirty="0" err="1"/>
              <a:t>nr</a:t>
            </a:r>
            <a:r>
              <a:rPr lang="en-US" altLang="ru-RU" sz="1700" b="1" dirty="0"/>
              <a:t>. 4. – P. 103103</a:t>
            </a:r>
            <a:r>
              <a:rPr lang="ru-RU" altLang="ru-RU" sz="1700" b="1" dirty="0"/>
              <a:t>, </a:t>
            </a:r>
            <a:r>
              <a:rPr lang="de-DE" altLang="ru-RU" sz="1700" b="1" dirty="0">
                <a:hlinkClick r:id="rId5"/>
              </a:rPr>
              <a:t>https://doi.org/10.1063/1.5048549</a:t>
            </a:r>
            <a:r>
              <a:rPr lang="en-US" altLang="ru-RU" sz="1700" b="1" dirty="0"/>
              <a:t>.</a:t>
            </a:r>
            <a:r>
              <a:rPr lang="ru-RU" altLang="ru-RU" sz="1700" b="1" dirty="0"/>
              <a:t> </a:t>
            </a:r>
            <a:r>
              <a:rPr lang="ru-RU" altLang="ru-RU" sz="1700" dirty="0"/>
              <a:t>Дата публикации: 03.10.2018</a:t>
            </a:r>
            <a:r>
              <a:rPr lang="en-US" altLang="ru-RU" sz="1700" dirty="0"/>
              <a:t>.</a:t>
            </a:r>
            <a:endParaRPr lang="ru-RU" altLang="ru-RU" sz="1700" dirty="0"/>
          </a:p>
          <a:p>
            <a:pPr marL="342900" indent="-342900" algn="just">
              <a:buFont typeface="+mj-lt"/>
              <a:buAutoNum type="arabicPeriod"/>
            </a:pPr>
            <a:r>
              <a:rPr lang="en-US" altLang="ru-RU" sz="1700" dirty="0"/>
              <a:t>A.A. </a:t>
            </a:r>
            <a:r>
              <a:rPr lang="en-US" altLang="ru-RU" sz="1700" dirty="0" err="1"/>
              <a:t>Gorn</a:t>
            </a:r>
            <a:r>
              <a:rPr lang="en-US" altLang="ru-RU" sz="1700" dirty="0"/>
              <a:t>, M. Turner, E. </a:t>
            </a:r>
            <a:r>
              <a:rPr lang="en-US" altLang="ru-RU" sz="1700" dirty="0" err="1"/>
              <a:t>Adli</a:t>
            </a:r>
            <a:r>
              <a:rPr lang="en-US" altLang="ru-RU" sz="1700" dirty="0"/>
              <a:t>, ..., </a:t>
            </a:r>
            <a:r>
              <a:rPr lang="en-US" altLang="ru-RU" sz="1700" dirty="0" err="1"/>
              <a:t>R.I.Spitsyn</a:t>
            </a:r>
            <a:r>
              <a:rPr lang="en-US" altLang="ru-RU" sz="1700" dirty="0"/>
              <a:t>, ... [</a:t>
            </a:r>
            <a:r>
              <a:rPr lang="ru-RU" altLang="ru-RU" sz="1700" dirty="0"/>
              <a:t>и др.]</a:t>
            </a:r>
            <a:r>
              <a:rPr lang="en-US" altLang="ru-RU" sz="1700" dirty="0"/>
              <a:t>, </a:t>
            </a:r>
            <a:r>
              <a:rPr lang="en-US" altLang="ru-RU" sz="1700" i="1" dirty="0"/>
              <a:t>Proton beam defocusing in AWAKE experiment:</a:t>
            </a:r>
            <a:r>
              <a:rPr lang="ru-RU" altLang="ru-RU" sz="1700" i="1" dirty="0"/>
              <a:t> </a:t>
            </a:r>
            <a:r>
              <a:rPr lang="en-US" altLang="ru-RU" sz="1700" i="1" dirty="0"/>
              <a:t>comparison of simulations and measurements</a:t>
            </a:r>
            <a:r>
              <a:rPr lang="ru-RU" altLang="ru-RU" sz="1700" dirty="0"/>
              <a:t>. </a:t>
            </a:r>
            <a:r>
              <a:rPr lang="en-US" altLang="ru-RU" sz="1700" b="1" dirty="0"/>
              <a:t>Plasma Physics and Controlled Fusion. – 2020. – Vol. 62. – </a:t>
            </a:r>
            <a:r>
              <a:rPr lang="en-US" altLang="ru-RU" sz="1700" b="1" dirty="0" err="1"/>
              <a:t>nr</a:t>
            </a:r>
            <a:r>
              <a:rPr lang="en-US" altLang="ru-RU" sz="1700" b="1" dirty="0"/>
              <a:t>. 12. – P. 125023</a:t>
            </a:r>
            <a:r>
              <a:rPr lang="ru-RU" altLang="ru-RU" sz="1700" b="1" dirty="0"/>
              <a:t>, </a:t>
            </a:r>
            <a:r>
              <a:rPr lang="de-DE" altLang="ru-RU" sz="1700" b="1" dirty="0">
                <a:hlinkClick r:id="rId6"/>
              </a:rPr>
              <a:t>https://doi.org/10.1088/1361-6587/abc298</a:t>
            </a:r>
            <a:r>
              <a:rPr lang="fr-FR" altLang="ru-RU" sz="1700" b="1" dirty="0"/>
              <a:t>. </a:t>
            </a:r>
            <a:r>
              <a:rPr lang="ru-RU" altLang="ru-RU" sz="1700" dirty="0"/>
              <a:t>Дата публикации: 06.11.2020</a:t>
            </a:r>
            <a:r>
              <a:rPr lang="en-US" altLang="ru-RU" sz="1700" dirty="0"/>
              <a:t>.</a:t>
            </a:r>
            <a:endParaRPr lang="ru-RU" altLang="ru-RU" sz="1700" dirty="0"/>
          </a:p>
          <a:p>
            <a:pPr marL="342900" indent="-342900" algn="just">
              <a:buFont typeface="+mj-lt"/>
              <a:buAutoNum type="arabicPeriod"/>
            </a:pPr>
            <a:r>
              <a:rPr lang="en-US" altLang="ru-RU" sz="1700" dirty="0"/>
              <a:t>J. Chappell, E. </a:t>
            </a:r>
            <a:r>
              <a:rPr lang="en-US" altLang="ru-RU" sz="1700" dirty="0" err="1"/>
              <a:t>Adli</a:t>
            </a:r>
            <a:r>
              <a:rPr lang="en-US" altLang="ru-RU" sz="1700" dirty="0"/>
              <a:t>, ..., </a:t>
            </a:r>
            <a:r>
              <a:rPr lang="en-US" altLang="ru-RU" sz="1700" dirty="0" err="1"/>
              <a:t>R.I.Spitsyn</a:t>
            </a:r>
            <a:r>
              <a:rPr lang="en-US" altLang="ru-RU" sz="1700" dirty="0"/>
              <a:t>, ... [</a:t>
            </a:r>
            <a:r>
              <a:rPr lang="ru-RU" altLang="ru-RU" sz="1700" dirty="0"/>
              <a:t>и др.]</a:t>
            </a:r>
            <a:r>
              <a:rPr lang="en-US" altLang="ru-RU" sz="1700" dirty="0"/>
              <a:t>, </a:t>
            </a:r>
            <a:r>
              <a:rPr lang="en-US" altLang="ru-RU" sz="1700" i="1" dirty="0"/>
              <a:t>Experimental study of extended timescale dynamics of a plasma </a:t>
            </a:r>
            <a:r>
              <a:rPr lang="en-US" altLang="ru-RU" sz="1700" i="1" dirty="0" err="1"/>
              <a:t>wakefield</a:t>
            </a:r>
            <a:r>
              <a:rPr lang="en-US" altLang="ru-RU" sz="1700" i="1" dirty="0"/>
              <a:t> driven</a:t>
            </a:r>
            <a:r>
              <a:rPr lang="ru-RU" altLang="ru-RU" sz="1700" i="1" dirty="0"/>
              <a:t> </a:t>
            </a:r>
            <a:r>
              <a:rPr lang="en-US" altLang="ru-RU" sz="1700" i="1" dirty="0"/>
              <a:t>by a self-modulated proton bunch</a:t>
            </a:r>
            <a:r>
              <a:rPr lang="ru-RU" altLang="ru-RU" sz="1700" dirty="0"/>
              <a:t>. </a:t>
            </a:r>
            <a:r>
              <a:rPr lang="en-US" altLang="ru-RU" sz="1700" b="1" dirty="0"/>
              <a:t>Physical Review Accelerators and Beams. – 2021. – Vol.24. – </a:t>
            </a:r>
            <a:r>
              <a:rPr lang="en-US" altLang="ru-RU" sz="1700" b="1" dirty="0" err="1"/>
              <a:t>nr</a:t>
            </a:r>
            <a:r>
              <a:rPr lang="en-US" altLang="ru-RU" sz="1700" b="1" dirty="0"/>
              <a:t>. 1. – P. 011301</a:t>
            </a:r>
            <a:r>
              <a:rPr lang="ru-RU" altLang="ru-RU" sz="1700" b="1" dirty="0"/>
              <a:t>, </a:t>
            </a:r>
            <a:r>
              <a:rPr lang="de-DE" altLang="ru-RU" sz="1700" b="1" dirty="0">
                <a:hlinkClick r:id="rId7"/>
              </a:rPr>
              <a:t>https://doi.org/10.1103/PhysRevAccelBeams.24.011301</a:t>
            </a:r>
            <a:r>
              <a:rPr lang="en-US" altLang="ru-RU" sz="1700" b="1" dirty="0"/>
              <a:t>. </a:t>
            </a:r>
            <a:r>
              <a:rPr lang="ru-RU" altLang="ru-RU" sz="1700" dirty="0"/>
              <a:t>Дата публикации:</a:t>
            </a:r>
            <a:r>
              <a:rPr lang="en-US" altLang="ru-RU" sz="1700" dirty="0"/>
              <a:t> </a:t>
            </a:r>
            <a:r>
              <a:rPr lang="ru-RU" altLang="ru-RU" sz="1700" dirty="0"/>
              <a:t>05.01.2021</a:t>
            </a:r>
            <a:r>
              <a:rPr lang="en-US" altLang="ru-RU" sz="1700" dirty="0"/>
              <a:t>.</a:t>
            </a:r>
            <a:endParaRPr lang="ru-RU" altLang="ru-RU" sz="1700" dirty="0"/>
          </a:p>
          <a:p>
            <a:pPr marL="342900" indent="-342900" algn="just">
              <a:buFont typeface="+mj-lt"/>
              <a:buAutoNum type="arabicPeriod"/>
            </a:pPr>
            <a:r>
              <a:rPr lang="en-US" altLang="ru-RU" sz="1700" dirty="0">
                <a:latin typeface="+mn-lt"/>
              </a:rPr>
              <a:t>R.I. </a:t>
            </a:r>
            <a:r>
              <a:rPr lang="en-US" altLang="ru-RU" sz="1700" dirty="0" err="1">
                <a:latin typeface="+mn-lt"/>
              </a:rPr>
              <a:t>Spitsyn</a:t>
            </a:r>
            <a:r>
              <a:rPr lang="en-US" altLang="ru-RU" sz="1700" dirty="0">
                <a:latin typeface="+mn-lt"/>
              </a:rPr>
              <a:t>, K.V. </a:t>
            </a:r>
            <a:r>
              <a:rPr lang="en-US" altLang="ru-RU" sz="1700" dirty="0" err="1">
                <a:latin typeface="+mn-lt"/>
              </a:rPr>
              <a:t>Lotov</a:t>
            </a:r>
            <a:r>
              <a:rPr lang="en-US" altLang="ru-RU" sz="1700" dirty="0">
                <a:latin typeface="+mn-lt"/>
              </a:rPr>
              <a:t>, </a:t>
            </a:r>
            <a:r>
              <a:rPr lang="en-US" altLang="ru-RU" sz="1700" i="1" dirty="0">
                <a:latin typeface="+mn-lt"/>
              </a:rPr>
              <a:t>Wakefield decay in a radially bounded plasma due to formation of electron halo</a:t>
            </a:r>
            <a:r>
              <a:rPr lang="ru-RU" altLang="ru-RU" sz="1700" i="1" dirty="0">
                <a:latin typeface="+mn-lt"/>
              </a:rPr>
              <a:t>. </a:t>
            </a:r>
            <a:r>
              <a:rPr lang="en-US" altLang="ru-RU" sz="1700" b="1" dirty="0"/>
              <a:t>Plasma Physics and Controlled Fusion. – 2021. – Vol.63. – </a:t>
            </a:r>
            <a:r>
              <a:rPr lang="en-US" altLang="ru-RU" sz="1700" b="1" dirty="0" err="1"/>
              <a:t>nr</a:t>
            </a:r>
            <a:r>
              <a:rPr lang="en-US" altLang="ru-RU" sz="1700" b="1" dirty="0"/>
              <a:t>. 5. – P. 055002</a:t>
            </a:r>
            <a:r>
              <a:rPr lang="ru-RU" altLang="ru-RU" sz="1700" b="1" dirty="0">
                <a:latin typeface="+mn-lt"/>
              </a:rPr>
              <a:t>, </a:t>
            </a:r>
            <a:r>
              <a:rPr lang="de-DE" altLang="ru-RU" sz="1700" b="1" dirty="0">
                <a:latin typeface="+mn-lt"/>
                <a:hlinkClick r:id="rId8"/>
              </a:rPr>
              <a:t>https://doi.org/10.1088/1361-6587/abe055</a:t>
            </a:r>
            <a:r>
              <a:rPr lang="ru-RU" altLang="ru-RU" sz="1700" b="1" dirty="0">
                <a:latin typeface="+mn-lt"/>
              </a:rPr>
              <a:t>. </a:t>
            </a:r>
            <a:r>
              <a:rPr lang="ru-RU" altLang="ru-RU" sz="1700" dirty="0">
                <a:latin typeface="+mn-lt"/>
              </a:rPr>
              <a:t>Дата публикации: 19.03.2021</a:t>
            </a:r>
            <a:r>
              <a:rPr lang="en-US" altLang="ru-RU" sz="1700" dirty="0">
                <a:latin typeface="+mn-lt"/>
              </a:rPr>
              <a:t>.</a:t>
            </a:r>
            <a:endParaRPr lang="ru-RU" altLang="ru-RU" sz="1700" dirty="0">
              <a:latin typeface="+mn-lt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altLang="ru-RU" sz="1700" dirty="0" err="1">
                <a:latin typeface="+mn-lt"/>
              </a:rPr>
              <a:t>Tuev</a:t>
            </a:r>
            <a:r>
              <a:rPr lang="en-US" altLang="ru-RU" sz="1700" dirty="0">
                <a:latin typeface="+mn-lt"/>
              </a:rPr>
              <a:t> P.V., </a:t>
            </a:r>
            <a:r>
              <a:rPr lang="en-US" altLang="ru-RU" sz="1700" dirty="0" err="1">
                <a:latin typeface="+mn-lt"/>
              </a:rPr>
              <a:t>Spitsyn</a:t>
            </a:r>
            <a:r>
              <a:rPr lang="en-US" altLang="ru-RU" sz="1700" dirty="0">
                <a:latin typeface="+mn-lt"/>
              </a:rPr>
              <a:t> R.I., </a:t>
            </a:r>
            <a:r>
              <a:rPr lang="en-US" altLang="ru-RU" sz="1700" dirty="0" err="1">
                <a:latin typeface="+mn-lt"/>
              </a:rPr>
              <a:t>Lotov</a:t>
            </a:r>
            <a:r>
              <a:rPr lang="en-US" altLang="ru-RU" sz="1700" dirty="0">
                <a:latin typeface="+mn-lt"/>
              </a:rPr>
              <a:t> K.V., </a:t>
            </a:r>
            <a:r>
              <a:rPr lang="en-US" altLang="ru-RU" sz="1700" i="1" dirty="0">
                <a:latin typeface="+mn-lt"/>
              </a:rPr>
              <a:t>Advanced </a:t>
            </a:r>
            <a:r>
              <a:rPr lang="en-US" altLang="ru-RU" sz="1700" i="1" dirty="0" err="1">
                <a:latin typeface="+mn-lt"/>
              </a:rPr>
              <a:t>quasistatic</a:t>
            </a:r>
            <a:r>
              <a:rPr lang="en-US" altLang="ru-RU" sz="1700" i="1" dirty="0">
                <a:latin typeface="+mn-lt"/>
              </a:rPr>
              <a:t> approximation</a:t>
            </a:r>
            <a:r>
              <a:rPr lang="en-US" altLang="ru-RU" sz="1700" dirty="0">
                <a:latin typeface="+mn-lt"/>
              </a:rPr>
              <a:t>.</a:t>
            </a:r>
            <a:r>
              <a:rPr lang="en-US" altLang="ru-RU" sz="1700" b="1" dirty="0">
                <a:latin typeface="+mn-lt"/>
              </a:rPr>
              <a:t> Plasma Physics Reports. – 2023. – Vol.49. – </a:t>
            </a:r>
            <a:r>
              <a:rPr lang="en-US" altLang="ru-RU" sz="1700" b="1" dirty="0" err="1">
                <a:latin typeface="+mn-lt"/>
              </a:rPr>
              <a:t>nr</a:t>
            </a:r>
            <a:r>
              <a:rPr lang="en-US" altLang="ru-RU" sz="1700" b="1" dirty="0">
                <a:latin typeface="+mn-lt"/>
              </a:rPr>
              <a:t>. 2. – P. 229-–238, </a:t>
            </a:r>
            <a:r>
              <a:rPr lang="en-US" altLang="ru-RU" sz="1700" b="1" dirty="0">
                <a:latin typeface="+mn-lt"/>
                <a:hlinkClick r:id="rId9"/>
              </a:rPr>
              <a:t>https://doi.org/10.1134/S1063780X22601249</a:t>
            </a:r>
            <a:r>
              <a:rPr lang="en-US" altLang="ru-RU" sz="1700" b="1" dirty="0">
                <a:latin typeface="+mn-lt"/>
              </a:rPr>
              <a:t>. </a:t>
            </a:r>
            <a:r>
              <a:rPr lang="ru-RU" altLang="ru-RU" sz="1700" dirty="0">
                <a:latin typeface="+mn-lt"/>
              </a:rPr>
              <a:t>Дата публикации: 17.04.2023</a:t>
            </a:r>
            <a:r>
              <a:rPr lang="en-US" altLang="ru-RU" sz="1700" dirty="0">
                <a:latin typeface="+mn-lt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ru-RU" sz="1700" dirty="0">
                <a:latin typeface="+mn-lt"/>
              </a:rPr>
              <a:t>M.S. </a:t>
            </a:r>
            <a:r>
              <a:rPr lang="en-US" altLang="ru-RU" sz="1700" dirty="0" err="1">
                <a:latin typeface="+mn-lt"/>
              </a:rPr>
              <a:t>Dorozhkina</a:t>
            </a:r>
            <a:r>
              <a:rPr lang="en-US" altLang="ru-RU" sz="1700" dirty="0">
                <a:latin typeface="+mn-lt"/>
              </a:rPr>
              <a:t>, K.V. </a:t>
            </a:r>
            <a:r>
              <a:rPr lang="en-US" altLang="ru-RU" sz="1700" dirty="0" err="1">
                <a:latin typeface="+mn-lt"/>
              </a:rPr>
              <a:t>Baluev</a:t>
            </a:r>
            <a:r>
              <a:rPr lang="en-US" altLang="ru-RU" sz="1700" dirty="0">
                <a:latin typeface="+mn-lt"/>
              </a:rPr>
              <a:t>, D.D. </a:t>
            </a:r>
            <a:r>
              <a:rPr lang="en-US" altLang="ru-RU" sz="1700" dirty="0" err="1">
                <a:latin typeface="+mn-lt"/>
              </a:rPr>
              <a:t>Kutergin</a:t>
            </a:r>
            <a:r>
              <a:rPr lang="en-US" altLang="ru-RU" sz="1700" dirty="0">
                <a:latin typeface="+mn-lt"/>
              </a:rPr>
              <a:t>, ..., R.I. </a:t>
            </a:r>
            <a:r>
              <a:rPr lang="en-US" altLang="ru-RU" sz="1700" dirty="0" err="1">
                <a:latin typeface="+mn-lt"/>
              </a:rPr>
              <a:t>Spitsyn</a:t>
            </a:r>
            <a:r>
              <a:rPr lang="en-US" altLang="ru-RU" sz="1700" dirty="0">
                <a:latin typeface="+mn-lt"/>
              </a:rPr>
              <a:t>, ... [</a:t>
            </a:r>
            <a:r>
              <a:rPr lang="ru-RU" altLang="ru-RU" sz="1700" dirty="0">
                <a:latin typeface="+mn-lt"/>
              </a:rPr>
              <a:t>и др.]</a:t>
            </a:r>
            <a:r>
              <a:rPr lang="en-US" altLang="ru-RU" sz="1700" dirty="0">
                <a:latin typeface="+mn-lt"/>
              </a:rPr>
              <a:t>, </a:t>
            </a:r>
            <a:r>
              <a:rPr lang="en-US" altLang="ru-RU" sz="1700" i="1" dirty="0">
                <a:latin typeface="+mn-lt"/>
              </a:rPr>
              <a:t>Laser Wakefield Acceleration in a Plasma Channel</a:t>
            </a:r>
            <a:r>
              <a:rPr lang="en-US" altLang="ru-RU" sz="1700" dirty="0">
                <a:latin typeface="+mn-lt"/>
              </a:rPr>
              <a:t>. </a:t>
            </a:r>
            <a:r>
              <a:rPr lang="en-US" altLang="ru-RU" sz="1700" b="1" dirty="0">
                <a:latin typeface="+mn-lt"/>
              </a:rPr>
              <a:t>Bulletin of the </a:t>
            </a:r>
            <a:r>
              <a:rPr lang="en-US" altLang="ru-RU" sz="1700" b="1" dirty="0" err="1">
                <a:latin typeface="+mn-lt"/>
              </a:rPr>
              <a:t>Lebedev</a:t>
            </a:r>
            <a:r>
              <a:rPr lang="en-US" altLang="ru-RU" sz="1700" b="1" dirty="0">
                <a:latin typeface="+mn-lt"/>
              </a:rPr>
              <a:t> Physics Institute. – 2023. – Vol.50. – Suppl. 6. – P. S715–S723</a:t>
            </a:r>
            <a:r>
              <a:rPr lang="en-US" altLang="ru-RU" sz="1700" dirty="0">
                <a:latin typeface="+mn-lt"/>
              </a:rPr>
              <a:t>, </a:t>
            </a:r>
            <a:r>
              <a:rPr lang="en-US" altLang="ru-RU" sz="1700" b="1" dirty="0">
                <a:latin typeface="+mn-lt"/>
                <a:hlinkClick r:id="rId10"/>
              </a:rPr>
              <a:t>https://doi.org/10.3103/S1068335623180057</a:t>
            </a:r>
            <a:r>
              <a:rPr lang="en-US" altLang="ru-RU" sz="1700" b="1" dirty="0">
                <a:latin typeface="+mn-lt"/>
              </a:rPr>
              <a:t>.</a:t>
            </a:r>
            <a:r>
              <a:rPr lang="en-US" altLang="ru-RU" sz="1700" dirty="0">
                <a:latin typeface="+mn-lt"/>
              </a:rPr>
              <a:t> </a:t>
            </a:r>
            <a:r>
              <a:rPr lang="ru-RU" altLang="ru-RU" sz="1700" dirty="0">
                <a:latin typeface="+mn-lt"/>
              </a:rPr>
              <a:t>Дата публикации: 07.10.2023.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ru-RU" sz="1700" dirty="0" err="1">
                <a:latin typeface="+mn-lt"/>
              </a:rPr>
              <a:t>Kutergin</a:t>
            </a:r>
            <a:r>
              <a:rPr lang="en-US" altLang="ru-RU" sz="1700" dirty="0">
                <a:latin typeface="+mn-lt"/>
              </a:rPr>
              <a:t> D.D., </a:t>
            </a:r>
            <a:r>
              <a:rPr lang="en-US" altLang="ru-RU" sz="1700" dirty="0" err="1">
                <a:latin typeface="+mn-lt"/>
              </a:rPr>
              <a:t>Lotov</a:t>
            </a:r>
            <a:r>
              <a:rPr lang="en-US" altLang="ru-RU" sz="1700" dirty="0">
                <a:latin typeface="+mn-lt"/>
              </a:rPr>
              <a:t> I.K., </a:t>
            </a:r>
            <a:r>
              <a:rPr lang="en-US" altLang="ru-RU" sz="1700" dirty="0" err="1">
                <a:latin typeface="+mn-lt"/>
              </a:rPr>
              <a:t>Minakov</a:t>
            </a:r>
            <a:r>
              <a:rPr lang="en-US" altLang="ru-RU" sz="1700" dirty="0">
                <a:latin typeface="+mn-lt"/>
              </a:rPr>
              <a:t> V.A., </a:t>
            </a:r>
            <a:r>
              <a:rPr lang="en-US" altLang="ru-RU" sz="1700" dirty="0" err="1">
                <a:latin typeface="+mn-lt"/>
              </a:rPr>
              <a:t>Spitsyn</a:t>
            </a:r>
            <a:r>
              <a:rPr lang="en-US" altLang="ru-RU" sz="1700" dirty="0">
                <a:latin typeface="+mn-lt"/>
              </a:rPr>
              <a:t> R.I., ... [</a:t>
            </a:r>
            <a:r>
              <a:rPr lang="ru-RU" altLang="ru-RU" sz="1700" dirty="0">
                <a:latin typeface="+mn-lt"/>
              </a:rPr>
              <a:t>и др.]</a:t>
            </a:r>
            <a:r>
              <a:rPr lang="en-US" altLang="ru-RU" sz="1700" dirty="0">
                <a:latin typeface="+mn-lt"/>
              </a:rPr>
              <a:t>, </a:t>
            </a:r>
            <a:r>
              <a:rPr lang="en-US" altLang="ru-RU" sz="1700" i="1" dirty="0">
                <a:latin typeface="+mn-lt"/>
              </a:rPr>
              <a:t>Plasma Wakefield Acceleration Driven by XCELS Laser Pulse</a:t>
            </a:r>
            <a:r>
              <a:rPr lang="en-US" altLang="ru-RU" sz="1700" dirty="0">
                <a:latin typeface="+mn-lt"/>
              </a:rPr>
              <a:t>. </a:t>
            </a:r>
            <a:r>
              <a:rPr lang="en-US" altLang="ru-RU" sz="1700" b="1" dirty="0">
                <a:latin typeface="+mn-lt"/>
              </a:rPr>
              <a:t>Physics of Particles and Nuclei Letters. – 2024. – Vol.21. – </a:t>
            </a:r>
            <a:r>
              <a:rPr lang="en-US" altLang="ru-RU" sz="1700" b="1" dirty="0" err="1">
                <a:latin typeface="+mn-lt"/>
              </a:rPr>
              <a:t>nr</a:t>
            </a:r>
            <a:r>
              <a:rPr lang="en-US" altLang="ru-RU" sz="1700" b="1" dirty="0">
                <a:latin typeface="+mn-lt"/>
              </a:rPr>
              <a:t>. 3. – P. 316—321</a:t>
            </a:r>
            <a:r>
              <a:rPr lang="ru-RU" altLang="ru-RU" sz="1700" dirty="0">
                <a:latin typeface="+mn-lt"/>
              </a:rPr>
              <a:t>,</a:t>
            </a:r>
            <a:r>
              <a:rPr lang="en-US" altLang="ru-RU" sz="1700" dirty="0">
                <a:latin typeface="+mn-lt"/>
              </a:rPr>
              <a:t> </a:t>
            </a:r>
            <a:r>
              <a:rPr lang="en-US" altLang="ru-RU" sz="1700" b="1" dirty="0">
                <a:latin typeface="+mn-lt"/>
                <a:hlinkClick r:id="rId11"/>
              </a:rPr>
              <a:t>https://doi.org/10.1134/S1547477124700183</a:t>
            </a:r>
            <a:r>
              <a:rPr lang="ru-RU" altLang="ru-RU" sz="1700" b="1" dirty="0">
                <a:latin typeface="+mn-lt"/>
              </a:rPr>
              <a:t>.</a:t>
            </a:r>
            <a:r>
              <a:rPr lang="ru-RU" altLang="ru-RU" sz="1700" dirty="0">
                <a:latin typeface="+mn-lt"/>
              </a:rPr>
              <a:t> </a:t>
            </a:r>
            <a:r>
              <a:rPr lang="ru-RU" altLang="ru-RU" sz="1700" dirty="0"/>
              <a:t>Дата публикации: </a:t>
            </a:r>
            <a:r>
              <a:rPr lang="ru-RU" altLang="ru-RU" sz="1700" dirty="0">
                <a:latin typeface="+mn-lt"/>
              </a:rPr>
              <a:t>07.06.2024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D0C708-B825-4F2F-B857-DF5737CB7D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74C149C6-7A4E-527C-F074-D58346789F8E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3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DD94B333-53C5-A3FA-3522-0D461B417E22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75E22CF-4C3A-8792-2D35-FF97DF3A574E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68D3871-508F-7E0D-A26F-C8BB89BFBD5F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A8CE4F85-5150-BE44-D198-8C1DA7592402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33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C061E7A-3AFE-ECEF-6665-E9BF9058F2C1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AFC726D9-4B92-5F41-6320-1985DFE51132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3A37A7D7-A379-EC9C-5754-285A531741F8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162372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A72287-A942-2759-94A8-14382CAF8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ADB2C729-11C6-D9D3-9CDD-B4BA2B5CD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Лазерный решатель </a:t>
            </a:r>
            <a:r>
              <a:rPr lang="en-US" sz="2800" b="1" u="sng" dirty="0">
                <a:latin typeface="Calibri" pitchFamily="34" charset="0"/>
              </a:rPr>
              <a:t>LCODE</a:t>
            </a:r>
            <a:endParaRPr lang="ru-RU" sz="2800" b="1" u="sng" dirty="0">
              <a:latin typeface="Calibri" pitchFamily="34" charset="0"/>
            </a:endParaRP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4C33C153-D281-B89F-6BBD-157CA84A4953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2C5721AF-CBFC-963D-816E-0EB74A725D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81315CEB-8FB4-3864-C288-69AA7AA66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5012F9B-3A53-88D3-73F2-7964FBB167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B45C3F37-15F4-AC29-595C-3020B382F8E7}"/>
              </a:ext>
            </a:extLst>
          </p:cNvPr>
          <p:cNvSpPr txBox="1">
            <a:spLocks/>
          </p:cNvSpPr>
          <p:nvPr/>
        </p:nvSpPr>
        <p:spPr bwMode="auto">
          <a:xfrm>
            <a:off x="-2" y="682103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Уравнение эволюции лазерного импульса в плазме: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8FCD1FF3-73D5-EAE1-BD33-B96059007B56}"/>
              </a:ext>
            </a:extLst>
          </p:cNvPr>
          <p:cNvSpPr txBox="1">
            <a:spLocks/>
          </p:cNvSpPr>
          <p:nvPr/>
        </p:nvSpPr>
        <p:spPr bwMode="auto">
          <a:xfrm>
            <a:off x="-1" y="1268760"/>
            <a:ext cx="5303914" cy="174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Особенности алгоритма:</a:t>
            </a:r>
          </a:p>
          <a:p>
            <a:pPr eaLnBrk="1" hangingPunct="1"/>
            <a:r>
              <a:rPr lang="ru-RU" sz="1800" b="1" dirty="0"/>
              <a:t>Комплексная функция</a:t>
            </a:r>
          </a:p>
          <a:p>
            <a:pPr eaLnBrk="1" hangingPunct="1"/>
            <a:r>
              <a:rPr lang="ru-RU" sz="1800" b="1" dirty="0"/>
              <a:t>Подбор разностных схем</a:t>
            </a:r>
          </a:p>
          <a:p>
            <a:pPr eaLnBrk="1" hangingPunct="1"/>
            <a:r>
              <a:rPr lang="ru-RU" sz="1800" b="1" dirty="0"/>
              <a:t>Матричная прогонка</a:t>
            </a:r>
          </a:p>
          <a:p>
            <a:pPr eaLnBrk="1" hangingPunct="1"/>
            <a:r>
              <a:rPr lang="ru-RU" sz="1800" b="1" dirty="0"/>
              <a:t>Распараллеливание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44CA8B-7B58-547E-42DB-CF7FE49BA2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6" y="3054319"/>
            <a:ext cx="3976662" cy="3471025"/>
          </a:xfrm>
          <a:prstGeom prst="rect">
            <a:avLst/>
          </a:prstGeom>
        </p:spPr>
      </p:pic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410EA4E8-BA5A-54E7-E255-D4E88FD3D3B6}"/>
              </a:ext>
            </a:extLst>
          </p:cNvPr>
          <p:cNvSpPr txBox="1">
            <a:spLocks/>
          </p:cNvSpPr>
          <p:nvPr/>
        </p:nvSpPr>
        <p:spPr bwMode="auto">
          <a:xfrm>
            <a:off x="4223792" y="3514414"/>
            <a:ext cx="7968206" cy="63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600" b="1" dirty="0"/>
              <a:t>Каждый узел сетки содержит два числа: действительную и мнимую части функций</a:t>
            </a:r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1707E70C-9FB1-61F5-00AB-1F0C802AFC18}"/>
              </a:ext>
            </a:extLst>
          </p:cNvPr>
          <p:cNvSpPr txBox="1">
            <a:spLocks/>
          </p:cNvSpPr>
          <p:nvPr/>
        </p:nvSpPr>
        <p:spPr bwMode="auto">
          <a:xfrm>
            <a:off x="4176466" y="4596548"/>
            <a:ext cx="7968206" cy="63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600" b="1" dirty="0"/>
              <a:t>Исходное уравнение разбивается на два связанных между собой уравнения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87B558-B7C5-147F-9B3E-092C4C3A1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571126"/>
            <a:ext cx="6324457" cy="633133"/>
          </a:xfrm>
          <a:prstGeom prst="rect">
            <a:avLst/>
          </a:prstGeom>
        </p:spPr>
      </p:pic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012A20CC-49F8-58FD-C723-3CB212E9D2A4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ECD17E3C-4B53-84C1-0CF8-655C23E7F9C5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D6BE06C-CEB6-BBE4-412E-C0F914C168BD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4AB990-F724-0B49-45EC-B50560FED537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B43FE43F-5A0E-70EE-DECA-CD721B2EE973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03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A9BD655-7867-595B-5360-DB649393E2B2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83E09060-DC4D-DD84-1C3D-96DC5CF082D8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D2CFAE79-5EC3-26EA-9D05-73F538694774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4106146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7713D8-DA87-D63E-4958-0CDA01E5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E77E1E19-7C85-A168-1EA0-9C0E438A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Лазерный решатель </a:t>
            </a:r>
            <a:r>
              <a:rPr lang="en-US" sz="2800" b="1" u="sng" dirty="0">
                <a:latin typeface="Calibri" pitchFamily="34" charset="0"/>
              </a:rPr>
              <a:t>LCODE</a:t>
            </a:r>
            <a:endParaRPr lang="ru-RU" sz="2800" b="1" u="sng" dirty="0">
              <a:latin typeface="Calibri" pitchFamily="34" charset="0"/>
            </a:endParaRP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3A2CD55F-0FB4-E369-EA16-279DCF5A7796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DAC76B7C-26F1-CDE1-1F27-A02161B7D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0EBE9C0C-D23E-5AF1-F87E-DB14D93CA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B08FA6B-93E5-D000-574D-5A68F7B929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C2A8829A-9FA6-0C7A-73A9-19E00B1A8154}"/>
              </a:ext>
            </a:extLst>
          </p:cNvPr>
          <p:cNvSpPr txBox="1">
            <a:spLocks/>
          </p:cNvSpPr>
          <p:nvPr/>
        </p:nvSpPr>
        <p:spPr bwMode="auto">
          <a:xfrm>
            <a:off x="-2" y="682103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Уравнение эволюции лазерного импульса в плазме: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21A2FCBD-305D-08C5-2A7D-879929C0AA2C}"/>
              </a:ext>
            </a:extLst>
          </p:cNvPr>
          <p:cNvSpPr txBox="1">
            <a:spLocks/>
          </p:cNvSpPr>
          <p:nvPr/>
        </p:nvSpPr>
        <p:spPr bwMode="auto">
          <a:xfrm>
            <a:off x="-1" y="1268760"/>
            <a:ext cx="5303914" cy="174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Особенности алгоритма:</a:t>
            </a:r>
          </a:p>
          <a:p>
            <a:pPr eaLnBrk="1" hangingPunct="1"/>
            <a:r>
              <a:rPr lang="ru-RU" sz="1800" b="1" dirty="0"/>
              <a:t>Комплексная функция</a:t>
            </a:r>
          </a:p>
          <a:p>
            <a:pPr eaLnBrk="1" hangingPunct="1"/>
            <a:r>
              <a:rPr lang="ru-RU" sz="1800" b="1" dirty="0"/>
              <a:t>Подбор разностных схем</a:t>
            </a:r>
          </a:p>
          <a:p>
            <a:pPr eaLnBrk="1" hangingPunct="1"/>
            <a:r>
              <a:rPr lang="ru-RU" sz="1800" b="1" dirty="0"/>
              <a:t>Матричная прогонка</a:t>
            </a:r>
          </a:p>
          <a:p>
            <a:pPr eaLnBrk="1" hangingPunct="1"/>
            <a:r>
              <a:rPr lang="ru-RU" sz="1800" b="1" dirty="0"/>
              <a:t>Распараллеливание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3B4685-84E1-7A48-06B6-5FB96C27E9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296495"/>
            <a:ext cx="1916322" cy="167266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875AD8-F559-0605-DFFA-8AD7055BF6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033850"/>
            <a:ext cx="4772032" cy="3471025"/>
          </a:xfrm>
          <a:prstGeom prst="rect">
            <a:avLst/>
          </a:prstGeom>
        </p:spPr>
      </p:pic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7E0253A5-E6D5-7DDF-4A14-9C450E29DA29}"/>
              </a:ext>
            </a:extLst>
          </p:cNvPr>
          <p:cNvSpPr txBox="1">
            <a:spLocks/>
          </p:cNvSpPr>
          <p:nvPr/>
        </p:nvSpPr>
        <p:spPr bwMode="auto">
          <a:xfrm>
            <a:off x="5015879" y="3645024"/>
            <a:ext cx="7128791" cy="40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800" dirty="0"/>
              <a:t>прямая </a:t>
            </a:r>
            <a:r>
              <a:rPr lang="ru-RU" sz="1800" dirty="0" err="1"/>
              <a:t>противопотоковая</a:t>
            </a:r>
            <a:r>
              <a:rPr lang="ru-RU" sz="1800" dirty="0"/>
              <a:t> схема по продольной координате </a:t>
            </a:r>
            <a:r>
              <a:rPr lang="el-GR" sz="1800" dirty="0"/>
              <a:t>ξ</a:t>
            </a:r>
            <a:r>
              <a:rPr lang="ru-RU" sz="1800" dirty="0"/>
              <a:t>: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AC52C920-8B26-E9E3-D3E6-46FB2F39F72F}"/>
              </a:ext>
            </a:extLst>
          </p:cNvPr>
          <p:cNvSpPr txBox="1">
            <a:spLocks/>
          </p:cNvSpPr>
          <p:nvPr/>
        </p:nvSpPr>
        <p:spPr bwMode="auto">
          <a:xfrm>
            <a:off x="5015879" y="3082366"/>
            <a:ext cx="7128791" cy="63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800" b="1" dirty="0"/>
              <a:t>Принцип причинности: в окне, летящем со скоростью света, информация передается только одном направлении:</a:t>
            </a: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C2DC35F1-F5E3-37BD-0884-58D60053D2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403981"/>
              </p:ext>
            </p:extLst>
          </p:nvPr>
        </p:nvGraphicFramePr>
        <p:xfrm>
          <a:off x="6960096" y="4005064"/>
          <a:ext cx="2592288" cy="673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8" imgW="1612900" imgH="419100" progId="Equation.3">
                  <p:embed/>
                </p:oleObj>
              </mc:Choice>
              <mc:Fallback>
                <p:oleObj name="Формула" r:id="rId8" imgW="1612900" imgH="419100" progId="Equation.3">
                  <p:embed/>
                  <p:pic>
                    <p:nvPicPr>
                      <p:cNvPr id="849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096" y="4005064"/>
                        <a:ext cx="2592288" cy="6735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69C2A749-08CE-2B59-89C7-1FF4A087AD6A}"/>
              </a:ext>
            </a:extLst>
          </p:cNvPr>
          <p:cNvSpPr txBox="1">
            <a:spLocks/>
          </p:cNvSpPr>
          <p:nvPr/>
        </p:nvSpPr>
        <p:spPr bwMode="auto">
          <a:xfrm>
            <a:off x="5015878" y="4869160"/>
            <a:ext cx="7128791" cy="40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dirty="0"/>
              <a:t>Схема Кранка-Николсон: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46CACB-B90F-DA4C-AE77-9E64057BA6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571126"/>
            <a:ext cx="6324457" cy="6331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1EC185-C1E1-E4E1-EFC3-86FDE182B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77" y="5229200"/>
            <a:ext cx="7004840" cy="6398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DBDA06A-5241-1246-2627-C36CFED5FD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5857687"/>
            <a:ext cx="4324216" cy="687025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270B40D7-910B-42F8-CEA1-68F2FA6CDDFD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3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EA8A0DA2-6A3D-D399-820F-AC6A139ABDE4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27817EA-1456-14BC-0FE4-D539D25EE897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9AA0AEA-32A0-0B69-F08C-967109143ADC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77F9475C-F1BD-2BFF-146B-9CA5FF78B564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04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7712CC9-F243-863C-E877-8A84B740FED9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40BCC526-D2A3-7AB3-FF34-6AEF60474699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0AA4A793-0C8D-C093-68E6-E97FDEF2D827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1402428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2D49D9-0956-E9AD-013F-3327B557A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130556DC-FA66-9220-49D1-C840FF9D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Лазерный решатель </a:t>
            </a:r>
            <a:r>
              <a:rPr lang="en-US" sz="2800" b="1" u="sng" dirty="0">
                <a:latin typeface="Calibri" pitchFamily="34" charset="0"/>
              </a:rPr>
              <a:t>LCODE</a:t>
            </a:r>
            <a:endParaRPr lang="ru-RU" sz="2800" b="1" u="sng" dirty="0">
              <a:latin typeface="Calibri" pitchFamily="34" charset="0"/>
            </a:endParaRP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A29385A9-0139-A7AE-66B0-03B691155A92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26E4A89E-46D5-4412-4267-8B8C68FF42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753089BC-69C8-6E37-6603-8797C4AF2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5BAB947-ED70-0759-8B33-4005F1072B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928302C5-60C6-5577-4750-4CBB820D9EA1}"/>
              </a:ext>
            </a:extLst>
          </p:cNvPr>
          <p:cNvSpPr txBox="1">
            <a:spLocks/>
          </p:cNvSpPr>
          <p:nvPr/>
        </p:nvSpPr>
        <p:spPr bwMode="auto">
          <a:xfrm>
            <a:off x="-2" y="682103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Уравнение эволюции лазерного импульса в плазме: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808A0353-882E-4F06-6824-AEC5055BCA29}"/>
              </a:ext>
            </a:extLst>
          </p:cNvPr>
          <p:cNvSpPr txBox="1">
            <a:spLocks/>
          </p:cNvSpPr>
          <p:nvPr/>
        </p:nvSpPr>
        <p:spPr bwMode="auto">
          <a:xfrm>
            <a:off x="-1" y="1268760"/>
            <a:ext cx="5303914" cy="174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Особенности алгоритма:</a:t>
            </a:r>
          </a:p>
          <a:p>
            <a:pPr eaLnBrk="1" hangingPunct="1"/>
            <a:r>
              <a:rPr lang="ru-RU" sz="1800" b="1" dirty="0"/>
              <a:t>Комплексная функция</a:t>
            </a:r>
          </a:p>
          <a:p>
            <a:pPr eaLnBrk="1" hangingPunct="1"/>
            <a:r>
              <a:rPr lang="ru-RU" sz="1800" b="1" dirty="0"/>
              <a:t>Подбор разностных схем</a:t>
            </a:r>
          </a:p>
          <a:p>
            <a:pPr eaLnBrk="1" hangingPunct="1"/>
            <a:r>
              <a:rPr lang="ru-RU" sz="1800" b="1" dirty="0"/>
              <a:t>Матричная прогонка</a:t>
            </a:r>
          </a:p>
          <a:p>
            <a:pPr eaLnBrk="1" hangingPunct="1"/>
            <a:r>
              <a:rPr lang="ru-RU" sz="1800" b="1" dirty="0"/>
              <a:t>Распараллеливание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188B2B-A964-5629-2C0E-6AEB382072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1274183"/>
            <a:ext cx="2304255" cy="1676042"/>
          </a:xfrm>
          <a:prstGeom prst="rect">
            <a:avLst/>
          </a:prstGeom>
        </p:spPr>
      </p:pic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4701AB70-9901-5B49-40D5-8E83C9956A59}"/>
              </a:ext>
            </a:extLst>
          </p:cNvPr>
          <p:cNvSpPr txBox="1">
            <a:spLocks/>
          </p:cNvSpPr>
          <p:nvPr/>
        </p:nvSpPr>
        <p:spPr bwMode="auto">
          <a:xfrm>
            <a:off x="119336" y="4635362"/>
            <a:ext cx="7776863" cy="73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800" b="1" dirty="0" err="1"/>
              <a:t>Трехдиагональная</a:t>
            </a:r>
            <a:r>
              <a:rPr lang="ru-RU" sz="1800" b="1" dirty="0"/>
              <a:t> матрица, только каждый элемент – матрица 2</a:t>
            </a:r>
            <a:r>
              <a:rPr lang="en-US" sz="1800" b="1" dirty="0"/>
              <a:t>x2</a:t>
            </a:r>
            <a:r>
              <a:rPr lang="ru-RU" sz="1800" b="1" dirty="0"/>
              <a:t>,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800" b="1" dirty="0"/>
              <a:t>а каждая функция – двумерный вектор из </a:t>
            </a:r>
            <a:r>
              <a:rPr lang="en-US" sz="1800" b="1" dirty="0"/>
              <a:t>Re </a:t>
            </a:r>
            <a:r>
              <a:rPr lang="ru-RU" sz="1800" b="1" dirty="0"/>
              <a:t>и </a:t>
            </a:r>
            <a:r>
              <a:rPr lang="en-US" sz="1800" b="1" dirty="0" err="1"/>
              <a:t>Im</a:t>
            </a:r>
            <a:r>
              <a:rPr lang="en-US" sz="1800" b="1" dirty="0"/>
              <a:t> </a:t>
            </a:r>
            <a:r>
              <a:rPr lang="ru-RU" sz="1800" b="1" dirty="0"/>
              <a:t>частей функций. </a:t>
            </a:r>
          </a:p>
        </p:txBody>
      </p:sp>
      <p:pic>
        <p:nvPicPr>
          <p:cNvPr id="12" name="Picture 4" descr="C:\Users\Roman\Desktop\6.png">
            <a:extLst>
              <a:ext uri="{FF2B5EF4-FFF2-40B4-BE49-F238E27FC236}">
                <a16:creationId xmlns:a16="http://schemas.microsoft.com/office/drawing/2014/main" id="{D7AC199B-68EC-2B04-7C67-2D8B071D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2164" y="3379416"/>
            <a:ext cx="2966183" cy="3137308"/>
          </a:xfrm>
          <a:prstGeom prst="rect">
            <a:avLst/>
          </a:prstGeom>
          <a:noFill/>
        </p:spPr>
      </p:pic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42482F7C-3E9D-F820-F37B-4FA8EE67B051}"/>
              </a:ext>
            </a:extLst>
          </p:cNvPr>
          <p:cNvSpPr txBox="1">
            <a:spLocks/>
          </p:cNvSpPr>
          <p:nvPr/>
        </p:nvSpPr>
        <p:spPr bwMode="auto">
          <a:xfrm>
            <a:off x="119337" y="5760729"/>
            <a:ext cx="7776863" cy="40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2000" b="1" dirty="0"/>
              <a:t>Решается матричной прогонкой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517614-3292-B9DB-0582-0287A891CF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296495"/>
            <a:ext cx="1916322" cy="16726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F467B7-B8D9-6281-58E3-91B837EED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571126"/>
            <a:ext cx="6324457" cy="633133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634B04A8-0E04-8D58-2571-2DA6C171FE0C}"/>
              </a:ext>
            </a:extLst>
          </p:cNvPr>
          <p:cNvSpPr txBox="1">
            <a:spLocks/>
          </p:cNvSpPr>
          <p:nvPr/>
        </p:nvSpPr>
        <p:spPr bwMode="auto">
          <a:xfrm>
            <a:off x="119336" y="3501085"/>
            <a:ext cx="7776863" cy="40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800" b="1" dirty="0"/>
              <a:t>Неявная разностная схема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8E8E151-0347-B0D6-17F7-F62BE66ACF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96" y="3927972"/>
            <a:ext cx="4540744" cy="406953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AD9463D9-FF25-65E9-FFC3-BA4621B92942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1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18E824C6-19A1-0FE8-DC93-7C31A9D9D337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EBA9BA4-7235-FD94-87E5-85D93049A2C1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F1D6EC6-C51F-D123-6302-E624849727AA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2971C9A8-CCEE-1663-5FAE-7DB0E0A80009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05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7BDC502-DB02-ACFC-4EF6-62394D407F8A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0FEC8804-79F9-3410-CBAF-D59DFD0D9895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2007A16E-B96F-336C-48F8-E38116D7154B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3824399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701A9-2F71-5A7E-3402-8DBA97270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13366655-D2BB-D0BE-DC8D-A9A42E3C0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Лазерный решатель </a:t>
            </a:r>
            <a:r>
              <a:rPr lang="en-US" sz="2800" b="1" u="sng" dirty="0">
                <a:latin typeface="Calibri" pitchFamily="34" charset="0"/>
              </a:rPr>
              <a:t>LCODE</a:t>
            </a:r>
            <a:endParaRPr lang="ru-RU" sz="2800" b="1" u="sng" dirty="0">
              <a:latin typeface="Calibri" pitchFamily="34" charset="0"/>
            </a:endParaRP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ABA9C64D-DDD9-0ADA-3E11-E405E0DE1B51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19E83AD1-2F41-3E1E-6ED4-848B248C1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5F5D9E1D-BE4E-493D-AD05-DC7604991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994942-4F59-30FB-7737-485466331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D68D3555-5C88-9786-4C52-4D9B4FD0B924}"/>
              </a:ext>
            </a:extLst>
          </p:cNvPr>
          <p:cNvSpPr txBox="1">
            <a:spLocks/>
          </p:cNvSpPr>
          <p:nvPr/>
        </p:nvSpPr>
        <p:spPr bwMode="auto">
          <a:xfrm>
            <a:off x="-2" y="682103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Уравнение эволюции лазерного импульса в плазме: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0E45835B-A93B-F69F-3986-A12AEF175B95}"/>
              </a:ext>
            </a:extLst>
          </p:cNvPr>
          <p:cNvSpPr txBox="1">
            <a:spLocks/>
          </p:cNvSpPr>
          <p:nvPr/>
        </p:nvSpPr>
        <p:spPr bwMode="auto">
          <a:xfrm>
            <a:off x="-1" y="1268760"/>
            <a:ext cx="5303914" cy="174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Особенности алгоритма:</a:t>
            </a:r>
          </a:p>
          <a:p>
            <a:pPr eaLnBrk="1" hangingPunct="1"/>
            <a:r>
              <a:rPr lang="ru-RU" sz="1800" b="1" dirty="0"/>
              <a:t>Комплексная функция</a:t>
            </a:r>
          </a:p>
          <a:p>
            <a:pPr eaLnBrk="1" hangingPunct="1"/>
            <a:r>
              <a:rPr lang="ru-RU" sz="1800" b="1" dirty="0"/>
              <a:t>Подбор разностных схем</a:t>
            </a:r>
          </a:p>
          <a:p>
            <a:pPr eaLnBrk="1" hangingPunct="1"/>
            <a:r>
              <a:rPr lang="ru-RU" sz="1800" b="1" dirty="0"/>
              <a:t>Матричная прогонка</a:t>
            </a:r>
          </a:p>
          <a:p>
            <a:pPr eaLnBrk="1" hangingPunct="1"/>
            <a:r>
              <a:rPr lang="ru-RU" sz="1800" b="1" dirty="0"/>
              <a:t>Распараллеливание</a:t>
            </a:r>
          </a:p>
        </p:txBody>
      </p:sp>
      <p:pic>
        <p:nvPicPr>
          <p:cNvPr id="12" name="Picture 4" descr="C:\Users\Roman\Desktop\6.png">
            <a:extLst>
              <a:ext uri="{FF2B5EF4-FFF2-40B4-BE49-F238E27FC236}">
                <a16:creationId xmlns:a16="http://schemas.microsoft.com/office/drawing/2014/main" id="{12372677-8944-B78D-B92F-1C112AF5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6063" y="1268760"/>
            <a:ext cx="1589749" cy="1681465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D49717-F6E2-AB15-3AD1-5CDDDEEA4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1274183"/>
            <a:ext cx="2304255" cy="16760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93DE4D-0FE0-51F1-CD73-C08BEEE0AB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296495"/>
            <a:ext cx="1916322" cy="167266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97E7F37-AE5A-D735-9428-6FFB8CAF8B89}"/>
              </a:ext>
            </a:extLst>
          </p:cNvPr>
          <p:cNvCxnSpPr>
            <a:cxnSpLocks/>
          </p:cNvCxnSpPr>
          <p:nvPr/>
        </p:nvCxnSpPr>
        <p:spPr>
          <a:xfrm flipV="1">
            <a:off x="335360" y="3068960"/>
            <a:ext cx="0" cy="331236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01C0691-7B37-1C21-ACA6-53B7ED71B820}"/>
              </a:ext>
            </a:extLst>
          </p:cNvPr>
          <p:cNvCxnSpPr>
            <a:cxnSpLocks/>
          </p:cNvCxnSpPr>
          <p:nvPr/>
        </p:nvCxnSpPr>
        <p:spPr>
          <a:xfrm>
            <a:off x="335360" y="6381328"/>
            <a:ext cx="54006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" descr="C:\Users\Roman\Desktop\Parall.gif">
            <a:extLst>
              <a:ext uri="{FF2B5EF4-FFF2-40B4-BE49-F238E27FC236}">
                <a16:creationId xmlns:a16="http://schemas.microsoft.com/office/drawing/2014/main" id="{1D83AFF5-D179-2B08-7FC2-8FB1D991D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9416" y="3122748"/>
            <a:ext cx="4615686" cy="3178727"/>
          </a:xfrm>
          <a:prstGeom prst="rect">
            <a:avLst/>
          </a:prstGeom>
          <a:noFill/>
        </p:spPr>
      </p:pic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85BF8F87-D332-D0F4-6806-C66509C8053D}"/>
              </a:ext>
            </a:extLst>
          </p:cNvPr>
          <p:cNvCxnSpPr>
            <a:cxnSpLocks/>
          </p:cNvCxnSpPr>
          <p:nvPr/>
        </p:nvCxnSpPr>
        <p:spPr>
          <a:xfrm flipV="1">
            <a:off x="335360" y="5949280"/>
            <a:ext cx="1254790" cy="4320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3F6863FD-3D6A-359C-9E08-C51A4435A7BD}"/>
              </a:ext>
            </a:extLst>
          </p:cNvPr>
          <p:cNvSpPr txBox="1">
            <a:spLocks/>
          </p:cNvSpPr>
          <p:nvPr/>
        </p:nvSpPr>
        <p:spPr bwMode="auto">
          <a:xfrm>
            <a:off x="392137" y="5529975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>
              <a:spcBef>
                <a:spcPts val="500"/>
              </a:spcBef>
              <a:buFont typeface="Arial" charset="0"/>
              <a:buNone/>
              <a:defRPr/>
            </a:pPr>
            <a:r>
              <a:rPr lang="en-US" sz="4800" b="1" i="1" dirty="0">
                <a:latin typeface="+mn-lt"/>
                <a:cs typeface="+mn-cs"/>
              </a:rPr>
              <a:t>r</a:t>
            </a:r>
            <a:endParaRPr lang="ru-RU" sz="4800" b="1" i="1" dirty="0">
              <a:latin typeface="+mn-lt"/>
              <a:cs typeface="+mn-cs"/>
            </a:endParaRPr>
          </a:p>
          <a:p>
            <a:pPr marL="514350" indent="-514350" algn="ctr">
              <a:spcBef>
                <a:spcPts val="500"/>
              </a:spcBef>
              <a:buFont typeface="Arial" charset="0"/>
              <a:buNone/>
              <a:defRPr/>
            </a:pPr>
            <a:endParaRPr lang="en-US" sz="2800" b="1" dirty="0">
              <a:latin typeface="+mn-lt"/>
              <a:cs typeface="+mn-cs"/>
            </a:endParaRPr>
          </a:p>
          <a:p>
            <a:pPr marL="514350" indent="-51435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3200" b="1" dirty="0">
                <a:latin typeface="+mn-lt"/>
                <a:cs typeface="+mn-cs"/>
              </a:rPr>
              <a:t> </a:t>
            </a:r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086ED20B-74F5-E16D-4584-BE6D84A75AD3}"/>
              </a:ext>
            </a:extLst>
          </p:cNvPr>
          <p:cNvSpPr txBox="1">
            <a:spLocks/>
          </p:cNvSpPr>
          <p:nvPr/>
        </p:nvSpPr>
        <p:spPr bwMode="auto">
          <a:xfrm>
            <a:off x="263353" y="2739665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>
              <a:spcBef>
                <a:spcPts val="500"/>
              </a:spcBef>
              <a:buFont typeface="Arial" charset="0"/>
              <a:buNone/>
              <a:defRPr/>
            </a:pPr>
            <a:r>
              <a:rPr lang="en-US" sz="4800" b="1" i="1" dirty="0">
                <a:latin typeface="+mn-lt"/>
                <a:cs typeface="+mn-cs"/>
              </a:rPr>
              <a:t>t</a:t>
            </a:r>
            <a:endParaRPr lang="ru-RU" sz="4800" b="1" i="1" dirty="0">
              <a:latin typeface="+mn-lt"/>
              <a:cs typeface="+mn-cs"/>
            </a:endParaRPr>
          </a:p>
          <a:p>
            <a:pPr marL="514350" indent="-514350" algn="ctr">
              <a:spcBef>
                <a:spcPts val="500"/>
              </a:spcBef>
              <a:buFont typeface="Arial" charset="0"/>
              <a:buNone/>
              <a:defRPr/>
            </a:pPr>
            <a:endParaRPr lang="en-US" sz="2800" b="1" dirty="0">
              <a:latin typeface="+mn-lt"/>
              <a:cs typeface="+mn-cs"/>
            </a:endParaRPr>
          </a:p>
          <a:p>
            <a:pPr marL="514350" indent="-51435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3200" b="1" dirty="0">
                <a:latin typeface="+mn-lt"/>
                <a:cs typeface="+mn-cs"/>
              </a:rPr>
              <a:t> </a:t>
            </a: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D52D56B7-57CB-872D-A71B-F8C307DB9870}"/>
              </a:ext>
            </a:extLst>
          </p:cNvPr>
          <p:cNvSpPr txBox="1">
            <a:spLocks/>
          </p:cNvSpPr>
          <p:nvPr/>
        </p:nvSpPr>
        <p:spPr bwMode="auto">
          <a:xfrm>
            <a:off x="5511561" y="56612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>
              <a:spcBef>
                <a:spcPts val="500"/>
              </a:spcBef>
              <a:buFont typeface="Arial" charset="0"/>
              <a:buNone/>
              <a:defRPr/>
            </a:pPr>
            <a:r>
              <a:rPr lang="el-GR" sz="4800" b="1" i="1" dirty="0">
                <a:latin typeface="+mn-lt"/>
                <a:cs typeface="+mn-cs"/>
              </a:rPr>
              <a:t>ξ</a:t>
            </a:r>
            <a:endParaRPr lang="en-US" sz="2800" b="1" dirty="0">
              <a:latin typeface="+mn-lt"/>
              <a:cs typeface="+mn-cs"/>
            </a:endParaRPr>
          </a:p>
          <a:p>
            <a:pPr marL="514350" indent="-51435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3200" b="1" dirty="0">
                <a:latin typeface="+mn-lt"/>
                <a:cs typeface="+mn-cs"/>
              </a:rPr>
              <a:t> </a:t>
            </a:r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FE17721F-C03E-E4AB-A850-47605460E5A4}"/>
              </a:ext>
            </a:extLst>
          </p:cNvPr>
          <p:cNvSpPr txBox="1">
            <a:spLocks/>
          </p:cNvSpPr>
          <p:nvPr/>
        </p:nvSpPr>
        <p:spPr bwMode="auto">
          <a:xfrm>
            <a:off x="5977259" y="4034188"/>
            <a:ext cx="5663358" cy="76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800" b="1" dirty="0"/>
              <a:t>Расчет нового «столбца» не требует знания всего предыдущего по времени слоя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0CA7A2D-A1CC-F35D-8440-4C8CDA61E7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571126"/>
            <a:ext cx="6324457" cy="633133"/>
          </a:xfrm>
          <a:prstGeom prst="rect">
            <a:avLst/>
          </a:prstGeom>
        </p:spPr>
      </p:pic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DBC43B76-66F7-3756-DF72-68E15433A27A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1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2A590954-7420-2916-B4A7-6CFB94CADFD2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FA5519-A715-7E08-8E97-CEC4B094CC86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5B9FE5E-9538-D7DB-127A-9801ED35FB22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6872555B-6C6E-E239-E7A0-D2F93922308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06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F302F7D-49D9-6571-4080-2CBE4FCABA39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D73A196C-EE17-662D-B16D-6CEFACD9E0F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79FC72C0-6E68-E0A6-6EF2-9659518B4F95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284125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05FFE4-3E8A-0973-FE90-3BCB6FE47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2C2BECE0-B762-104B-46B1-D4F68BAD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454" y="1"/>
            <a:ext cx="9632546" cy="495583"/>
          </a:xfrm>
        </p:spPr>
        <p:txBody>
          <a:bodyPr/>
          <a:lstStyle/>
          <a:p>
            <a:pPr eaLnBrk="1" hangingPunct="1"/>
            <a:r>
              <a:rPr lang="ru-RU" sz="2800" b="1" u="sng" dirty="0">
                <a:latin typeface="Calibri" pitchFamily="34" charset="0"/>
              </a:rPr>
              <a:t>Лазерный решатель </a:t>
            </a:r>
            <a:r>
              <a:rPr lang="en-US" sz="2800" b="1" u="sng" dirty="0">
                <a:latin typeface="Calibri" pitchFamily="34" charset="0"/>
              </a:rPr>
              <a:t>LCODE</a:t>
            </a:r>
            <a:endParaRPr lang="ru-RU" sz="2800" b="1" u="sng" dirty="0">
              <a:latin typeface="Calibri" pitchFamily="34" charset="0"/>
            </a:endParaRPr>
          </a:p>
        </p:txBody>
      </p: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38E1D9C4-19A3-7587-89B2-6B3722248304}"/>
              </a:ext>
            </a:extLst>
          </p:cNvPr>
          <p:cNvGrpSpPr>
            <a:grpSpLocks/>
          </p:cNvGrpSpPr>
          <p:nvPr/>
        </p:nvGrpSpPr>
        <p:grpSpPr bwMode="auto">
          <a:xfrm>
            <a:off x="0" y="-5383"/>
            <a:ext cx="1590150" cy="506350"/>
            <a:chOff x="0" y="0"/>
            <a:chExt cx="2627784" cy="836613"/>
          </a:xfrm>
        </p:grpSpPr>
        <p:pic>
          <p:nvPicPr>
            <p:cNvPr id="17" name="Picture 4" descr="C:\Users\Roman\Desktop\logo.png">
              <a:extLst>
                <a:ext uri="{FF2B5EF4-FFF2-40B4-BE49-F238E27FC236}">
                  <a16:creationId xmlns:a16="http://schemas.microsoft.com/office/drawing/2014/main" id="{61E242CF-165A-C803-E73D-3817A20F72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19238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C:\Users\Roman\Desktop\1246955852_logo_nsu_rastr.jpg">
              <a:extLst>
                <a:ext uri="{FF2B5EF4-FFF2-40B4-BE49-F238E27FC236}">
                  <a16:creationId xmlns:a16="http://schemas.microsoft.com/office/drawing/2014/main" id="{834583EC-88C3-4DF9-F06D-F459FBE5D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0"/>
              <a:ext cx="1512168" cy="81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0065E7A-2B66-1D4F-2DC5-2573498F9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2" y="0"/>
            <a:ext cx="958772" cy="490199"/>
          </a:xfrm>
          <a:prstGeom prst="rect">
            <a:avLst/>
          </a:prstGeom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E6801824-2704-87F7-AFE7-8E0D216CAF11}"/>
              </a:ext>
            </a:extLst>
          </p:cNvPr>
          <p:cNvSpPr txBox="1">
            <a:spLocks/>
          </p:cNvSpPr>
          <p:nvPr/>
        </p:nvSpPr>
        <p:spPr bwMode="auto">
          <a:xfrm>
            <a:off x="-2" y="682103"/>
            <a:ext cx="12192001" cy="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Уравнение эволюции лазерного импульса в плазме: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E74B167A-8C9F-7A13-3BD2-F45DF04DC4F9}"/>
              </a:ext>
            </a:extLst>
          </p:cNvPr>
          <p:cNvSpPr txBox="1">
            <a:spLocks/>
          </p:cNvSpPr>
          <p:nvPr/>
        </p:nvSpPr>
        <p:spPr bwMode="auto">
          <a:xfrm>
            <a:off x="-1" y="1268760"/>
            <a:ext cx="5303914" cy="174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b="1" dirty="0"/>
              <a:t>Особенности алгоритма:</a:t>
            </a:r>
          </a:p>
          <a:p>
            <a:pPr eaLnBrk="1" hangingPunct="1"/>
            <a:r>
              <a:rPr lang="ru-RU" sz="1800" b="1" dirty="0"/>
              <a:t>Комплексная функция</a:t>
            </a:r>
          </a:p>
          <a:p>
            <a:pPr eaLnBrk="1" hangingPunct="1"/>
            <a:r>
              <a:rPr lang="ru-RU" sz="1800" b="1" dirty="0"/>
              <a:t>Подбор разностных схем</a:t>
            </a:r>
          </a:p>
          <a:p>
            <a:pPr eaLnBrk="1" hangingPunct="1"/>
            <a:r>
              <a:rPr lang="ru-RU" sz="1800" b="1" dirty="0"/>
              <a:t>Матричная прогонка</a:t>
            </a:r>
          </a:p>
          <a:p>
            <a:pPr eaLnBrk="1" hangingPunct="1"/>
            <a:r>
              <a:rPr lang="ru-RU" sz="1800" b="1" dirty="0"/>
              <a:t>Распараллеливание</a:t>
            </a:r>
          </a:p>
        </p:txBody>
      </p:sp>
      <p:pic>
        <p:nvPicPr>
          <p:cNvPr id="12" name="Picture 4" descr="C:\Users\Roman\Desktop\6.png">
            <a:extLst>
              <a:ext uri="{FF2B5EF4-FFF2-40B4-BE49-F238E27FC236}">
                <a16:creationId xmlns:a16="http://schemas.microsoft.com/office/drawing/2014/main" id="{8160ED8A-3FF5-16BB-8ED5-271FC0347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6063" y="1268760"/>
            <a:ext cx="1589749" cy="1681465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EF0726-4774-F79F-9B52-17546095D1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1274183"/>
            <a:ext cx="2304255" cy="16760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6C4597-7106-0BCD-8B0C-FA7076076F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296495"/>
            <a:ext cx="1916322" cy="1672660"/>
          </a:xfrm>
          <a:prstGeom prst="rect">
            <a:avLst/>
          </a:prstGeom>
        </p:spPr>
      </p:pic>
      <p:pic>
        <p:nvPicPr>
          <p:cNvPr id="30" name="Picture 1" descr="C:\Users\Roman\Desktop\Parall.gif">
            <a:extLst>
              <a:ext uri="{FF2B5EF4-FFF2-40B4-BE49-F238E27FC236}">
                <a16:creationId xmlns:a16="http://schemas.microsoft.com/office/drawing/2014/main" id="{1A0614DC-D67E-CD4C-47F0-5975A701C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25715" y="1268761"/>
            <a:ext cx="2433705" cy="1676042"/>
          </a:xfrm>
          <a:prstGeom prst="rect">
            <a:avLst/>
          </a:prstGeom>
          <a:noFill/>
        </p:spPr>
      </p:pic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773BEC7D-E566-CD36-8728-844337F3CEFB}"/>
              </a:ext>
            </a:extLst>
          </p:cNvPr>
          <p:cNvSpPr txBox="1">
            <a:spLocks/>
          </p:cNvSpPr>
          <p:nvPr/>
        </p:nvSpPr>
        <p:spPr bwMode="auto">
          <a:xfrm>
            <a:off x="-2" y="4178204"/>
            <a:ext cx="12192000" cy="40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2000" b="1" dirty="0"/>
              <a:t>Возможна реализация алгоритма в трехмерном случае (продольно-поперечная прогонка)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FC90E4-675E-7095-6FB2-84D1A44FB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571126"/>
            <a:ext cx="6324457" cy="633133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17E0F99D-AA15-C77A-4996-3792B8663D4C}"/>
              </a:ext>
            </a:extLst>
          </p:cNvPr>
          <p:cNvSpPr txBox="1">
            <a:spLocks/>
          </p:cNvSpPr>
          <p:nvPr/>
        </p:nvSpPr>
        <p:spPr bwMode="auto">
          <a:xfrm>
            <a:off x="0" y="6597352"/>
            <a:ext cx="12192000" cy="260648"/>
          </a:xfrm>
          <a:prstGeom prst="rect">
            <a:avLst/>
          </a:prstGeom>
          <a:blipFill dpi="0" rotWithShape="1">
            <a:blip r:embed="rId11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D74712BB-AB38-5377-EB94-9A277AD56C33}"/>
              </a:ext>
            </a:extLst>
          </p:cNvPr>
          <p:cNvSpPr txBox="1">
            <a:spLocks/>
          </p:cNvSpPr>
          <p:nvPr/>
        </p:nvSpPr>
        <p:spPr bwMode="auto">
          <a:xfrm>
            <a:off x="119336" y="6561348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Спицын Р.И.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4E3BC7F-8C33-65EB-506B-78FBF1C8EC92}"/>
              </a:ext>
            </a:extLst>
          </p:cNvPr>
          <p:cNvCxnSpPr/>
          <p:nvPr/>
        </p:nvCxnSpPr>
        <p:spPr>
          <a:xfrm>
            <a:off x="1919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562FBEA-2BC8-D34A-9848-D30D5DF1F233}"/>
              </a:ext>
            </a:extLst>
          </p:cNvPr>
          <p:cNvCxnSpPr/>
          <p:nvPr/>
        </p:nvCxnSpPr>
        <p:spPr>
          <a:xfrm>
            <a:off x="10920536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1252BEE3-C43B-9072-A9E8-4F8CB96EC24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52728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с. 07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4FBE318-D219-02E8-C3CD-54AB3B6DB2EA}"/>
              </a:ext>
            </a:extLst>
          </p:cNvPr>
          <p:cNvCxnSpPr/>
          <p:nvPr/>
        </p:nvCxnSpPr>
        <p:spPr>
          <a:xfrm>
            <a:off x="9696400" y="6597352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227CFAFF-5F38-4FD3-245F-0A0E265DFE4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60744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26.03.2026</a:t>
            </a: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6AE0DBF0-E4A0-9E24-B560-240A38972C2B}"/>
              </a:ext>
            </a:extLst>
          </p:cNvPr>
          <p:cNvSpPr txBox="1">
            <a:spLocks/>
          </p:cNvSpPr>
          <p:nvPr/>
        </p:nvSpPr>
        <p:spPr bwMode="auto">
          <a:xfrm>
            <a:off x="1919536" y="6561348"/>
            <a:ext cx="777686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Семинар «Новые методы ускорения частиц и экстремальные состояния материи»</a:t>
            </a:r>
          </a:p>
        </p:txBody>
      </p:sp>
    </p:spTree>
    <p:extLst>
      <p:ext uri="{BB962C8B-B14F-4D97-AF65-F5344CB8AC3E}">
        <p14:creationId xmlns:p14="http://schemas.microsoft.com/office/powerpoint/2010/main" val="296437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13195</TotalTime>
  <Words>4420</Words>
  <Application>Microsoft Office PowerPoint</Application>
  <PresentationFormat>Широкоэкранный</PresentationFormat>
  <Paragraphs>605</Paragraphs>
  <Slides>43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Calibri</vt:lpstr>
      <vt:lpstr>Symbol</vt:lpstr>
      <vt:lpstr>Times New Roman</vt:lpstr>
      <vt:lpstr>Wingdings</vt:lpstr>
      <vt:lpstr>Тема Office</vt:lpstr>
      <vt:lpstr>Формула</vt:lpstr>
      <vt:lpstr>Презентация PowerPoint</vt:lpstr>
      <vt:lpstr>Численное моделирование</vt:lpstr>
      <vt:lpstr>Численное моделирование</vt:lpstr>
      <vt:lpstr>Лазерный решатель LCODE</vt:lpstr>
      <vt:lpstr>Лазерный решатель LCODE</vt:lpstr>
      <vt:lpstr>Лазерный решатель LCODE</vt:lpstr>
      <vt:lpstr>Лазерный решатель LCODE</vt:lpstr>
      <vt:lpstr>Лазерный решатель LCODE</vt:lpstr>
      <vt:lpstr>Лазерный решатель LCODE</vt:lpstr>
      <vt:lpstr>Контроль потоков энергии</vt:lpstr>
      <vt:lpstr>Контроль потоков энергии</vt:lpstr>
      <vt:lpstr>Контроль потоков энергии</vt:lpstr>
      <vt:lpstr>Опрокидывание волны из-за движения ионов плазмы</vt:lpstr>
      <vt:lpstr>Опрокидывание волны из-за движения ионов плазмы</vt:lpstr>
      <vt:lpstr>Определение момента опрокидывания волны</vt:lpstr>
      <vt:lpstr>Определение момента опрокидывания волны</vt:lpstr>
      <vt:lpstr>Зависимость времени жизни волны от массы ионов плазмы</vt:lpstr>
      <vt:lpstr>Эксперимент AWAKE</vt:lpstr>
      <vt:lpstr>Электронное гало</vt:lpstr>
      <vt:lpstr>Электронное гало</vt:lpstr>
      <vt:lpstr>Электронное гало</vt:lpstr>
      <vt:lpstr>Электронное гало</vt:lpstr>
      <vt:lpstr>Формирование электронного гало</vt:lpstr>
      <vt:lpstr>Формирование электронного гало</vt:lpstr>
      <vt:lpstr>Формирование электронного гало</vt:lpstr>
      <vt:lpstr>Формирование электронного гало</vt:lpstr>
      <vt:lpstr>Энергетические процессы в электронном гало</vt:lpstr>
      <vt:lpstr>Энергетические процессы в электронном гало</vt:lpstr>
      <vt:lpstr>Энергетические процессы в электронном гало</vt:lpstr>
      <vt:lpstr>Энергетические процессы в плазменной волне</vt:lpstr>
      <vt:lpstr>Энергетические процессы в плазменной волне</vt:lpstr>
      <vt:lpstr>Энергетические процессы в плазменной волне</vt:lpstr>
      <vt:lpstr>Энергетические процессы в плазменной волне</vt:lpstr>
      <vt:lpstr>Асимметрия энергообмена</vt:lpstr>
      <vt:lpstr>Линзирование кильватерной волной</vt:lpstr>
      <vt:lpstr>Линзирование кильватерной волной</vt:lpstr>
      <vt:lpstr>Линзирование кильватерной волной</vt:lpstr>
      <vt:lpstr>Линзирование кильватерной волной</vt:lpstr>
      <vt:lpstr>Линзирование кильватерной волной</vt:lpstr>
      <vt:lpstr>Результаты (Основные положения)</vt:lpstr>
      <vt:lpstr>Презентация PowerPoint</vt:lpstr>
      <vt:lpstr>Представление результатов работы</vt:lpstr>
      <vt:lpstr>Публикации по теме диссертации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Характеризация разрушения плазменной кильватерной волны с помощью контроля потоков энергии в численном моделировании</dc:title>
  <dc:creator>Roman Spitsyn</dc:creator>
  <cp:lastModifiedBy>R.I.Spitsyn</cp:lastModifiedBy>
  <cp:revision>975</cp:revision>
  <dcterms:created xsi:type="dcterms:W3CDTF">2013-05-05T10:08:34Z</dcterms:created>
  <dcterms:modified xsi:type="dcterms:W3CDTF">2026-03-25T14:44:13Z</dcterms:modified>
  <cp:category>Семинар ускорительных лабораторий ИЯФ СО РАН</cp:category>
</cp:coreProperties>
</file>