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slides/slide15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7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84E427A-3D55-4303-BF80-6455036E1DE7}">
  <a:tblStyle styleId="{284E427A-3D55-4303-BF80-6455036E1DE7}" styleName="Themed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noFill/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60000"/>
            </a:schemeClr>
          </a:solidFill>
        </a:fill>
      </a:tcStyle>
    </a:wholeTbl>
    <a:band1H>
      <a:tcStyle>
        <a:tcBdr/>
        <a:fill>
          <a:solidFill>
            <a:schemeClr val="accent2">
              <a:tint val="8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80000"/>
            </a:schemeClr>
          </a:solidFill>
        </a:fill>
      </a:tcStyle>
    </a:band1V>
    <a:band2V>
      <a:tcStyle>
        <a:tcBdr/>
        <a:fill>
          <a:solidFill>
            <a:schemeClr val="accent2">
              <a:tint val="8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5505026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2433041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ru-RU"/>
              <a:t>04.03.2026</a:t>
            </a:fld>
            <a:endParaRPr lang="ru-RU"/>
          </a:p>
        </p:txBody>
      </p:sp>
      <p:sp>
        <p:nvSpPr>
          <p:cNvPr id="1246903661" name="Рисунок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1298334647" name="Заметка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9774457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705192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9014192" name="Рисунок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1025270037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1683854850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334325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094824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6757967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AE86EF-3836-9448-03D3-05A8C833A758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122824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0650996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851461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598EC5-2B26-7F17-298A-A742FC2EBAB3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189127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0214723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1184000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EE6B2E-FA1B-C927-AC0E-7E3B14994D6F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750911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165904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9371382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635439-0E35-5FA3-D49F-B7674C7019FA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413538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069775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3684074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83CD19-205F-0A7A-CEA2-4780F095034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226458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480397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7194465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1A015A-A711-2709-B96D-707CFCFB1FA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77099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2883044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246970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9B45D1-A61F-FBB3-DA75-D115A096224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410426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69928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508854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AACD5A5-FFF2-7720-DF21-623E50F5B134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523751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682058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427253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F57D32-A0C0-1E8C-A026-89DEBA6F8CCD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248361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53421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5281263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F8E7AB-83AD-9EF3-F3F4-B36911D2B485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010653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05527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921676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BCCA68F-381B-395B-9876-6DDD3D32A4C8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034315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369151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4039353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E46F40-AB8F-BDDD-0D30-6CD10FDCA661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329167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9633915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251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7CADBC-2A1F-C27D-46F6-4FECD2575F42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52048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7488341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1562763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027B6D-39C8-E8CC-D820-C1C16C197C9A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119257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5573391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5633659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D9BC1F-7C88-D0F6-5889-51A828770A09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289016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729587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189364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BEC29F3-BFF8-896B-9A20-D6047332094B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611763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71817581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2373925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F24FF2-73D1-4303-8B39-66496707170C}" type="datetime1">
              <a:rPr lang="ru-RU"/>
              <a:t>04.03.2026</a:t>
            </a:fld>
            <a:endParaRPr lang="ru-RU"/>
          </a:p>
        </p:txBody>
      </p:sp>
      <p:sp>
        <p:nvSpPr>
          <p:cNvPr id="106139407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8300257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950820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052866330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15931347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10BD28-A924-42C9-9A78-480FC52322B5}" type="datetime1">
              <a:rPr lang="ru-RU"/>
              <a:t>04.03.2026</a:t>
            </a:fld>
            <a:endParaRPr lang="ru-RU"/>
          </a:p>
        </p:txBody>
      </p:sp>
      <p:sp>
        <p:nvSpPr>
          <p:cNvPr id="96027654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6800876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3412908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958055801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91187344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661939-7C76-4BF9-8645-48337A983B25}" type="datetime1">
              <a:rPr lang="ru-RU"/>
              <a:t>04.03.2026</a:t>
            </a:fld>
            <a:endParaRPr lang="ru-RU"/>
          </a:p>
        </p:txBody>
      </p:sp>
      <p:sp>
        <p:nvSpPr>
          <p:cNvPr id="84921666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91286613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853327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98745446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335498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F71F35-DF77-4C19-9EF8-614EAEDE7E55}" type="datetime1">
              <a:rPr lang="ru-RU"/>
              <a:t>04.03.2026</a:t>
            </a:fld>
            <a:endParaRPr lang="ru-RU"/>
          </a:p>
        </p:txBody>
      </p:sp>
      <p:sp>
        <p:nvSpPr>
          <p:cNvPr id="1839585081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6441787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025746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00410982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8612895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A3821CB-1419-4D36-8D79-DB0D952C2FD4}" type="datetime1">
              <a:rPr lang="ru-RU"/>
              <a:t>04.03.2026</a:t>
            </a:fld>
            <a:endParaRPr lang="ru-RU"/>
          </a:p>
        </p:txBody>
      </p:sp>
      <p:sp>
        <p:nvSpPr>
          <p:cNvPr id="1082740251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30391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784486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7598860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41779958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22596944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410A19-5CEE-43F7-ADFB-2205A0F63D04}" type="datetime1">
              <a:rPr lang="ru-RU"/>
              <a:t>04.03.2026</a:t>
            </a:fld>
            <a:endParaRPr lang="ru-RU"/>
          </a:p>
        </p:txBody>
      </p:sp>
      <p:sp>
        <p:nvSpPr>
          <p:cNvPr id="388954214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76998035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1037210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806798041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4169780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9750827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68544049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15373698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43AF7B-C1A4-44E3-9586-1650AEBF95F9}" type="datetime1">
              <a:rPr lang="ru-RU"/>
              <a:t>04.03.2026</a:t>
            </a:fld>
            <a:endParaRPr lang="ru-RU"/>
          </a:p>
        </p:txBody>
      </p:sp>
      <p:sp>
        <p:nvSpPr>
          <p:cNvPr id="507571267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5736217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621279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20027976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C15A46-9729-480F-8A1F-7CECA31E924D}" type="datetime1">
              <a:rPr lang="ru-RU"/>
              <a:t>04.03.2026</a:t>
            </a:fld>
            <a:endParaRPr lang="ru-RU"/>
          </a:p>
        </p:txBody>
      </p:sp>
      <p:sp>
        <p:nvSpPr>
          <p:cNvPr id="1447252943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91062666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9706775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BC8A000-9B98-4569-8446-5D1FF7EC3A45}" type="datetime1">
              <a:rPr lang="ru-RU"/>
              <a:t>04.03.2026</a:t>
            </a:fld>
            <a:endParaRPr lang="ru-RU"/>
          </a:p>
        </p:txBody>
      </p:sp>
      <p:sp>
        <p:nvSpPr>
          <p:cNvPr id="1810186836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432699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99165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04682562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62020963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29698129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1F33DE-52AD-4619-A0F5-268AC8FB4D13}" type="datetime1">
              <a:rPr lang="ru-RU"/>
              <a:t>04.03.2026</a:t>
            </a:fld>
            <a:endParaRPr lang="ru-RU"/>
          </a:p>
        </p:txBody>
      </p:sp>
      <p:sp>
        <p:nvSpPr>
          <p:cNvPr id="1649802017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07858636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3853020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84043934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Нажмите, чтобы добавить изображение</a:t>
            </a:r>
            <a:endParaRPr/>
          </a:p>
        </p:txBody>
      </p:sp>
      <p:sp>
        <p:nvSpPr>
          <p:cNvPr id="172138329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9371080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C8140D-D568-4C70-A8F9-4A94F110B69B}" type="datetime1">
              <a:rPr lang="ru-RU"/>
              <a:t>04.03.2026</a:t>
            </a:fld>
            <a:endParaRPr lang="ru-RU"/>
          </a:p>
        </p:txBody>
      </p:sp>
      <p:sp>
        <p:nvSpPr>
          <p:cNvPr id="1201970924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51064922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6006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907022126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4980142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F9F3EF-6B82-4A93-BEDA-6E0472EA01CF}" type="datetime1">
              <a:rPr lang="ru-RU"/>
              <a:t>04.03.2026</a:t>
            </a:fld>
            <a:endParaRPr lang="ru-RU"/>
          </a:p>
        </p:txBody>
      </p:sp>
      <p:sp>
        <p:nvSpPr>
          <p:cNvPr id="168253670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1752513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0610115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400" b="0" i="0" u="none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Восстановление распределения электронов на основе искусственного интеллекта по данным магнитного спектрометра</a:t>
            </a:r>
            <a:endParaRPr lang="ru-RU" sz="9600">
              <a:latin typeface="+mn-lt"/>
            </a:endParaRPr>
          </a:p>
        </p:txBody>
      </p:sp>
      <p:sp>
        <p:nvSpPr>
          <p:cNvPr id="1813462406" name="Subtitle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1200">
                <a:latin typeface="+mj-lt"/>
                <a:ea typeface="Times New Roman"/>
                <a:cs typeface="Times New Roman"/>
              </a:rPr>
              <a:t>Родимков Ю.</a:t>
            </a:r>
            <a:r>
              <a:rPr lang="ru-RU" sz="1200" baseline="30000">
                <a:latin typeface="+mj-lt"/>
                <a:ea typeface="Times New Roman"/>
                <a:cs typeface="Times New Roman"/>
              </a:rPr>
              <a:t>1)</a:t>
            </a:r>
            <a:r>
              <a:rPr lang="ru-RU" sz="1200">
                <a:latin typeface="+mj-lt"/>
                <a:ea typeface="Times New Roman"/>
                <a:cs typeface="Times New Roman"/>
              </a:rPr>
              <a:t>, </a:t>
            </a:r>
            <a:r>
              <a:rPr lang="ru-RU" sz="1200" u="sng">
                <a:latin typeface="+mj-lt"/>
                <a:ea typeface="Times New Roman"/>
                <a:cs typeface="Times New Roman"/>
              </a:rPr>
              <a:t>Перевалов С.</a:t>
            </a:r>
            <a:r>
              <a:rPr lang="ru-RU" sz="1200" baseline="30000">
                <a:latin typeface="+mj-lt"/>
                <a:ea typeface="Times New Roman"/>
                <a:cs typeface="Times New Roman"/>
              </a:rPr>
              <a:t>2)</a:t>
            </a:r>
            <a:r>
              <a:rPr lang="ru-RU" sz="1200">
                <a:latin typeface="+mj-lt"/>
                <a:ea typeface="Times New Roman"/>
                <a:cs typeface="Times New Roman"/>
              </a:rPr>
              <a:t>, Волокитин В.</a:t>
            </a:r>
            <a:r>
              <a:rPr lang="ru-RU" sz="1200" baseline="30000">
                <a:latin typeface="+mj-lt"/>
                <a:ea typeface="Times New Roman"/>
                <a:cs typeface="Times New Roman"/>
              </a:rPr>
              <a:t>1)</a:t>
            </a:r>
            <a:r>
              <a:rPr lang="ru-RU" sz="1200">
                <a:latin typeface="+mj-lt"/>
                <a:ea typeface="Times New Roman"/>
                <a:cs typeface="Times New Roman"/>
              </a:rPr>
              <a:t>, Котов А.</a:t>
            </a:r>
            <a:r>
              <a:rPr lang="ru-RU" sz="1200" baseline="30000">
                <a:latin typeface="+mj-lt"/>
                <a:ea typeface="Times New Roman"/>
                <a:cs typeface="Times New Roman"/>
              </a:rPr>
              <a:t>2)</a:t>
            </a:r>
            <a:r>
              <a:rPr lang="ru-RU" sz="1200">
                <a:latin typeface="+mj-lt"/>
                <a:ea typeface="Times New Roman"/>
                <a:cs typeface="Times New Roman"/>
              </a:rPr>
              <a:t>, Соловьев А.</a:t>
            </a:r>
            <a:r>
              <a:rPr lang="ru-RU" sz="1200" baseline="30000">
                <a:latin typeface="+mj-lt"/>
                <a:ea typeface="Times New Roman"/>
                <a:cs typeface="Times New Roman"/>
              </a:rPr>
              <a:t>2)</a:t>
            </a:r>
            <a:r>
              <a:rPr lang="ru-RU" sz="1200">
                <a:latin typeface="+mj-lt"/>
                <a:ea typeface="Times New Roman"/>
                <a:cs typeface="Times New Roman"/>
              </a:rPr>
              <a:t>, Мееров И.</a:t>
            </a:r>
            <a:r>
              <a:rPr lang="ru-RU" sz="1200" baseline="30000">
                <a:latin typeface="+mj-lt"/>
                <a:ea typeface="Times New Roman"/>
                <a:cs typeface="Times New Roman"/>
              </a:rPr>
              <a:t>1)</a:t>
            </a:r>
            <a:endParaRPr lang="ru-RU" sz="1200" i="0" u="none" baseline="30000">
              <a:latin typeface="+mj-lt"/>
              <a:ea typeface="Times New Roman"/>
              <a:cs typeface="Times New Roman"/>
            </a:endParaRPr>
          </a:p>
          <a:p>
            <a:pPr>
              <a:defRPr/>
            </a:pPr>
            <a:r>
              <a:rPr sz="1200" i="0" u="none" baseline="30000">
                <a:latin typeface="+mj-lt"/>
                <a:ea typeface="Times New Roman"/>
                <a:cs typeface="Times New Roman"/>
              </a:rPr>
              <a:t>1)</a:t>
            </a:r>
            <a:r>
              <a:rPr lang="ru-RU" sz="1200" i="0">
                <a:latin typeface="+mj-lt"/>
              </a:rPr>
              <a:t> Нижегородский государственный университет им. Н.И. Лобачевского</a:t>
            </a:r>
            <a:endParaRPr/>
          </a:p>
          <a:p>
            <a:pPr>
              <a:defRPr/>
            </a:pPr>
            <a:r>
              <a:rPr sz="1200" i="0" u="none" baseline="30000">
                <a:latin typeface="+mj-lt"/>
                <a:ea typeface="Times New Roman"/>
                <a:cs typeface="Times New Roman"/>
              </a:rPr>
              <a:t>2)</a:t>
            </a:r>
            <a:r>
              <a:rPr lang="ru-RU" sz="1200" i="0">
                <a:latin typeface="+mj-lt"/>
              </a:rPr>
              <a:t>Институт прикладной физики им. А.В. Гапонова-Грехова Российской академии наук</a:t>
            </a:r>
            <a:endParaRPr lang="ru-RU" sz="1200">
              <a:latin typeface="+mj-lt"/>
            </a:endParaRPr>
          </a:p>
        </p:txBody>
      </p:sp>
      <p:sp>
        <p:nvSpPr>
          <p:cNvPr id="1898634092" name=""/>
          <p:cNvSpPr txBox="1"/>
          <p:nvPr/>
        </p:nvSpPr>
        <p:spPr bwMode="auto">
          <a:xfrm rot="0" flipH="0" flipV="0">
            <a:off x="7726725" y="5257800"/>
            <a:ext cx="4182194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sz="1000">
                <a:latin typeface="Arial"/>
                <a:ea typeface="Arial"/>
                <a:cs typeface="Arial"/>
              </a:rPr>
              <a:t>по работе </a:t>
            </a:r>
            <a:r>
              <a:rPr lang="ru-RU" sz="1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AI-based electron distribution reconstruction from two screen magnetic </a:t>
            </a:r>
            <a:r>
              <a:rPr lang="ru-RU" sz="1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spectrometer</a:t>
            </a:r>
            <a:r>
              <a:rPr sz="1000">
                <a:latin typeface="Arial"/>
                <a:ea typeface="Arial"/>
                <a:cs typeface="Arial"/>
              </a:rPr>
              <a:t> </a:t>
            </a:r>
            <a:r>
              <a:rPr sz="1000" b="0" i="1" u="none">
                <a:solidFill>
                  <a:srgbClr val="1A1A1A"/>
                </a:solidFill>
                <a:latin typeface="Arial"/>
                <a:ea typeface="Arial"/>
                <a:cs typeface="Arial"/>
              </a:rPr>
              <a:t>Rev. Sci. Instrum.</a:t>
            </a:r>
            <a:r>
              <a:rPr sz="1000" b="0" i="0" u="none">
                <a:solidFill>
                  <a:srgbClr val="1A1A1A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0" i="0" u="none">
                <a:solidFill>
                  <a:srgbClr val="1A1A1A"/>
                </a:solidFill>
                <a:latin typeface="Arial"/>
                <a:ea typeface="Arial"/>
                <a:cs typeface="Arial"/>
              </a:rPr>
              <a:t>97, 033002 (2026)</a:t>
            </a:r>
            <a:endParaRPr lang="ru-RU" sz="1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37606837" name=""/>
          <p:cNvSpPr txBox="1"/>
          <p:nvPr/>
        </p:nvSpPr>
        <p:spPr bwMode="auto">
          <a:xfrm rot="0" flipH="0" flipV="0">
            <a:off x="4660507" y="6367874"/>
            <a:ext cx="2872784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en-US" sz="1200"/>
              <a:t>16.04.2026</a:t>
            </a:r>
            <a:endParaRPr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056302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Структура нейронной сети</a:t>
            </a:r>
            <a:endParaRPr/>
          </a:p>
        </p:txBody>
      </p:sp>
      <p:sp>
        <p:nvSpPr>
          <p:cNvPr id="249958782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4728882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 marL="0" indent="0">
              <a:lnSpc>
                <a:spcPct val="114999"/>
              </a:lnSpc>
              <a:buNone/>
              <a:defRPr/>
            </a:pPr>
            <a:r>
              <a:rPr lang="ru-RU" sz="2000" b="1"/>
              <a:t>Сверточная нейронная сеть </a:t>
            </a:r>
            <a:r>
              <a:rPr lang="ru-RU" sz="2000"/>
              <a:t>обучалась</a:t>
            </a:r>
            <a:r>
              <a:rPr lang="en-US" sz="2000"/>
              <a:t> </a:t>
            </a:r>
            <a:r>
              <a:rPr lang="ru-RU" sz="2000"/>
              <a:t>в </a:t>
            </a:r>
            <a:r>
              <a:rPr lang="ru-RU" sz="2000" b="1"/>
              <a:t>многозадачном режиме </a:t>
            </a:r>
            <a:endParaRPr lang="en-US" sz="2000" b="1"/>
          </a:p>
          <a:p>
            <a:pPr lvl="1">
              <a:lnSpc>
                <a:spcPct val="114999"/>
              </a:lnSpc>
              <a:defRPr/>
            </a:pPr>
            <a:r>
              <a:rPr lang="ru-RU" sz="1800"/>
              <a:t>Дискретизация функции плотности</a:t>
            </a:r>
            <a:r>
              <a:rPr lang="en-US" sz="1800"/>
              <a:t>: </a:t>
            </a:r>
            <a:r>
              <a:rPr lang="ru-RU" sz="1800"/>
              <a:t>64×64×64 для </a:t>
            </a:r>
            <a:r>
              <a:rPr lang="ru-RU" sz="1800">
                <a:ea typeface="Times New Roman"/>
              </a:rPr>
              <a:t>набора №1 и</a:t>
            </a:r>
            <a:r>
              <a:rPr lang="ru-RU" sz="1800"/>
              <a:t> 128×64×64 для</a:t>
            </a:r>
            <a:r>
              <a:rPr lang="ru-RU" sz="1800">
                <a:ea typeface="Times New Roman"/>
              </a:rPr>
              <a:t> набора №2</a:t>
            </a:r>
            <a:endParaRPr lang="ru-RU" sz="1800"/>
          </a:p>
          <a:p>
            <a:pPr lvl="1">
              <a:lnSpc>
                <a:spcPct val="114999"/>
              </a:lnSpc>
              <a:defRPr/>
            </a:pPr>
            <a:r>
              <a:rPr lang="ru-RU" sz="1800"/>
              <a:t>Отдельно для каждого набора данных</a:t>
            </a:r>
            <a:endParaRPr lang="en-US" sz="1800"/>
          </a:p>
          <a:p>
            <a:pPr marL="0" indent="0">
              <a:lnSpc>
                <a:spcPct val="114999"/>
              </a:lnSpc>
              <a:buNone/>
              <a:defRPr/>
            </a:pPr>
            <a:r>
              <a:rPr lang="en-US" sz="2000"/>
              <a:t>4</a:t>
            </a:r>
            <a:r>
              <a:rPr lang="ru-RU" sz="2000"/>
              <a:t>00 эпох для №1 и </a:t>
            </a:r>
            <a:r>
              <a:rPr lang="en-US" sz="2000"/>
              <a:t>8</a:t>
            </a:r>
            <a:r>
              <a:rPr lang="ru-RU" sz="2000"/>
              <a:t>0 эпох для №2</a:t>
            </a:r>
            <a:endParaRPr/>
          </a:p>
          <a:p>
            <a:pPr marL="0" indent="0">
              <a:lnSpc>
                <a:spcPct val="114999"/>
              </a:lnSpc>
              <a:buNone/>
              <a:defRPr/>
            </a:pPr>
            <a:r>
              <a:rPr lang="ru-RU" sz="2000"/>
              <a:t>Оптимизатор Adam со скоростью обучения 0.0002</a:t>
            </a:r>
            <a:endParaRPr/>
          </a:p>
          <a:p>
            <a:pPr marL="0" indent="0">
              <a:lnSpc>
                <a:spcPct val="114999"/>
              </a:lnSpc>
              <a:buNone/>
              <a:defRPr/>
            </a:pPr>
            <a:r>
              <a:rPr lang="ru-RU" sz="2000"/>
              <a:t>Тип данных 𝑏𝑓𝑙𝑜𝑎𝑡16 на 4×Nvidia GPU A100 40GB</a:t>
            </a:r>
            <a:endParaRPr/>
          </a:p>
          <a:p>
            <a:pPr lvl="1">
              <a:lnSpc>
                <a:spcPct val="114999"/>
              </a:lnSpc>
              <a:defRPr/>
            </a:pPr>
            <a:r>
              <a:rPr lang="ru-RU" sz="1800"/>
              <a:t>Разрешение изображений 64×192 пикселей</a:t>
            </a:r>
            <a:r>
              <a:rPr lang="en-US" sz="2000"/>
              <a:t>; </a:t>
            </a:r>
            <a:r>
              <a:rPr lang="ru-RU" sz="1800"/>
              <a:t>Размер пакета 128</a:t>
            </a:r>
            <a:endParaRPr/>
          </a:p>
          <a:p>
            <a:pPr lvl="1">
              <a:lnSpc>
                <a:spcPct val="114999"/>
              </a:lnSpc>
              <a:defRPr/>
            </a:pPr>
            <a:r>
              <a:rPr lang="ru-RU" sz="1800"/>
              <a:t>Изображения экранов и функция плотности </a:t>
            </a:r>
            <a:br>
              <a:rPr lang="en-US" sz="1800"/>
            </a:br>
            <a:r>
              <a:rPr lang="ru-RU" sz="1800"/>
              <a:t>нормировались в диапазон [0, 1]</a:t>
            </a:r>
            <a:endParaRPr/>
          </a:p>
          <a:p>
            <a:pPr marL="0" indent="0">
              <a:buNone/>
              <a:defRPr/>
            </a:pPr>
            <a:endParaRPr/>
          </a:p>
        </p:txBody>
      </p:sp>
      <p:pic>
        <p:nvPicPr>
          <p:cNvPr id="827484120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6000" y="1690689"/>
            <a:ext cx="4441918" cy="4549028"/>
          </a:xfrm>
          <a:prstGeom prst="rect">
            <a:avLst/>
          </a:prstGeom>
        </p:spPr>
      </p:pic>
      <p:sp>
        <p:nvSpPr>
          <p:cNvPr id="1010784557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10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641327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Результаты на синтетических данных</a:t>
            </a:r>
            <a:endParaRPr/>
          </a:p>
        </p:txBody>
      </p:sp>
      <p:sp>
        <p:nvSpPr>
          <p:cNvPr id="92302934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10994480" name="Объект 2"/>
          <p:cNvSpPr txBox="1"/>
          <p:nvPr/>
        </p:nvSpPr>
        <p:spPr bwMode="auto">
          <a:xfrm>
            <a:off x="6428214" y="4992408"/>
            <a:ext cx="4968552" cy="164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marL="266706" indent="-266706" algn="l" rtl="0">
              <a:spcBef>
                <a:spcPts val="0"/>
              </a:spcBef>
              <a:spcAft>
                <a:spcPts val="0"/>
              </a:spcAft>
              <a:buSzPct val="80000"/>
              <a:buFont typeface="Wingdings"/>
              <a:buChar char="q"/>
              <a:defRPr sz="24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542939" indent="-276232" algn="l" rtl="0">
              <a:spcBef>
                <a:spcPts val="0"/>
              </a:spcBef>
              <a:spcAft>
                <a:spcPts val="0"/>
              </a:spcAft>
              <a:buChar char="–"/>
              <a:defRPr sz="2200">
                <a:solidFill>
                  <a:schemeClr val="tx1"/>
                </a:solidFill>
                <a:latin typeface="Times New Roman"/>
                <a:cs typeface="Times New Roman"/>
              </a:defRPr>
            </a:lvl2pPr>
            <a:lvl3pPr marL="809645" indent="-266706" algn="l" rtl="0">
              <a:spcBef>
                <a:spcPts val="0"/>
              </a:spcBef>
              <a:spcAft>
                <a:spcPts val="0"/>
              </a:spcAft>
              <a:buChar char="•"/>
              <a:defRPr sz="2000">
                <a:solidFill>
                  <a:schemeClr val="tx1"/>
                </a:solidFill>
                <a:latin typeface="Times New Roman"/>
                <a:cs typeface="Times New Roman"/>
              </a:defRPr>
            </a:lvl3pPr>
            <a:lvl4pPr marL="1076352" indent="-266706" algn="l" rtl="0">
              <a:spcBef>
                <a:spcPts val="0"/>
              </a:spcBef>
              <a:spcAft>
                <a:spcPts val="0"/>
              </a:spcAft>
              <a:buChar char="–"/>
              <a:defRPr sz="1800">
                <a:solidFill>
                  <a:schemeClr val="tx1"/>
                </a:solidFill>
                <a:latin typeface="Times New Roman"/>
                <a:cs typeface="Times New Roman"/>
              </a:defRPr>
            </a:lvl4pPr>
            <a:lvl5pPr marL="1343058" indent="-266706" algn="l" rtl="0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 sz="1600">
                <a:solidFill>
                  <a:schemeClr val="tx1"/>
                </a:solidFill>
                <a:latin typeface="Times New Roman"/>
                <a:cs typeface="Times New Roman"/>
              </a:defRPr>
            </a:lvl5pPr>
            <a:lvl6pPr marL="2514663" indent="-228606" algn="l" rtl="0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74" indent="-228606" algn="l" rtl="0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86" indent="-228606" algn="l" rtl="0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97" indent="-228606" algn="l" rtl="0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800" b="1">
                <a:latin typeface="+mj-lt"/>
              </a:rPr>
              <a:t>Модель с высокой точностью восстанавливает функцию плотности на синтетических данных </a:t>
            </a:r>
            <a:endParaRPr/>
          </a:p>
          <a:p>
            <a:pPr lvl="1">
              <a:defRPr/>
            </a:pPr>
            <a:r>
              <a:rPr lang="ru-RU" sz="1800">
                <a:latin typeface="+mj-lt"/>
              </a:rPr>
              <a:t>Точность модели осталась неизменной при работе с зашумленными данными  </a:t>
            </a:r>
            <a:endParaRPr/>
          </a:p>
        </p:txBody>
      </p:sp>
      <p:pic>
        <p:nvPicPr>
          <p:cNvPr id="1023800789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5496634" y="2573869"/>
            <a:ext cx="3566878" cy="1188000"/>
          </a:xfrm>
          <a:prstGeom prst="rect">
            <a:avLst/>
          </a:prstGeom>
        </p:spPr>
      </p:pic>
      <p:pic>
        <p:nvPicPr>
          <p:cNvPr id="777675222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6632947" y="2573869"/>
            <a:ext cx="3566878" cy="1188000"/>
          </a:xfrm>
          <a:prstGeom prst="rect">
            <a:avLst/>
          </a:prstGeom>
        </p:spPr>
      </p:pic>
      <p:pic>
        <p:nvPicPr>
          <p:cNvPr id="1783996571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7929091" y="2573869"/>
            <a:ext cx="3566878" cy="1188000"/>
          </a:xfrm>
          <a:prstGeom prst="rect">
            <a:avLst/>
          </a:prstGeom>
        </p:spPr>
      </p:pic>
      <p:pic>
        <p:nvPicPr>
          <p:cNvPr id="128568825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5400000">
            <a:off x="9081219" y="2573869"/>
            <a:ext cx="3566878" cy="1188000"/>
          </a:xfrm>
          <a:prstGeom prst="rect">
            <a:avLst/>
          </a:prstGeom>
        </p:spPr>
      </p:pic>
      <p:sp>
        <p:nvSpPr>
          <p:cNvPr id="1388296236" name="TextBox 10"/>
          <p:cNvSpPr txBox="1"/>
          <p:nvPr/>
        </p:nvSpPr>
        <p:spPr bwMode="auto">
          <a:xfrm>
            <a:off x="6672924" y="3605206"/>
            <a:ext cx="2337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№1</a:t>
            </a:r>
            <a:br>
              <a:rPr lang="ru-RU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(a) </a:t>
            </a:r>
            <a:r>
              <a:rPr lang="ru-RU">
                <a:solidFill>
                  <a:schemeClr val="bg1"/>
                </a:solidFill>
              </a:rPr>
              <a:t>истинный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(</a:t>
            </a:r>
            <a:r>
              <a:rPr lang="ru-RU">
                <a:solidFill>
                  <a:schemeClr val="bg1"/>
                </a:solidFill>
              </a:rPr>
              <a:t>б</a:t>
            </a:r>
            <a:r>
              <a:rPr lang="en-US">
                <a:solidFill>
                  <a:schemeClr val="bg1"/>
                </a:solidFill>
              </a:rPr>
              <a:t>) </a:t>
            </a:r>
            <a:r>
              <a:rPr lang="ru-RU">
                <a:solidFill>
                  <a:schemeClr val="bg1"/>
                </a:solidFill>
              </a:rPr>
              <a:t>предсказанный</a:t>
            </a:r>
            <a:endParaRPr/>
          </a:p>
        </p:txBody>
      </p:sp>
      <p:sp>
        <p:nvSpPr>
          <p:cNvPr id="938041386" name="TextBox 11"/>
          <p:cNvSpPr txBox="1"/>
          <p:nvPr/>
        </p:nvSpPr>
        <p:spPr bwMode="auto">
          <a:xfrm>
            <a:off x="6672924" y="4581973"/>
            <a:ext cx="387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а)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826264184" name="TextBox 12"/>
          <p:cNvSpPr txBox="1"/>
          <p:nvPr/>
        </p:nvSpPr>
        <p:spPr bwMode="auto">
          <a:xfrm>
            <a:off x="7894928" y="4581973"/>
            <a:ext cx="522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б)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048467827" name="TextBox 13"/>
          <p:cNvSpPr txBox="1"/>
          <p:nvPr/>
        </p:nvSpPr>
        <p:spPr bwMode="auto">
          <a:xfrm>
            <a:off x="9136792" y="4563507"/>
            <a:ext cx="387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в)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82375129" name="TextBox 14"/>
          <p:cNvSpPr txBox="1"/>
          <p:nvPr/>
        </p:nvSpPr>
        <p:spPr bwMode="auto">
          <a:xfrm>
            <a:off x="10429248" y="4590364"/>
            <a:ext cx="387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г)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970872856" name="TextBox 15"/>
          <p:cNvSpPr txBox="1"/>
          <p:nvPr/>
        </p:nvSpPr>
        <p:spPr bwMode="auto">
          <a:xfrm>
            <a:off x="9059304" y="3723986"/>
            <a:ext cx="2337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№2</a:t>
            </a:r>
            <a:br>
              <a:rPr lang="ru-RU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(</a:t>
            </a:r>
            <a:r>
              <a:rPr lang="ru-RU">
                <a:solidFill>
                  <a:schemeClr val="bg1"/>
                </a:solidFill>
              </a:rPr>
              <a:t>в</a:t>
            </a:r>
            <a:r>
              <a:rPr lang="en-US">
                <a:solidFill>
                  <a:schemeClr val="bg1"/>
                </a:solidFill>
              </a:rPr>
              <a:t>) </a:t>
            </a:r>
            <a:r>
              <a:rPr lang="ru-RU">
                <a:solidFill>
                  <a:schemeClr val="bg1"/>
                </a:solidFill>
              </a:rPr>
              <a:t>истинный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(</a:t>
            </a:r>
            <a:r>
              <a:rPr lang="ru-RU">
                <a:solidFill>
                  <a:schemeClr val="bg1"/>
                </a:solidFill>
              </a:rPr>
              <a:t>г</a:t>
            </a:r>
            <a:r>
              <a:rPr lang="en-US">
                <a:solidFill>
                  <a:schemeClr val="bg1"/>
                </a:solidFill>
              </a:rPr>
              <a:t>) </a:t>
            </a:r>
            <a:r>
              <a:rPr lang="ru-RU">
                <a:solidFill>
                  <a:schemeClr val="bg1"/>
                </a:solidFill>
              </a:rPr>
              <a:t>предсказанный</a:t>
            </a:r>
            <a:endParaRPr/>
          </a:p>
        </p:txBody>
      </p:sp>
      <p:graphicFrame>
        <p:nvGraphicFramePr>
          <p:cNvPr id="840804243" name="Объект 20"/>
          <p:cNvGraphicFramePr>
            <a:graphicFrameLocks xmlns:a="http://schemas.openxmlformats.org/drawingml/2006/main"/>
          </p:cNvGraphicFramePr>
          <p:nvPr/>
        </p:nvGraphicFramePr>
        <p:xfrm>
          <a:off x="631969" y="2619584"/>
          <a:ext cx="5869075" cy="233172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{284E427A-3D55-4303-BF80-6455036E1DE7}</a:tableStyleId>
              </a:tblPr>
              <a:tblGrid>
                <a:gridCol w="2430279"/>
                <a:gridCol w="859699"/>
                <a:gridCol w="859699"/>
                <a:gridCol w="859699"/>
                <a:gridCol w="859699"/>
              </a:tblGrid>
              <a:tr h="346164"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№1</a:t>
                      </a:r>
                      <a:endParaRPr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№2</a:t>
                      </a:r>
                      <a:endParaRPr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74897"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Метрика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Первый экран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Второй Экран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Первый экран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Второй Экран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897"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Косинусное сходство на чистых данных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0.894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0.925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0.979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0.991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8483"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Косинусное сходство на зашумленных данных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0.883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0.949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0.978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0.989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55910957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11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770932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Результаты на реальных данных</a:t>
            </a:r>
            <a:endParaRPr/>
          </a:p>
        </p:txBody>
      </p:sp>
      <p:pic>
        <p:nvPicPr>
          <p:cNvPr id="2079043169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5301850" y="3131847"/>
            <a:ext cx="3566878" cy="1188000"/>
          </a:xfrm>
          <a:prstGeom prst="rect">
            <a:avLst/>
          </a:prstGeom>
        </p:spPr>
      </p:pic>
      <p:pic>
        <p:nvPicPr>
          <p:cNvPr id="678138075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6508658" y="3141154"/>
            <a:ext cx="3566878" cy="1188000"/>
          </a:xfrm>
          <a:prstGeom prst="rect">
            <a:avLst/>
          </a:prstGeom>
        </p:spPr>
      </p:pic>
      <p:pic>
        <p:nvPicPr>
          <p:cNvPr id="1980567902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9060489" y="3125819"/>
            <a:ext cx="3566878" cy="1188000"/>
          </a:xfrm>
          <a:prstGeom prst="rect">
            <a:avLst/>
          </a:prstGeom>
        </p:spPr>
      </p:pic>
      <p:pic>
        <p:nvPicPr>
          <p:cNvPr id="2131450283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5400000">
            <a:off x="7809395" y="3120716"/>
            <a:ext cx="3566878" cy="1188000"/>
          </a:xfrm>
          <a:prstGeom prst="rect">
            <a:avLst/>
          </a:prstGeom>
        </p:spPr>
      </p:pic>
      <p:sp>
        <p:nvSpPr>
          <p:cNvPr id="2102115847" name="TextBox 9"/>
          <p:cNvSpPr txBox="1"/>
          <p:nvPr/>
        </p:nvSpPr>
        <p:spPr bwMode="auto">
          <a:xfrm>
            <a:off x="6312510" y="5564776"/>
            <a:ext cx="5307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latin typeface="Times New Roman"/>
                <a:ea typeface="Times New Roman"/>
              </a:rPr>
              <a:t>Примеры </a:t>
            </a:r>
            <a:br>
              <a:rPr lang="ru-RU" sz="1600">
                <a:latin typeface="Times New Roman"/>
                <a:ea typeface="Times New Roman"/>
              </a:rPr>
            </a:br>
            <a:r>
              <a:rPr lang="ru-RU" sz="1600">
                <a:latin typeface="Times New Roman"/>
                <a:ea typeface="Times New Roman"/>
              </a:rPr>
              <a:t>экспериментальных (а</a:t>
            </a:r>
            <a:r>
              <a:rPr lang="ru-RU" sz="1600">
                <a:ea typeface="Times New Roman"/>
              </a:rPr>
              <a:t>, с</a:t>
            </a:r>
            <a:r>
              <a:rPr lang="ru-RU" sz="1600">
                <a:latin typeface="Times New Roman"/>
                <a:ea typeface="Times New Roman"/>
              </a:rPr>
              <a:t>) и восстановленных (б, д) экранов набора данных №1</a:t>
            </a:r>
            <a:endParaRPr lang="ru-RU" sz="1600"/>
          </a:p>
        </p:txBody>
      </p:sp>
      <p:sp>
        <p:nvSpPr>
          <p:cNvPr id="355489329" name="TextBox 10"/>
          <p:cNvSpPr txBox="1"/>
          <p:nvPr/>
        </p:nvSpPr>
        <p:spPr bwMode="auto">
          <a:xfrm>
            <a:off x="6523499" y="5142231"/>
            <a:ext cx="387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а)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554571284" name="TextBox 11"/>
          <p:cNvSpPr txBox="1"/>
          <p:nvPr/>
        </p:nvSpPr>
        <p:spPr bwMode="auto">
          <a:xfrm>
            <a:off x="7711499" y="5138967"/>
            <a:ext cx="479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б)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842463717" name="TextBox 12"/>
          <p:cNvSpPr txBox="1"/>
          <p:nvPr/>
        </p:nvSpPr>
        <p:spPr bwMode="auto">
          <a:xfrm>
            <a:off x="9054764" y="5132938"/>
            <a:ext cx="387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с)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979175969" name="TextBox 13"/>
          <p:cNvSpPr txBox="1"/>
          <p:nvPr/>
        </p:nvSpPr>
        <p:spPr bwMode="auto">
          <a:xfrm>
            <a:off x="10339105" y="5162345"/>
            <a:ext cx="467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д)</a:t>
            </a:r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1552911520" name="Объект 2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703431" y="3017899"/>
          <a:ext cx="5244242" cy="2058824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{284E427A-3D55-4303-BF80-6455036E1DE7}</a:tableStyleId>
              </a:tblPr>
              <a:tblGrid>
                <a:gridCol w="1821908"/>
                <a:gridCol w="986445"/>
                <a:gridCol w="811963"/>
                <a:gridCol w="811963"/>
                <a:gridCol w="811963"/>
              </a:tblGrid>
              <a:tr h="283766"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№1</a:t>
                      </a:r>
                      <a:endParaRPr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№2</a:t>
                      </a:r>
                      <a:endParaRPr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606386"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Метрика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Первый экран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Второй Экран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Первый экран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Второй Экран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7265"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400"/>
                        <a:t>Косинусное сходство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0.657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0.888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0.896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5875"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/>
                        <a:t>0.728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2418168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582073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24786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58865532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3205143" y="3028981"/>
            <a:ext cx="3566878" cy="1188000"/>
          </a:xfrm>
          <a:prstGeom prst="rect">
            <a:avLst/>
          </a:prstGeom>
        </p:spPr>
      </p:pic>
      <p:pic>
        <p:nvPicPr>
          <p:cNvPr id="1796320992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-610307" y="3028981"/>
            <a:ext cx="3566878" cy="1188000"/>
          </a:xfrm>
          <a:prstGeom prst="rect">
            <a:avLst/>
          </a:prstGeom>
        </p:spPr>
      </p:pic>
      <p:pic>
        <p:nvPicPr>
          <p:cNvPr id="1588683005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613248" y="3033351"/>
            <a:ext cx="3566878" cy="1188000"/>
          </a:xfrm>
          <a:prstGeom prst="rect">
            <a:avLst/>
          </a:prstGeom>
        </p:spPr>
      </p:pic>
      <p:pic>
        <p:nvPicPr>
          <p:cNvPr id="1103043404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5400000">
            <a:off x="1955807" y="3028981"/>
            <a:ext cx="3566878" cy="1188000"/>
          </a:xfrm>
          <a:prstGeom prst="rect">
            <a:avLst/>
          </a:prstGeom>
        </p:spPr>
      </p:pic>
      <p:pic>
        <p:nvPicPr>
          <p:cNvPr id="1642288765" name="Объект 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5400000">
            <a:off x="9196672" y="3016105"/>
            <a:ext cx="3566878" cy="1188000"/>
          </a:xfrm>
          <a:prstGeom prst="rect">
            <a:avLst/>
          </a:prstGeom>
        </p:spPr>
      </p:pic>
      <p:pic>
        <p:nvPicPr>
          <p:cNvPr id="1170656410" name="Рисунок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rot="5400000">
            <a:off x="5419034" y="3020929"/>
            <a:ext cx="3566878" cy="1188000"/>
          </a:xfrm>
          <a:prstGeom prst="rect">
            <a:avLst/>
          </a:prstGeom>
        </p:spPr>
      </p:pic>
      <p:pic>
        <p:nvPicPr>
          <p:cNvPr id="2119162974" name="Рисунок 1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rot="5400000">
            <a:off x="6662822" y="3020929"/>
            <a:ext cx="3566878" cy="1188000"/>
          </a:xfrm>
          <a:prstGeom prst="rect">
            <a:avLst/>
          </a:prstGeom>
        </p:spPr>
      </p:pic>
      <p:pic>
        <p:nvPicPr>
          <p:cNvPr id="1266440022" name="Рисунок 1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rot="5400000">
            <a:off x="7956988" y="3015064"/>
            <a:ext cx="3566878" cy="1188000"/>
          </a:xfrm>
          <a:prstGeom prst="rect">
            <a:avLst/>
          </a:prstGeom>
        </p:spPr>
      </p:pic>
      <p:sp>
        <p:nvSpPr>
          <p:cNvPr id="899185849" name="TextBox 12"/>
          <p:cNvSpPr txBox="1"/>
          <p:nvPr/>
        </p:nvSpPr>
        <p:spPr bwMode="auto">
          <a:xfrm>
            <a:off x="6408980" y="5402079"/>
            <a:ext cx="5307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latin typeface="Times New Roman"/>
                <a:ea typeface="Times New Roman"/>
              </a:rPr>
              <a:t>Примеры </a:t>
            </a:r>
            <a:br>
              <a:rPr lang="ru-RU" sz="1600">
                <a:latin typeface="Times New Roman"/>
                <a:ea typeface="Times New Roman"/>
              </a:rPr>
            </a:br>
            <a:r>
              <a:rPr lang="ru-RU" sz="1600">
                <a:latin typeface="Times New Roman"/>
                <a:ea typeface="Times New Roman"/>
              </a:rPr>
              <a:t>экспериментальных (а</a:t>
            </a:r>
            <a:r>
              <a:rPr lang="ru-RU" sz="1600">
                <a:ea typeface="Times New Roman"/>
              </a:rPr>
              <a:t>, с</a:t>
            </a:r>
            <a:r>
              <a:rPr lang="ru-RU" sz="1600">
                <a:latin typeface="Times New Roman"/>
                <a:ea typeface="Times New Roman"/>
              </a:rPr>
              <a:t>) и восстановленных (б, д) экранов набора данных №2</a:t>
            </a:r>
            <a:endParaRPr lang="ru-RU" sz="1600"/>
          </a:p>
        </p:txBody>
      </p:sp>
      <p:sp>
        <p:nvSpPr>
          <p:cNvPr id="752199898" name="TextBox 13"/>
          <p:cNvSpPr txBox="1"/>
          <p:nvPr/>
        </p:nvSpPr>
        <p:spPr bwMode="auto">
          <a:xfrm>
            <a:off x="6625386" y="4936932"/>
            <a:ext cx="387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а)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171372545" name="TextBox 14"/>
          <p:cNvSpPr txBox="1"/>
          <p:nvPr/>
        </p:nvSpPr>
        <p:spPr bwMode="auto">
          <a:xfrm>
            <a:off x="7813386" y="4933668"/>
            <a:ext cx="542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б)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920806710" name="TextBox 15"/>
          <p:cNvSpPr txBox="1"/>
          <p:nvPr/>
        </p:nvSpPr>
        <p:spPr bwMode="auto">
          <a:xfrm>
            <a:off x="9156651" y="4927640"/>
            <a:ext cx="387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с)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459582751" name="TextBox 16"/>
          <p:cNvSpPr txBox="1"/>
          <p:nvPr/>
        </p:nvSpPr>
        <p:spPr bwMode="auto">
          <a:xfrm>
            <a:off x="10402406" y="4927640"/>
            <a:ext cx="561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д)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752183718" name="TextBox 17"/>
          <p:cNvSpPr txBox="1"/>
          <p:nvPr/>
        </p:nvSpPr>
        <p:spPr bwMode="auto">
          <a:xfrm>
            <a:off x="408697" y="5386922"/>
            <a:ext cx="5307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latin typeface="Times New Roman"/>
                <a:ea typeface="Times New Roman"/>
              </a:rPr>
              <a:t>Примеры </a:t>
            </a:r>
            <a:br>
              <a:rPr lang="ru-RU" sz="1600">
                <a:latin typeface="Times New Roman"/>
                <a:ea typeface="Times New Roman"/>
              </a:rPr>
            </a:br>
            <a:r>
              <a:rPr lang="ru-RU" sz="1600">
                <a:latin typeface="Times New Roman"/>
                <a:ea typeface="Times New Roman"/>
              </a:rPr>
              <a:t>экспериментальных (а</a:t>
            </a:r>
            <a:r>
              <a:rPr lang="ru-RU" sz="1600">
                <a:ea typeface="Times New Roman"/>
              </a:rPr>
              <a:t>, с</a:t>
            </a:r>
            <a:r>
              <a:rPr lang="ru-RU" sz="1600">
                <a:latin typeface="Times New Roman"/>
                <a:ea typeface="Times New Roman"/>
              </a:rPr>
              <a:t>) и восстановленных (б, д) экранов набора данных №1</a:t>
            </a:r>
            <a:endParaRPr lang="ru-RU" sz="1600"/>
          </a:p>
        </p:txBody>
      </p:sp>
      <p:sp>
        <p:nvSpPr>
          <p:cNvPr id="534644238" name="TextBox 18"/>
          <p:cNvSpPr txBox="1"/>
          <p:nvPr/>
        </p:nvSpPr>
        <p:spPr bwMode="auto">
          <a:xfrm>
            <a:off x="619686" y="5023171"/>
            <a:ext cx="387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а)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13838052" name="TextBox 19"/>
          <p:cNvSpPr txBox="1"/>
          <p:nvPr/>
        </p:nvSpPr>
        <p:spPr bwMode="auto">
          <a:xfrm>
            <a:off x="1807686" y="5019907"/>
            <a:ext cx="604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б)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205822497" name="TextBox 20"/>
          <p:cNvSpPr txBox="1"/>
          <p:nvPr/>
        </p:nvSpPr>
        <p:spPr bwMode="auto">
          <a:xfrm>
            <a:off x="3150951" y="5013879"/>
            <a:ext cx="387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с)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595488984" name="TextBox 21"/>
          <p:cNvSpPr txBox="1"/>
          <p:nvPr/>
        </p:nvSpPr>
        <p:spPr bwMode="auto">
          <a:xfrm>
            <a:off x="4396706" y="5013879"/>
            <a:ext cx="50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FF0000"/>
                </a:solidFill>
              </a:rPr>
              <a:t>д)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88197262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68390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3365773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0619403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95F4681-96A8-7D68-7739-CC062423FC3D}" type="slidenum">
              <a:rPr lang="ru-RU"/>
              <a:t/>
            </a:fld>
            <a:endParaRPr lang="ru-RU"/>
          </a:p>
        </p:txBody>
      </p:sp>
      <p:pic>
        <p:nvPicPr>
          <p:cNvPr id="1338067467" name=""/>
          <p:cNvPicPr>
            <a:picLocks noChangeAspect="1"/>
          </p:cNvPicPr>
          <p:nvPr/>
        </p:nvPicPr>
        <p:blipFill>
          <a:blip r:embed="rId3"/>
          <a:srcRect l="0" t="8989" r="57359" b="6738"/>
          <a:stretch/>
        </p:blipFill>
        <p:spPr bwMode="auto">
          <a:xfrm flipH="0" flipV="0">
            <a:off x="76535" y="1224374"/>
            <a:ext cx="3954488" cy="3349431"/>
          </a:xfrm>
          <a:prstGeom prst="rect">
            <a:avLst/>
          </a:prstGeom>
        </p:spPr>
      </p:pic>
      <p:pic>
        <p:nvPicPr>
          <p:cNvPr id="186706083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559063" y="101340"/>
            <a:ext cx="4846272" cy="3924298"/>
          </a:xfrm>
          <a:prstGeom prst="rect">
            <a:avLst/>
          </a:prstGeom>
        </p:spPr>
      </p:pic>
      <p:pic>
        <p:nvPicPr>
          <p:cNvPr id="90774251" name=""/>
          <p:cNvPicPr>
            <a:picLocks noChangeAspect="1"/>
          </p:cNvPicPr>
          <p:nvPr/>
        </p:nvPicPr>
        <p:blipFill>
          <a:blip r:embed="rId3"/>
          <a:srcRect l="48105" t="8437" r="9293" b="4419"/>
          <a:stretch/>
        </p:blipFill>
        <p:spPr bwMode="auto">
          <a:xfrm flipH="0" flipV="0">
            <a:off x="4194241" y="3119849"/>
            <a:ext cx="4108316" cy="3601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780100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0750358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050512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5CDF9-FB0E-CC11-4334-AEA979E25FE4}" type="slidenum">
              <a:rPr lang="ru-RU"/>
              <a:t/>
            </a:fld>
            <a:endParaRPr lang="ru-RU"/>
          </a:p>
        </p:txBody>
      </p:sp>
      <p:pic>
        <p:nvPicPr>
          <p:cNvPr id="140111794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479074" y="263523"/>
            <a:ext cx="4712828" cy="3630829"/>
          </a:xfrm>
          <a:prstGeom prst="rect">
            <a:avLst/>
          </a:prstGeom>
        </p:spPr>
      </p:pic>
      <p:pic>
        <p:nvPicPr>
          <p:cNvPr id="2006690762" name=""/>
          <p:cNvPicPr>
            <a:picLocks noChangeAspect="1"/>
          </p:cNvPicPr>
          <p:nvPr/>
        </p:nvPicPr>
        <p:blipFill>
          <a:blip r:embed="rId4"/>
          <a:srcRect l="0" t="9698" r="57363" b="6395"/>
          <a:stretch/>
        </p:blipFill>
        <p:spPr bwMode="auto">
          <a:xfrm flipH="0" flipV="0">
            <a:off x="64080" y="1233899"/>
            <a:ext cx="3943350" cy="3325847"/>
          </a:xfrm>
          <a:prstGeom prst="rect">
            <a:avLst/>
          </a:prstGeom>
        </p:spPr>
      </p:pic>
      <p:pic>
        <p:nvPicPr>
          <p:cNvPr id="1259968107" name=""/>
          <p:cNvPicPr>
            <a:picLocks noChangeAspect="1"/>
          </p:cNvPicPr>
          <p:nvPr/>
        </p:nvPicPr>
        <p:blipFill>
          <a:blip r:embed="rId4"/>
          <a:srcRect l="47438" t="8878" r="9573" b="6668"/>
          <a:stretch/>
        </p:blipFill>
        <p:spPr bwMode="auto">
          <a:xfrm flipH="0" flipV="0">
            <a:off x="3912181" y="3186524"/>
            <a:ext cx="4297741" cy="3618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47714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8216010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6592679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0619358-D382-5CBC-3B27-475C69E0924B}" type="slidenum">
              <a:rPr lang="ru-RU"/>
              <a:t/>
            </a:fld>
            <a:endParaRPr lang="ru-RU"/>
          </a:p>
        </p:txBody>
      </p:sp>
      <p:pic>
        <p:nvPicPr>
          <p:cNvPr id="1385889525" name=""/>
          <p:cNvPicPr>
            <a:picLocks noChangeAspect="1"/>
          </p:cNvPicPr>
          <p:nvPr/>
        </p:nvPicPr>
        <p:blipFill>
          <a:blip r:embed="rId3"/>
          <a:srcRect l="0" t="8892" r="57706" b="6464"/>
          <a:stretch/>
        </p:blipFill>
        <p:spPr bwMode="auto">
          <a:xfrm flipH="0" flipV="0">
            <a:off x="49573" y="1167150"/>
            <a:ext cx="3867150" cy="3316863"/>
          </a:xfrm>
          <a:prstGeom prst="rect">
            <a:avLst/>
          </a:prstGeom>
        </p:spPr>
      </p:pic>
      <p:pic>
        <p:nvPicPr>
          <p:cNvPr id="59914324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336199" y="188737"/>
            <a:ext cx="4784904" cy="3972485"/>
          </a:xfrm>
          <a:prstGeom prst="rect">
            <a:avLst/>
          </a:prstGeom>
        </p:spPr>
      </p:pic>
      <p:pic>
        <p:nvPicPr>
          <p:cNvPr id="33260448" name=""/>
          <p:cNvPicPr>
            <a:picLocks noChangeAspect="1"/>
          </p:cNvPicPr>
          <p:nvPr/>
        </p:nvPicPr>
        <p:blipFill>
          <a:blip r:embed="rId3"/>
          <a:srcRect l="48151" t="9162" r="9981" b="5633"/>
          <a:stretch/>
        </p:blipFill>
        <p:spPr bwMode="auto">
          <a:xfrm flipH="0" flipV="0">
            <a:off x="3913765" y="3167062"/>
            <a:ext cx="4127284" cy="3599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398655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Заключение</a:t>
            </a:r>
            <a:endParaRPr/>
          </a:p>
        </p:txBody>
      </p:sp>
      <p:sp>
        <p:nvSpPr>
          <p:cNvPr id="1429832858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ru-RU">
                <a:ea typeface="Times New Roman"/>
              </a:rPr>
              <a:t>Разработан метод восстановления функции плотности ускоренных электронов, зависящей от энергии и двух углов вылета</a:t>
            </a:r>
            <a:endParaRPr/>
          </a:p>
          <a:p>
            <a:pPr algn="just">
              <a:defRPr/>
            </a:pPr>
            <a:r>
              <a:rPr lang="ru-RU">
                <a:ea typeface="Times New Roman"/>
              </a:rPr>
              <a:t>Для обучения использовались синтетические данные, полученные с помощью численного моделирования</a:t>
            </a:r>
            <a:endParaRPr/>
          </a:p>
          <a:p>
            <a:pPr algn="just">
              <a:defRPr/>
            </a:pPr>
            <a:r>
              <a:rPr lang="ru-RU">
                <a:ea typeface="Times New Roman"/>
              </a:rPr>
              <a:t>В качестве метода применялась </a:t>
            </a:r>
            <a:r>
              <a:rPr lang="ru-RU">
                <a:ea typeface="Times New Roman"/>
              </a:rPr>
              <a:t>сверточная</a:t>
            </a:r>
            <a:r>
              <a:rPr lang="ru-RU">
                <a:ea typeface="Times New Roman"/>
              </a:rPr>
              <a:t> нейронная сеть, обученная в многозадачном режиме с аугментацией данных и постепенным повышением амплитуды и вероятности шума</a:t>
            </a:r>
            <a:endParaRPr/>
          </a:p>
          <a:p>
            <a:pPr algn="just">
              <a:defRPr/>
            </a:pPr>
            <a:r>
              <a:rPr lang="ru-RU">
                <a:ea typeface="Times New Roman"/>
              </a:rPr>
              <a:t>Основное преимущество предложенного метода по сравнению с аналогами — его автоматизация и возможность одновременного восстановления энергетических и угловых характеристик электронов</a:t>
            </a:r>
            <a:endParaRPr lang="ru-RU"/>
          </a:p>
          <a:p>
            <a:pPr>
              <a:defRPr/>
            </a:pPr>
            <a:endParaRPr/>
          </a:p>
        </p:txBody>
      </p:sp>
      <p:sp>
        <p:nvSpPr>
          <p:cNvPr id="1957499007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14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17875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Диагностика ускоренных электронов в эксперименте</a:t>
            </a:r>
            <a:endParaRPr/>
          </a:p>
        </p:txBody>
      </p:sp>
      <p:sp>
        <p:nvSpPr>
          <p:cNvPr id="1554116394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4"/>
            <a:ext cx="10515600" cy="480825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1600">
                <a:ea typeface="Times New Roman"/>
              </a:rPr>
              <a:t>Пучки ускоренных электронов обычно измеряют с использованием </a:t>
            </a:r>
            <a:r>
              <a:rPr lang="ru-RU" sz="1600" b="1">
                <a:ea typeface="Times New Roman"/>
              </a:rPr>
              <a:t>магнитных спектрометров</a:t>
            </a:r>
            <a:endParaRPr lang="ru-RU" sz="1600" b="1">
              <a:ea typeface="Times New Roman"/>
            </a:endParaRPr>
          </a:p>
          <a:p>
            <a:pPr marL="0" indent="0" algn="l">
              <a:buFont typeface="Arial"/>
              <a:buNone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R=</m:t>
                      </m:r>
                      <m:f>
                        <m:fPr>
                          <m:ctrlPr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𝐯</m:t>
                              </m:r>
                            </m:e>
                          </m:d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m</m:t>
                          </m:r>
                        </m:num>
                        <m:den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q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𝐁</m:t>
                              </m:r>
                            </m:e>
                          </m:d>
                        </m:den>
                      </m:f>
                    </m:oMath>
                  </m:oMathPara>
                </a14:m>
              </mc:Choice>
              <mc:Fallback/>
            </mc:AlternateContent>
            <a:endParaRPr sz="1600"/>
          </a:p>
          <a:p>
            <a:pPr>
              <a:defRPr/>
            </a:pPr>
            <a:endParaRPr lang="ru-RU" sz="1600">
              <a:ea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600">
                <a:ea typeface="Times New Roman"/>
              </a:rPr>
              <a:t>Простейший случай </a:t>
            </a:r>
            <a:r>
              <a:rPr lang="ru-RU" sz="1600" b="1">
                <a:ea typeface="Times New Roman"/>
              </a:rPr>
              <a:t>— </a:t>
            </a:r>
            <a:endParaRPr/>
          </a:p>
          <a:p>
            <a:pPr marL="0" indent="0">
              <a:buNone/>
              <a:defRPr/>
            </a:pPr>
            <a:r>
              <a:rPr lang="ru-RU" sz="1600" b="1">
                <a:ea typeface="Times New Roman"/>
              </a:rPr>
              <a:t>одноэкранный</a:t>
            </a:r>
            <a:r>
              <a:rPr lang="ru-RU" sz="1600" b="1">
                <a:ea typeface="Times New Roman"/>
              </a:rPr>
              <a:t> магнитный спектрометр с диафрагмой</a:t>
            </a:r>
            <a:endParaRPr sz="1600"/>
          </a:p>
          <a:p>
            <a:pPr marL="0" indent="0">
              <a:buNone/>
              <a:defRPr/>
            </a:pPr>
            <a:r>
              <a:rPr lang="ru-RU" sz="1600">
                <a:ea typeface="Times New Roman"/>
              </a:rPr>
              <a:t>Диафрагма необходима для устранения </a:t>
            </a:r>
            <a:r>
              <a:rPr lang="ru-RU" sz="1600" b="1">
                <a:ea typeface="Times New Roman"/>
              </a:rPr>
              <a:t>неопределённости</a:t>
            </a:r>
            <a:r>
              <a:rPr lang="ru-RU" sz="1600">
                <a:ea typeface="Times New Roman"/>
              </a:rPr>
              <a:t> — одному и тому же свечению на экране может соответствовать разная пара энергии и угла вылета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1600">
                <a:ea typeface="Times New Roman"/>
              </a:rPr>
              <a:t>Метод восстановления:</a:t>
            </a:r>
            <a:endParaRPr sz="1600"/>
          </a:p>
          <a:p>
            <a:pPr lvl="1">
              <a:defRPr/>
            </a:pPr>
            <a:r>
              <a:rPr lang="ru-RU" sz="1600">
                <a:ea typeface="Times New Roman"/>
              </a:rPr>
              <a:t>Предварительно нанесённая разметка</a:t>
            </a:r>
            <a:endParaRPr sz="1600"/>
          </a:p>
          <a:p>
            <a:pPr lvl="1">
              <a:defRPr/>
            </a:pPr>
            <a:r>
              <a:rPr lang="ru-RU" sz="1600">
                <a:ea typeface="Times New Roman"/>
              </a:rPr>
              <a:t>Применение методов оптимизации</a:t>
            </a:r>
            <a:endParaRPr/>
          </a:p>
          <a:p>
            <a:pPr marL="0" indent="0">
              <a:buNone/>
              <a:defRPr/>
            </a:pPr>
            <a:r>
              <a:rPr lang="ru-RU" sz="1600" b="1">
                <a:ea typeface="Times New Roman"/>
              </a:rPr>
              <a:t>Проблема: диафрагма ограничивает угловой разброс электронов (фиксирует положение пучка на входе в спектрометр) – </a:t>
            </a:r>
            <a:r>
              <a:rPr lang="ru-RU" sz="1600">
                <a:ea typeface="Times New Roman"/>
              </a:rPr>
              <a:t>информация об угловом распределении и углах вылета электронов, отличных от тех, которые проходят через диафрагму</a:t>
            </a:r>
            <a:r>
              <a:rPr/>
              <a:t> </a:t>
            </a:r>
            <a:r>
              <a:rPr sz="1800"/>
              <a:t>теряется</a:t>
            </a:r>
            <a:endParaRPr/>
          </a:p>
          <a:p>
            <a:pPr>
              <a:defRPr/>
            </a:pPr>
            <a:endParaRPr lang="ru-RU" sz="1600"/>
          </a:p>
        </p:txBody>
      </p:sp>
      <p:pic>
        <p:nvPicPr>
          <p:cNvPr id="237993283" name="Рисунок 6183660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67791" y="2335959"/>
            <a:ext cx="4342651" cy="1643904"/>
          </a:xfrm>
          <a:prstGeom prst="rect">
            <a:avLst/>
          </a:prstGeom>
        </p:spPr>
      </p:pic>
      <p:sp>
        <p:nvSpPr>
          <p:cNvPr id="956072725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295594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58058803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 lnSpcReduction="150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2100">
                <a:latin typeface="+mj-lt"/>
                <a:ea typeface="Times New Roman"/>
              </a:rPr>
              <a:t>Чтобы не отбрасывать информацию, используют </a:t>
            </a:r>
            <a:r>
              <a:rPr lang="ru-RU" sz="2100" b="1">
                <a:latin typeface="+mj-lt"/>
                <a:ea typeface="Times New Roman"/>
              </a:rPr>
              <a:t>двухэкранный</a:t>
            </a:r>
            <a:r>
              <a:rPr lang="ru-RU" sz="2100" b="1">
                <a:latin typeface="+mj-lt"/>
                <a:ea typeface="Times New Roman"/>
              </a:rPr>
              <a:t> магнитный спектрометр</a:t>
            </a:r>
            <a:endParaRPr sz="2100"/>
          </a:p>
          <a:p>
            <a:pPr>
              <a:defRPr/>
            </a:pPr>
            <a:endParaRPr lang="ru-RU" sz="2100">
              <a:latin typeface="+mj-lt"/>
              <a:ea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ru-RU" sz="2100">
                <a:latin typeface="+mj-lt"/>
                <a:ea typeface="Calibri"/>
              </a:rPr>
              <a:t>Использование двух экранов позволяет:</a:t>
            </a:r>
            <a:endParaRPr sz="2100"/>
          </a:p>
          <a:p>
            <a:pPr lvl="1">
              <a:defRPr/>
            </a:pPr>
            <a:r>
              <a:rPr lang="ru-RU" sz="2100">
                <a:latin typeface="+mj-lt"/>
                <a:ea typeface="Calibri"/>
              </a:rPr>
              <a:t>Восстановить траектории электронов</a:t>
            </a:r>
            <a:endParaRPr sz="2100"/>
          </a:p>
          <a:p>
            <a:pPr lvl="1">
              <a:defRPr/>
            </a:pPr>
            <a:r>
              <a:rPr lang="ru-RU" sz="2100">
                <a:latin typeface="+mj-lt"/>
                <a:ea typeface="Calibri"/>
              </a:rPr>
              <a:t>Восстанавливать и энергетическую, и угловую части</a:t>
            </a:r>
            <a:endParaRPr sz="2100"/>
          </a:p>
          <a:p>
            <a:pPr lvl="1">
              <a:defRPr/>
            </a:pPr>
            <a:endParaRPr lang="ru-RU" sz="1800">
              <a:latin typeface="+mj-lt"/>
              <a:ea typeface="Calibri"/>
            </a:endParaRPr>
          </a:p>
          <a:p>
            <a:pPr lvl="1">
              <a:defRPr/>
            </a:pPr>
            <a:endParaRPr lang="ru-RU" sz="1800">
              <a:latin typeface="+mj-lt"/>
              <a:ea typeface="Calibri"/>
            </a:endParaRPr>
          </a:p>
          <a:p>
            <a:pPr lvl="1">
              <a:defRPr/>
            </a:pPr>
            <a:endParaRPr lang="ru-RU" sz="1800">
              <a:latin typeface="+mj-lt"/>
              <a:ea typeface="Calibri"/>
            </a:endParaRPr>
          </a:p>
          <a:p>
            <a:pPr lvl="1">
              <a:defRPr/>
            </a:pPr>
            <a:endParaRPr lang="ru-RU" sz="1800">
              <a:latin typeface="+mj-lt"/>
              <a:ea typeface="Calibri"/>
            </a:endParaRPr>
          </a:p>
          <a:p>
            <a:pPr lvl="1">
              <a:defRPr/>
            </a:pPr>
            <a:endParaRPr lang="ru-RU" sz="1800">
              <a:latin typeface="+mj-lt"/>
              <a:ea typeface="Calibri"/>
            </a:endParaRPr>
          </a:p>
          <a:p>
            <a:pPr lvl="1">
              <a:defRPr/>
            </a:pPr>
            <a:endParaRPr lang="ru-RU" sz="1800">
              <a:latin typeface="+mj-lt"/>
              <a:ea typeface="Calibri"/>
            </a:endParaRPr>
          </a:p>
          <a:p>
            <a:pPr marL="457200" lvl="1" indent="0">
              <a:buNone/>
              <a:defRPr/>
            </a:pPr>
            <a:r>
              <a:rPr lang="ru-RU" sz="1800">
                <a:latin typeface="+mj-lt"/>
                <a:ea typeface="Calibri"/>
              </a:rPr>
              <a:t>Как восстанавливать данные?</a:t>
            </a:r>
            <a:endParaRPr/>
          </a:p>
        </p:txBody>
      </p:sp>
      <p:pic>
        <p:nvPicPr>
          <p:cNvPr id="752001153" name="Рисунок 4706312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17774" y="3711318"/>
            <a:ext cx="5230907" cy="2781557"/>
          </a:xfrm>
          <a:prstGeom prst="rect">
            <a:avLst/>
          </a:prstGeom>
        </p:spPr>
      </p:pic>
      <p:sp>
        <p:nvSpPr>
          <p:cNvPr id="104756223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021966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89347672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lnSpc>
                <a:spcPct val="100000"/>
              </a:lnSpc>
              <a:buFont typeface="Arial"/>
              <a:buNone/>
              <a:defRPr/>
            </a:pPr>
            <a:r>
              <a:rPr lang="ru-RU" sz="2000"/>
              <a:t>Существуют методы: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ru-RU" sz="1800" b="1"/>
              <a:t>Усреднение энергетического спектра </a:t>
            </a:r>
            <a:r>
              <a:rPr lang="ru-RU" sz="1800"/>
              <a:t>для разных значений углов в выбранном диапазоне (например, интегрирование вдоль магнитного поля)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ru-RU" sz="1800" b="1"/>
              <a:t>Решение системы уравнений</a:t>
            </a:r>
            <a:r>
              <a:rPr lang="ru-RU" sz="1800"/>
              <a:t>, связывающей координаты на экранах с углом и энергией электрона по выделенным паттернам с изображений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ru-RU" sz="1800" b="1"/>
              <a:t>Оптимизация</a:t>
            </a:r>
            <a:r>
              <a:rPr lang="ru-RU" sz="1800"/>
              <a:t> энергетических и угловых характеристик в численном моделировании, минимизируя невязку экспериментальных и модельных данных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ru-RU" sz="1800" b="1"/>
              <a:t>Разложение</a:t>
            </a:r>
            <a:r>
              <a:rPr lang="ru-RU" sz="1800"/>
              <a:t> сигналов с экранов </a:t>
            </a:r>
            <a:r>
              <a:rPr lang="ru-RU" sz="1800" b="1"/>
              <a:t>по собственным функциям </a:t>
            </a:r>
            <a:r>
              <a:rPr lang="ru-RU" sz="1800"/>
              <a:t>спектрометра и оптимизация, минимизируя невязку между численным моделированием и экспериментальными данными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r>
              <a:rPr lang="ru-RU"/>
              <a:t>Как восстановить параметры, если, например, много пучков/сгустков?</a:t>
            </a:r>
            <a:endParaRPr/>
          </a:p>
        </p:txBody>
      </p:sp>
      <p:sp>
        <p:nvSpPr>
          <p:cNvPr id="588133361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433816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Постановка задачи</a:t>
            </a:r>
            <a:endParaRPr/>
          </a:p>
        </p:txBody>
      </p:sp>
      <p:sp>
        <p:nvSpPr>
          <p:cNvPr id="778261615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+mj-lt"/>
                <a:ea typeface="Times New Roman"/>
              </a:rPr>
              <a:t>Пучок электронов </a:t>
            </a:r>
            <a:r>
              <a:rPr lang="ru-RU" sz="2000">
                <a:latin typeface="+mj-lt"/>
                <a:ea typeface="Times New Roman"/>
              </a:rPr>
              <a:t>с неизвестными в эксперименте параметрами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000" b="0" i="1">
                          <a:latin typeface="Cambria Math"/>
                          <a:ea typeface="Times New Roman"/>
                        </a:rPr>
                        <m:t>𝑃</m:t>
                      </m:r>
                      <m:r>
                        <m:rPr/>
                        <a:rPr lang="ru-RU" sz="2000" b="0" i="1">
                          <a:latin typeface="Cambria Math"/>
                          <a:ea typeface="Times New Roman"/>
                        </a:rPr>
                        <m:t>(</m:t>
                      </m:r>
                      <m:r>
                        <m:rPr/>
                        <a:rPr lang="ru-RU" sz="2000" b="0" i="1">
                          <a:latin typeface="Cambria Math"/>
                          <a:ea typeface="Times New Roman"/>
                        </a:rPr>
                        <m:t>𝐸</m:t>
                      </m:r>
                      <m:r>
                        <m:rPr/>
                        <a:rPr lang="ru-RU" sz="2000" b="0" i="1">
                          <a:latin typeface="Cambria Math"/>
                          <a:ea typeface="Times New Roman"/>
                        </a:rPr>
                        <m:t>,</m:t>
                      </m:r>
                      <m:r>
                        <m:rPr/>
                        <a:rPr lang="ru-RU" sz="2000" b="0" i="1">
                          <a:latin typeface="Cambria Math"/>
                          <a:ea typeface="Times New Roman"/>
                        </a:rPr>
                        <m:t>𝜙</m:t>
                      </m:r>
                      <m:r>
                        <m:rPr/>
                        <a:rPr lang="ru-RU" sz="2000" b="0" i="1">
                          <a:latin typeface="Cambria Math"/>
                          <a:ea typeface="Times New Roman"/>
                        </a:rPr>
                        <m:t>,</m:t>
                      </m:r>
                      <m:r>
                        <m:rPr/>
                        <a:rPr lang="ru-RU" sz="2000" b="0" i="1">
                          <a:latin typeface="Cambria Math"/>
                          <a:ea typeface="Times New Roman"/>
                        </a:rPr>
                        <m:t>𝜃</m:t>
                      </m:r>
                      <m:r>
                        <m:rPr/>
                        <a:rPr lang="ru-RU" sz="2000" b="0" i="1">
                          <a:latin typeface="Cambria Math"/>
                          <a:ea typeface="Times New Roman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r>
              <a:rPr lang="ru-RU" sz="2000">
                <a:latin typeface="+mj-lt"/>
                <a:ea typeface="Times New Roman"/>
              </a:rPr>
              <a:t>, где E – энергия,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000" b="0" i="1">
                          <a:latin typeface="Cambria Math"/>
                          <a:ea typeface="Times New Roman"/>
                        </a:rPr>
                        <m:t>𝜙</m:t>
                      </m:r>
                    </m:oMath>
                  </m:oMathPara>
                </a14:m>
              </mc:Choice>
              <mc:Fallback/>
            </mc:AlternateContent>
            <a:r>
              <a:rPr lang="en-US" sz="2000">
                <a:latin typeface="+mj-lt"/>
                <a:ea typeface="Times New Roman"/>
              </a:rPr>
              <a:t> </a:t>
            </a:r>
            <a:r>
              <a:rPr lang="ru-RU" sz="2000">
                <a:latin typeface="+mj-lt"/>
                <a:ea typeface="Times New Roman"/>
              </a:rPr>
              <a:t>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000" b="0" i="1">
                          <a:latin typeface="Cambria Math"/>
                          <a:ea typeface="Times New Roman"/>
                        </a:rPr>
                        <m:t>𝜃</m:t>
                      </m:r>
                    </m:oMath>
                  </m:oMathPara>
                </a14:m>
              </mc:Choice>
              <mc:Fallback/>
            </mc:AlternateContent>
            <a:r>
              <a:rPr lang="en-US" sz="2000">
                <a:latin typeface="+mj-lt"/>
                <a:ea typeface="Times New Roman"/>
              </a:rPr>
              <a:t> – </a:t>
            </a:r>
            <a:r>
              <a:rPr lang="ru-RU" sz="2000">
                <a:latin typeface="+mj-lt"/>
                <a:ea typeface="Times New Roman"/>
              </a:rPr>
              <a:t>полярный и азимутальный углы</a:t>
            </a:r>
            <a:endParaRPr sz="2000">
              <a:latin typeface="+mj-lt"/>
            </a:endParaRPr>
          </a:p>
        </p:txBody>
      </p:sp>
      <p:pic>
        <p:nvPicPr>
          <p:cNvPr id="1584355436" name="Рисунок 502393160"/>
          <p:cNvPicPr>
            <a:picLocks noChangeAspect="1"/>
          </p:cNvPicPr>
          <p:nvPr/>
        </p:nvPicPr>
        <p:blipFill>
          <a:blip r:embed="rId3"/>
          <a:srcRect l="6076" t="0" r="8299" b="17031"/>
          <a:stretch/>
        </p:blipFill>
        <p:spPr bwMode="auto">
          <a:xfrm>
            <a:off x="2512724" y="2535240"/>
            <a:ext cx="6978411" cy="2993493"/>
          </a:xfrm>
          <a:prstGeom prst="rect">
            <a:avLst/>
          </a:prstGeom>
        </p:spPr>
      </p:pic>
      <p:sp>
        <p:nvSpPr>
          <p:cNvPr id="1312160257" name="TextBox 1"/>
          <p:cNvSpPr txBox="1"/>
          <p:nvPr/>
        </p:nvSpPr>
        <p:spPr bwMode="auto">
          <a:xfrm>
            <a:off x="1290917" y="5612593"/>
            <a:ext cx="9843606" cy="123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/>
              <a:t>обучить нейронную сеть</a:t>
            </a:r>
            <a:r>
              <a:rPr lang="en-US" sz="1800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1800" i="1">
                          <a:latin typeface="Cambria Math"/>
                        </a:rPr>
                        <m:t>𝑀</m:t>
                      </m:r>
                    </m:oMath>
                  </m:oMathPara>
                </a14:m>
              </mc:Choice>
              <mc:Fallback/>
            </mc:AlternateContent>
            <a:r>
              <a:rPr lang="ru-RU" sz="1800"/>
              <a:t> восстанавливать параметры пучков электронов по изображениям с двух экранов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18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m:rPr/>
                                <a:rPr lang="en-US" sz="1800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m:rPr/>
                            <a:rPr lang="en-US" sz="1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/>
                        <a:rPr lang="en-US" sz="1800" b="0" i="1">
                          <a:latin typeface="Cambria Math"/>
                          <a:ea typeface="Times New Roman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18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m:rPr/>
                                <a:rPr lang="en-US" sz="1800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m:rPr/>
                            <a:rPr lang="en-US" sz="1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 sz="1800"/>
              <a:t>, </a:t>
            </a:r>
            <a:r>
              <a:rPr lang="ru-RU" sz="1800"/>
              <a:t>полученных в эксперименте</a:t>
            </a:r>
            <a:endParaRPr lang="en-US" sz="1800"/>
          </a:p>
          <a:p>
            <a:pPr marL="0" indent="0">
              <a:buNone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US" sz="1800" i="1">
                          <a:latin typeface="Cambria Math"/>
                        </a:rPr>
                        <m:t>𝑀</m:t>
                      </m:r>
                      <m:r>
                        <m:rPr/>
                        <a:rPr lang="en-US" sz="1800" i="1">
                          <a:latin typeface="Cambria Math"/>
                        </a:rPr>
                        <m:t>:</m:t>
                      </m:r>
                      <m:r>
                        <m:rPr/>
                        <a:rPr lang="en-US" sz="18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180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/>
                                    <a:rPr lang="en-US" sz="18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m:rPr/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/>
                            <a:rPr lang="en-US" sz="1800" b="0" i="1">
                              <a:latin typeface="Cambria Math"/>
                              <a:ea typeface="Times New Roman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180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/>
                                    <a:rPr lang="en-US" sz="18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m:rPr/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/>
                        <a:rPr lang="en-US" sz="1800" b="0" i="1">
                          <a:latin typeface="Cambria Math"/>
                        </a:rPr>
                        <m:t>=</m:t>
                      </m:r>
                      <m:r>
                        <m:rPr/>
                        <a:rPr lang="en-US" sz="1800" i="1">
                          <a:latin typeface="Cambria Math"/>
                          <a:ea typeface="Times New Roman"/>
                        </a:rPr>
                        <m:t>𝑃</m:t>
                      </m:r>
                      <m:r>
                        <m:rPr/>
                        <a:rPr lang="ru-RU" sz="1800" i="1">
                          <a:latin typeface="Cambria Math"/>
                          <a:ea typeface="Times New Roman"/>
                        </a:rPr>
                        <m:t>(</m:t>
                      </m:r>
                      <m:r>
                        <m:rPr/>
                        <a:rPr lang="ru-RU" sz="1800" i="1">
                          <a:latin typeface="Cambria Math"/>
                          <a:ea typeface="Times New Roman"/>
                        </a:rPr>
                        <m:t>𝐸</m:t>
                      </m:r>
                      <m:r>
                        <m:rPr/>
                        <a:rPr lang="ru-RU" sz="1800" i="1">
                          <a:latin typeface="Cambria Math"/>
                          <a:ea typeface="Times New Roman"/>
                        </a:rPr>
                        <m:t>,</m:t>
                      </m:r>
                      <m:r>
                        <m:rPr/>
                        <a:rPr lang="ru-RU" sz="1800" i="1">
                          <a:latin typeface="Cambria Math"/>
                          <a:ea typeface="Times New Roman"/>
                        </a:rPr>
                        <m:t>𝜙</m:t>
                      </m:r>
                      <m:r>
                        <m:rPr/>
                        <a:rPr lang="ru-RU" sz="1800" i="1">
                          <a:latin typeface="Cambria Math"/>
                          <a:ea typeface="Times New Roman"/>
                        </a:rPr>
                        <m:t>,</m:t>
                      </m:r>
                      <m:r>
                        <m:rPr/>
                        <a:rPr lang="ru-RU" sz="1800" i="1">
                          <a:latin typeface="Cambria Math"/>
                          <a:ea typeface="Times New Roman"/>
                        </a:rPr>
                        <m:t>𝜃</m:t>
                      </m:r>
                      <m:r>
                        <m:rPr/>
                        <a:rPr lang="ru-RU" sz="1800" i="1">
                          <a:latin typeface="Cambria Math"/>
                          <a:ea typeface="Times New Roman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 lang="ru-RU" sz="1800"/>
          </a:p>
          <a:p>
            <a:pPr>
              <a:defRPr/>
            </a:pPr>
            <a:endParaRPr lang="ru-RU"/>
          </a:p>
        </p:txBody>
      </p:sp>
      <p:sp>
        <p:nvSpPr>
          <p:cNvPr id="2047327546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602373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Какие данные наблюдаются в эксперименте?</a:t>
            </a:r>
            <a:endParaRPr/>
          </a:p>
        </p:txBody>
      </p:sp>
      <p:sp>
        <p:nvSpPr>
          <p:cNvPr id="831241360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8" y="2440040"/>
            <a:ext cx="5172204" cy="373692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/>
              <a:t>Два набора данных:</a:t>
            </a:r>
            <a:endParaRPr sz="2000"/>
          </a:p>
          <a:p>
            <a:pPr marL="0" indent="0">
              <a:buNone/>
              <a:defRPr/>
            </a:pPr>
            <a:r>
              <a:rPr lang="ru-RU" sz="2000"/>
              <a:t> - эксперимент по ускорению электронов из газовой струи (набор №1)</a:t>
            </a:r>
            <a:r>
              <a:rPr lang="en-US" sz="2000" baseline="30000"/>
              <a:t>1</a:t>
            </a:r>
            <a:endParaRPr sz="2000" baseline="30000"/>
          </a:p>
          <a:p>
            <a:pPr marL="0" indent="0">
              <a:buNone/>
              <a:defRPr/>
            </a:pPr>
            <a:r>
              <a:rPr lang="ru-RU" sz="2000"/>
              <a:t>- эксперимент по ускорению электронов из газовой ячейки (набор №2)</a:t>
            </a:r>
            <a:r>
              <a:rPr lang="en-US" sz="2000" baseline="30000"/>
              <a:t>2</a:t>
            </a:r>
            <a:endParaRPr sz="2000" baseline="30000"/>
          </a:p>
        </p:txBody>
      </p:sp>
      <p:pic>
        <p:nvPicPr>
          <p:cNvPr id="923104210" name="Объект 14"/>
          <p:cNvPicPr>
            <a:picLocks noChangeAspect="1"/>
          </p:cNvPicPr>
          <p:nvPr/>
        </p:nvPicPr>
        <p:blipFill>
          <a:blip r:embed="rId3"/>
          <a:srcRect l="0" t="0" r="5816" b="0"/>
          <a:stretch/>
        </p:blipFill>
        <p:spPr bwMode="auto">
          <a:xfrm rot="5400000">
            <a:off x="4977384" y="3121644"/>
            <a:ext cx="3461229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0974560" name="Рисунок 7"/>
          <p:cNvPicPr>
            <a:picLocks noChangeAspect="1"/>
          </p:cNvPicPr>
          <p:nvPr/>
        </p:nvPicPr>
        <p:blipFill>
          <a:blip r:embed="rId4"/>
          <a:srcRect l="0" t="0" r="5813" b="0"/>
          <a:stretch/>
        </p:blipFill>
        <p:spPr bwMode="auto">
          <a:xfrm rot="5400000">
            <a:off x="6286977" y="3130030"/>
            <a:ext cx="3461232" cy="1224000"/>
          </a:xfrm>
          <a:prstGeom prst="rect">
            <a:avLst/>
          </a:prstGeom>
        </p:spPr>
      </p:pic>
      <p:pic>
        <p:nvPicPr>
          <p:cNvPr id="834380115" name="Рисунок 8"/>
          <p:cNvPicPr>
            <a:picLocks noChangeAspect="1"/>
          </p:cNvPicPr>
          <p:nvPr/>
        </p:nvPicPr>
        <p:blipFill>
          <a:blip r:embed="rId5"/>
          <a:srcRect l="0" t="0" r="5587" b="0"/>
          <a:stretch/>
        </p:blipFill>
        <p:spPr bwMode="auto">
          <a:xfrm rot="5400000">
            <a:off x="7819254" y="3125839"/>
            <a:ext cx="3469619" cy="1224000"/>
          </a:xfrm>
          <a:prstGeom prst="rect">
            <a:avLst/>
          </a:prstGeom>
        </p:spPr>
      </p:pic>
      <p:pic>
        <p:nvPicPr>
          <p:cNvPr id="1801562221" name="Рисунок 9"/>
          <p:cNvPicPr>
            <a:picLocks noChangeAspect="1"/>
          </p:cNvPicPr>
          <p:nvPr/>
        </p:nvPicPr>
        <p:blipFill>
          <a:blip r:embed="rId6"/>
          <a:srcRect l="0" t="0" r="5587" b="0"/>
          <a:stretch/>
        </p:blipFill>
        <p:spPr bwMode="auto">
          <a:xfrm rot="5400000">
            <a:off x="9128846" y="3134226"/>
            <a:ext cx="3469622" cy="1224000"/>
          </a:xfrm>
          <a:prstGeom prst="rect">
            <a:avLst/>
          </a:prstGeom>
        </p:spPr>
      </p:pic>
      <p:sp>
        <p:nvSpPr>
          <p:cNvPr id="1795371351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5</a:t>
            </a:fld>
            <a:endParaRPr lang="ru-RU"/>
          </a:p>
        </p:txBody>
      </p:sp>
      <p:sp>
        <p:nvSpPr>
          <p:cNvPr id="1396593592" name=""/>
          <p:cNvSpPr txBox="1"/>
          <p:nvPr/>
        </p:nvSpPr>
        <p:spPr bwMode="auto">
          <a:xfrm rot="0" flipH="0" flipV="0">
            <a:off x="382948" y="6087246"/>
            <a:ext cx="10680763" cy="548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000" baseline="30000"/>
              <a:t>1</a:t>
            </a:r>
            <a:r>
              <a:rPr sz="1000"/>
              <a:t>Fast electron generation using PW-class PEARL facility / A. Soloviev [и др.] // Nuclear Instruments and Methods in Physics Research Section A: Accele</a:t>
            </a:r>
            <a:r>
              <a:rPr sz="1000"/>
              <a:t>rators, Spectrometers, Detectors and Associated Equipment. — 2011.</a:t>
            </a:r>
            <a:endParaRPr sz="1000"/>
          </a:p>
          <a:p>
            <a:pPr>
              <a:defRPr/>
            </a:pPr>
            <a:r>
              <a:rPr lang="en-US" sz="1000" baseline="30000"/>
              <a:t>2</a:t>
            </a:r>
            <a:r>
              <a:rPr sz="1000"/>
              <a:t>Experimental study of strongly mismatched regime of laser-driv</a:t>
            </a:r>
            <a:r>
              <a:rPr sz="1000"/>
              <a:t>en wakefield acceleration  / S. E. Perevalov [et al.] // Plasma Physics and Controlled Fusion. — 2020</a:t>
            </a:r>
            <a:endParaRPr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794334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 каких данных можно обучить сеть?</a:t>
            </a:r>
            <a:endParaRPr/>
          </a:p>
        </p:txBody>
      </p:sp>
      <p:sp>
        <p:nvSpPr>
          <p:cNvPr id="1951287160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3796553" cy="435133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2400"/>
              <a:t>На экспериментальных данных плохо:</a:t>
            </a:r>
            <a:endParaRPr/>
          </a:p>
          <a:p>
            <a:pPr lvl="1">
              <a:buFontTx/>
              <a:buChar char="-"/>
              <a:defRPr/>
            </a:pPr>
            <a:r>
              <a:rPr lang="ru-RU" sz="2000"/>
              <a:t>Их мало</a:t>
            </a:r>
            <a:endParaRPr/>
          </a:p>
          <a:p>
            <a:pPr lvl="1">
              <a:buFontTx/>
              <a:buChar char="-"/>
              <a:defRPr/>
            </a:pPr>
            <a:r>
              <a:rPr lang="ru-RU" sz="2000"/>
              <a:t>Отсутствует разметка</a:t>
            </a:r>
            <a:endParaRPr/>
          </a:p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lang="ru-RU" sz="2400"/>
              <a:t>Синтетические данные:</a:t>
            </a:r>
            <a:endParaRPr lang="ru-RU" sz="2400"/>
          </a:p>
          <a:p>
            <a:pPr>
              <a:defRPr/>
            </a:pPr>
            <a:endParaRPr/>
          </a:p>
        </p:txBody>
      </p:sp>
      <p:pic>
        <p:nvPicPr>
          <p:cNvPr id="239681538" name="Рисунок 57721599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34753" y="1556001"/>
            <a:ext cx="6932518" cy="5036977"/>
          </a:xfrm>
          <a:prstGeom prst="rect">
            <a:avLst/>
          </a:prstGeom>
        </p:spPr>
      </p:pic>
      <p:pic>
        <p:nvPicPr>
          <p:cNvPr id="599581710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2228" y="4372160"/>
            <a:ext cx="4362449" cy="1200150"/>
          </a:xfrm>
          <a:prstGeom prst="rect">
            <a:avLst/>
          </a:prstGeom>
        </p:spPr>
      </p:pic>
      <p:sp>
        <p:nvSpPr>
          <p:cNvPr id="177600115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031702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Синтетические данные</a:t>
            </a:r>
            <a:endParaRPr/>
          </a:p>
        </p:txBody>
      </p:sp>
      <p:sp>
        <p:nvSpPr>
          <p:cNvPr id="1833782951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8</a:t>
            </a:fld>
            <a:endParaRPr lang="ru-RU"/>
          </a:p>
        </p:txBody>
      </p:sp>
      <p:pic>
        <p:nvPicPr>
          <p:cNvPr id="179020287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038973" y="1690687"/>
            <a:ext cx="5288866" cy="3783574"/>
          </a:xfrm>
          <a:prstGeom prst="rect">
            <a:avLst/>
          </a:prstGeom>
        </p:spPr>
      </p:pic>
      <p:sp>
        <p:nvSpPr>
          <p:cNvPr id="60217736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6629400" cy="47132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>
                <a:ea typeface="Times New Roman"/>
              </a:rPr>
              <a:t>Для генерации случайных пучков электронов задавались </a:t>
            </a:r>
            <a:r>
              <a:rPr lang="ru-RU" sz="2000" b="1">
                <a:ea typeface="Times New Roman"/>
              </a:rPr>
              <a:t>энергетический спектр, центральный угол вылета и угловое распределение</a:t>
            </a:r>
            <a:endParaRPr lang="ru-RU"/>
          </a:p>
          <a:p>
            <a:pPr lvl="1">
              <a:lnSpc>
                <a:spcPct val="100000"/>
              </a:lnSpc>
              <a:defRPr/>
            </a:pPr>
            <a:r>
              <a:rPr lang="ru-RU" sz="1800">
                <a:ea typeface="Times New Roman"/>
              </a:rPr>
              <a:t>Энергетический спектр — сумма гауссов со случайной амплитудой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sz="1600" i="1">
                          <a:latin typeface="Cambria Math"/>
                          <a:ea typeface="Times New Roman"/>
                        </a:rPr>
                        <m:t>𝐴</m:t>
                      </m:r>
                    </m:oMath>
                  </m:oMathPara>
                </a14:m>
              </mc:Choice>
              <mc:Fallback/>
            </mc:AlternateContent>
            <a:r>
              <a:rPr lang="ru-RU" sz="1600">
                <a:ea typeface="Times New Roman"/>
              </a:rPr>
              <a:t>, средним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ar-AE" sz="1600" b="0" i="1">
                              <a:latin typeface="Cambria Math"/>
                              <a:ea typeface="Times New Roman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1600" b="0" i="1">
                              <a:latin typeface="Cambria Math"/>
                              <a:ea typeface="Times New Roman"/>
                              <a:cs typeface="Cambria Math"/>
                            </a:rPr>
                            <m:t>𝐸</m:t>
                          </m:r>
                        </m:e>
                        <m:sub>
                          <m:r>
                            <m:rPr/>
                            <a:rPr lang="ar-AE" sz="1600" b="0" i="1">
                              <a:latin typeface="Cambria Math"/>
                              <a:ea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ar-AE" sz="1600">
                <a:ea typeface="Times New Roman"/>
              </a:rPr>
              <a:t> </a:t>
            </a:r>
            <a:r>
              <a:rPr lang="ru-RU" sz="1600">
                <a:ea typeface="Times New Roman"/>
              </a:rPr>
              <a:t>и дисперсией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Sup>
                        <m:sSubSupPr>
                          <m:alnScr m:val="off"/>
                          <m:ctrlPr>
                            <a:rPr lang="ar-AE" sz="1600" i="1">
                              <a:latin typeface="Cambria Math"/>
                              <a:ea typeface="Times New Roman"/>
                              <a:cs typeface="Cambria Math"/>
                            </a:rPr>
                          </m:ctrlPr>
                        </m:sSubSupPr>
                        <m:e>
                          <m:r>
                            <m:rPr/>
                            <a:rPr lang="ar-AE" sz="1600" i="1">
                              <a:latin typeface="Cambria Math"/>
                              <a:ea typeface="Times New Roman"/>
                            </a:rPr>
                            <m:t>𝜎</m:t>
                          </m:r>
                        </m:e>
                        <m:sub>
                          <m:r>
                            <m:rPr/>
                            <a:rPr lang="ar-AE" sz="1600" i="1">
                              <a:latin typeface="Cambria Math"/>
                              <a:ea typeface="Times New Roman"/>
                            </a:rPr>
                            <m:t>𝑖</m:t>
                          </m:r>
                        </m:sub>
                        <m:sup>
                          <m:r>
                            <m:rPr/>
                            <a:rPr lang="ar-AE" sz="16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</mc:Choice>
              <mc:Fallback/>
            </mc:AlternateContent>
            <a:r>
              <a:rPr lang="ar-AE" sz="1600"/>
              <a:t>:</a:t>
            </a:r>
            <a:endParaRPr lang="ar-AE"/>
          </a:p>
          <a:p>
            <a:pPr marL="266707" lvl="1" indent="0">
              <a:lnSpc>
                <a:spcPct val="100000"/>
              </a:lnSpc>
              <a:buNone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nary>
                        <m:naryPr>
                          <m:chr m:val="∑"/>
                          <m:grow m:val="off"/>
                          <m:ctrlPr>
                            <a:rPr lang="ar-AE" sz="18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AE" sz="1800" b="0" i="1">
                              <a:latin typeface="Cambria Math"/>
                            </a:rPr>
                            <m:t>𝑖</m:t>
                          </m:r>
                          <m:r>
                            <m:rPr/>
                            <a:rPr lang="ar-AE" sz="1800" b="0" i="1">
                              <a:latin typeface="Cambria Math"/>
                            </a:rPr>
                            <m:t>=</m:t>
                          </m:r>
                          <m:r>
                            <m:rPr/>
                            <a:rPr lang="ar-AE" sz="1800" b="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/>
                            <a:rPr lang="en-US" sz="1800" b="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𝐴</m:t>
                          </m:r>
                          <m:sSup>
                            <m:sSupPr>
                              <m:ctrlPr>
                                <a:rPr lang="ar-AE" sz="14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ar-AE" sz="1800" i="1">
                                  <a:latin typeface="Cambria Math"/>
                                  <a:ea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m:rPr/>
                                <a:rPr lang="ar-AE" sz="1800" i="1"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sz="140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400" i="1"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/>
                                        <a:rPr lang="ar-AE" sz="1800" i="1">
                                          <a:latin typeface="Cambria Math"/>
                                          <a:ea typeface="Times New Roman"/>
                                        </a:rPr>
                                        <m:t>𝐸</m:t>
                                      </m:r>
                                      <m:r>
                                        <m:rPr/>
                                        <a:rPr lang="ar-AE" sz="1800" i="1">
                                          <a:latin typeface="Cambria Math"/>
                                          <a:ea typeface="Times New Roman"/>
                                        </a:rPr>
                                        <m:t>–</m:t>
                                      </m:r>
                                      <m:sSub>
                                        <m:sSubPr>
                                          <m:ctrlPr>
                                            <a:rPr lang="ar-AE" sz="1800" b="0" i="1">
                                              <a:latin typeface="Cambria Math"/>
                                              <a:ea typeface="Times New Roman"/>
                                              <a:cs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/>
                                            <a:rPr lang="en-US" sz="1800" b="0" i="1">
                                              <a:latin typeface="Cambria Math"/>
                                              <a:ea typeface="Times New Roman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m:rPr/>
                                            <a:rPr lang="ar-AE" sz="1800" b="0" i="1">
                                              <a:latin typeface="Cambria Math"/>
                                              <a:ea typeface="Times New Roman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m:rPr/>
                                    <a:rPr lang="ar-AE" sz="1800" i="1"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lit m:val="on"/>
                                </m:rPr>
                                <a:rPr lang="ar-AE" sz="1800" i="1">
                                  <a:latin typeface="Cambria Math"/>
                                  <a:ea typeface="Times New Roman"/>
                                </a:rPr>
                                <m:t>/</m:t>
                              </m:r>
                              <m:sSubSup>
                                <m:sSubSupPr>
                                  <m:alnScr m:val="off"/>
                                  <m:ctrlPr>
                                    <a:rPr lang="ar-AE" sz="1800" b="0" i="1">
                                      <a:latin typeface="Cambria Math"/>
                                      <a:ea typeface="Times New Roman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/>
                                    <a:rPr lang="ar-AE" sz="1800" i="1">
                                      <a:latin typeface="Cambria Math"/>
                                      <a:ea typeface="Times New Roman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/>
                                    <a:rPr lang="ar-AE" sz="1800" b="0" i="1">
                                      <a:latin typeface="Cambria Math"/>
                                      <a:ea typeface="Times New Roman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/>
                                    <a:rPr lang="ar-AE" sz="1800" i="1"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</mc:Choice>
              <mc:Fallback/>
            </mc:AlternateContent>
            <a:endParaRPr lang="ar-AE" sz="1800">
              <a:ea typeface="Times New Roman"/>
            </a:endParaRPr>
          </a:p>
          <a:p>
            <a:pPr lvl="1">
              <a:lnSpc>
                <a:spcPct val="100000"/>
              </a:lnSpc>
              <a:defRPr/>
            </a:pPr>
            <a:r>
              <a:rPr lang="ru-RU" sz="1800">
                <a:ea typeface="Times New Roman"/>
              </a:rPr>
              <a:t>Угол вылета определялся центральными углами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ar-AE" sz="1800" i="1">
                              <a:latin typeface="Cambria Math"/>
                              <a:ea typeface="Times New Roman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𝜃</m:t>
                          </m:r>
                        </m:e>
                        <m:sub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ar-AE" sz="1800">
                <a:ea typeface="Times New Roman"/>
              </a:rPr>
              <a:t> </a:t>
            </a:r>
            <a:r>
              <a:rPr lang="ru-RU" sz="1800">
                <a:ea typeface="Times New Roman"/>
              </a:rPr>
              <a:t>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ar-AE" sz="1800" i="1">
                              <a:latin typeface="Cambria Math"/>
                              <a:ea typeface="Times New Roman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𝜙</m:t>
                          </m:r>
                        </m:e>
                        <m:sub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ar-AE" sz="1800">
              <a:ea typeface="Times New Roman"/>
            </a:endParaRPr>
          </a:p>
          <a:p>
            <a:pPr lvl="1">
              <a:lnSpc>
                <a:spcPct val="100000"/>
              </a:lnSpc>
              <a:defRPr/>
            </a:pPr>
            <a:r>
              <a:rPr lang="ru-RU" sz="1800">
                <a:ea typeface="Times New Roman"/>
              </a:rPr>
              <a:t>Угловое распределение – равномерное относительно центрального направления, зависящий от энергии: </a:t>
            </a:r>
            <a:endParaRPr lang="ru-RU" sz="1800">
              <a:ea typeface="Times New Roman"/>
            </a:endParaRPr>
          </a:p>
          <a:p>
            <a:pPr marL="457200" lvl="1" indent="0">
              <a:lnSpc>
                <a:spcPct val="100000"/>
              </a:lnSpc>
              <a:buFont typeface="Arial"/>
              <a:buNone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ar-AE" sz="14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  <m:sub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1</m:t>
                          </m:r>
                        </m:sub>
                      </m:sSub>
                      <m:r>
                        <m:rPr>
                          <m:lit m:val="on"/>
                        </m:rPr>
                        <a:rPr lang="ar-AE" sz="1800" i="1">
                          <a:latin typeface="Cambria Math"/>
                          <a:ea typeface="Times New Roman"/>
                        </a:rPr>
                        <m:t>/</m:t>
                      </m:r>
                      <m:r>
                        <m:rPr/>
                        <a:rPr lang="ar-AE" sz="1800" i="1">
                          <a:latin typeface="Cambria Math"/>
                          <a:ea typeface="Times New Roman"/>
                        </a:rPr>
                        <m:t>(</m:t>
                      </m:r>
                      <m:r>
                        <m:rPr/>
                        <a:rPr lang="ar-AE" sz="1800" i="1">
                          <a:latin typeface="Cambria Math"/>
                          <a:ea typeface="Times New Roman"/>
                        </a:rPr>
                        <m:t>1</m:t>
                      </m:r>
                      <m:r>
                        <m:rPr/>
                        <a:rPr lang="ar-AE" sz="1800" i="1">
                          <a:latin typeface="Cambria Math"/>
                          <a:ea typeface="Times New Roman"/>
                        </a:rPr>
                        <m:t>+</m:t>
                      </m:r>
                      <m:sSup>
                        <m:sSupPr>
                          <m:ctrlPr>
                            <a:rPr lang="ar-AE" sz="14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14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lang="ar-AE" sz="1800" i="1">
                                  <a:latin typeface="Cambria Math"/>
                                  <a:ea typeface="Times New Roman"/>
                                </a:rPr>
                                <m:t>𝐸</m:t>
                              </m:r>
                              <m:r>
                                <m:rPr>
                                  <m:lit m:val="on"/>
                                </m:rPr>
                                <a:rPr lang="ar-AE" sz="1800" i="1">
                                  <a:latin typeface="Cambria Math"/>
                                  <a:ea typeface="Times New Roman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ar-AE" sz="140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/>
                                    <a:rPr lang="ar-AE" sz="1800" i="1"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/>
                                    <a:rPr lang="ar-AE" sz="1800" i="1"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m:rPr/>
                        <a:rPr lang="ar-AE" sz="1800" i="1">
                          <a:latin typeface="Cambria Math"/>
                          <a:ea typeface="Times New Roman"/>
                        </a:rPr>
                        <m:t>)+</m:t>
                      </m:r>
                      <m:sSub>
                        <m:sSubPr>
                          <m:ctrlPr>
                            <a:rPr lang="ar-AE" sz="14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  <m:sub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ar-AE" sz="1800">
                <a:ea typeface="Times New Roman"/>
              </a:rPr>
              <a:t>, </a:t>
            </a:r>
            <a:r>
              <a:rPr lang="ru-RU" sz="1800">
                <a:ea typeface="Times New Roman"/>
              </a:rPr>
              <a:t>где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ar-AE" sz="14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  <m:sub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ar-AE" sz="1800">
                <a:ea typeface="Times New Roman"/>
              </a:rPr>
              <a:t>,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ar-AE" sz="14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  <m:sub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ar-AE" sz="1800">
                <a:ea typeface="Times New Roman"/>
              </a:rPr>
              <a:t>,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ar-AE" sz="14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  <m:sub>
                          <m:r>
                            <m:rPr/>
                            <a:rPr lang="ar-AE" sz="18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ar-AE" sz="1800">
                <a:ea typeface="Times New Roman"/>
              </a:rPr>
              <a:t> — </a:t>
            </a:r>
            <a:r>
              <a:rPr lang="ru-RU" sz="1800">
                <a:ea typeface="Times New Roman"/>
              </a:rPr>
              <a:t>случайные параметры</a:t>
            </a:r>
            <a:endParaRPr lang="ru-RU"/>
          </a:p>
          <a:p>
            <a:pPr lvl="1">
              <a:lnSpc>
                <a:spcPct val="100000"/>
              </a:lnSpc>
              <a:defRPr/>
            </a:pPr>
            <a:r>
              <a:rPr lang="ru-RU" sz="1800"/>
              <a:t>После генерации случайных пучков электронов происходило моделирование каждого электрона. Каждый электрон моделировался </a:t>
            </a:r>
            <a:r>
              <a:rPr lang="ru-RU" sz="1800" b="1"/>
              <a:t>независимо</a:t>
            </a:r>
            <a:endParaRPr lang="ru-RU" sz="1800"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886694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Отличие син</a:t>
            </a:r>
            <a:r>
              <a:rPr lang="ru-RU"/>
              <a:t>тетических и экспериментальных данных</a:t>
            </a:r>
            <a:endParaRPr/>
          </a:p>
        </p:txBody>
      </p:sp>
      <p:sp>
        <p:nvSpPr>
          <p:cNvPr id="2083957326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indent="0">
              <a:lnSpc>
                <a:spcPct val="114999"/>
              </a:lnSpc>
              <a:buNone/>
              <a:defRPr/>
            </a:pPr>
            <a:r>
              <a:rPr lang="ru-RU" sz="1800">
                <a:latin typeface="+mj-lt"/>
                <a:ea typeface="Times New Roman"/>
              </a:rPr>
              <a:t>в сравнении с синтетическими данными экспериментальные данные имеют:</a:t>
            </a:r>
            <a:endParaRPr/>
          </a:p>
          <a:p>
            <a:pPr lvl="1">
              <a:lnSpc>
                <a:spcPct val="114999"/>
              </a:lnSpc>
              <a:defRPr/>
            </a:pPr>
            <a:r>
              <a:rPr lang="ru-RU" sz="1800" b="1">
                <a:latin typeface="+mj-lt"/>
                <a:ea typeface="Times New Roman"/>
              </a:rPr>
              <a:t>Высокий уровень шу</a:t>
            </a:r>
            <a:r>
              <a:rPr lang="ru-RU" sz="1800">
                <a:latin typeface="+mj-lt"/>
                <a:ea typeface="Times New Roman"/>
              </a:rPr>
              <a:t>ма</a:t>
            </a:r>
            <a:endParaRPr/>
          </a:p>
          <a:p>
            <a:pPr lvl="1">
              <a:lnSpc>
                <a:spcPct val="114999"/>
              </a:lnSpc>
              <a:defRPr/>
            </a:pPr>
            <a:r>
              <a:rPr lang="ru-RU" sz="1800">
                <a:latin typeface="+mj-lt"/>
                <a:ea typeface="Times New Roman"/>
              </a:rPr>
              <a:t>Наличие </a:t>
            </a:r>
            <a:r>
              <a:rPr lang="ru-RU" sz="1800" b="1">
                <a:latin typeface="+mj-lt"/>
                <a:ea typeface="Times New Roman"/>
              </a:rPr>
              <a:t>нескольких пучков</a:t>
            </a:r>
            <a:r>
              <a:rPr lang="ru-RU" sz="1800">
                <a:latin typeface="+mj-lt"/>
                <a:ea typeface="Times New Roman"/>
              </a:rPr>
              <a:t> с разными центральными компонентами</a:t>
            </a:r>
            <a:endParaRPr/>
          </a:p>
          <a:p>
            <a:pPr>
              <a:lnSpc>
                <a:spcPct val="114999"/>
              </a:lnSpc>
              <a:defRPr/>
            </a:pPr>
            <a:endParaRPr lang="ru-RU" sz="1800">
              <a:latin typeface="+mj-lt"/>
            </a:endParaRPr>
          </a:p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lang="ru-RU" sz="1800">
                <a:latin typeface="+mj-lt"/>
              </a:rPr>
              <a:t>Как можно решить эти проблемы:</a:t>
            </a:r>
            <a:endParaRPr lang="ru-RU" sz="1800">
              <a:latin typeface="+mj-lt"/>
            </a:endParaRPr>
          </a:p>
          <a:p>
            <a:pPr marL="0" indent="0">
              <a:lnSpc>
                <a:spcPct val="114999"/>
              </a:lnSpc>
              <a:buNone/>
              <a:defRPr/>
            </a:pPr>
            <a:r>
              <a:rPr lang="ru-RU" sz="1800">
                <a:latin typeface="+mj-lt"/>
              </a:rPr>
              <a:t>Проблема шума</a:t>
            </a:r>
            <a:r>
              <a:rPr lang="en-US" sz="1800">
                <a:latin typeface="+mj-lt"/>
              </a:rPr>
              <a:t>:</a:t>
            </a:r>
            <a:r>
              <a:rPr lang="ru-RU" sz="1800">
                <a:latin typeface="+mj-lt"/>
              </a:rPr>
              <a:t> </a:t>
            </a:r>
            <a:r>
              <a:rPr lang="ru-RU" sz="1800" b="1">
                <a:latin typeface="+mj-lt"/>
              </a:rPr>
              <a:t>аугментация данных </a:t>
            </a:r>
            <a:r>
              <a:rPr lang="ru-RU" sz="1800">
                <a:latin typeface="+mj-lt"/>
              </a:rPr>
              <a:t>с повышением амплитуды и вероятности генерации шума</a:t>
            </a:r>
            <a:endParaRPr/>
          </a:p>
          <a:p>
            <a:pPr lvl="1">
              <a:lnSpc>
                <a:spcPct val="114999"/>
              </a:lnSpc>
              <a:defRPr/>
            </a:pPr>
            <a:r>
              <a:rPr lang="ru-RU" sz="1800">
                <a:latin typeface="+mj-lt"/>
              </a:rPr>
              <a:t>Шум Перлина, гауссовский шум, равномерный шум, соль и перец, случайные линии, добавление константы и гауссовское размытие</a:t>
            </a:r>
            <a:endParaRPr/>
          </a:p>
          <a:p>
            <a:pPr marL="0" indent="0">
              <a:lnSpc>
                <a:spcPct val="114999"/>
              </a:lnSpc>
              <a:buNone/>
              <a:defRPr/>
            </a:pPr>
            <a:r>
              <a:rPr lang="ru-RU" sz="1800">
                <a:latin typeface="+mj-lt"/>
              </a:rPr>
              <a:t>Проблема нескольких пучков</a:t>
            </a:r>
            <a:r>
              <a:rPr lang="en-US" sz="1800">
                <a:latin typeface="+mj-lt"/>
              </a:rPr>
              <a:t>:</a:t>
            </a:r>
            <a:endParaRPr lang="ru-RU" sz="1800">
              <a:latin typeface="+mj-lt"/>
            </a:endParaRPr>
          </a:p>
          <a:p>
            <a:pPr lvl="1">
              <a:lnSpc>
                <a:spcPct val="114999"/>
              </a:lnSpc>
              <a:defRPr/>
            </a:pPr>
            <a:r>
              <a:rPr lang="ru-RU" sz="1800" b="1">
                <a:latin typeface="+mj-lt"/>
              </a:rPr>
              <a:t>Восстанавливается функция плотности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1800" b="0" i="1">
                          <a:latin typeface="Cambria Math"/>
                        </a:rPr>
                        <m:t>𝑑</m:t>
                      </m:r>
                      <m:r>
                        <m:rPr/>
                        <a:rPr lang="ru-RU" sz="1800" i="1">
                          <a:latin typeface="Cambria Math"/>
                        </a:rPr>
                        <m:t>(</m:t>
                      </m:r>
                      <m:r>
                        <m:rPr/>
                        <a:rPr lang="ru-RU" sz="1800" i="1">
                          <a:latin typeface="Cambria Math"/>
                        </a:rPr>
                        <m:t>𝐸</m:t>
                      </m:r>
                      <m:r>
                        <m:rPr/>
                        <a:rPr lang="ru-RU" sz="1800" i="1">
                          <a:latin typeface="Cambria Math"/>
                        </a:rPr>
                        <m:t>,</m:t>
                      </m:r>
                      <m:r>
                        <m:rPr/>
                        <a:rPr lang="ru-RU" sz="1800" i="1">
                          <a:latin typeface="Cambria Math"/>
                        </a:rPr>
                        <m:t>𝜙</m:t>
                      </m:r>
                      <m:r>
                        <m:rPr/>
                        <a:rPr lang="ru-RU" sz="1800" i="1">
                          <a:latin typeface="Cambria Math"/>
                        </a:rPr>
                        <m:t>,</m:t>
                      </m:r>
                      <m:r>
                        <m:rPr/>
                        <a:rPr lang="ru-RU" sz="1800" i="1">
                          <a:latin typeface="Cambria Math"/>
                        </a:rPr>
                        <m:t>𝜃</m:t>
                      </m:r>
                      <m:r>
                        <m:rPr/>
                        <a:rPr lang="ru-RU" sz="1800" i="1"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 lang="ru-RU" sz="1800">
              <a:latin typeface="+mj-lt"/>
            </a:endParaRPr>
          </a:p>
          <a:p>
            <a:pPr lvl="1">
              <a:lnSpc>
                <a:spcPct val="114999"/>
              </a:lnSpc>
              <a:defRPr/>
            </a:pPr>
            <a:r>
              <a:rPr lang="ru-RU" sz="1800" b="1">
                <a:latin typeface="+mj-lt"/>
                <a:ea typeface="Times New Roman"/>
              </a:rPr>
              <a:t>Данные комбинировались на этапе обучения </a:t>
            </a:r>
            <a:r>
              <a:rPr lang="en-US" sz="1800">
                <a:latin typeface="+mj-lt"/>
                <a:ea typeface="Times New Roman"/>
              </a:rPr>
              <a:t>(Mixup): </a:t>
            </a:r>
            <a:br>
              <a:rPr lang="en-US" sz="1800">
                <a:latin typeface="+mj-lt"/>
                <a:ea typeface="Times New Roman"/>
              </a:rPr>
            </a:br>
            <a:r>
              <a:rPr lang="ru-RU" sz="1800">
                <a:latin typeface="+mj-lt"/>
                <a:ea typeface="Times New Roman"/>
              </a:rPr>
              <a:t>со случайными коэффициентами складывалось 10 примеров</a:t>
            </a:r>
            <a:r>
              <a:rPr lang="en-US" sz="1800">
                <a:latin typeface="+mj-lt"/>
                <a:ea typeface="Times New Roman"/>
              </a:rPr>
              <a:t>; </a:t>
            </a:r>
            <a:r>
              <a:rPr lang="ru-RU" sz="1800">
                <a:latin typeface="+mj-lt"/>
                <a:ea typeface="Times New Roman"/>
              </a:rPr>
              <a:t>изображения с экранов отдельно для первого и второго экрана</a:t>
            </a:r>
            <a:r>
              <a:rPr lang="en-US" sz="1800">
                <a:latin typeface="+mj-lt"/>
                <a:ea typeface="Times New Roman"/>
              </a:rPr>
              <a:t>; </a:t>
            </a:r>
            <a:r>
              <a:rPr lang="ru-RU" sz="1800">
                <a:latin typeface="+mj-lt"/>
                <a:ea typeface="Times New Roman"/>
              </a:rPr>
              <a:t>функции плотности</a:t>
            </a:r>
            <a:endParaRPr/>
          </a:p>
        </p:txBody>
      </p:sp>
      <p:sp>
        <p:nvSpPr>
          <p:cNvPr id="887195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ONLYOFFICE/9.0.4.50</Application>
  <PresentationFormat>On-screen Show (4:3)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Восстановление распределения электронов на основе искусственного интеллекта по данным магнитного спектрометра</dc:title>
  <dc:creator>Сергей Перевалов</dc:creator>
  <cp:lastModifiedBy/>
  <cp:revision>25</cp:revision>
  <dcterms:modified xsi:type="dcterms:W3CDTF">2026-04-16T10:46:17Z</dcterms:modified>
</cp:coreProperties>
</file>