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0" r:id="rId3"/>
    <p:sldId id="291" r:id="rId4"/>
    <p:sldId id="278" r:id="rId5"/>
    <p:sldId id="274" r:id="rId6"/>
    <p:sldId id="273" r:id="rId7"/>
    <p:sldId id="267" r:id="rId8"/>
    <p:sldId id="287" r:id="rId9"/>
    <p:sldId id="280" r:id="rId10"/>
    <p:sldId id="288" r:id="rId11"/>
    <p:sldId id="293" r:id="rId12"/>
    <p:sldId id="289" r:id="rId13"/>
    <p:sldId id="282" r:id="rId14"/>
    <p:sldId id="292" r:id="rId15"/>
    <p:sldId id="294" r:id="rId16"/>
    <p:sldId id="28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6046" autoAdjust="0"/>
  </p:normalViewPr>
  <p:slideViewPr>
    <p:cSldViewPr snapToGrid="0">
      <p:cViewPr varScale="1">
        <p:scale>
          <a:sx n="86" d="100"/>
          <a:sy n="86" d="100"/>
        </p:scale>
        <p:origin x="5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467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5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01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98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14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09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08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69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30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07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3FC74-F5DD-41C7-9B15-01C021DDCE3D}" type="datetimeFigureOut">
              <a:rPr lang="ru-RU" smtClean="0"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F07A5-CC97-4883-A81E-530FDEFD59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44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gif"/><Relationship Id="rId7" Type="http://schemas.openxmlformats.org/officeDocument/2006/relationships/image" Target="../media/image79.png"/><Relationship Id="rId12" Type="http://schemas.openxmlformats.org/officeDocument/2006/relationships/image" Target="../media/image84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gif"/><Relationship Id="rId11" Type="http://schemas.openxmlformats.org/officeDocument/2006/relationships/image" Target="../media/image83.jpeg"/><Relationship Id="rId5" Type="http://schemas.openxmlformats.org/officeDocument/2006/relationships/image" Target="../media/image77.gif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89.png"/><Relationship Id="rId3" Type="http://schemas.openxmlformats.org/officeDocument/2006/relationships/image" Target="../media/image88.png"/><Relationship Id="rId17" Type="http://schemas.openxmlformats.org/officeDocument/2006/relationships/image" Target="../media/image870.png"/><Relationship Id="rId2" Type="http://schemas.openxmlformats.org/officeDocument/2006/relationships/image" Target="../media/image87.png"/><Relationship Id="rId16" Type="http://schemas.openxmlformats.org/officeDocument/2006/relationships/image" Target="../media/image860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15" Type="http://schemas.openxmlformats.org/officeDocument/2006/relationships/image" Target="../media/image850.png"/><Relationship Id="rId19" Type="http://schemas.openxmlformats.org/officeDocument/2006/relationships/image" Target="../media/image90.png"/><Relationship Id="rId4" Type="http://schemas.openxmlformats.org/officeDocument/2006/relationships/image" Target="../media/image83.png"/><Relationship Id="rId14" Type="http://schemas.openxmlformats.org/officeDocument/2006/relationships/image" Target="../media/image8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3.png"/><Relationship Id="rId7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1.png"/><Relationship Id="rId5" Type="http://schemas.openxmlformats.org/officeDocument/2006/relationships/image" Target="../media/image930.png"/><Relationship Id="rId4" Type="http://schemas.openxmlformats.org/officeDocument/2006/relationships/image" Target="../media/image920.png"/><Relationship Id="rId9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9.png"/><Relationship Id="rId7" Type="http://schemas.openxmlformats.org/officeDocument/2006/relationships/image" Target="../media/image10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0.pn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11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38.png"/><Relationship Id="rId3" Type="http://schemas.openxmlformats.org/officeDocument/2006/relationships/image" Target="../media/image22.png"/><Relationship Id="rId21" Type="http://schemas.openxmlformats.org/officeDocument/2006/relationships/image" Target="../media/image1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15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9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14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13.png"/><Relationship Id="rId28" Type="http://schemas.openxmlformats.org/officeDocument/2006/relationships/image" Target="../media/image40.png"/><Relationship Id="rId10" Type="http://schemas.openxmlformats.org/officeDocument/2006/relationships/image" Target="../media/image29.png"/><Relationship Id="rId19" Type="http://schemas.openxmlformats.org/officeDocument/2006/relationships/image" Target="../media/image8.png"/><Relationship Id="rId31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12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0.png"/><Relationship Id="rId13" Type="http://schemas.openxmlformats.org/officeDocument/2006/relationships/image" Target="../media/image121.png"/><Relationship Id="rId3" Type="http://schemas.openxmlformats.org/officeDocument/2006/relationships/image" Target="../media/image411.png"/><Relationship Id="rId7" Type="http://schemas.openxmlformats.org/officeDocument/2006/relationships/image" Target="../media/image610.png"/><Relationship Id="rId12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1.png"/><Relationship Id="rId11" Type="http://schemas.openxmlformats.org/officeDocument/2006/relationships/image" Target="../media/image101.png"/><Relationship Id="rId5" Type="http://schemas.openxmlformats.org/officeDocument/2006/relationships/image" Target="../media/image412.png"/><Relationship Id="rId10" Type="http://schemas.openxmlformats.org/officeDocument/2006/relationships/image" Target="../media/image910.png"/><Relationship Id="rId4" Type="http://schemas.openxmlformats.org/officeDocument/2006/relationships/image" Target="../media/image512.png"/><Relationship Id="rId9" Type="http://schemas.openxmlformats.org/officeDocument/2006/relationships/image" Target="../media/image810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241.png"/><Relationship Id="rId3" Type="http://schemas.openxmlformats.org/officeDocument/2006/relationships/image" Target="../media/image141.png"/><Relationship Id="rId7" Type="http://schemas.openxmlformats.org/officeDocument/2006/relationships/image" Target="../media/image181.png"/><Relationship Id="rId12" Type="http://schemas.openxmlformats.org/officeDocument/2006/relationships/image" Target="../media/image2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221.png"/><Relationship Id="rId5" Type="http://schemas.openxmlformats.org/officeDocument/2006/relationships/image" Target="../media/image161.png"/><Relationship Id="rId15" Type="http://schemas.openxmlformats.org/officeDocument/2006/relationships/image" Target="../media/image261.png"/><Relationship Id="rId10" Type="http://schemas.openxmlformats.org/officeDocument/2006/relationships/image" Target="../media/image214.png"/><Relationship Id="rId4" Type="http://schemas.openxmlformats.org/officeDocument/2006/relationships/image" Target="../media/image151.png"/><Relationship Id="rId9" Type="http://schemas.openxmlformats.org/officeDocument/2006/relationships/image" Target="../media/image201.png"/><Relationship Id="rId14" Type="http://schemas.openxmlformats.org/officeDocument/2006/relationships/image" Target="../media/image25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2.png"/><Relationship Id="rId18" Type="http://schemas.openxmlformats.org/officeDocument/2006/relationships/image" Target="../media/image330.png"/><Relationship Id="rId21" Type="http://schemas.openxmlformats.org/officeDocument/2006/relationships/image" Target="../media/image360.png"/><Relationship Id="rId12" Type="http://schemas.openxmlformats.org/officeDocument/2006/relationships/image" Target="../media/image281.png"/><Relationship Id="rId17" Type="http://schemas.openxmlformats.org/officeDocument/2006/relationships/image" Target="../media/image321.png"/><Relationship Id="rId16" Type="http://schemas.openxmlformats.org/officeDocument/2006/relationships/image" Target="../media/image312.png"/><Relationship Id="rId20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71.png"/><Relationship Id="rId15" Type="http://schemas.openxmlformats.org/officeDocument/2006/relationships/image" Target="../media/image301.png"/><Relationship Id="rId23" Type="http://schemas.openxmlformats.org/officeDocument/2006/relationships/image" Target="../media/image390.png"/><Relationship Id="rId10" Type="http://schemas.openxmlformats.org/officeDocument/2006/relationships/image" Target="../media/image370.png"/><Relationship Id="rId19" Type="http://schemas.openxmlformats.org/officeDocument/2006/relationships/image" Target="../media/image340.png"/><Relationship Id="rId14" Type="http://schemas.openxmlformats.org/officeDocument/2006/relationships/image" Target="../media/image291.png"/><Relationship Id="rId22" Type="http://schemas.openxmlformats.org/officeDocument/2006/relationships/image" Target="../media/image3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3.png"/><Relationship Id="rId7" Type="http://schemas.openxmlformats.org/officeDocument/2006/relationships/image" Target="../media/image450.png"/><Relationship Id="rId12" Type="http://schemas.openxmlformats.org/officeDocument/2006/relationships/image" Target="../media/image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20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3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383" y="1906514"/>
            <a:ext cx="12192000" cy="892552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600" b="1" dirty="0"/>
              <a:t>СФЕРИЧЕСКАЯ ФОКУСИРОВКА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600" b="1" dirty="0"/>
              <a:t>КОРОТКОГО ДИПОЛЬНОГО ИМПУЛЬСА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2"/>
              <p:cNvSpPr txBox="1">
                <a:spLocks noChangeArrowheads="1"/>
              </p:cNvSpPr>
              <p:nvPr/>
            </p:nvSpPr>
            <p:spPr bwMode="auto">
              <a:xfrm>
                <a:off x="2184338" y="3689778"/>
                <a:ext cx="837698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None/>
                </a:pPr>
                <a:r>
                  <a:rPr lang="ru-RU" altLang="ru-RU" sz="2400" dirty="0">
                    <a:latin typeface="Arial" panose="020B0604020202020204" pitchFamily="34" charset="0"/>
                  </a:rPr>
                  <a:t>И.И. Метельский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p>
                    </m:sSup>
                    <m:r>
                      <a:rPr lang="en-US" altLang="ru-RU" sz="24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ru-RU" altLang="ru-RU" sz="2400" dirty="0">
                    <a:latin typeface="Arial" panose="020B0604020202020204" pitchFamily="34" charset="0"/>
                  </a:rPr>
                  <a:t>, В.Ф. Ковалев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ru-R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40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ru-RU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ru-RU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altLang="ru-RU" sz="2400" dirty="0">
                    <a:latin typeface="Arial" panose="020B0604020202020204" pitchFamily="34" charset="0"/>
                  </a:rPr>
                  <a:t>, В.Ю. Быченков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ru-RU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40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ru-RU" sz="2400" i="1">
                            <a:latin typeface="Cambria Math" panose="02040503050406030204" pitchFamily="18" charset="0"/>
                          </a:rPr>
                          <m:t>1,2</m:t>
                        </m:r>
                      </m:sup>
                    </m:sSup>
                  </m:oMath>
                </a14:m>
                <a:r>
                  <a:rPr lang="ru-RU" altLang="ru-RU" sz="2400" dirty="0">
                    <a:latin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4338" y="3689778"/>
                <a:ext cx="8376981" cy="461665"/>
              </a:xfrm>
              <a:prstGeom prst="rect">
                <a:avLst/>
              </a:prstGeom>
              <a:blipFill>
                <a:blip r:embed="rId2"/>
                <a:stretch>
                  <a:fillRect l="-509" t="-9211" r="-582" b="-3026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1379912" y="4947868"/>
            <a:ext cx="9434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i="1" dirty="0">
                <a:latin typeface="Arial" panose="020B0604020202020204" pitchFamily="34" charset="0"/>
              </a:rPr>
              <a:t>Физический институт им. П.Н. Лебедева, РАН, Москва, Россия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1507928" y="5366266"/>
            <a:ext cx="9434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i="1" dirty="0">
                <a:latin typeface="Arial" panose="020B0604020202020204" pitchFamily="34" charset="0"/>
              </a:rPr>
              <a:t>ФГУП «ВНИИА», Москва, Россия</a:t>
            </a: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103632" y="5744293"/>
            <a:ext cx="117591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i="1" dirty="0">
                <a:latin typeface="Arial" panose="020B0604020202020204" pitchFamily="34" charset="0"/>
              </a:rPr>
              <a:t>Институт прикладной математики им. М.В. Келдыша, РАН, Москва, Россия</a:t>
            </a:r>
          </a:p>
        </p:txBody>
      </p:sp>
    </p:spTree>
    <p:extLst>
      <p:ext uri="{BB962C8B-B14F-4D97-AF65-F5344CB8AC3E}">
        <p14:creationId xmlns:p14="http://schemas.microsoft.com/office/powerpoint/2010/main" val="4035246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5216123" y="2804610"/>
            <a:ext cx="4681819" cy="3395667"/>
            <a:chOff x="5216123" y="2804610"/>
            <a:chExt cx="4681819" cy="3395667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5216123" y="2844392"/>
              <a:ext cx="2318797" cy="3349728"/>
              <a:chOff x="4549564" y="3275308"/>
              <a:chExt cx="2318797" cy="3349728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4968" y="3275308"/>
                <a:ext cx="2133393" cy="1800000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9564" y="5185036"/>
                <a:ext cx="2126534" cy="1440000"/>
              </a:xfrm>
              <a:prstGeom prst="rect">
                <a:avLst/>
              </a:prstGeom>
            </p:spPr>
          </p:pic>
        </p:grpSp>
        <p:grpSp>
          <p:nvGrpSpPr>
            <p:cNvPr id="17" name="Группа 16"/>
            <p:cNvGrpSpPr/>
            <p:nvPr/>
          </p:nvGrpSpPr>
          <p:grpSpPr>
            <a:xfrm>
              <a:off x="7532374" y="2804610"/>
              <a:ext cx="2365568" cy="3395667"/>
              <a:chOff x="8229864" y="3122261"/>
              <a:chExt cx="2365568" cy="3395667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2039" y="3122261"/>
                <a:ext cx="2133393" cy="1800000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29864" y="5077928"/>
                <a:ext cx="2126534" cy="1440000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08" y="463253"/>
            <a:ext cx="2825485" cy="306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465623-4F0F-4A0A-8BD3-B3746410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ПЕРЕНОС ЭЛЕКТРОМАГНИТНОЙ ЭНЕРГИИ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Rectangle 46">
            <a:extLst>
              <a:ext uri="{FF2B5EF4-FFF2-40B4-BE49-F238E27FC236}">
                <a16:creationId xmlns:a16="http://schemas.microsoft.com/office/drawing/2014/main" id="{CC76FC97-8DF3-4E68-A30E-B0F2067F1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97" y="3486677"/>
            <a:ext cx="30539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Конфигурация векторного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поля </a:t>
            </a:r>
            <a:r>
              <a:rPr lang="ru-RU" altLang="ru-RU" sz="1800" dirty="0" err="1">
                <a:latin typeface="Arial" panose="020B0604020202020204" pitchFamily="34" charset="0"/>
              </a:rPr>
              <a:t>Пойнтинга</a:t>
            </a:r>
            <a:r>
              <a:rPr lang="ru-RU" altLang="ru-RU" sz="1800" dirty="0">
                <a:latin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3840" y="2267172"/>
                <a:ext cx="7918704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>
                    <a:latin typeface="Arial" panose="020B0604020202020204" pitchFamily="34" charset="0"/>
                  </a:rPr>
                  <a:t>Нормированные зависимости радиальной и меридиональной компонент вектора </a:t>
                </a:r>
                <a:r>
                  <a:rPr lang="ru-RU" altLang="ru-RU" sz="1800" dirty="0" err="1">
                    <a:latin typeface="Arial" panose="020B0604020202020204" pitchFamily="34" charset="0"/>
                  </a:rPr>
                  <a:t>Пойнтинга</a:t>
                </a:r>
                <a:r>
                  <a:rPr lang="ru-RU" altLang="ru-RU" sz="1800" dirty="0">
                    <a:latin typeface="Arial" panose="020B0604020202020204" pitchFamily="34" charset="0"/>
                  </a:rPr>
                  <a:t> от расстояния до фокуса при </a:t>
                </a:r>
                <a14:m>
                  <m:oMath xmlns:m="http://schemas.openxmlformats.org/officeDocument/2006/math">
                    <m:r>
                      <a:rPr lang="ru-RU" altLang="ru-RU" sz="18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ru-RU" altLang="ru-RU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/4</m:t>
                    </m:r>
                  </m:oMath>
                </a14:m>
                <a:r>
                  <a:rPr lang="ru-RU" altLang="ru-RU" sz="1800" dirty="0">
                    <a:latin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3840" y="2267172"/>
                <a:ext cx="7918704" cy="646331"/>
              </a:xfrm>
              <a:prstGeom prst="rect">
                <a:avLst/>
              </a:prstGeom>
              <a:blipFill>
                <a:blip r:embed="rId7"/>
                <a:stretch>
                  <a:fillRect l="-616" t="-5660" b="-141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Группа 11"/>
          <p:cNvGrpSpPr/>
          <p:nvPr/>
        </p:nvGrpSpPr>
        <p:grpSpPr>
          <a:xfrm>
            <a:off x="3415072" y="531899"/>
            <a:ext cx="8325824" cy="1804383"/>
            <a:chOff x="3479080" y="1326708"/>
            <a:chExt cx="8325824" cy="180438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0351" y="1326708"/>
              <a:ext cx="2724553" cy="180438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082" y="1326708"/>
              <a:ext cx="2724553" cy="1804383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9080" y="1326708"/>
              <a:ext cx="2724553" cy="180438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0346" y="6115904"/>
                <a:ext cx="5900741" cy="6789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>
                    <a:latin typeface="Arial" panose="020B0604020202020204" pitchFamily="34" charset="0"/>
                  </a:rPr>
                  <a:t>Средняя плотность потока энергии в меридиональном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bar>
                  </m:oMath>
                </a14:m>
                <a:r>
                  <a:rPr lang="ru-RU" altLang="ru-RU" sz="1800" dirty="0">
                    <a:latin typeface="Arial" panose="020B0604020202020204" pitchFamily="34" charset="0"/>
                  </a:rPr>
                  <a:t> и радиальном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bar>
                  </m:oMath>
                </a14:m>
                <a:r>
                  <a:rPr lang="ru-RU" altLang="ru-RU" sz="1800" dirty="0">
                    <a:latin typeface="Arial" panose="020B0604020202020204" pitchFamily="34" charset="0"/>
                  </a:rPr>
                  <a:t> направлениях.</a:t>
                </a:r>
              </a:p>
            </p:txBody>
          </p:sp>
        </mc:Choice>
        <mc:Fallback xmlns="">
          <p:sp>
            <p:nvSpPr>
              <p:cNvPr id="19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90346" y="6115904"/>
                <a:ext cx="5900741" cy="678968"/>
              </a:xfrm>
              <a:prstGeom prst="rect">
                <a:avLst/>
              </a:prstGeom>
              <a:blipFill>
                <a:blip r:embed="rId11"/>
                <a:stretch>
                  <a:fillRect l="-826" t="-4464" b="-133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0050845" y="3652679"/>
                <a:ext cx="2110834" cy="16373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ba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ba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845" y="3652679"/>
                <a:ext cx="2110834" cy="163737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46">
            <a:extLst>
              <a:ext uri="{FF2B5EF4-FFF2-40B4-BE49-F238E27FC236}">
                <a16:creationId xmlns:a16="http://schemas.microsoft.com/office/drawing/2014/main" id="{CC76FC97-8DF3-4E68-A30E-B0F2067F1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48" y="5217363"/>
            <a:ext cx="48654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В экваториальной области </a:t>
            </a:r>
            <a:endParaRPr lang="en-US" altLang="ru-RU" sz="1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радиальная интенсивность</a:t>
            </a:r>
            <a:r>
              <a:rPr lang="en-US" altLang="ru-RU" sz="1800" dirty="0">
                <a:latin typeface="Arial" panose="020B0604020202020204" pitchFamily="34" charset="0"/>
              </a:rPr>
              <a:t> </a:t>
            </a:r>
            <a:r>
              <a:rPr lang="ru-RU" altLang="ru-RU" sz="1800" dirty="0">
                <a:latin typeface="Arial" panose="020B0604020202020204" pitchFamily="34" charset="0"/>
              </a:rPr>
              <a:t>максимальна,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а перенос энергии в меридиональном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направлении убывает до нуля.</a:t>
            </a:r>
            <a:endParaRPr lang="en-US" altLang="ru-RU" sz="1800" dirty="0">
              <a:latin typeface="Arial" panose="020B0604020202020204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9BF9BC4-7930-973A-2CD9-7B7B26B88770}"/>
              </a:ext>
            </a:extLst>
          </p:cNvPr>
          <p:cNvGrpSpPr/>
          <p:nvPr/>
        </p:nvGrpSpPr>
        <p:grpSpPr>
          <a:xfrm>
            <a:off x="392824" y="4325236"/>
            <a:ext cx="4384524" cy="699894"/>
            <a:chOff x="216166" y="894910"/>
            <a:chExt cx="4384524" cy="69989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7D78844-241E-BE5E-919E-045621F3E227}"/>
                    </a:ext>
                  </a:extLst>
                </p:cNvPr>
                <p:cNvSpPr txBox="1"/>
                <p:nvPr/>
              </p:nvSpPr>
              <p:spPr>
                <a:xfrm>
                  <a:off x="338305" y="971847"/>
                  <a:ext cx="4262385" cy="498983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700" b="1" i="0" smtClean="0">
                            <a:latin typeface="Cambria Math" panose="02040503050406030204" pitchFamily="18" charset="0"/>
                          </a:rPr>
                          <m:t>𝐒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begChr m:val="{"/>
                            <m:endChr m:val="}"/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7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p>
                                  <m:sSupPr>
                                    <m:ctrlP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7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e>
                                  <m:sup>
                                    <m: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fName>
                              <m:e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func>
                              <m:funcPr>
                                <m:ctrlP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7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,0</m:t>
                            </m:r>
                          </m:e>
                        </m:d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1700" b="1" dirty="0"/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7D78844-241E-BE5E-919E-045621F3E2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05" y="971847"/>
                  <a:ext cx="4262385" cy="49898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1A0BA34-1638-4CCA-DEE8-398FF95C6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166" y="894910"/>
              <a:ext cx="4384523" cy="699894"/>
            </a:xfrm>
            <a:prstGeom prst="rect">
              <a:avLst/>
            </a:prstGeom>
            <a:noFill/>
            <a:ln w="412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p:sp>
        <p:nvSpPr>
          <p:cNvPr id="27" name="Номер слайда 6">
            <a:extLst>
              <a:ext uri="{FF2B5EF4-FFF2-40B4-BE49-F238E27FC236}">
                <a16:creationId xmlns:a16="http://schemas.microsoft.com/office/drawing/2014/main" id="{4C87BC33-DE65-6CB9-304A-2C6B47D107FF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56513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0AD2C3-5C9C-4DED-7BCA-70D5B1F9E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РАСПРЕДЕЛЕНИЕ ПЛОТНОСТИ ЭНЕРГИИ В</a:t>
            </a: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БЛИЗИ ФОКУСА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9CA563E-AC1D-000F-C27A-12A690A088F9}"/>
              </a:ext>
            </a:extLst>
          </p:cNvPr>
          <p:cNvGrpSpPr/>
          <p:nvPr/>
        </p:nvGrpSpPr>
        <p:grpSpPr>
          <a:xfrm>
            <a:off x="8593784" y="579583"/>
            <a:ext cx="3090889" cy="6225111"/>
            <a:chOff x="5947981" y="579583"/>
            <a:chExt cx="3090889" cy="6225111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A975FE76-6526-62AC-922B-A269AD28674B}"/>
                </a:ext>
              </a:extLst>
            </p:cNvPr>
            <p:cNvGrpSpPr/>
            <p:nvPr/>
          </p:nvGrpSpPr>
          <p:grpSpPr>
            <a:xfrm>
              <a:off x="5947981" y="579583"/>
              <a:ext cx="2980881" cy="4473687"/>
              <a:chOff x="6096000" y="1040235"/>
              <a:chExt cx="2980881" cy="4473687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9087ADC4-0DA2-C3DA-CF06-61E903E7B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0" y="1040235"/>
                <a:ext cx="2980881" cy="2969703"/>
              </a:xfrm>
              <a:prstGeom prst="rect">
                <a:avLst/>
              </a:prstGeom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5292E114-7629-0B36-2172-D4B718278D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8913" y="3824069"/>
                <a:ext cx="2457968" cy="1689853"/>
              </a:xfrm>
              <a:prstGeom prst="rect">
                <a:avLst/>
              </a:prstGeom>
            </p:spPr>
          </p:pic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B9514276-151A-DD99-882B-DD90A71A0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885" y="5116294"/>
              <a:ext cx="2677985" cy="1688400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01F79D7-0A90-20DB-64C3-710C8BB22FE0}"/>
              </a:ext>
            </a:extLst>
          </p:cNvPr>
          <p:cNvGrpSpPr/>
          <p:nvPr/>
        </p:nvGrpSpPr>
        <p:grpSpPr>
          <a:xfrm>
            <a:off x="77674" y="579583"/>
            <a:ext cx="3039575" cy="6225111"/>
            <a:chOff x="1093340" y="579583"/>
            <a:chExt cx="3039575" cy="6225111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74BECB4-A0C6-2B07-2161-27FD93D4CE27}"/>
                </a:ext>
              </a:extLst>
            </p:cNvPr>
            <p:cNvGrpSpPr/>
            <p:nvPr/>
          </p:nvGrpSpPr>
          <p:grpSpPr>
            <a:xfrm>
              <a:off x="1093340" y="579583"/>
              <a:ext cx="2980881" cy="4406575"/>
              <a:chOff x="2077486" y="1040235"/>
              <a:chExt cx="2980881" cy="4406575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8B13074D-3AEC-E08C-D75B-B9B8C7DC0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7486" y="1040235"/>
                <a:ext cx="2980881" cy="2969703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B7B9D25B-B6CF-40FA-5D6E-388658F76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2512" y="3758410"/>
                <a:ext cx="2455855" cy="1688400"/>
              </a:xfrm>
              <a:prstGeom prst="rect">
                <a:avLst/>
              </a:prstGeom>
            </p:spPr>
          </p:pic>
        </p:grp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AA33EC1E-3EC3-065B-96C2-389D31F3E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930" y="5116294"/>
              <a:ext cx="2677985" cy="168840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46">
                <a:extLst>
                  <a:ext uri="{FF2B5EF4-FFF2-40B4-BE49-F238E27FC236}">
                    <a16:creationId xmlns:a16="http://schemas.microsoft.com/office/drawing/2014/main" id="{202AFFB8-5661-ED59-26B3-1218D74C1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9790" y="1866443"/>
                <a:ext cx="4712419" cy="923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>
                    <a:latin typeface="Arial" panose="020B0604020202020204" pitchFamily="34" charset="0"/>
                  </a:rPr>
                  <a:t>Максимумы</a:t>
                </a:r>
                <a:r>
                  <a:rPr lang="en-US" altLang="ru-RU" sz="18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ru-RU" altLang="ru-RU" sz="1800" dirty="0">
                    <a:latin typeface="Arial" panose="020B0604020202020204" pitchFamily="34" charset="0"/>
                  </a:rPr>
                  <a:t> различны по величине и достигаются в разные моменты времени в зависимости от </a:t>
                </a:r>
                <a14:m>
                  <m:oMath xmlns:m="http://schemas.openxmlformats.org/officeDocument/2006/math"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altLang="ru-RU" sz="18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ru-RU" sz="1800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Rectangle 46">
                <a:extLst>
                  <a:ext uri="{FF2B5EF4-FFF2-40B4-BE49-F238E27FC236}">
                    <a16:creationId xmlns:a16="http://schemas.microsoft.com/office/drawing/2014/main" id="{202AFFB8-5661-ED59-26B3-1218D74C13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39790" y="1866443"/>
                <a:ext cx="4712419" cy="923330"/>
              </a:xfrm>
              <a:prstGeom prst="rect">
                <a:avLst/>
              </a:prstGeom>
              <a:blipFill>
                <a:blip r:embed="rId8"/>
                <a:stretch>
                  <a:fillRect l="-1034" t="-3289" b="-92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013C93-9C69-7E31-CA1F-CF69E0670CFC}"/>
                  </a:ext>
                </a:extLst>
              </p:cNvPr>
              <p:cNvSpPr txBox="1"/>
              <p:nvPr/>
            </p:nvSpPr>
            <p:spPr>
              <a:xfrm>
                <a:off x="4640724" y="692075"/>
                <a:ext cx="2030108" cy="5782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013C93-9C69-7E31-CA1F-CF69E0670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724" y="692075"/>
                <a:ext cx="2030108" cy="57823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331894F-E5B4-131D-5971-81B35DEB5D5A}"/>
              </a:ext>
            </a:extLst>
          </p:cNvPr>
          <p:cNvGrpSpPr/>
          <p:nvPr/>
        </p:nvGrpSpPr>
        <p:grpSpPr>
          <a:xfrm>
            <a:off x="3522542" y="5355087"/>
            <a:ext cx="5281170" cy="923330"/>
            <a:chOff x="3708498" y="3429000"/>
            <a:chExt cx="5281170" cy="9233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46">
                  <a:extLst>
                    <a:ext uri="{FF2B5EF4-FFF2-40B4-BE49-F238E27FC236}">
                      <a16:creationId xmlns:a16="http://schemas.microsoft.com/office/drawing/2014/main" id="{24544F08-F3BC-8CCD-0189-F95FE075BA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8498" y="3429000"/>
                  <a:ext cx="5281170" cy="923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None/>
                  </a:pPr>
                  <a14:m>
                    <m:oMath xmlns:m="http://schemas.openxmlformats.org/officeDocument/2006/math">
                      <m:r>
                        <a:rPr lang="en-US" altLang="ru-RU" sz="18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altLang="ru-RU" sz="1800" b="0" i="1" smtClean="0">
                          <a:latin typeface="Cambria Math" panose="02040503050406030204" pitchFamily="18" charset="0"/>
                        </a:rPr>
                        <m:t>=0:</m:t>
                      </m:r>
                    </m:oMath>
                  </a14:m>
                  <a:r>
                    <a:rPr lang="en-US" altLang="ru-RU" sz="1800" dirty="0">
                      <a:latin typeface="Arial" panose="020B0604020202020204" pitchFamily="34" charset="0"/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ru-RU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sz="1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ru-RU" sz="1800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a14:m>
                  <a:r>
                    <a:rPr lang="ru-RU" altLang="ru-RU" sz="1800" dirty="0">
                      <a:latin typeface="Arial" panose="020B0604020202020204" pitchFamily="34" charset="0"/>
                    </a:rPr>
                    <a:t> достигается 1 раз при </a:t>
                  </a:r>
                  <a14:m>
                    <m:oMath xmlns:m="http://schemas.openxmlformats.org/officeDocument/2006/math">
                      <m:r>
                        <a:rPr lang="ru-RU" altLang="ru-RU" sz="1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ru-RU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altLang="ru-RU" sz="1800" dirty="0">
                      <a:latin typeface="Arial" panose="020B0604020202020204" pitchFamily="34" charset="0"/>
                    </a:rPr>
                    <a:t>.</a:t>
                  </a:r>
                </a:p>
                <a:p>
                  <a:pPr>
                    <a:spcBef>
                      <a:spcPct val="0"/>
                    </a:spcBef>
                    <a:buNone/>
                  </a:pPr>
                  <a:endParaRPr lang="en-US" altLang="ru-RU" sz="1800" dirty="0">
                    <a:latin typeface="Arial" panose="020B0604020202020204" pitchFamily="34" charset="0"/>
                  </a:endParaRPr>
                </a:p>
                <a:p>
                  <a:pPr>
                    <a:spcBef>
                      <a:spcPct val="0"/>
                    </a:spcBef>
                    <a:buNone/>
                  </a:pPr>
                  <a14:m>
                    <m:oMath xmlns:m="http://schemas.openxmlformats.org/officeDocument/2006/math">
                      <m:r>
                        <a:rPr lang="en-US" altLang="ru-RU" sz="1800" i="1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altLang="ru-RU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sz="18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ru-RU" sz="1800" b="0" i="1" smtClean="0">
                          <a:latin typeface="Cambria Math" panose="02040503050406030204" pitchFamily="18" charset="0"/>
                        </a:rPr>
                        <m:t>/2:</m:t>
                      </m:r>
                    </m:oMath>
                  </a14:m>
                  <a:r>
                    <a:rPr lang="en-US" altLang="ru-RU" sz="1800" dirty="0">
                      <a:latin typeface="Arial" panose="020B0604020202020204" pitchFamily="34" charset="0"/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ru-RU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sz="1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altLang="ru-RU" sz="1800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</m:oMath>
                  </a14:m>
                  <a:r>
                    <a:rPr lang="ru-RU" altLang="ru-RU" sz="1800" dirty="0">
                      <a:latin typeface="Arial" panose="020B0604020202020204" pitchFamily="34" charset="0"/>
                    </a:rPr>
                    <a:t> достигается </a:t>
                  </a:r>
                  <a:r>
                    <a:rPr lang="en-US" altLang="ru-RU" sz="1800" dirty="0">
                      <a:latin typeface="Arial" panose="020B0604020202020204" pitchFamily="34" charset="0"/>
                    </a:rPr>
                    <a:t>2</a:t>
                  </a:r>
                  <a:r>
                    <a:rPr lang="ru-RU" altLang="ru-RU" sz="1800" dirty="0">
                      <a:latin typeface="Arial" panose="020B0604020202020204" pitchFamily="34" charset="0"/>
                    </a:rPr>
                    <a:t> раз</a:t>
                  </a:r>
                  <a:r>
                    <a:rPr lang="en-US" altLang="ru-RU" sz="1800" dirty="0">
                      <a:latin typeface="Arial" panose="020B0604020202020204" pitchFamily="34" charset="0"/>
                    </a:rPr>
                    <a:t>a</a:t>
                  </a:r>
                  <a:r>
                    <a:rPr lang="ru-RU" altLang="ru-RU" sz="1800" dirty="0">
                      <a:latin typeface="Arial" panose="020B0604020202020204" pitchFamily="34" charset="0"/>
                    </a:rPr>
                    <a:t> при </a:t>
                  </a:r>
                  <a14:m>
                    <m:oMath xmlns:m="http://schemas.openxmlformats.org/officeDocument/2006/math">
                      <m:r>
                        <a:rPr lang="ru-RU" altLang="ru-RU" sz="1800" i="1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altLang="ru-RU" sz="1800" b="0" i="1" smtClean="0">
                          <a:latin typeface="Cambria Math" panose="02040503050406030204" pitchFamily="18" charset="0"/>
                        </a:rPr>
                        <m:t>≈±1.4</m:t>
                      </m:r>
                    </m:oMath>
                  </a14:m>
                  <a:r>
                    <a:rPr lang="en-US" altLang="ru-RU" sz="1800" dirty="0">
                      <a:latin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20" name="Rectangle 46">
                  <a:extLst>
                    <a:ext uri="{FF2B5EF4-FFF2-40B4-BE49-F238E27FC236}">
                      <a16:creationId xmlns:a16="http://schemas.microsoft.com/office/drawing/2014/main" id="{24544F08-F3BC-8CCD-0189-F95FE075BA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08498" y="3429000"/>
                  <a:ext cx="5281170" cy="923330"/>
                </a:xfrm>
                <a:prstGeom prst="rect">
                  <a:avLst/>
                </a:prstGeom>
                <a:blipFill>
                  <a:blip r:embed="rId10"/>
                  <a:stretch>
                    <a:fillRect t="-3289" b="-9211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BEA5A630-5FD6-6EB1-1D62-384C5A837F2D}"/>
                </a:ext>
              </a:extLst>
            </p:cNvPr>
            <p:cNvCxnSpPr/>
            <p:nvPr/>
          </p:nvCxnSpPr>
          <p:spPr>
            <a:xfrm>
              <a:off x="3774534" y="3808927"/>
              <a:ext cx="648000" cy="0"/>
            </a:xfrm>
            <a:prstGeom prst="line">
              <a:avLst/>
            </a:prstGeom>
            <a:ln w="412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4D8046A-2875-41B2-56E4-FC9FDF8F8664}"/>
                </a:ext>
              </a:extLst>
            </p:cNvPr>
            <p:cNvCxnSpPr/>
            <p:nvPr/>
          </p:nvCxnSpPr>
          <p:spPr>
            <a:xfrm>
              <a:off x="3808090" y="4352330"/>
              <a:ext cx="828000" cy="0"/>
            </a:xfrm>
            <a:prstGeom prst="line">
              <a:avLst/>
            </a:prstGeom>
            <a:ln w="412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7526E27-F2DB-802E-3A00-814CCB8FE45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45" y="2900780"/>
            <a:ext cx="2083655" cy="231077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7062071-9328-C9DB-D11C-E39DCB008C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58" y="2932880"/>
            <a:ext cx="2084040" cy="23112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EF9B25F-6143-0459-F233-84CCBAD8EB09}"/>
                  </a:ext>
                </a:extLst>
              </p:cNvPr>
              <p:cNvSpPr txBox="1"/>
              <p:nvPr/>
            </p:nvSpPr>
            <p:spPr>
              <a:xfrm>
                <a:off x="3861801" y="3090446"/>
                <a:ext cx="80324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sz="16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altLang="ru-RU" sz="1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EF9B25F-6143-0459-F233-84CCBAD8E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1801" y="3090446"/>
                <a:ext cx="803246" cy="338554"/>
              </a:xfrm>
              <a:prstGeom prst="rect">
                <a:avLst/>
              </a:prstGeom>
              <a:blipFill>
                <a:blip r:embed="rId13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096E82F-B0CF-FF65-B167-12323F8577ED}"/>
                  </a:ext>
                </a:extLst>
              </p:cNvPr>
              <p:cNvSpPr txBox="1"/>
              <p:nvPr/>
            </p:nvSpPr>
            <p:spPr>
              <a:xfrm>
                <a:off x="7349692" y="3090446"/>
                <a:ext cx="115369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sz="16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alt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altLang="ru-RU" sz="16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096E82F-B0CF-FF65-B167-12323F857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9692" y="3090446"/>
                <a:ext cx="1153693" cy="338554"/>
              </a:xfrm>
              <a:prstGeom prst="rect">
                <a:avLst/>
              </a:prstGeom>
              <a:blipFill>
                <a:blip r:embed="rId1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Номер слайда 6">
            <a:extLst>
              <a:ext uri="{FF2B5EF4-FFF2-40B4-BE49-F238E27FC236}">
                <a16:creationId xmlns:a16="http://schemas.microsoft.com/office/drawing/2014/main" id="{12C2A67E-7192-18CD-6D67-504E7D52D3DB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87130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F465623-4F0F-4A0A-8BD3-B3746410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ЭФФЕКТИВНЫЙ ОБЪЕМ ФОКУСИРОВКИ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39" y="1160036"/>
            <a:ext cx="4136729" cy="31912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40" y="1160036"/>
            <a:ext cx="4113284" cy="3124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0725" y="563656"/>
                <a:ext cx="902765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2000" dirty="0">
                    <a:latin typeface="Arial" panose="020B0604020202020204" pitchFamily="34" charset="0"/>
                  </a:rPr>
                  <a:t>Объем локализации сходящегося дипольного импульса от параметра огибающей 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ru-RU" sz="2000" dirty="0">
                    <a:latin typeface="Arial" panose="020B0604020202020204" pitchFamily="34" charset="0"/>
                  </a:rPr>
                  <a:t> </a:t>
                </a:r>
                <a:r>
                  <a:rPr lang="ru-RU" altLang="ru-RU" sz="2000" dirty="0">
                    <a:latin typeface="Arial" panose="020B0604020202020204" pitchFamily="34" charset="0"/>
                  </a:rPr>
                  <a:t>и длительности импульса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ru-RU" altLang="ru-RU" sz="2000" dirty="0">
                    <a:latin typeface="Arial" panose="020B0604020202020204" pitchFamily="34" charset="0"/>
                  </a:rPr>
                  <a:t> в </a:t>
                </a:r>
                <a:r>
                  <a:rPr lang="ru-RU" altLang="ru-RU" sz="2000" dirty="0" err="1">
                    <a:latin typeface="Arial" panose="020B0604020202020204" pitchFamily="34" charset="0"/>
                  </a:rPr>
                  <a:t>фемтосекундах</a:t>
                </a:r>
                <a:r>
                  <a:rPr lang="en-US" altLang="ru-RU" sz="2000" dirty="0"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=910 </m:t>
                    </m:r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нм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ru-RU" sz="20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80725" y="563656"/>
                <a:ext cx="9027653" cy="707886"/>
              </a:xfrm>
              <a:prstGeom prst="rect">
                <a:avLst/>
              </a:prstGeom>
              <a:blipFill>
                <a:blip r:embed="rId4"/>
                <a:stretch>
                  <a:fillRect l="-743" t="-3419" b="-1453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Группа 3"/>
          <p:cNvGrpSpPr/>
          <p:nvPr/>
        </p:nvGrpSpPr>
        <p:grpSpPr>
          <a:xfrm>
            <a:off x="5140603" y="2474543"/>
            <a:ext cx="1690911" cy="453208"/>
            <a:chOff x="5107431" y="1777760"/>
            <a:chExt cx="1690911" cy="4532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107431" y="1777760"/>
                  <a:ext cx="1690911" cy="380745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𝑙𝑜𝑐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.</m:t>
                        </m:r>
                      </m:oMath>
                    </m:oMathPara>
                  </a14:m>
                  <a:endParaRPr lang="ru-RU" sz="2200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7431" y="1777760"/>
                  <a:ext cx="1690911" cy="380745"/>
                </a:xfrm>
                <a:prstGeom prst="rect">
                  <a:avLst/>
                </a:prstGeom>
                <a:blipFill>
                  <a:blip r:embed="rId14"/>
                  <a:stretch>
                    <a:fillRect l="-3249" t="-1587" b="-22222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40DC54D5-3C9E-4E85-B738-6B8CC498801A}"/>
                </a:ext>
              </a:extLst>
            </p:cNvPr>
            <p:cNvCxnSpPr/>
            <p:nvPr/>
          </p:nvCxnSpPr>
          <p:spPr>
            <a:xfrm>
              <a:off x="5171284" y="2230968"/>
              <a:ext cx="1476000" cy="0"/>
            </a:xfrm>
            <a:prstGeom prst="line">
              <a:avLst/>
            </a:prstGeom>
            <a:ln w="412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Группа 6"/>
          <p:cNvGrpSpPr/>
          <p:nvPr/>
        </p:nvGrpSpPr>
        <p:grpSpPr>
          <a:xfrm>
            <a:off x="2310855" y="5030211"/>
            <a:ext cx="8427839" cy="708791"/>
            <a:chOff x="2754079" y="5410778"/>
            <a:chExt cx="8427839" cy="708791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2754079" y="5410778"/>
              <a:ext cx="4783562" cy="708791"/>
              <a:chOff x="424298" y="4720822"/>
              <a:chExt cx="4783562" cy="708791"/>
            </a:xfrm>
          </p:grpSpPr>
          <p:grpSp>
            <p:nvGrpSpPr>
              <p:cNvPr id="15" name="Группа 14"/>
              <p:cNvGrpSpPr/>
              <p:nvPr/>
            </p:nvGrpSpPr>
            <p:grpSpPr>
              <a:xfrm>
                <a:off x="3101074" y="4796909"/>
                <a:ext cx="2106786" cy="595650"/>
                <a:chOff x="2190564" y="5453314"/>
                <a:chExt cx="2106786" cy="59565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264277" y="5583685"/>
                      <a:ext cx="1932644" cy="338554"/>
                    </a:xfrm>
                    <a:prstGeom prst="rect">
                      <a:avLst/>
                    </a:prstGeom>
                    <a:noFill/>
                    <a:ln w="31750"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≈0.057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a14:m>
                      <a:r>
                        <a:rPr lang="en-US" sz="2200" dirty="0"/>
                        <a:t>.</a:t>
                      </a:r>
                      <a:endParaRPr lang="ru-RU" sz="2200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277" y="5583685"/>
                      <a:ext cx="1932644" cy="33855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5047" t="-25000" r="-8517" b="-48214"/>
                      </a:stretch>
                    </a:blipFill>
                    <a:ln w="317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7" name="Прямоугольник 16">
                  <a:extLst>
                    <a:ext uri="{FF2B5EF4-FFF2-40B4-BE49-F238E27FC236}">
                      <a16:creationId xmlns:a16="http://schemas.microsoft.com/office/drawing/2014/main" id="{3329981C-E345-EC2B-3488-5B8B91154A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0564" y="5453314"/>
                  <a:ext cx="2106786" cy="595650"/>
                </a:xfrm>
                <a:prstGeom prst="rect">
                  <a:avLst/>
                </a:prstGeom>
                <a:noFill/>
                <a:ln w="41275" algn="ctr">
                  <a:solidFill>
                    <a:srgbClr val="C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>
                    <a:spcBef>
                      <a:spcPct val="20000"/>
                    </a:spcBef>
                    <a:defRPr sz="14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</a:pPr>
                  <a:endParaRPr lang="ru-RU" altLang="ru-RU" sz="2400">
                    <a:solidFill>
                      <a:schemeClr val="tx2"/>
                    </a:solidFill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24298" y="4720822"/>
                    <a:ext cx="1771447" cy="65158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func>
                                    <m:func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func>
                                </m:e>
                              </m:rad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4298" y="4720822"/>
                    <a:ext cx="1771447" cy="65158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EFD54E-B47A-4421-90CC-EADCC224546F}"/>
                      </a:ext>
                    </a:extLst>
                  </p:cNvPr>
                  <p:cNvSpPr txBox="1"/>
                  <p:nvPr/>
                </p:nvSpPr>
                <p:spPr>
                  <a:xfrm>
                    <a:off x="2269458" y="4783282"/>
                    <a:ext cx="706553" cy="6463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4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</m:oMath>
                      </m:oMathPara>
                    </a14:m>
                    <a:endParaRPr lang="ru-RU" sz="4200" i="1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4DEFD54E-B47A-4421-90CC-EADCC22454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9458" y="4783282"/>
                    <a:ext cx="706553" cy="646331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005664" y="5648013"/>
                  <a:ext cx="3176254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≈3.04 </m:t>
                        </m:r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фс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=910 </m:t>
                        </m:r>
                        <m: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нм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5664" y="5648013"/>
                  <a:ext cx="3176254" cy="307777"/>
                </a:xfrm>
                <a:prstGeom prst="rect">
                  <a:avLst/>
                </a:prstGeom>
                <a:blipFill>
                  <a:blip r:embed="rId17"/>
                  <a:stretch>
                    <a:fillRect l="-1152" t="-1961" r="-768" b="-3333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Rectangle 46">
            <a:extLst>
              <a:ext uri="{FF2B5EF4-FFF2-40B4-BE49-F238E27FC236}">
                <a16:creationId xmlns:a16="http://schemas.microsoft.com/office/drawing/2014/main" id="{CC76FC97-8DF3-4E68-A30E-B0F2067F1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2106" y="4455926"/>
            <a:ext cx="668064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Предельный объем сжатого при кумуляции импульса:</a:t>
            </a:r>
            <a:endParaRPr lang="en-US" altLang="ru-RU" sz="2000" dirty="0">
              <a:latin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766675" y="6242353"/>
            <a:ext cx="4191785" cy="360804"/>
            <a:chOff x="1454549" y="6218564"/>
            <a:chExt cx="4191785" cy="360804"/>
          </a:xfrm>
        </p:grpSpPr>
        <p:sp>
          <p:nvSpPr>
            <p:cNvPr id="6" name="Прямоугольник 5"/>
            <p:cNvSpPr>
              <a:spLocks noChangeAspect="1"/>
            </p:cNvSpPr>
            <p:nvPr/>
          </p:nvSpPr>
          <p:spPr>
            <a:xfrm>
              <a:off x="1454549" y="6355624"/>
              <a:ext cx="180000" cy="1600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852444" y="6218564"/>
                  <a:ext cx="3793890" cy="360804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0.2 ,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≈0.0</m:t>
                      </m:r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32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n-US" sz="2200" dirty="0"/>
                    <a:t>.</a:t>
                  </a:r>
                  <a:endParaRPr lang="ru-RU" sz="22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2444" y="6218564"/>
                  <a:ext cx="3793890" cy="360804"/>
                </a:xfrm>
                <a:prstGeom prst="rect">
                  <a:avLst/>
                </a:prstGeom>
                <a:blipFill>
                  <a:blip r:embed="rId18"/>
                  <a:stretch>
                    <a:fillRect l="-1929" t="-16949" r="-1447" b="-47458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6993988" y="6242353"/>
            <a:ext cx="4830745" cy="4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Tx/>
              <a:buNone/>
            </a:pPr>
            <a:r>
              <a:rPr lang="en-US" altLang="ru-RU" sz="1600" dirty="0" err="1">
                <a:solidFill>
                  <a:srgbClr val="0000FF"/>
                </a:solidFill>
                <a:latin typeface="Arial" panose="020B0604020202020204" pitchFamily="34" charset="0"/>
              </a:rPr>
              <a:t>Gonoskov</a:t>
            </a:r>
            <a:r>
              <a:rPr lang="en-US" altLang="ru-RU" sz="1600" dirty="0">
                <a:solidFill>
                  <a:srgbClr val="0000FF"/>
                </a:solidFill>
                <a:latin typeface="Arial" panose="020B0604020202020204" pitchFamily="34" charset="0"/>
              </a:rPr>
              <a:t> I. et al. </a:t>
            </a:r>
            <a:r>
              <a:rPr lang="en-US" altLang="ru-RU" sz="1600" dirty="0" err="1">
                <a:solidFill>
                  <a:srgbClr val="0000FF"/>
                </a:solidFill>
                <a:latin typeface="Arial" panose="020B0604020202020204" pitchFamily="34" charset="0"/>
              </a:rPr>
              <a:t>Phys</a:t>
            </a:r>
            <a:r>
              <a:rPr lang="en-US" altLang="ru-RU" sz="1600" dirty="0">
                <a:solidFill>
                  <a:srgbClr val="0000FF"/>
                </a:solidFill>
                <a:latin typeface="Arial" panose="020B0604020202020204" pitchFamily="34" charset="0"/>
              </a:rPr>
              <a:t> Rev A, 86, 053836 (2012).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B04BFD-238B-DDA8-0DE8-5D6E57EC74A9}"/>
                  </a:ext>
                </a:extLst>
              </p:cNvPr>
              <p:cNvSpPr txBox="1"/>
              <p:nvPr/>
            </p:nvSpPr>
            <p:spPr>
              <a:xfrm>
                <a:off x="2507415" y="1503711"/>
                <a:ext cx="1378326" cy="250197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𝑙𝑜𝑐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≈0.073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B04BFD-238B-DDA8-0DE8-5D6E57EC7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415" y="1503711"/>
                <a:ext cx="1378326" cy="250197"/>
              </a:xfrm>
              <a:prstGeom prst="rect">
                <a:avLst/>
              </a:prstGeom>
              <a:blipFill>
                <a:blip r:embed="rId19"/>
                <a:stretch>
                  <a:fillRect l="-2655" b="-17073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3D851B-AF37-1151-4701-E978DC61FB28}"/>
                  </a:ext>
                </a:extLst>
              </p:cNvPr>
              <p:cNvSpPr txBox="1"/>
              <p:nvPr/>
            </p:nvSpPr>
            <p:spPr>
              <a:xfrm>
                <a:off x="9925942" y="1718128"/>
                <a:ext cx="1378326" cy="250197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𝑙𝑜𝑐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≈0.073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3D851B-AF37-1151-4701-E978DC61F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5942" y="1718128"/>
                <a:ext cx="1378326" cy="250197"/>
              </a:xfrm>
              <a:prstGeom prst="rect">
                <a:avLst/>
              </a:prstGeom>
              <a:blipFill>
                <a:blip r:embed="rId20"/>
                <a:stretch>
                  <a:fillRect l="-2655" b="-17073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Номер слайда 6">
            <a:extLst>
              <a:ext uri="{FF2B5EF4-FFF2-40B4-BE49-F238E27FC236}">
                <a16:creationId xmlns:a16="http://schemas.microsoft.com/office/drawing/2014/main" id="{29393C4F-6EED-602D-C3A9-9E65479B594B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15408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177" y="991082"/>
            <a:ext cx="4462813" cy="3316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2" y="991082"/>
            <a:ext cx="4462813" cy="3316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65623-4F0F-4A0A-8BD3-B3746410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МАКСИМАЛЬНАЯ АМПЛИТУДА ПОЛЯ В ФОКУСЕ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6140" y="521577"/>
                <a:ext cx="1001971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2000" dirty="0">
                    <a:latin typeface="Arial" panose="020B0604020202020204" pitchFamily="34" charset="0"/>
                  </a:rPr>
                  <a:t>Максимум напряженности электрического поля в фокусе от параметра огибающей 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ru-RU" sz="2000" dirty="0">
                    <a:latin typeface="Arial" panose="020B0604020202020204" pitchFamily="34" charset="0"/>
                  </a:rPr>
                  <a:t> </a:t>
                </a:r>
                <a:r>
                  <a:rPr lang="ru-RU" altLang="ru-RU" sz="2000" dirty="0">
                    <a:latin typeface="Arial" panose="020B0604020202020204" pitchFamily="34" charset="0"/>
                  </a:rPr>
                  <a:t>и длительности импульса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ru-RU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ru-RU" altLang="ru-RU" sz="2000" dirty="0">
                    <a:latin typeface="Arial" panose="020B0604020202020204" pitchFamily="34" charset="0"/>
                  </a:rPr>
                  <a:t> в </a:t>
                </a:r>
                <a:r>
                  <a:rPr lang="ru-RU" altLang="ru-RU" sz="2000" dirty="0" err="1">
                    <a:latin typeface="Arial" panose="020B0604020202020204" pitchFamily="34" charset="0"/>
                  </a:rPr>
                  <a:t>фемтосекундах</a:t>
                </a:r>
                <a:r>
                  <a:rPr lang="ru-RU" altLang="ru-RU" sz="2000" dirty="0">
                    <a:latin typeface="Arial" panose="020B0604020202020204" pitchFamily="34" charset="0"/>
                  </a:rPr>
                  <a:t>. Энергия импульса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  <m:r>
                      <a:rPr lang="ru-RU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Дж</m:t>
                    </m:r>
                  </m:oMath>
                </a14:m>
                <a:r>
                  <a:rPr lang="ru-RU" altLang="ru-RU" sz="2000" dirty="0">
                    <a:latin typeface="Arial" panose="020B0604020202020204" pitchFamily="34" charset="0"/>
                  </a:rPr>
                  <a:t>.</a:t>
                </a:r>
                <a:endParaRPr lang="en-US" altLang="ru-RU" sz="20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6140" y="521577"/>
                <a:ext cx="10019719" cy="707886"/>
              </a:xfrm>
              <a:prstGeom prst="rect">
                <a:avLst/>
              </a:prstGeom>
              <a:blipFill>
                <a:blip r:embed="rId4"/>
                <a:stretch>
                  <a:fillRect l="-608" t="-4310" r="-973" b="-1551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Группа 7"/>
          <p:cNvGrpSpPr/>
          <p:nvPr/>
        </p:nvGrpSpPr>
        <p:grpSpPr>
          <a:xfrm>
            <a:off x="4226897" y="3933635"/>
            <a:ext cx="4358203" cy="1133437"/>
            <a:chOff x="7094805" y="5740236"/>
            <a:chExt cx="4358203" cy="11334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242717" y="5871685"/>
                  <a:ext cx="4037900" cy="8667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d>
                              </m:e>
                              <m:sup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den>
                        </m:f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−1/2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2717" y="5871685"/>
                  <a:ext cx="4037900" cy="8667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329981C-E345-EC2B-3488-5B8B91154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4805" y="5740236"/>
              <a:ext cx="4358203" cy="1133437"/>
            </a:xfrm>
            <a:prstGeom prst="rect">
              <a:avLst/>
            </a:prstGeom>
            <a:noFill/>
            <a:ln w="31750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55143" y="6436616"/>
            <a:ext cx="5109318" cy="412421"/>
            <a:chOff x="908504" y="6270633"/>
            <a:chExt cx="5109318" cy="412421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39EC619A-A18F-4E4C-974A-3E43178FD8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504" y="6476843"/>
              <a:ext cx="288000" cy="0"/>
            </a:xfrm>
            <a:prstGeom prst="line">
              <a:avLst/>
            </a:prstGeom>
            <a:ln w="34925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1187077" y="6270633"/>
              <a:ext cx="4830745" cy="41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50000"/>
                </a:spcBef>
                <a:buFontTx/>
                <a:buNone/>
              </a:pPr>
              <a:r>
                <a:rPr lang="en-US" altLang="ru-RU" sz="1600" dirty="0" err="1">
                  <a:solidFill>
                    <a:srgbClr val="0000FF"/>
                  </a:solidFill>
                  <a:latin typeface="Arial" panose="020B0604020202020204" pitchFamily="34" charset="0"/>
                </a:rPr>
                <a:t>Gonoskov</a:t>
              </a:r>
              <a:r>
                <a:rPr lang="en-US" altLang="ru-RU" sz="1600" dirty="0">
                  <a:solidFill>
                    <a:srgbClr val="0000FF"/>
                  </a:solidFill>
                  <a:latin typeface="Arial" panose="020B0604020202020204" pitchFamily="34" charset="0"/>
                </a:rPr>
                <a:t> I. et al. Phys. Rev. A, 86, 053836 (2012).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Таблица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9113541"/>
                  </p:ext>
                </p:extLst>
              </p:nvPr>
            </p:nvGraphicFramePr>
            <p:xfrm>
              <a:off x="2157840" y="5182660"/>
              <a:ext cx="8128000" cy="11187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2700366416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4077834865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801802883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06002265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1505842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𝑳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dirty="0"/>
                            <a:t>,</a:t>
                          </a:r>
                          <a:r>
                            <a:rPr lang="ru-RU" baseline="0" dirty="0"/>
                            <a:t> </a:t>
                          </a:r>
                          <a:r>
                            <a:rPr lang="ru-RU" baseline="0" dirty="0" err="1"/>
                            <a:t>фс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3.04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70528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𝒎𝒂𝒙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</m:oMath>
                          </a14:m>
                          <a:r>
                            <a:rPr lang="ru-RU" dirty="0"/>
                            <a:t>,</a:t>
                          </a:r>
                          <a:r>
                            <a:rPr lang="ru-RU" baseline="0" dirty="0"/>
                            <a:t> В</a:t>
                          </a:r>
                          <a:r>
                            <a:rPr lang="en-US" baseline="0" dirty="0"/>
                            <a:t>/</a:t>
                          </a:r>
                          <a:r>
                            <a:rPr lang="ru-RU" baseline="0" dirty="0"/>
                            <a:t>м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ru-RU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𝟒𝟕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𝟏𝟒</m:t>
                                  </m:r>
                                </m:sup>
                              </m:sSup>
                            </m:oMath>
                          </a14:m>
                          <a:r>
                            <a:rPr lang="ru-RU" baseline="0" dirty="0"/>
                            <a:t> 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𝟓𝟒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𝟏𝟓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52554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𝑰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𝒎𝒂𝒙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bSup>
                            </m:oMath>
                          </a14:m>
                          <a:r>
                            <a:rPr lang="ru-RU" dirty="0"/>
                            <a:t>,</a:t>
                          </a:r>
                          <a:r>
                            <a:rPr lang="ru-RU" baseline="0" dirty="0"/>
                            <a:t> Вт</a:t>
                          </a:r>
                          <a:r>
                            <a:rPr lang="en-US" baseline="0" dirty="0"/>
                            <a:t>/</a:t>
                          </a:r>
                          <a:r>
                            <a:rPr lang="ru-RU" baseline="0" dirty="0"/>
                            <a:t>с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м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𝟓𝟏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𝟑𝟔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𝟗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𝟏𝟑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𝟎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59319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Таблица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9113541"/>
                  </p:ext>
                </p:extLst>
              </p:nvPr>
            </p:nvGraphicFramePr>
            <p:xfrm>
              <a:off x="2157840" y="5182660"/>
              <a:ext cx="8128000" cy="11187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val="2700366416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4077834865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801802883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106002265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val="31505842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375" t="-8197" r="-401498" b="-2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10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7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5</a:t>
                          </a:r>
                          <a:endParaRPr lang="ru-R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3.04</a:t>
                          </a:r>
                          <a:endParaRPr lang="ru-R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7052878"/>
                      </a:ext>
                    </a:extLst>
                  </a:tr>
                  <a:tr h="37598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375" t="-106452" r="-401498" b="-1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100375" t="-106452" r="-301498" b="-1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200375" t="-106452" r="-201498" b="-1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300375" t="-106452" r="-101498" b="-1241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400375" t="-106452" r="-1498" b="-1241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5255418"/>
                      </a:ext>
                    </a:extLst>
                  </a:tr>
                  <a:tr h="37192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375" t="-209836" r="-401498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100375" t="-209836" r="-301498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200375" t="-209836" r="-201498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300375" t="-209836" r="-101498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6"/>
                          <a:stretch>
                            <a:fillRect l="-400375" t="-209836" r="-1498" b="-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593198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184313" y="4502566"/>
                <a:ext cx="1857111" cy="350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</m:e>
                      </m:rad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313" y="4502566"/>
                <a:ext cx="1857111" cy="350352"/>
              </a:xfrm>
              <a:prstGeom prst="rect">
                <a:avLst/>
              </a:prstGeom>
              <a:blipFill>
                <a:blip r:embed="rId7"/>
                <a:stretch>
                  <a:fillRect l="-1645" b="-298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2593AE-40F9-83EB-5523-3C88CF2B8BC9}"/>
                  </a:ext>
                </a:extLst>
              </p:cNvPr>
              <p:cNvSpPr txBox="1"/>
              <p:nvPr/>
            </p:nvSpPr>
            <p:spPr>
              <a:xfrm>
                <a:off x="150576" y="4423662"/>
                <a:ext cx="188833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≈1.3×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m:rPr>
                          <m:nor/>
                        </m:rPr>
                        <a:rPr lang="ru-RU" sz="1600" dirty="0"/>
                        <m:t>В</m:t>
                      </m:r>
                      <m:r>
                        <m:rPr>
                          <m:nor/>
                        </m:rPr>
                        <a:rPr lang="en-US" sz="1600" dirty="0"/>
                        <m:t>/</m:t>
                      </m:r>
                      <m:r>
                        <m:rPr>
                          <m:nor/>
                        </m:rPr>
                        <a:rPr lang="ru-RU" sz="1600" dirty="0"/>
                        <m:t>м</m:t>
                      </m:r>
                      <m:r>
                        <m:rPr>
                          <m:nor/>
                        </m:rPr>
                        <a:rPr lang="en-US" sz="1600" b="0" i="0" dirty="0" smtClean="0"/>
                        <m:t>.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2593AE-40F9-83EB-5523-3C88CF2B8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6" y="4423662"/>
                <a:ext cx="1888337" cy="246221"/>
              </a:xfrm>
              <a:prstGeom prst="rect">
                <a:avLst/>
              </a:prstGeom>
              <a:blipFill>
                <a:blip r:embed="rId8"/>
                <a:stretch>
                  <a:fillRect l="-2265" t="-2500" b="-2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0C2FB2-5F9A-2796-F3E2-04E35ACBE0A6}"/>
                  </a:ext>
                </a:extLst>
              </p:cNvPr>
              <p:cNvSpPr txBox="1"/>
              <p:nvPr/>
            </p:nvSpPr>
            <p:spPr>
              <a:xfrm>
                <a:off x="150576" y="4835873"/>
                <a:ext cx="1978362" cy="249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m:rPr>
                          <m:nor/>
                        </m:rPr>
                        <a:rPr lang="ru-RU" sz="1600" dirty="0"/>
                        <m:t>В</m:t>
                      </m:r>
                      <m:r>
                        <m:rPr>
                          <m:nor/>
                        </m:rPr>
                        <a:rPr lang="en-US" sz="1600" dirty="0"/>
                        <m:t>/</m:t>
                      </m:r>
                      <m:r>
                        <m:rPr>
                          <m:nor/>
                        </m:rPr>
                        <a:rPr lang="ru-RU" sz="1600" dirty="0"/>
                        <m:t>м</m:t>
                      </m:r>
                      <m:r>
                        <m:rPr>
                          <m:nor/>
                        </m:rPr>
                        <a:rPr lang="en-US" sz="1600" b="0" i="0" dirty="0" smtClean="0"/>
                        <m:t>.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0C2FB2-5F9A-2796-F3E2-04E35ACBE0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6" y="4835873"/>
                <a:ext cx="1978362" cy="249043"/>
              </a:xfrm>
              <a:prstGeom prst="rect">
                <a:avLst/>
              </a:prstGeom>
              <a:blipFill>
                <a:blip r:embed="rId9"/>
                <a:stretch>
                  <a:fillRect l="-2160" b="-268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Номер слайда 6">
            <a:extLst>
              <a:ext uri="{FF2B5EF4-FFF2-40B4-BE49-F238E27FC236}">
                <a16:creationId xmlns:a16="http://schemas.microsoft.com/office/drawing/2014/main" id="{86C1B020-9619-6E21-CE75-38F503C1F556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02637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ЗАКЛЮЧЕНИЕ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6"/>
              <p:cNvSpPr>
                <a:spLocks noChangeArrowheads="1"/>
              </p:cNvSpPr>
              <p:nvPr/>
            </p:nvSpPr>
            <p:spPr bwMode="auto">
              <a:xfrm>
                <a:off x="0" y="573053"/>
                <a:ext cx="11887200" cy="55557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342900" indent="-342900" algn="just">
                  <a:spcBef>
                    <a:spcPct val="0"/>
                  </a:spcBef>
                  <a:buAutoNum type="arabicParenR"/>
                </a:pPr>
                <a:r>
                  <a:rPr lang="ru-RU" altLang="ru-RU" sz="2200" dirty="0">
                    <a:latin typeface="Arial" panose="020B0604020202020204" pitchFamily="34" charset="0"/>
                  </a:rPr>
                  <a:t>Развита аналитическая теория сжатия электромагнитного сферически сходящегося дипольного импульса произвольной длительности с учетом начальной фазы сферической волны. </a:t>
                </a: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AutoNum type="arabicParenR"/>
                </a:pPr>
                <a:endParaRPr lang="ru-RU" altLang="ru-RU" sz="2200" dirty="0">
                  <a:latin typeface="Arial" panose="020B0604020202020204" pitchFamily="34" charset="0"/>
                </a:endParaRP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AutoNum type="arabicParenR"/>
                </a:pPr>
                <a:r>
                  <a:rPr lang="ru-RU" altLang="ru-RU" sz="2200" dirty="0">
                    <a:latin typeface="Arial" panose="020B0604020202020204" pitchFamily="34" charset="0"/>
                  </a:rPr>
                  <a:t>Получена формула для теоретического предела максимума напряженности электрического поля </a:t>
                </a:r>
                <a:r>
                  <a:rPr lang="ru-RU" altLang="ru-RU" sz="2200" dirty="0" err="1">
                    <a:latin typeface="Arial" panose="020B0604020202020204" pitchFamily="34" charset="0"/>
                  </a:rPr>
                  <a:t>электродипольного</a:t>
                </a:r>
                <a:r>
                  <a:rPr lang="ru-RU" altLang="ru-RU" sz="2200" dirty="0">
                    <a:latin typeface="Arial" panose="020B0604020202020204" pitchFamily="34" charset="0"/>
                  </a:rPr>
                  <a:t> импульса вида </a:t>
                </a:r>
                <a14:m>
                  <m:oMath xmlns:m="http://schemas.openxmlformats.org/officeDocument/2006/math">
                    <m:r>
                      <a:rPr lang="ru-RU" altLang="ru-RU" sz="22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ru-R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ru-RU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ru-RU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altLang="ru-R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2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altLang="ru-RU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ru-RU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ru-RU" sz="22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p>
                            <m:r>
                              <a:rPr lang="en-US" altLang="ru-RU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  <m:func>
                      <m:funcPr>
                        <m:ctrlPr>
                          <a:rPr lang="en-US" altLang="ru-RU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ru-RU" sz="22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altLang="ru-RU" sz="22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</m:func>
                  </m:oMath>
                </a14:m>
                <a:r>
                  <a:rPr lang="ru-RU" altLang="ru-RU" sz="2200" dirty="0">
                    <a:latin typeface="Arial" panose="020B0604020202020204" pitchFamily="34" charset="0"/>
                  </a:rPr>
                  <a:t> с энергией </a:t>
                </a:r>
                <a14:m>
                  <m:oMath xmlns:m="http://schemas.openxmlformats.org/officeDocument/2006/math">
                    <m:r>
                      <a:rPr lang="en-US" altLang="ru-RU" sz="22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ru-RU" altLang="ru-RU" sz="2200" dirty="0">
                    <a:latin typeface="Arial" panose="020B0604020202020204" pitchFamily="34" charset="0"/>
                  </a:rPr>
                  <a:t>:</a:t>
                </a: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AutoNum type="arabicParenR"/>
                </a:pPr>
                <a:endParaRPr lang="ru-RU" altLang="ru-RU" sz="2200" dirty="0">
                  <a:latin typeface="Arial" panose="020B0604020202020204" pitchFamily="34" charset="0"/>
                </a:endParaRP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AutoNum type="arabicParenR"/>
                </a:pPr>
                <a:endParaRPr lang="ru-RU" altLang="ru-RU" sz="2200" dirty="0">
                  <a:latin typeface="Arial" panose="020B0604020202020204" pitchFamily="34" charset="0"/>
                </a:endParaRP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AutoNum type="arabicParenR"/>
                </a:pPr>
                <a:endParaRPr lang="ru-RU" altLang="ru-RU" sz="2200" dirty="0">
                  <a:latin typeface="Arial" panose="020B0604020202020204" pitchFamily="34" charset="0"/>
                </a:endParaRP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AutoNum type="arabicParenR"/>
                </a:pPr>
                <a:endParaRPr lang="ru-RU" altLang="ru-RU" sz="2200" dirty="0">
                  <a:latin typeface="Arial" panose="020B0604020202020204" pitchFamily="34" charset="0"/>
                </a:endParaRP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AutoNum type="arabicParenR"/>
                </a:pPr>
                <a:endParaRPr lang="ru-RU" altLang="ru-RU" sz="2200" dirty="0">
                  <a:latin typeface="Arial" panose="020B0604020202020204" pitchFamily="34" charset="0"/>
                </a:endParaRPr>
              </a:p>
              <a:p>
                <a:pPr marL="342900" indent="-342900">
                  <a:spcBef>
                    <a:spcPct val="0"/>
                  </a:spcBef>
                  <a:buFont typeface="Arial" panose="020B0604020202020204" pitchFamily="34" charset="0"/>
                  <a:buAutoNum type="arabicParenR"/>
                </a:pPr>
                <a:r>
                  <a:rPr lang="ru-RU" altLang="ru-RU" sz="2200" dirty="0">
                    <a:latin typeface="Arial" panose="020B0604020202020204" pitchFamily="34" charset="0"/>
                  </a:rPr>
                  <a:t>Построены зависимости характерного пространственного объема фокусировки от длительности импульса. В пределе длинного импульса (лазерного пучка) объем локализации волны в фокусе стремится к известному значению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𝑙𝑜𝑐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2200" i="1">
                        <a:latin typeface="Cambria Math" panose="02040503050406030204" pitchFamily="18" charset="0"/>
                      </a:rPr>
                      <m:t>≈0.07</m:t>
                    </m:r>
                    <m:r>
                      <a:rPr lang="ru-RU" sz="2200" b="0" i="1" smtClean="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ru-RU" altLang="ru-RU" sz="2200" dirty="0">
                    <a:latin typeface="Arial" panose="020B0604020202020204" pitchFamily="34" charset="0"/>
                  </a:rPr>
                  <a:t>, а при укорочении импульса до одного оптического периода объем фокусировки снижается до минимального значения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≈0.057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dirty="0"/>
                  <a:t>.</a:t>
                </a:r>
                <a:endParaRPr lang="ru-RU" altLang="ru-RU" sz="2200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73053"/>
                <a:ext cx="11887200" cy="5555752"/>
              </a:xfrm>
              <a:prstGeom prst="rect">
                <a:avLst/>
              </a:prstGeom>
              <a:blipFill>
                <a:blip r:embed="rId2"/>
                <a:stretch>
                  <a:fillRect l="-564" t="-659" r="-667" b="-153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Группа 5"/>
          <p:cNvGrpSpPr/>
          <p:nvPr/>
        </p:nvGrpSpPr>
        <p:grpSpPr>
          <a:xfrm>
            <a:off x="3458801" y="2863787"/>
            <a:ext cx="4358203" cy="1133437"/>
            <a:chOff x="7094805" y="5740236"/>
            <a:chExt cx="4358203" cy="11334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7242717" y="5871685"/>
                  <a:ext cx="4037900" cy="86677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</m:d>
                              </m:e>
                              <m:sup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den>
                        </m:f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−1/2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𝐿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𝜆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1/2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2717" y="5871685"/>
                  <a:ext cx="4037900" cy="86677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3329981C-E345-EC2B-3488-5B8B91154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4805" y="5740236"/>
              <a:ext cx="4358203" cy="1133437"/>
            </a:xfrm>
            <a:prstGeom prst="rect">
              <a:avLst/>
            </a:prstGeom>
            <a:noFill/>
            <a:ln w="31750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p:sp>
        <p:nvSpPr>
          <p:cNvPr id="3" name="Номер слайда 6">
            <a:extLst>
              <a:ext uri="{FF2B5EF4-FFF2-40B4-BE49-F238E27FC236}">
                <a16:creationId xmlns:a16="http://schemas.microsoft.com/office/drawing/2014/main" id="{E91E8B13-9316-6524-4600-073CB7101397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7244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59AC4-10F0-4563-CF13-92BFCF36C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E72ECE-6783-6027-CA7D-8523A1A0F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71962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СПАСИБО ЗА ВНИМАНИЕ!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768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003" y="630472"/>
            <a:ext cx="2935369" cy="2916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91" y="628094"/>
            <a:ext cx="2935369" cy="2916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44" y="630472"/>
            <a:ext cx="2935369" cy="2916000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39EC619A-A18F-4E4C-974A-3E43178FD835}"/>
              </a:ext>
            </a:extLst>
          </p:cNvPr>
          <p:cNvCxnSpPr>
            <a:cxnSpLocks/>
          </p:cNvCxnSpPr>
          <p:nvPr/>
        </p:nvCxnSpPr>
        <p:spPr>
          <a:xfrm flipH="1">
            <a:off x="781546" y="3685861"/>
            <a:ext cx="10584000" cy="0"/>
          </a:xfrm>
          <a:prstGeom prst="line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465623-4F0F-4A0A-8BD3-B3746410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РАСПРЕДЕЛЕНИЕ ПЛОТНОСТИ ЭНЕРГИИ В</a:t>
            </a: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БЛИЗИ ФОКУСА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3" y="627513"/>
            <a:ext cx="2935369" cy="291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003" y="3852198"/>
            <a:ext cx="2935369" cy="2916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56" y="3852198"/>
            <a:ext cx="2935369" cy="2916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44" y="3856273"/>
            <a:ext cx="2935369" cy="2916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3" y="3853081"/>
            <a:ext cx="2935369" cy="29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465623-4F0F-4A0A-8BD3-B3746410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АКТУАЛЬНОСТЬ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Объект 4"/>
          <p:cNvSpPr txBox="1">
            <a:spLocks/>
          </p:cNvSpPr>
          <p:nvPr/>
        </p:nvSpPr>
        <p:spPr>
          <a:xfrm>
            <a:off x="35863" y="503603"/>
            <a:ext cx="11899464" cy="992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Проблема: 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получение максимально возможной плотности энергии электромагнитной волны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при фокусировке в минимально возможный объем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имплозия вещества, КЭД, ускорение частиц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24795" t="39046" r="47150" b="39947"/>
          <a:stretch/>
        </p:blipFill>
        <p:spPr>
          <a:xfrm>
            <a:off x="3457260" y="3322620"/>
            <a:ext cx="2340000" cy="985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 l="58751" t="28547" r="7289" b="26821"/>
          <a:stretch/>
        </p:blipFill>
        <p:spPr>
          <a:xfrm>
            <a:off x="3484656" y="1412800"/>
            <a:ext cx="1989864" cy="1453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/>
          <a:srcRect l="21843" t="28547" r="44199" b="36013"/>
          <a:stretch/>
        </p:blipFill>
        <p:spPr>
          <a:xfrm>
            <a:off x="6016309" y="5179680"/>
            <a:ext cx="2059920" cy="1208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15936" t="15426" r="56083" b="13695"/>
          <a:stretch/>
        </p:blipFill>
        <p:spPr>
          <a:xfrm>
            <a:off x="8364168" y="5018634"/>
            <a:ext cx="1209096" cy="1722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" name="Объект 2"/>
          <p:cNvSpPr/>
          <p:nvPr/>
        </p:nvSpPr>
        <p:spPr>
          <a:xfrm>
            <a:off x="100368" y="1533060"/>
            <a:ext cx="3953088" cy="69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1"/>
              </a:spcBef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Острая фокусировка с помощью параболических зеркал.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088" y="4202334"/>
            <a:ext cx="6838920" cy="521766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S. V.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Bulanov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,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et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al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.,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Nucl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Instr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and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Meth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in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Phys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Research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,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Section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A: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Accelerators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,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Spectrometers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,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Detectors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and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Associated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Equipment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660, 31 (2011).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985" y="5994540"/>
            <a:ext cx="5873328" cy="737210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E.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Khazanov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et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al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//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High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Pow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Las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Sc</a:t>
            </a:r>
            <a:r>
              <a:rPr lang="en-US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i</a:t>
            </a:r>
            <a:r>
              <a:rPr lang="en-US" sz="1400" dirty="0">
                <a:solidFill>
                  <a:srgbClr val="0000FF"/>
                </a:solidFill>
                <a:latin typeface="Arial"/>
              </a:rPr>
              <a:t>.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and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Eng</a:t>
            </a:r>
            <a:r>
              <a:rPr lang="en-US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,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Vol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11, e78 (2023)</a:t>
            </a:r>
            <a:r>
              <a:rPr lang="en-US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;</a:t>
            </a:r>
            <a:endParaRPr lang="ru-RU" sz="1400" b="0" u="none" strike="noStrike" dirty="0">
              <a:solidFill>
                <a:srgbClr val="0000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A.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Sidnev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et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al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// J.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Opt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Soc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Am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B.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Vol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42, 9 (2025)</a:t>
            </a:r>
            <a:r>
              <a:rPr lang="en-US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;</a:t>
            </a:r>
            <a:endParaRPr lang="ru-RU" sz="1400" b="0" u="none" strike="noStrike" dirty="0">
              <a:solidFill>
                <a:srgbClr val="0000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S.S.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Bulanov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et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al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., PRL 105, 220407 (2010).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000" y="2156994"/>
            <a:ext cx="3358577" cy="521766"/>
          </a:xfrm>
          <a:prstGeom prst="rect">
            <a:avLst/>
          </a:prstGeom>
          <a:noFill/>
          <a:ln w="0">
            <a:noFill/>
          </a:ln>
        </p:spPr>
        <p:txBody>
          <a:bodyPr wrap="square" lIns="90000" tIns="45000" rIns="90000" bIns="45000" anchor="t">
            <a:spAutoFit/>
          </a:bodyPr>
          <a:lstStyle/>
          <a:p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A.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Sidnev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et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al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b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</a:b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// J.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Opt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Soc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Am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B. </a:t>
            </a:r>
            <a:r>
              <a:rPr lang="ru-RU" sz="1400" b="0" u="none" strike="noStrike" dirty="0" err="1">
                <a:solidFill>
                  <a:srgbClr val="0000FF"/>
                </a:solidFill>
                <a:effectLst/>
                <a:uFillTx/>
                <a:latin typeface="Arial"/>
              </a:rPr>
              <a:t>Vol</a:t>
            </a:r>
            <a:r>
              <a:rPr lang="ru-RU" sz="1400" b="0" u="none" strike="noStrike" dirty="0">
                <a:solidFill>
                  <a:srgbClr val="0000FF"/>
                </a:solidFill>
                <a:effectLst/>
                <a:uFillTx/>
                <a:latin typeface="Arial"/>
              </a:rPr>
              <a:t>. 42, 9 (2025).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5"/>
          <a:srcRect l="23320" t="10177" r="24357" b="13700"/>
          <a:stretch/>
        </p:blipFill>
        <p:spPr>
          <a:xfrm>
            <a:off x="8826264" y="2258006"/>
            <a:ext cx="1845288" cy="1509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" name="Объект 5"/>
          <p:cNvSpPr/>
          <p:nvPr/>
        </p:nvSpPr>
        <p:spPr>
          <a:xfrm>
            <a:off x="7951968" y="3815280"/>
            <a:ext cx="3845448" cy="69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Структура, близкая к сходящейся дипольной волне.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Объект 7"/>
          <p:cNvSpPr/>
          <p:nvPr/>
        </p:nvSpPr>
        <p:spPr>
          <a:xfrm>
            <a:off x="6976872" y="1882260"/>
            <a:ext cx="5192784" cy="69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Идеальный случай сферической фокусировки</a:t>
            </a:r>
            <a:r>
              <a:rPr lang="en-US" dirty="0">
                <a:solidFill>
                  <a:schemeClr val="dk1"/>
                </a:solidFill>
                <a:latin typeface="Arial"/>
              </a:rPr>
              <a:t>: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Объект 2"/>
          <p:cNvSpPr/>
          <p:nvPr/>
        </p:nvSpPr>
        <p:spPr>
          <a:xfrm>
            <a:off x="100368" y="3527298"/>
            <a:ext cx="3780000" cy="69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1"/>
              </a:spcBef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Концентрация энергии на встречных пучках.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" name="Объект 2"/>
          <p:cNvSpPr/>
          <p:nvPr/>
        </p:nvSpPr>
        <p:spPr>
          <a:xfrm>
            <a:off x="106989" y="5361212"/>
            <a:ext cx="3780000" cy="69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 marL="285750" indent="-285750" defTabSz="914400">
              <a:lnSpc>
                <a:spcPct val="90000"/>
              </a:lnSpc>
              <a:spcBef>
                <a:spcPts val="1001"/>
              </a:spcBef>
              <a:buFont typeface="Wingdings" panose="05000000000000000000" pitchFamily="2" charset="2"/>
              <a:buChar char="Ø"/>
              <a:tabLst>
                <a:tab pos="0" algn="l"/>
              </a:tabLst>
            </a:pPr>
            <a:r>
              <a:rPr lang="ru-RU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Когерентное сложение пучков в многолучевой архитектуре.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Стрелка вправо 1"/>
          <p:cNvSpPr/>
          <p:nvPr/>
        </p:nvSpPr>
        <p:spPr>
          <a:xfrm rot="658694">
            <a:off x="6340203" y="2650522"/>
            <a:ext cx="857555" cy="354564"/>
          </a:xfrm>
          <a:prstGeom prst="rightArrow">
            <a:avLst>
              <a:gd name="adj1" fmla="val 50000"/>
              <a:gd name="adj2" fmla="val 9649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8690798">
            <a:off x="6882984" y="3668210"/>
            <a:ext cx="857555" cy="354564"/>
          </a:xfrm>
          <a:prstGeom prst="rightArrow">
            <a:avLst>
              <a:gd name="adj1" fmla="val 50000"/>
              <a:gd name="adj2" fmla="val 9649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6">
            <a:extLst>
              <a:ext uri="{FF2B5EF4-FFF2-40B4-BE49-F238E27FC236}">
                <a16:creationId xmlns:a16="http://schemas.microsoft.com/office/drawing/2014/main" id="{DAD67328-B0F9-92D0-9585-5272862F6572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2166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715590" y="404990"/>
            <a:ext cx="3841175" cy="1192000"/>
            <a:chOff x="310156" y="368024"/>
            <a:chExt cx="3841175" cy="1192000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2"/>
            <a:srcRect l="24795" t="37138" r="32386" b="53828"/>
            <a:stretch/>
          </p:blipFill>
          <p:spPr>
            <a:xfrm>
              <a:off x="838825" y="368024"/>
              <a:ext cx="3312506" cy="395548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2"/>
            <a:srcRect l="24795" t="47956" r="32386" b="32070"/>
            <a:stretch/>
          </p:blipFill>
          <p:spPr>
            <a:xfrm>
              <a:off x="310156" y="685539"/>
              <a:ext cx="3312506" cy="874485"/>
            </a:xfrm>
            <a:prstGeom prst="rect">
              <a:avLst/>
            </a:prstGeom>
            <a:noFill/>
            <a:ln w="0">
              <a:noFill/>
            </a:ln>
          </p:spPr>
        </p:pic>
      </p:grpSp>
      <p:pic>
        <p:nvPicPr>
          <p:cNvPr id="78" name="Рисунок 77"/>
          <p:cNvPicPr/>
          <p:nvPr/>
        </p:nvPicPr>
        <p:blipFill>
          <a:blip r:embed="rId3"/>
          <a:srcRect l="23318" t="18049" r="10241" b="55695"/>
          <a:stretch/>
        </p:blipFill>
        <p:spPr>
          <a:xfrm>
            <a:off x="2690496" y="1635421"/>
            <a:ext cx="5671800" cy="1260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" name="TextBox 36"/>
          <p:cNvSpPr/>
          <p:nvPr/>
        </p:nvSpPr>
        <p:spPr>
          <a:xfrm>
            <a:off x="0" y="1440"/>
            <a:ext cx="12191760" cy="456120"/>
          </a:xfrm>
          <a:prstGeom prst="rect">
            <a:avLst/>
          </a:prstGeom>
          <a:solidFill>
            <a:srgbClr val="FFC000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ru-RU" sz="2400" b="0" u="none" strike="noStrike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/>
              </a:rPr>
              <a:t>ПРЕДЫСТОРИЯ</a:t>
            </a:r>
            <a:endParaRPr lang="ru-RU" sz="2400" b="0" u="none" strike="noStrike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/>
            </a:endParaRPr>
          </a:p>
        </p:txBody>
      </p:sp>
      <p:sp>
        <p:nvSpPr>
          <p:cNvPr id="80" name="Объект 6"/>
          <p:cNvSpPr/>
          <p:nvPr/>
        </p:nvSpPr>
        <p:spPr>
          <a:xfrm>
            <a:off x="4646356" y="577372"/>
            <a:ext cx="6120000" cy="7139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 lnSpcReduction="9999"/>
          </a:bodyPr>
          <a:lstStyle/>
          <a:p>
            <a:pPr algn="just" defTabSz="914400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b="1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Дипольное излучение</a:t>
            </a:r>
            <a:r>
              <a:rPr lang="ru-RU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: максимально возможная амплитуда поля для заданной мощности и длины волны монохроматического света. </a:t>
            </a:r>
            <a:endParaRPr lang="ru-RU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" name="TextBox 1"/>
          <p:cNvSpPr/>
          <p:nvPr/>
        </p:nvSpPr>
        <p:spPr>
          <a:xfrm>
            <a:off x="79036" y="2822827"/>
            <a:ext cx="5827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u="sng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Стоячая монохроматическая</a:t>
            </a:r>
            <a:r>
              <a:rPr lang="en-US" sz="1800" b="0" u="sng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 </a:t>
            </a:r>
            <a:r>
              <a:rPr lang="ru-RU" sz="1800" b="0" u="sng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дипольная волна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" name="TextBox 49"/>
          <p:cNvSpPr/>
          <p:nvPr/>
        </p:nvSpPr>
        <p:spPr>
          <a:xfrm>
            <a:off x="6456492" y="2822827"/>
            <a:ext cx="5701984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u="sng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Дипольная волна с огибающей (лазерный импульс)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91" name="Прямая соединительная линия 2"/>
          <p:cNvCxnSpPr/>
          <p:nvPr/>
        </p:nvCxnSpPr>
        <p:spPr>
          <a:xfrm flipH="1">
            <a:off x="576000" y="1611460"/>
            <a:ext cx="10584360" cy="360"/>
          </a:xfrm>
          <a:prstGeom prst="straightConnector1">
            <a:avLst/>
          </a:prstGeom>
          <a:ln w="28575">
            <a:solidFill>
              <a:srgbClr val="000000"/>
            </a:solidFill>
          </a:ln>
        </p:spPr>
      </p:cxnSp>
      <p:grpSp>
        <p:nvGrpSpPr>
          <p:cNvPr id="3" name="Группа 2"/>
          <p:cNvGrpSpPr/>
          <p:nvPr/>
        </p:nvGrpSpPr>
        <p:grpSpPr>
          <a:xfrm>
            <a:off x="542716" y="3431731"/>
            <a:ext cx="1656360" cy="366457"/>
            <a:chOff x="396429" y="3758422"/>
            <a:chExt cx="1656360" cy="366457"/>
          </a:xfrm>
        </p:grpSpPr>
        <p:cxnSp>
          <p:nvCxnSpPr>
            <p:cNvPr id="84" name="Прямая соединительная линия 1"/>
            <p:cNvCxnSpPr/>
            <p:nvPr/>
          </p:nvCxnSpPr>
          <p:spPr>
            <a:xfrm>
              <a:off x="396429" y="4124519"/>
              <a:ext cx="1656360" cy="360"/>
            </a:xfrm>
            <a:prstGeom prst="straightConnector1">
              <a:avLst/>
            </a:prstGeom>
            <a:ln w="41275">
              <a:solidFill>
                <a:srgbClr val="5B9BD5">
                  <a:lumMod val="75000"/>
                </a:srgbClr>
              </a:solidFill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81008" y="3758422"/>
                  <a:ext cx="148720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008" y="3758422"/>
                  <a:ext cx="1487202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3689" r="-2869" b="-6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Группа 1"/>
          <p:cNvGrpSpPr/>
          <p:nvPr/>
        </p:nvGrpSpPr>
        <p:grpSpPr>
          <a:xfrm>
            <a:off x="2582227" y="3338729"/>
            <a:ext cx="2200320" cy="982778"/>
            <a:chOff x="2615511" y="3575902"/>
            <a:chExt cx="2200320" cy="982778"/>
          </a:xfrm>
        </p:grpSpPr>
        <p:pic>
          <p:nvPicPr>
            <p:cNvPr id="92" name="Рисунок 91"/>
            <p:cNvPicPr/>
            <p:nvPr/>
          </p:nvPicPr>
          <p:blipFill>
            <a:blip r:embed="rId5"/>
            <a:srcRect l="24795" t="39051" r="42719" b="37320"/>
            <a:stretch/>
          </p:blipFill>
          <p:spPr>
            <a:xfrm>
              <a:off x="2615511" y="3658680"/>
              <a:ext cx="2200320" cy="900000"/>
            </a:xfrm>
            <a:prstGeom prst="rect">
              <a:avLst/>
            </a:prstGeom>
            <a:noFill/>
            <a:ln w="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2892479" y="3575902"/>
                  <a:ext cx="54816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2479" y="3575902"/>
                  <a:ext cx="548162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10000" b="-6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634539" y="4165751"/>
                  <a:ext cx="1649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4539" y="4165751"/>
                  <a:ext cx="164981" cy="307777"/>
                </a:xfrm>
                <a:prstGeom prst="rect">
                  <a:avLst/>
                </a:prstGeom>
                <a:blipFill>
                  <a:blip r:embed="rId7"/>
                  <a:stretch>
                    <a:fillRect l="-29630" r="-29630" b="-196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Группа 26"/>
          <p:cNvGrpSpPr/>
          <p:nvPr/>
        </p:nvGrpSpPr>
        <p:grpSpPr>
          <a:xfrm>
            <a:off x="6666726" y="3553528"/>
            <a:ext cx="2360378" cy="402673"/>
            <a:chOff x="396429" y="3758422"/>
            <a:chExt cx="2360378" cy="402673"/>
          </a:xfrm>
        </p:grpSpPr>
        <p:cxnSp>
          <p:nvCxnSpPr>
            <p:cNvPr id="28" name="Прямая соединительная линия 1"/>
            <p:cNvCxnSpPr/>
            <p:nvPr/>
          </p:nvCxnSpPr>
          <p:spPr>
            <a:xfrm>
              <a:off x="396429" y="4161095"/>
              <a:ext cx="2360378" cy="0"/>
            </a:xfrm>
            <a:prstGeom prst="straightConnector1">
              <a:avLst/>
            </a:prstGeom>
            <a:ln w="41275">
              <a:solidFill>
                <a:srgbClr val="5B9BD5">
                  <a:lumMod val="75000"/>
                </a:srgbClr>
              </a:solidFill>
            </a:ln>
          </p:spPr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481008" y="3758422"/>
                  <a:ext cx="2232534" cy="3500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008" y="3758422"/>
                  <a:ext cx="2232534" cy="350096"/>
                </a:xfrm>
                <a:prstGeom prst="rect">
                  <a:avLst/>
                </a:prstGeom>
                <a:blipFill>
                  <a:blip r:embed="rId8"/>
                  <a:stretch>
                    <a:fillRect l="-1362" r="-1362" b="-526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Группа 4"/>
          <p:cNvGrpSpPr/>
          <p:nvPr/>
        </p:nvGrpSpPr>
        <p:grpSpPr>
          <a:xfrm>
            <a:off x="9625212" y="3232118"/>
            <a:ext cx="2044868" cy="1343011"/>
            <a:chOff x="8788320" y="3536175"/>
            <a:chExt cx="2044868" cy="1343011"/>
          </a:xfrm>
        </p:grpSpPr>
        <p:pic>
          <p:nvPicPr>
            <p:cNvPr id="85" name="Рисунок 9"/>
            <p:cNvPicPr/>
            <p:nvPr/>
          </p:nvPicPr>
          <p:blipFill rotWithShape="1">
            <a:blip r:embed="rId9"/>
            <a:srcRect l="21902" t="29142" r="29837" b="20826"/>
            <a:stretch/>
          </p:blipFill>
          <p:spPr>
            <a:xfrm>
              <a:off x="8788320" y="3760091"/>
              <a:ext cx="1919520" cy="1119095"/>
            </a:xfrm>
            <a:prstGeom prst="rect">
              <a:avLst/>
            </a:prstGeom>
            <a:noFill/>
            <a:ln w="0"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9827472" y="3536175"/>
                  <a:ext cx="219355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27472" y="3536175"/>
                  <a:ext cx="219355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13889" r="-1388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8834639" y="3797542"/>
                  <a:ext cx="54816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4639" y="3797542"/>
                  <a:ext cx="548162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11236" b="-588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0668207" y="4319638"/>
                  <a:ext cx="16498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8207" y="4319638"/>
                  <a:ext cx="164981" cy="307777"/>
                </a:xfrm>
                <a:prstGeom prst="rect">
                  <a:avLst/>
                </a:prstGeom>
                <a:blipFill>
                  <a:blip r:embed="rId12"/>
                  <a:stretch>
                    <a:fillRect l="-29630" r="-29630" b="-4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Группа 45"/>
          <p:cNvGrpSpPr/>
          <p:nvPr/>
        </p:nvGrpSpPr>
        <p:grpSpPr>
          <a:xfrm>
            <a:off x="1727216" y="5841243"/>
            <a:ext cx="1990678" cy="854087"/>
            <a:chOff x="7211409" y="5761939"/>
            <a:chExt cx="1990678" cy="8540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7242717" y="5871685"/>
                  <a:ext cx="1708225" cy="6345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den>
                        </m:f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rad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rad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2717" y="5871685"/>
                  <a:ext cx="1708225" cy="63459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3329981C-E345-EC2B-3488-5B8B91154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1409" y="5761939"/>
              <a:ext cx="1990678" cy="854087"/>
            </a:xfrm>
            <a:prstGeom prst="rect">
              <a:avLst/>
            </a:prstGeom>
            <a:noFill/>
            <a:ln w="31750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p:sp>
        <p:nvSpPr>
          <p:cNvPr id="49" name="TextBox 51"/>
          <p:cNvSpPr/>
          <p:nvPr/>
        </p:nvSpPr>
        <p:spPr>
          <a:xfrm>
            <a:off x="393211" y="5460520"/>
            <a:ext cx="465868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dirty="0">
                <a:solidFill>
                  <a:schemeClr val="dk1"/>
                </a:solidFill>
                <a:latin typeface="Arial"/>
              </a:rPr>
              <a:t>Максимальная амплитуда поля в фокусе</a:t>
            </a:r>
            <a:r>
              <a:rPr lang="en-US" dirty="0">
                <a:solidFill>
                  <a:schemeClr val="dk1"/>
                </a:solidFill>
                <a:latin typeface="Arial"/>
              </a:rPr>
              <a:t>: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" name="TextBox 51"/>
          <p:cNvSpPr/>
          <p:nvPr/>
        </p:nvSpPr>
        <p:spPr>
          <a:xfrm>
            <a:off x="530072" y="4356705"/>
            <a:ext cx="315231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800" b="0" u="none" strike="noStrike" dirty="0">
                <a:solidFill>
                  <a:schemeClr val="dk1"/>
                </a:solidFill>
                <a:effectLst/>
                <a:uFillTx/>
                <a:latin typeface="Arial"/>
              </a:rPr>
              <a:t>Объем локализации пучка: 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0"/>
              <p:cNvSpPr/>
              <p:nvPr/>
            </p:nvSpPr>
            <p:spPr>
              <a:xfrm>
                <a:off x="6574896" y="4734905"/>
                <a:ext cx="4585464" cy="36787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:r>
                  <a:rPr lang="ru-RU" sz="1800" b="0" u="none" strike="noStrike" dirty="0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Объем локализации </a:t>
                </a:r>
                <a:r>
                  <a:rPr lang="ru-RU" dirty="0">
                    <a:solidFill>
                      <a:schemeClr val="dk1"/>
                    </a:solidFill>
                    <a:latin typeface="Arial"/>
                  </a:rPr>
                  <a:t>импульса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ru-RU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=0.2)</m:t>
                    </m:r>
                  </m:oMath>
                </a14:m>
                <a:r>
                  <a:rPr lang="ru-RU" dirty="0">
                    <a:solidFill>
                      <a:schemeClr val="dk1"/>
                    </a:solidFill>
                    <a:latin typeface="Arial"/>
                  </a:rPr>
                  <a:t>:</a:t>
                </a:r>
                <a:r>
                  <a:rPr lang="ru-RU" sz="1800" b="0" u="none" strike="noStrike" dirty="0">
                    <a:solidFill>
                      <a:schemeClr val="dk1"/>
                    </a:solidFill>
                    <a:effectLst/>
                    <a:uFillTx/>
                    <a:latin typeface="Arial"/>
                  </a:rPr>
                  <a:t> </a:t>
                </a:r>
                <a:endParaRPr lang="ru-RU" sz="1800" b="0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53" name="TextBox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896" y="4734905"/>
                <a:ext cx="4585464" cy="367878"/>
              </a:xfrm>
              <a:prstGeom prst="rect">
                <a:avLst/>
              </a:prstGeom>
              <a:blipFill>
                <a:blip r:embed="rId14"/>
                <a:stretch>
                  <a:fillRect l="-1197" t="-10000" b="-26667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Группа 7"/>
          <p:cNvGrpSpPr/>
          <p:nvPr/>
        </p:nvGrpSpPr>
        <p:grpSpPr>
          <a:xfrm>
            <a:off x="873201" y="4759314"/>
            <a:ext cx="2704650" cy="455738"/>
            <a:chOff x="779357" y="4893042"/>
            <a:chExt cx="2704650" cy="455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797887" y="4893042"/>
                  <a:ext cx="2686120" cy="345992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𝑙𝑜𝑐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≈0.073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887" y="4893042"/>
                  <a:ext cx="2686120" cy="345992"/>
                </a:xfrm>
                <a:prstGeom prst="rect">
                  <a:avLst/>
                </a:prstGeom>
                <a:blipFill>
                  <a:blip r:embed="rId15"/>
                  <a:stretch>
                    <a:fillRect l="-1587" t="-1786" b="-28571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Прямая соединительная линия 1"/>
            <p:cNvCxnSpPr/>
            <p:nvPr/>
          </p:nvCxnSpPr>
          <p:spPr>
            <a:xfrm>
              <a:off x="779357" y="5348420"/>
              <a:ext cx="2628000" cy="360"/>
            </a:xfrm>
            <a:prstGeom prst="straightConnector1">
              <a:avLst/>
            </a:prstGeom>
            <a:ln w="31750">
              <a:solidFill>
                <a:srgbClr val="C00000"/>
              </a:solidFill>
            </a:ln>
          </p:spPr>
        </p:cxnSp>
      </p:grpSp>
      <p:grpSp>
        <p:nvGrpSpPr>
          <p:cNvPr id="7" name="Группа 6"/>
          <p:cNvGrpSpPr/>
          <p:nvPr/>
        </p:nvGrpSpPr>
        <p:grpSpPr>
          <a:xfrm>
            <a:off x="7981140" y="5184895"/>
            <a:ext cx="1836000" cy="384894"/>
            <a:chOff x="7388627" y="5055876"/>
            <a:chExt cx="1836000" cy="3848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7482211" y="5055876"/>
                  <a:ext cx="1728485" cy="307777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𝑙𝑜𝑐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≈0.03</m:t>
                        </m:r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2211" y="5055876"/>
                  <a:ext cx="1728485" cy="307777"/>
                </a:xfrm>
                <a:prstGeom prst="rect">
                  <a:avLst/>
                </a:prstGeom>
                <a:blipFill>
                  <a:blip r:embed="rId16"/>
                  <a:stretch>
                    <a:fillRect l="-3180" t="-4000" b="-18000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Прямая соединительная линия 1"/>
            <p:cNvCxnSpPr/>
            <p:nvPr/>
          </p:nvCxnSpPr>
          <p:spPr>
            <a:xfrm>
              <a:off x="7388627" y="5440410"/>
              <a:ext cx="1836000" cy="360"/>
            </a:xfrm>
            <a:prstGeom prst="straightConnector1">
              <a:avLst/>
            </a:prstGeom>
            <a:ln w="31750">
              <a:solidFill>
                <a:srgbClr val="C00000"/>
              </a:solidFill>
            </a:ln>
          </p:spPr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1"/>
              <p:cNvSpPr/>
              <p:nvPr/>
            </p:nvSpPr>
            <p:spPr>
              <a:xfrm>
                <a:off x="3780372" y="6073866"/>
                <a:ext cx="4489604" cy="36787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 defTabSz="914400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chemeClr val="dk1"/>
                    </a:solidFill>
                    <a:latin typeface="Arial"/>
                  </a:rPr>
                  <a:t> </a:t>
                </a:r>
                <a:r>
                  <a:rPr lang="ru-RU" dirty="0">
                    <a:solidFill>
                      <a:schemeClr val="dk1"/>
                    </a:solidFill>
                    <a:latin typeface="Arial"/>
                  </a:rPr>
                  <a:t>средняя за период мощность пучка</a:t>
                </a:r>
                <a:r>
                  <a:rPr lang="en-US" dirty="0">
                    <a:solidFill>
                      <a:schemeClr val="dk1"/>
                    </a:solidFill>
                    <a:latin typeface="Arial"/>
                  </a:rPr>
                  <a:t>.</a:t>
                </a:r>
                <a:endParaRPr lang="ru-RU" sz="1800" b="0" u="none" strike="noStrike" dirty="0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mc:Choice>
        <mc:Fallback>
          <p:sp>
            <p:nvSpPr>
              <p:cNvPr id="59" name="TextBox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372" y="6073866"/>
                <a:ext cx="4489604" cy="367878"/>
              </a:xfrm>
              <a:prstGeom prst="rect">
                <a:avLst/>
              </a:prstGeom>
              <a:blipFill>
                <a:blip r:embed="rId17"/>
                <a:stretch>
                  <a:fillRect t="-8197" r="-543" b="-2459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51">
            <a:extLst>
              <a:ext uri="{FF2B5EF4-FFF2-40B4-BE49-F238E27FC236}">
                <a16:creationId xmlns:a16="http://schemas.microsoft.com/office/drawing/2014/main" id="{4CB7B8C6-6F30-083A-3CBE-FEEF1084A5EB}"/>
              </a:ext>
            </a:extLst>
          </p:cNvPr>
          <p:cNvSpPr/>
          <p:nvPr/>
        </p:nvSpPr>
        <p:spPr>
          <a:xfrm>
            <a:off x="6252391" y="4126744"/>
            <a:ext cx="3851480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ru-RU" sz="1400" dirty="0">
                <a:solidFill>
                  <a:schemeClr val="dk1"/>
                </a:solidFill>
                <a:latin typeface="Arial"/>
              </a:rPr>
              <a:t>(форма импульса задается в ближней зоне)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BF2AD794-8FD3-2313-79BE-8ABA53710A6C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3226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465623-4F0F-4A0A-8BD3-B3746410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6" name="Группа 105"/>
          <p:cNvGrpSpPr/>
          <p:nvPr/>
        </p:nvGrpSpPr>
        <p:grpSpPr>
          <a:xfrm>
            <a:off x="1195788" y="3518566"/>
            <a:ext cx="9234793" cy="3162834"/>
            <a:chOff x="3307721" y="3467391"/>
            <a:chExt cx="9234793" cy="3162834"/>
          </a:xfrm>
        </p:grpSpPr>
        <p:sp>
          <p:nvSpPr>
            <p:cNvPr id="103" name="Text Box 5"/>
            <p:cNvSpPr txBox="1">
              <a:spLocks noChangeArrowheads="1"/>
            </p:cNvSpPr>
            <p:nvPr/>
          </p:nvSpPr>
          <p:spPr bwMode="auto">
            <a:xfrm>
              <a:off x="7936986" y="3890133"/>
              <a:ext cx="3896572" cy="35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  <a:spcBef>
                  <a:spcPct val="50000"/>
                </a:spcBef>
                <a:buFontTx/>
                <a:buNone/>
              </a:pPr>
              <a:r>
                <a:rPr lang="en-US" altLang="ru-RU" sz="1300" dirty="0" err="1">
                  <a:solidFill>
                    <a:srgbClr val="0000FF"/>
                  </a:solidFill>
                  <a:latin typeface="Arial" panose="020B0604020202020204" pitchFamily="34" charset="0"/>
                </a:rPr>
                <a:t>Gonoskov</a:t>
              </a:r>
              <a:r>
                <a:rPr lang="en-US" altLang="ru-RU" sz="1300" dirty="0">
                  <a:solidFill>
                    <a:srgbClr val="0000FF"/>
                  </a:solidFill>
                  <a:latin typeface="Arial" panose="020B0604020202020204" pitchFamily="34" charset="0"/>
                </a:rPr>
                <a:t> I. et al. </a:t>
              </a:r>
              <a:r>
                <a:rPr lang="en-US" altLang="ru-RU" sz="1300" dirty="0" err="1">
                  <a:solidFill>
                    <a:srgbClr val="0000FF"/>
                  </a:solidFill>
                  <a:latin typeface="Arial" panose="020B0604020202020204" pitchFamily="34" charset="0"/>
                </a:rPr>
                <a:t>Phys</a:t>
              </a:r>
              <a:r>
                <a:rPr lang="en-US" altLang="ru-RU" sz="1300" dirty="0">
                  <a:solidFill>
                    <a:srgbClr val="0000FF"/>
                  </a:solidFill>
                  <a:latin typeface="Arial" panose="020B0604020202020204" pitchFamily="34" charset="0"/>
                </a:rPr>
                <a:t> Rev A, 86, 053836 (2012).</a:t>
              </a: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3307721" y="3467391"/>
              <a:ext cx="9234793" cy="3162834"/>
              <a:chOff x="3307721" y="3467391"/>
              <a:chExt cx="9234793" cy="3162834"/>
            </a:xfrm>
          </p:grpSpPr>
          <p:grpSp>
            <p:nvGrpSpPr>
              <p:cNvPr id="102" name="Группа 101"/>
              <p:cNvGrpSpPr/>
              <p:nvPr/>
            </p:nvGrpSpPr>
            <p:grpSpPr>
              <a:xfrm>
                <a:off x="3307721" y="3467391"/>
                <a:ext cx="9234793" cy="3162834"/>
                <a:chOff x="3307721" y="3467391"/>
                <a:chExt cx="9234793" cy="3162834"/>
              </a:xfrm>
            </p:grpSpPr>
            <p:grpSp>
              <p:nvGrpSpPr>
                <p:cNvPr id="100" name="Группа 99"/>
                <p:cNvGrpSpPr/>
                <p:nvPr/>
              </p:nvGrpSpPr>
              <p:grpSpPr>
                <a:xfrm>
                  <a:off x="3307721" y="3467391"/>
                  <a:ext cx="6561110" cy="3162834"/>
                  <a:chOff x="3316865" y="3714279"/>
                  <a:chExt cx="6561110" cy="3162834"/>
                </a:xfrm>
              </p:grpSpPr>
              <p:grpSp>
                <p:nvGrpSpPr>
                  <p:cNvPr id="97" name="Группа 96"/>
                  <p:cNvGrpSpPr/>
                  <p:nvPr/>
                </p:nvGrpSpPr>
                <p:grpSpPr>
                  <a:xfrm>
                    <a:off x="3316865" y="3714279"/>
                    <a:ext cx="6561110" cy="3162834"/>
                    <a:chOff x="3316865" y="3714279"/>
                    <a:chExt cx="6561110" cy="3162834"/>
                  </a:xfrm>
                </p:grpSpPr>
                <p:sp>
                  <p:nvSpPr>
                    <p:cNvPr id="83" name="Дуга 82"/>
                    <p:cNvSpPr/>
                    <p:nvPr/>
                  </p:nvSpPr>
                  <p:spPr>
                    <a:xfrm flipH="1">
                      <a:off x="4559345" y="4371702"/>
                      <a:ext cx="5318630" cy="2141643"/>
                    </a:xfrm>
                    <a:prstGeom prst="arc">
                      <a:avLst>
                        <a:gd name="adj1" fmla="val 16989413"/>
                        <a:gd name="adj2" fmla="val 21351205"/>
                      </a:avLst>
                    </a:prstGeom>
                    <a:ln w="34925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grpSp>
                  <p:nvGrpSpPr>
                    <p:cNvPr id="95" name="Группа 94"/>
                    <p:cNvGrpSpPr/>
                    <p:nvPr/>
                  </p:nvGrpSpPr>
                  <p:grpSpPr>
                    <a:xfrm>
                      <a:off x="3316865" y="3714279"/>
                      <a:ext cx="4629265" cy="3162834"/>
                      <a:chOff x="3316865" y="3714279"/>
                      <a:chExt cx="4629265" cy="3162834"/>
                    </a:xfrm>
                  </p:grpSpPr>
                  <p:grpSp>
                    <p:nvGrpSpPr>
                      <p:cNvPr id="79" name="Группа 78"/>
                      <p:cNvGrpSpPr/>
                      <p:nvPr/>
                    </p:nvGrpSpPr>
                    <p:grpSpPr>
                      <a:xfrm>
                        <a:off x="3316865" y="3714279"/>
                        <a:ext cx="4629265" cy="3162834"/>
                        <a:chOff x="4047210" y="3832031"/>
                        <a:chExt cx="4629265" cy="3162834"/>
                      </a:xfrm>
                    </p:grpSpPr>
                    <p:grpSp>
                      <p:nvGrpSpPr>
                        <p:cNvPr id="77" name="Группа 76"/>
                        <p:cNvGrpSpPr/>
                        <p:nvPr/>
                      </p:nvGrpSpPr>
                      <p:grpSpPr>
                        <a:xfrm>
                          <a:off x="4047210" y="3832031"/>
                          <a:ext cx="4629265" cy="3162834"/>
                          <a:chOff x="4047210" y="3832031"/>
                          <a:chExt cx="4629265" cy="3162834"/>
                        </a:xfrm>
                      </p:grpSpPr>
                      <p:cxnSp>
                        <p:nvCxnSpPr>
                          <p:cNvPr id="72" name="Прямая соединительная линия 71"/>
                          <p:cNvCxnSpPr/>
                          <p:nvPr/>
                        </p:nvCxnSpPr>
                        <p:spPr>
                          <a:xfrm>
                            <a:off x="4744140" y="4419600"/>
                            <a:ext cx="3204000" cy="0"/>
                          </a:xfrm>
                          <a:prstGeom prst="line">
                            <a:avLst/>
                          </a:prstGeom>
                          <a:ln w="31750">
                            <a:prstDash val="dash"/>
                          </a:ln>
                        </p:spPr>
                        <p:style>
                          <a:lnRef idx="1">
                            <a:schemeClr val="accent5"/>
                          </a:lnRef>
                          <a:fillRef idx="0">
                            <a:schemeClr val="accent5"/>
                          </a:fillRef>
                          <a:effectRef idx="0">
                            <a:schemeClr val="accent5"/>
                          </a:effectRef>
                          <a:fontRef idx="minor">
                            <a:schemeClr val="tx1"/>
                          </a:fontRef>
                        </p:style>
                      </p:cxn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74" name="TextBox 73"/>
                              <p:cNvSpPr txBox="1"/>
                              <p:nvPr/>
                            </p:nvSpPr>
                            <p:spPr>
                              <a:xfrm>
                                <a:off x="7925372" y="4291139"/>
                                <a:ext cx="751103" cy="246221"/>
                              </a:xfrm>
                              <a:prstGeom prst="rect">
                                <a:avLst/>
                              </a:prstGeom>
                              <a:noFill/>
                              <a:ln w="31750">
                                <a:noFill/>
                              </a:ln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≈0.073</m:t>
                                      </m:r>
                                    </m:oMath>
                                  </m:oMathPara>
                                </a14:m>
                                <a:endParaRPr lang="ru-RU" sz="1600" dirty="0"/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74" name="TextBox 73"/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7925372" y="4291139"/>
                                <a:ext cx="751103" cy="246221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2"/>
                                <a:stretch>
                                  <a:fillRect l="-3252" r="-4878" b="-4878"/>
                                </a:stretch>
                              </a:blipFill>
                              <a:ln w="31750">
                                <a:noFill/>
                              </a:ln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ru-RU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  <p:grpSp>
                        <p:nvGrpSpPr>
                          <p:cNvPr id="76" name="Группа 75"/>
                          <p:cNvGrpSpPr/>
                          <p:nvPr/>
                        </p:nvGrpSpPr>
                        <p:grpSpPr>
                          <a:xfrm>
                            <a:off x="4047210" y="3832031"/>
                            <a:ext cx="4319945" cy="3162834"/>
                            <a:chOff x="4047210" y="3832031"/>
                            <a:chExt cx="4319945" cy="3162834"/>
                          </a:xfrm>
                        </p:grpSpPr>
                        <p:grpSp>
                          <p:nvGrpSpPr>
                            <p:cNvPr id="70" name="Группа 69"/>
                            <p:cNvGrpSpPr/>
                            <p:nvPr/>
                          </p:nvGrpSpPr>
                          <p:grpSpPr>
                            <a:xfrm>
                              <a:off x="4047210" y="3832031"/>
                              <a:ext cx="4319945" cy="3162834"/>
                              <a:chOff x="4488086" y="3524569"/>
                              <a:chExt cx="4319945" cy="3162834"/>
                            </a:xfrm>
                          </p:grpSpPr>
                          <p:grpSp>
                            <p:nvGrpSpPr>
                              <p:cNvPr id="61" name="Группа 60"/>
                              <p:cNvGrpSpPr/>
                              <p:nvPr/>
                            </p:nvGrpSpPr>
                            <p:grpSpPr>
                              <a:xfrm>
                                <a:off x="4488086" y="3524569"/>
                                <a:ext cx="4319945" cy="3162834"/>
                                <a:chOff x="4248768" y="3578894"/>
                                <a:chExt cx="4319945" cy="3162834"/>
                              </a:xfrm>
                            </p:grpSpPr>
                            <p:grpSp>
                              <p:nvGrpSpPr>
                                <p:cNvPr id="3" name="Группа 2"/>
                                <p:cNvGrpSpPr/>
                                <p:nvPr/>
                              </p:nvGrpSpPr>
                              <p:grpSpPr>
                                <a:xfrm>
                                  <a:off x="4248768" y="3578894"/>
                                  <a:ext cx="4319945" cy="3162834"/>
                                  <a:chOff x="4248768" y="3578894"/>
                                  <a:chExt cx="4319945" cy="3162834"/>
                                </a:xfrm>
                              </p:grpSpPr>
                              <p:grpSp>
                                <p:nvGrpSpPr>
                                  <p:cNvPr id="2" name="Группа 1"/>
                                  <p:cNvGrpSpPr/>
                                  <p:nvPr/>
                                </p:nvGrpSpPr>
                                <p:grpSpPr>
                                  <a:xfrm>
                                    <a:off x="4917856" y="3578894"/>
                                    <a:ext cx="3650857" cy="2556000"/>
                                    <a:chOff x="4917856" y="3578894"/>
                                    <a:chExt cx="3650857" cy="2556000"/>
                                  </a:xfrm>
                                </p:grpSpPr>
                                <p:sp>
                                  <p:nvSpPr>
                                    <p:cNvPr id="32" name="Line 44">
                                      <a:extLst>
                                        <a:ext uri="{FF2B5EF4-FFF2-40B4-BE49-F238E27FC236}">
                                          <a16:creationId xmlns:a16="http://schemas.microsoft.com/office/drawing/2014/main" id="{229A0BFF-EA8A-45D0-946C-4F359265C9D3}"/>
                                        </a:ext>
                                      </a:extLst>
                                    </p:cNvPr>
                                    <p:cNvSpPr>
                                      <a:spLocks noChangeShapeType="1"/>
                                    </p:cNvSpPr>
                                    <p:nvPr/>
                                  </p:nvSpPr>
                                  <p:spPr bwMode="auto">
                                    <a:xfrm flipV="1">
                                      <a:off x="4932713" y="6120325"/>
                                      <a:ext cx="3636000" cy="0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41275">
                                      <a:solidFill>
                                        <a:schemeClr val="tx1"/>
                                      </a:solidFill>
                                      <a:round/>
                                      <a:headEnd/>
                                      <a:tailEnd type="stealth" w="lg" len="lg"/>
                                    </a:ln>
                                    <a:effectLst/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  <a:ext uri="{AF507438-7753-43E0-B8FC-AC1667EBCBE1}">
                                        <a14:hiddenEffects xmlns:a14="http://schemas.microsoft.com/office/drawing/2010/main">
                                          <a:effectLst>
                                            <a:outerShdw dist="35921" dir="2700000" algn="ctr" rotWithShape="0">
                                              <a:schemeClr val="bg2"/>
                                            </a:outerShdw>
                                          </a:effectLst>
                                        </a14:hiddenEffects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ru-RU" dirty="0"/>
                                    </a:p>
                                  </p:txBody>
                                </p:sp>
                                <p:sp>
                                  <p:nvSpPr>
                                    <p:cNvPr id="33" name="Line 44">
                                      <a:extLst>
                                        <a:ext uri="{FF2B5EF4-FFF2-40B4-BE49-F238E27FC236}">
                                          <a16:creationId xmlns:a16="http://schemas.microsoft.com/office/drawing/2014/main" id="{229A0BFF-EA8A-45D0-946C-4F359265C9D3}"/>
                                        </a:ext>
                                      </a:extLst>
                                    </p:cNvPr>
                                    <p:cNvSpPr>
                                      <a:spLocks noChangeShapeType="1"/>
                                    </p:cNvSpPr>
                                    <p:nvPr/>
                                  </p:nvSpPr>
                                  <p:spPr bwMode="auto">
                                    <a:xfrm flipV="1">
                                      <a:off x="4917856" y="3578894"/>
                                      <a:ext cx="14857" cy="2556000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41275">
                                      <a:solidFill>
                                        <a:schemeClr val="tx1"/>
                                      </a:solidFill>
                                      <a:round/>
                                      <a:headEnd/>
                                      <a:tailEnd type="stealth" w="lg" len="lg"/>
                                    </a:ln>
                                    <a:effectLst/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noFill/>
                                        </a14:hiddenFill>
                                      </a:ext>
                                      <a:ext uri="{AF507438-7753-43E0-B8FC-AC1667EBCBE1}">
                                        <a14:hiddenEffects xmlns:a14="http://schemas.microsoft.com/office/drawing/2010/main">
                                          <a:effectLst>
                                            <a:outerShdw dist="35921" dir="2700000" algn="ctr" rotWithShape="0">
                                              <a:schemeClr val="bg2"/>
                                            </a:outerShdw>
                                          </a:effectLst>
                                        </a14:hiddenEffects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ru-RU" dirty="0"/>
                                    </a:p>
                                  </p:txBody>
                                </p:sp>
                              </p:grpSp>
                              <mc:AlternateContent xmlns:mc="http://schemas.openxmlformats.org/markup-compatibility/2006" xmlns:a14="http://schemas.microsoft.com/office/drawing/2010/main">
                                <mc:Choice Requires="a14">
                                  <p:sp>
                                    <p:nvSpPr>
                                      <p:cNvPr id="34" name="TextBox 33"/>
                                      <p:cNvSpPr txBox="1"/>
                                      <p:nvPr/>
                                    </p:nvSpPr>
                                    <p:spPr>
                                      <a:xfrm>
                                        <a:off x="6082554" y="6433951"/>
                                        <a:ext cx="1123057" cy="307777"/>
                                      </a:xfrm>
                                      <a:prstGeom prst="rect">
                                        <a:avLst/>
                                      </a:prstGeom>
                                      <a:noFill/>
                                    </p:spPr>
                                    <p:txBody>
                                      <a:bodyPr wrap="square" lIns="0" tIns="0" rIns="0" bIns="0" rtlCol="0">
                                        <a:spAutoFit/>
                                      </a:bodyPr>
                                      <a:lstStyle/>
                                      <a:p>
                                        <a:pPr/>
                                        <a14:m>
                                          <m:oMathPara xmlns:m="http://schemas.openxmlformats.org/officeDocument/2006/math">
                                            <m:oMathParaPr>
                                              <m:jc m:val="centerGroup"/>
                                            </m:oMathParaPr>
                                            <m:oMath xmlns:m="http://schemas.openxmlformats.org/officeDocument/2006/math">
                                              <m:sSub>
                                                <m:sSubPr>
                                                  <m:ctrlPr>
                                                    <a:rPr lang="en-US" sz="200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𝐿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 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𝑓𝑠</m:t>
                                              </m:r>
                                            </m:oMath>
                                          </m:oMathPara>
                                        </a14:m>
                                        <a:endParaRPr lang="ru-RU" sz="2000" dirty="0"/>
                                      </a:p>
                                    </p:txBody>
                                  </p:sp>
                                </mc:Choice>
                                <mc:Fallback xmlns="">
                                  <p:sp>
                                    <p:nvSpPr>
                                      <p:cNvPr id="34" name="TextBox 33"/>
                                      <p:cNvSpPr txBox="1">
                                        <a:spLocks noRot="1" noChangeAspect="1" noMove="1" noResize="1" noEditPoints="1" noAdjustHandles="1" noChangeArrowheads="1" noChangeShapeType="1" noTextEdit="1"/>
                                      </p:cNvSpPr>
                                      <p:nvPr/>
                                    </p:nvSpPr>
                                    <p:spPr>
                                      <a:xfrm>
                                        <a:off x="6082554" y="6433951"/>
                                        <a:ext cx="1123057" cy="307777"/>
                                      </a:xfrm>
                                      <a:prstGeom prst="rect">
                                        <a:avLst/>
                                      </a:prstGeom>
                                      <a:blipFill>
                                        <a:blip r:embed="rId3"/>
                                        <a:stretch>
                                          <a:fillRect b="-33333"/>
                                        </a:stretch>
                                      </a:blipFill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r>
                                          <a:rPr lang="ru-RU">
                                            <a:noFill/>
                                          </a:rPr>
                                          <a:t> </a:t>
                                        </a:r>
                                      </a:p>
                                    </p:txBody>
                                  </p:sp>
                                </mc:Fallback>
                              </mc:AlternateContent>
                              <p:pic>
                                <p:nvPicPr>
                                  <p:cNvPr id="35" name="Рисунок 34"/>
                                  <p:cNvPicPr>
                                    <a:picLocks noChangeAspect="1"/>
                                  </p:cNvPicPr>
                                  <p:nvPr/>
                                </p:nvPicPr>
                                <p:blipFill rotWithShape="1">
                                  <a:blip r:embed="rId4" cstate="print">
                                    <a:extLst>
                                      <a:ext uri="{28A0092B-C50C-407E-A947-70E740481C1C}">
                                        <a14:useLocalDpi xmlns:a14="http://schemas.microsoft.com/office/drawing/2010/main" val="0"/>
                                      </a:ext>
                                    </a:extLst>
                                  </a:blip>
                                  <a:srcRect l="-591" t="16163" r="89880" b="27416"/>
                                  <a:stretch/>
                                </p:blipFill>
                                <p:spPr>
                                  <a:xfrm>
                                    <a:off x="4248768" y="4044876"/>
                                    <a:ext cx="399632" cy="1624035"/>
                                  </a:xfrm>
                                  <a:prstGeom prst="rect">
                                    <a:avLst/>
                                  </a:prstGeom>
                                </p:spPr>
                              </p:pic>
                            </p:grpSp>
                            <p:cxnSp>
                              <p:nvCxnSpPr>
                                <p:cNvPr id="42" name="Прямая соединительная линия 41"/>
                                <p:cNvCxnSpPr/>
                                <p:nvPr/>
                              </p:nvCxnSpPr>
                              <p:spPr>
                                <a:xfrm>
                                  <a:off x="4917473" y="5776913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25400"/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3" name="Прямая соединительная линия 42"/>
                                <p:cNvCxnSpPr/>
                                <p:nvPr/>
                              </p:nvCxnSpPr>
                              <p:spPr>
                                <a:xfrm>
                                  <a:off x="4925093" y="5456873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25400"/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4" name="Прямая соединительная линия 43"/>
                                <p:cNvCxnSpPr/>
                                <p:nvPr/>
                              </p:nvCxnSpPr>
                              <p:spPr>
                                <a:xfrm>
                                  <a:off x="4925093" y="5152073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25400"/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8" name="Прямая соединительная линия 47"/>
                                <p:cNvCxnSpPr/>
                                <p:nvPr/>
                              </p:nvCxnSpPr>
                              <p:spPr>
                                <a:xfrm>
                                  <a:off x="4931086" y="4856893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25400"/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49" name="Прямая соединительная линия 48"/>
                                <p:cNvCxnSpPr/>
                                <p:nvPr/>
                              </p:nvCxnSpPr>
                              <p:spPr>
                                <a:xfrm>
                                  <a:off x="4931086" y="4543299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25400"/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0" name="TextBox 49"/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641502" y="5623024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sz="200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oMath>
                                        </m:oMathPara>
                                      </a14:m>
                                      <a:endParaRPr lang="ru-RU" sz="20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0" name="TextBox 49"/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641502" y="5623024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5"/>
                                      <a:stretch>
                                        <a:fillRect l="-18421" r="-18421" b="-5882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ru-RU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1" name="TextBox 50"/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631196" y="5277043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oMath>
                                        </m:oMathPara>
                                      </a14:m>
                                      <a:endParaRPr lang="ru-RU" sz="20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1" name="TextBox 50"/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631196" y="5277043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6"/>
                                      <a:stretch>
                                        <a:fillRect l="-17949" r="-15385" b="-5882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ru-RU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2" name="TextBox 51"/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628866" y="4969266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oMath>
                                        </m:oMathPara>
                                      </a14:m>
                                      <a:endParaRPr lang="ru-RU" sz="20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2" name="TextBox 51"/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628866" y="4969266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7"/>
                                      <a:stretch>
                                        <a:fillRect l="-21053" r="-15789" b="-6000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ru-RU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5" name="TextBox 54"/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631298" y="4688098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5</m:t>
                                            </m:r>
                                          </m:oMath>
                                        </m:oMathPara>
                                      </a14:m>
                                      <a:endParaRPr lang="ru-RU" sz="20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5" name="TextBox 54"/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631298" y="4688098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8"/>
                                      <a:stretch>
                                        <a:fillRect l="-20513" r="-15385" b="-8000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ru-RU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6" name="TextBox 55"/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638633" y="4380321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6</m:t>
                                            </m:r>
                                          </m:oMath>
                                        </m:oMathPara>
                                      </a14:m>
                                      <a:endParaRPr lang="ru-RU" sz="20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6" name="TextBox 55"/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638633" y="4380321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9"/>
                                      <a:stretch>
                                        <a:fillRect l="-21053" r="-15789" b="-5882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ru-RU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7" name="TextBox 56"/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648400" y="4083501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7</m:t>
                                            </m:r>
                                          </m:oMath>
                                        </m:oMathPara>
                                      </a14:m>
                                      <a:endParaRPr lang="ru-RU" sz="20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7" name="TextBox 56"/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648400" y="4083501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0"/>
                                      <a:stretch>
                                        <a:fillRect l="-18421" r="-18421" b="-6000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ru-RU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mc:AlternateContent xmlns:mc="http://schemas.openxmlformats.org/markup-compatibility/2006" xmlns:a14="http://schemas.microsoft.com/office/drawing/2010/main">
                              <mc:Choice Requires="a14">
                                <p:sp>
                                  <p:nvSpPr>
                                    <p:cNvPr id="58" name="TextBox 57"/>
                                    <p:cNvSpPr txBox="1"/>
                                    <p:nvPr/>
                                  </p:nvSpPr>
                                  <p:spPr>
                                    <a:xfrm>
                                      <a:off x="4641502" y="3791376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</p:spPr>
                                  <p:txBody>
                                    <a:bodyPr wrap="square" lIns="0" tIns="0" rIns="0" bIns="0" rtlCol="0">
                                      <a:spAutoFit/>
                                    </a:bodyPr>
                                    <a:lstStyle/>
                                    <a:p>
                                      <a:pPr/>
                                      <a14:m>
                                        <m:oMathPara xmlns:m="http://schemas.openxmlformats.org/officeDocument/2006/math">
                                          <m:oMathParaPr>
                                            <m:jc m:val="centerGroup"/>
                                          </m:oMathParaPr>
                                          <m:oMath xmlns:m="http://schemas.openxmlformats.org/officeDocument/2006/math"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8</m:t>
                                            </m:r>
                                          </m:oMath>
                                        </m:oMathPara>
                                      </a14:m>
                                      <a:endParaRPr lang="ru-RU" sz="2000" dirty="0"/>
                                    </a:p>
                                  </p:txBody>
                                </p:sp>
                              </mc:Choice>
                              <mc:Fallback xmlns="">
                                <p:sp>
                                  <p:nvSpPr>
                                    <p:cNvPr id="58" name="TextBox 57"/>
                                    <p:cNvSpPr txBox="1">
                                      <a:spLocks noRot="1" noChangeAspect="1" noMove="1" noResize="1" noEditPoints="1" noAdjustHandles="1" noChangeArrowheads="1" noChangeShapeType="1" noTextEdit="1"/>
                                    </p:cNvSpPr>
                                    <p:nvPr/>
                                  </p:nvSpPr>
                                  <p:spPr>
                                    <a:xfrm>
                                      <a:off x="4641502" y="3791376"/>
                                      <a:ext cx="233340" cy="307777"/>
                                    </a:xfrm>
                                    <a:prstGeom prst="rect">
                                      <a:avLst/>
                                    </a:prstGeom>
                                    <a:blipFill>
                                      <a:blip r:embed="rId11"/>
                                      <a:stretch>
                                        <a:fillRect l="-18421" r="-18421" b="-6000"/>
                                      </a:stretch>
                                    </a:blipFill>
                                  </p:spPr>
                                  <p:txBody>
                                    <a:bodyPr/>
                                    <a:lstStyle/>
                                    <a:p>
                                      <a:r>
                                        <a:rPr lang="ru-RU">
                                          <a:noFill/>
                                        </a:rPr>
                                        <a:t> </a:t>
                                      </a:r>
                                    </a:p>
                                  </p:txBody>
                                </p:sp>
                              </mc:Fallback>
                            </mc:AlternateContent>
                            <p:cxnSp>
                              <p:nvCxnSpPr>
                                <p:cNvPr id="59" name="Прямая соединительная линия 58"/>
                                <p:cNvCxnSpPr/>
                                <p:nvPr/>
                              </p:nvCxnSpPr>
                              <p:spPr>
                                <a:xfrm>
                                  <a:off x="4932713" y="4246119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25400"/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60" name="Прямая соединительная линия 59"/>
                                <p:cNvCxnSpPr/>
                                <p:nvPr/>
                              </p:nvCxnSpPr>
                              <p:spPr>
                                <a:xfrm>
                                  <a:off x="4946326" y="3968468"/>
                                  <a:ext cx="144000" cy="0"/>
                                </a:xfrm>
                                <a:prstGeom prst="line">
                                  <a:avLst/>
                                </a:prstGeom>
                                <a:ln w="25400"/>
                              </p:spPr>
                              <p:style>
                                <a:lnRef idx="1">
                                  <a:schemeClr val="dk1"/>
                                </a:lnRef>
                                <a:fillRef idx="0">
                                  <a:schemeClr val="dk1"/>
                                </a:fillRef>
                                <a:effectRef idx="0">
                                  <a:schemeClr val="dk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62" name="Прямая соединительная линия 61"/>
                              <p:cNvCxnSpPr/>
                              <p:nvPr/>
                            </p:nvCxnSpPr>
                            <p:spPr>
                              <a:xfrm flipV="1">
                                <a:off x="5664935" y="5950718"/>
                                <a:ext cx="0" cy="115282"/>
                              </a:xfrm>
                              <a:prstGeom prst="line">
                                <a:avLst/>
                              </a:prstGeom>
                              <a:ln w="25400"/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4" name="Прямая соединительная линия 63"/>
                              <p:cNvCxnSpPr/>
                              <p:nvPr/>
                            </p:nvCxnSpPr>
                            <p:spPr>
                              <a:xfrm flipV="1">
                                <a:off x="6122554" y="5950718"/>
                                <a:ext cx="0" cy="115282"/>
                              </a:xfrm>
                              <a:prstGeom prst="line">
                                <a:avLst/>
                              </a:prstGeom>
                              <a:ln w="25400"/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5" name="Прямая соединительная линия 64"/>
                              <p:cNvCxnSpPr/>
                              <p:nvPr/>
                            </p:nvCxnSpPr>
                            <p:spPr>
                              <a:xfrm flipV="1">
                                <a:off x="6561009" y="5950718"/>
                                <a:ext cx="0" cy="115282"/>
                              </a:xfrm>
                              <a:prstGeom prst="line">
                                <a:avLst/>
                              </a:prstGeom>
                              <a:ln w="25400"/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6" name="Прямая соединительная линия 65"/>
                              <p:cNvCxnSpPr/>
                              <p:nvPr/>
                            </p:nvCxnSpPr>
                            <p:spPr>
                              <a:xfrm flipV="1">
                                <a:off x="7006474" y="5950718"/>
                                <a:ext cx="0" cy="115282"/>
                              </a:xfrm>
                              <a:prstGeom prst="line">
                                <a:avLst/>
                              </a:prstGeom>
                              <a:ln w="25400"/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7" name="Прямая соединительная линия 66"/>
                              <p:cNvCxnSpPr/>
                              <p:nvPr/>
                            </p:nvCxnSpPr>
                            <p:spPr>
                              <a:xfrm flipV="1">
                                <a:off x="7444929" y="5950718"/>
                                <a:ext cx="0" cy="115282"/>
                              </a:xfrm>
                              <a:prstGeom prst="line">
                                <a:avLst/>
                              </a:prstGeom>
                              <a:ln w="25400"/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8" name="Прямая соединительная линия 67"/>
                              <p:cNvCxnSpPr/>
                              <p:nvPr/>
                            </p:nvCxnSpPr>
                            <p:spPr>
                              <a:xfrm flipV="1">
                                <a:off x="7890394" y="5950718"/>
                                <a:ext cx="0" cy="115282"/>
                              </a:xfrm>
                              <a:prstGeom prst="line">
                                <a:avLst/>
                              </a:prstGeom>
                              <a:ln w="25400"/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69" name="Прямая соединительная линия 68"/>
                              <p:cNvCxnSpPr/>
                              <p:nvPr/>
                            </p:nvCxnSpPr>
                            <p:spPr>
                              <a:xfrm flipV="1">
                                <a:off x="8328849" y="5950718"/>
                                <a:ext cx="0" cy="115282"/>
                              </a:xfrm>
                              <a:prstGeom prst="line">
                                <a:avLst/>
                              </a:prstGeom>
                              <a:ln w="25400"/>
                            </p:spPr>
                            <p:style>
                              <a:lnRef idx="1">
                                <a:schemeClr val="dk1"/>
                              </a:lnRef>
                              <a:fillRef idx="0">
                                <a:schemeClr val="dk1"/>
                              </a:fillRef>
                              <a:effectRef idx="0">
                                <a:schemeClr val="dk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cxnSp>
                          <p:nvCxnSpPr>
                            <p:cNvPr id="75" name="Прямая соединительная линия 1"/>
                            <p:cNvCxnSpPr/>
                            <p:nvPr/>
                          </p:nvCxnSpPr>
                          <p:spPr>
                            <a:xfrm>
                              <a:off x="4836798" y="5715727"/>
                              <a:ext cx="3096000" cy="360"/>
                            </a:xfrm>
                            <a:prstGeom prst="straightConnector1">
                              <a:avLst/>
                            </a:prstGeom>
                            <a:ln w="31750">
                              <a:solidFill>
                                <a:srgbClr val="00B050"/>
                              </a:solidFill>
                              <a:prstDash val="sysDot"/>
                            </a:ln>
                          </p:spPr>
                        </p:cxnSp>
                      </p:grpSp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80" name="TextBox 79"/>
                              <p:cNvSpPr txBox="1"/>
                              <p:nvPr/>
                            </p:nvSpPr>
                            <p:spPr>
                              <a:xfrm>
                                <a:off x="7949572" y="4986919"/>
                                <a:ext cx="637290" cy="246221"/>
                              </a:xfrm>
                              <a:prstGeom prst="rect">
                                <a:avLst/>
                              </a:prstGeom>
                              <a:noFill/>
                              <a:ln w="31750">
                                <a:noFill/>
                              </a:ln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≈0.05</m:t>
                                      </m:r>
                                    </m:oMath>
                                  </m:oMathPara>
                                </a14:m>
                                <a:endParaRPr lang="ru-RU" sz="1600" dirty="0"/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80" name="TextBox 79"/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7949572" y="4986919"/>
                                <a:ext cx="637290" cy="246221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2"/>
                                <a:stretch>
                                  <a:fillRect l="-3846" r="-6731" b="-4878"/>
                                </a:stretch>
                              </a:blipFill>
                              <a:ln w="31750">
                                <a:noFill/>
                              </a:ln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ru-RU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81" name="TextBox 80"/>
                              <p:cNvSpPr txBox="1"/>
                              <p:nvPr/>
                            </p:nvSpPr>
                            <p:spPr>
                              <a:xfrm>
                                <a:off x="7949571" y="5613883"/>
                                <a:ext cx="637290" cy="246221"/>
                              </a:xfrm>
                              <a:prstGeom prst="rect">
                                <a:avLst/>
                              </a:prstGeom>
                              <a:noFill/>
                              <a:ln w="31750">
                                <a:noFill/>
                              </a:ln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≈0.03</m:t>
                                      </m:r>
                                    </m:oMath>
                                  </m:oMathPara>
                                </a14:m>
                                <a:endParaRPr lang="ru-RU" sz="1600" dirty="0"/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81" name="TextBox 80"/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7949571" y="5613883"/>
                                <a:ext cx="637290" cy="246221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3"/>
                                <a:stretch>
                                  <a:fillRect l="-3846" r="-5769" b="-7500"/>
                                </a:stretch>
                              </a:blipFill>
                              <a:ln w="31750">
                                <a:noFill/>
                              </a:ln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ru-RU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  <mc:AlternateContent xmlns:mc="http://schemas.openxmlformats.org/markup-compatibility/2006" xmlns:a14="http://schemas.microsoft.com/office/drawing/2010/main">
                        <mc:Choice Requires="a14">
                          <p:sp>
                            <p:nvSpPr>
                              <p:cNvPr id="99" name="TextBox 98"/>
                              <p:cNvSpPr txBox="1"/>
                              <p:nvPr/>
                            </p:nvSpPr>
                            <p:spPr>
                              <a:xfrm>
                                <a:off x="5446302" y="5478839"/>
                                <a:ext cx="751103" cy="246221"/>
                              </a:xfrm>
                              <a:prstGeom prst="rect">
                                <a:avLst/>
                              </a:prstGeom>
                              <a:noFill/>
                              <a:ln w="31750">
                                <a:noFill/>
                              </a:ln>
                            </p:spPr>
                            <p:txBody>
                              <a:bodyPr wrap="none" lIns="0" tIns="0" rIns="0" bIns="0" rtlCol="0">
                                <a:spAutoFit/>
                              </a:bodyPr>
                              <a:lstStyle/>
                              <a:p>
                                <a:pPr/>
                                <a14:m>
                                  <m:oMathPara xmlns:m="http://schemas.openxmlformats.org/officeDocument/2006/math">
                                    <m:oMathParaPr>
                                      <m:jc m:val="centerGroup"/>
                                    </m:oMathParaPr>
                                    <m:oMath xmlns:m="http://schemas.openxmlformats.org/officeDocument/2006/math"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≈0.032</m:t>
                                      </m:r>
                                    </m:oMath>
                                  </m:oMathPara>
                                </a14:m>
                                <a:endParaRPr lang="ru-RU" sz="1600" dirty="0"/>
                              </a:p>
                            </p:txBody>
                          </p:sp>
                        </mc:Choice>
                        <mc:Fallback xmlns="">
                          <p:sp>
                            <p:nvSpPr>
                              <p:cNvPr id="99" name="TextBox 98"/>
                              <p:cNvSpPr txBox="1">
                                <a:spLocks noRot="1" noChangeAspect="1" noMove="1" noResize="1" noEditPoints="1" noAdjustHandles="1" noChangeArrowheads="1" noChangeShapeType="1" noTextEdit="1"/>
                              </p:cNvSpPr>
                              <p:nvPr/>
                            </p:nvSpPr>
                            <p:spPr>
                              <a:xfrm>
                                <a:off x="5446302" y="5478839"/>
                                <a:ext cx="751103" cy="246221"/>
                              </a:xfrm>
                              <a:prstGeom prst="rect">
                                <a:avLst/>
                              </a:prstGeom>
                              <a:blipFill>
                                <a:blip r:embed="rId14"/>
                                <a:stretch>
                                  <a:fillRect l="-2439" r="-5691" b="-5000"/>
                                </a:stretch>
                              </a:blipFill>
                              <a:ln w="31750">
                                <a:noFill/>
                              </a:ln>
                            </p:spPr>
                            <p:txBody>
                              <a:bodyPr/>
                              <a:lstStyle/>
                              <a:p>
                                <a:r>
                                  <a:rPr lang="ru-RU">
                                    <a:noFill/>
                                  </a:rPr>
                                  <a:t> </a:t>
                                </a:r>
                              </a:p>
                            </p:txBody>
                          </p:sp>
                        </mc:Fallback>
                      </mc:AlternateContent>
                    </p:grpSp>
                    <p:cxnSp>
                      <p:nvCxnSpPr>
                        <p:cNvPr id="78" name="Прямая соединительная линия 1"/>
                        <p:cNvCxnSpPr/>
                        <p:nvPr/>
                      </p:nvCxnSpPr>
                      <p:spPr>
                        <a:xfrm>
                          <a:off x="4829372" y="5120329"/>
                          <a:ext cx="3096000" cy="360"/>
                        </a:xfrm>
                        <a:prstGeom prst="straightConnector1">
                          <a:avLst/>
                        </a:prstGeom>
                        <a:ln w="31750">
                          <a:solidFill>
                            <a:srgbClr val="FFC000"/>
                          </a:solidFill>
                          <a:prstDash val="sysDot"/>
                        </a:ln>
                      </p:spPr>
                    </p:cxn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92" name="TextBox 91"/>
                          <p:cNvSpPr txBox="1"/>
                          <p:nvPr/>
                        </p:nvSpPr>
                        <p:spPr>
                          <a:xfrm>
                            <a:off x="4846072" y="6294010"/>
                            <a:ext cx="233340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oMath>
                              </m:oMathPara>
                            </a14:m>
                            <a:endParaRPr lang="ru-RU" sz="20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92" name="TextBox 91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846072" y="6294010"/>
                            <a:ext cx="233340" cy="307777"/>
                          </a:xfrm>
                          <a:prstGeom prst="rect">
                            <a:avLst/>
                          </a:prstGeom>
                          <a:blipFill>
                            <a:blip r:embed="rId15"/>
                            <a:stretch>
                              <a:fillRect l="-20513" r="-15385" b="-800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ru-RU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93" name="TextBox 92"/>
                          <p:cNvSpPr txBox="1"/>
                          <p:nvPr/>
                        </p:nvSpPr>
                        <p:spPr>
                          <a:xfrm>
                            <a:off x="5702139" y="6294010"/>
                            <a:ext cx="233340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oMath>
                              </m:oMathPara>
                            </a14:m>
                            <a:endParaRPr lang="ru-RU" sz="20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93" name="TextBox 92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5702139" y="6294010"/>
                            <a:ext cx="233340" cy="307777"/>
                          </a:xfrm>
                          <a:prstGeom prst="rect">
                            <a:avLst/>
                          </a:prstGeom>
                          <a:blipFill>
                            <a:blip r:embed="rId16"/>
                            <a:stretch>
                              <a:fillRect l="-39474" r="-57895" b="-600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ru-RU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94" name="TextBox 93"/>
                          <p:cNvSpPr txBox="1"/>
                          <p:nvPr/>
                        </p:nvSpPr>
                        <p:spPr>
                          <a:xfrm>
                            <a:off x="6564935" y="6294933"/>
                            <a:ext cx="233340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15</m:t>
                                  </m:r>
                                </m:oMath>
                              </m:oMathPara>
                            </a14:m>
                            <a:endParaRPr lang="ru-RU" sz="20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94" name="TextBox 93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564935" y="6294933"/>
                            <a:ext cx="233340" cy="307777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 l="-38462" r="-56410" b="-5882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ru-RU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96" name="TextBox 95"/>
                        <p:cNvSpPr txBox="1"/>
                        <p:nvPr/>
                      </p:nvSpPr>
                      <p:spPr>
                        <a:xfrm>
                          <a:off x="4719771" y="4371702"/>
                          <a:ext cx="290143" cy="538609"/>
                        </a:xfrm>
                        <a:prstGeom prst="rect">
                          <a:avLst/>
                        </a:prstGeom>
                        <a:noFill/>
                        <a:ln w="31750">
                          <a:noFill/>
                        </a:ln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35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ru-RU" sz="3500" i="1" dirty="0">
                            <a:solidFill>
                              <a:srgbClr val="FF0000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96" name="TextBox 9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719771" y="4371702"/>
                          <a:ext cx="290143" cy="538609"/>
                        </a:xfrm>
                        <a:prstGeom prst="rect">
                          <a:avLst/>
                        </a:prstGeom>
                        <a:blipFill>
                          <a:blip r:embed="rId18"/>
                          <a:stretch>
                            <a:fillRect/>
                          </a:stretch>
                        </a:blipFill>
                        <a:ln w="31750"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ru-R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98" name="Прямоугольник 97"/>
                  <p:cNvSpPr>
                    <a:spLocks noChangeAspect="1"/>
                  </p:cNvSpPr>
                  <p:nvPr/>
                </p:nvSpPr>
                <p:spPr>
                  <a:xfrm>
                    <a:off x="4601420" y="5476502"/>
                    <a:ext cx="82432" cy="73282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>
                      <a:ln>
                        <a:solidFill>
                          <a:schemeClr val="tx1"/>
                        </a:solidFill>
                      </a:ln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01" name="TextBox 100"/>
                <p:cNvSpPr txBox="1"/>
                <p:nvPr/>
              </p:nvSpPr>
              <p:spPr>
                <a:xfrm>
                  <a:off x="7860780" y="4599922"/>
                  <a:ext cx="4681734" cy="290934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txBody>
                <a:bodyPr wrap="square" lIns="90000" tIns="45000" rIns="90000" bIns="45000" anchor="t">
                  <a:spAutoFit/>
                </a:bodyPr>
                <a:lstStyle/>
                <a:p>
                  <a:r>
                    <a:rPr lang="ru-RU" sz="1300" b="0" u="none" strike="noStrike" dirty="0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A. </a:t>
                  </a:r>
                  <a:r>
                    <a:rPr lang="ru-RU" sz="1300" b="0" u="none" strike="noStrike" dirty="0" err="1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Sidnev</a:t>
                  </a:r>
                  <a:r>
                    <a:rPr lang="ru-RU" sz="1300" b="0" u="none" strike="noStrike" dirty="0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 </a:t>
                  </a:r>
                  <a:r>
                    <a:rPr lang="ru-RU" sz="1300" b="0" u="none" strike="noStrike" dirty="0" err="1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et</a:t>
                  </a:r>
                  <a:r>
                    <a:rPr lang="ru-RU" sz="1300" b="0" u="none" strike="noStrike" dirty="0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 </a:t>
                  </a:r>
                  <a:r>
                    <a:rPr lang="ru-RU" sz="1300" b="0" u="none" strike="noStrike" dirty="0" err="1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al</a:t>
                  </a:r>
                  <a:r>
                    <a:rPr lang="ru-RU" sz="1300" b="0" u="none" strike="noStrike" dirty="0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. // J. </a:t>
                  </a:r>
                  <a:r>
                    <a:rPr lang="ru-RU" sz="1300" b="0" u="none" strike="noStrike" dirty="0" err="1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Opt</a:t>
                  </a:r>
                  <a:r>
                    <a:rPr lang="ru-RU" sz="1300" b="0" u="none" strike="noStrike" dirty="0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. </a:t>
                  </a:r>
                  <a:r>
                    <a:rPr lang="ru-RU" sz="1300" b="0" u="none" strike="noStrike" dirty="0" err="1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Soc</a:t>
                  </a:r>
                  <a:r>
                    <a:rPr lang="ru-RU" sz="1300" b="0" u="none" strike="noStrike" dirty="0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. </a:t>
                  </a:r>
                  <a:r>
                    <a:rPr lang="ru-RU" sz="1300" b="0" u="none" strike="noStrike" dirty="0" err="1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Am</a:t>
                  </a:r>
                  <a:r>
                    <a:rPr lang="ru-RU" sz="1300" b="0" u="none" strike="noStrike" dirty="0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. B. </a:t>
                  </a:r>
                  <a:r>
                    <a:rPr lang="ru-RU" sz="1300" b="0" u="none" strike="noStrike" dirty="0" err="1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Vol</a:t>
                  </a:r>
                  <a:r>
                    <a:rPr lang="ru-RU" sz="1300" b="0" u="none" strike="noStrike" dirty="0">
                      <a:solidFill>
                        <a:srgbClr val="0000FF"/>
                      </a:solidFill>
                      <a:effectLst/>
                      <a:uFillTx/>
                      <a:latin typeface="Arial"/>
                    </a:rPr>
                    <a:t>. 42, 9 (2025).</a:t>
                  </a:r>
                </a:p>
              </p:txBody>
            </p:sp>
          </p:grpSp>
          <p:sp>
            <p:nvSpPr>
              <p:cNvPr id="104" name="TextBox 103"/>
              <p:cNvSpPr txBox="1"/>
              <p:nvPr/>
            </p:nvSpPr>
            <p:spPr>
              <a:xfrm>
                <a:off x="7860780" y="5237309"/>
                <a:ext cx="4681734" cy="290934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wrap="square" lIns="90000" tIns="45000" rIns="90000" bIns="45000" anchor="t">
                <a:spAutoFit/>
              </a:bodyPr>
              <a:lstStyle/>
              <a:p>
                <a:r>
                  <a:rPr lang="ru-RU" sz="1300" dirty="0">
                    <a:solidFill>
                      <a:srgbClr val="0000FF"/>
                    </a:solidFill>
                    <a:latin typeface="Arial"/>
                  </a:rPr>
                  <a:t>И. Ю. Костюков</a:t>
                </a:r>
                <a:r>
                  <a:rPr lang="ru-RU" sz="1300" b="0" u="none" strike="noStrike" dirty="0">
                    <a:solidFill>
                      <a:srgbClr val="0000FF"/>
                    </a:solidFill>
                    <a:effectLst/>
                    <a:uFillTx/>
                    <a:latin typeface="Arial"/>
                  </a:rPr>
                  <a:t>. // Квантовая электроника, Е. 54, 5 (2024).</a:t>
                </a:r>
              </a:p>
            </p:txBody>
          </p:sp>
        </p:grpSp>
      </p:grpSp>
      <p:grpSp>
        <p:nvGrpSpPr>
          <p:cNvPr id="111" name="Группа 110"/>
          <p:cNvGrpSpPr/>
          <p:nvPr/>
        </p:nvGrpSpPr>
        <p:grpSpPr>
          <a:xfrm>
            <a:off x="1912773" y="405936"/>
            <a:ext cx="9631964" cy="2548679"/>
            <a:chOff x="2655379" y="578352"/>
            <a:chExt cx="9631964" cy="2548679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2655379" y="860685"/>
              <a:ext cx="2200320" cy="982778"/>
              <a:chOff x="2615511" y="3575902"/>
              <a:chExt cx="2200320" cy="982778"/>
            </a:xfrm>
          </p:grpSpPr>
          <p:pic>
            <p:nvPicPr>
              <p:cNvPr id="15" name="Рисунок 14"/>
              <p:cNvPicPr/>
              <p:nvPr/>
            </p:nvPicPr>
            <p:blipFill>
              <a:blip r:embed="rId19"/>
              <a:srcRect l="24795" t="39051" r="42719" b="37320"/>
              <a:stretch/>
            </p:blipFill>
            <p:spPr>
              <a:xfrm>
                <a:off x="2615511" y="3658680"/>
                <a:ext cx="2200320" cy="900000"/>
              </a:xfrm>
              <a:prstGeom prst="rect">
                <a:avLst/>
              </a:prstGeom>
              <a:noFill/>
              <a:ln w="0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2892479" y="3575902"/>
                    <a:ext cx="548162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92479" y="3575902"/>
                    <a:ext cx="548162" cy="307777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0000" b="-6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4634539" y="4165751"/>
                    <a:ext cx="16498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34539" y="4165751"/>
                    <a:ext cx="164981" cy="307777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9630" r="-29630" b="-1961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Группа 17"/>
            <p:cNvGrpSpPr/>
            <p:nvPr/>
          </p:nvGrpSpPr>
          <p:grpSpPr>
            <a:xfrm>
              <a:off x="7540380" y="578352"/>
              <a:ext cx="2044868" cy="1343011"/>
              <a:chOff x="8788320" y="3536175"/>
              <a:chExt cx="2044868" cy="1343011"/>
            </a:xfrm>
          </p:grpSpPr>
          <p:pic>
            <p:nvPicPr>
              <p:cNvPr id="19" name="Рисунок 9"/>
              <p:cNvPicPr/>
              <p:nvPr/>
            </p:nvPicPr>
            <p:blipFill rotWithShape="1">
              <a:blip r:embed="rId22"/>
              <a:srcRect l="21902" t="29142" r="29837" b="20826"/>
              <a:stretch/>
            </p:blipFill>
            <p:spPr>
              <a:xfrm>
                <a:off x="8788320" y="3760091"/>
                <a:ext cx="1919520" cy="1119095"/>
              </a:xfrm>
              <a:prstGeom prst="rect">
                <a:avLst/>
              </a:prstGeom>
              <a:noFill/>
              <a:ln w="0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9827472" y="3536175"/>
                    <a:ext cx="219355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27472" y="3536175"/>
                    <a:ext cx="219355" cy="307777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3889" r="-13889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8834639" y="3797542"/>
                    <a:ext cx="548162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34639" y="3797542"/>
                    <a:ext cx="548162" cy="307777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l="-11236" b="-5882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0668207" y="4319638"/>
                    <a:ext cx="16498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68207" y="4319638"/>
                    <a:ext cx="164981" cy="307777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29630" r="-29630" b="-4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3" name="Стрелка вправо 22"/>
            <p:cNvSpPr/>
            <p:nvPr/>
          </p:nvSpPr>
          <p:spPr>
            <a:xfrm>
              <a:off x="5304413" y="1228208"/>
              <a:ext cx="1787252" cy="354564"/>
            </a:xfrm>
            <a:prstGeom prst="rightArrow">
              <a:avLst>
                <a:gd name="adj1" fmla="val 50000"/>
                <a:gd name="adj2" fmla="val 9649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3326230" y="2214791"/>
                  <a:ext cx="1895327" cy="70506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den>
                        </m:f>
                        <m:f>
                          <m:f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rad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rad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230" y="2214791"/>
                  <a:ext cx="1895327" cy="705065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Line 44">
              <a:extLst>
                <a:ext uri="{FF2B5EF4-FFF2-40B4-BE49-F238E27FC236}">
                  <a16:creationId xmlns:a16="http://schemas.microsoft.com/office/drawing/2014/main" id="{229A0BFF-EA8A-45D0-946C-4F359265C9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5791" y="2606962"/>
              <a:ext cx="900000" cy="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5960719" y="2068353"/>
                  <a:ext cx="290143" cy="538609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35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ru-RU" sz="3500" i="1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719" y="2068353"/>
                  <a:ext cx="290143" cy="538609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8" name="Группа 107"/>
            <p:cNvGrpSpPr/>
            <p:nvPr/>
          </p:nvGrpSpPr>
          <p:grpSpPr>
            <a:xfrm>
              <a:off x="7153257" y="2156044"/>
              <a:ext cx="2078177" cy="970987"/>
              <a:chOff x="7678847" y="2156044"/>
              <a:chExt cx="2078177" cy="9709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7678847" y="2480910"/>
                    <a:ext cx="2078177" cy="3077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78847" y="2480910"/>
                    <a:ext cx="2078177" cy="307777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t="-1961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7" name="Овал 106"/>
              <p:cNvSpPr/>
              <p:nvPr/>
            </p:nvSpPr>
            <p:spPr>
              <a:xfrm>
                <a:off x="7678847" y="2156044"/>
                <a:ext cx="2078177" cy="970987"/>
              </a:xfrm>
              <a:prstGeom prst="ellipse">
                <a:avLst/>
              </a:prstGeom>
              <a:noFill/>
              <a:ln w="349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51"/>
                <p:cNvSpPr/>
                <p:nvPr/>
              </p:nvSpPr>
              <p:spPr>
                <a:xfrm>
                  <a:off x="9325850" y="2641537"/>
                  <a:ext cx="2961493" cy="321711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t">
                  <a:sp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14:m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15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1500" dirty="0">
                      <a:solidFill>
                        <a:schemeClr val="dk1"/>
                      </a:solidFill>
                      <a:latin typeface="Arial"/>
                    </a:rPr>
                    <a:t> </a:t>
                  </a:r>
                  <a:r>
                    <a:rPr lang="ru-RU" sz="1500" dirty="0">
                      <a:solidFill>
                        <a:schemeClr val="dk1"/>
                      </a:solidFill>
                      <a:latin typeface="Arial"/>
                    </a:rPr>
                    <a:t>полная энергия импульса</a:t>
                  </a:r>
                  <a:r>
                    <a:rPr lang="en-US" sz="1500" dirty="0">
                      <a:solidFill>
                        <a:schemeClr val="dk1"/>
                      </a:solidFill>
                      <a:latin typeface="Arial"/>
                    </a:rPr>
                    <a:t>.</a:t>
                  </a:r>
                  <a:endParaRPr lang="ru-RU" sz="1500" b="0" u="none" strike="noStrike" dirty="0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109" name="TextBox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5850" y="2641537"/>
                  <a:ext cx="2961493" cy="321711"/>
                </a:xfrm>
                <a:prstGeom prst="rect">
                  <a:avLst/>
                </a:prstGeom>
                <a:blipFill>
                  <a:blip r:embed="rId29"/>
                  <a:stretch>
                    <a:fillRect t="-5769" b="-21154"/>
                  </a:stretch>
                </a:blipFill>
                <a:ln w="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51"/>
                <p:cNvSpPr/>
                <p:nvPr/>
              </p:nvSpPr>
              <p:spPr>
                <a:xfrm>
                  <a:off x="9325850" y="2327504"/>
                  <a:ext cx="2772660" cy="321711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wrap="none" lIns="90000" tIns="45000" rIns="90000" bIns="45000" anchor="t">
                  <a:spAutoFit/>
                </a:bodyPr>
                <a:lstStyle/>
                <a:p>
                  <a:pPr defTabSz="914400">
                    <a:lnSpc>
                      <a:spcPct val="10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a14:m>
                  <a:r>
                    <a:rPr lang="en-US" sz="1500" dirty="0">
                      <a:solidFill>
                        <a:schemeClr val="dk1"/>
                      </a:solidFill>
                      <a:latin typeface="Arial"/>
                    </a:rPr>
                    <a:t> </a:t>
                  </a:r>
                  <a:r>
                    <a:rPr lang="ru-RU" sz="1500" dirty="0">
                      <a:solidFill>
                        <a:schemeClr val="dk1"/>
                      </a:solidFill>
                      <a:latin typeface="Arial"/>
                    </a:rPr>
                    <a:t>длительность импульса.</a:t>
                  </a:r>
                  <a:endParaRPr lang="ru-RU" sz="1500" b="0" u="none" strike="noStrike" dirty="0">
                    <a:solidFill>
                      <a:srgbClr val="000000"/>
                    </a:solidFill>
                    <a:effectLst/>
                    <a:uFillTx/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110" name="TextBox 5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5850" y="2327504"/>
                  <a:ext cx="2772660" cy="321711"/>
                </a:xfrm>
                <a:prstGeom prst="rect">
                  <a:avLst/>
                </a:prstGeom>
                <a:blipFill>
                  <a:blip r:embed="rId30"/>
                  <a:stretch>
                    <a:fillRect t="-3774" b="-20755"/>
                  </a:stretch>
                </a:blipFill>
                <a:ln w="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51">
                <a:extLst>
                  <a:ext uri="{FF2B5EF4-FFF2-40B4-BE49-F238E27FC236}">
                    <a16:creationId xmlns:a16="http://schemas.microsoft.com/office/drawing/2014/main" id="{2E8B3377-75A0-5D7E-5FF2-38F5DF94BDB2}"/>
                  </a:ext>
                </a:extLst>
              </p:cNvPr>
              <p:cNvSpPr/>
              <p:nvPr/>
            </p:nvSpPr>
            <p:spPr>
              <a:xfrm>
                <a:off x="5614237" y="3054601"/>
                <a:ext cx="5938014" cy="36787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r>
                  <a:rPr lang="ru-RU" dirty="0">
                    <a:solidFill>
                      <a:schemeClr val="dk1"/>
                    </a:solidFill>
                    <a:latin typeface="Arial"/>
                  </a:rPr>
                  <a:t>Теоретический предел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ru-RU" sz="1800" b="0" u="none" strike="noStrike" dirty="0">
                    <a:solidFill>
                      <a:srgbClr val="000000"/>
                    </a:solidFill>
                    <a:effectLst/>
                    <a:uFillTx/>
                    <a:latin typeface="Arial"/>
                  </a:rPr>
                  <a:t> для короткого импульса?</a:t>
                </a:r>
              </a:p>
            </p:txBody>
          </p:sp>
        </mc:Choice>
        <mc:Fallback>
          <p:sp>
            <p:nvSpPr>
              <p:cNvPr id="5" name="TextBox 51">
                <a:extLst>
                  <a:ext uri="{FF2B5EF4-FFF2-40B4-BE49-F238E27FC236}">
                    <a16:creationId xmlns:a16="http://schemas.microsoft.com/office/drawing/2014/main" id="{2E8B3377-75A0-5D7E-5FF2-38F5DF94B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237" y="3054601"/>
                <a:ext cx="5938014" cy="367878"/>
              </a:xfrm>
              <a:prstGeom prst="rect">
                <a:avLst/>
              </a:prstGeom>
              <a:blipFill>
                <a:blip r:embed="rId31"/>
                <a:stretch>
                  <a:fillRect l="-924" t="-10000" r="-308" b="-26667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1">
            <a:extLst>
              <a:ext uri="{FF2B5EF4-FFF2-40B4-BE49-F238E27FC236}">
                <a16:creationId xmlns:a16="http://schemas.microsoft.com/office/drawing/2014/main" id="{A4A8EF69-2865-8A8B-C444-845C0B0C3EB5}"/>
              </a:ext>
            </a:extLst>
          </p:cNvPr>
          <p:cNvSpPr/>
          <p:nvPr/>
        </p:nvSpPr>
        <p:spPr>
          <a:xfrm>
            <a:off x="6154545" y="5838429"/>
            <a:ext cx="5046231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ru-RU" dirty="0">
                <a:solidFill>
                  <a:schemeClr val="dk1"/>
                </a:solidFill>
                <a:latin typeface="Arial"/>
              </a:rPr>
              <a:t>Эффективность фокусировки в зависимости </a:t>
            </a:r>
          </a:p>
          <a:p>
            <a:r>
              <a:rPr lang="ru-RU" dirty="0">
                <a:solidFill>
                  <a:schemeClr val="dk1"/>
                </a:solidFill>
                <a:latin typeface="Arial"/>
              </a:rPr>
              <a:t>от длительности импульса?</a:t>
            </a:r>
            <a:endParaRPr lang="ru-RU" sz="1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602684-657E-1438-F6E5-69A272994F18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9668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465623-4F0F-4A0A-8BD3-B3746410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РЕШЕНИЕ УРАВНЕНИЙ МАКСВЕЛЛА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В ВИДЕ БЕГУЩИХ СФЕРИЧЕСКИХ ВОЛН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" name="Rectangle 46">
            <a:extLst>
              <a:ext uri="{FF2B5EF4-FFF2-40B4-BE49-F238E27FC236}">
                <a16:creationId xmlns:a16="http://schemas.microsoft.com/office/drawing/2014/main" id="{CC76FC97-8DF3-4E68-A30E-B0F2067F1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16" y="1094578"/>
            <a:ext cx="61421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Уравнения для потенциалов </a:t>
            </a:r>
            <a:r>
              <a:rPr lang="ru-RU" altLang="ru-RU" sz="2000" dirty="0" err="1">
                <a:latin typeface="Arial" panose="020B0604020202020204" pitchFamily="34" charset="0"/>
              </a:rPr>
              <a:t>эл.м</a:t>
            </a:r>
            <a:r>
              <a:rPr lang="ru-RU" altLang="ru-RU" sz="2000" dirty="0">
                <a:latin typeface="Arial" panose="020B0604020202020204" pitchFamily="34" charset="0"/>
              </a:rPr>
              <a:t>. поля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2000" dirty="0">
                <a:latin typeface="Arial" panose="020B0604020202020204" pitchFamily="34" charset="0"/>
              </a:rPr>
              <a:t>в вакууме без зарядов и в калибровке Лоренца:</a:t>
            </a:r>
            <a:endParaRPr lang="en-US" altLang="ru-RU" sz="2000" dirty="0">
              <a:latin typeface="Arial" panose="020B0604020202020204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53267" y="4996422"/>
            <a:ext cx="11299503" cy="1611743"/>
            <a:chOff x="771491" y="4926215"/>
            <a:chExt cx="11299503" cy="1611743"/>
          </a:xfrm>
        </p:grpSpPr>
        <p:sp>
          <p:nvSpPr>
            <p:cNvPr id="28" name="TextBox 27"/>
            <p:cNvSpPr txBox="1"/>
            <p:nvPr/>
          </p:nvSpPr>
          <p:spPr>
            <a:xfrm>
              <a:off x="771491" y="5054977"/>
              <a:ext cx="56003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900" dirty="0">
                  <a:latin typeface="Arial" panose="020B0604020202020204" pitchFamily="34" charset="0"/>
                  <a:cs typeface="Arial" panose="020B0604020202020204" pitchFamily="34" charset="0"/>
                </a:rPr>
                <a:t>Общий вид векторов напряженностей</a:t>
              </a:r>
              <a:r>
                <a:rPr lang="en-US" sz="1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1900" dirty="0">
                  <a:latin typeface="Arial" panose="020B0604020202020204" pitchFamily="34" charset="0"/>
                  <a:cs typeface="Arial" panose="020B0604020202020204" pitchFamily="34" charset="0"/>
                </a:rPr>
                <a:t>электрического и магнитного</a:t>
              </a:r>
              <a:r>
                <a:rPr lang="en-US" sz="1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900" dirty="0">
                  <a:latin typeface="Arial" panose="020B0604020202020204" pitchFamily="34" charset="0"/>
                  <a:cs typeface="Arial" panose="020B0604020202020204" pitchFamily="34" charset="0"/>
                </a:rPr>
                <a:t>полей</a:t>
              </a:r>
              <a:r>
                <a:rPr lang="en-US" sz="19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900" dirty="0">
                  <a:latin typeface="Arial" panose="020B0604020202020204" pitchFamily="34" charset="0"/>
                  <a:cs typeface="Arial" panose="020B0604020202020204" pitchFamily="34" charset="0"/>
                </a:rPr>
                <a:t>ТМ-волны:</a:t>
              </a:r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6281321" y="4926215"/>
              <a:ext cx="5789673" cy="1611743"/>
              <a:chOff x="7441324" y="4905943"/>
              <a:chExt cx="5789673" cy="161174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7537066" y="4988282"/>
                    <a:ext cx="5693931" cy="1446999"/>
                  </a:xfrm>
                  <a:prstGeom prst="rect">
                    <a:avLst/>
                  </a:prstGeom>
                  <a:noFill/>
                  <a:ln w="317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box>
                            <m:boxPr>
                              <m:ctrlPr>
                                <a:rPr lang="ru-RU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r>
                                <a:rPr lang="en-US" sz="2200" b="1"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2200" b="1">
                                  <a:latin typeface="Cambria Math" panose="02040503050406030204" pitchFamily="18" charset="0"/>
                                </a:rPr>
                                <m:t>𝐥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𝜕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>
                                      <a:latin typeface="Cambria Math" panose="02040503050406030204" pitchFamily="18" charset="0"/>
                                    </a:rPr>
                                    <m:t>𝐥</m:t>
                                  </m:r>
                                  <m: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200" b="1"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e>
                              </m:d>
                              <m:r>
                                <a:rPr lang="en-US" sz="2200" b="1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</m:box>
                        </m:oMath>
                      </m:oMathPara>
                    </a14:m>
                    <a:endParaRPr lang="ru-RU" sz="2200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𝐇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>
                                  <a:latin typeface="Cambria Math" panose="02040503050406030204" pitchFamily="18" charset="0"/>
                                </a:rPr>
                                <m:t>𝐥</m:t>
                              </m:r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1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ru-RU" sz="2200" b="1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37066" y="4988282"/>
                    <a:ext cx="5693931" cy="144699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 w="317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1" name="Прямоугольник 30">
                <a:extLst>
                  <a:ext uri="{FF2B5EF4-FFF2-40B4-BE49-F238E27FC236}">
                    <a16:creationId xmlns:a16="http://schemas.microsoft.com/office/drawing/2014/main" id="{3329981C-E345-EC2B-3488-5B8B91154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1324" y="4905943"/>
                <a:ext cx="5622447" cy="1611743"/>
              </a:xfrm>
              <a:prstGeom prst="rect">
                <a:avLst/>
              </a:prstGeom>
              <a:noFill/>
              <a:ln w="41275" algn="ctr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</a:pPr>
                <a:endParaRPr lang="ru-RU" altLang="ru-RU" sz="240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342297" y="3270888"/>
            <a:ext cx="8369495" cy="1221462"/>
            <a:chOff x="33604" y="3017898"/>
            <a:chExt cx="8369495" cy="1221462"/>
          </a:xfrm>
        </p:grpSpPr>
        <p:sp>
          <p:nvSpPr>
            <p:cNvPr id="32" name="Rectangle 46">
              <a:extLst>
                <a:ext uri="{FF2B5EF4-FFF2-40B4-BE49-F238E27FC236}">
                  <a16:creationId xmlns:a16="http://schemas.microsoft.com/office/drawing/2014/main" id="{CC76FC97-8DF3-4E68-A30E-B0F2067F1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4" y="3232435"/>
              <a:ext cx="371880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ru-RU" sz="2000" dirty="0">
                  <a:latin typeface="Arial" panose="020B0604020202020204" pitchFamily="34" charset="0"/>
                </a:rPr>
                <a:t>Связь полей с потенциалами:</a:t>
              </a:r>
              <a:endParaRPr lang="en-US" altLang="ru-RU" sz="2000" dirty="0">
                <a:latin typeface="Arial" panose="020B0604020202020204" pitchFamily="34" charset="0"/>
              </a:endParaRPr>
            </a:p>
          </p:txBody>
        </p:sp>
        <p:grpSp>
          <p:nvGrpSpPr>
            <p:cNvPr id="37" name="Группа 36"/>
            <p:cNvGrpSpPr/>
            <p:nvPr/>
          </p:nvGrpSpPr>
          <p:grpSpPr>
            <a:xfrm>
              <a:off x="3820068" y="3017898"/>
              <a:ext cx="2129430" cy="988540"/>
              <a:chOff x="4469942" y="3046886"/>
              <a:chExt cx="2129430" cy="9885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810997" y="3046886"/>
                    <a:ext cx="1788375" cy="988540"/>
                  </a:xfrm>
                  <a:prstGeom prst="rect">
                    <a:avLst/>
                  </a:prstGeom>
                  <a:noFill/>
                  <a:ln w="317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1">
                                  <a:latin typeface="Cambria Math" panose="02040503050406030204" pitchFamily="18" charset="0"/>
                                </a:rPr>
                                <m:t>𝐄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200">
                                  <a:latin typeface="Cambria Math" panose="02040503050406030204" pitchFamily="18" charset="0"/>
                                </a:rPr>
                                <m:t>TE</m:t>
                              </m:r>
                            </m:sup>
                          </m:s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200" b="1" i="1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n-US" sz="2200" i="1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</m:oMath>
                      </m:oMathPara>
                    </a14:m>
                    <a:endParaRPr lang="en-US" sz="2200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box>
                            <m:boxPr>
                              <m:ctrlPr>
                                <a:rPr lang="ru-RU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sSup>
                                <m:sSupPr>
                                  <m:ctrlPr>
                                    <a:rPr lang="en-US" sz="2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1">
                                      <a:latin typeface="Cambria Math" panose="02040503050406030204" pitchFamily="18" charset="0"/>
                                    </a:rPr>
                                    <m:t>𝐇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TE</m:t>
                                  </m:r>
                                </m:sup>
                              </m:s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sz="2200" b="0" i="0" smtClean="0">
                                  <a:latin typeface="Cambria Math" panose="02040503050406030204" pitchFamily="18" charset="0"/>
                                </a:rPr>
                                <m:t>rot</m:t>
                              </m:r>
                              <m:r>
                                <a:rPr lang="en-US" sz="22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box>
                        </m:oMath>
                      </m:oMathPara>
                    </a14:m>
                    <a:endParaRPr lang="ru-RU" sz="2200" b="0" i="1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10997" y="3046886"/>
                    <a:ext cx="1788375" cy="98854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442" b="-2469"/>
                    </a:stretch>
                  </a:blipFill>
                  <a:ln w="317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4469942" y="3164263"/>
                    <a:ext cx="517642" cy="869982"/>
                  </a:xfrm>
                  <a:prstGeom prst="rect">
                    <a:avLst/>
                  </a:prstGeom>
                  <a:noFill/>
                  <a:ln w="317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{"/>
                              <m:endChr m:val=""/>
                              <m:ctrlPr>
                                <a:rPr lang="ru-RU" sz="3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ru-RU" sz="3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e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eqArr>
                            </m:e>
                          </m:d>
                        </m:oMath>
                      </m:oMathPara>
                    </a14:m>
                    <a:br>
                      <a:rPr lang="en-US" sz="3800" b="0" dirty="0"/>
                    </a:br>
                    <a:endParaRPr lang="ru-RU" sz="3800" b="1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69942" y="3164263"/>
                    <a:ext cx="517642" cy="86998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317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0" name="Группа 39"/>
            <p:cNvGrpSpPr/>
            <p:nvPr/>
          </p:nvGrpSpPr>
          <p:grpSpPr>
            <a:xfrm>
              <a:off x="6322515" y="3135275"/>
              <a:ext cx="2080584" cy="1104085"/>
              <a:chOff x="6947053" y="3080183"/>
              <a:chExt cx="2080584" cy="1104085"/>
            </a:xfrm>
          </p:grpSpPr>
          <p:grpSp>
            <p:nvGrpSpPr>
              <p:cNvPr id="38" name="Группа 37"/>
              <p:cNvGrpSpPr/>
              <p:nvPr/>
            </p:nvGrpSpPr>
            <p:grpSpPr>
              <a:xfrm>
                <a:off x="6947053" y="3080183"/>
                <a:ext cx="2016331" cy="1014276"/>
                <a:chOff x="7066838" y="3079465"/>
                <a:chExt cx="2016331" cy="101427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7457211" y="3105201"/>
                      <a:ext cx="1625958" cy="988540"/>
                    </a:xfrm>
                    <a:prstGeom prst="rect">
                      <a:avLst/>
                    </a:prstGeom>
                    <a:noFill/>
                    <a:ln w="31750"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1"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M</m:t>
                                </m:r>
                              </m:sup>
                            </m:s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m:rPr>
                                <m:sty m:val="p"/>
                              </m:rPr>
                              <a:rPr lang="en-US" sz="2200">
                                <a:latin typeface="Cambria Math" panose="02040503050406030204" pitchFamily="18" charset="0"/>
                              </a:rPr>
                              <m:t>rot</m:t>
                            </m:r>
                            <m:r>
                              <a:rPr lang="en-US" sz="2200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</m:oMath>
                        </m:oMathPara>
                      </a14:m>
                      <a:endParaRPr lang="en-US" sz="2200" b="0" i="1" dirty="0">
                        <a:latin typeface="Cambria Math" panose="02040503050406030204" pitchFamily="18" charset="0"/>
                      </a:endParaRPr>
                    </a:p>
                    <a:p>
                      <a:pPr/>
                      <a14:m>
                        <m:oMathPara xmlns:m="http://schemas.openxmlformats.org/officeDocument/2006/math">
                          <m:oMathParaPr>
                            <m:jc m:val="left"/>
                          </m:oMathParaPr>
                          <m:oMath xmlns:m="http://schemas.openxmlformats.org/officeDocument/2006/math">
                            <m:box>
                              <m:boxPr>
                                <m:ctrlPr>
                                  <a:rPr lang="ru-RU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sSup>
                                  <m:sSupPr>
                                    <m:ctrlP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200" b="1">
                                        <a:latin typeface="Cambria Math" panose="02040503050406030204" pitchFamily="18" charset="0"/>
                                      </a:rPr>
                                      <m:t>𝐇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TM</m:t>
                                    </m:r>
                                  </m:sup>
                                </m:s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2200" b="1" i="1">
                                        <a:latin typeface="Cambria Math" panose="02040503050406030204" pitchFamily="18" charset="0"/>
                                      </a:rPr>
                                      <m:t>𝑨</m:t>
                                    </m:r>
                                  </m:num>
                                  <m:den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t</m:t>
                                    </m:r>
                                  </m:den>
                                </m:f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box>
                          </m:oMath>
                        </m:oMathPara>
                      </a14:m>
                      <a:endParaRPr lang="ru-RU" sz="2200" b="0" i="1" dirty="0">
                        <a:latin typeface="Cambria Math" panose="020405030504060302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TextBox 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457211" y="3105201"/>
                      <a:ext cx="1625958" cy="988540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l="-5993"/>
                      </a:stretch>
                    </a:blipFill>
                    <a:ln w="317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/>
                    <p:cNvSpPr txBox="1"/>
                    <p:nvPr/>
                  </p:nvSpPr>
                  <p:spPr>
                    <a:xfrm>
                      <a:off x="7066838" y="3079465"/>
                      <a:ext cx="517642" cy="869982"/>
                    </a:xfrm>
                    <a:prstGeom prst="rect">
                      <a:avLst/>
                    </a:prstGeom>
                    <a:noFill/>
                    <a:ln w="31750"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ru-RU" sz="3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ru-RU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d>
                          </m:oMath>
                        </m:oMathPara>
                      </a14:m>
                      <a:br>
                        <a:rPr lang="en-US" sz="3800" b="0" dirty="0"/>
                      </a:br>
                      <a:endParaRPr lang="ru-RU" sz="3800" b="1" dirty="0"/>
                    </a:p>
                  </p:txBody>
                </p:sp>
              </mc:Choice>
              <mc:Fallback xmlns="">
                <p:sp>
                  <p:nvSpPr>
                    <p:cNvPr id="36" name="TextBox 3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66838" y="3079465"/>
                      <a:ext cx="517642" cy="86998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317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39" name="Прямая соединительная линия 38">
                <a:extLst>
                  <a:ext uri="{FF2B5EF4-FFF2-40B4-BE49-F238E27FC236}">
                    <a16:creationId xmlns:a16="http://schemas.microsoft.com/office/drawing/2014/main" id="{40DC54D5-3C9E-4E85-B738-6B8CC498801A}"/>
                  </a:ext>
                </a:extLst>
              </p:cNvPr>
              <p:cNvCxnSpPr/>
              <p:nvPr/>
            </p:nvCxnSpPr>
            <p:spPr>
              <a:xfrm>
                <a:off x="7047637" y="4184268"/>
                <a:ext cx="1980000" cy="0"/>
              </a:xfrm>
              <a:prstGeom prst="line">
                <a:avLst/>
              </a:prstGeom>
              <a:ln w="412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DEFD54E-B47A-4421-90CC-EADCC224546F}"/>
                  </a:ext>
                </a:extLst>
              </p:cNvPr>
              <p:cNvSpPr txBox="1"/>
              <p:nvPr/>
            </p:nvSpPr>
            <p:spPr>
              <a:xfrm rot="5400000">
                <a:off x="7374713" y="4432779"/>
                <a:ext cx="706553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ru-RU" sz="4200" i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DEFD54E-B47A-4421-90CC-EADCC2245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374713" y="4432779"/>
                <a:ext cx="706553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1254078" y="5544272"/>
                <a:ext cx="823367" cy="515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0" smtClean="0">
                          <a:latin typeface="Cambria Math" panose="02040503050406030204" pitchFamily="18" charset="0"/>
                        </a:rPr>
                        <m:t>𝐧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078" y="5544272"/>
                <a:ext cx="823367" cy="5159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Группа 45"/>
          <p:cNvGrpSpPr/>
          <p:nvPr/>
        </p:nvGrpSpPr>
        <p:grpSpPr>
          <a:xfrm>
            <a:off x="6115371" y="998011"/>
            <a:ext cx="1304384" cy="1095233"/>
            <a:chOff x="9047055" y="968382"/>
            <a:chExt cx="1304384" cy="1095233"/>
          </a:xfrm>
        </p:grpSpPr>
        <p:sp>
          <p:nvSpPr>
            <p:cNvPr id="44" name="Прямоугольник 3">
              <a:extLst>
                <a:ext uri="{FF2B5EF4-FFF2-40B4-BE49-F238E27FC236}">
                  <a16:creationId xmlns:a16="http://schemas.microsoft.com/office/drawing/2014/main" id="{FB323A1C-08BD-4B81-8F1E-9C0ABAC84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7055" y="968382"/>
              <a:ext cx="1304384" cy="1095233"/>
            </a:xfrm>
            <a:prstGeom prst="rect">
              <a:avLst/>
            </a:prstGeom>
            <a:noFill/>
            <a:ln w="31750" algn="ctr">
              <a:solidFill>
                <a:srgbClr val="C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400">
                <a:solidFill>
                  <a:schemeClr val="tx2"/>
                </a:solidFill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9144761" y="968382"/>
                  <a:ext cx="1206677" cy="1015663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ox>
                          <m:boxPr>
                            <m:ctrlPr>
                              <a:rPr lang="ru-RU" sz="2200" b="0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r>
                              <a:rPr lang="en-US" sz="2200" b="1" i="1" smtClean="0">
                                <a:latin typeface="Cambria Math" panose="02040503050406030204" pitchFamily="18" charset="0"/>
                              </a:rPr>
                              <m:t>□</m:t>
                            </m:r>
                            <m:r>
                              <a:rPr lang="en-US" sz="2200" b="1" i="0" smtClean="0">
                                <a:latin typeface="Cambria Math" panose="02040503050406030204" pitchFamily="18" charset="0"/>
                              </a:rPr>
                              <m:t>𝐀</m:t>
                            </m:r>
                          </m:e>
                        </m:box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</m:oMath>
                      <m:oMath xmlns:m="http://schemas.openxmlformats.org/officeDocument/2006/math"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=0,</m:t>
                        </m:r>
                      </m:oMath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div</m:t>
                        </m:r>
                        <m:r>
                          <a:rPr lang="en-US" sz="2200" b="1" i="0"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sz="2200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200" b="1" i="0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sz="2200" b="1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761" y="968382"/>
                  <a:ext cx="1206677" cy="1015663"/>
                </a:xfrm>
                <a:prstGeom prst="rect">
                  <a:avLst/>
                </a:prstGeom>
                <a:blipFill>
                  <a:blip r:embed="rId9"/>
                  <a:stretch>
                    <a:fillRect l="-5051" b="-1807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Группа 48"/>
          <p:cNvGrpSpPr/>
          <p:nvPr/>
        </p:nvGrpSpPr>
        <p:grpSpPr>
          <a:xfrm>
            <a:off x="38725" y="2255670"/>
            <a:ext cx="12137990" cy="975571"/>
            <a:chOff x="-5337215" y="2534977"/>
            <a:chExt cx="12137990" cy="975571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171402" y="2534977"/>
              <a:ext cx="6629373" cy="975571"/>
              <a:chOff x="3399222" y="-1102277"/>
              <a:chExt cx="6629373" cy="97557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563672" y="-957703"/>
                    <a:ext cx="3464923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600" b="1">
                            <a:latin typeface="Cambria Math" panose="02040503050406030204" pitchFamily="18" charset="0"/>
                          </a:rPr>
                          <m:t>𝐥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– </a:t>
                    </a:r>
                    <a:r>
                      <a: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постоянный единичный вектор.</a:t>
                    </a:r>
                  </a:p>
                  <a:p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b="1">
                            <a:latin typeface="Cambria Math" panose="02040503050406030204" pitchFamily="18" charset="0"/>
                          </a:rPr>
                          <m:t>𝐫</m:t>
                        </m:r>
                        <m:r>
                          <a:rPr lang="en-US" sz="16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a14:m>
                    <a:r>
                      <a: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– скалярная функция, </a:t>
                    </a:r>
                  </a:p>
                  <a:p>
                    <a:r>
                      <a: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решение волнового уравнения</a:t>
                    </a:r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.</a:t>
                    </a:r>
                    <a:endParaRPr lang="ru-RU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63672" y="-957703"/>
                    <a:ext cx="3464923" cy="83099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880" t="-2206" b="-8824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9" name="Группа 8"/>
              <p:cNvGrpSpPr/>
              <p:nvPr/>
            </p:nvGrpSpPr>
            <p:grpSpPr>
              <a:xfrm>
                <a:off x="3399222" y="-1102277"/>
                <a:ext cx="2884601" cy="824200"/>
                <a:chOff x="5294137" y="-927776"/>
                <a:chExt cx="2884601" cy="82420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5573986" y="-862955"/>
                      <a:ext cx="2604752" cy="338619"/>
                    </a:xfrm>
                    <a:prstGeom prst="rect">
                      <a:avLst/>
                    </a:prstGeom>
                    <a:noFill/>
                    <a:ln w="31750"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ox>
                              <m:boxPr>
                                <m:ctrlPr>
                                  <a:rPr lang="ru-RU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r>
                                  <a:rPr lang="en-US" sz="2200" b="1" smtClean="0">
                                    <a:latin typeface="Cambria Math" panose="02040503050406030204" pitchFamily="18" charset="0"/>
                                  </a:rPr>
                                  <m:t>𝐀</m:t>
                                </m:r>
                                <m:d>
                                  <m:dPr>
                                    <m:ctrlPr>
                                      <a:rPr lang="ru-RU" sz="22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b="1">
                                        <a:latin typeface="Cambria Math" panose="02040503050406030204" pitchFamily="18" charset="0"/>
                                      </a:rPr>
                                      <m:t>𝐫</m:t>
                                    </m:r>
                                    <m: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=[</m:t>
                                </m:r>
                                <m:r>
                                  <a:rPr lang="en-US" sz="2200" b="1" i="0" smtClean="0">
                                    <a:latin typeface="Cambria Math" panose="02040503050406030204" pitchFamily="18" charset="0"/>
                                  </a:rPr>
                                  <m:t>𝐥</m:t>
                                </m:r>
                                <m: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𝛻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200" b="1">
                                    <a:latin typeface="Cambria Math" panose="02040503050406030204" pitchFamily="18" charset="0"/>
                                  </a:rPr>
                                  <m:t>𝐫</m:t>
                                </m:r>
                                <m: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e>
                            </m:box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</m:oMath>
                        </m:oMathPara>
                      </a14:m>
                      <a:br>
                        <a:rPr lang="en-US" sz="2200" b="0" dirty="0"/>
                      </a:br>
                      <a:endParaRPr lang="ru-RU" sz="2200" b="1" dirty="0"/>
                    </a:p>
                  </p:txBody>
                </p:sp>
              </mc:Choice>
              <mc:Fallback xmlns="">
                <p:sp>
                  <p:nvSpPr>
                    <p:cNvPr id="10" name="TextBox 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73986" y="-862955"/>
                      <a:ext cx="2604752" cy="338619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1874" t="-3636" r="-1171" b="-36364"/>
                      </a:stretch>
                    </a:blipFill>
                    <a:ln w="317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5556226" y="-444466"/>
                      <a:ext cx="1594667" cy="338554"/>
                    </a:xfrm>
                    <a:prstGeom prst="rect">
                      <a:avLst/>
                    </a:prstGeom>
                    <a:noFill/>
                    <a:ln w="31750"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ox>
                              <m:boxPr>
                                <m:ctrlPr>
                                  <a:rPr lang="ru-RU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r>
                                  <a:rPr lang="en-US" sz="2200" b="1" i="1" smtClean="0">
                                    <a:latin typeface="Cambria Math" panose="02040503050406030204" pitchFamily="18" charset="0"/>
                                  </a:rPr>
                                  <m:t>□</m:t>
                                </m:r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box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  <m:r>
                              <a:rPr lang="en-US" sz="2200" b="1" i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ru-RU" sz="2200" b="1" dirty="0"/>
                    </a:p>
                  </p:txBody>
                </p:sp>
              </mc:Choice>
              <mc:Fallback xmlns="">
                <p:sp>
                  <p:nvSpPr>
                    <p:cNvPr id="11" name="TextBox 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56226" y="-444466"/>
                      <a:ext cx="1594667" cy="338554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2672" b="-5357"/>
                      </a:stretch>
                    </a:blipFill>
                    <a:ln w="317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5294137" y="-927776"/>
                      <a:ext cx="468141" cy="824200"/>
                    </a:xfrm>
                    <a:prstGeom prst="rect">
                      <a:avLst/>
                    </a:prstGeom>
                    <a:noFill/>
                    <a:ln w="31750"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{"/>
                                <m:endChr m:val=""/>
                                <m:ctrlPr>
                                  <a:rPr lang="ru-RU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eqArr>
                                  <m:eqArrPr>
                                    <m:ctrlPr>
                                      <a:rPr lang="ru-RU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d>
                          </m:oMath>
                        </m:oMathPara>
                      </a14:m>
                      <a:br>
                        <a:rPr lang="en-US" sz="3600" b="0" dirty="0"/>
                      </a:br>
                      <a:endParaRPr lang="ru-RU" sz="3600" b="1" dirty="0"/>
                    </a:p>
                  </p:txBody>
                </p:sp>
              </mc:Choice>
              <mc:Fallback xmlns="">
                <p:sp>
                  <p:nvSpPr>
                    <p:cNvPr id="12" name="TextBox 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294137" y="-927776"/>
                      <a:ext cx="468141" cy="824200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  <a:ln w="31750">
                      <a:noFill/>
                    </a:ln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48" name="Rectangle 46">
              <a:extLst>
                <a:ext uri="{FF2B5EF4-FFF2-40B4-BE49-F238E27FC236}">
                  <a16:creationId xmlns:a16="http://schemas.microsoft.com/office/drawing/2014/main" id="{CC76FC97-8DF3-4E68-A30E-B0F2067F1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5337215" y="2748273"/>
              <a:ext cx="562944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ru-RU" sz="2000" dirty="0">
                  <a:latin typeface="Arial" panose="020B0604020202020204" pitchFamily="34" charset="0"/>
                </a:rPr>
                <a:t>Уравнениям удовлетворяет вектор-потенциал</a:t>
              </a:r>
              <a:endParaRPr lang="en-US" altLang="ru-RU" sz="2000" dirty="0">
                <a:latin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/>
              <p:cNvSpPr txBox="1"/>
              <p:nvPr/>
            </p:nvSpPr>
            <p:spPr>
              <a:xfrm>
                <a:off x="9141844" y="1136744"/>
                <a:ext cx="2043700" cy="679481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ru-RU" sz="22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2200" b="1" i="1" smtClean="0">
                              <a:latin typeface="Cambria Math" panose="02040503050406030204" pitchFamily="18" charset="0"/>
                            </a:rPr>
                            <m:t>□</m:t>
                          </m:r>
                        </m:e>
                      </m:box>
                      <m:r>
                        <a:rPr lang="ru-RU" sz="2200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. </m:t>
                      </m:r>
                    </m:oMath>
                  </m:oMathPara>
                </a14:m>
                <a:endParaRPr lang="ru-RU" sz="2200" b="1" dirty="0"/>
              </a:p>
            </p:txBody>
          </p:sp>
        </mc:Choice>
        <mc:Fallback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1844" y="1136744"/>
                <a:ext cx="2043700" cy="6794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85A7710F-BCD9-BFDB-6B18-F3EBE049FA54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3851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465623-4F0F-4A0A-8BD3-B3746410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РЕШЕНИЕ УРАВНЕНИЙ МАКСВЕЛЛА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В ВИДЕ БЕГУЩИХ СФЕРИЧЕСКИХ ВОЛН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217122" y="2758722"/>
            <a:ext cx="10644836" cy="714359"/>
            <a:chOff x="637746" y="4491951"/>
            <a:chExt cx="10644836" cy="7143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637746" y="4498424"/>
                  <a:ext cx="6654707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Решение, обеспечивающее конечность энергии поля:</a:t>
                  </a:r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  <a:p>
                  <a:r>
                    <a:rPr lang="ru-RU" sz="2000" b="0" dirty="0">
                      <a:cs typeface="Arial" panose="020B0604020202020204" pitchFamily="34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</m:oMath>
                  </a14:m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– </a:t>
                  </a:r>
                  <a:r>
                    <a:rPr lang="ru-RU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произвольная дважды </a:t>
                  </a:r>
                  <a:r>
                    <a:rPr lang="ru-RU" sz="20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дифф</a:t>
                  </a:r>
                  <a:r>
                    <a:rPr lang="ru-RU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. функция)</a:t>
                  </a: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746" y="4498424"/>
                  <a:ext cx="6654707" cy="707886"/>
                </a:xfrm>
                <a:prstGeom prst="rect">
                  <a:avLst/>
                </a:prstGeom>
                <a:blipFill>
                  <a:blip r:embed="rId2"/>
                  <a:stretch>
                    <a:fillRect l="-1008" t="-4310" b="-1465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9" name="Группа 38"/>
            <p:cNvGrpSpPr/>
            <p:nvPr/>
          </p:nvGrpSpPr>
          <p:grpSpPr>
            <a:xfrm>
              <a:off x="7409214" y="4491951"/>
              <a:ext cx="3873368" cy="672476"/>
              <a:chOff x="9145096" y="5276344"/>
              <a:chExt cx="3873368" cy="67247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9145096" y="5276344"/>
                    <a:ext cx="3873368" cy="578363"/>
                  </a:xfrm>
                  <a:prstGeom prst="rect">
                    <a:avLst/>
                  </a:prstGeom>
                  <a:noFill/>
                  <a:ln w="317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ru-RU" sz="2000" b="1" i="1" dirty="0"/>
                  </a:p>
                </p:txBody>
              </p:sp>
            </mc:Choice>
            <mc:Fallback xmlns="">
              <p:sp>
                <p:nvSpPr>
                  <p:cNvPr id="40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45096" y="5276344"/>
                    <a:ext cx="3873368" cy="578363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317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40DC54D5-3C9E-4E85-B738-6B8CC498801A}"/>
                  </a:ext>
                </a:extLst>
              </p:cNvPr>
              <p:cNvCxnSpPr/>
              <p:nvPr/>
            </p:nvCxnSpPr>
            <p:spPr>
              <a:xfrm>
                <a:off x="9173780" y="5948820"/>
                <a:ext cx="3816000" cy="0"/>
              </a:xfrm>
              <a:prstGeom prst="line">
                <a:avLst/>
              </a:prstGeom>
              <a:ln w="412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" name="Группа 45"/>
          <p:cNvGrpSpPr/>
          <p:nvPr/>
        </p:nvGrpSpPr>
        <p:grpSpPr>
          <a:xfrm>
            <a:off x="261146" y="936605"/>
            <a:ext cx="9947302" cy="1394103"/>
            <a:chOff x="217122" y="1192637"/>
            <a:chExt cx="9947302" cy="1394103"/>
          </a:xfrm>
        </p:grpSpPr>
        <p:sp>
          <p:nvSpPr>
            <p:cNvPr id="33" name="Rectangle 46">
              <a:extLst>
                <a:ext uri="{FF2B5EF4-FFF2-40B4-BE49-F238E27FC236}">
                  <a16:creationId xmlns:a16="http://schemas.microsoft.com/office/drawing/2014/main" id="{CC76FC97-8DF3-4E68-A30E-B0F2067F1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22" y="1350756"/>
              <a:ext cx="733582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ru-RU" altLang="ru-RU" sz="2000" dirty="0">
                  <a:latin typeface="Arial" panose="020B0604020202020204" pitchFamily="34" charset="0"/>
                </a:rPr>
                <a:t>Рассмотрим сферически симметричные решения скалярного волнового уравнения с граничными условиями:</a:t>
              </a:r>
              <a:endParaRPr lang="en-US" altLang="ru-RU" sz="2000" dirty="0">
                <a:latin typeface="Arial" panose="020B060402020202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7675322" y="1192637"/>
              <a:ext cx="2489102" cy="1394103"/>
              <a:chOff x="7977074" y="2000336"/>
              <a:chExt cx="2489102" cy="1394103"/>
            </a:xfrm>
          </p:grpSpPr>
          <p:grpSp>
            <p:nvGrpSpPr>
              <p:cNvPr id="6" name="Группа 5"/>
              <p:cNvGrpSpPr/>
              <p:nvPr/>
            </p:nvGrpSpPr>
            <p:grpSpPr>
              <a:xfrm>
                <a:off x="7977074" y="2000336"/>
                <a:ext cx="2489102" cy="1394103"/>
                <a:chOff x="7977074" y="2000336"/>
                <a:chExt cx="2489102" cy="1394103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7977074" y="2524457"/>
                  <a:ext cx="2489102" cy="869982"/>
                  <a:chOff x="531112" y="4616160"/>
                  <a:chExt cx="2489102" cy="86998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5" name="TextBox 34"/>
                      <p:cNvSpPr txBox="1"/>
                      <p:nvPr/>
                    </p:nvSpPr>
                    <p:spPr>
                      <a:xfrm>
                        <a:off x="824228" y="4681409"/>
                        <a:ext cx="2195986" cy="777392"/>
                      </a:xfrm>
                      <a:prstGeom prst="rect">
                        <a:avLst/>
                      </a:prstGeom>
                      <a:noFill/>
                      <a:ln w="31750"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=0,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&lt;∞,</m:t>
                              </m:r>
                            </m:oMath>
                            <m:oMath xmlns:m="http://schemas.openxmlformats.org/officeDocument/2006/math">
                              <m:limLow>
                                <m:limLow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0" smtClean="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→∞</m:t>
                                  </m:r>
                                </m:lim>
                              </m:limLow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=0.⁡</m:t>
                              </m:r>
                            </m:oMath>
                          </m:oMathPara>
                        </a14:m>
                        <a:endParaRPr lang="ru-RU" sz="2200" b="1" i="1" dirty="0"/>
                      </a:p>
                    </p:txBody>
                  </p:sp>
                </mc:Choice>
                <mc:Fallback xmlns="">
                  <p:sp>
                    <p:nvSpPr>
                      <p:cNvPr id="35" name="TextBox 3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24228" y="4681409"/>
                        <a:ext cx="2195986" cy="777392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l="-554" b="-6250"/>
                        </a:stretch>
                      </a:blipFill>
                      <a:ln w="317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Box 35"/>
                      <p:cNvSpPr txBox="1"/>
                      <p:nvPr/>
                    </p:nvSpPr>
                    <p:spPr>
                      <a:xfrm>
                        <a:off x="531112" y="4616160"/>
                        <a:ext cx="528863" cy="869982"/>
                      </a:xfrm>
                      <a:prstGeom prst="rect">
                        <a:avLst/>
                      </a:prstGeom>
                      <a:noFill/>
                      <a:ln w="31750"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ru-RU" sz="3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eqArr>
                                    <m:eqArrPr>
                                      <m:ctrlPr>
                                        <a:rPr lang="ru-RU" sz="3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sz="38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sz="38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eqArr>
                                </m:e>
                              </m:d>
                            </m:oMath>
                          </m:oMathPara>
                        </a14:m>
                        <a:br>
                          <a:rPr lang="en-US" sz="3800" b="0" dirty="0"/>
                        </a:br>
                        <a:endParaRPr lang="ru-RU" sz="3800" b="1" dirty="0"/>
                      </a:p>
                    </p:txBody>
                  </p:sp>
                </mc:Choice>
                <mc:Fallback xmlns="">
                  <p:sp>
                    <p:nvSpPr>
                      <p:cNvPr id="36" name="TextBox 3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31112" y="4616160"/>
                        <a:ext cx="528863" cy="869982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  <a:ln w="31750"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ru-RU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" name="Прямоугольник 2"/>
                    <p:cNvSpPr/>
                    <p:nvPr/>
                  </p:nvSpPr>
                  <p:spPr>
                    <a:xfrm>
                      <a:off x="8165320" y="2000336"/>
                      <a:ext cx="1779333" cy="43088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box>
                              <m:boxPr>
                                <m:ctrlPr>
                                  <a:rPr lang="ru-RU" sz="2200" i="1">
                                    <a:latin typeface="Cambria Math" panose="02040503050406030204" pitchFamily="18" charset="0"/>
                                  </a:rPr>
                                </m:ctrlPr>
                              </m:boxPr>
                              <m:e>
                                <m:r>
                                  <a:rPr lang="en-US" sz="2200" b="1" i="1">
                                    <a:latin typeface="Cambria Math" panose="02040503050406030204" pitchFamily="18" charset="0"/>
                                  </a:rPr>
                                  <m:t>□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d>
                                  <m:d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e>
                            </m:box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  <m:r>
                              <a:rPr lang="en-US" sz="2200" b="1">
                                <a:latin typeface="Cambria Math" panose="02040503050406030204" pitchFamily="18" charset="0"/>
                              </a:rPr>
                              <m:t>.</m:t>
                            </m:r>
                          </m:oMath>
                        </m:oMathPara>
                      </a14:m>
                      <a:endParaRPr lang="ru-RU" sz="2200" b="1" dirty="0"/>
                    </a:p>
                  </p:txBody>
                </p:sp>
              </mc:Choice>
              <mc:Fallback xmlns="">
                <p:sp>
                  <p:nvSpPr>
                    <p:cNvPr id="3" name="Прямоугольник 2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65320" y="2000336"/>
                      <a:ext cx="1779333" cy="43088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ru-R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40DC54D5-3C9E-4E85-B738-6B8CC498801A}"/>
                  </a:ext>
                </a:extLst>
              </p:cNvPr>
              <p:cNvCxnSpPr/>
              <p:nvPr/>
            </p:nvCxnSpPr>
            <p:spPr>
              <a:xfrm>
                <a:off x="8271698" y="2431223"/>
                <a:ext cx="1548000" cy="0"/>
              </a:xfrm>
              <a:prstGeom prst="line">
                <a:avLst/>
              </a:prstGeom>
              <a:ln w="412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EFD54E-B47A-4421-90CC-EADCC224546F}"/>
                  </a:ext>
                </a:extLst>
              </p:cNvPr>
              <p:cNvSpPr txBox="1"/>
              <p:nvPr/>
            </p:nvSpPr>
            <p:spPr>
              <a:xfrm rot="5400000">
                <a:off x="8443981" y="3409078"/>
                <a:ext cx="706553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ru-RU" sz="4200" i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DEFD54E-B47A-4421-90CC-EADCC2245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443981" y="3409078"/>
                <a:ext cx="706553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DEFD54E-B47A-4421-90CC-EADCC224546F}"/>
                  </a:ext>
                </a:extLst>
              </p:cNvPr>
              <p:cNvSpPr txBox="1"/>
              <p:nvPr/>
            </p:nvSpPr>
            <p:spPr>
              <a:xfrm rot="5400000">
                <a:off x="8511214" y="2180109"/>
                <a:ext cx="706553" cy="646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ru-RU" sz="4200" i="1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DEFD54E-B47A-4421-90CC-EADCC2245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511214" y="2180109"/>
                <a:ext cx="706553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Группа 50"/>
          <p:cNvGrpSpPr/>
          <p:nvPr/>
        </p:nvGrpSpPr>
        <p:grpSpPr>
          <a:xfrm>
            <a:off x="4127489" y="4000024"/>
            <a:ext cx="7666207" cy="2811333"/>
            <a:chOff x="1521449" y="3819136"/>
            <a:chExt cx="7666207" cy="2811333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1625845" y="3888086"/>
              <a:ext cx="7476470" cy="2538325"/>
              <a:chOff x="1625845" y="3888086"/>
              <a:chExt cx="7476470" cy="253832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1625845" y="5665625"/>
                    <a:ext cx="5160965" cy="760786"/>
                  </a:xfrm>
                  <a:prstGeom prst="rect">
                    <a:avLst/>
                  </a:prstGeom>
                  <a:noFill/>
                  <a:ln w="317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box>
                            <m:box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boxPr>
                            <m:e>
                              <m:r>
                                <a:rPr lang="en-US" sz="2200" b="1">
                                  <a:latin typeface="Cambria Math" panose="02040503050406030204" pitchFamily="18" charset="0"/>
                                </a:rPr>
                                <m:t>𝐇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b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′′</m:t>
                                          </m:r>
                                        </m:sup>
                                      </m:sSub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b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′′</m:t>
                                          </m:r>
                                        </m:sup>
                                      </m:sSubSup>
                                    </m:e>
                                  </m:d>
                                  <m: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sSup>
                                        <m:s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ru-RU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</m:sub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b>
                                        <m:sup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b="1">
                                      <a:latin typeface="Cambria Math" panose="02040503050406030204" pitchFamily="18" charset="0"/>
                                    </a:rPr>
                                    <m:t>𝐥</m:t>
                                  </m:r>
                                  <m:r>
                                    <a:rPr lang="en-US" sz="22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200" b="1">
                                      <a:latin typeface="Cambria Math" panose="02040503050406030204" pitchFamily="18" charset="0"/>
                                    </a:rPr>
                                    <m:t>𝐧</m:t>
                                  </m:r>
                                </m:e>
                              </m:d>
                            </m:e>
                          </m:box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oMath>
                      </m:oMathPara>
                    </a14:m>
                    <a:br>
                      <a:rPr lang="en-US" sz="2200" b="0" dirty="0"/>
                    </a:br>
                    <a:endParaRPr lang="ru-RU" sz="2200" b="1" dirty="0"/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5845" y="5665625"/>
                    <a:ext cx="5160965" cy="76078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317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1625845" y="3888086"/>
                    <a:ext cx="7476470" cy="1521507"/>
                  </a:xfrm>
                  <a:prstGeom prst="rect">
                    <a:avLst/>
                  </a:prstGeom>
                  <a:noFill/>
                  <a:ln w="31750"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200" b="1" smtClean="0"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ru-RU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𝐥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</m:oMath>
                        <m:oMath xmlns:m="http://schemas.openxmlformats.org/officeDocument/2006/math"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      +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</m:sSub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ru-RU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den>
                              </m:f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b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1">
                                  <a:latin typeface="Cambria Math" panose="02040503050406030204" pitchFamily="18" charset="0"/>
                                </a:rPr>
                                <m:t>𝐥</m:t>
                              </m:r>
                              <m:r>
                                <a:rPr lang="en-US" sz="22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1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e>
                          </m:d>
                          <m:r>
                            <a:rPr lang="en-US" sz="2200" b="1">
                              <a:latin typeface="Cambria Math" panose="02040503050406030204" pitchFamily="18" charset="0"/>
                            </a:rPr>
                            <m:t>𝐧</m:t>
                          </m:r>
                          <m:r>
                            <a:rPr lang="en-US" sz="2200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</m:oMath>
                      </m:oMathPara>
                    </a14:m>
                    <a:br>
                      <a:rPr lang="en-US" sz="2200" b="0" dirty="0"/>
                    </a:br>
                    <a:endParaRPr lang="ru-RU" sz="2200" b="1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5845" y="3888086"/>
                    <a:ext cx="7476470" cy="152150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 w="31750">
                    <a:noFill/>
                  </a:ln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3329981C-E345-EC2B-3488-5B8B91154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1449" y="3819136"/>
              <a:ext cx="7666207" cy="2811333"/>
            </a:xfrm>
            <a:prstGeom prst="rect">
              <a:avLst/>
            </a:prstGeom>
            <a:noFill/>
            <a:ln w="412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313340" y="3815657"/>
            <a:ext cx="1267911" cy="2326356"/>
            <a:chOff x="504667" y="3897953"/>
            <a:chExt cx="1267911" cy="23263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504667" y="3897953"/>
                  <a:ext cx="1267911" cy="633828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∝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ru-RU" sz="2200" b="1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667" y="3897953"/>
                  <a:ext cx="1267911" cy="63382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504667" y="4639739"/>
                  <a:ext cx="1205395" cy="633828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b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:  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ru-RU" sz="2200" b="1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667" y="4639739"/>
                  <a:ext cx="1205395" cy="6338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504667" y="5590481"/>
                  <a:ext cx="1136978" cy="633828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b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:  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den>
                        </m:f>
                      </m:oMath>
                    </m:oMathPara>
                  </a14:m>
                  <a:endParaRPr lang="ru-RU" sz="2200" b="1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667" y="5590481"/>
                  <a:ext cx="1136978" cy="63382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Группа 64"/>
          <p:cNvGrpSpPr/>
          <p:nvPr/>
        </p:nvGrpSpPr>
        <p:grpSpPr>
          <a:xfrm>
            <a:off x="1450318" y="4085520"/>
            <a:ext cx="2378036" cy="1030218"/>
            <a:chOff x="1450318" y="4085520"/>
            <a:chExt cx="2378036" cy="1030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 rot="10800000">
                  <a:off x="1450318" y="4085520"/>
                  <a:ext cx="591124" cy="1030218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ru-RU" sz="4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ru-RU" sz="4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5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5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br>
                    <a:rPr lang="en-US" sz="4500" b="0" dirty="0"/>
                  </a:br>
                  <a:endParaRPr lang="ru-RU" sz="4500" b="1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1450318" y="4085520"/>
                  <a:ext cx="591124" cy="103021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/>
            <p:cNvSpPr txBox="1"/>
            <p:nvPr/>
          </p:nvSpPr>
          <p:spPr>
            <a:xfrm>
              <a:off x="1942901" y="4357388"/>
              <a:ext cx="1885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ближняя зона.</a:t>
              </a: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1450318" y="5421735"/>
            <a:ext cx="2352708" cy="1030218"/>
            <a:chOff x="1450318" y="5421735"/>
            <a:chExt cx="2352708" cy="1030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 rot="10800000">
                  <a:off x="1450318" y="5421735"/>
                  <a:ext cx="591124" cy="1030218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ru-RU" sz="45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ru-RU" sz="45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5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5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br>
                    <a:rPr lang="en-US" sz="4500" b="0" dirty="0"/>
                  </a:br>
                  <a:endParaRPr lang="ru-RU" sz="4500" b="1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1450318" y="5421735"/>
                  <a:ext cx="591124" cy="1030218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TextBox 63"/>
            <p:cNvSpPr txBox="1"/>
            <p:nvPr/>
          </p:nvSpPr>
          <p:spPr>
            <a:xfrm>
              <a:off x="1942901" y="5693603"/>
              <a:ext cx="18601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дальняя зона.</a:t>
              </a:r>
            </a:p>
          </p:txBody>
        </p:sp>
      </p:grp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89221CDB-16C8-5EC2-BDBE-71BAEC357277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65670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F465623-4F0F-4A0A-8BD3-B3746410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83099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ДИПОЛЬНЫЙ ИМПУЛЬС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 ГАУССОВОЙ ОГИБАЮЩЕЙ В ДАЛЬНЕЙ ЗОНЕ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60469" y="1432428"/>
            <a:ext cx="5063328" cy="505754"/>
            <a:chOff x="7448278" y="2401682"/>
            <a:chExt cx="5063328" cy="5057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448278" y="2401682"/>
                  <a:ext cx="4739374" cy="3126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b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ru-RU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bSup>
                                  <m:sSub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ru-RU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±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</m:func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sin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ru-R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ru-RU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±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8278" y="2401682"/>
                  <a:ext cx="4739374" cy="312650"/>
                </a:xfrm>
                <a:prstGeom prst="rect">
                  <a:avLst/>
                </a:prstGeom>
                <a:blipFill>
                  <a:blip r:embed="rId10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40DC54D5-3C9E-4E85-B738-6B8CC498801A}"/>
                </a:ext>
              </a:extLst>
            </p:cNvPr>
            <p:cNvCxnSpPr/>
            <p:nvPr/>
          </p:nvCxnSpPr>
          <p:spPr>
            <a:xfrm>
              <a:off x="7471606" y="2907436"/>
              <a:ext cx="5040000" cy="0"/>
            </a:xfrm>
            <a:prstGeom prst="line">
              <a:avLst/>
            </a:prstGeom>
            <a:ln w="412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94" y="902485"/>
                <a:ext cx="1000682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>
                    <a:latin typeface="Arial" panose="020B0604020202020204" pitchFamily="34" charset="0"/>
                  </a:rPr>
                  <a:t>Управляющая функция с гауссовой огибающей</a:t>
                </a:r>
                <a:r>
                  <a:rPr lang="en-US" altLang="ru-RU" sz="1800" dirty="0">
                    <a:latin typeface="Arial" panose="020B0604020202020204" pitchFamily="34" charset="0"/>
                  </a:rPr>
                  <a:t> </a:t>
                </a:r>
                <a:r>
                  <a:rPr lang="ru-RU" altLang="ru-RU" sz="1800" dirty="0">
                    <a:latin typeface="Arial" panose="020B0604020202020204" pitchFamily="34" charset="0"/>
                  </a:rPr>
                  <a:t>в дальней зоне с начальной фазой </a:t>
                </a:r>
                <a14:m>
                  <m:oMath xmlns:m="http://schemas.openxmlformats.org/officeDocument/2006/math"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ru-RU" altLang="ru-RU" sz="1800" dirty="0">
                    <a:latin typeface="Arial" panose="020B0604020202020204" pitchFamily="34" charset="0"/>
                  </a:rPr>
                  <a:t>:</a:t>
                </a:r>
                <a:endParaRPr lang="en-US" altLang="ru-RU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294" y="902485"/>
                <a:ext cx="10006826" cy="369332"/>
              </a:xfrm>
              <a:prstGeom prst="rect">
                <a:avLst/>
              </a:prstGeom>
              <a:blipFill>
                <a:blip r:embed="rId11"/>
                <a:stretch>
                  <a:fillRect l="-548" t="-8197" b="-245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1360379"/>
                <a:ext cx="5964936" cy="6526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altLang="ru-RU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sz="18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ru-RU" altLang="ru-RU" sz="1800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b>
                    </m:sSub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ru-RU" altLang="ru-RU" sz="18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ru-RU" sz="1800" dirty="0">
                    <a:latin typeface="Arial" panose="020B0604020202020204" pitchFamily="34" charset="0"/>
                  </a:rPr>
                  <a:t> – </a:t>
                </a:r>
                <a:r>
                  <a:rPr lang="ru-RU" altLang="ru-RU" sz="1800" dirty="0">
                    <a:latin typeface="Arial" panose="020B0604020202020204" pitchFamily="34" charset="0"/>
                  </a:rPr>
                  <a:t>бегущая переменная</a:t>
                </a:r>
                <a:r>
                  <a:rPr lang="en-US" altLang="ru-RU" sz="1800" dirty="0">
                    <a:latin typeface="Arial" panose="020B0604020202020204" pitchFamily="34" charset="0"/>
                  </a:rPr>
                  <a:t>, </a:t>
                </a:r>
                <a:endParaRPr lang="ru-RU" altLang="ru-RU" sz="1800" dirty="0">
                  <a:latin typeface="Arial" panose="020B0604020202020204" pitchFamily="34" charset="0"/>
                </a:endParaRPr>
              </a:p>
              <a:p>
                <a:pPr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altLang="ru-RU" sz="18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lang="ru-RU" altLang="ru-RU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altLang="ru-RU" sz="1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ru-RU" sz="1800" dirty="0">
                    <a:latin typeface="Arial" panose="020B0604020202020204" pitchFamily="34" charset="0"/>
                  </a:rPr>
                  <a:t> – </a:t>
                </a:r>
                <a:r>
                  <a:rPr lang="ru-RU" altLang="ru-RU" sz="1800" dirty="0">
                    <a:latin typeface="Arial" panose="020B0604020202020204" pitchFamily="34" charset="0"/>
                  </a:rPr>
                  <a:t>безразмерное время</a:t>
                </a:r>
                <a:r>
                  <a:rPr lang="en-US" altLang="ru-RU" sz="1800" dirty="0">
                    <a:latin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altLang="ru-RU" sz="18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ru-RU" sz="1800" dirty="0">
                    <a:latin typeface="Arial" panose="020B0604020202020204" pitchFamily="34" charset="0"/>
                  </a:rPr>
                  <a:t> – </a:t>
                </a:r>
                <a:r>
                  <a:rPr lang="ru-RU" altLang="ru-RU" sz="1800" dirty="0">
                    <a:latin typeface="Arial" panose="020B0604020202020204" pitchFamily="34" charset="0"/>
                  </a:rPr>
                  <a:t>частота излучения.</a:t>
                </a:r>
                <a:endParaRPr lang="en-US" altLang="ru-RU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1" y="1360379"/>
                <a:ext cx="5964936" cy="652615"/>
              </a:xfrm>
              <a:prstGeom prst="rect">
                <a:avLst/>
              </a:prstGeom>
              <a:blipFill>
                <a:blip r:embed="rId12"/>
                <a:stretch>
                  <a:fillRect l="-306" t="-4673" r="-306" b="-140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258239" y="4329221"/>
                <a:ext cx="3077830" cy="7705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𝜏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239" y="4329221"/>
                <a:ext cx="3077830" cy="77059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934197" y="3065079"/>
                <a:ext cx="2549416" cy="6006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∮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𝐒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197" y="3065079"/>
                <a:ext cx="2549416" cy="600677"/>
              </a:xfrm>
              <a:prstGeom prst="rect">
                <a:avLst/>
              </a:prstGeom>
              <a:blipFill>
                <a:blip r:embed="rId14"/>
                <a:stretch>
                  <a:fillRect b="-1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11765" y="3806529"/>
                <a:ext cx="1396023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𝐄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1765" y="3806529"/>
                <a:ext cx="1396023" cy="47436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332721" y="3905211"/>
                <a:ext cx="12786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,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721" y="3905211"/>
                <a:ext cx="1278683" cy="276999"/>
              </a:xfrm>
              <a:prstGeom prst="rect">
                <a:avLst/>
              </a:prstGeom>
              <a:blipFill>
                <a:blip r:embed="rId16"/>
                <a:stretch>
                  <a:fillRect l="-4286" t="-4444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321301" y="3043532"/>
                <a:ext cx="2556341" cy="599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→∞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,</m:t>
                              </m:r>
                            </m:e>
                          </m:nary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1301" y="3043532"/>
                <a:ext cx="2556341" cy="59933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Группа 20"/>
          <p:cNvGrpSpPr/>
          <p:nvPr/>
        </p:nvGrpSpPr>
        <p:grpSpPr>
          <a:xfrm>
            <a:off x="6332721" y="5553066"/>
            <a:ext cx="4793343" cy="1071957"/>
            <a:chOff x="1809947" y="5757083"/>
            <a:chExt cx="4793343" cy="10719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939513" y="5851545"/>
                  <a:ext cx="4663777" cy="830484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72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1/4</m:t>
                            </m:r>
                          </m:sup>
                        </m:sSup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−1/2</m:t>
                                        </m:r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sup>
                                    </m:sSup>
                                    <m:r>
                                      <m:rPr>
                                        <m:sty m:val="p"/>
                                      </m:r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1/2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9513" y="5851545"/>
                  <a:ext cx="4663777" cy="83048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329981C-E345-EC2B-3488-5B8B91154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9947" y="5757083"/>
              <a:ext cx="4793343" cy="1071957"/>
            </a:xfrm>
            <a:prstGeom prst="rect">
              <a:avLst/>
            </a:prstGeom>
            <a:noFill/>
            <a:ln w="31750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4798" y="2532081"/>
                <a:ext cx="615720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>
                    <a:latin typeface="Arial" panose="020B0604020202020204" pitchFamily="34" charset="0"/>
                  </a:rPr>
                  <a:t>Нормировочный множитель через полную энергию </a:t>
                </a:r>
                <a14:m>
                  <m:oMath xmlns:m="http://schemas.openxmlformats.org/officeDocument/2006/math">
                    <m:r>
                      <a:rPr lang="en-US" altLang="ru-RU" sz="18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ru-RU" altLang="ru-RU" sz="1800" dirty="0">
                    <a:latin typeface="Arial" panose="020B0604020202020204" pitchFamily="34" charset="0"/>
                  </a:rPr>
                  <a:t>:</a:t>
                </a:r>
                <a:endParaRPr lang="en-US" altLang="ru-RU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4798" y="2532081"/>
                <a:ext cx="6157202" cy="369332"/>
              </a:xfrm>
              <a:prstGeom prst="rect">
                <a:avLst/>
              </a:prstGeom>
              <a:blipFill>
                <a:blip r:embed="rId19"/>
                <a:stretch>
                  <a:fillRect l="-891" t="-8197" b="-245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Группа 29"/>
          <p:cNvGrpSpPr/>
          <p:nvPr/>
        </p:nvGrpSpPr>
        <p:grpSpPr>
          <a:xfrm>
            <a:off x="253649" y="2800874"/>
            <a:ext cx="2650148" cy="881607"/>
            <a:chOff x="7822074" y="3909130"/>
            <a:chExt cx="2650148" cy="8816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7822074" y="3909130"/>
                  <a:ext cx="2650148" cy="5194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smtClean="0">
                            <a:latin typeface="Cambria Math" panose="02040503050406030204" pitchFamily="18" charset="0"/>
                          </a:rPr>
                          <m:t>𝐄</m:t>
                        </m:r>
                        <m:d>
                          <m:dPr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2074" y="3909130"/>
                  <a:ext cx="2650148" cy="51943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7822074" y="4513738"/>
                  <a:ext cx="161935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  <m:d>
                          <m:dPr>
                            <m:ctrlPr>
                              <a:rPr lang="ru-R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2074" y="4513738"/>
                  <a:ext cx="1619354" cy="276999"/>
                </a:xfrm>
                <a:prstGeom prst="rect">
                  <a:avLst/>
                </a:prstGeom>
                <a:blipFill>
                  <a:blip r:embed="rId21"/>
                  <a:stretch>
                    <a:fillRect l="-3019" b="-6667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46">
            <a:extLst>
              <a:ext uri="{FF2B5EF4-FFF2-40B4-BE49-F238E27FC236}">
                <a16:creationId xmlns:a16="http://schemas.microsoft.com/office/drawing/2014/main" id="{CC76FC97-8DF3-4E68-A30E-B0F2067F1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94" y="2390216"/>
            <a:ext cx="53350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Временные зависимости полей в фокусе:</a:t>
            </a:r>
            <a:endParaRPr lang="en-US" altLang="ru-RU" sz="1800" dirty="0">
              <a:latin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345014" y="5531314"/>
            <a:ext cx="1630266" cy="762816"/>
            <a:chOff x="7131180" y="5777944"/>
            <a:chExt cx="1630266" cy="7628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7242717" y="5871685"/>
                  <a:ext cx="1389034" cy="5194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2717" y="5871685"/>
                  <a:ext cx="1389034" cy="51943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3329981C-E345-EC2B-3488-5B8B91154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1180" y="5777944"/>
              <a:ext cx="1630266" cy="762816"/>
            </a:xfrm>
            <a:prstGeom prst="rect">
              <a:avLst/>
            </a:prstGeom>
            <a:noFill/>
            <a:ln w="31750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p:sp>
        <p:nvSpPr>
          <p:cNvPr id="33" name="Rectangle 46">
            <a:extLst>
              <a:ext uri="{FF2B5EF4-FFF2-40B4-BE49-F238E27FC236}">
                <a16:creationId xmlns:a16="http://schemas.microsoft.com/office/drawing/2014/main" id="{CC76FC97-8DF3-4E68-A30E-B0F2067F1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94" y="3959889"/>
            <a:ext cx="55996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Макс. амплитуда электрического поля в фокусе:</a:t>
            </a:r>
            <a:endParaRPr lang="en-US" altLang="ru-RU" sz="1800" dirty="0">
              <a:latin typeface="Arial" panose="020B060402020202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172542" y="4581547"/>
            <a:ext cx="5449184" cy="527942"/>
            <a:chOff x="6459248" y="5119656"/>
            <a:chExt cx="5449184" cy="52794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459248" y="5119656"/>
                  <a:ext cx="5449184" cy="4076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−∞&lt;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&lt;∞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d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p>
                            </m:sSup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9248" y="5119656"/>
                  <a:ext cx="5449184" cy="407612"/>
                </a:xfrm>
                <a:prstGeom prst="rect">
                  <a:avLst/>
                </a:prstGeom>
                <a:blipFill>
                  <a:blip r:embed="rId23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40DC54D5-3C9E-4E85-B738-6B8CC498801A}"/>
                </a:ext>
              </a:extLst>
            </p:cNvPr>
            <p:cNvCxnSpPr/>
            <p:nvPr/>
          </p:nvCxnSpPr>
          <p:spPr>
            <a:xfrm>
              <a:off x="6589463" y="5647598"/>
              <a:ext cx="5040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F2AB7139-7D7D-04D3-6B70-9E9A03549FED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84112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465623-4F0F-4A0A-8BD3-B374641048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588"/>
                <a:ext cx="12192000" cy="573427"/>
              </a:xfrm>
              <a:prstGeom prst="rect">
                <a:avLst/>
              </a:prstGeom>
              <a:solidFill>
                <a:srgbClr val="FFC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altLang="ru-RU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СВЯЗЬ ПАРАМЕТРА </a:t>
                </a:r>
                <a14:m>
                  <m:oMath xmlns:m="http://schemas.openxmlformats.org/officeDocument/2006/math">
                    <m:r>
                      <a:rPr lang="ru-RU" altLang="ru-RU" sz="3200" b="0" i="1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+mn-cs"/>
                      </a:rPr>
                      <m:t>𝛼</m:t>
                    </m:r>
                  </m:oMath>
                </a14:m>
                <a:r>
                  <a:rPr lang="ru-RU" altLang="ru-RU" sz="2400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cs"/>
                  </a:rPr>
                  <a:t> С ДЛИТЕЛЬНОСТЬЮ</a:t>
                </a:r>
                <a:endParaRPr lang="ru-RU" altLang="ru-RU" sz="2000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465623-4F0F-4A0A-8BD3-B374641048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588"/>
                <a:ext cx="12192000" cy="573427"/>
              </a:xfrm>
              <a:prstGeom prst="rect">
                <a:avLst/>
              </a:prstGeom>
              <a:blipFill>
                <a:blip r:embed="rId2"/>
                <a:stretch>
                  <a:fillRect b="-265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890" y="716633"/>
                <a:ext cx="11393423" cy="4344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sz="2000" b="0" dirty="0">
                    <a:ea typeface="Cambria Math" panose="02040503050406030204" pitchFamily="18" charset="0"/>
                  </a:rPr>
                  <a:t>Длительность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ru-RU" altLang="ru-RU" sz="2000" dirty="0">
                    <a:latin typeface="Arial" panose="020B0604020202020204" pitchFamily="34" charset="0"/>
                  </a:rPr>
                  <a:t> –</a:t>
                </a:r>
                <a:r>
                  <a:rPr lang="en-US" altLang="ru-RU" sz="2000" dirty="0">
                    <a:latin typeface="Arial" panose="020B0604020202020204" pitchFamily="34" charset="0"/>
                  </a:rPr>
                  <a:t> </a:t>
                </a:r>
                <a:r>
                  <a:rPr lang="ru-RU" altLang="ru-RU" sz="2000" dirty="0">
                    <a:latin typeface="Arial" panose="020B0604020202020204" pitchFamily="34" charset="0"/>
                  </a:rPr>
                  <a:t>ширина (</a:t>
                </a:r>
                <a:r>
                  <a:rPr lang="en-US" altLang="ru-RU" sz="2000" dirty="0">
                    <a:latin typeface="Arial" panose="020B0604020202020204" pitchFamily="34" charset="0"/>
                  </a:rPr>
                  <a:t>FWHM</a:t>
                </a:r>
                <a:r>
                  <a:rPr lang="ru-RU" altLang="ru-RU" sz="2000" dirty="0">
                    <a:latin typeface="Arial" panose="020B0604020202020204" pitchFamily="34" charset="0"/>
                  </a:rPr>
                  <a:t>) на уровне половинной средней интенсивности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ba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ru-RU" sz="20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6890" y="716633"/>
                <a:ext cx="11393423" cy="434414"/>
              </a:xfrm>
              <a:prstGeom prst="rect">
                <a:avLst/>
              </a:prstGeom>
              <a:blipFill>
                <a:blip r:embed="rId3"/>
                <a:stretch>
                  <a:fillRect l="-589" t="-1408" b="-253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548582" y="1366108"/>
                <a:ext cx="7324954" cy="7314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e>
                      </m:ba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p>
                        <m:e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</m:func>
                        </m:e>
                      </m:nary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582" y="1366108"/>
                <a:ext cx="7324954" cy="7314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27" y="4010567"/>
            <a:ext cx="4243585" cy="2792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76" y="4180937"/>
                <a:ext cx="5383698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sz="2000" b="0" dirty="0">
                    <a:ea typeface="Cambria Math" panose="02040503050406030204" pitchFamily="18" charset="0"/>
                  </a:rPr>
                  <a:t>Предельно короткий импульс с длительностью в один оптический период</a:t>
                </a:r>
                <a:r>
                  <a:rPr lang="en-US" sz="20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ru-RU" altLang="ru-RU" sz="2000" dirty="0">
                    <a:latin typeface="Arial" panose="020B0604020202020204" pitchFamily="34" charset="0"/>
                  </a:rPr>
                  <a:t>:</a:t>
                </a:r>
                <a:endParaRPr lang="en-US" altLang="ru-RU" sz="20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076" y="4180937"/>
                <a:ext cx="5383698" cy="707886"/>
              </a:xfrm>
              <a:prstGeom prst="rect">
                <a:avLst/>
              </a:prstGeom>
              <a:blipFill>
                <a:blip r:embed="rId6"/>
                <a:stretch>
                  <a:fillRect l="-1131" t="-5172" r="-113" b="-1465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Группа 39"/>
          <p:cNvGrpSpPr/>
          <p:nvPr/>
        </p:nvGrpSpPr>
        <p:grpSpPr>
          <a:xfrm>
            <a:off x="604985" y="5155599"/>
            <a:ext cx="4793513" cy="842456"/>
            <a:chOff x="679457" y="5575266"/>
            <a:chExt cx="4793513" cy="842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679457" y="5575266"/>
                  <a:ext cx="1771447" cy="6515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func>
                              </m:e>
                            </m:rad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2 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9457" y="5575266"/>
                  <a:ext cx="1771447" cy="65158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Группа 34"/>
            <p:cNvGrpSpPr/>
            <p:nvPr/>
          </p:nvGrpSpPr>
          <p:grpSpPr>
            <a:xfrm>
              <a:off x="3884137" y="5747173"/>
              <a:ext cx="1588833" cy="405614"/>
              <a:chOff x="3519918" y="5796091"/>
              <a:chExt cx="1588833" cy="40561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3519918" y="5796091"/>
                    <a:ext cx="1588833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≈3.04 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фс.</m:t>
                          </m:r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19918" y="5796091"/>
                    <a:ext cx="1588833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2682" r="-1916" b="-340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3" name="Прямая соединительная линия 32">
                <a:extLst>
                  <a:ext uri="{FF2B5EF4-FFF2-40B4-BE49-F238E27FC236}">
                    <a16:creationId xmlns:a16="http://schemas.microsoft.com/office/drawing/2014/main" id="{40DC54D5-3C9E-4E85-B738-6B8CC498801A}"/>
                  </a:ext>
                </a:extLst>
              </p:cNvPr>
              <p:cNvCxnSpPr/>
              <p:nvPr/>
            </p:nvCxnSpPr>
            <p:spPr>
              <a:xfrm>
                <a:off x="3576334" y="6201705"/>
                <a:ext cx="1476000" cy="0"/>
              </a:xfrm>
              <a:prstGeom prst="line">
                <a:avLst/>
              </a:prstGeom>
              <a:ln w="412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Группа 35"/>
            <p:cNvGrpSpPr/>
            <p:nvPr/>
          </p:nvGrpSpPr>
          <p:grpSpPr>
            <a:xfrm>
              <a:off x="2612636" y="5629445"/>
              <a:ext cx="1109791" cy="788277"/>
              <a:chOff x="2612636" y="5629445"/>
              <a:chExt cx="1109791" cy="7882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DEFD54E-B47A-4421-90CC-EADCC224546F}"/>
                      </a:ext>
                    </a:extLst>
                  </p:cNvPr>
                  <p:cNvSpPr txBox="1"/>
                  <p:nvPr/>
                </p:nvSpPr>
                <p:spPr>
                  <a:xfrm>
                    <a:off x="2814256" y="5629445"/>
                    <a:ext cx="706553" cy="64633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4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</m:oMath>
                      </m:oMathPara>
                    </a14:m>
                    <a:endParaRPr lang="ru-RU" sz="4200" i="1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DEFD54E-B47A-4421-90CC-EADCC22454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14256" y="5629445"/>
                    <a:ext cx="706553" cy="64633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612636" y="6171501"/>
                    <a:ext cx="1109791" cy="24622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=910 </m:t>
                          </m:r>
                          <m:r>
                            <a:rPr lang="ru-RU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нм.</m:t>
                          </m:r>
                        </m:oMath>
                      </m:oMathPara>
                    </a14:m>
                    <a:endParaRPr lang="ru-RU" sz="1600" dirty="0"/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12636" y="6171501"/>
                    <a:ext cx="1109791" cy="24622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3846" b="-7500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9" name="Группа 38"/>
          <p:cNvGrpSpPr/>
          <p:nvPr/>
        </p:nvGrpSpPr>
        <p:grpSpPr>
          <a:xfrm>
            <a:off x="1548582" y="2734155"/>
            <a:ext cx="6625704" cy="829779"/>
            <a:chOff x="872376" y="2809533"/>
            <a:chExt cx="6625704" cy="829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872376" y="3035977"/>
                  <a:ext cx="107446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2376" y="3035977"/>
                  <a:ext cx="1074461" cy="307777"/>
                </a:xfrm>
                <a:prstGeom prst="rect">
                  <a:avLst/>
                </a:prstGeom>
                <a:blipFill>
                  <a:blip r:embed="rId11"/>
                  <a:stretch>
                    <a:fillRect l="-2841" r="-2841" b="-160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5910556" y="2864040"/>
                  <a:ext cx="1530484" cy="6516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func>
                              </m:e>
                            </m:rad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.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0556" y="2864040"/>
                  <a:ext cx="1530484" cy="65165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329981C-E345-EC2B-3488-5B8B91154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2268" y="2809533"/>
              <a:ext cx="1605812" cy="829779"/>
            </a:xfrm>
            <a:prstGeom prst="rect">
              <a:avLst/>
            </a:prstGeom>
            <a:noFill/>
            <a:ln w="412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  <p:grpSp>
          <p:nvGrpSpPr>
            <p:cNvPr id="37" name="Группа 36"/>
            <p:cNvGrpSpPr/>
            <p:nvPr/>
          </p:nvGrpSpPr>
          <p:grpSpPr>
            <a:xfrm>
              <a:off x="2377189" y="2852184"/>
              <a:ext cx="1872000" cy="663509"/>
              <a:chOff x="2377189" y="2852184"/>
              <a:chExt cx="1872000" cy="66350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2537375" y="2852184"/>
                    <a:ext cx="1702133" cy="57618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bar>
                            <m:barPr>
                              <m:pos m:val="top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</m:bar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pos m:val="top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oMath>
                      </m:oMathPara>
                    </a14:m>
                    <a:endParaRPr lang="ru-RU" sz="2000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37375" y="2852184"/>
                    <a:ext cx="1702133" cy="57618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40DC54D5-3C9E-4E85-B738-6B8CC498801A}"/>
                  </a:ext>
                </a:extLst>
              </p:cNvPr>
              <p:cNvCxnSpPr/>
              <p:nvPr/>
            </p:nvCxnSpPr>
            <p:spPr>
              <a:xfrm>
                <a:off x="2377189" y="3515693"/>
                <a:ext cx="1872000" cy="0"/>
              </a:xfrm>
              <a:prstGeom prst="line">
                <a:avLst/>
              </a:prstGeom>
              <a:ln w="412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DEFD54E-B47A-4421-90CC-EADCC224546F}"/>
                    </a:ext>
                  </a:extLst>
                </p:cNvPr>
                <p:cNvSpPr txBox="1"/>
                <p:nvPr/>
              </p:nvSpPr>
              <p:spPr>
                <a:xfrm>
                  <a:off x="4722292" y="2901256"/>
                  <a:ext cx="706553" cy="6463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ru-RU" sz="4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⇒</m:t>
                        </m:r>
                      </m:oMath>
                    </m:oMathPara>
                  </a14:m>
                  <a:endParaRPr lang="ru-RU" sz="4200" i="1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DEFD54E-B47A-4421-90CC-EADCC22454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292" y="2901256"/>
                  <a:ext cx="706553" cy="64633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Номер слайда 6">
            <a:extLst>
              <a:ext uri="{FF2B5EF4-FFF2-40B4-BE49-F238E27FC236}">
                <a16:creationId xmlns:a16="http://schemas.microsoft.com/office/drawing/2014/main" id="{A4B69DAA-EF7C-22A3-4B57-F8A68224326B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36988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01" y="3411070"/>
            <a:ext cx="2659280" cy="288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43" y="3438669"/>
            <a:ext cx="2659280" cy="28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65623-4F0F-4A0A-8BD3-B37464104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12192000" cy="46166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СТРУКТУРА ПОЛЯ</a:t>
            </a:r>
            <a:endParaRPr lang="ru-RU" altLang="ru-RU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418466" y="1990435"/>
                <a:ext cx="3399649" cy="744499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𝜑</m:t>
                          </m:r>
                        </m:sup>
                      </m:sSup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1±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𝜑</m:t>
                          </m:r>
                        </m:sup>
                      </m:sSup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5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sz="1500" b="0" i="0" smtClean="0">
                          <a:latin typeface="Cambria Math" panose="02040503050406030204" pitchFamily="18" charset="0"/>
                        </a:rPr>
                        <m:t>),</m:t>
                      </m:r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5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𝜑</m:t>
                          </m:r>
                        </m:sup>
                      </m:sSup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1±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𝜑</m:t>
                          </m:r>
                        </m:sup>
                      </m:sSup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2±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sSubSup>
                        <m:sSub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).</m:t>
                      </m:r>
                    </m:oMath>
                  </m:oMathPara>
                </a14:m>
                <a:endParaRPr lang="en-US" sz="1500" b="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466" y="1990435"/>
                <a:ext cx="3399649" cy="744499"/>
              </a:xfrm>
              <a:prstGeom prst="rect">
                <a:avLst/>
              </a:prstGeom>
              <a:blipFill>
                <a:blip r:embed="rId4"/>
                <a:stretch>
                  <a:fillRect l="-1971" b="-9016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418466" y="981798"/>
                <a:ext cx="3773534" cy="692497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b="1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1500" b="1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5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1500" b="1" i="0" smtClean="0">
                          <a:latin typeface="Cambria Math" panose="02040503050406030204" pitchFamily="18" charset="0"/>
                        </a:rPr>
                        <m:t>+(</m:t>
                      </m:r>
                      <m:sSubSup>
                        <m:sSub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en-US" sz="1500" i="1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bSup>
                      <m:r>
                        <a:rPr lang="en-US" sz="1500" b="1" i="0" smtClean="0">
                          <a:latin typeface="Cambria Math" panose="02040503050406030204" pitchFamily="18" charset="0"/>
                        </a:rPr>
                        <m:t>),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−3</m:t>
                      </m:r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+3</m:t>
                      </m:r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15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bSup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500" b="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466" y="981798"/>
                <a:ext cx="3773534" cy="692497"/>
              </a:xfrm>
              <a:prstGeom prst="rect">
                <a:avLst/>
              </a:prstGeom>
              <a:blipFill>
                <a:blip r:embed="rId5"/>
                <a:stretch>
                  <a:fillRect l="-1777" b="-5263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218259" y="3000640"/>
                <a:ext cx="3941656" cy="2682016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1±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/4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m:rPr>
                                  <m:lit/>
                                </m:r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1500" b="0" i="0" smtClean="0">
                          <a:latin typeface="Cambria Math" panose="02040503050406030204" pitchFamily="18" charset="0"/>
                        </a:rPr>
                        <m:t>erf</m:t>
                      </m:r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m:rPr>
                                  <m:lit/>
                                </m:rP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sz="1500" b="0" i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15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num>
                        <m:den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−1/4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m:rPr>
                                  <m:lit/>
                                </m:rP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erf</m:t>
                      </m:r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m:rPr>
                                  <m:lit/>
                                </m:rP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num>
                        <m:den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−1/4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erf</m:t>
                      </m:r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m:rPr>
                                  <m:lit/>
                                </m:rP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2±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𝑖</m:t>
                          </m:r>
                          <m:rad>
                            <m:radPr>
                              <m:degHide m:val="on"/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num>
                        <m:den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−1/4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num>
                        <m:den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erf</m:t>
                      </m:r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m:rPr>
                                  <m:lit/>
                                </m:rP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</m:sub>
                          </m:s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m:rPr>
                                      <m:lit/>
                                    </m:r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b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,    </m:t>
                      </m:r>
                      <m:sSub>
                        <m:sSub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m:rPr>
                                      <m:lit/>
                                    </m:r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b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500" b="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8259" y="3000640"/>
                <a:ext cx="3941656" cy="2682016"/>
              </a:xfrm>
              <a:prstGeom prst="rect">
                <a:avLst/>
              </a:prstGeom>
              <a:blipFill>
                <a:blip r:embed="rId6"/>
                <a:stretch>
                  <a:fillRect l="-155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364702" y="5948362"/>
                <a:ext cx="1940531" cy="500202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500" i="1" smtClean="0">
                          <a:latin typeface="Cambria Math" panose="02040503050406030204" pitchFamily="18" charset="0"/>
                        </a:rPr>
                        <m:t>e</m:t>
                      </m:r>
                      <m:r>
                        <m:rPr>
                          <m:sty m:val="p"/>
                        </m:rPr>
                        <a:rPr lang="en-US" sz="1500">
                          <a:latin typeface="Cambria Math" panose="02040503050406030204" pitchFamily="18" charset="0"/>
                        </a:rPr>
                        <m:t>rf</m:t>
                      </m:r>
                      <m:d>
                        <m:d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p>
                        </m:e>
                      </m:nary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500" b="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702" y="5948362"/>
                <a:ext cx="1940531" cy="50020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7473" y="2534292"/>
                <a:ext cx="4242828" cy="692369"/>
              </a:xfrm>
              <a:prstGeom prst="rect">
                <a:avLst/>
              </a:prstGeom>
              <a:noFill/>
              <a:ln w="317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9×</m:t>
                              </m:r>
                              <m:sSup>
                                <m:s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  <m:f>
                        <m:fPr>
                          <m:ctrlPr>
                            <a:rPr lang="en-US" sz="15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−1/2</m:t>
                                      </m:r>
                                      <m:sSup>
                                        <m:sSup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 2</m:t>
                                  </m:r>
                                  <m:r>
                                    <a:rPr lang="en-US" sz="1500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1500" b="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473" y="2534292"/>
                <a:ext cx="4242828" cy="692369"/>
              </a:xfrm>
              <a:prstGeom prst="rect">
                <a:avLst/>
              </a:prstGeom>
              <a:blipFill>
                <a:blip r:embed="rId8"/>
                <a:stretch>
                  <a:fillRect l="-144"/>
                </a:stretch>
              </a:blipFill>
              <a:ln w="317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Группа 1"/>
          <p:cNvGrpSpPr/>
          <p:nvPr/>
        </p:nvGrpSpPr>
        <p:grpSpPr>
          <a:xfrm>
            <a:off x="347473" y="1218154"/>
            <a:ext cx="3697466" cy="1199067"/>
            <a:chOff x="216167" y="894909"/>
            <a:chExt cx="3697466" cy="11990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338305" y="971847"/>
                  <a:ext cx="3508268" cy="1037272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700" b="1" smtClean="0"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begChr m:val="{"/>
                            <m:endChr m:val="}"/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0,0,1</m:t>
                            </m:r>
                          </m:e>
                        </m:d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begChr m:val="{"/>
                            <m:endChr m:val="}"/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𝑥𝑧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7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7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en-US" sz="1700" b="1" i="0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  <m:oMath xmlns:m="http://schemas.openxmlformats.org/officeDocument/2006/math">
                        <m:r>
                          <a:rPr lang="en-US" sz="1700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  <m:r>
                          <a:rPr lang="en-US" sz="1700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7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begChr m:val="{"/>
                            <m:endChr m:val="}"/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sz="17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den>
                            </m:f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br>
                    <a:rPr lang="en-US" sz="1700" b="0" dirty="0"/>
                  </a:br>
                  <a:endParaRPr lang="ru-RU" sz="1700" b="1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05" y="971847"/>
                  <a:ext cx="3508268" cy="1037272"/>
                </a:xfrm>
                <a:prstGeom prst="rect">
                  <a:avLst/>
                </a:prstGeom>
                <a:blipFill>
                  <a:blip r:embed="rId9"/>
                  <a:stretch>
                    <a:fillRect l="-2261" b="-4118"/>
                  </a:stretch>
                </a:blipFill>
                <a:ln w="31750"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329981C-E345-EC2B-3488-5B8B91154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167" y="894909"/>
              <a:ext cx="3697466" cy="1199067"/>
            </a:xfrm>
            <a:prstGeom prst="rect">
              <a:avLst/>
            </a:prstGeom>
            <a:noFill/>
            <a:ln w="41275" algn="ctr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ru-RU" altLang="ru-RU" sz="2400">
                <a:solidFill>
                  <a:schemeClr val="tx2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69585"/>
                <a:ext cx="752880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:r>
                  <a:rPr lang="ru-RU" altLang="ru-RU" sz="1800" dirty="0">
                    <a:latin typeface="Arial" panose="020B0604020202020204" pitchFamily="34" charset="0"/>
                  </a:rPr>
                  <a:t>Векторы напряженностей электрического и магнитного полей в декартовых координатах (</a:t>
                </a:r>
                <a14:m>
                  <m:oMath xmlns:m="http://schemas.openxmlformats.org/officeDocument/2006/math">
                    <m:r>
                      <a:rPr lang="en-US" sz="1800" b="1">
                        <a:latin typeface="Cambria Math" panose="02040503050406030204" pitchFamily="18" charset="0"/>
                      </a:rPr>
                      <m:t>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ru-RU" altLang="ru-RU" sz="1800" dirty="0">
                    <a:latin typeface="Arial" panose="020B0604020202020204" pitchFamily="34" charset="0"/>
                  </a:rPr>
                  <a:t>):</a:t>
                </a:r>
                <a:endParaRPr lang="en-US" altLang="ru-RU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69585"/>
                <a:ext cx="7528801" cy="646331"/>
              </a:xfrm>
              <a:prstGeom prst="rect">
                <a:avLst/>
              </a:prstGeom>
              <a:blipFill>
                <a:blip r:embed="rId10"/>
                <a:stretch>
                  <a:fillRect l="-648" t="-4717" b="-1415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0301" y="2744537"/>
                <a:ext cx="299337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ru-RU" altLang="ru-RU" sz="1800" dirty="0">
                    <a:latin typeface="Arial" panose="020B0604020202020204" pitchFamily="34" charset="0"/>
                  </a:rPr>
                  <a:t> – энергия импульса.</a:t>
                </a:r>
                <a:endParaRPr lang="en-US" altLang="ru-RU" sz="18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46">
                <a:extLst>
                  <a:ext uri="{FF2B5EF4-FFF2-40B4-BE49-F238E27FC236}">
                    <a16:creationId xmlns:a16="http://schemas.microsoft.com/office/drawing/2014/main" id="{CC76FC97-8DF3-4E68-A30E-B0F2067F19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0301" y="2744537"/>
                <a:ext cx="2993377" cy="369332"/>
              </a:xfrm>
              <a:prstGeom prst="rect">
                <a:avLst/>
              </a:prstGeom>
              <a:blipFill>
                <a:blip r:embed="rId11"/>
                <a:stretch>
                  <a:fillRect t="-8197" b="-2459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46">
            <a:extLst>
              <a:ext uri="{FF2B5EF4-FFF2-40B4-BE49-F238E27FC236}">
                <a16:creationId xmlns:a16="http://schemas.microsoft.com/office/drawing/2014/main" id="{CC76FC97-8DF3-4E68-A30E-B0F2067F1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18" y="6277058"/>
            <a:ext cx="75288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Конфигурация поля предельно короткого дипольного импульса.</a:t>
            </a:r>
          </a:p>
        </p:txBody>
      </p:sp>
      <p:sp>
        <p:nvSpPr>
          <p:cNvPr id="3" name="Номер слайда 6">
            <a:extLst>
              <a:ext uri="{FF2B5EF4-FFF2-40B4-BE49-F238E27FC236}">
                <a16:creationId xmlns:a16="http://schemas.microsoft.com/office/drawing/2014/main" id="{93A065D6-FFAB-9E32-4B3C-A5C1B2B1AD64}"/>
              </a:ext>
            </a:extLst>
          </p:cNvPr>
          <p:cNvSpPr txBox="1">
            <a:spLocks/>
          </p:cNvSpPr>
          <p:nvPr/>
        </p:nvSpPr>
        <p:spPr>
          <a:xfrm>
            <a:off x="11742512" y="6510428"/>
            <a:ext cx="461369" cy="3360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har char="–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727321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4457</TotalTime>
  <Words>1587</Words>
  <Application>Microsoft Office PowerPoint</Application>
  <PresentationFormat>Широкоэкранный</PresentationFormat>
  <Paragraphs>236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Задачи И.И. Метельского в рамках индивидуального плана 2023.</dc:title>
  <dc:creator>Метельский Игорь Игоревич</dc:creator>
  <cp:lastModifiedBy>Игорь Метельский</cp:lastModifiedBy>
  <cp:revision>448</cp:revision>
  <dcterms:created xsi:type="dcterms:W3CDTF">2023-06-14T13:06:31Z</dcterms:created>
  <dcterms:modified xsi:type="dcterms:W3CDTF">2026-05-28T14:05:07Z</dcterms:modified>
</cp:coreProperties>
</file>