
<file path=[Content_Types].xml><?xml version="1.0" encoding="utf-8"?>
<Types xmlns="http://schemas.openxmlformats.org/package/2006/content-types">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2"/>
  </p:notesMasterIdLst>
  <p:sldIdLst>
    <p:sldId id="256" r:id="rId2"/>
    <p:sldId id="297" r:id="rId3"/>
    <p:sldId id="298" r:id="rId4"/>
    <p:sldId id="296" r:id="rId5"/>
    <p:sldId id="294"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1"/>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96" d="100"/>
          <a:sy n="96" d="100"/>
        </p:scale>
        <p:origin x="118" y="3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781003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Welcome, also to Konstantin Lotov's group online. In the next 40 minutes: two open-source codes from our group, both in cylindrical geometry with azimuthal modes and both built on non-uniform grids. QUARZ is a quasi-static code for beam- and laser-driven wakes, in the spirit of LCODE. GEM-PIC-RZ is an electromagnetic code that keeps the laser carrier but has no Courant limit. I will show the method, the benchmarks against established codes, the limits, and where I think each code is useful for your problems.</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basic problem is the scale separation. The laser wavelength is a micron; the plasma wavelength is tens of microns for LWFA and up to a millimetre for AWAKE; the accelerator is millimetres to metres. A full electromagnetic PIC code must resolve the laser wavelength and obey the Courant condition, so the number of steps is the length divided by a fraction of a micron. Two different answers today: QUARZ drops the carrier altogether and is quasi-static; GEM-PIC-RZ keeps the carrier but removes the Courant limit. Both also use non-uniform grids.</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4683176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basic problem is the scale separation. The laser wavelength is a micron; the plasma wavelength is tens of microns for LWFA and up to a millimetre for AWAKE; the accelerator is millimetres to metres. A full electromagnetic PIC code must resolve the laser wavelength and obey the Courant condition, so the number of steps is the length divided by a fraction of a micron. Two different answers today: QUARZ drops the carrier altogether and is quasi-static; GEM-PIC-RZ keeps the carrier but removes the Courant limit. Both also use non-uniform grids.</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5406042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is the ladder. At the top, full PIC: it can do everything, including solid targets and TNSA, but pays for it. At the bottom, quasi-static codes: LCODE, QuickPIC, HiPACE++ and others; QUARZ belongs here. The laser enters only as an envelope. In between there is a gap: you want the carrier, because ionization injection depends on the instantaneous field and few-cycle pulses deplete and redshift strongly, but you do not want the Courant limit. That gap is what GEM-PIC fills; GEM-PIC-RZ is its cylindrical version.</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Two codes, one philosophy. QUARZ: quasi-static, LCODE-like, on arbitrary radial grids, CPU and GPU through Kokkos. GEM-PIC-RZ: electromagnetic with the carrier, cylindrical modes, non-uniform grids in all three directions. Both are public, with the decks of every figure I will show. Both were also written in an unusual way, by an AI agent under my direction; I will come back to that at the end, because it matters for how much you should trust them.</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Part one, QUARZ. For Lotov's group: this is a code in the spirit of LCODE-2D, with plasma rings advanced in xi and a beam pushed with a large time step. What is new is mainly the field solver and the grid.</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Standard quasi-static set in normalized units, xi = t − z. Psi, E_z and B_z are Poisson problems. The transverse magnetic field is the hard one, because it needs the xi-derivative of the transverse current, which is not known on the current slice. LCODE and QuickPIC iterate here; we follow Baxevanis and Stupakov, like HiPACE++'s explicit solver: express d J_perp / d xi through the equations of motion, move the part proportional to B into the operator. Chi is a sum of positive terms, so the operator stays negative definite, and one tridiagonal solve per slice gives B_perp. No predictor-corrector over the slice.</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Plasma particles carry Delta = gamma − p_z, which is conserved in a static potential, and are integrated in xi with Adams–Bashforth. They are Cartesian in the transverse plane, so the axis needs no special treatment. Beam particles are full 3D and pushed in lab time with a large step. The default is the Vay pusher: in a relativistic beam the self-fields nearly cancel, and Boris does not keep that cancellation. In our matched-witness test Boris gave a 9 percent spurious emittance growth over 400 inverse plasma frequencies; Vay keeps it exactly.</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Why a non-uniform radial grid. A low-emittance witness can be focused to 10^-2 c/omega_p and pulls the ions onto the axis. The wake extends over several c/omega_p and the wall has to be farther still. A uniform grid resolves the smallest scale everywhere. In RZ there is a simple alternative to mesh refinement: one radial grid with smoothly varying spacing. The grid is built from regions with given spacings joined geometrically with a growth ratio of at most 5 to 10 percent per cell. The number of nodes grows only logarithmically with the ratio of largest to smallest cell. Headline: 512 stretched cells reproduce a 16000-cell uniform grid with the same axis cell, 30 times faster.</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Three ingredients. First, the volume of a node is the exact integral of its hat function; with these volumes rings placed at the volume centroid of each sub-cell deposit a uniform density exactly, also on the axis. Mid-point loading gives about 10 percent density error on the axis. Second, the m = 0 Laplacian is a lumped-mass finite element that equals the conservative flux form; the sum telescopes, so Gauss's law is exact. Third, the operators for the vector components and m = 1 are written in factorized form, which keeps them tridiagonal and well behaved at the axis. And the source of E_z is not differenced between slices: each particle deposits the exact xi-derivative of its own deposit. Second order on smooth stretched grids; abrupt jumps in spacing drop locally to first order.</a:t>
            </a: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 optional m = 1 mode, as in QPAD. Scalars are f0 + 2 Re f1 e^{i theta}; for transverse vectors the complex combination V_plus has three coefficients, each with one of the operators from the previous slide. The only new difficulty is chi times B: the m = 1 part of chi couples neighbouring coefficients; we keep chi_0 in the operator and iterate the rest, three Picard iterations are enough. Plasma particles stay Cartesian; each ring is split into 8 azimuthal particles. To keep sampling noise from seeding a spurious m = 1, beams can be loaded with an n-fold rotational quiet start or deposited analytically. The figure is electron hosing of a driver. Truncation at m = 1 means small offsets: onset of hosing and misalignment, not nonlinear hosing or flat beams.</a:t>
            </a:r>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the case the grid is designed for. A blowout driver in hydrogen, conducting wall at R = 8, and a witness of radius 0.01 c/omega_p that pulls the ions in: the ion density on the axis rises to 2.3 n0 and the focusing gradient at the witness radius is 0.88 instead of 0.5. To separate grid errors from sampling noise both beams are deposited analytically and we compare one quasi-static solve. On uniform grids of 800 and 1600 cells the ion spike is smeared over the first cells and its peak is too low, 20 and 8 percent. The 512-cell stretched grid is indistinguishable from the reference, and so is a uniform grid with the same axis cell, which needs 16000 cells and 36 seconds per sweep instead of 1.4.</a:t>
            </a:r>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Grid study. Uniform family from 400 to 6400 cells, stretched family obtained by scaling all spacings of the 512-cell grid, from 172 to 3697 cells. Reference: the stretched family at 1/32, about 14600 cells, which agrees with a 32000-cell uniform grid to 2e-4. Both families converge at second order, as the analysis says, but the stretched curves lie one to two orders of magnitude lower. With randomly sampled beams instead of analytic ones, the error of the 512-cell grid is set by beam sampling noise, 0.3 percent in the focusing field: fine cells near the axis need enough beam particles there, or a quiet start.</a:t>
            </a:r>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Does it matter for the beam? We follow the witness, 2e5 macro-particles, for 100 steps of 10 behind a rigid driver, with mobile ions. The witness was matched to the unperturbed column, so in the collapsed ions its radius oscillates. The uniform grids overestimate the oscillation by 64 and 16 percent; the 512-cell stretched grid agrees with one twice as fine to 0.1 percent, and is three times faster than the 1600-cell uniform grid. Energy gain: uniform grids 1.2 and 0.3 percent too low, stretched within 0.07 percent.</a:t>
            </a:r>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will be familiar to Konstantin: in a cold plasma with an exactly axisymmetric driver the returning sheath electrons all cross the axis in a short interval and form a caustic; Lotov described this fine structure in 2003. A uniform grid hides it by smoothing over one cell. Our 5e-4 axis cell removes the hidden smoothing, and the spike grows without bound as Delta xi shrinks: from −15 to −78. The wake behind it still converges, but slowly and irregularly. So we make the regularization an explicit physical length a, independent of the grid: all plasma sources are filtered with (1 − a² Laplacian)^-1, a K0 kernel per ring. It conserves charge, leaves a uniform plasma unchanged, and keeps E_z the exact xi-derivative of psi. With a = 0.005 the closure is resolved and the wake converges cleanly; the model changes at the 0.4 percent level behind the closure and 2e-4 in the witness. Cost 10–25 percent of the sweep. The same idea reappears in GEM-PIC-RZ.</a:t>
            </a:r>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benchmark at experimental scale: the first plasma cell of AWAKE Run 2, following the code comparison of John Farmer and colleagues. The bunch is cut one sigma ahead of its centre; the sharp front seeds the self-modulation. Box of 1000 k_p^-1 with 64 thousand slices. Thomas Wilson ran HiPACE++ with the same transverse cell. The on-axis field and the phases of E_z and of the transverse force at one k_p^-1 agree to about 0.1 rad over 40 wavelengths. Close to the axis the force phase differs by up to 0.4 rad in a window behind the head, where the front of the bunch is torn apart by the nonlinear near-axis focusing. Our four runs, uniform and stretched, CPU and GPU, agree with each other, so we think this is the 3D description of the near-axis protons, whose noise is not axisymmetric. An open question; it may also relate to the clustering issue on the next slides.</a:t>
            </a:r>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Parallelization is pipelining along xi, as in QuickPIC and HiPACE++: the box is split into blocks of slices; rank r can sweep step n only after rank r−1 has done it, but r−1 starts step n+1 meanwhile. One message per step: the plasma particles leaving the block with their Adams–Bashforth history, B_plus of the last slice, the beam source, and slipping beam particles. Kokkos gives one source for OpenMP, CUDA, HIP. Numbers from Thomas Wilson on JUWELS and JUPITER: one GH200 does a sweep in 25 s, 60 times a single core; ideal GPU scaling to 16 devices. The whole 12 m AWAKE run takes 5 to 11 minutes on 16 GPUs. With many CPU ranks the pipeline fill limits efficiency for a few hundred steps.</a:t>
            </a:r>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Beyond the paper, QUARZ has a set of physics modules, each validated against an independent reference. A laser envelope solver on the same non-uniform grid, for LWFA; the example accelerates a witness to almost 1 GeV in about a minute on a laptop-class machine. Field and impact ionization. Trapped plasma electrons can be converted into beam particles and followed: Trojan-horse injection is a test, and the Hamiltonian invariant is kept exactly. Spin precession, radiation reaction, multiple Coulomb scattering. And practical things: a two-stage mode where a stiff proton driver and a soft witness far behind are pushed with different steps.</a:t>
            </a:r>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Part two. GEM-PIC-RZ is the cylindrical version of the Galilean electromagnetic PIC scheme we published in 3D. The question it answers: how to keep the laser carrier, so that ionization, depletion, redshift and radiation are correct, without the Courant condition.</a:t>
            </a:r>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idea of GEM-PIC. Go to Galilean coordinates zeta = z − ct and a slow coordinate s, either the lab position (GT2) or time (GT1). Combine the transverse fields into characteristics: R is the forward wave, L the backward one. A wave travelling forward at c has L = 0 and depends only on zeta. For R we keep the slow derivative: that is the laser, which changes on the Rayleigh length and the depletion length. For L and the longitudinal fields we drop the s-derivative only where it appears next to the zeta-derivative, which is much larger because their sources move with nearly c. So this is not quasi-static: the carrier is there. But the field update is semi-implicit, and there is no Courant condition. In 3D we showed this reproduces a 32 cm FBPIC run with ionization injection.</a:t>
            </a:r>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azimuthal modes, the system is: two evolution equations in s for the forward components, driven by the longitudinal fields and the currents; and four equations in zeta for L, B_z and E_z, which are integrated from the front of the window, where everything is zero, towards the rear. They are term by term the cylindrical form of the universal 3D system. A linearly polarized laser lives in m = 1, the wake in m = 0. In vacuum the dispersion is the paraxial one; the backward branch is not described, which is the main physical limitation: no Raman backscatter, no reflection from overdense plasma.</a:t>
            </a:r>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Particles follow the characteristics of the Vlasov equation in GT2. A plasma particle at rest keeps its z and crosses the whole window within one level, exactly as in the lab. Those are the streaming particles: a fresh layer is loaded at the front each step and pushed slice by slice with zeta as the independent variable. A particle that reaches the next plane while still inside the window is trapped; once it is fast, the push in zeta becomes stiff, so it moves to the beam list and is pushed in s with the Vay pusher, like the bunches. Slow beam particles go back. Nothing is deleted, so the charge is conserved, and unlike a quasi-static code, injection is followed self-consistently.</a:t>
            </a:r>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How a step works. Fields on slices, currents on the half-cells between them. We march from the front slice to the rear. R is advanced with the trapezoidal rule in s, the other components with the trapezoidal rule in zeta. R and L are linear in the unknown E_z and B_z of the slice; inserting them, the exact discrete identities curl grad = 0 in both staggerings remove E_z from the B_z equation and vice versa. What remains are two independent tridiagonal systems per mode. Since the currents of the half-cell depend on the fields being computed, a predictor-corrector with two passes. The radial operators are staggered finite volumes on any grid, and the same step-table mechanism gives non-uniform grids in r, zeta and z: for a driver–witness pair, fine slices only at the two bunches reproduce the fine uniform grid to 1e-3 with a quarter of the slices.</a:t>
            </a:r>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Because the step is meant to be orders of magnitude larger than the cell, stability has to be shown. For a vacuum Fourier mode on a uniform zeta grid the scheme gives this relation; omega is real for all wavenumbers, steps and cells, so there are no growing modes and no Courant condition. In plasma the phase passes pi/2 when the denominator changes sign, which gives the practical limit Delta h ≤ 4/omega_p². In typical LWFA parameters that is a step of ten thousand inverse laser wavenumbers. In practice the step is set by accuracy: in the benchmarks I will show, 100 FBPIC time steps.</a:t>
            </a:r>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dispersion relation also shows two defects, both found when tests failed. First: at the zeta-Nyquist wavenumber, theta = pi, omega is zero for every transverse wavenumber. This odd-even mode is stationary in the window, just like a relativistic bunch, so the macro-particle noise of the bunch drives it resonantly: a numerical Cherenkov radiation behind the bunch, which a smaller step does not cure. A 1-2-1 filter on the beam current only, whose response vanishes at theta = pi, removes the source; the wake is unchanged. Second: the reduced equations have a resonance at kappa = omega_p/2, the remnant of the backward branch. In a uniform plasma it lies at long wavelengths, but at the bubble closure the density is singular and moves it to resolved scales. As in QUARZ we remove the singularity: radial smoothing of the plasma sources. Here the vector filter is built from the discrete grad, div and curl, so it commutes with the divergence and charge conservation is kept. Cost below 1 percent.</a:t>
            </a:r>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the comparison with full PIC, FBPIC, for the standard problems. First the bubble wake of a typical 100-terawatt laser. GEM-PIC-RZ uses a step of 2.5 microns, 100 FBPIC time steps. After 100 microns the first wake period agrees to 1.9 percent rms, the minimum of E_z and the laser peak field to about one percent, and the laser carrier itself lies on top of FBPIC. At 50 microns, in the up-ramp, the curves differ by representation: our level is one plane z = s, while an FBPIC snapshot is one time, at which the wake sits at smaller z and lower density. 1.7 minutes against 1.5 hours on one core.</a:t>
            </a:r>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Zoom into the back of the bubble, where injection happens and where a witness would sit. In the cold plasma the fine axis cells expose the caustic, the singular density moves the resonance to resolved scales, and the wake behind carries laser-scale oscillations that do not converge with the step; at a coarse step the closure density jumps between 70 and ten thousand n0 from step to step, the signature of period-two modes. Smoothing with a quarter micron, about the axis cell, gives a finite peak, removes the oscillations and the two steps agree. The criterion is that the fields behind the spike converge, not the height of the spike. The price is a model change of order a at the bubble back: 0.040 instead of 0.042 in FBPIC.</a:t>
            </a:r>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the case GEM-PIC was designed for, and the one most relevant for kHz, few-cycle lasers. A 2.5-cycle pulse at a0 = 1.5 in a dense plasma, followed for six Rayleigh lengths. It diffracts, loses a quarter of its energy to the wake and is redshifted by 4.5 percent. GEM-PIC-RZ, grey and blue, agrees with FBPIC over the whole distance in energy, peak field and spectral centroid, and the carrier itself: after 12 radians of plasma phase slip our on-axis field is shifted by 0.4 radians, lambda over 16. Halving the step changes the energy by less than 3 percent of W0. Red is the envelope code Wake-T.</a:t>
            </a:r>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take-home of that comparison. For a few-cycle pulse in a dense plasma the slowly-varying-envelope assumption breaks: in Wake-T the pulse loses only 5.5 percent of its energy instead of 27, stays focused and drives a much stronger wake, and refining the resolution does not change that. GEM-PIC-RZ follows the full-PIC result at about 2 percent of the CPU cost. This is the regime of kHz lasers and of secondary sources driven by few-cycle pulses.</a:t>
            </a:r>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Ionization injection, the most common way to load a laser wake. The inner-shell electrons of nitrogen are released near the peak of the laser field, inside the bubble, and trapped. This depends on the instantaneous carrier field, which we resolve. Both codes ionize to the same fractions; the injected bunch agrees in charge, energy, spread and spectrum. Below 4 MeV FBPIC holds more electrons: untrapped sheath electrons that we stream through the window. The charge depends on the smoothing length, because trapping is decided at the closure, where the smoothing acts: read it with a 15 percent model uncertainty. Energy and spectrum do not depend on it.</a:t>
            </a:r>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caution, which we also put in the paper. Shock-front or blade down-ramp injection: the plasma wavelength grows, the bubble back slows down and overtakes and traps background electrons. Both codes start trapping at the ramp, and on a constant plateau we trap nothing, so the physics is qualitatively right. But FBPIC traps 51 pC and we trap between 10 and 28, depending on the step without converging; stronger smoothing, a finer step in the ramp alone, other thresholds do not fix it. Our hypothesis is the GT2 frame of the particles: a level is a plane, and the trapping decision is made in the fields of one plane while the bubble back moves fast through the window. GT1 should describe it but has its own artefact. A combined scheme is the next piece of work. So: ionization injection yes, sharp down-ramp self-injection not yet.</a:t>
            </a:r>
          </a:p>
        </p:txBody>
      </p:sp>
      <p:sp>
        <p:nvSpPr>
          <p:cNvPr id="4" name="Slide Number Placeholder 3"/>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Since the smoothing length is a numerical parameter, a result is only as good as its independence of it. We repeated every benchmark with a from 0 to 4 and with half the step. Three classes. Robust: the wake up to the back of the first bubble, the laser energy and redshift, and the energy of the injected electrons. Bounded: the wake behind the closure needs a minimum a; we take the smallest that converges and vary it by a factor of two. Sensitive: the injected charge, plus or minus 15 percent; and the down-ramp discrepancy is there for every a, so it is not caused by the regularization.</a:t>
            </a:r>
          </a:p>
        </p:txBody>
      </p:sp>
      <p:sp>
        <p:nvSpPr>
          <p:cNvPr id="4" name="Slide Number Placeholder 3"/>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 those interested in secondary radiation sources: because the carrier is resolved, the same equations describe the radiation of the accelerated beam. Add a static undulator field acting on the particles; nothing else changes. The transverse current drives the forward field, and the radiation acts back through the gather. So spontaneous and coherent emission and the FEL interaction are in the model, with the full space-charge fields. The zeta grid resolves the radiation wavelength, the step resolves the undulator period. Tests: coherent spontaneous emission against the far-field radiation integral, SASE gain length against the Ming Xie fit, seeded amplifiers at 10 and 0.8 nm against GENESIS; this benchmark also found two numerical errors in the undulator coupling, now fixed. The goal is a start-to-end simulation: plasma accelerator, transport, FEL, in one code. Betatron radiation from the bubble is the natural next diagnostic.</a:t>
            </a:r>
          </a:p>
        </p:txBody>
      </p:sp>
      <p:sp>
        <p:nvSpPr>
          <p:cNvPr id="4" name="Slide Number Placeholder 3"/>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glimpse of ongoing work, building on our Plasma 2023 paper on luminal drivers. A flying focus, here the ideal luminal focus-wave mode: a converging conical wave whose on-axis peak moves at c, so dephasing-free acceleration becomes possible. Such a pulse cannot be put in the box at t = 0; it is fed in through the radial absorber layer, the total-field/scattered-field method. In vacuum the on-axis amplitude stays within 2 percent over 2 mm and the envelope moves at c. In a preformed plasma the first wake period becomes stationary in zeta after 0.4 mm, the on-axis amplitude settles at 1.8; behind the first period the wakes of the Bessel rings cross. These are first tests, not results.</a:t>
            </a:r>
          </a:p>
        </p:txBody>
      </p:sp>
      <p:sp>
        <p:nvSpPr>
          <p:cNvPr id="4" name="Slide Number Placeholder 3"/>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Performance. Within a step the march is sequential in zeta, so parallelism comes from particles and the radial grid within a slice, on threads or a GPU, and from pipelining over steps with MPI, one GPU per rank. Thomas Wilson ran it on JUPITER a few days ago: all tests pass, and the MPI pipeline on GPUs reproduces the serial code. Strong scaling of the LWFA case to 64 GPUs gives a factor 18; at that point each rank has only about 19 slices, and the whole-block host–device copies dominate. That is the next optimization. The single-GPU numbers are what matters for parameter scans: a 200-step LWFA run in about a minute on one GPU.</a:t>
            </a:r>
          </a:p>
        </p:txBody>
      </p:sp>
      <p:sp>
        <p:nvSpPr>
          <p:cNvPr id="4" name="Slide Number Placeholder 3"/>
          <p:cNvSpPr>
            <a:spLocks noGrp="1"/>
          </p:cNvSpPr>
          <p:nvPr>
            <p:ph type="sldNum" sz="quarter" idx="10"/>
          </p:nvPr>
        </p:nvSpPr>
        <p:spPr/>
        <p:txBody>
          <a:bodyPr/>
          <a:lstStyle/>
          <a:p>
            <a:fld id="{F7021451-1387-4CA6-816F-3879F97B5CBC}" type="slidenum">
              <a:rPr lang="en-US"/>
              <a:t>37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make it practical for this audience. Beam-driven wakes, AWAKE, ion motion around a tight witness: QUARZ. Cheap scans of LWFA stages with ordinary multi-cycle pulses: QUARZ with its envelope. Few-cycle pulses, depletion, ionization injection, and radiation of the accelerated beam: GEM-PIC-RZ. And let me be clear about what neither does. Both codes are for underdense plasmas with forward-going drivers: TNSA, solid targets, reflection, surface harmonics, backscatter need a full PIC code, and so does sharp down-ramp injection for now. Strong asymmetry needs a 3D code.</a:t>
            </a:r>
          </a:p>
        </p:txBody>
      </p:sp>
      <p:sp>
        <p:nvSpPr>
          <p:cNvPr id="4" name="Slide Number Placeholder 3"/>
          <p:cNvSpPr>
            <a:spLocks noGrp="1"/>
          </p:cNvSpPr>
          <p:nvPr>
            <p:ph type="sldNum" sz="quarter" idx="10"/>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the unusual part. Both codes are what we call zero-touch: every line of code, tests and documentation was written by an AI agent, Claude, working with a compiler, a shell and the test suite. I directed the work and did not write or edit a single line. My contributions were the ones that need physical judgment: the GEM-PIC formulation, which methods, which conventions, which benchmarks and what counts as converged. Correctness does not rest on line-by-line review but on a fixed rule: nothing counts as done until it passes an independent reference, and every change reruns the whole suite. Several of the numerical problems I showed you were found exactly that way. All commits are public and record the session, so you can check this, and I am happy to discuss what works and what does not in this way of working.</a:t>
            </a:r>
          </a:p>
        </p:txBody>
      </p:sp>
      <p:sp>
        <p:nvSpPr>
          <p:cNvPr id="4" name="Slide Number Placeholder 3"/>
          <p:cNvSpPr>
            <a:spLocks noGrp="1"/>
          </p:cNvSpPr>
          <p:nvPr>
            <p:ph type="sldNum" sz="quarter" idx="10"/>
          </p:nvPr>
        </p:nvSpPr>
        <p:spPr/>
        <p:txBody>
          <a:bodyPr/>
          <a:lstStyle/>
          <a:p>
            <a:fld id="{F7021451-1387-4CA6-816F-3879F97B5CBC}" type="slidenum">
              <a:rPr lang="en-US"/>
              <a:t>39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summarize. QUARZ: a quasi-static code that runs on any radial grid without losing the properties that make uniform-grid codes robust, which buys an order of magnitude or more for multiscale near-axis problems, and agrees with HiPACE++ for AWAKE. GEM-PIC-RZ: the laser carrier without the Courant limit, matching FBPIC for the bubble wake, few-cycle depletion and ionization injection at about 2 percent of the cost, and extending naturally to radiation and FELs. Both are open, with all decks. And the open problems, especially the declustering, where Konstantin's group has the experience, are where I would welcome collaboration. Thank you.</a:t>
            </a:r>
          </a:p>
        </p:txBody>
      </p:sp>
      <p:sp>
        <p:nvSpPr>
          <p:cNvPr id="4" name="Slide Number Placeholder 3"/>
          <p:cNvSpPr>
            <a:spLocks noGrp="1"/>
          </p:cNvSpPr>
          <p:nvPr>
            <p:ph type="sldNum" sz="quarter" idx="10"/>
          </p:nvPr>
        </p:nvSpPr>
        <p:spPr/>
        <p:txBody>
          <a:bodyPr/>
          <a:lstStyle/>
          <a:p>
            <a:fld id="{F7021451-1387-4CA6-816F-3879F97B5CBC}" type="slidenum">
              <a:rPr lang="en-US"/>
              <a:t>40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body">
    <p:bg>
      <p:bgPr>
        <a:solidFill>
          <a:srgbClr val="F6F5F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2767" y="1229296"/>
            <a:ext cx="10566447" cy="447024"/>
          </a:xfrm>
          <a:prstGeom prst="rect">
            <a:avLst/>
          </a:prstGeom>
          <a:noFill/>
          <a:ln/>
        </p:spPr>
        <p:txBody>
          <a:bodyPr wrap="square" lIns="0" tIns="0" rIns="0" bIns="0" rtlCol="0" anchor="t"/>
          <a:lstStyle>
            <a:lvl1pPr marL="0" indent="0" algn="l">
              <a:lnSpc>
                <a:spcPct val="115000"/>
              </a:lnSpc>
              <a:buNone/>
              <a:defRPr lang="en-US" sz="3200" dirty="0">
                <a:solidFill>
                  <a:srgbClr val="14213D"/>
                </a:solidFill>
                <a:latin typeface="Georgia" pitchFamily="34" charset="0"/>
                <a:ea typeface="Georgia" pitchFamily="34" charset="-122"/>
                <a:cs typeface="Georgia" pitchFamily="34" charset="-120"/>
              </a:defRPr>
            </a:lvl1pPr>
          </a:lstStyle>
          <a:p>
            <a:pPr marL="0" indent="0" algn="l">
              <a:lnSpc>
                <a:spcPct val="115000"/>
              </a:lnSpc>
              <a:buNone/>
            </a:pPr>
            <a:endParaRPr lang="en-US" sz="3200" dirty="0"/>
          </a:p>
        </p:txBody>
      </p:sp>
      <p:sp>
        <p:nvSpPr>
          <p:cNvPr id="3" name="Text Placeholder 2"/>
          <p:cNvSpPr>
            <a:spLocks noGrp="1"/>
          </p:cNvSpPr>
          <p:nvPr>
            <p:ph type="body" idx="101"/>
          </p:nvPr>
        </p:nvSpPr>
        <p:spPr>
          <a:xfrm>
            <a:off x="812767" y="1981119"/>
            <a:ext cx="10566433" cy="4064081"/>
          </a:xfrm>
          <a:prstGeom prst="rect">
            <a:avLst/>
          </a:prstGeom>
          <a:noFill/>
          <a:ln/>
        </p:spPr>
        <p:txBody>
          <a:bodyPr wrap="square" lIns="0" tIns="0" rIns="0" bIns="0" rtlCol="0" anchor="t"/>
          <a:lstStyle>
            <a:lvl1pPr marL="0" indent="0" algn="l">
              <a:lnSpc>
                <a:spcPct val="140000"/>
              </a:lnSpc>
              <a:buNone/>
              <a:defRPr lang="en-US" sz="1600" dirty="0">
                <a:solidFill>
                  <a:srgbClr val="14213D"/>
                </a:solidFill>
                <a:latin typeface="Arial" pitchFamily="34" charset="0"/>
                <a:ea typeface="Arial" pitchFamily="34" charset="-122"/>
                <a:cs typeface="Arial" pitchFamily="34" charset="-120"/>
              </a:defRPr>
            </a:lvl1pPr>
          </a:lstStyle>
          <a:p>
            <a:pPr marL="0" indent="0" algn="l">
              <a:lnSpc>
                <a:spcPct val="140000"/>
              </a:lnSpc>
              <a:buNone/>
            </a:pPr>
            <a:endParaRPr lang="en-US" sz="1600"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6F5F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2767" y="1229296"/>
            <a:ext cx="10566447" cy="447024"/>
          </a:xfrm>
          <a:prstGeom prst="rect">
            <a:avLst/>
          </a:prstGeom>
          <a:noFill/>
          <a:ln/>
        </p:spPr>
        <p:txBody>
          <a:bodyPr wrap="square" lIns="0" tIns="0" rIns="0" bIns="0" rtlCol="0" anchor="t"/>
          <a:lstStyle>
            <a:lvl1pPr marL="0" indent="0" algn="l">
              <a:lnSpc>
                <a:spcPct val="115000"/>
              </a:lnSpc>
              <a:buNone/>
              <a:defRPr lang="en-US" sz="3200" dirty="0">
                <a:solidFill>
                  <a:srgbClr val="14213D"/>
                </a:solidFill>
                <a:latin typeface="Georgia" pitchFamily="34" charset="0"/>
                <a:ea typeface="Georgia" pitchFamily="34" charset="-122"/>
                <a:cs typeface="Georgia" pitchFamily="34" charset="-120"/>
              </a:defRPr>
            </a:lvl1pPr>
          </a:lstStyle>
          <a:p>
            <a:pPr marL="0" indent="0" algn="l">
              <a:lnSpc>
                <a:spcPct val="115000"/>
              </a:lnSpc>
              <a:buNone/>
            </a:pPr>
            <a:endParaRPr lang="en-US" sz="3200" dirty="0"/>
          </a:p>
        </p:txBody>
      </p:sp>
      <p:sp>
        <p:nvSpPr>
          <p:cNvPr id="3" name="Text Placeholder 2"/>
          <p:cNvSpPr>
            <a:spLocks noGrp="1"/>
          </p:cNvSpPr>
          <p:nvPr>
            <p:ph type="body" idx="101"/>
          </p:nvPr>
        </p:nvSpPr>
        <p:spPr>
          <a:xfrm>
            <a:off x="812767" y="1981119"/>
            <a:ext cx="10566433" cy="4064081"/>
          </a:xfrm>
          <a:prstGeom prst="rect">
            <a:avLst/>
          </a:prstGeom>
          <a:noFill/>
          <a:ln/>
        </p:spPr>
        <p:txBody>
          <a:bodyPr wrap="square" lIns="0" tIns="0" rIns="0" bIns="0" rtlCol="0" anchor="t"/>
          <a:lstStyle>
            <a:lvl1pPr marL="0" indent="0" algn="l">
              <a:lnSpc>
                <a:spcPct val="140000"/>
              </a:lnSpc>
              <a:buNone/>
              <a:defRPr lang="en-US" sz="1600" dirty="0">
                <a:solidFill>
                  <a:srgbClr val="14213D"/>
                </a:solidFill>
                <a:latin typeface="Arial" pitchFamily="34" charset="0"/>
                <a:ea typeface="Arial" pitchFamily="34" charset="-122"/>
                <a:cs typeface="Arial" pitchFamily="34" charset="-120"/>
              </a:defRPr>
            </a:lvl1pPr>
          </a:lstStyle>
          <a:p>
            <a:pPr marL="0" indent="0" algn="l">
              <a:lnSpc>
                <a:spcPct val="140000"/>
              </a:lnSpc>
              <a:buNone/>
            </a:pPr>
            <a:endParaRPr lang="en-US" sz="1600"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210.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50.png"/><Relationship Id="rId4" Type="http://schemas.openxmlformats.org/officeDocument/2006/relationships/image" Target="../media/image60.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80.pn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100.png"/></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150.png"/></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3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30.pn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3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3.xml"/><Relationship Id="rId1" Type="http://schemas.openxmlformats.org/officeDocument/2006/relationships/slideLayout" Target="../slideLayouts/slideLayout2.xml"/><Relationship Id="rId5" Type="http://schemas.openxmlformats.org/officeDocument/2006/relationships/hyperlink" Target="https://arxiv.org/abs/2611.01640" TargetMode="External"/><Relationship Id="rId4" Type="http://schemas.openxmlformats.org/officeDocument/2006/relationships/image" Target="../media/image21.png"/></Relationships>
</file>

<file path=ppt/slides/_rels/slide3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3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14213D"/>
        </a:solidFill>
        <a:effectLst/>
      </p:bgPr>
    </p:bg>
    <p:spTree>
      <p:nvGrpSpPr>
        <p:cNvPr id="1" name=""/>
        <p:cNvGrpSpPr/>
        <p:nvPr/>
      </p:nvGrpSpPr>
      <p:grpSpPr>
        <a:xfrm>
          <a:off x="0" y="0"/>
          <a:ext cx="0" cy="0"/>
          <a:chOff x="0" y="0"/>
          <a:chExt cx="0" cy="0"/>
        </a:xfrm>
      </p:grpSpPr>
      <p:sp>
        <p:nvSpPr>
          <p:cNvPr id="2" name="Text 0"/>
          <p:cNvSpPr/>
          <p:nvPr/>
        </p:nvSpPr>
        <p:spPr>
          <a:xfrm>
            <a:off x="812767" y="812767"/>
            <a:ext cx="10883441" cy="274337"/>
          </a:xfrm>
          <a:prstGeom prst="rect">
            <a:avLst/>
          </a:prstGeom>
          <a:noFill/>
          <a:ln/>
        </p:spPr>
        <p:txBody>
          <a:bodyPr wrap="square" lIns="0" tIns="0" rIns="0" bIns="0" rtlCol="0" anchor="t">
            <a:normAutofit/>
          </a:bodyPr>
          <a:lstStyle/>
          <a:p>
            <a:pPr marL="0" indent="0" algn="l">
              <a:lnSpc>
                <a:spcPts val="1960"/>
              </a:lnSpc>
              <a:buNone/>
            </a:pPr>
            <a:r>
              <a:rPr lang="en-US" sz="1400" b="1" kern="0" spc="150" dirty="0">
                <a:solidFill>
                  <a:srgbClr val="8FB4E3"/>
                </a:solidFill>
                <a:latin typeface="Arial" pitchFamily="34" charset="0"/>
                <a:ea typeface="Arial" pitchFamily="34" charset="-122"/>
                <a:cs typeface="Arial" pitchFamily="34" charset="-120"/>
              </a:rPr>
              <a:t>SEMINAR · DÜSSELDORF / ONLINE</a:t>
            </a:r>
            <a:endParaRPr lang="en-US" sz="1400" dirty="0"/>
          </a:p>
        </p:txBody>
      </p:sp>
      <p:sp>
        <p:nvSpPr>
          <p:cNvPr id="3" name="Text 1"/>
          <p:cNvSpPr>
            <a:spLocks noGrp="1"/>
          </p:cNvSpPr>
          <p:nvPr>
            <p:ph type="title"/>
          </p:nvPr>
        </p:nvSpPr>
        <p:spPr>
          <a:xfrm>
            <a:off x="812767" y="1264887"/>
            <a:ext cx="10883441" cy="1625528"/>
          </a:xfrm>
          <a:prstGeom prst="rect">
            <a:avLst/>
          </a:prstGeom>
          <a:noFill/>
          <a:ln/>
        </p:spPr>
        <p:txBody>
          <a:bodyPr wrap="square" lIns="0" tIns="0" rIns="0" bIns="0" rtlCol="0" anchor="t">
            <a:normAutofit/>
          </a:bodyPr>
          <a:lstStyle/>
          <a:p>
            <a:pPr marL="0" indent="0" algn="l">
              <a:lnSpc>
                <a:spcPts val="6300"/>
              </a:lnSpc>
              <a:buNone/>
            </a:pPr>
            <a:r>
              <a:rPr lang="en-US" sz="6000" b="1" i="0" dirty="0">
                <a:solidFill>
                  <a:srgbClr val="F6F5F0"/>
                </a:solidFill>
                <a:latin typeface="Georgia" pitchFamily="18" charset="0"/>
                <a:ea typeface="Georgia" pitchFamily="18" charset="-122"/>
                <a:cs typeface="Georgia" pitchFamily="18" charset="-120"/>
              </a:rPr>
              <a:t>QUARZ and GEM-PIC-RZ</a:t>
            </a:r>
            <a:endParaRPr lang="en-US" sz="6000" dirty="0"/>
          </a:p>
        </p:txBody>
      </p:sp>
      <p:sp>
        <p:nvSpPr>
          <p:cNvPr id="4" name="Text 2"/>
          <p:cNvSpPr/>
          <p:nvPr/>
        </p:nvSpPr>
        <p:spPr>
          <a:xfrm>
            <a:off x="2438399" y="3068197"/>
            <a:ext cx="8985813" cy="1114986"/>
          </a:xfrm>
          <a:prstGeom prst="rect">
            <a:avLst/>
          </a:prstGeom>
          <a:noFill/>
          <a:ln/>
        </p:spPr>
        <p:txBody>
          <a:bodyPr wrap="square" lIns="0" tIns="0" rIns="0" bIns="0" rtlCol="0" anchor="t">
            <a:normAutofit/>
          </a:bodyPr>
          <a:lstStyle/>
          <a:p>
            <a:pPr marL="0" indent="0" algn="l">
              <a:lnSpc>
                <a:spcPts val="2860"/>
              </a:lnSpc>
              <a:buNone/>
            </a:pPr>
            <a:r>
              <a:rPr lang="en-US" sz="2200" dirty="0">
                <a:solidFill>
                  <a:srgbClr val="C9D3E3"/>
                </a:solidFill>
                <a:latin typeface="Arial" pitchFamily="34" charset="0"/>
                <a:ea typeface="Arial" pitchFamily="34" charset="-122"/>
                <a:cs typeface="Arial" pitchFamily="34" charset="-120"/>
              </a:rPr>
              <a:t>Two cylindrical PIC codes for plasma accelerators: </a:t>
            </a:r>
            <a:br>
              <a:rPr lang="en-US" sz="2200" dirty="0">
                <a:solidFill>
                  <a:srgbClr val="C9D3E3"/>
                </a:solidFill>
                <a:latin typeface="Arial" pitchFamily="34" charset="0"/>
                <a:ea typeface="Arial" pitchFamily="34" charset="-122"/>
                <a:cs typeface="Arial" pitchFamily="34" charset="-120"/>
              </a:rPr>
            </a:br>
            <a:r>
              <a:rPr lang="en-US" sz="2200" dirty="0">
                <a:solidFill>
                  <a:srgbClr val="C9D3E3"/>
                </a:solidFill>
                <a:latin typeface="Arial" pitchFamily="34" charset="0"/>
                <a:ea typeface="Arial" pitchFamily="34" charset="-122"/>
                <a:cs typeface="Arial" pitchFamily="34" charset="-120"/>
              </a:rPr>
              <a:t>1. Quasi-static wakes on non-uniform grids</a:t>
            </a:r>
          </a:p>
          <a:p>
            <a:pPr marL="0" indent="0" algn="l">
              <a:lnSpc>
                <a:spcPts val="2860"/>
              </a:lnSpc>
              <a:buNone/>
            </a:pPr>
            <a:r>
              <a:rPr lang="en-US" sz="2200" dirty="0">
                <a:solidFill>
                  <a:srgbClr val="C9D3E3"/>
                </a:solidFill>
                <a:latin typeface="Arial" pitchFamily="34" charset="0"/>
                <a:ea typeface="Arial" pitchFamily="34" charset="-122"/>
                <a:cs typeface="Arial" pitchFamily="34" charset="-120"/>
              </a:rPr>
              <a:t>2. The laser carrier resolved without a Courant limit</a:t>
            </a:r>
            <a:endParaRPr lang="en-US" sz="2200" dirty="0"/>
          </a:p>
        </p:txBody>
      </p:sp>
      <p:sp>
        <p:nvSpPr>
          <p:cNvPr id="5" name="Text 3"/>
          <p:cNvSpPr/>
          <p:nvPr/>
        </p:nvSpPr>
        <p:spPr>
          <a:xfrm>
            <a:off x="812767" y="5125759"/>
            <a:ext cx="6537038" cy="345425"/>
          </a:xfrm>
          <a:prstGeom prst="rect">
            <a:avLst/>
          </a:prstGeom>
          <a:noFill/>
          <a:ln/>
        </p:spPr>
        <p:txBody>
          <a:bodyPr wrap="square" lIns="0" tIns="0" rIns="0" bIns="0" rtlCol="0" anchor="t">
            <a:normAutofit/>
          </a:bodyPr>
          <a:lstStyle/>
          <a:p>
            <a:pPr marL="0" indent="0" algn="l">
              <a:lnSpc>
                <a:spcPts val="2520"/>
              </a:lnSpc>
              <a:buNone/>
            </a:pPr>
            <a:r>
              <a:rPr lang="en-US" sz="1800" b="1" dirty="0">
                <a:solidFill>
                  <a:srgbClr val="F6F5F0"/>
                </a:solidFill>
                <a:latin typeface="Arial" pitchFamily="34" charset="0"/>
                <a:ea typeface="Arial" pitchFamily="34" charset="-122"/>
                <a:cs typeface="Arial" pitchFamily="34" charset="-120"/>
              </a:rPr>
              <a:t>Alexander Pukhov</a:t>
            </a:r>
            <a:endParaRPr lang="en-US" sz="1800" dirty="0"/>
          </a:p>
        </p:txBody>
      </p:sp>
      <p:sp>
        <p:nvSpPr>
          <p:cNvPr id="6" name="Text 4"/>
          <p:cNvSpPr/>
          <p:nvPr/>
        </p:nvSpPr>
        <p:spPr>
          <a:xfrm>
            <a:off x="812767" y="5496562"/>
            <a:ext cx="7615966" cy="274337"/>
          </a:xfrm>
          <a:prstGeom prst="rect">
            <a:avLst/>
          </a:prstGeom>
          <a:noFill/>
          <a:ln/>
        </p:spPr>
        <p:txBody>
          <a:bodyPr wrap="square" lIns="0" tIns="0" rIns="0" bIns="0" rtlCol="0" anchor="t">
            <a:normAutofit/>
          </a:bodyPr>
          <a:lstStyle/>
          <a:p>
            <a:pPr marL="0" indent="0" algn="l">
              <a:lnSpc>
                <a:spcPts val="1960"/>
              </a:lnSpc>
              <a:buNone/>
            </a:pPr>
            <a:r>
              <a:rPr lang="en-US" sz="1400" dirty="0">
                <a:solidFill>
                  <a:srgbClr val="C9D3E3"/>
                </a:solidFill>
                <a:latin typeface="Arial" pitchFamily="34" charset="0"/>
                <a:ea typeface="Arial" pitchFamily="34" charset="-122"/>
                <a:cs typeface="Arial" pitchFamily="34" charset="-120"/>
              </a:rPr>
              <a:t>Institut für Theoretische Physik I, Heinrich-Heine-Universität Düsseldorf</a:t>
            </a:r>
            <a:endParaRPr lang="en-US" sz="1400" dirty="0"/>
          </a:p>
        </p:txBody>
      </p:sp>
      <p:sp>
        <p:nvSpPr>
          <p:cNvPr id="7" name="Text 5"/>
          <p:cNvSpPr/>
          <p:nvPr/>
        </p:nvSpPr>
        <p:spPr>
          <a:xfrm>
            <a:off x="812767" y="5796276"/>
            <a:ext cx="6537038" cy="274337"/>
          </a:xfrm>
          <a:prstGeom prst="rect">
            <a:avLst/>
          </a:prstGeom>
          <a:noFill/>
          <a:ln/>
        </p:spPr>
        <p:txBody>
          <a:bodyPr wrap="square" lIns="0" tIns="0" rIns="0" bIns="0" rtlCol="0" anchor="t">
            <a:normAutofit/>
          </a:bodyPr>
          <a:lstStyle/>
          <a:p>
            <a:pPr marL="0" indent="0" algn="l">
              <a:lnSpc>
                <a:spcPts val="1960"/>
              </a:lnSpc>
              <a:buNone/>
            </a:pPr>
            <a:r>
              <a:rPr lang="en-US" sz="1400" dirty="0">
                <a:solidFill>
                  <a:srgbClr val="C9D3E3"/>
                </a:solidFill>
                <a:latin typeface="Arial" pitchFamily="34" charset="0"/>
                <a:ea typeface="Arial" pitchFamily="34" charset="-122"/>
                <a:cs typeface="Arial" pitchFamily="34" charset="-120"/>
              </a:rPr>
              <a:t>with T. C. Wilson (QUARZ, JUWELS/JUPITER runs)</a:t>
            </a:r>
            <a:endParaRPr lang="en-US" sz="1400" dirty="0"/>
          </a:p>
        </p:txBody>
      </p:sp>
      <p:sp>
        <p:nvSpPr>
          <p:cNvPr id="8" name="Text 6"/>
          <p:cNvSpPr/>
          <p:nvPr/>
        </p:nvSpPr>
        <p:spPr>
          <a:xfrm>
            <a:off x="8684477" y="5643907"/>
            <a:ext cx="1048964" cy="401306"/>
          </a:xfrm>
          <a:prstGeom prst="roundRect">
            <a:avLst>
              <a:gd name="adj" fmla="val 50000"/>
            </a:avLst>
          </a:prstGeom>
          <a:solidFill>
            <a:srgbClr val="1F5FA6"/>
          </a:solidFill>
          <a:ln/>
        </p:spPr>
        <p:txBody>
          <a:bodyPr wrap="none" lIns="0" tIns="0" rIns="0" bIns="0" rtlCol="0" anchor="ctr">
            <a:normAutofit/>
          </a:bodyPr>
          <a:lstStyle/>
          <a:p>
            <a:pPr marL="0" indent="0" algn="ctr">
              <a:lnSpc>
                <a:spcPts val="1960"/>
              </a:lnSpc>
              <a:buNone/>
            </a:pPr>
            <a:r>
              <a:rPr lang="en-US" sz="1400" b="1" dirty="0">
                <a:solidFill>
                  <a:srgbClr val="F6F5F0"/>
                </a:solidFill>
                <a:latin typeface="Arial" pitchFamily="34" charset="0"/>
                <a:ea typeface="Arial" pitchFamily="34" charset="-122"/>
                <a:cs typeface="Arial" pitchFamily="34" charset="-120"/>
              </a:rPr>
              <a:t>QUARZ</a:t>
            </a:r>
            <a:endParaRPr lang="en-US" sz="1400" dirty="0"/>
          </a:p>
        </p:txBody>
      </p:sp>
      <p:sp>
        <p:nvSpPr>
          <p:cNvPr id="9" name="Text 7"/>
          <p:cNvSpPr/>
          <p:nvPr/>
        </p:nvSpPr>
        <p:spPr>
          <a:xfrm>
            <a:off x="9835033" y="5643907"/>
            <a:ext cx="1544181" cy="401306"/>
          </a:xfrm>
          <a:prstGeom prst="roundRect">
            <a:avLst>
              <a:gd name="adj" fmla="val 50000"/>
            </a:avLst>
          </a:prstGeom>
          <a:solidFill>
            <a:srgbClr val="B5541A"/>
          </a:solidFill>
          <a:ln/>
        </p:spPr>
        <p:txBody>
          <a:bodyPr wrap="none" lIns="0" tIns="0" rIns="0" bIns="0" rtlCol="0" anchor="ctr">
            <a:normAutofit/>
          </a:bodyPr>
          <a:lstStyle/>
          <a:p>
            <a:pPr marL="0" indent="0" algn="ctr">
              <a:lnSpc>
                <a:spcPts val="1960"/>
              </a:lnSpc>
              <a:buNone/>
            </a:pPr>
            <a:r>
              <a:rPr lang="en-US" sz="1400" b="1" dirty="0">
                <a:solidFill>
                  <a:srgbClr val="F6F5F0"/>
                </a:solidFill>
                <a:latin typeface="Arial" pitchFamily="34" charset="0"/>
                <a:ea typeface="Arial" pitchFamily="34" charset="-122"/>
                <a:cs typeface="Arial" pitchFamily="34" charset="-120"/>
              </a:rPr>
              <a:t>GEM-PIC-RZ</a:t>
            </a:r>
            <a:endParaRPr lang="en-US" sz="14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Терминатор 2; Судный День">
            <a:hlinkClick r:id="" action="ppaction://media"/>
            <a:extLst>
              <a:ext uri="{FF2B5EF4-FFF2-40B4-BE49-F238E27FC236}">
                <a16:creationId xmlns:a16="http://schemas.microsoft.com/office/drawing/2014/main" id="{D2CFE89C-C7AF-09D7-8373-99DA603933F0}"/>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889165"/>
            <a:ext cx="12192000" cy="5079670"/>
          </a:xfrm>
          <a:prstGeom prst="rect">
            <a:avLst/>
          </a:prstGeom>
        </p:spPr>
      </p:pic>
      <p:sp>
        <p:nvSpPr>
          <p:cNvPr id="22" name="TextBox 21">
            <a:extLst>
              <a:ext uri="{FF2B5EF4-FFF2-40B4-BE49-F238E27FC236}">
                <a16:creationId xmlns:a16="http://schemas.microsoft.com/office/drawing/2014/main" id="{73ED5275-6E58-E068-2D14-A859EACBABA9}"/>
              </a:ext>
            </a:extLst>
          </p:cNvPr>
          <p:cNvSpPr txBox="1"/>
          <p:nvPr/>
        </p:nvSpPr>
        <p:spPr>
          <a:xfrm>
            <a:off x="2679590" y="186856"/>
            <a:ext cx="8118281" cy="584775"/>
          </a:xfrm>
          <a:prstGeom prst="rect">
            <a:avLst/>
          </a:prstGeom>
          <a:noFill/>
        </p:spPr>
        <p:txBody>
          <a:bodyPr wrap="square" rtlCol="0">
            <a:spAutoFit/>
          </a:bodyPr>
          <a:lstStyle/>
          <a:p>
            <a:r>
              <a:rPr lang="en-US" sz="3200" dirty="0">
                <a:latin typeface="Franklin Gothic Medium" panose="020B0603020102020204" pitchFamily="34" charset="0"/>
              </a:rPr>
              <a:t>Terminator 2: Judgment Day (1991)</a:t>
            </a:r>
            <a:endParaRPr lang="en-DE" sz="3200" dirty="0">
              <a:latin typeface="Franklin Gothic Medium" panose="020B0603020102020204" pitchFamily="34" charset="0"/>
            </a:endParaRPr>
          </a:p>
        </p:txBody>
      </p:sp>
      <p:sp>
        <p:nvSpPr>
          <p:cNvPr id="23" name="TextBox 22">
            <a:extLst>
              <a:ext uri="{FF2B5EF4-FFF2-40B4-BE49-F238E27FC236}">
                <a16:creationId xmlns:a16="http://schemas.microsoft.com/office/drawing/2014/main" id="{7AF98B38-69EE-30E5-3EB9-A10459E6761A}"/>
              </a:ext>
            </a:extLst>
          </p:cNvPr>
          <p:cNvSpPr txBox="1"/>
          <p:nvPr/>
        </p:nvSpPr>
        <p:spPr>
          <a:xfrm>
            <a:off x="3729162" y="6135757"/>
            <a:ext cx="7340378" cy="584775"/>
          </a:xfrm>
          <a:prstGeom prst="rect">
            <a:avLst/>
          </a:prstGeom>
          <a:noFill/>
        </p:spPr>
        <p:txBody>
          <a:bodyPr wrap="square" rtlCol="0">
            <a:spAutoFit/>
          </a:bodyPr>
          <a:lstStyle/>
          <a:p>
            <a:r>
              <a:rPr lang="en-US" sz="3200" dirty="0" err="1">
                <a:latin typeface="Franklin Gothic Medium" panose="020B0603020102020204" pitchFamily="34" charset="0"/>
              </a:rPr>
              <a:t>SkyNet</a:t>
            </a:r>
            <a:r>
              <a:rPr lang="en-US" sz="3200" dirty="0">
                <a:latin typeface="Franklin Gothic Medium" panose="020B0603020102020204" pitchFamily="34" charset="0"/>
              </a:rPr>
              <a:t> Awakening</a:t>
            </a:r>
            <a:endParaRPr lang="en-DE" sz="3200" dirty="0">
              <a:latin typeface="Franklin Gothic Medium" panose="020B0603020102020204" pitchFamily="34" charset="0"/>
            </a:endParaRPr>
          </a:p>
        </p:txBody>
      </p:sp>
    </p:spTree>
    <p:extLst>
      <p:ext uri="{BB962C8B-B14F-4D97-AF65-F5344CB8AC3E}">
        <p14:creationId xmlns:p14="http://schemas.microsoft.com/office/powerpoint/2010/main" val="4076165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9995" fill="hold"/>
                                        <p:tgtEl>
                                          <p:spTgt spid="21"/>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1"/>
                </p:tgtEl>
              </p:cMediaNode>
            </p:video>
            <p:seq concurrent="1" nextAc="seek">
              <p:cTn id="8" restart="whenNotActive" fill="hold" evtFilter="cancelBubble" nodeType="interactiveSeq">
                <p:stCondLst>
                  <p:cond evt="onClick" delay="0">
                    <p:tgtEl>
                      <p:spTgt spid="21"/>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1"/>
                                        </p:tgtEl>
                                      </p:cBhvr>
                                    </p:cmd>
                                  </p:childTnLst>
                                </p:cTn>
                              </p:par>
                            </p:childTnLst>
                          </p:cTn>
                        </p:par>
                      </p:childTnLst>
                    </p:cTn>
                  </p:par>
                </p:childTnLst>
              </p:cTn>
              <p:nextCondLst>
                <p:cond evt="onClick" delay="0">
                  <p:tgtEl>
                    <p:spTgt spid="21"/>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403BD48-ECE7-A83C-146E-06E5AF51DDD3}"/>
              </a:ext>
            </a:extLst>
          </p:cNvPr>
          <p:cNvPicPr>
            <a:picLocks noChangeAspect="1"/>
          </p:cNvPicPr>
          <p:nvPr/>
        </p:nvPicPr>
        <p:blipFill>
          <a:blip r:embed="rId2"/>
          <a:stretch>
            <a:fillRect/>
          </a:stretch>
        </p:blipFill>
        <p:spPr>
          <a:xfrm>
            <a:off x="0" y="51684"/>
            <a:ext cx="6065563" cy="6858000"/>
          </a:xfrm>
          <a:prstGeom prst="rect">
            <a:avLst/>
          </a:prstGeom>
        </p:spPr>
      </p:pic>
      <p:pic>
        <p:nvPicPr>
          <p:cNvPr id="7" name="Picture 6">
            <a:extLst>
              <a:ext uri="{FF2B5EF4-FFF2-40B4-BE49-F238E27FC236}">
                <a16:creationId xmlns:a16="http://schemas.microsoft.com/office/drawing/2014/main" id="{178CADB5-67A1-CC86-73EA-789744BDEBEB}"/>
              </a:ext>
            </a:extLst>
          </p:cNvPr>
          <p:cNvPicPr>
            <a:picLocks noChangeAspect="1"/>
          </p:cNvPicPr>
          <p:nvPr/>
        </p:nvPicPr>
        <p:blipFill>
          <a:blip r:embed="rId3"/>
          <a:stretch>
            <a:fillRect/>
          </a:stretch>
        </p:blipFill>
        <p:spPr>
          <a:xfrm>
            <a:off x="7295322" y="-47708"/>
            <a:ext cx="4896678" cy="4896678"/>
          </a:xfrm>
          <a:prstGeom prst="rect">
            <a:avLst/>
          </a:prstGeom>
        </p:spPr>
      </p:pic>
      <p:pic>
        <p:nvPicPr>
          <p:cNvPr id="9" name="Picture 8">
            <a:extLst>
              <a:ext uri="{FF2B5EF4-FFF2-40B4-BE49-F238E27FC236}">
                <a16:creationId xmlns:a16="http://schemas.microsoft.com/office/drawing/2014/main" id="{E42C8570-3C65-E52D-0AEC-194953D9247B}"/>
              </a:ext>
            </a:extLst>
          </p:cNvPr>
          <p:cNvPicPr>
            <a:picLocks noChangeAspect="1"/>
          </p:cNvPicPr>
          <p:nvPr/>
        </p:nvPicPr>
        <p:blipFill>
          <a:blip r:embed="rId4"/>
          <a:stretch>
            <a:fillRect/>
          </a:stretch>
        </p:blipFill>
        <p:spPr>
          <a:xfrm>
            <a:off x="6055862" y="4878125"/>
            <a:ext cx="6136138" cy="2031559"/>
          </a:xfrm>
          <a:prstGeom prst="rect">
            <a:avLst/>
          </a:prstGeom>
        </p:spPr>
      </p:pic>
    </p:spTree>
    <p:extLst>
      <p:ext uri="{BB962C8B-B14F-4D97-AF65-F5344CB8AC3E}">
        <p14:creationId xmlns:p14="http://schemas.microsoft.com/office/powerpoint/2010/main" val="42439640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D025623-D8B6-26F8-B954-996E79A9A4D6}"/>
              </a:ext>
            </a:extLst>
          </p:cNvPr>
          <p:cNvPicPr>
            <a:picLocks noChangeAspect="1"/>
          </p:cNvPicPr>
          <p:nvPr/>
        </p:nvPicPr>
        <p:blipFill>
          <a:blip r:embed="rId2"/>
          <a:stretch>
            <a:fillRect/>
          </a:stretch>
        </p:blipFill>
        <p:spPr>
          <a:xfrm>
            <a:off x="1195067" y="886570"/>
            <a:ext cx="10082114" cy="5864087"/>
          </a:xfrm>
          <a:prstGeom prst="rect">
            <a:avLst/>
          </a:prstGeom>
        </p:spPr>
      </p:pic>
      <p:sp>
        <p:nvSpPr>
          <p:cNvPr id="2" name="TextBox 1">
            <a:extLst>
              <a:ext uri="{FF2B5EF4-FFF2-40B4-BE49-F238E27FC236}">
                <a16:creationId xmlns:a16="http://schemas.microsoft.com/office/drawing/2014/main" id="{340BD473-6CC3-3F32-83E8-5E20FF4D47A9}"/>
              </a:ext>
            </a:extLst>
          </p:cNvPr>
          <p:cNvSpPr txBox="1"/>
          <p:nvPr/>
        </p:nvSpPr>
        <p:spPr>
          <a:xfrm>
            <a:off x="2214438" y="91440"/>
            <a:ext cx="7597471" cy="584775"/>
          </a:xfrm>
          <a:prstGeom prst="rect">
            <a:avLst/>
          </a:prstGeom>
          <a:noFill/>
        </p:spPr>
        <p:txBody>
          <a:bodyPr wrap="square" rtlCol="0">
            <a:spAutoFit/>
          </a:bodyPr>
          <a:lstStyle/>
          <a:p>
            <a:pPr algn="ctr"/>
            <a:r>
              <a:rPr lang="en-US" sz="3200" dirty="0">
                <a:solidFill>
                  <a:srgbClr val="FF0000"/>
                </a:solidFill>
                <a:latin typeface="Coiny" panose="02000903060500060000" pitchFamily="2" charset="0"/>
              </a:rPr>
              <a:t>Math is cooked. Physics follow</a:t>
            </a:r>
            <a:endParaRPr lang="en-DE" sz="3200" dirty="0">
              <a:solidFill>
                <a:srgbClr val="FF0000"/>
              </a:solidFill>
              <a:latin typeface="Coiny" panose="02000903060500060000" pitchFamily="2" charset="0"/>
            </a:endParaRPr>
          </a:p>
        </p:txBody>
      </p:sp>
    </p:spTree>
    <p:extLst>
      <p:ext uri="{BB962C8B-B14F-4D97-AF65-F5344CB8AC3E}">
        <p14:creationId xmlns:p14="http://schemas.microsoft.com/office/powerpoint/2010/main" val="36809747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812767" y="812767"/>
            <a:ext cx="10883441" cy="238738"/>
          </a:xfrm>
          <a:prstGeom prst="rect">
            <a:avLst/>
          </a:prstGeom>
          <a:noFill/>
          <a:ln/>
        </p:spPr>
        <p:txBody>
          <a:bodyPr wrap="square" lIns="0" tIns="0" rIns="0" bIns="0" rtlCol="0" anchor="t">
            <a:normAutofit/>
          </a:bodyPr>
          <a:lstStyle/>
          <a:p>
            <a:pPr marL="0" indent="0" algn="l">
              <a:lnSpc>
                <a:spcPts val="1680"/>
              </a:lnSpc>
              <a:buNone/>
            </a:pPr>
            <a:r>
              <a:rPr lang="en-US" sz="1200" b="1" kern="0" spc="150" dirty="0">
                <a:solidFill>
                  <a:srgbClr val="5A6478"/>
                </a:solidFill>
                <a:latin typeface="Arial" pitchFamily="34" charset="0"/>
                <a:ea typeface="Arial" pitchFamily="34" charset="-122"/>
                <a:cs typeface="Arial" pitchFamily="34" charset="-120"/>
              </a:rPr>
              <a:t>MOTIVATION</a:t>
            </a:r>
            <a:endParaRPr lang="en-US" sz="1200" dirty="0"/>
          </a:p>
        </p:txBody>
      </p:sp>
      <p:sp>
        <p:nvSpPr>
          <p:cNvPr id="3" name="Text 1"/>
          <p:cNvSpPr>
            <a:spLocks noGrp="1"/>
          </p:cNvSpPr>
          <p:nvPr>
            <p:ph type="title"/>
          </p:nvPr>
        </p:nvSpPr>
        <p:spPr>
          <a:xfrm>
            <a:off x="812767" y="1254695"/>
            <a:ext cx="10883441" cy="919448"/>
          </a:xfrm>
          <a:prstGeom prst="rect">
            <a:avLst/>
          </a:prstGeom>
          <a:noFill/>
          <a:ln/>
        </p:spPr>
        <p:txBody>
          <a:bodyPr wrap="square" lIns="0" tIns="0" rIns="0" bIns="0" rtlCol="0" anchor="t">
            <a:normAutofit/>
          </a:bodyPr>
          <a:lstStyle/>
          <a:p>
            <a:pPr marL="0" indent="0" algn="l">
              <a:lnSpc>
                <a:spcPts val="3520"/>
              </a:lnSpc>
              <a:buNone/>
            </a:pPr>
            <a:r>
              <a:rPr lang="en-US" sz="3200" b="1" i="0" dirty="0">
                <a:solidFill>
                  <a:srgbClr val="14213D"/>
                </a:solidFill>
                <a:latin typeface="Georgia" pitchFamily="18" charset="0"/>
                <a:ea typeface="Georgia" pitchFamily="18" charset="-122"/>
                <a:cs typeface="Georgia" pitchFamily="18" charset="-120"/>
              </a:rPr>
              <a:t>Plasma accelerators: a multi-scale problem</a:t>
            </a:r>
            <a:br>
              <a:rPr lang="en-US" sz="3200" b="1" i="0" dirty="0">
                <a:solidFill>
                  <a:srgbClr val="14213D"/>
                </a:solidFill>
                <a:latin typeface="Georgia" pitchFamily="18" charset="0"/>
                <a:ea typeface="Georgia" pitchFamily="18" charset="-122"/>
                <a:cs typeface="Georgia" pitchFamily="18" charset="-120"/>
              </a:rPr>
            </a:br>
            <a:r>
              <a:rPr lang="en-US" sz="3200" b="1" i="0" dirty="0">
                <a:solidFill>
                  <a:srgbClr val="14213D"/>
                </a:solidFill>
                <a:latin typeface="Georgia" pitchFamily="18" charset="0"/>
                <a:ea typeface="Georgia" pitchFamily="18" charset="-122"/>
                <a:cs typeface="Georgia" pitchFamily="18" charset="-120"/>
              </a:rPr>
              <a:t>span over six orders of magnitude</a:t>
            </a:r>
            <a:endParaRPr lang="en-US" sz="3200" dirty="0"/>
          </a:p>
        </p:txBody>
      </p:sp>
      <p:sp>
        <p:nvSpPr>
          <p:cNvPr id="4" name="Shape 2"/>
          <p:cNvSpPr/>
          <p:nvPr/>
        </p:nvSpPr>
        <p:spPr>
          <a:xfrm>
            <a:off x="815942" y="2380507"/>
            <a:ext cx="3380344" cy="2187383"/>
          </a:xfrm>
          <a:prstGeom prst="roundRect">
            <a:avLst>
              <a:gd name="adj" fmla="val 4500"/>
            </a:avLst>
          </a:prstGeom>
          <a:solidFill>
            <a:srgbClr val="FDFCF9"/>
          </a:solidFill>
          <a:ln w="6350">
            <a:solidFill>
              <a:srgbClr val="DEDBD2"/>
            </a:solidFill>
            <a:prstDash val="solid"/>
          </a:ln>
        </p:spPr>
      </p:sp>
      <p:sp>
        <p:nvSpPr>
          <p:cNvPr id="5" name="Text 3"/>
          <p:cNvSpPr/>
          <p:nvPr/>
        </p:nvSpPr>
        <p:spPr>
          <a:xfrm>
            <a:off x="1071423" y="2635988"/>
            <a:ext cx="2955464" cy="528334"/>
          </a:xfrm>
          <a:prstGeom prst="rect">
            <a:avLst/>
          </a:prstGeom>
          <a:noFill/>
          <a:ln/>
        </p:spPr>
        <p:txBody>
          <a:bodyPr wrap="none" lIns="0" tIns="0" rIns="0" bIns="0" rtlCol="0" anchor="t">
            <a:normAutofit/>
          </a:bodyPr>
          <a:lstStyle/>
          <a:p>
            <a:pPr marL="0" indent="0" algn="l">
              <a:lnSpc>
                <a:spcPts val="3960"/>
              </a:lnSpc>
              <a:buNone/>
            </a:pPr>
            <a:r>
              <a:rPr lang="en-US" sz="3600" b="1" dirty="0">
                <a:solidFill>
                  <a:srgbClr val="1F5FA6"/>
                </a:solidFill>
                <a:latin typeface="Georgia" pitchFamily="18" charset="0"/>
                <a:ea typeface="Georgia" pitchFamily="18" charset="-122"/>
                <a:cs typeface="Georgia" pitchFamily="18" charset="-120"/>
              </a:rPr>
              <a:t>~1 µm</a:t>
            </a:r>
            <a:endParaRPr lang="en-US" sz="3600" dirty="0"/>
          </a:p>
        </p:txBody>
      </p:sp>
      <p:sp>
        <p:nvSpPr>
          <p:cNvPr id="6" name="Text 4"/>
          <p:cNvSpPr/>
          <p:nvPr/>
        </p:nvSpPr>
        <p:spPr>
          <a:xfrm>
            <a:off x="1071423" y="3215106"/>
            <a:ext cx="2955464" cy="299708"/>
          </a:xfrm>
          <a:prstGeom prst="rect">
            <a:avLst/>
          </a:prstGeom>
          <a:noFill/>
          <a:ln/>
        </p:spPr>
        <p:txBody>
          <a:bodyPr wrap="square" lIns="0" tIns="0" rIns="0" bIns="0" rtlCol="0" anchor="t">
            <a:normAutofit/>
          </a:bodyPr>
          <a:lstStyle/>
          <a:p>
            <a:pPr marL="0" indent="0" algn="l">
              <a:lnSpc>
                <a:spcPts val="2160"/>
              </a:lnSpc>
              <a:buNone/>
            </a:pPr>
            <a:r>
              <a:rPr lang="en-US" sz="1800" b="1" dirty="0">
                <a:solidFill>
                  <a:srgbClr val="14213D"/>
                </a:solidFill>
                <a:latin typeface="Arial" pitchFamily="34" charset="0"/>
                <a:ea typeface="Arial" pitchFamily="34" charset="-122"/>
                <a:cs typeface="Arial" pitchFamily="34" charset="-120"/>
              </a:rPr>
              <a:t>Laser wavelength λ₀</a:t>
            </a:r>
            <a:endParaRPr lang="en-US" sz="1800" dirty="0"/>
          </a:p>
        </p:txBody>
      </p:sp>
      <p:sp>
        <p:nvSpPr>
          <p:cNvPr id="7" name="Text 5"/>
          <p:cNvSpPr/>
          <p:nvPr/>
        </p:nvSpPr>
        <p:spPr>
          <a:xfrm>
            <a:off x="1071423" y="3565598"/>
            <a:ext cx="2955464" cy="772211"/>
          </a:xfrm>
          <a:prstGeom prst="rect">
            <a:avLst/>
          </a:prstGeom>
          <a:noFill/>
          <a:ln/>
        </p:spPr>
        <p:txBody>
          <a:bodyPr wrap="square" lIns="0" tIns="0" rIns="0" bIns="0" rtlCol="0" anchor="t">
            <a:normAutofit/>
          </a:bodyPr>
          <a:lstStyle/>
          <a:p>
            <a:pPr marL="0" indent="0" algn="l">
              <a:lnSpc>
                <a:spcPts val="1960"/>
              </a:lnSpc>
              <a:buNone/>
            </a:pPr>
            <a:r>
              <a:rPr lang="en-US" sz="1400" dirty="0">
                <a:solidFill>
                  <a:srgbClr val="3F4757"/>
                </a:solidFill>
                <a:latin typeface="Arial" pitchFamily="34" charset="0"/>
                <a:ea typeface="Arial" pitchFamily="34" charset="-122"/>
                <a:cs typeface="Arial" pitchFamily="34" charset="-120"/>
              </a:rPr>
              <a:t>Ionization in the instantaneous field, few-cycle pulses, redshift, harmonics, undulator radiation</a:t>
            </a:r>
            <a:endParaRPr lang="en-US" sz="1400" dirty="0"/>
          </a:p>
        </p:txBody>
      </p:sp>
      <p:sp>
        <p:nvSpPr>
          <p:cNvPr id="8" name="Shape 6"/>
          <p:cNvSpPr/>
          <p:nvPr/>
        </p:nvSpPr>
        <p:spPr>
          <a:xfrm>
            <a:off x="4405819" y="2380507"/>
            <a:ext cx="3380344" cy="2187383"/>
          </a:xfrm>
          <a:prstGeom prst="roundRect">
            <a:avLst>
              <a:gd name="adj" fmla="val 4500"/>
            </a:avLst>
          </a:prstGeom>
          <a:solidFill>
            <a:srgbClr val="FDFCF9"/>
          </a:solidFill>
          <a:ln w="6350">
            <a:solidFill>
              <a:srgbClr val="DEDBD2"/>
            </a:solidFill>
            <a:prstDash val="solid"/>
          </a:ln>
        </p:spPr>
      </p:sp>
      <p:sp>
        <p:nvSpPr>
          <p:cNvPr id="9" name="Text 7"/>
          <p:cNvSpPr/>
          <p:nvPr/>
        </p:nvSpPr>
        <p:spPr>
          <a:xfrm>
            <a:off x="4661300" y="2635988"/>
            <a:ext cx="2955464" cy="528334"/>
          </a:xfrm>
          <a:prstGeom prst="rect">
            <a:avLst/>
          </a:prstGeom>
          <a:noFill/>
          <a:ln/>
        </p:spPr>
        <p:txBody>
          <a:bodyPr wrap="none" lIns="0" tIns="0" rIns="0" bIns="0" rtlCol="0" anchor="t">
            <a:normAutofit/>
          </a:bodyPr>
          <a:lstStyle/>
          <a:p>
            <a:pPr marL="0" indent="0" algn="l">
              <a:lnSpc>
                <a:spcPts val="3960"/>
              </a:lnSpc>
              <a:buNone/>
            </a:pPr>
            <a:r>
              <a:rPr lang="en-US" sz="3600" b="1" dirty="0">
                <a:solidFill>
                  <a:srgbClr val="1F5FA6"/>
                </a:solidFill>
                <a:latin typeface="Georgia" pitchFamily="18" charset="0"/>
                <a:ea typeface="Georgia" pitchFamily="18" charset="-122"/>
                <a:cs typeface="Georgia" pitchFamily="18" charset="-120"/>
              </a:rPr>
              <a:t>10–1000 µm</a:t>
            </a:r>
            <a:endParaRPr lang="en-US" sz="3600" dirty="0"/>
          </a:p>
        </p:txBody>
      </p:sp>
      <p:sp>
        <p:nvSpPr>
          <p:cNvPr id="10" name="Text 8"/>
          <p:cNvSpPr/>
          <p:nvPr/>
        </p:nvSpPr>
        <p:spPr>
          <a:xfrm>
            <a:off x="4661300" y="3215106"/>
            <a:ext cx="3121688" cy="299708"/>
          </a:xfrm>
          <a:prstGeom prst="rect">
            <a:avLst/>
          </a:prstGeom>
          <a:noFill/>
          <a:ln/>
        </p:spPr>
        <p:txBody>
          <a:bodyPr wrap="square" lIns="0" tIns="0" rIns="0" bIns="0" rtlCol="0" anchor="t">
            <a:normAutofit/>
          </a:bodyPr>
          <a:lstStyle/>
          <a:p>
            <a:pPr marL="0" indent="0" algn="l">
              <a:lnSpc>
                <a:spcPts val="2160"/>
              </a:lnSpc>
              <a:buNone/>
            </a:pPr>
            <a:r>
              <a:rPr lang="en-US" sz="1800" b="1" dirty="0">
                <a:solidFill>
                  <a:srgbClr val="14213D"/>
                </a:solidFill>
                <a:latin typeface="Arial" pitchFamily="34" charset="0"/>
                <a:ea typeface="Arial" pitchFamily="34" charset="-122"/>
                <a:cs typeface="Arial" pitchFamily="34" charset="-120"/>
              </a:rPr>
              <a:t>Plasma wavelength λₚ</a:t>
            </a:r>
            <a:endParaRPr lang="en-US" sz="1800" dirty="0"/>
          </a:p>
        </p:txBody>
      </p:sp>
      <p:sp>
        <p:nvSpPr>
          <p:cNvPr id="11" name="Text 9"/>
          <p:cNvSpPr/>
          <p:nvPr/>
        </p:nvSpPr>
        <p:spPr>
          <a:xfrm>
            <a:off x="4661300" y="3565598"/>
            <a:ext cx="2955464" cy="772211"/>
          </a:xfrm>
          <a:prstGeom prst="rect">
            <a:avLst/>
          </a:prstGeom>
          <a:noFill/>
          <a:ln/>
        </p:spPr>
        <p:txBody>
          <a:bodyPr wrap="square" lIns="0" tIns="0" rIns="0" bIns="0" rtlCol="0" anchor="t">
            <a:normAutofit/>
          </a:bodyPr>
          <a:lstStyle/>
          <a:p>
            <a:pPr marL="0" indent="0" algn="l">
              <a:lnSpc>
                <a:spcPts val="1960"/>
              </a:lnSpc>
              <a:buNone/>
            </a:pPr>
            <a:r>
              <a:rPr lang="en-US" sz="1400" dirty="0">
                <a:solidFill>
                  <a:srgbClr val="3F4757"/>
                </a:solidFill>
                <a:latin typeface="Arial" pitchFamily="34" charset="0"/>
                <a:ea typeface="Arial" pitchFamily="34" charset="-122"/>
                <a:cs typeface="Arial" pitchFamily="34" charset="-120"/>
              </a:rPr>
              <a:t>Bubble, wake, witness at 10⁻² c/ωₚ radius pulling ions onto the axis</a:t>
            </a:r>
            <a:endParaRPr lang="en-US" sz="1400" dirty="0"/>
          </a:p>
        </p:txBody>
      </p:sp>
      <p:sp>
        <p:nvSpPr>
          <p:cNvPr id="12" name="Shape 10"/>
          <p:cNvSpPr/>
          <p:nvPr/>
        </p:nvSpPr>
        <p:spPr>
          <a:xfrm>
            <a:off x="7995696" y="2380507"/>
            <a:ext cx="3380344" cy="2187383"/>
          </a:xfrm>
          <a:prstGeom prst="roundRect">
            <a:avLst>
              <a:gd name="adj" fmla="val 4500"/>
            </a:avLst>
          </a:prstGeom>
          <a:solidFill>
            <a:srgbClr val="FDFCF9"/>
          </a:solidFill>
          <a:ln w="6350">
            <a:solidFill>
              <a:srgbClr val="DEDBD2"/>
            </a:solidFill>
            <a:prstDash val="solid"/>
          </a:ln>
        </p:spPr>
      </p:sp>
      <p:sp>
        <p:nvSpPr>
          <p:cNvPr id="13" name="Text 11"/>
          <p:cNvSpPr/>
          <p:nvPr/>
        </p:nvSpPr>
        <p:spPr>
          <a:xfrm>
            <a:off x="8251176" y="2635988"/>
            <a:ext cx="2955464" cy="528334"/>
          </a:xfrm>
          <a:prstGeom prst="rect">
            <a:avLst/>
          </a:prstGeom>
          <a:noFill/>
          <a:ln/>
        </p:spPr>
        <p:txBody>
          <a:bodyPr wrap="none" lIns="0" tIns="0" rIns="0" bIns="0" rtlCol="0" anchor="t">
            <a:normAutofit/>
          </a:bodyPr>
          <a:lstStyle/>
          <a:p>
            <a:pPr marL="0" indent="0" algn="l">
              <a:lnSpc>
                <a:spcPts val="3960"/>
              </a:lnSpc>
              <a:buNone/>
            </a:pPr>
            <a:r>
              <a:rPr lang="en-US" sz="3600" b="1" dirty="0">
                <a:solidFill>
                  <a:srgbClr val="1F5FA6"/>
                </a:solidFill>
                <a:latin typeface="Georgia" pitchFamily="18" charset="0"/>
                <a:ea typeface="Georgia" pitchFamily="18" charset="-122"/>
                <a:cs typeface="Georgia" pitchFamily="18" charset="-120"/>
              </a:rPr>
              <a:t>mm – 10 m</a:t>
            </a:r>
            <a:endParaRPr lang="en-US" sz="3600" dirty="0"/>
          </a:p>
        </p:txBody>
      </p:sp>
      <p:sp>
        <p:nvSpPr>
          <p:cNvPr id="14" name="Text 12"/>
          <p:cNvSpPr/>
          <p:nvPr/>
        </p:nvSpPr>
        <p:spPr>
          <a:xfrm>
            <a:off x="8251176" y="3215106"/>
            <a:ext cx="2955464" cy="299708"/>
          </a:xfrm>
          <a:prstGeom prst="rect">
            <a:avLst/>
          </a:prstGeom>
          <a:noFill/>
          <a:ln/>
        </p:spPr>
        <p:txBody>
          <a:bodyPr wrap="square" lIns="0" tIns="0" rIns="0" bIns="0" rtlCol="0" anchor="t">
            <a:normAutofit/>
          </a:bodyPr>
          <a:lstStyle/>
          <a:p>
            <a:pPr marL="0" indent="0" algn="l">
              <a:lnSpc>
                <a:spcPts val="2160"/>
              </a:lnSpc>
              <a:buNone/>
            </a:pPr>
            <a:r>
              <a:rPr lang="en-US" sz="1800" b="1" dirty="0">
                <a:solidFill>
                  <a:srgbClr val="14213D"/>
                </a:solidFill>
                <a:latin typeface="Arial" pitchFamily="34" charset="0"/>
                <a:ea typeface="Arial" pitchFamily="34" charset="-122"/>
                <a:cs typeface="Arial" pitchFamily="34" charset="-120"/>
              </a:rPr>
              <a:t>Acceleration length</a:t>
            </a:r>
            <a:endParaRPr lang="en-US" sz="1800" dirty="0"/>
          </a:p>
        </p:txBody>
      </p:sp>
      <p:sp>
        <p:nvSpPr>
          <p:cNvPr id="15" name="Text 13"/>
          <p:cNvSpPr/>
          <p:nvPr/>
        </p:nvSpPr>
        <p:spPr>
          <a:xfrm>
            <a:off x="8251176" y="3565598"/>
            <a:ext cx="2955464" cy="772211"/>
          </a:xfrm>
          <a:prstGeom prst="rect">
            <a:avLst/>
          </a:prstGeom>
          <a:noFill/>
          <a:ln/>
        </p:spPr>
        <p:txBody>
          <a:bodyPr wrap="square" lIns="0" tIns="0" rIns="0" bIns="0" rtlCol="0" anchor="t">
            <a:normAutofit/>
          </a:bodyPr>
          <a:lstStyle/>
          <a:p>
            <a:pPr marL="0" indent="0" algn="l">
              <a:lnSpc>
                <a:spcPts val="1960"/>
              </a:lnSpc>
              <a:buNone/>
            </a:pPr>
            <a:r>
              <a:rPr lang="en-US" sz="1400" dirty="0">
                <a:solidFill>
                  <a:srgbClr val="3F4757"/>
                </a:solidFill>
                <a:latin typeface="Arial" pitchFamily="34" charset="0"/>
                <a:ea typeface="Arial" pitchFamily="34" charset="-122"/>
                <a:cs typeface="Arial" pitchFamily="34" charset="-120"/>
              </a:rPr>
              <a:t>Depletion, dephasing, self-modulation of a proton bunch (AWAKE), FEL gain</a:t>
            </a:r>
            <a:endParaRPr lang="en-US" sz="1400" dirty="0"/>
          </a:p>
        </p:txBody>
      </p:sp>
      <p:sp>
        <p:nvSpPr>
          <p:cNvPr id="16" name="Text 14"/>
          <p:cNvSpPr/>
          <p:nvPr/>
        </p:nvSpPr>
        <p:spPr>
          <a:xfrm>
            <a:off x="812767" y="4799654"/>
            <a:ext cx="10883441" cy="878680"/>
          </a:xfrm>
          <a:prstGeom prst="rect">
            <a:avLst/>
          </a:prstGeom>
          <a:noFill/>
          <a:ln/>
        </p:spPr>
        <p:txBody>
          <a:bodyPr wrap="square" lIns="0" tIns="0" rIns="0" bIns="0" rtlCol="0" anchor="t">
            <a:normAutofit/>
          </a:bodyPr>
          <a:lstStyle/>
          <a:p>
            <a:pPr marL="0" indent="0" algn="l">
              <a:lnSpc>
                <a:spcPts val="2240"/>
              </a:lnSpc>
              <a:buNone/>
            </a:pPr>
            <a:r>
              <a:rPr lang="en-US" sz="1600" dirty="0">
                <a:solidFill>
                  <a:srgbClr val="3F4757"/>
                </a:solidFill>
                <a:latin typeface="Arial" pitchFamily="34" charset="0"/>
                <a:ea typeface="Arial" pitchFamily="34" charset="-122"/>
                <a:cs typeface="Arial" pitchFamily="34" charset="-120"/>
              </a:rPr>
              <a:t>Full PIC pays for λ₀ at every step: the Courant condition sets </a:t>
            </a:r>
            <a:r>
              <a:rPr lang="en-US" sz="1600" b="1" dirty="0">
                <a:solidFill>
                  <a:srgbClr val="3F4757"/>
                </a:solidFill>
                <a:latin typeface="Arial" pitchFamily="34" charset="0"/>
                <a:ea typeface="Arial" pitchFamily="34" charset="-122"/>
                <a:cs typeface="Arial" pitchFamily="34" charset="-120"/>
              </a:rPr>
              <a:t>c·δt &lt; δz ≈ λ₀/30</a:t>
            </a:r>
            <a:r>
              <a:rPr lang="en-US" sz="1600" dirty="0">
                <a:solidFill>
                  <a:srgbClr val="3F4757"/>
                </a:solidFill>
                <a:latin typeface="Arial" pitchFamily="34" charset="0"/>
                <a:ea typeface="Arial" pitchFamily="34" charset="-122"/>
                <a:cs typeface="Arial" pitchFamily="34" charset="-120"/>
              </a:rPr>
              <a:t>, so a 1 cm stage costs ~4·10⁵ steps</a:t>
            </a:r>
            <a:r>
              <a:rPr lang="en-US" sz="1600">
                <a:solidFill>
                  <a:srgbClr val="3F4757"/>
                </a:solidFill>
                <a:latin typeface="Arial" pitchFamily="34" charset="0"/>
                <a:ea typeface="Arial" pitchFamily="34" charset="-122"/>
                <a:cs typeface="Arial" pitchFamily="34" charset="-120"/>
              </a:rPr>
              <a:t>. </a:t>
            </a:r>
            <a:br>
              <a:rPr lang="en-US" sz="1600">
                <a:solidFill>
                  <a:srgbClr val="3F4757"/>
                </a:solidFill>
                <a:latin typeface="Arial" pitchFamily="34" charset="0"/>
                <a:ea typeface="Arial" pitchFamily="34" charset="-122"/>
                <a:cs typeface="Arial" pitchFamily="34" charset="-120"/>
              </a:rPr>
            </a:br>
            <a:r>
              <a:rPr lang="en-US" sz="1600">
                <a:solidFill>
                  <a:srgbClr val="3F4757"/>
                </a:solidFill>
                <a:latin typeface="Arial" pitchFamily="34" charset="0"/>
                <a:ea typeface="Arial" pitchFamily="34" charset="-122"/>
                <a:cs typeface="Arial" pitchFamily="34" charset="-120"/>
              </a:rPr>
              <a:t>Both </a:t>
            </a:r>
            <a:r>
              <a:rPr lang="en-US" sz="1600" dirty="0">
                <a:solidFill>
                  <a:srgbClr val="3F4757"/>
                </a:solidFill>
                <a:latin typeface="Arial" pitchFamily="34" charset="0"/>
                <a:ea typeface="Arial" pitchFamily="34" charset="-122"/>
                <a:cs typeface="Arial" pitchFamily="34" charset="-120"/>
              </a:rPr>
              <a:t>codes in this talk remove that cost in different ways, and both put resolution only where the physics needs it.</a:t>
            </a:r>
            <a:endParaRPr lang="en-US" sz="1600" dirty="0"/>
          </a:p>
        </p:txBody>
      </p:sp>
      <p:sp>
        <p:nvSpPr>
          <p:cNvPr id="17" name="Text 15"/>
          <p:cNvSpPr/>
          <p:nvPr/>
        </p:nvSpPr>
        <p:spPr>
          <a:xfrm>
            <a:off x="812767" y="6238277"/>
            <a:ext cx="7848570" cy="238738"/>
          </a:xfrm>
          <a:prstGeom prst="rect">
            <a:avLst/>
          </a:prstGeom>
          <a:noFill/>
          <a:ln/>
        </p:spPr>
        <p:txBody>
          <a:bodyPr wrap="square" lIns="0" tIns="0" rIns="0" bIns="0" rtlCol="0" anchor="t">
            <a:normAutofit/>
          </a:bodyPr>
          <a:lstStyle/>
          <a:p>
            <a:pPr marL="0" indent="0" algn="l">
              <a:lnSpc>
                <a:spcPts val="1680"/>
              </a:lnSpc>
              <a:buNone/>
            </a:pPr>
            <a:r>
              <a:rPr lang="en-US" sz="1200" dirty="0">
                <a:solidFill>
                  <a:srgbClr val="6B7280"/>
                </a:solidFill>
                <a:latin typeface="Arial" pitchFamily="34" charset="0"/>
                <a:ea typeface="Arial" pitchFamily="34" charset="-122"/>
                <a:cs typeface="Arial" pitchFamily="34" charset="-120"/>
              </a:rPr>
              <a:t>QUARZ &amp; GEM-PIC-RZ · A. Pukhov</a:t>
            </a:r>
            <a:endParaRPr lang="en-US" sz="1200" dirty="0"/>
          </a:p>
        </p:txBody>
      </p:sp>
      <p:sp>
        <p:nvSpPr>
          <p:cNvPr id="18" name="Text 16"/>
          <p:cNvSpPr/>
          <p:nvPr/>
        </p:nvSpPr>
        <p:spPr>
          <a:xfrm>
            <a:off x="10058431" y="6238277"/>
            <a:ext cx="1320783" cy="238738"/>
          </a:xfrm>
          <a:prstGeom prst="rect">
            <a:avLst/>
          </a:prstGeom>
          <a:noFill/>
          <a:ln/>
        </p:spPr>
        <p:txBody>
          <a:bodyPr wrap="square" lIns="0" tIns="0" rIns="0" bIns="0" rtlCol="0" anchor="t">
            <a:normAutofit/>
          </a:bodyPr>
          <a:lstStyle/>
          <a:p>
            <a:pPr marL="0" indent="0" algn="r">
              <a:lnSpc>
                <a:spcPts val="1680"/>
              </a:lnSpc>
              <a:buNone/>
            </a:pPr>
            <a:r>
              <a:rPr lang="en-US" sz="1200" dirty="0">
                <a:solidFill>
                  <a:srgbClr val="6B7280"/>
                </a:solidFill>
                <a:latin typeface="Arial" pitchFamily="34" charset="0"/>
                <a:ea typeface="Arial" pitchFamily="34" charset="-122"/>
                <a:cs typeface="Arial" pitchFamily="34" charset="-120"/>
              </a:rPr>
              <a:t>2</a:t>
            </a:r>
            <a:endParaRPr lang="en-US" sz="1200" dirty="0"/>
          </a:p>
        </p:txBody>
      </p:sp>
    </p:spTree>
    <p:extLst>
      <p:ext uri="{BB962C8B-B14F-4D97-AF65-F5344CB8AC3E}">
        <p14:creationId xmlns:p14="http://schemas.microsoft.com/office/powerpoint/2010/main" val="16374306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3">
    <p:bg>
      <p:bgPr>
        <a:solidFill>
          <a:srgbClr val="F6F5F0"/>
        </a:solidFill>
        <a:effectLst/>
      </p:bgPr>
    </p:bg>
    <p:spTree>
      <p:nvGrpSpPr>
        <p:cNvPr id="1" name=""/>
        <p:cNvGrpSpPr/>
        <p:nvPr/>
      </p:nvGrpSpPr>
      <p:grpSpPr>
        <a:xfrm>
          <a:off x="0" y="0"/>
          <a:ext cx="0" cy="0"/>
          <a:chOff x="0" y="0"/>
          <a:chExt cx="0" cy="0"/>
        </a:xfrm>
      </p:grpSpPr>
      <p:sp>
        <p:nvSpPr>
          <p:cNvPr id="2" name="Text 0"/>
          <p:cNvSpPr/>
          <p:nvPr/>
        </p:nvSpPr>
        <p:spPr>
          <a:xfrm>
            <a:off x="812767" y="812767"/>
            <a:ext cx="10883441" cy="220138"/>
          </a:xfrm>
          <a:prstGeom prst="rect">
            <a:avLst/>
          </a:prstGeom>
          <a:noFill/>
          <a:ln/>
        </p:spPr>
        <p:txBody>
          <a:bodyPr wrap="square" lIns="0" tIns="0" rIns="0" bIns="0" rtlCol="0" anchor="t">
            <a:normAutofit/>
          </a:bodyPr>
          <a:lstStyle/>
          <a:p>
            <a:pPr marL="0" indent="0" algn="l">
              <a:lnSpc>
                <a:spcPts val="1575"/>
              </a:lnSpc>
              <a:buNone/>
            </a:pPr>
            <a:r>
              <a:rPr lang="en-US" sz="1125" b="1" kern="0" spc="150" dirty="0">
                <a:solidFill>
                  <a:srgbClr val="5A6478"/>
                </a:solidFill>
                <a:latin typeface="Arial" pitchFamily="34" charset="0"/>
                <a:ea typeface="Arial" pitchFamily="34" charset="-122"/>
                <a:cs typeface="Arial" pitchFamily="34" charset="-120"/>
              </a:rPr>
              <a:t>MOTIVATION</a:t>
            </a:r>
            <a:endParaRPr lang="en-US" sz="1125" dirty="0"/>
          </a:p>
        </p:txBody>
      </p:sp>
      <p:sp>
        <p:nvSpPr>
          <p:cNvPr id="3" name="Text 1"/>
          <p:cNvSpPr>
            <a:spLocks noGrp="1"/>
          </p:cNvSpPr>
          <p:nvPr>
            <p:ph type="title"/>
          </p:nvPr>
        </p:nvSpPr>
        <p:spPr>
          <a:xfrm>
            <a:off x="812767" y="1236095"/>
            <a:ext cx="11379233" cy="841552"/>
          </a:xfrm>
          <a:prstGeom prst="rect">
            <a:avLst/>
          </a:prstGeom>
          <a:noFill/>
          <a:ln/>
        </p:spPr>
        <p:txBody>
          <a:bodyPr wrap="square" lIns="0" tIns="0" rIns="0" bIns="0" rtlCol="0" anchor="t">
            <a:normAutofit/>
          </a:bodyPr>
          <a:lstStyle/>
          <a:p>
            <a:pPr marL="0" indent="0" algn="l">
              <a:lnSpc>
                <a:spcPts val="3410"/>
              </a:lnSpc>
              <a:buNone/>
            </a:pPr>
            <a:r>
              <a:rPr lang="en-US" sz="3100" b="1" i="0" dirty="0">
                <a:solidFill>
                  <a:srgbClr val="14213D"/>
                </a:solidFill>
                <a:latin typeface="Georgia" pitchFamily="18" charset="0"/>
                <a:ea typeface="Georgia" pitchFamily="18" charset="-122"/>
                <a:cs typeface="Georgia" pitchFamily="18" charset="-120"/>
              </a:rPr>
              <a:t>A ladder of models, and where the two codes sit</a:t>
            </a:r>
            <a:endParaRPr lang="en-US" sz="3100" dirty="0"/>
          </a:p>
        </p:txBody>
      </p:sp>
      <p:graphicFrame>
        <p:nvGraphicFramePr>
          <p:cNvPr id="4" name="Table 0"/>
          <p:cNvGraphicFramePr>
            <a:graphicFrameLocks noGrp="1"/>
          </p:cNvGraphicFramePr>
          <p:nvPr>
            <p:extLst>
              <p:ext uri="{D42A27DB-BD31-4B8C-83A1-F6EECF244321}">
                <p14:modId xmlns:p14="http://schemas.microsoft.com/office/powerpoint/2010/main" val="4237309686"/>
              </p:ext>
            </p:extLst>
          </p:nvPr>
        </p:nvGraphicFramePr>
        <p:xfrm>
          <a:off x="824415" y="2292484"/>
          <a:ext cx="10554800" cy="2542004"/>
        </p:xfrm>
        <a:graphic>
          <a:graphicData uri="http://schemas.openxmlformats.org/drawingml/2006/table">
            <a:tbl>
              <a:tblPr/>
              <a:tblGrid>
                <a:gridCol w="2533152">
                  <a:extLst>
                    <a:ext uri="{9D8B030D-6E8A-4147-A177-3AD203B41FA5}">
                      <a16:colId xmlns:a16="http://schemas.microsoft.com/office/drawing/2014/main" val="20000"/>
                    </a:ext>
                  </a:extLst>
                </a:gridCol>
                <a:gridCol w="2955344">
                  <a:extLst>
                    <a:ext uri="{9D8B030D-6E8A-4147-A177-3AD203B41FA5}">
                      <a16:colId xmlns:a16="http://schemas.microsoft.com/office/drawing/2014/main" val="20001"/>
                    </a:ext>
                  </a:extLst>
                </a:gridCol>
                <a:gridCol w="2533152">
                  <a:extLst>
                    <a:ext uri="{9D8B030D-6E8A-4147-A177-3AD203B41FA5}">
                      <a16:colId xmlns:a16="http://schemas.microsoft.com/office/drawing/2014/main" val="20002"/>
                    </a:ext>
                  </a:extLst>
                </a:gridCol>
                <a:gridCol w="2533152">
                  <a:extLst>
                    <a:ext uri="{9D8B030D-6E8A-4147-A177-3AD203B41FA5}">
                      <a16:colId xmlns:a16="http://schemas.microsoft.com/office/drawing/2014/main" val="20003"/>
                    </a:ext>
                  </a:extLst>
                </a:gridCol>
              </a:tblGrid>
              <a:tr h="398248">
                <a:tc>
                  <a:txBody>
                    <a:bodyPr/>
                    <a:lstStyle/>
                    <a:p>
                      <a:pPr marL="0" indent="0">
                        <a:lnSpc>
                          <a:spcPts val="1868"/>
                        </a:lnSpc>
                        <a:buNone/>
                      </a:pPr>
                      <a:r>
                        <a:rPr lang="en-US" sz="1334" b="1" dirty="0">
                          <a:solidFill>
                            <a:srgbClr val="14213D"/>
                          </a:solidFill>
                          <a:latin typeface="Arial" pitchFamily="34" charset="0"/>
                          <a:ea typeface="Arial" pitchFamily="34" charset="-122"/>
                          <a:cs typeface="Arial" pitchFamily="34" charset="-120"/>
                        </a:rPr>
                        <a:t>model</a:t>
                      </a:r>
                      <a:endParaRPr lang="en-US" sz="1334" dirty="0">
                        <a:latin typeface="Arial" charset="0"/>
                        <a:ea typeface="Arial" charset="0"/>
                        <a:cs typeface="Arial" charset="0"/>
                      </a:endParaRPr>
                    </a:p>
                  </a:txBody>
                  <a:tcPr marL="59313" marR="59313" marT="59313" marB="59313">
                    <a:lnL w="12700" cap="flat" cmpd="sng" algn="ctr">
                      <a:solidFill>
                        <a:srgbClr val="C4C4BF"/>
                      </a:solidFill>
                      <a:prstDash val="solid"/>
                      <a:round/>
                      <a:headEnd type="none" w="med" len="med"/>
                      <a:tailEnd type="none" w="med" len="med"/>
                    </a:lnL>
                    <a:lnR w="12700" cap="flat" cmpd="sng" algn="ctr">
                      <a:solidFill>
                        <a:srgbClr val="B6B5B1"/>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B6B5B1"/>
                      </a:solidFill>
                      <a:prstDash val="solid"/>
                      <a:round/>
                      <a:headEnd type="none" w="med" len="med"/>
                      <a:tailEnd type="none" w="med" len="med"/>
                    </a:lnB>
                    <a:solidFill>
                      <a:srgbClr val="E4E3DE"/>
                    </a:solidFill>
                  </a:tcPr>
                </a:tc>
                <a:tc>
                  <a:txBody>
                    <a:bodyPr/>
                    <a:lstStyle/>
                    <a:p>
                      <a:pPr marL="0" indent="0">
                        <a:lnSpc>
                          <a:spcPts val="1868"/>
                        </a:lnSpc>
                        <a:buNone/>
                      </a:pPr>
                      <a:r>
                        <a:rPr lang="en-US" sz="1334" b="1" dirty="0">
                          <a:solidFill>
                            <a:srgbClr val="14213D"/>
                          </a:solidFill>
                          <a:latin typeface="Arial" pitchFamily="34" charset="0"/>
                          <a:ea typeface="Arial" pitchFamily="34" charset="-122"/>
                          <a:cs typeface="Arial" pitchFamily="34" charset="-120"/>
                        </a:rPr>
                        <a:t>what it resolves</a:t>
                      </a:r>
                      <a:endParaRPr lang="en-US" sz="1334" dirty="0">
                        <a:latin typeface="Arial" charset="0"/>
                        <a:ea typeface="Arial" charset="0"/>
                        <a:cs typeface="Arial" charset="0"/>
                      </a:endParaRPr>
                    </a:p>
                  </a:txBody>
                  <a:tcPr marL="59313" marR="59313" marT="59313" marB="59313">
                    <a:lnL w="12700" cap="flat" cmpd="sng" algn="ctr">
                      <a:solidFill>
                        <a:srgbClr val="B6B5B1"/>
                      </a:solidFill>
                      <a:prstDash val="solid"/>
                      <a:round/>
                      <a:headEnd type="none" w="med" len="med"/>
                      <a:tailEnd type="none" w="med" len="med"/>
                    </a:lnL>
                    <a:lnR w="12700" cap="flat" cmpd="sng" algn="ctr">
                      <a:solidFill>
                        <a:srgbClr val="B6B5B1"/>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B6B5B1"/>
                      </a:solidFill>
                      <a:prstDash val="solid"/>
                      <a:round/>
                      <a:headEnd type="none" w="med" len="med"/>
                      <a:tailEnd type="none" w="med" len="med"/>
                    </a:lnB>
                    <a:solidFill>
                      <a:srgbClr val="E4E3DE"/>
                    </a:solidFill>
                  </a:tcPr>
                </a:tc>
                <a:tc>
                  <a:txBody>
                    <a:bodyPr/>
                    <a:lstStyle/>
                    <a:p>
                      <a:pPr marL="0" indent="0">
                        <a:lnSpc>
                          <a:spcPts val="1868"/>
                        </a:lnSpc>
                        <a:buNone/>
                      </a:pPr>
                      <a:r>
                        <a:rPr lang="en-US" sz="1334" b="1" dirty="0">
                          <a:solidFill>
                            <a:srgbClr val="14213D"/>
                          </a:solidFill>
                          <a:latin typeface="Arial" pitchFamily="34" charset="0"/>
                          <a:ea typeface="Arial" pitchFamily="34" charset="-122"/>
                          <a:cs typeface="Arial" pitchFamily="34" charset="-120"/>
                        </a:rPr>
                        <a:t>step set by</a:t>
                      </a:r>
                      <a:endParaRPr lang="en-US" sz="1334" dirty="0">
                        <a:latin typeface="Arial" charset="0"/>
                        <a:ea typeface="Arial" charset="0"/>
                        <a:cs typeface="Arial" charset="0"/>
                      </a:endParaRPr>
                    </a:p>
                  </a:txBody>
                  <a:tcPr marL="59313" marR="59313" marT="59313" marB="59313">
                    <a:lnL w="12700" cap="flat" cmpd="sng" algn="ctr">
                      <a:solidFill>
                        <a:srgbClr val="B6B5B1"/>
                      </a:solidFill>
                      <a:prstDash val="solid"/>
                      <a:round/>
                      <a:headEnd type="none" w="med" len="med"/>
                      <a:tailEnd type="none" w="med" len="med"/>
                    </a:lnL>
                    <a:lnR w="12700" cap="flat" cmpd="sng" algn="ctr">
                      <a:solidFill>
                        <a:srgbClr val="B6B5B1"/>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B6B5B1"/>
                      </a:solidFill>
                      <a:prstDash val="solid"/>
                      <a:round/>
                      <a:headEnd type="none" w="med" len="med"/>
                      <a:tailEnd type="none" w="med" len="med"/>
                    </a:lnB>
                    <a:solidFill>
                      <a:srgbClr val="E4E3DE"/>
                    </a:solidFill>
                  </a:tcPr>
                </a:tc>
                <a:tc>
                  <a:txBody>
                    <a:bodyPr/>
                    <a:lstStyle/>
                    <a:p>
                      <a:pPr marL="0" indent="0">
                        <a:lnSpc>
                          <a:spcPts val="1868"/>
                        </a:lnSpc>
                        <a:buNone/>
                      </a:pPr>
                      <a:r>
                        <a:rPr lang="en-US" sz="1334" b="1" dirty="0">
                          <a:solidFill>
                            <a:srgbClr val="14213D"/>
                          </a:solidFill>
                          <a:latin typeface="Arial" pitchFamily="34" charset="0"/>
                          <a:ea typeface="Arial" pitchFamily="34" charset="-122"/>
                          <a:cs typeface="Arial" pitchFamily="34" charset="-120"/>
                        </a:rPr>
                        <a:t>codes</a:t>
                      </a:r>
                      <a:endParaRPr lang="en-US" sz="1334" dirty="0">
                        <a:latin typeface="Arial" charset="0"/>
                        <a:ea typeface="Arial" charset="0"/>
                        <a:cs typeface="Arial" charset="0"/>
                      </a:endParaRPr>
                    </a:p>
                  </a:txBody>
                  <a:tcPr marL="59313" marR="59313" marT="59313" marB="59313">
                    <a:lnL w="12700" cap="flat" cmpd="sng" algn="ctr">
                      <a:solidFill>
                        <a:srgbClr val="B6B5B1"/>
                      </a:solidFill>
                      <a:prstDash val="solid"/>
                      <a:round/>
                      <a:headEnd type="none" w="med" len="med"/>
                      <a:tailEnd type="none" w="med" len="med"/>
                    </a:lnL>
                    <a:lnR w="12700" cap="flat" cmpd="sng" algn="ctr">
                      <a:solidFill>
                        <a:srgbClr val="B6B5B1"/>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B6B5B1"/>
                      </a:solidFill>
                      <a:prstDash val="solid"/>
                      <a:round/>
                      <a:headEnd type="none" w="med" len="med"/>
                      <a:tailEnd type="none" w="med" len="med"/>
                    </a:lnB>
                    <a:solidFill>
                      <a:srgbClr val="E4E3DE"/>
                    </a:solidFill>
                  </a:tcPr>
                </a:tc>
                <a:extLst>
                  <a:ext uri="{0D108BD9-81ED-4DB2-BD59-A6C34878D82A}">
                    <a16:rowId xmlns:a16="http://schemas.microsoft.com/office/drawing/2014/main" val="10000"/>
                  </a:ext>
                </a:extLst>
              </a:tr>
              <a:tr h="635501">
                <a:tc>
                  <a:txBody>
                    <a:bodyPr/>
                    <a:lstStyle/>
                    <a:p>
                      <a:pPr marL="0" indent="0">
                        <a:lnSpc>
                          <a:spcPts val="1868"/>
                        </a:lnSpc>
                        <a:buNone/>
                      </a:pPr>
                      <a:r>
                        <a:rPr lang="en-US" sz="1334" dirty="0">
                          <a:solidFill>
                            <a:srgbClr val="14213D"/>
                          </a:solidFill>
                          <a:latin typeface="Arial" pitchFamily="34" charset="0"/>
                          <a:ea typeface="Arial" pitchFamily="34" charset="-122"/>
                          <a:cs typeface="Arial" pitchFamily="34" charset="-120"/>
                        </a:rPr>
                        <a:t>Full EM PIC</a:t>
                      </a:r>
                      <a:endParaRPr lang="en-US" sz="1334" dirty="0">
                        <a:latin typeface="Arial" charset="0"/>
                        <a:ea typeface="Arial" charset="0"/>
                        <a:cs typeface="Arial" charset="0"/>
                      </a:endParaRPr>
                    </a:p>
                  </a:txBody>
                  <a:tcPr marL="59313" marR="59313" marT="59313" marB="59313">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B6B5B1"/>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868"/>
                        </a:lnSpc>
                        <a:buNone/>
                      </a:pPr>
                      <a:r>
                        <a:rPr lang="en-US" sz="1334" dirty="0">
                          <a:solidFill>
                            <a:srgbClr val="14213D"/>
                          </a:solidFill>
                          <a:latin typeface="Arial" pitchFamily="34" charset="0"/>
                          <a:ea typeface="Arial" pitchFamily="34" charset="-122"/>
                          <a:cs typeface="Arial" pitchFamily="34" charset="-120"/>
                        </a:rPr>
                        <a:t>everything: carrier, backward waves, overdense targets</a:t>
                      </a:r>
                      <a:endParaRPr lang="en-US" sz="1334" dirty="0">
                        <a:latin typeface="Arial" charset="0"/>
                        <a:ea typeface="Arial" charset="0"/>
                        <a:cs typeface="Arial" charset="0"/>
                      </a:endParaRPr>
                    </a:p>
                  </a:txBody>
                  <a:tcPr marL="59313" marR="59313" marT="59313" marB="59313">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B6B5B1"/>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868"/>
                        </a:lnSpc>
                        <a:buNone/>
                      </a:pPr>
                      <a:r>
                        <a:rPr lang="en-US" sz="1334" dirty="0">
                          <a:solidFill>
                            <a:srgbClr val="14213D"/>
                          </a:solidFill>
                          <a:latin typeface="Arial" pitchFamily="34" charset="0"/>
                          <a:ea typeface="Arial" pitchFamily="34" charset="-122"/>
                          <a:cs typeface="Arial" pitchFamily="34" charset="-120"/>
                        </a:rPr>
                        <a:t>Courant, c·δt &lt; δz</a:t>
                      </a:r>
                      <a:endParaRPr lang="en-US" sz="1334" dirty="0">
                        <a:latin typeface="Arial" charset="0"/>
                        <a:ea typeface="Arial" charset="0"/>
                        <a:cs typeface="Arial" charset="0"/>
                      </a:endParaRPr>
                    </a:p>
                  </a:txBody>
                  <a:tcPr marL="59313" marR="59313" marT="59313" marB="59313">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B6B5B1"/>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868"/>
                        </a:lnSpc>
                        <a:buNone/>
                      </a:pPr>
                      <a:r>
                        <a:rPr lang="en-US" sz="1334" dirty="0">
                          <a:solidFill>
                            <a:srgbClr val="14213D"/>
                          </a:solidFill>
                          <a:latin typeface="Arial" pitchFamily="34" charset="0"/>
                          <a:ea typeface="Arial" pitchFamily="34" charset="-122"/>
                          <a:cs typeface="Arial" pitchFamily="34" charset="-120"/>
                        </a:rPr>
                        <a:t>EPOCH, VLPL, WarpX, </a:t>
                      </a:r>
                      <a:br>
                        <a:rPr lang="en-US" sz="1334" dirty="0">
                          <a:solidFill>
                            <a:srgbClr val="14213D"/>
                          </a:solidFill>
                          <a:latin typeface="Arial" pitchFamily="34" charset="0"/>
                          <a:ea typeface="Arial" pitchFamily="34" charset="-122"/>
                          <a:cs typeface="Arial" pitchFamily="34" charset="-120"/>
                        </a:rPr>
                      </a:br>
                      <a:r>
                        <a:rPr lang="en-US" sz="1334" dirty="0">
                          <a:solidFill>
                            <a:srgbClr val="14213D"/>
                          </a:solidFill>
                          <a:latin typeface="Arial" pitchFamily="34" charset="0"/>
                          <a:ea typeface="Arial" pitchFamily="34" charset="-122"/>
                          <a:cs typeface="Arial" pitchFamily="34" charset="-120"/>
                        </a:rPr>
                        <a:t>FBPIC (RZ)</a:t>
                      </a:r>
                      <a:endParaRPr lang="en-US" sz="1334" dirty="0">
                        <a:latin typeface="Arial" charset="0"/>
                        <a:ea typeface="Arial" charset="0"/>
                        <a:cs typeface="Arial" charset="0"/>
                      </a:endParaRPr>
                    </a:p>
                  </a:txBody>
                  <a:tcPr marL="59313" marR="59313" marT="59313" marB="59313">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B6B5B1"/>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extLst>
                  <a:ext uri="{0D108BD9-81ED-4DB2-BD59-A6C34878D82A}">
                    <a16:rowId xmlns:a16="http://schemas.microsoft.com/office/drawing/2014/main" val="10001"/>
                  </a:ext>
                </a:extLst>
              </a:tr>
              <a:tr h="872754">
                <a:tc>
                  <a:txBody>
                    <a:bodyPr/>
                    <a:lstStyle/>
                    <a:p>
                      <a:pPr marL="0" indent="0">
                        <a:lnSpc>
                          <a:spcPts val="1868"/>
                        </a:lnSpc>
                        <a:buNone/>
                      </a:pPr>
                      <a:r>
                        <a:rPr lang="en-US" sz="1334" dirty="0">
                          <a:solidFill>
                            <a:srgbClr val="14213D"/>
                          </a:solidFill>
                          <a:latin typeface="Arial" pitchFamily="34" charset="0"/>
                          <a:ea typeface="Arial" pitchFamily="34" charset="-122"/>
                          <a:cs typeface="Arial" pitchFamily="34" charset="-120"/>
                        </a:rPr>
                        <a:t>Galilean EM PIC</a:t>
                      </a:r>
                      <a:endParaRPr lang="en-US" sz="1334" dirty="0">
                        <a:latin typeface="Arial" charset="0"/>
                        <a:ea typeface="Arial" charset="0"/>
                        <a:cs typeface="Arial" charset="0"/>
                      </a:endParaRPr>
                    </a:p>
                  </a:txBody>
                  <a:tcPr marL="59313" marR="59313" marT="59313" marB="59313">
                    <a:lnL w="12700" cap="flat" cmpd="sng" algn="ctr">
                      <a:solidFill>
                        <a:srgbClr val="C4C4BF"/>
                      </a:solidFill>
                      <a:prstDash val="solid"/>
                      <a:round/>
                      <a:headEnd type="none" w="med" len="med"/>
                      <a:tailEnd type="none" w="med" len="med"/>
                    </a:lnL>
                    <a:lnR w="12700" cap="flat" cmpd="sng" algn="ctr">
                      <a:solidFill>
                        <a:srgbClr val="C5BAB2"/>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5BAB2"/>
                      </a:solidFill>
                      <a:prstDash val="solid"/>
                      <a:round/>
                      <a:headEnd type="none" w="med" len="med"/>
                      <a:tailEnd type="none" w="med" len="med"/>
                    </a:lnB>
                    <a:solidFill>
                      <a:srgbClr val="F7E9DF"/>
                    </a:solidFill>
                  </a:tcPr>
                </a:tc>
                <a:tc>
                  <a:txBody>
                    <a:bodyPr/>
                    <a:lstStyle/>
                    <a:p>
                      <a:pPr marL="0" indent="0">
                        <a:lnSpc>
                          <a:spcPts val="1868"/>
                        </a:lnSpc>
                        <a:buNone/>
                      </a:pPr>
                      <a:r>
                        <a:rPr lang="en-US" sz="1334" dirty="0">
                          <a:solidFill>
                            <a:srgbClr val="14213D"/>
                          </a:solidFill>
                          <a:latin typeface="Arial" pitchFamily="34" charset="0"/>
                          <a:ea typeface="Arial" pitchFamily="34" charset="-122"/>
                          <a:cs typeface="Arial" pitchFamily="34" charset="-120"/>
                        </a:rPr>
                        <a:t>forward carrier: diffraction, depletion, redshift, ADK in the real field</a:t>
                      </a:r>
                      <a:endParaRPr lang="en-US" sz="1334" dirty="0">
                        <a:latin typeface="Arial" charset="0"/>
                        <a:ea typeface="Arial" charset="0"/>
                        <a:cs typeface="Arial" charset="0"/>
                      </a:endParaRPr>
                    </a:p>
                  </a:txBody>
                  <a:tcPr marL="59313" marR="59313" marT="59313" marB="59313">
                    <a:lnL w="12700" cap="flat" cmpd="sng" algn="ctr">
                      <a:solidFill>
                        <a:srgbClr val="C5BAB2"/>
                      </a:solidFill>
                      <a:prstDash val="solid"/>
                      <a:round/>
                      <a:headEnd type="none" w="med" len="med"/>
                      <a:tailEnd type="none" w="med" len="med"/>
                    </a:lnL>
                    <a:lnR w="12700" cap="flat" cmpd="sng" algn="ctr">
                      <a:solidFill>
                        <a:srgbClr val="C5BAB2"/>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5BAB2"/>
                      </a:solidFill>
                      <a:prstDash val="solid"/>
                      <a:round/>
                      <a:headEnd type="none" w="med" len="med"/>
                      <a:tailEnd type="none" w="med" len="med"/>
                    </a:lnB>
                    <a:solidFill>
                      <a:srgbClr val="F7E9DF"/>
                    </a:solidFill>
                  </a:tcPr>
                </a:tc>
                <a:tc>
                  <a:txBody>
                    <a:bodyPr/>
                    <a:lstStyle/>
                    <a:p>
                      <a:pPr marL="0" indent="0">
                        <a:lnSpc>
                          <a:spcPts val="1868"/>
                        </a:lnSpc>
                        <a:buNone/>
                      </a:pPr>
                      <a:r>
                        <a:rPr lang="en-US" sz="1334" dirty="0">
                          <a:solidFill>
                            <a:srgbClr val="14213D"/>
                          </a:solidFill>
                          <a:latin typeface="Arial" pitchFamily="34" charset="0"/>
                          <a:ea typeface="Arial" pitchFamily="34" charset="-122"/>
                          <a:cs typeface="Arial" pitchFamily="34" charset="-120"/>
                        </a:rPr>
                        <a:t>evolution of laser and plasma, </a:t>
                      </a:r>
                      <a:br>
                        <a:rPr lang="en-US" sz="1334" dirty="0">
                          <a:solidFill>
                            <a:srgbClr val="14213D"/>
                          </a:solidFill>
                          <a:latin typeface="Arial" pitchFamily="34" charset="0"/>
                          <a:ea typeface="Arial" pitchFamily="34" charset="-122"/>
                          <a:cs typeface="Arial" pitchFamily="34" charset="-120"/>
                        </a:rPr>
                      </a:br>
                      <a:r>
                        <a:rPr lang="en-US" sz="1334" dirty="0">
                          <a:solidFill>
                            <a:srgbClr val="14213D"/>
                          </a:solidFill>
                          <a:latin typeface="Arial" pitchFamily="34" charset="0"/>
                          <a:ea typeface="Arial" pitchFamily="34" charset="-122"/>
                          <a:cs typeface="Arial" pitchFamily="34" charset="-120"/>
                        </a:rPr>
                        <a:t>Δ ≈ 100 c·δt</a:t>
                      </a:r>
                      <a:endParaRPr lang="en-US" sz="1334" dirty="0">
                        <a:latin typeface="Arial" charset="0"/>
                        <a:ea typeface="Arial" charset="0"/>
                        <a:cs typeface="Arial" charset="0"/>
                      </a:endParaRPr>
                    </a:p>
                  </a:txBody>
                  <a:tcPr marL="59313" marR="59313" marT="59313" marB="59313">
                    <a:lnL w="12700" cap="flat" cmpd="sng" algn="ctr">
                      <a:solidFill>
                        <a:srgbClr val="C5BAB2"/>
                      </a:solidFill>
                      <a:prstDash val="solid"/>
                      <a:round/>
                      <a:headEnd type="none" w="med" len="med"/>
                      <a:tailEnd type="none" w="med" len="med"/>
                    </a:lnL>
                    <a:lnR w="12700" cap="flat" cmpd="sng" algn="ctr">
                      <a:solidFill>
                        <a:srgbClr val="C5BAB2"/>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5BAB2"/>
                      </a:solidFill>
                      <a:prstDash val="solid"/>
                      <a:round/>
                      <a:headEnd type="none" w="med" len="med"/>
                      <a:tailEnd type="none" w="med" len="med"/>
                    </a:lnB>
                    <a:solidFill>
                      <a:srgbClr val="F7E9DF"/>
                    </a:solidFill>
                  </a:tcPr>
                </a:tc>
                <a:tc>
                  <a:txBody>
                    <a:bodyPr/>
                    <a:lstStyle/>
                    <a:p>
                      <a:pPr marL="0" indent="0">
                        <a:lnSpc>
                          <a:spcPts val="1868"/>
                        </a:lnSpc>
                        <a:buNone/>
                      </a:pPr>
                      <a:r>
                        <a:rPr lang="en-US" sz="1334" dirty="0">
                          <a:solidFill>
                            <a:srgbClr val="FF0000"/>
                          </a:solidFill>
                          <a:latin typeface="Arial" pitchFamily="34" charset="0"/>
                          <a:ea typeface="Arial" pitchFamily="34" charset="-122"/>
                          <a:cs typeface="Arial" pitchFamily="34" charset="-120"/>
                        </a:rPr>
                        <a:t>GEM-PIC (3D), </a:t>
                      </a:r>
                      <a:r>
                        <a:rPr lang="en-US" sz="1334" b="1" dirty="0">
                          <a:solidFill>
                            <a:srgbClr val="FF0000"/>
                          </a:solidFill>
                          <a:latin typeface="Arial" pitchFamily="34" charset="0"/>
                          <a:ea typeface="Arial" pitchFamily="34" charset="-122"/>
                          <a:cs typeface="Arial" pitchFamily="34" charset="-120"/>
                        </a:rPr>
                        <a:t>GEM-PIC-RZ</a:t>
                      </a:r>
                      <a:endParaRPr lang="en-US" sz="1334" b="1" dirty="0">
                        <a:solidFill>
                          <a:srgbClr val="FF0000"/>
                        </a:solidFill>
                        <a:latin typeface="Arial" charset="0"/>
                        <a:ea typeface="Arial" charset="0"/>
                        <a:cs typeface="Arial" charset="0"/>
                      </a:endParaRPr>
                    </a:p>
                  </a:txBody>
                  <a:tcPr marL="59313" marR="59313" marT="59313" marB="59313">
                    <a:lnL w="12700" cap="flat" cmpd="sng" algn="ctr">
                      <a:solidFill>
                        <a:srgbClr val="C5BAB2"/>
                      </a:solidFill>
                      <a:prstDash val="solid"/>
                      <a:round/>
                      <a:headEnd type="none" w="med" len="med"/>
                      <a:tailEnd type="none" w="med" len="med"/>
                    </a:lnL>
                    <a:lnR w="12700" cap="flat" cmpd="sng" algn="ctr">
                      <a:solidFill>
                        <a:srgbClr val="C5BAB2"/>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5BAB2"/>
                      </a:solidFill>
                      <a:prstDash val="solid"/>
                      <a:round/>
                      <a:headEnd type="none" w="med" len="med"/>
                      <a:tailEnd type="none" w="med" len="med"/>
                    </a:lnB>
                    <a:solidFill>
                      <a:srgbClr val="F7E9DF"/>
                    </a:solidFill>
                  </a:tcPr>
                </a:tc>
                <a:extLst>
                  <a:ext uri="{0D108BD9-81ED-4DB2-BD59-A6C34878D82A}">
                    <a16:rowId xmlns:a16="http://schemas.microsoft.com/office/drawing/2014/main" val="10002"/>
                  </a:ext>
                </a:extLst>
              </a:tr>
              <a:tr h="635501">
                <a:tc>
                  <a:txBody>
                    <a:bodyPr/>
                    <a:lstStyle/>
                    <a:p>
                      <a:pPr marL="0" indent="0">
                        <a:lnSpc>
                          <a:spcPts val="1868"/>
                        </a:lnSpc>
                        <a:buNone/>
                      </a:pPr>
                      <a:r>
                        <a:rPr lang="en-US" sz="1334" dirty="0">
                          <a:solidFill>
                            <a:srgbClr val="14213D"/>
                          </a:solidFill>
                          <a:latin typeface="Arial" pitchFamily="34" charset="0"/>
                          <a:ea typeface="Arial" pitchFamily="34" charset="-122"/>
                          <a:cs typeface="Arial" pitchFamily="34" charset="-120"/>
                        </a:rPr>
                        <a:t>Quasi-static</a:t>
                      </a:r>
                      <a:endParaRPr lang="en-US" sz="1334" dirty="0">
                        <a:latin typeface="Arial" charset="0"/>
                        <a:ea typeface="Arial" charset="0"/>
                        <a:cs typeface="Arial" charset="0"/>
                      </a:endParaRPr>
                    </a:p>
                  </a:txBody>
                  <a:tcPr marL="59313" marR="59313" marT="59313" marB="59313">
                    <a:lnL w="12700" cap="flat" cmpd="sng" algn="ctr">
                      <a:solidFill>
                        <a:srgbClr val="C4C4BF"/>
                      </a:solidFill>
                      <a:prstDash val="solid"/>
                      <a:round/>
                      <a:headEnd type="none" w="med" len="med"/>
                      <a:tailEnd type="none" w="med" len="med"/>
                    </a:lnL>
                    <a:lnR w="12700" cap="flat" cmpd="sng" algn="ctr">
                      <a:solidFill>
                        <a:srgbClr val="B5BCC4"/>
                      </a:solidFill>
                      <a:prstDash val="solid"/>
                      <a:round/>
                      <a:headEnd type="none" w="med" len="med"/>
                      <a:tailEnd type="none" w="med" len="med"/>
                    </a:lnR>
                    <a:lnT w="12700" cap="flat" cmpd="sng" algn="ctr">
                      <a:solidFill>
                        <a:srgbClr val="C5BAB2"/>
                      </a:solidFill>
                      <a:prstDash val="solid"/>
                      <a:round/>
                      <a:headEnd type="none" w="med" len="med"/>
                      <a:tailEnd type="none" w="med" len="med"/>
                    </a:lnT>
                    <a:lnB w="12700" cap="flat" cmpd="sng" algn="ctr">
                      <a:solidFill>
                        <a:srgbClr val="B5BCC4"/>
                      </a:solidFill>
                      <a:prstDash val="solid"/>
                      <a:round/>
                      <a:headEnd type="none" w="med" len="med"/>
                      <a:tailEnd type="none" w="med" len="med"/>
                    </a:lnB>
                    <a:solidFill>
                      <a:srgbClr val="E3ECF6"/>
                    </a:solidFill>
                  </a:tcPr>
                </a:tc>
                <a:tc>
                  <a:txBody>
                    <a:bodyPr/>
                    <a:lstStyle/>
                    <a:p>
                      <a:pPr marL="0" indent="0">
                        <a:lnSpc>
                          <a:spcPts val="1868"/>
                        </a:lnSpc>
                        <a:buNone/>
                      </a:pPr>
                      <a:r>
                        <a:rPr lang="en-US" sz="1334" dirty="0">
                          <a:solidFill>
                            <a:srgbClr val="14213D"/>
                          </a:solidFill>
                          <a:latin typeface="Arial" pitchFamily="34" charset="0"/>
                          <a:ea typeface="Arial" pitchFamily="34" charset="-122"/>
                          <a:cs typeface="Arial" pitchFamily="34" charset="-120"/>
                        </a:rPr>
                        <a:t>wake; laser as a ponderomotive envelope</a:t>
                      </a:r>
                      <a:endParaRPr lang="en-US" sz="1334" dirty="0">
                        <a:latin typeface="Arial" charset="0"/>
                        <a:ea typeface="Arial" charset="0"/>
                        <a:cs typeface="Arial" charset="0"/>
                      </a:endParaRPr>
                    </a:p>
                  </a:txBody>
                  <a:tcPr marL="59313" marR="59313" marT="59313" marB="59313">
                    <a:lnL w="12700" cap="flat" cmpd="sng" algn="ctr">
                      <a:solidFill>
                        <a:srgbClr val="B5BCC4"/>
                      </a:solidFill>
                      <a:prstDash val="solid"/>
                      <a:round/>
                      <a:headEnd type="none" w="med" len="med"/>
                      <a:tailEnd type="none" w="med" len="med"/>
                    </a:lnL>
                    <a:lnR w="12700" cap="flat" cmpd="sng" algn="ctr">
                      <a:solidFill>
                        <a:srgbClr val="B5BCC4"/>
                      </a:solidFill>
                      <a:prstDash val="solid"/>
                      <a:round/>
                      <a:headEnd type="none" w="med" len="med"/>
                      <a:tailEnd type="none" w="med" len="med"/>
                    </a:lnR>
                    <a:lnT w="12700" cap="flat" cmpd="sng" algn="ctr">
                      <a:solidFill>
                        <a:srgbClr val="C5BAB2"/>
                      </a:solidFill>
                      <a:prstDash val="solid"/>
                      <a:round/>
                      <a:headEnd type="none" w="med" len="med"/>
                      <a:tailEnd type="none" w="med" len="med"/>
                    </a:lnT>
                    <a:lnB w="12700" cap="flat" cmpd="sng" algn="ctr">
                      <a:solidFill>
                        <a:srgbClr val="B5BCC4"/>
                      </a:solidFill>
                      <a:prstDash val="solid"/>
                      <a:round/>
                      <a:headEnd type="none" w="med" len="med"/>
                      <a:tailEnd type="none" w="med" len="med"/>
                    </a:lnB>
                    <a:solidFill>
                      <a:srgbClr val="E3ECF6"/>
                    </a:solidFill>
                  </a:tcPr>
                </a:tc>
                <a:tc>
                  <a:txBody>
                    <a:bodyPr/>
                    <a:lstStyle/>
                    <a:p>
                      <a:pPr marL="0" indent="0">
                        <a:lnSpc>
                          <a:spcPts val="1868"/>
                        </a:lnSpc>
                        <a:buNone/>
                      </a:pPr>
                      <a:r>
                        <a:rPr lang="en-US" sz="1334" dirty="0">
                          <a:solidFill>
                            <a:srgbClr val="14213D"/>
                          </a:solidFill>
                          <a:latin typeface="Arial" pitchFamily="34" charset="0"/>
                          <a:ea typeface="Arial" pitchFamily="34" charset="-122"/>
                          <a:cs typeface="Arial" pitchFamily="34" charset="-120"/>
                        </a:rPr>
                        <a:t>betatron period, diffraction</a:t>
                      </a:r>
                      <a:endParaRPr lang="en-US" sz="1334" dirty="0">
                        <a:latin typeface="Arial" charset="0"/>
                        <a:ea typeface="Arial" charset="0"/>
                        <a:cs typeface="Arial" charset="0"/>
                      </a:endParaRPr>
                    </a:p>
                  </a:txBody>
                  <a:tcPr marL="59313" marR="59313" marT="59313" marB="59313">
                    <a:lnL w="12700" cap="flat" cmpd="sng" algn="ctr">
                      <a:solidFill>
                        <a:srgbClr val="B5BCC4"/>
                      </a:solidFill>
                      <a:prstDash val="solid"/>
                      <a:round/>
                      <a:headEnd type="none" w="med" len="med"/>
                      <a:tailEnd type="none" w="med" len="med"/>
                    </a:lnL>
                    <a:lnR w="12700" cap="flat" cmpd="sng" algn="ctr">
                      <a:solidFill>
                        <a:srgbClr val="B5BCC4"/>
                      </a:solidFill>
                      <a:prstDash val="solid"/>
                      <a:round/>
                      <a:headEnd type="none" w="med" len="med"/>
                      <a:tailEnd type="none" w="med" len="med"/>
                    </a:lnR>
                    <a:lnT w="12700" cap="flat" cmpd="sng" algn="ctr">
                      <a:solidFill>
                        <a:srgbClr val="C5BAB2"/>
                      </a:solidFill>
                      <a:prstDash val="solid"/>
                      <a:round/>
                      <a:headEnd type="none" w="med" len="med"/>
                      <a:tailEnd type="none" w="med" len="med"/>
                    </a:lnT>
                    <a:lnB w="12700" cap="flat" cmpd="sng" algn="ctr">
                      <a:solidFill>
                        <a:srgbClr val="B5BCC4"/>
                      </a:solidFill>
                      <a:prstDash val="solid"/>
                      <a:round/>
                      <a:headEnd type="none" w="med" len="med"/>
                      <a:tailEnd type="none" w="med" len="med"/>
                    </a:lnB>
                    <a:solidFill>
                      <a:srgbClr val="E3ECF6"/>
                    </a:solidFill>
                  </a:tcPr>
                </a:tc>
                <a:tc>
                  <a:txBody>
                    <a:bodyPr/>
                    <a:lstStyle/>
                    <a:p>
                      <a:pPr marL="0" indent="0">
                        <a:lnSpc>
                          <a:spcPts val="1868"/>
                        </a:lnSpc>
                        <a:buNone/>
                      </a:pPr>
                      <a:r>
                        <a:rPr lang="en-US" sz="1334" dirty="0">
                          <a:solidFill>
                            <a:srgbClr val="14213D"/>
                          </a:solidFill>
                          <a:latin typeface="Arial" pitchFamily="34" charset="0"/>
                          <a:ea typeface="Arial" pitchFamily="34" charset="-122"/>
                          <a:cs typeface="Arial" pitchFamily="34" charset="-120"/>
                        </a:rPr>
                        <a:t>LCODE, QuickPIC, QPAD, HiPACE++, Wake-T, </a:t>
                      </a:r>
                      <a:r>
                        <a:rPr lang="en-US" sz="1334" b="1" dirty="0">
                          <a:solidFill>
                            <a:srgbClr val="FF0000"/>
                          </a:solidFill>
                          <a:latin typeface="Arial" pitchFamily="34" charset="0"/>
                          <a:ea typeface="Arial" pitchFamily="34" charset="-122"/>
                          <a:cs typeface="Arial" pitchFamily="34" charset="-120"/>
                        </a:rPr>
                        <a:t>QUARZ</a:t>
                      </a:r>
                      <a:endParaRPr lang="en-US" sz="1334" b="1" dirty="0">
                        <a:solidFill>
                          <a:srgbClr val="FF0000"/>
                        </a:solidFill>
                        <a:latin typeface="Arial" charset="0"/>
                        <a:ea typeface="Arial" charset="0"/>
                        <a:cs typeface="Arial" charset="0"/>
                      </a:endParaRPr>
                    </a:p>
                  </a:txBody>
                  <a:tcPr marL="59313" marR="59313" marT="59313" marB="59313">
                    <a:lnL w="12700" cap="flat" cmpd="sng" algn="ctr">
                      <a:solidFill>
                        <a:srgbClr val="B5BCC4"/>
                      </a:solidFill>
                      <a:prstDash val="solid"/>
                      <a:round/>
                      <a:headEnd type="none" w="med" len="med"/>
                      <a:tailEnd type="none" w="med" len="med"/>
                    </a:lnL>
                    <a:lnR w="12700" cap="flat" cmpd="sng" algn="ctr">
                      <a:solidFill>
                        <a:srgbClr val="B5BCC4"/>
                      </a:solidFill>
                      <a:prstDash val="solid"/>
                      <a:round/>
                      <a:headEnd type="none" w="med" len="med"/>
                      <a:tailEnd type="none" w="med" len="med"/>
                    </a:lnR>
                    <a:lnT w="12700" cap="flat" cmpd="sng" algn="ctr">
                      <a:solidFill>
                        <a:srgbClr val="C5BAB2"/>
                      </a:solidFill>
                      <a:prstDash val="solid"/>
                      <a:round/>
                      <a:headEnd type="none" w="med" len="med"/>
                      <a:tailEnd type="none" w="med" len="med"/>
                    </a:lnT>
                    <a:lnB w="12700" cap="flat" cmpd="sng" algn="ctr">
                      <a:solidFill>
                        <a:srgbClr val="B5BCC4"/>
                      </a:solidFill>
                      <a:prstDash val="solid"/>
                      <a:round/>
                      <a:headEnd type="none" w="med" len="med"/>
                      <a:tailEnd type="none" w="med" len="med"/>
                    </a:lnB>
                    <a:solidFill>
                      <a:srgbClr val="E3ECF6"/>
                    </a:solidFill>
                  </a:tcPr>
                </a:tc>
                <a:extLst>
                  <a:ext uri="{0D108BD9-81ED-4DB2-BD59-A6C34878D82A}">
                    <a16:rowId xmlns:a16="http://schemas.microsoft.com/office/drawing/2014/main" val="10003"/>
                  </a:ext>
                </a:extLst>
              </a:tr>
            </a:tbl>
          </a:graphicData>
        </a:graphic>
      </p:graphicFrame>
      <p:sp>
        <p:nvSpPr>
          <p:cNvPr id="5" name="Text 2"/>
          <p:cNvSpPr/>
          <p:nvPr/>
        </p:nvSpPr>
        <p:spPr>
          <a:xfrm>
            <a:off x="812767" y="5063079"/>
            <a:ext cx="10883441" cy="804316"/>
          </a:xfrm>
          <a:prstGeom prst="rect">
            <a:avLst/>
          </a:prstGeom>
          <a:noFill/>
          <a:ln/>
        </p:spPr>
        <p:txBody>
          <a:bodyPr wrap="square" lIns="0" tIns="0" rIns="0" bIns="0" rtlCol="0" anchor="t">
            <a:normAutofit/>
          </a:bodyPr>
          <a:lstStyle/>
          <a:p>
            <a:pPr marL="0" indent="0" algn="l">
              <a:lnSpc>
                <a:spcPts val="2058"/>
              </a:lnSpc>
              <a:buNone/>
            </a:pPr>
            <a:r>
              <a:rPr lang="en-US" sz="1470" dirty="0">
                <a:solidFill>
                  <a:srgbClr val="3F4757"/>
                </a:solidFill>
                <a:latin typeface="Arial" pitchFamily="34" charset="0"/>
                <a:ea typeface="Arial" pitchFamily="34" charset="-122"/>
                <a:cs typeface="Arial" pitchFamily="34" charset="-120"/>
              </a:rPr>
              <a:t>Boosted frames cut the step count or the Cherenkov instability, but the Courant limit stays. </a:t>
            </a:r>
            <a:br>
              <a:rPr lang="en-US" sz="1470" dirty="0">
                <a:solidFill>
                  <a:srgbClr val="3F4757"/>
                </a:solidFill>
                <a:latin typeface="Arial" pitchFamily="34" charset="0"/>
                <a:ea typeface="Arial" pitchFamily="34" charset="-122"/>
                <a:cs typeface="Arial" pitchFamily="34" charset="-120"/>
              </a:rPr>
            </a:br>
            <a:r>
              <a:rPr lang="en-US" sz="1470" dirty="0">
                <a:solidFill>
                  <a:srgbClr val="3F4757"/>
                </a:solidFill>
                <a:latin typeface="Arial" pitchFamily="34" charset="0"/>
                <a:ea typeface="Arial" pitchFamily="34" charset="-122"/>
                <a:cs typeface="Arial" pitchFamily="34" charset="-120"/>
              </a:rPr>
              <a:t>Quasi-static codes remove it by dropping </a:t>
            </a:r>
            <a:r>
              <a:rPr lang="en-US" sz="1470" i="1" dirty="0">
                <a:solidFill>
                  <a:srgbClr val="3F4757"/>
                </a:solidFill>
                <a:latin typeface="Arial" pitchFamily="34" charset="0"/>
                <a:ea typeface="Arial" pitchFamily="34" charset="-122"/>
                <a:cs typeface="Arial" pitchFamily="34" charset="-120"/>
              </a:rPr>
              <a:t>all</a:t>
            </a:r>
            <a:r>
              <a:rPr lang="en-US" sz="1470" dirty="0">
                <a:solidFill>
                  <a:srgbClr val="3F4757"/>
                </a:solidFill>
                <a:latin typeface="Arial" pitchFamily="34" charset="0"/>
                <a:ea typeface="Arial" pitchFamily="34" charset="-122"/>
                <a:cs typeface="Arial" pitchFamily="34" charset="-120"/>
              </a:rPr>
              <a:t> slow-time derivatives; </a:t>
            </a:r>
            <a:br>
              <a:rPr lang="en-US" sz="1470" dirty="0">
                <a:solidFill>
                  <a:srgbClr val="3F4757"/>
                </a:solidFill>
                <a:latin typeface="Arial" pitchFamily="34" charset="0"/>
                <a:ea typeface="Arial" pitchFamily="34" charset="-122"/>
                <a:cs typeface="Arial" pitchFamily="34" charset="-120"/>
              </a:rPr>
            </a:br>
            <a:r>
              <a:rPr lang="en-US" sz="1470" dirty="0">
                <a:solidFill>
                  <a:srgbClr val="3F4757"/>
                </a:solidFill>
                <a:latin typeface="Arial" pitchFamily="34" charset="0"/>
                <a:ea typeface="Arial" pitchFamily="34" charset="-122"/>
                <a:cs typeface="Arial" pitchFamily="34" charset="-120"/>
              </a:rPr>
              <a:t>GEM-PIC drops them only where they sit next to a much larger ∂/∂ζ.</a:t>
            </a:r>
            <a:endParaRPr lang="en-US" sz="1470" dirty="0"/>
          </a:p>
        </p:txBody>
      </p:sp>
      <p:sp>
        <p:nvSpPr>
          <p:cNvPr id="6" name="Text 3"/>
          <p:cNvSpPr/>
          <p:nvPr/>
        </p:nvSpPr>
        <p:spPr>
          <a:xfrm>
            <a:off x="812767" y="6238277"/>
            <a:ext cx="7848570" cy="238738"/>
          </a:xfrm>
          <a:prstGeom prst="rect">
            <a:avLst/>
          </a:prstGeom>
          <a:noFill/>
          <a:ln/>
        </p:spPr>
        <p:txBody>
          <a:bodyPr wrap="square" lIns="0" tIns="0" rIns="0" bIns="0" rtlCol="0" anchor="t">
            <a:normAutofit/>
          </a:bodyPr>
          <a:lstStyle/>
          <a:p>
            <a:pPr marL="0" indent="0" algn="l">
              <a:lnSpc>
                <a:spcPts val="1680"/>
              </a:lnSpc>
              <a:buNone/>
            </a:pPr>
            <a:r>
              <a:rPr lang="en-US" sz="1200" dirty="0">
                <a:solidFill>
                  <a:srgbClr val="6B7280"/>
                </a:solidFill>
                <a:latin typeface="Arial" pitchFamily="34" charset="0"/>
                <a:ea typeface="Arial" pitchFamily="34" charset="-122"/>
                <a:cs typeface="Arial" pitchFamily="34" charset="-120"/>
              </a:rPr>
              <a:t>QUARZ &amp; GEM-PIC-RZ · A. Pukhov</a:t>
            </a:r>
            <a:endParaRPr lang="en-US" sz="1200" dirty="0"/>
          </a:p>
        </p:txBody>
      </p:sp>
      <p:sp>
        <p:nvSpPr>
          <p:cNvPr id="7" name="Text 4"/>
          <p:cNvSpPr/>
          <p:nvPr/>
        </p:nvSpPr>
        <p:spPr>
          <a:xfrm>
            <a:off x="10058431" y="6238277"/>
            <a:ext cx="1320783" cy="238738"/>
          </a:xfrm>
          <a:prstGeom prst="rect">
            <a:avLst/>
          </a:prstGeom>
          <a:noFill/>
          <a:ln/>
        </p:spPr>
        <p:txBody>
          <a:bodyPr wrap="square" lIns="0" tIns="0" rIns="0" bIns="0" rtlCol="0" anchor="t">
            <a:normAutofit/>
          </a:bodyPr>
          <a:lstStyle/>
          <a:p>
            <a:pPr marL="0" indent="0" algn="r">
              <a:lnSpc>
                <a:spcPts val="1680"/>
              </a:lnSpc>
              <a:buNone/>
            </a:pPr>
            <a:r>
              <a:rPr lang="en-US" sz="1200" dirty="0">
                <a:solidFill>
                  <a:srgbClr val="6B7280"/>
                </a:solidFill>
                <a:latin typeface="Arial" pitchFamily="34" charset="0"/>
                <a:ea typeface="Arial" pitchFamily="34" charset="-122"/>
                <a:cs typeface="Arial" pitchFamily="34" charset="-120"/>
              </a:rPr>
              <a:t>3</a:t>
            </a:r>
            <a:endParaRPr lang="en-US" sz="12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4">
    <p:bg>
      <p:bgPr>
        <a:solidFill>
          <a:srgbClr val="F6F5F0"/>
        </a:solidFill>
        <a:effectLst/>
      </p:bgPr>
    </p:bg>
    <p:spTree>
      <p:nvGrpSpPr>
        <p:cNvPr id="1" name=""/>
        <p:cNvGrpSpPr/>
        <p:nvPr/>
      </p:nvGrpSpPr>
      <p:grpSpPr>
        <a:xfrm>
          <a:off x="0" y="0"/>
          <a:ext cx="0" cy="0"/>
          <a:chOff x="0" y="0"/>
          <a:chExt cx="0" cy="0"/>
        </a:xfrm>
      </p:grpSpPr>
      <p:sp>
        <p:nvSpPr>
          <p:cNvPr id="2" name="Text 0"/>
          <p:cNvSpPr/>
          <p:nvPr/>
        </p:nvSpPr>
        <p:spPr>
          <a:xfrm>
            <a:off x="812767" y="812767"/>
            <a:ext cx="10883441" cy="238738"/>
          </a:xfrm>
          <a:prstGeom prst="rect">
            <a:avLst/>
          </a:prstGeom>
          <a:noFill/>
          <a:ln/>
        </p:spPr>
        <p:txBody>
          <a:bodyPr wrap="square" lIns="0" tIns="0" rIns="0" bIns="0" rtlCol="0" anchor="t">
            <a:normAutofit/>
          </a:bodyPr>
          <a:lstStyle/>
          <a:p>
            <a:pPr marL="0" indent="0" algn="l">
              <a:lnSpc>
                <a:spcPts val="1680"/>
              </a:lnSpc>
              <a:buNone/>
            </a:pPr>
            <a:r>
              <a:rPr lang="en-US" sz="1200" b="1" kern="0" spc="150" dirty="0">
                <a:solidFill>
                  <a:srgbClr val="5A6478"/>
                </a:solidFill>
                <a:latin typeface="Arial" pitchFamily="34" charset="0"/>
                <a:ea typeface="Arial" pitchFamily="34" charset="-122"/>
                <a:cs typeface="Arial" pitchFamily="34" charset="-120"/>
              </a:rPr>
              <a:t>OVERVIEW</a:t>
            </a:r>
            <a:endParaRPr lang="en-US" sz="1200" dirty="0"/>
          </a:p>
        </p:txBody>
      </p:sp>
      <p:sp>
        <p:nvSpPr>
          <p:cNvPr id="3" name="Text 1"/>
          <p:cNvSpPr>
            <a:spLocks noGrp="1"/>
          </p:cNvSpPr>
          <p:nvPr>
            <p:ph type="title"/>
          </p:nvPr>
        </p:nvSpPr>
        <p:spPr>
          <a:xfrm>
            <a:off x="812767" y="1254696"/>
            <a:ext cx="10883441" cy="472424"/>
          </a:xfrm>
          <a:prstGeom prst="rect">
            <a:avLst/>
          </a:prstGeom>
          <a:noFill/>
          <a:ln/>
        </p:spPr>
        <p:txBody>
          <a:bodyPr wrap="square" lIns="0" tIns="0" rIns="0" bIns="0" rtlCol="0" anchor="t">
            <a:normAutofit/>
          </a:bodyPr>
          <a:lstStyle/>
          <a:p>
            <a:pPr marL="0" indent="0" algn="l">
              <a:lnSpc>
                <a:spcPts val="3520"/>
              </a:lnSpc>
              <a:buNone/>
            </a:pPr>
            <a:r>
              <a:rPr lang="en-US" sz="3200" b="1" i="0" dirty="0">
                <a:solidFill>
                  <a:srgbClr val="14213D"/>
                </a:solidFill>
                <a:latin typeface="Georgia" pitchFamily="18" charset="0"/>
                <a:ea typeface="Georgia" pitchFamily="18" charset="-122"/>
                <a:cs typeface="Georgia" pitchFamily="18" charset="-120"/>
              </a:rPr>
              <a:t>The two codes at a glance</a:t>
            </a:r>
            <a:endParaRPr lang="en-US" sz="3200" dirty="0"/>
          </a:p>
        </p:txBody>
      </p:sp>
      <p:sp>
        <p:nvSpPr>
          <p:cNvPr id="4" name="Shape 2"/>
          <p:cNvSpPr/>
          <p:nvPr/>
        </p:nvSpPr>
        <p:spPr>
          <a:xfrm>
            <a:off x="815942" y="1933484"/>
            <a:ext cx="5175282" cy="3010378"/>
          </a:xfrm>
          <a:prstGeom prst="roundRect">
            <a:avLst>
              <a:gd name="adj" fmla="val 3270"/>
            </a:avLst>
          </a:prstGeom>
          <a:solidFill>
            <a:srgbClr val="FDFCF9"/>
          </a:solidFill>
          <a:ln w="6350">
            <a:solidFill>
              <a:srgbClr val="DEDBD2"/>
            </a:solidFill>
            <a:prstDash val="solid"/>
          </a:ln>
        </p:spPr>
      </p:sp>
      <p:sp>
        <p:nvSpPr>
          <p:cNvPr id="5" name="Text 3"/>
          <p:cNvSpPr/>
          <p:nvPr/>
        </p:nvSpPr>
        <p:spPr>
          <a:xfrm>
            <a:off x="1071423" y="2188964"/>
            <a:ext cx="4804250" cy="360677"/>
          </a:xfrm>
          <a:prstGeom prst="rect">
            <a:avLst/>
          </a:prstGeom>
          <a:noFill/>
          <a:ln/>
        </p:spPr>
        <p:txBody>
          <a:bodyPr wrap="square" lIns="0" tIns="0" rIns="0" bIns="0" rtlCol="0" anchor="t">
            <a:normAutofit/>
          </a:bodyPr>
          <a:lstStyle/>
          <a:p>
            <a:pPr marL="0" indent="0" algn="l">
              <a:lnSpc>
                <a:spcPts val="2640"/>
              </a:lnSpc>
              <a:buNone/>
            </a:pPr>
            <a:r>
              <a:rPr lang="en-US" sz="2200" b="1" dirty="0">
                <a:solidFill>
                  <a:srgbClr val="1F5FA6"/>
                </a:solidFill>
                <a:latin typeface="Arial" pitchFamily="34" charset="0"/>
                <a:ea typeface="Arial" pitchFamily="34" charset="-122"/>
                <a:cs typeface="Arial" pitchFamily="34" charset="-120"/>
              </a:rPr>
              <a:t>QUARZ</a:t>
            </a:r>
            <a:endParaRPr lang="en-US" sz="2200" dirty="0"/>
          </a:p>
        </p:txBody>
      </p:sp>
      <p:sp>
        <p:nvSpPr>
          <p:cNvPr id="6" name="Text 4"/>
          <p:cNvSpPr/>
          <p:nvPr/>
        </p:nvSpPr>
        <p:spPr>
          <a:xfrm>
            <a:off x="1162355" y="2625834"/>
            <a:ext cx="4705698" cy="2087948"/>
          </a:xfrm>
          <a:prstGeom prst="rect">
            <a:avLst/>
          </a:prstGeom>
          <a:noFill/>
          <a:ln/>
        </p:spPr>
        <p:txBody>
          <a:bodyPr wrap="square" lIns="0" tIns="0" rIns="0" bIns="0" rtlCol="0" anchor="t">
            <a:normAutofit/>
          </a:bodyPr>
          <a:lstStyle/>
          <a:p>
            <a:pPr marL="163068" indent="-163068" algn="l">
              <a:lnSpc>
                <a:spcPts val="2030"/>
              </a:lnSpc>
              <a:buSzPct val="100000"/>
              <a:buChar char="•"/>
            </a:pPr>
            <a:r>
              <a:rPr lang="en-US" sz="1400" dirty="0">
                <a:solidFill>
                  <a:srgbClr val="3F4757"/>
                </a:solidFill>
                <a:latin typeface="Arial" pitchFamily="34" charset="0"/>
                <a:ea typeface="Arial" pitchFamily="34" charset="-122"/>
                <a:cs typeface="Arial" pitchFamily="34" charset="-120"/>
              </a:rPr>
              <a:t>Quasi-static PIC in (r, θ, ξ), modes m = 0 and 1</a:t>
            </a:r>
            <a:endParaRPr lang="en-US" sz="1400" dirty="0"/>
          </a:p>
          <a:p>
            <a:pPr marL="163068" indent="-163068" algn="l">
              <a:lnSpc>
                <a:spcPts val="2030"/>
              </a:lnSpc>
              <a:buSzPct val="100000"/>
              <a:buChar char="•"/>
            </a:pPr>
            <a:r>
              <a:rPr lang="en-US" sz="1400" dirty="0">
                <a:solidFill>
                  <a:srgbClr val="3F4757"/>
                </a:solidFill>
                <a:latin typeface="Arial" pitchFamily="34" charset="0"/>
                <a:ea typeface="Arial" pitchFamily="34" charset="-122"/>
                <a:cs typeface="Arial" pitchFamily="34" charset="-120"/>
              </a:rPr>
              <a:t>Any monotone radial grid, 2nd order, exact Gauss law</a:t>
            </a:r>
            <a:endParaRPr lang="en-US" sz="1400" dirty="0"/>
          </a:p>
          <a:p>
            <a:pPr marL="163068" indent="-163068" algn="l">
              <a:lnSpc>
                <a:spcPts val="2030"/>
              </a:lnSpc>
              <a:buSzPct val="100000"/>
              <a:buChar char="•"/>
            </a:pPr>
            <a:r>
              <a:rPr lang="en-US" sz="1400" dirty="0">
                <a:solidFill>
                  <a:srgbClr val="3F4757"/>
                </a:solidFill>
                <a:latin typeface="Arial" pitchFamily="34" charset="0"/>
                <a:ea typeface="Arial" pitchFamily="34" charset="-122"/>
                <a:cs typeface="Arial" pitchFamily="34" charset="-120"/>
              </a:rPr>
              <a:t>Beam drivers; laser envelope; ADK and impact ionization</a:t>
            </a:r>
            <a:endParaRPr lang="en-US" sz="1400" dirty="0"/>
          </a:p>
          <a:p>
            <a:pPr marL="163068" indent="-163068" algn="l">
              <a:lnSpc>
                <a:spcPts val="2030"/>
              </a:lnSpc>
              <a:buSzPct val="100000"/>
              <a:buChar char="•"/>
            </a:pPr>
            <a:r>
              <a:rPr lang="en-US" sz="1400" dirty="0">
                <a:solidFill>
                  <a:srgbClr val="3F4757"/>
                </a:solidFill>
                <a:latin typeface="Arial" pitchFamily="34" charset="0"/>
                <a:ea typeface="Arial" pitchFamily="34" charset="-122"/>
                <a:cs typeface="Arial" pitchFamily="34" charset="-120"/>
              </a:rPr>
              <a:t>C++17 / Kokkos: CPU, CUDA, HIP; MPI pipeline in ξ</a:t>
            </a:r>
            <a:endParaRPr lang="en-US" sz="1400" dirty="0"/>
          </a:p>
          <a:p>
            <a:pPr marL="163068" indent="-163068" algn="l">
              <a:lnSpc>
                <a:spcPts val="2030"/>
              </a:lnSpc>
              <a:buSzPct val="100000"/>
              <a:buChar char="•"/>
            </a:pPr>
            <a:r>
              <a:rPr lang="en-US" sz="1400" dirty="0">
                <a:solidFill>
                  <a:srgbClr val="FF0000"/>
                </a:solidFill>
                <a:latin typeface="Arial" pitchFamily="34" charset="0"/>
                <a:ea typeface="Arial" pitchFamily="34" charset="-122"/>
                <a:cs typeface="Arial" pitchFamily="34" charset="-120"/>
              </a:rPr>
              <a:t>Pukhov &amp; Wilson, arXiv:2610.16910</a:t>
            </a:r>
            <a:endParaRPr lang="en-US" sz="1400" dirty="0">
              <a:solidFill>
                <a:srgbClr val="FF0000"/>
              </a:solidFill>
            </a:endParaRPr>
          </a:p>
        </p:txBody>
      </p:sp>
      <p:sp>
        <p:nvSpPr>
          <p:cNvPr id="7" name="Shape 5"/>
          <p:cNvSpPr/>
          <p:nvPr/>
        </p:nvSpPr>
        <p:spPr>
          <a:xfrm>
            <a:off x="6200757" y="1933484"/>
            <a:ext cx="5175282" cy="3010378"/>
          </a:xfrm>
          <a:prstGeom prst="roundRect">
            <a:avLst>
              <a:gd name="adj" fmla="val 3270"/>
            </a:avLst>
          </a:prstGeom>
          <a:solidFill>
            <a:srgbClr val="FDFCF9"/>
          </a:solidFill>
          <a:ln w="6350">
            <a:solidFill>
              <a:srgbClr val="DEDBD2"/>
            </a:solidFill>
            <a:prstDash val="solid"/>
          </a:ln>
        </p:spPr>
      </p:sp>
      <p:sp>
        <p:nvSpPr>
          <p:cNvPr id="8" name="Text 6"/>
          <p:cNvSpPr/>
          <p:nvPr/>
        </p:nvSpPr>
        <p:spPr>
          <a:xfrm>
            <a:off x="6456238" y="2188964"/>
            <a:ext cx="4804250" cy="360677"/>
          </a:xfrm>
          <a:prstGeom prst="rect">
            <a:avLst/>
          </a:prstGeom>
          <a:noFill/>
          <a:ln/>
        </p:spPr>
        <p:txBody>
          <a:bodyPr wrap="square" lIns="0" tIns="0" rIns="0" bIns="0" rtlCol="0" anchor="t">
            <a:normAutofit/>
          </a:bodyPr>
          <a:lstStyle/>
          <a:p>
            <a:pPr marL="0" indent="0" algn="l">
              <a:lnSpc>
                <a:spcPts val="2640"/>
              </a:lnSpc>
              <a:buNone/>
            </a:pPr>
            <a:r>
              <a:rPr lang="en-US" sz="2200" b="1" dirty="0">
                <a:solidFill>
                  <a:srgbClr val="B5541A"/>
                </a:solidFill>
                <a:latin typeface="Arial" pitchFamily="34" charset="0"/>
                <a:ea typeface="Arial" pitchFamily="34" charset="-122"/>
                <a:cs typeface="Arial" pitchFamily="34" charset="-120"/>
              </a:rPr>
              <a:t>GEM-PIC-RZ</a:t>
            </a:r>
            <a:endParaRPr lang="en-US" sz="2200" dirty="0"/>
          </a:p>
        </p:txBody>
      </p:sp>
      <p:sp>
        <p:nvSpPr>
          <p:cNvPr id="9" name="Text 7"/>
          <p:cNvSpPr/>
          <p:nvPr/>
        </p:nvSpPr>
        <p:spPr>
          <a:xfrm>
            <a:off x="6547170" y="2625834"/>
            <a:ext cx="4705698" cy="2087948"/>
          </a:xfrm>
          <a:prstGeom prst="rect">
            <a:avLst/>
          </a:prstGeom>
          <a:noFill/>
          <a:ln/>
        </p:spPr>
        <p:txBody>
          <a:bodyPr wrap="square" lIns="0" tIns="0" rIns="0" bIns="0" rtlCol="0" anchor="t">
            <a:normAutofit/>
          </a:bodyPr>
          <a:lstStyle/>
          <a:p>
            <a:pPr marL="163068" indent="-163068" algn="l">
              <a:lnSpc>
                <a:spcPts val="2030"/>
              </a:lnSpc>
              <a:buSzPct val="100000"/>
              <a:buChar char="•"/>
            </a:pPr>
            <a:r>
              <a:rPr lang="en-US" sz="1400" dirty="0">
                <a:solidFill>
                  <a:srgbClr val="3F4757"/>
                </a:solidFill>
                <a:latin typeface="Arial" pitchFamily="34" charset="0"/>
                <a:ea typeface="Arial" pitchFamily="34" charset="-122"/>
                <a:cs typeface="Arial" pitchFamily="34" charset="-120"/>
              </a:rPr>
              <a:t>Galilean electromagnetic PIC, any number of modes</a:t>
            </a:r>
            <a:endParaRPr lang="en-US" sz="1400" dirty="0"/>
          </a:p>
          <a:p>
            <a:pPr marL="163068" indent="-163068" algn="l">
              <a:lnSpc>
                <a:spcPts val="2030"/>
              </a:lnSpc>
              <a:buSzPct val="100000"/>
              <a:buChar char="•"/>
            </a:pPr>
            <a:r>
              <a:rPr lang="en-US" sz="1400" dirty="0">
                <a:solidFill>
                  <a:srgbClr val="3F4757"/>
                </a:solidFill>
                <a:latin typeface="Arial" pitchFamily="34" charset="0"/>
                <a:ea typeface="Arial" pitchFamily="34" charset="-122"/>
                <a:cs typeface="Arial" pitchFamily="34" charset="-120"/>
              </a:rPr>
              <a:t>Laser carrier resolved, no Courant limit on the step</a:t>
            </a:r>
            <a:endParaRPr lang="en-US" sz="1400" dirty="0"/>
          </a:p>
          <a:p>
            <a:pPr marL="163068" indent="-163068" algn="l">
              <a:lnSpc>
                <a:spcPts val="2030"/>
              </a:lnSpc>
              <a:buSzPct val="100000"/>
              <a:buChar char="•"/>
            </a:pPr>
            <a:r>
              <a:rPr lang="en-US" sz="1400" dirty="0">
                <a:solidFill>
                  <a:srgbClr val="3F4757"/>
                </a:solidFill>
                <a:latin typeface="Arial" pitchFamily="34" charset="0"/>
                <a:ea typeface="Arial" pitchFamily="34" charset="-122"/>
                <a:cs typeface="Arial" pitchFamily="34" charset="-120"/>
              </a:rPr>
              <a:t>Free-hand non-uniform grids in r, ζ and z</a:t>
            </a:r>
            <a:endParaRPr lang="en-US" sz="1400" dirty="0"/>
          </a:p>
          <a:p>
            <a:pPr marL="163068" indent="-163068" algn="l">
              <a:lnSpc>
                <a:spcPts val="2030"/>
              </a:lnSpc>
              <a:buSzPct val="100000"/>
              <a:buChar char="•"/>
            </a:pPr>
            <a:r>
              <a:rPr lang="en-US" sz="1400" dirty="0">
                <a:solidFill>
                  <a:srgbClr val="3F4757"/>
                </a:solidFill>
                <a:latin typeface="Arial" pitchFamily="34" charset="0"/>
                <a:ea typeface="Arial" pitchFamily="34" charset="-122"/>
                <a:cs typeface="Arial" pitchFamily="34" charset="-120"/>
              </a:rPr>
              <a:t>LWFA, ionization injection, undulators and FEL</a:t>
            </a:r>
            <a:endParaRPr lang="en-US" sz="1400" dirty="0"/>
          </a:p>
          <a:p>
            <a:pPr marL="163068" indent="-163068" algn="l">
              <a:lnSpc>
                <a:spcPts val="2030"/>
              </a:lnSpc>
              <a:buSzPct val="100000"/>
              <a:buChar char="•"/>
            </a:pPr>
            <a:r>
              <a:rPr lang="en-US" sz="1400" dirty="0">
                <a:solidFill>
                  <a:srgbClr val="3F4757"/>
                </a:solidFill>
                <a:latin typeface="Arial" pitchFamily="34" charset="0"/>
                <a:ea typeface="Arial" pitchFamily="34" charset="-122"/>
                <a:cs typeface="Arial" pitchFamily="34" charset="-120"/>
              </a:rPr>
              <a:t>C++17, OpenMP / CUDA, MPI; </a:t>
            </a:r>
            <a:br>
              <a:rPr lang="en-US" sz="1400" dirty="0">
                <a:solidFill>
                  <a:srgbClr val="3F4757"/>
                </a:solidFill>
                <a:latin typeface="Arial" pitchFamily="34" charset="0"/>
                <a:ea typeface="Arial" pitchFamily="34" charset="-122"/>
                <a:cs typeface="Arial" pitchFamily="34" charset="-120"/>
              </a:rPr>
            </a:br>
            <a:r>
              <a:rPr lang="en-US" sz="1400" dirty="0">
                <a:solidFill>
                  <a:srgbClr val="FF0000"/>
                </a:solidFill>
                <a:latin typeface="Arial" pitchFamily="34" charset="0"/>
                <a:ea typeface="Arial" pitchFamily="34" charset="-122"/>
                <a:cs typeface="Arial" pitchFamily="34" charset="-120"/>
              </a:rPr>
              <a:t>A. Pukhov, arXiv:2610.31622</a:t>
            </a:r>
            <a:endParaRPr lang="en-US" sz="1400" dirty="0">
              <a:solidFill>
                <a:srgbClr val="FF0000"/>
              </a:solidFill>
            </a:endParaRPr>
          </a:p>
        </p:txBody>
      </p:sp>
      <p:sp>
        <p:nvSpPr>
          <p:cNvPr id="10" name="Text 8"/>
          <p:cNvSpPr/>
          <p:nvPr/>
        </p:nvSpPr>
        <p:spPr>
          <a:xfrm>
            <a:off x="812767" y="5175627"/>
            <a:ext cx="10883441" cy="523274"/>
          </a:xfrm>
          <a:prstGeom prst="rect">
            <a:avLst/>
          </a:prstGeom>
          <a:noFill/>
          <a:ln/>
        </p:spPr>
        <p:txBody>
          <a:bodyPr wrap="square" lIns="0" tIns="0" rIns="0" bIns="0" rtlCol="0" anchor="t">
            <a:normAutofit/>
          </a:bodyPr>
          <a:lstStyle/>
          <a:p>
            <a:pPr marL="0" indent="0" algn="l">
              <a:lnSpc>
                <a:spcPts val="1960"/>
              </a:lnSpc>
              <a:buNone/>
            </a:pPr>
            <a:r>
              <a:rPr lang="en-US" sz="1400" dirty="0">
                <a:solidFill>
                  <a:srgbClr val="3F4757"/>
                </a:solidFill>
                <a:latin typeface="Arial" pitchFamily="34" charset="0"/>
                <a:ea typeface="Arial" pitchFamily="34" charset="-122"/>
                <a:cs typeface="Arial" pitchFamily="34" charset="-120"/>
              </a:rPr>
              <a:t>Both open source (BSD-3) on GitHub, with all input decks, benchmark data and test suites; </a:t>
            </a:r>
            <a:br>
              <a:rPr lang="ru-RU" sz="1400" dirty="0">
                <a:solidFill>
                  <a:srgbClr val="3F4757"/>
                </a:solidFill>
                <a:latin typeface="Arial" pitchFamily="34" charset="0"/>
                <a:ea typeface="Arial" pitchFamily="34" charset="-122"/>
                <a:cs typeface="Arial" pitchFamily="34" charset="-120"/>
              </a:rPr>
            </a:br>
            <a:r>
              <a:rPr lang="en-US" sz="1400" dirty="0" err="1">
                <a:solidFill>
                  <a:srgbClr val="3F4757"/>
                </a:solidFill>
                <a:latin typeface="Arial" pitchFamily="34" charset="0"/>
                <a:ea typeface="Arial" pitchFamily="34" charset="-122"/>
                <a:cs typeface="Arial" pitchFamily="34" charset="-120"/>
              </a:rPr>
              <a:t>openPMD</a:t>
            </a:r>
            <a:r>
              <a:rPr lang="en-US" sz="1400" dirty="0">
                <a:solidFill>
                  <a:srgbClr val="3F4757"/>
                </a:solidFill>
                <a:latin typeface="Arial" pitchFamily="34" charset="0"/>
                <a:ea typeface="Arial" pitchFamily="34" charset="-122"/>
                <a:cs typeface="Arial" pitchFamily="34" charset="-120"/>
              </a:rPr>
              <a:t> output on the native non-uniform nodes.</a:t>
            </a:r>
            <a:endParaRPr lang="en-US" sz="1400" dirty="0"/>
          </a:p>
        </p:txBody>
      </p:sp>
      <p:sp>
        <p:nvSpPr>
          <p:cNvPr id="11" name="Text 9"/>
          <p:cNvSpPr/>
          <p:nvPr/>
        </p:nvSpPr>
        <p:spPr>
          <a:xfrm>
            <a:off x="812767" y="6238277"/>
            <a:ext cx="7848570" cy="238738"/>
          </a:xfrm>
          <a:prstGeom prst="rect">
            <a:avLst/>
          </a:prstGeom>
          <a:noFill/>
          <a:ln/>
        </p:spPr>
        <p:txBody>
          <a:bodyPr wrap="square" lIns="0" tIns="0" rIns="0" bIns="0" rtlCol="0" anchor="t">
            <a:normAutofit/>
          </a:bodyPr>
          <a:lstStyle/>
          <a:p>
            <a:pPr marL="0" indent="0" algn="l">
              <a:lnSpc>
                <a:spcPts val="1680"/>
              </a:lnSpc>
              <a:buNone/>
            </a:pPr>
            <a:r>
              <a:rPr lang="en-US" sz="1200" dirty="0">
                <a:solidFill>
                  <a:srgbClr val="6B7280"/>
                </a:solidFill>
                <a:latin typeface="Arial" pitchFamily="34" charset="0"/>
                <a:ea typeface="Arial" pitchFamily="34" charset="-122"/>
                <a:cs typeface="Arial" pitchFamily="34" charset="-120"/>
              </a:rPr>
              <a:t>QUARZ &amp; GEM-PIC-RZ · A. Pukhov</a:t>
            </a:r>
            <a:endParaRPr lang="en-US" sz="1200" dirty="0"/>
          </a:p>
        </p:txBody>
      </p:sp>
      <p:sp>
        <p:nvSpPr>
          <p:cNvPr id="12" name="Text 10"/>
          <p:cNvSpPr/>
          <p:nvPr/>
        </p:nvSpPr>
        <p:spPr>
          <a:xfrm>
            <a:off x="10058431" y="6238277"/>
            <a:ext cx="1320783" cy="238738"/>
          </a:xfrm>
          <a:prstGeom prst="rect">
            <a:avLst/>
          </a:prstGeom>
          <a:noFill/>
          <a:ln/>
        </p:spPr>
        <p:txBody>
          <a:bodyPr wrap="square" lIns="0" tIns="0" rIns="0" bIns="0" rtlCol="0" anchor="t">
            <a:normAutofit/>
          </a:bodyPr>
          <a:lstStyle/>
          <a:p>
            <a:pPr marL="0" indent="0" algn="r">
              <a:lnSpc>
                <a:spcPts val="1680"/>
              </a:lnSpc>
              <a:buNone/>
            </a:pPr>
            <a:r>
              <a:rPr lang="en-US" sz="1200" dirty="0">
                <a:solidFill>
                  <a:srgbClr val="6B7280"/>
                </a:solidFill>
                <a:latin typeface="Arial" pitchFamily="34" charset="0"/>
                <a:ea typeface="Arial" pitchFamily="34" charset="-122"/>
                <a:cs typeface="Arial" pitchFamily="34" charset="-120"/>
              </a:rPr>
              <a:t>4</a:t>
            </a:r>
            <a:endParaRPr lang="en-US" sz="12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5">
    <p:bg>
      <p:bgPr>
        <a:solidFill>
          <a:srgbClr val="1F5FA6"/>
        </a:solidFill>
        <a:effectLst/>
      </p:bgPr>
    </p:bg>
    <p:spTree>
      <p:nvGrpSpPr>
        <p:cNvPr id="1" name=""/>
        <p:cNvGrpSpPr/>
        <p:nvPr/>
      </p:nvGrpSpPr>
      <p:grpSpPr>
        <a:xfrm>
          <a:off x="0" y="0"/>
          <a:ext cx="0" cy="0"/>
          <a:chOff x="0" y="0"/>
          <a:chExt cx="0" cy="0"/>
        </a:xfrm>
      </p:grpSpPr>
      <p:sp>
        <p:nvSpPr>
          <p:cNvPr id="2" name="Text 0"/>
          <p:cNvSpPr/>
          <p:nvPr/>
        </p:nvSpPr>
        <p:spPr>
          <a:xfrm>
            <a:off x="812767" y="2287277"/>
            <a:ext cx="10883441" cy="274337"/>
          </a:xfrm>
          <a:prstGeom prst="rect">
            <a:avLst/>
          </a:prstGeom>
          <a:noFill/>
          <a:ln/>
        </p:spPr>
        <p:txBody>
          <a:bodyPr wrap="square" lIns="0" tIns="0" rIns="0" bIns="0" rtlCol="0" anchor="t">
            <a:normAutofit/>
          </a:bodyPr>
          <a:lstStyle/>
          <a:p>
            <a:pPr marL="0" indent="0" algn="l">
              <a:lnSpc>
                <a:spcPts val="1960"/>
              </a:lnSpc>
              <a:buNone/>
            </a:pPr>
            <a:r>
              <a:rPr lang="en-US" sz="1400" b="1" kern="0" spc="150" dirty="0">
                <a:solidFill>
                  <a:srgbClr val="D6E4F5"/>
                </a:solidFill>
                <a:latin typeface="Arial" pitchFamily="34" charset="0"/>
                <a:ea typeface="Arial" pitchFamily="34" charset="-122"/>
                <a:cs typeface="Arial" pitchFamily="34" charset="-120"/>
              </a:rPr>
              <a:t>PART 1</a:t>
            </a:r>
            <a:endParaRPr lang="en-US" sz="1400" dirty="0"/>
          </a:p>
        </p:txBody>
      </p:sp>
      <p:sp>
        <p:nvSpPr>
          <p:cNvPr id="3" name="Text 1"/>
          <p:cNvSpPr>
            <a:spLocks noGrp="1"/>
          </p:cNvSpPr>
          <p:nvPr>
            <p:ph type="title"/>
          </p:nvPr>
        </p:nvSpPr>
        <p:spPr>
          <a:xfrm>
            <a:off x="812767" y="2790211"/>
            <a:ext cx="10883441" cy="825464"/>
          </a:xfrm>
          <a:prstGeom prst="rect">
            <a:avLst/>
          </a:prstGeom>
          <a:noFill/>
          <a:ln/>
        </p:spPr>
        <p:txBody>
          <a:bodyPr wrap="square" lIns="0" tIns="0" rIns="0" bIns="0" rtlCol="0" anchor="t">
            <a:normAutofit/>
          </a:bodyPr>
          <a:lstStyle/>
          <a:p>
            <a:pPr marL="0" indent="0" algn="l">
              <a:lnSpc>
                <a:spcPts val="6300"/>
              </a:lnSpc>
              <a:buNone/>
            </a:pPr>
            <a:r>
              <a:rPr lang="en-US" sz="6000" b="1" i="0" dirty="0">
                <a:solidFill>
                  <a:srgbClr val="F6F5F0"/>
                </a:solidFill>
                <a:latin typeface="Georgia" pitchFamily="18" charset="0"/>
                <a:ea typeface="Georgia" pitchFamily="18" charset="-122"/>
                <a:cs typeface="Georgia" pitchFamily="18" charset="-120"/>
              </a:rPr>
              <a:t>QUARZ</a:t>
            </a:r>
            <a:endParaRPr lang="en-US" sz="6000" dirty="0"/>
          </a:p>
        </p:txBody>
      </p:sp>
      <p:sp>
        <p:nvSpPr>
          <p:cNvPr id="4" name="Text 2"/>
          <p:cNvSpPr/>
          <p:nvPr/>
        </p:nvSpPr>
        <p:spPr>
          <a:xfrm>
            <a:off x="812767" y="3844274"/>
            <a:ext cx="11232134" cy="751791"/>
          </a:xfrm>
          <a:prstGeom prst="rect">
            <a:avLst/>
          </a:prstGeom>
          <a:noFill/>
          <a:ln/>
        </p:spPr>
        <p:txBody>
          <a:bodyPr wrap="square" lIns="0" tIns="0" rIns="0" bIns="0" rtlCol="0" anchor="t">
            <a:normAutofit/>
          </a:bodyPr>
          <a:lstStyle/>
          <a:p>
            <a:pPr marL="0" indent="0" algn="l">
              <a:lnSpc>
                <a:spcPts val="2860"/>
              </a:lnSpc>
              <a:buNone/>
            </a:pPr>
            <a:r>
              <a:rPr lang="en-US" sz="2200" dirty="0">
                <a:solidFill>
                  <a:srgbClr val="E8EEF7"/>
                </a:solidFill>
                <a:latin typeface="Arial" pitchFamily="34" charset="0"/>
                <a:ea typeface="Arial" pitchFamily="34" charset="-122"/>
                <a:cs typeface="Arial" pitchFamily="34" charset="-120"/>
              </a:rPr>
              <a:t>Quasistatic Arbitrary-resolution RZ: </a:t>
            </a:r>
            <a:br>
              <a:rPr lang="ru-RU" sz="2200" dirty="0">
                <a:solidFill>
                  <a:srgbClr val="E8EEF7"/>
                </a:solidFill>
                <a:latin typeface="Arial" pitchFamily="34" charset="0"/>
                <a:ea typeface="Arial" pitchFamily="34" charset="-122"/>
                <a:cs typeface="Arial" pitchFamily="34" charset="-120"/>
              </a:rPr>
            </a:br>
            <a:r>
              <a:rPr lang="en-US" sz="2200" dirty="0">
                <a:solidFill>
                  <a:srgbClr val="E8EEF7"/>
                </a:solidFill>
                <a:latin typeface="Arial" pitchFamily="34" charset="0"/>
                <a:ea typeface="Arial" pitchFamily="34" charset="-122"/>
                <a:cs typeface="Arial" pitchFamily="34" charset="-120"/>
              </a:rPr>
              <a:t>a quasi-static PIC code whose radial grid can be any monotone set of nodes</a:t>
            </a:r>
            <a:endParaRPr lang="en-US" sz="2200" dirty="0"/>
          </a:p>
        </p:txBody>
      </p:sp>
      <p:pic>
        <p:nvPicPr>
          <p:cNvPr id="6" name="Picture 5">
            <a:extLst>
              <a:ext uri="{FF2B5EF4-FFF2-40B4-BE49-F238E27FC236}">
                <a16:creationId xmlns:a16="http://schemas.microsoft.com/office/drawing/2014/main" id="{75C70C1A-CBCA-C7C8-9667-98DDF61A5929}"/>
              </a:ext>
            </a:extLst>
          </p:cNvPr>
          <p:cNvPicPr>
            <a:picLocks noChangeAspect="1"/>
          </p:cNvPicPr>
          <p:nvPr/>
        </p:nvPicPr>
        <p:blipFill>
          <a:blip r:embed="rId3"/>
          <a:stretch>
            <a:fillRect/>
          </a:stretch>
        </p:blipFill>
        <p:spPr>
          <a:xfrm>
            <a:off x="6704607" y="139147"/>
            <a:ext cx="5340294" cy="2373464"/>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6">
    <p:bg>
      <p:bgPr>
        <a:solidFill>
          <a:srgbClr val="F6F5F0"/>
        </a:solidFill>
        <a:effectLst/>
      </p:bgPr>
    </p:bg>
    <p:spTree>
      <p:nvGrpSpPr>
        <p:cNvPr id="1" name=""/>
        <p:cNvGrpSpPr/>
        <p:nvPr/>
      </p:nvGrpSpPr>
      <p:grpSpPr>
        <a:xfrm>
          <a:off x="0" y="0"/>
          <a:ext cx="0" cy="0"/>
          <a:chOff x="0" y="0"/>
          <a:chExt cx="0" cy="0"/>
        </a:xfrm>
      </p:grpSpPr>
      <p:sp>
        <p:nvSpPr>
          <p:cNvPr id="2" name="Text 0"/>
          <p:cNvSpPr/>
          <p:nvPr/>
        </p:nvSpPr>
        <p:spPr>
          <a:xfrm>
            <a:off x="812767" y="812769"/>
            <a:ext cx="10883441" cy="225343"/>
          </a:xfrm>
          <a:prstGeom prst="rect">
            <a:avLst/>
          </a:prstGeom>
          <a:noFill/>
          <a:ln/>
        </p:spPr>
        <p:txBody>
          <a:bodyPr wrap="square" lIns="0" tIns="0" rIns="0" bIns="0" rtlCol="0" anchor="t">
            <a:normAutofit/>
          </a:bodyPr>
          <a:lstStyle/>
          <a:p>
            <a:pPr marL="0" indent="0" algn="l">
              <a:lnSpc>
                <a:spcPts val="1575"/>
              </a:lnSpc>
              <a:buNone/>
            </a:pPr>
            <a:r>
              <a:rPr lang="en-US" sz="1125" b="1" kern="0" spc="150" dirty="0">
                <a:solidFill>
                  <a:srgbClr val="1F5FA6"/>
                </a:solidFill>
                <a:latin typeface="Arial" pitchFamily="34" charset="0"/>
                <a:ea typeface="Arial" pitchFamily="34" charset="-122"/>
                <a:cs typeface="Arial" pitchFamily="34" charset="-120"/>
              </a:rPr>
              <a:t>QUARZ · MODEL</a:t>
            </a:r>
            <a:endParaRPr lang="en-US" sz="1125" dirty="0"/>
          </a:p>
        </p:txBody>
      </p:sp>
      <p:sp>
        <p:nvSpPr>
          <p:cNvPr id="3" name="Text 1"/>
          <p:cNvSpPr>
            <a:spLocks noGrp="1"/>
          </p:cNvSpPr>
          <p:nvPr>
            <p:ph type="title"/>
          </p:nvPr>
        </p:nvSpPr>
        <p:spPr>
          <a:xfrm>
            <a:off x="812767" y="1241301"/>
            <a:ext cx="10883441" cy="444323"/>
          </a:xfrm>
          <a:prstGeom prst="rect">
            <a:avLst/>
          </a:prstGeom>
          <a:noFill/>
          <a:ln/>
        </p:spPr>
        <p:txBody>
          <a:bodyPr wrap="square" lIns="0" tIns="0" rIns="0" bIns="0" rtlCol="0" anchor="t">
            <a:normAutofit/>
          </a:bodyPr>
          <a:lstStyle/>
          <a:p>
            <a:pPr marL="0" indent="0" algn="l">
              <a:lnSpc>
                <a:spcPts val="3322"/>
              </a:lnSpc>
              <a:buNone/>
            </a:pPr>
            <a:r>
              <a:rPr lang="en-US" sz="3020" b="1" i="0" dirty="0">
                <a:solidFill>
                  <a:srgbClr val="14213D"/>
                </a:solidFill>
                <a:latin typeface="Georgia" pitchFamily="18" charset="0"/>
                <a:ea typeface="Georgia" pitchFamily="18" charset="-122"/>
                <a:cs typeface="Georgia" pitchFamily="18" charset="-120"/>
              </a:rPr>
              <a:t>Quasi-static fields, with an explicit B⊥ solve</a:t>
            </a:r>
            <a:endParaRPr lang="en-US" sz="3020" dirty="0"/>
          </a:p>
        </p:txBody>
      </p:sp>
      <p:sp>
        <p:nvSpPr>
          <p:cNvPr id="4" name="Shape 2"/>
          <p:cNvSpPr/>
          <p:nvPr/>
        </p:nvSpPr>
        <p:spPr>
          <a:xfrm>
            <a:off x="815942" y="1891990"/>
            <a:ext cx="10560097" cy="2968409"/>
          </a:xfrm>
          <a:prstGeom prst="roundRect">
            <a:avLst>
              <a:gd name="adj" fmla="val 3316"/>
            </a:avLst>
          </a:prstGeom>
          <a:solidFill>
            <a:srgbClr val="FDFCF9"/>
          </a:solidFill>
          <a:ln w="6350">
            <a:solidFill>
              <a:srgbClr val="DEDBD2"/>
            </a:solidFill>
            <a:prstDash val="solid"/>
          </a:ln>
        </p:spPr>
      </p:sp>
      <p:pic>
        <p:nvPicPr>
          <p:cNvPr id="5" name="Image 0" descr="QUARZ field equations: Poisson equations for psi, E_z and B_z, and a screened Helmholtz equation for B_plus with chi greater or equal zero"/>
          <p:cNvPicPr>
            <a:picLocks noChangeAspect="1"/>
          </p:cNvPicPr>
          <p:nvPr/>
        </p:nvPicPr>
        <p:blipFill>
          <a:blip r:embed="rId3"/>
          <a:srcRect t="-94" b="-94"/>
          <a:stretch/>
        </p:blipFill>
        <p:spPr>
          <a:xfrm>
            <a:off x="1396981" y="2096657"/>
            <a:ext cx="9397983" cy="2730481"/>
          </a:xfrm>
          <a:prstGeom prst="rect">
            <a:avLst/>
          </a:prstGeom>
        </p:spPr>
      </p:pic>
      <mc:AlternateContent xmlns:mc="http://schemas.openxmlformats.org/markup-compatibility/2006" xmlns:a14="http://schemas.microsoft.com/office/drawing/2010/main">
        <mc:Choice Requires="a14">
          <p:sp>
            <p:nvSpPr>
              <p:cNvPr id="6" name="Text 3"/>
              <p:cNvSpPr/>
              <p:nvPr/>
            </p:nvSpPr>
            <p:spPr>
              <a:xfrm>
                <a:off x="812767" y="5092164"/>
                <a:ext cx="10883441" cy="775232"/>
              </a:xfrm>
              <a:prstGeom prst="rect">
                <a:avLst/>
              </a:prstGeom>
              <a:noFill/>
              <a:ln/>
            </p:spPr>
            <p:txBody>
              <a:bodyPr wrap="square" lIns="0" tIns="0" rIns="0" bIns="0" rtlCol="0" anchor="t">
                <a:normAutofit/>
              </a:bodyPr>
              <a:lstStyle/>
              <a:p>
                <a:pPr>
                  <a:lnSpc>
                    <a:spcPts val="2002"/>
                  </a:lnSpc>
                </a:pPr>
                <a:r>
                  <a:rPr lang="en-US" sz="1430" dirty="0">
                    <a:solidFill>
                      <a:srgbClr val="3F4757"/>
                    </a:solidFill>
                    <a:latin typeface="Arial" pitchFamily="34" charset="0"/>
                    <a:ea typeface="Arial" pitchFamily="34" charset="-122"/>
                    <a:cs typeface="Arial" pitchFamily="34" charset="-120"/>
                  </a:rPr>
                  <a:t>The unknown </a:t>
                </a:r>
                <a14:m>
                  <m:oMath xmlns:m="http://schemas.openxmlformats.org/officeDocument/2006/math">
                    <m:sSub>
                      <m:sSubPr>
                        <m:ctrlPr>
                          <a:rPr lang="en-US" sz="1400" i="1">
                            <a:solidFill>
                              <a:srgbClr val="3F4757"/>
                            </a:solidFill>
                            <a:latin typeface="Cambria Math" panose="02040503050406030204" pitchFamily="18" charset="0"/>
                            <a:ea typeface="IBM Plex Sans" pitchFamily="34" charset="-122"/>
                            <a:cs typeface="IBM Plex Sans" pitchFamily="34" charset="-120"/>
                          </a:rPr>
                        </m:ctrlPr>
                      </m:sSubPr>
                      <m:e>
                        <m:r>
                          <a:rPr lang="en-US" sz="1400" i="1">
                            <a:solidFill>
                              <a:srgbClr val="3F4757"/>
                            </a:solidFill>
                            <a:latin typeface="Cambria Math" panose="02040503050406030204" pitchFamily="18" charset="0"/>
                            <a:ea typeface="IBM Plex Sans" pitchFamily="34" charset="-122"/>
                            <a:cs typeface="IBM Plex Sans" pitchFamily="34" charset="-120"/>
                          </a:rPr>
                          <m:t>𝜕</m:t>
                        </m:r>
                      </m:e>
                      <m:sub>
                        <m:r>
                          <a:rPr lang="en-US" sz="1400" i="1">
                            <a:solidFill>
                              <a:srgbClr val="3F4757"/>
                            </a:solidFill>
                            <a:latin typeface="Cambria Math" panose="02040503050406030204" pitchFamily="18" charset="0"/>
                            <a:ea typeface="IBM Plex Sans" pitchFamily="34" charset="-122"/>
                            <a:cs typeface="IBM Plex Sans" pitchFamily="34" charset="-120"/>
                          </a:rPr>
                          <m:t>𝜉</m:t>
                        </m:r>
                      </m:sub>
                    </m:sSub>
                    <m:sSub>
                      <m:sSubPr>
                        <m:ctrlPr>
                          <a:rPr lang="en-US" sz="1400" i="1">
                            <a:solidFill>
                              <a:srgbClr val="3F4757"/>
                            </a:solidFill>
                            <a:latin typeface="Cambria Math" panose="02040503050406030204" pitchFamily="18" charset="0"/>
                            <a:ea typeface="IBM Plex Sans" pitchFamily="34" charset="-122"/>
                            <a:cs typeface="IBM Plex Sans" pitchFamily="34" charset="-120"/>
                          </a:rPr>
                        </m:ctrlPr>
                      </m:sSubPr>
                      <m:e>
                        <m:r>
                          <a:rPr lang="en-US" sz="1400" i="1">
                            <a:solidFill>
                              <a:srgbClr val="3F4757"/>
                            </a:solidFill>
                            <a:latin typeface="Cambria Math" panose="02040503050406030204" pitchFamily="18" charset="0"/>
                            <a:ea typeface="IBM Plex Sans" pitchFamily="34" charset="-122"/>
                            <a:cs typeface="IBM Plex Sans" pitchFamily="34" charset="-120"/>
                          </a:rPr>
                          <m:t>𝐽</m:t>
                        </m:r>
                      </m:e>
                      <m:sub>
                        <m:r>
                          <a:rPr lang="en-US" sz="1400" i="1">
                            <a:solidFill>
                              <a:srgbClr val="3F4757"/>
                            </a:solidFill>
                            <a:latin typeface="Cambria Math" panose="02040503050406030204" pitchFamily="18" charset="0"/>
                            <a:ea typeface="IBM Plex Sans" pitchFamily="34" charset="-122"/>
                            <a:cs typeface="IBM Plex Sans" pitchFamily="34" charset="-120"/>
                          </a:rPr>
                          <m:t>⊥</m:t>
                        </m:r>
                      </m:sub>
                    </m:sSub>
                  </m:oMath>
                </a14:m>
                <a:r>
                  <a:rPr lang="en-US" sz="1430" dirty="0">
                    <a:solidFill>
                      <a:srgbClr val="3F4757"/>
                    </a:solidFill>
                    <a:latin typeface="Arial" pitchFamily="34" charset="0"/>
                    <a:ea typeface="Arial" pitchFamily="34" charset="-122"/>
                    <a:cs typeface="Arial" pitchFamily="34" charset="-120"/>
                  </a:rPr>
                  <a:t> is taken from the particle equations of motion (Baxevanis &amp; Stupakov, PRAB 2018). Its part </a:t>
                </a:r>
                <a14:m>
                  <m:oMath xmlns:m="http://schemas.openxmlformats.org/officeDocument/2006/math">
                    <m:r>
                      <a:rPr lang="en-US" sz="1400" i="1">
                        <a:solidFill>
                          <a:srgbClr val="3F4757"/>
                        </a:solidFill>
                        <a:latin typeface="Cambria Math" panose="02040503050406030204" pitchFamily="18" charset="0"/>
                        <a:ea typeface="IBM Plex Sans" pitchFamily="34" charset="-122"/>
                        <a:cs typeface="IBM Plex Sans" pitchFamily="34" charset="-120"/>
                      </a:rPr>
                      <m:t>∝</m:t>
                    </m:r>
                    <m:sSub>
                      <m:sSubPr>
                        <m:ctrlPr>
                          <a:rPr lang="en-US" sz="1400" i="1">
                            <a:solidFill>
                              <a:srgbClr val="3F4757"/>
                            </a:solidFill>
                            <a:latin typeface="Cambria Math" panose="02040503050406030204" pitchFamily="18" charset="0"/>
                            <a:ea typeface="IBM Plex Sans" pitchFamily="34" charset="-122"/>
                            <a:cs typeface="IBM Plex Sans" pitchFamily="34" charset="-120"/>
                          </a:rPr>
                        </m:ctrlPr>
                      </m:sSubPr>
                      <m:e>
                        <m:r>
                          <a:rPr lang="en-US" sz="1400" i="1">
                            <a:solidFill>
                              <a:srgbClr val="3F4757"/>
                            </a:solidFill>
                            <a:latin typeface="Cambria Math" panose="02040503050406030204" pitchFamily="18" charset="0"/>
                            <a:ea typeface="IBM Plex Sans" pitchFamily="34" charset="-122"/>
                            <a:cs typeface="IBM Plex Sans" pitchFamily="34" charset="-120"/>
                          </a:rPr>
                          <m:t>𝐵</m:t>
                        </m:r>
                      </m:e>
                      <m:sub>
                        <m:r>
                          <a:rPr lang="en-US" sz="1400" i="1">
                            <a:solidFill>
                              <a:srgbClr val="3F4757"/>
                            </a:solidFill>
                            <a:latin typeface="Cambria Math" panose="02040503050406030204" pitchFamily="18" charset="0"/>
                            <a:ea typeface="IBM Plex Sans" pitchFamily="34" charset="-122"/>
                            <a:cs typeface="IBM Plex Sans" pitchFamily="34" charset="-120"/>
                          </a:rPr>
                          <m:t>⊥</m:t>
                        </m:r>
                      </m:sub>
                    </m:sSub>
                    <m:r>
                      <a:rPr lang="en-US" sz="1400" i="1">
                        <a:solidFill>
                          <a:srgbClr val="3F4757"/>
                        </a:solidFill>
                        <a:latin typeface="Cambria Math" panose="02040503050406030204" pitchFamily="18" charset="0"/>
                        <a:ea typeface="IBM Plex Sans" pitchFamily="34" charset="-122"/>
                        <a:cs typeface="IBM Plex Sans" pitchFamily="34" charset="-120"/>
                      </a:rPr>
                      <m:t> </m:t>
                    </m:r>
                  </m:oMath>
                </a14:m>
                <a:r>
                  <a:rPr lang="en-US" sz="1430" dirty="0">
                    <a:solidFill>
                      <a:srgbClr val="3F4757"/>
                    </a:solidFill>
                    <a:latin typeface="Arial" pitchFamily="34" charset="0"/>
                    <a:ea typeface="Arial" pitchFamily="34" charset="-122"/>
                    <a:cs typeface="Arial" pitchFamily="34" charset="-120"/>
                  </a:rPr>
                  <a:t>moves into the operator: </a:t>
                </a:r>
                <a14:m>
                  <m:oMath xmlns:m="http://schemas.openxmlformats.org/officeDocument/2006/math">
                    <m:r>
                      <a:rPr lang="en-US" sz="1430" b="0" i="1" smtClean="0">
                        <a:solidFill>
                          <a:srgbClr val="3F4757"/>
                        </a:solidFill>
                        <a:latin typeface="Cambria Math" panose="02040503050406030204" pitchFamily="18" charset="0"/>
                        <a:ea typeface="Arial" pitchFamily="34" charset="-122"/>
                        <a:cs typeface="Arial" pitchFamily="34" charset="-120"/>
                      </a:rPr>
                      <m:t>𝜒</m:t>
                    </m:r>
                    <m:r>
                      <a:rPr lang="en-US" sz="1430" b="0" i="1" smtClean="0">
                        <a:solidFill>
                          <a:srgbClr val="3F4757"/>
                        </a:solidFill>
                        <a:latin typeface="Cambria Math" panose="02040503050406030204" pitchFamily="18" charset="0"/>
                        <a:ea typeface="Arial" pitchFamily="34" charset="-122"/>
                        <a:cs typeface="Arial" pitchFamily="34" charset="-120"/>
                      </a:rPr>
                      <m:t>≥0</m:t>
                    </m:r>
                  </m:oMath>
                </a14:m>
                <a:r>
                  <a:rPr lang="en-US" sz="1430" dirty="0">
                    <a:solidFill>
                      <a:srgbClr val="3F4757"/>
                    </a:solidFill>
                    <a:latin typeface="Arial" pitchFamily="34" charset="0"/>
                    <a:ea typeface="Arial" pitchFamily="34" charset="-122"/>
                    <a:cs typeface="Arial" pitchFamily="34" charset="-120"/>
                  </a:rPr>
                  <a:t>, so the Helmholtz problem is negative definite and needs </a:t>
                </a:r>
                <a:r>
                  <a:rPr lang="en-US" sz="1430" b="1" dirty="0">
                    <a:solidFill>
                      <a:srgbClr val="3F4757"/>
                    </a:solidFill>
                    <a:latin typeface="Arial" pitchFamily="34" charset="0"/>
                    <a:ea typeface="Arial" pitchFamily="34" charset="-122"/>
                    <a:cs typeface="Arial" pitchFamily="34" charset="-120"/>
                  </a:rPr>
                  <a:t>no iterations</a:t>
                </a:r>
                <a:r>
                  <a:rPr lang="en-US" sz="1430" dirty="0">
                    <a:solidFill>
                      <a:srgbClr val="3F4757"/>
                    </a:solidFill>
                    <a:latin typeface="Arial" pitchFamily="34" charset="0"/>
                    <a:ea typeface="Arial" pitchFamily="34" charset="-122"/>
                    <a:cs typeface="Arial" pitchFamily="34" charset="-120"/>
                  </a:rPr>
                  <a:t> for m = 0.</a:t>
                </a:r>
                <a:endParaRPr lang="en-US" sz="1430" dirty="0"/>
              </a:p>
            </p:txBody>
          </p:sp>
        </mc:Choice>
        <mc:Fallback xmlns="">
          <p:sp>
            <p:nvSpPr>
              <p:cNvPr id="6" name="Text 3"/>
              <p:cNvSpPr>
                <a:spLocks noRot="1" noChangeAspect="1" noMove="1" noResize="1" noEditPoints="1" noAdjustHandles="1" noChangeArrowheads="1" noChangeShapeType="1" noTextEdit="1"/>
              </p:cNvSpPr>
              <p:nvPr/>
            </p:nvSpPr>
            <p:spPr>
              <a:xfrm>
                <a:off x="812767" y="5092164"/>
                <a:ext cx="10883441" cy="775232"/>
              </a:xfrm>
              <a:prstGeom prst="rect">
                <a:avLst/>
              </a:prstGeom>
              <a:blipFill>
                <a:blip r:embed="rId4"/>
                <a:stretch>
                  <a:fillRect l="-1008" t="-5512"/>
                </a:stretch>
              </a:blipFill>
              <a:ln/>
            </p:spPr>
            <p:txBody>
              <a:bodyPr/>
              <a:lstStyle/>
              <a:p>
                <a:r>
                  <a:rPr lang="en-US">
                    <a:noFill/>
                  </a:rPr>
                  <a:t> </a:t>
                </a:r>
              </a:p>
            </p:txBody>
          </p:sp>
        </mc:Fallback>
      </mc:AlternateContent>
      <p:sp>
        <p:nvSpPr>
          <p:cNvPr id="7" name="Text 4"/>
          <p:cNvSpPr/>
          <p:nvPr/>
        </p:nvSpPr>
        <p:spPr>
          <a:xfrm>
            <a:off x="812767" y="6238280"/>
            <a:ext cx="7848570" cy="238738"/>
          </a:xfrm>
          <a:prstGeom prst="rect">
            <a:avLst/>
          </a:prstGeom>
          <a:noFill/>
          <a:ln/>
        </p:spPr>
        <p:txBody>
          <a:bodyPr wrap="square" lIns="0" tIns="0" rIns="0" bIns="0" rtlCol="0" anchor="t">
            <a:normAutofit/>
          </a:bodyPr>
          <a:lstStyle/>
          <a:p>
            <a:pPr marL="0" indent="0" algn="l">
              <a:lnSpc>
                <a:spcPts val="1680"/>
              </a:lnSpc>
              <a:buNone/>
            </a:pPr>
            <a:r>
              <a:rPr lang="en-US" sz="1200" dirty="0">
                <a:solidFill>
                  <a:srgbClr val="6B7280"/>
                </a:solidFill>
                <a:latin typeface="Arial" pitchFamily="34" charset="0"/>
                <a:ea typeface="Arial" pitchFamily="34" charset="-122"/>
                <a:cs typeface="Arial" pitchFamily="34" charset="-120"/>
              </a:rPr>
              <a:t>QUARZ &amp; GEM-PIC-RZ · A. Pukhov</a:t>
            </a:r>
            <a:endParaRPr lang="en-US" sz="1200" dirty="0"/>
          </a:p>
        </p:txBody>
      </p:sp>
      <p:sp>
        <p:nvSpPr>
          <p:cNvPr id="8" name="Text 5"/>
          <p:cNvSpPr/>
          <p:nvPr/>
        </p:nvSpPr>
        <p:spPr>
          <a:xfrm>
            <a:off x="10058431" y="6238280"/>
            <a:ext cx="1320783" cy="238738"/>
          </a:xfrm>
          <a:prstGeom prst="rect">
            <a:avLst/>
          </a:prstGeom>
          <a:noFill/>
          <a:ln/>
        </p:spPr>
        <p:txBody>
          <a:bodyPr wrap="square" lIns="0" tIns="0" rIns="0" bIns="0" rtlCol="0" anchor="t">
            <a:normAutofit/>
          </a:bodyPr>
          <a:lstStyle/>
          <a:p>
            <a:pPr marL="0" indent="0" algn="r">
              <a:lnSpc>
                <a:spcPts val="1680"/>
              </a:lnSpc>
              <a:buNone/>
            </a:pPr>
            <a:r>
              <a:rPr lang="en-US" sz="1200" dirty="0">
                <a:solidFill>
                  <a:srgbClr val="6B7280"/>
                </a:solidFill>
                <a:latin typeface="Arial" pitchFamily="34" charset="0"/>
                <a:ea typeface="Arial" pitchFamily="34" charset="-122"/>
                <a:cs typeface="Arial" pitchFamily="34" charset="-120"/>
              </a:rPr>
              <a:t>6</a:t>
            </a:r>
            <a:endParaRPr lang="en-US" sz="1200" dirty="0"/>
          </a:p>
        </p:txBody>
      </p:sp>
      <p:pic>
        <p:nvPicPr>
          <p:cNvPr id="10" name="Picture 9">
            <a:extLst>
              <a:ext uri="{FF2B5EF4-FFF2-40B4-BE49-F238E27FC236}">
                <a16:creationId xmlns:a16="http://schemas.microsoft.com/office/drawing/2014/main" id="{B9732F38-809D-52C7-D761-7C867BB42B02}"/>
              </a:ext>
            </a:extLst>
          </p:cNvPr>
          <p:cNvPicPr>
            <a:picLocks noChangeAspect="1"/>
          </p:cNvPicPr>
          <p:nvPr/>
        </p:nvPicPr>
        <p:blipFill>
          <a:blip r:embed="rId5"/>
          <a:stretch>
            <a:fillRect/>
          </a:stretch>
        </p:blipFill>
        <p:spPr>
          <a:xfrm>
            <a:off x="10850627" y="-99949"/>
            <a:ext cx="1311965" cy="1311965"/>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7">
    <p:bg>
      <p:bgPr>
        <a:solidFill>
          <a:srgbClr val="F6F5F0"/>
        </a:solidFill>
        <a:effectLst/>
      </p:bgPr>
    </p:bg>
    <p:spTree>
      <p:nvGrpSpPr>
        <p:cNvPr id="1" name=""/>
        <p:cNvGrpSpPr/>
        <p:nvPr/>
      </p:nvGrpSpPr>
      <p:grpSpPr>
        <a:xfrm>
          <a:off x="0" y="0"/>
          <a:ext cx="0" cy="0"/>
          <a:chOff x="0" y="0"/>
          <a:chExt cx="0" cy="0"/>
        </a:xfrm>
      </p:grpSpPr>
      <p:sp>
        <p:nvSpPr>
          <p:cNvPr id="2" name="Text 0"/>
          <p:cNvSpPr/>
          <p:nvPr/>
        </p:nvSpPr>
        <p:spPr>
          <a:xfrm>
            <a:off x="812767" y="812769"/>
            <a:ext cx="10883441" cy="238738"/>
          </a:xfrm>
          <a:prstGeom prst="rect">
            <a:avLst/>
          </a:prstGeom>
          <a:noFill/>
          <a:ln/>
        </p:spPr>
        <p:txBody>
          <a:bodyPr wrap="square" lIns="0" tIns="0" rIns="0" bIns="0" rtlCol="0" anchor="t">
            <a:normAutofit/>
          </a:bodyPr>
          <a:lstStyle/>
          <a:p>
            <a:pPr marL="0" indent="0" algn="l">
              <a:lnSpc>
                <a:spcPts val="1680"/>
              </a:lnSpc>
              <a:buNone/>
            </a:pPr>
            <a:r>
              <a:rPr lang="en-US" sz="1200" b="1" kern="0" spc="150" dirty="0">
                <a:solidFill>
                  <a:srgbClr val="1F5FA6"/>
                </a:solidFill>
                <a:latin typeface="Arial" pitchFamily="34" charset="0"/>
                <a:ea typeface="Arial" pitchFamily="34" charset="-122"/>
                <a:cs typeface="Arial" pitchFamily="34" charset="-120"/>
              </a:rPr>
              <a:t>QUARZ · MODEL</a:t>
            </a:r>
            <a:endParaRPr lang="en-US" sz="1200" dirty="0"/>
          </a:p>
        </p:txBody>
      </p:sp>
      <p:sp>
        <p:nvSpPr>
          <p:cNvPr id="3" name="Text 1"/>
          <p:cNvSpPr>
            <a:spLocks noGrp="1"/>
          </p:cNvSpPr>
          <p:nvPr>
            <p:ph type="title"/>
          </p:nvPr>
        </p:nvSpPr>
        <p:spPr>
          <a:xfrm>
            <a:off x="812767" y="1254696"/>
            <a:ext cx="10883441" cy="472424"/>
          </a:xfrm>
          <a:prstGeom prst="rect">
            <a:avLst/>
          </a:prstGeom>
          <a:noFill/>
          <a:ln/>
        </p:spPr>
        <p:txBody>
          <a:bodyPr wrap="square" lIns="0" tIns="0" rIns="0" bIns="0" rtlCol="0" anchor="t">
            <a:normAutofit/>
          </a:bodyPr>
          <a:lstStyle/>
          <a:p>
            <a:pPr marL="0" indent="0" algn="l">
              <a:lnSpc>
                <a:spcPts val="3520"/>
              </a:lnSpc>
              <a:buNone/>
            </a:pPr>
            <a:r>
              <a:rPr lang="en-US" sz="3200" b="1" i="0" dirty="0">
                <a:solidFill>
                  <a:srgbClr val="14213D"/>
                </a:solidFill>
                <a:latin typeface="Georgia" pitchFamily="18" charset="0"/>
                <a:ea typeface="Georgia" pitchFamily="18" charset="-122"/>
                <a:cs typeface="Georgia" pitchFamily="18" charset="-120"/>
              </a:rPr>
              <a:t>Plasma in ξ, beams in t</a:t>
            </a:r>
            <a:endParaRPr lang="en-US" sz="3200" dirty="0"/>
          </a:p>
        </p:txBody>
      </p:sp>
      <p:sp>
        <p:nvSpPr>
          <p:cNvPr id="4" name="Shape 2"/>
          <p:cNvSpPr/>
          <p:nvPr/>
        </p:nvSpPr>
        <p:spPr>
          <a:xfrm>
            <a:off x="815942" y="1933485"/>
            <a:ext cx="10560097" cy="1095103"/>
          </a:xfrm>
          <a:prstGeom prst="roundRect">
            <a:avLst>
              <a:gd name="adj" fmla="val 8988"/>
            </a:avLst>
          </a:prstGeom>
          <a:solidFill>
            <a:srgbClr val="FDFCF9"/>
          </a:solidFill>
          <a:ln w="6350">
            <a:solidFill>
              <a:srgbClr val="DEDBD2"/>
            </a:solidFill>
            <a:prstDash val="solid"/>
          </a:ln>
        </p:spPr>
      </p:sp>
      <p:pic>
        <p:nvPicPr>
          <p:cNvPr id="5" name="Image 0" descr="Plasma particle equations of motion in xi with Delta equal gamma minus p_z"/>
          <p:cNvPicPr>
            <a:picLocks noChangeAspect="1"/>
          </p:cNvPicPr>
          <p:nvPr/>
        </p:nvPicPr>
        <p:blipFill>
          <a:blip r:embed="rId3"/>
          <a:srcRect t="-329" b="-329"/>
          <a:stretch/>
        </p:blipFill>
        <p:spPr>
          <a:xfrm>
            <a:off x="1079504" y="2112742"/>
            <a:ext cx="10032974" cy="736583"/>
          </a:xfrm>
          <a:prstGeom prst="rect">
            <a:avLst/>
          </a:prstGeom>
        </p:spPr>
      </p:pic>
      <p:sp>
        <p:nvSpPr>
          <p:cNvPr id="6" name="Text 3"/>
          <p:cNvSpPr/>
          <p:nvPr/>
        </p:nvSpPr>
        <p:spPr>
          <a:xfrm>
            <a:off x="812767" y="3260350"/>
            <a:ext cx="5337081" cy="299708"/>
          </a:xfrm>
          <a:prstGeom prst="rect">
            <a:avLst/>
          </a:prstGeom>
          <a:noFill/>
          <a:ln/>
        </p:spPr>
        <p:txBody>
          <a:bodyPr wrap="square" lIns="0" tIns="0" rIns="0" bIns="0" rtlCol="0" anchor="t">
            <a:normAutofit/>
          </a:bodyPr>
          <a:lstStyle/>
          <a:p>
            <a:pPr marL="0" indent="0" algn="l">
              <a:lnSpc>
                <a:spcPts val="2160"/>
              </a:lnSpc>
              <a:buNone/>
            </a:pPr>
            <a:r>
              <a:rPr lang="en-US" sz="1800" b="1" dirty="0">
                <a:solidFill>
                  <a:srgbClr val="1F5FA6"/>
                </a:solidFill>
                <a:latin typeface="Arial" pitchFamily="34" charset="0"/>
                <a:ea typeface="Arial" pitchFamily="34" charset="-122"/>
                <a:cs typeface="Arial" pitchFamily="34" charset="-120"/>
              </a:rPr>
              <a:t>Plasma macro-particles</a:t>
            </a:r>
            <a:endParaRPr lang="en-US" sz="1800" dirty="0"/>
          </a:p>
        </p:txBody>
      </p:sp>
      <mc:AlternateContent xmlns:mc="http://schemas.openxmlformats.org/markup-compatibility/2006" xmlns:a14="http://schemas.microsoft.com/office/drawing/2010/main">
        <mc:Choice Requires="a14">
          <p:sp>
            <p:nvSpPr>
              <p:cNvPr id="7" name="Text 4"/>
              <p:cNvSpPr/>
              <p:nvPr/>
            </p:nvSpPr>
            <p:spPr>
              <a:xfrm>
                <a:off x="903699" y="3610843"/>
                <a:ext cx="5238529" cy="1572311"/>
              </a:xfrm>
              <a:prstGeom prst="rect">
                <a:avLst/>
              </a:prstGeom>
              <a:noFill/>
              <a:ln/>
            </p:spPr>
            <p:txBody>
              <a:bodyPr wrap="square" lIns="0" tIns="0" rIns="0" bIns="0" rtlCol="0" anchor="t">
                <a:normAutofit/>
              </a:bodyPr>
              <a:lstStyle/>
              <a:p>
                <a:pPr marL="163068" indent="-163068">
                  <a:lnSpc>
                    <a:spcPts val="2030"/>
                  </a:lnSpc>
                  <a:buSzPct val="100000"/>
                  <a:buChar char="•"/>
                </a:pPr>
                <a:r>
                  <a:rPr lang="en-US" sz="1400" dirty="0">
                    <a:solidFill>
                      <a:srgbClr val="3F4757"/>
                    </a:solidFill>
                    <a:latin typeface="Arial" pitchFamily="34" charset="0"/>
                    <a:ea typeface="Arial" pitchFamily="34" charset="-122"/>
                    <a:cs typeface="Arial" pitchFamily="34" charset="-120"/>
                  </a:rPr>
                  <a:t>Cartesian </a:t>
                </a:r>
                <a14:m>
                  <m:oMath xmlns:m="http://schemas.openxmlformats.org/officeDocument/2006/math">
                    <m:d>
                      <m:dPr>
                        <m:ctrlPr>
                          <a:rPr lang="en-US" sz="1400" i="1">
                            <a:solidFill>
                              <a:srgbClr val="3F4757"/>
                            </a:solidFill>
                            <a:latin typeface="Cambria Math" panose="02040503050406030204" pitchFamily="18" charset="0"/>
                            <a:ea typeface="IBM Plex Sans" pitchFamily="34" charset="-122"/>
                            <a:cs typeface="IBM Plex Sans" pitchFamily="34" charset="-120"/>
                          </a:rPr>
                        </m:ctrlPr>
                      </m:dPr>
                      <m:e>
                        <m:r>
                          <a:rPr lang="en-US" sz="1400" i="1">
                            <a:solidFill>
                              <a:srgbClr val="3F4757"/>
                            </a:solidFill>
                            <a:latin typeface="Cambria Math" panose="02040503050406030204" pitchFamily="18" charset="0"/>
                            <a:ea typeface="IBM Plex Sans" pitchFamily="34" charset="-122"/>
                            <a:cs typeface="IBM Plex Sans" pitchFamily="34" charset="-120"/>
                          </a:rPr>
                          <m:t>𝑥</m:t>
                        </m:r>
                        <m:r>
                          <a:rPr lang="en-US" sz="1400" i="1">
                            <a:solidFill>
                              <a:srgbClr val="3F4757"/>
                            </a:solidFill>
                            <a:latin typeface="Cambria Math" panose="02040503050406030204" pitchFamily="18" charset="0"/>
                            <a:ea typeface="IBM Plex Sans" pitchFamily="34" charset="-122"/>
                            <a:cs typeface="IBM Plex Sans" pitchFamily="34" charset="-120"/>
                          </a:rPr>
                          <m:t>,</m:t>
                        </m:r>
                        <m:r>
                          <a:rPr lang="en-US" sz="1400" i="1">
                            <a:solidFill>
                              <a:srgbClr val="3F4757"/>
                            </a:solidFill>
                            <a:latin typeface="Cambria Math" panose="02040503050406030204" pitchFamily="18" charset="0"/>
                            <a:ea typeface="IBM Plex Sans" pitchFamily="34" charset="-122"/>
                            <a:cs typeface="IBM Plex Sans" pitchFamily="34" charset="-120"/>
                          </a:rPr>
                          <m:t>𝑦</m:t>
                        </m:r>
                        <m:r>
                          <a:rPr lang="en-US" sz="1400" i="1">
                            <a:solidFill>
                              <a:srgbClr val="3F4757"/>
                            </a:solidFill>
                            <a:latin typeface="Cambria Math" panose="02040503050406030204" pitchFamily="18" charset="0"/>
                            <a:ea typeface="IBM Plex Sans" pitchFamily="34" charset="-122"/>
                            <a:cs typeface="IBM Plex Sans" pitchFamily="34" charset="-120"/>
                          </a:rPr>
                          <m:t>,</m:t>
                        </m:r>
                        <m:sSub>
                          <m:sSubPr>
                            <m:ctrlPr>
                              <a:rPr lang="en-US" sz="1400" i="1">
                                <a:solidFill>
                                  <a:srgbClr val="3F4757"/>
                                </a:solidFill>
                                <a:latin typeface="Cambria Math" panose="02040503050406030204" pitchFamily="18" charset="0"/>
                                <a:ea typeface="IBM Plex Sans" pitchFamily="34" charset="-122"/>
                                <a:cs typeface="IBM Plex Sans" pitchFamily="34" charset="-120"/>
                              </a:rPr>
                            </m:ctrlPr>
                          </m:sSubPr>
                          <m:e>
                            <m:r>
                              <a:rPr lang="en-US" sz="1400" i="1">
                                <a:solidFill>
                                  <a:srgbClr val="3F4757"/>
                                </a:solidFill>
                                <a:latin typeface="Cambria Math" panose="02040503050406030204" pitchFamily="18" charset="0"/>
                                <a:ea typeface="IBM Plex Sans" pitchFamily="34" charset="-122"/>
                                <a:cs typeface="IBM Plex Sans" pitchFamily="34" charset="-120"/>
                              </a:rPr>
                              <m:t>𝑝</m:t>
                            </m:r>
                          </m:e>
                          <m:sub>
                            <m:r>
                              <a:rPr lang="en-US" sz="1400" i="1">
                                <a:solidFill>
                                  <a:srgbClr val="3F4757"/>
                                </a:solidFill>
                                <a:latin typeface="Cambria Math" panose="02040503050406030204" pitchFamily="18" charset="0"/>
                                <a:ea typeface="IBM Plex Sans" pitchFamily="34" charset="-122"/>
                                <a:cs typeface="IBM Plex Sans" pitchFamily="34" charset="-120"/>
                              </a:rPr>
                              <m:t>𝑥</m:t>
                            </m:r>
                          </m:sub>
                        </m:sSub>
                        <m:r>
                          <a:rPr lang="en-US" sz="1400" i="1">
                            <a:solidFill>
                              <a:srgbClr val="3F4757"/>
                            </a:solidFill>
                            <a:latin typeface="Cambria Math" panose="02040503050406030204" pitchFamily="18" charset="0"/>
                            <a:ea typeface="IBM Plex Sans" pitchFamily="34" charset="-122"/>
                            <a:cs typeface="IBM Plex Sans" pitchFamily="34" charset="-120"/>
                          </a:rPr>
                          <m:t>,</m:t>
                        </m:r>
                        <m:sSub>
                          <m:sSubPr>
                            <m:ctrlPr>
                              <a:rPr lang="en-US" sz="1400" i="1">
                                <a:solidFill>
                                  <a:srgbClr val="3F4757"/>
                                </a:solidFill>
                                <a:latin typeface="Cambria Math" panose="02040503050406030204" pitchFamily="18" charset="0"/>
                                <a:ea typeface="IBM Plex Sans" pitchFamily="34" charset="-122"/>
                                <a:cs typeface="IBM Plex Sans" pitchFamily="34" charset="-120"/>
                              </a:rPr>
                            </m:ctrlPr>
                          </m:sSubPr>
                          <m:e>
                            <m:r>
                              <a:rPr lang="en-US" sz="1400" i="1">
                                <a:solidFill>
                                  <a:srgbClr val="3F4757"/>
                                </a:solidFill>
                                <a:latin typeface="Cambria Math" panose="02040503050406030204" pitchFamily="18" charset="0"/>
                                <a:ea typeface="IBM Plex Sans" pitchFamily="34" charset="-122"/>
                                <a:cs typeface="IBM Plex Sans" pitchFamily="34" charset="-120"/>
                              </a:rPr>
                              <m:t>𝑝</m:t>
                            </m:r>
                          </m:e>
                          <m:sub>
                            <m:r>
                              <a:rPr lang="en-US" sz="1400" i="1">
                                <a:solidFill>
                                  <a:srgbClr val="3F4757"/>
                                </a:solidFill>
                                <a:latin typeface="Cambria Math" panose="02040503050406030204" pitchFamily="18" charset="0"/>
                                <a:ea typeface="IBM Plex Sans" pitchFamily="34" charset="-122"/>
                                <a:cs typeface="IBM Plex Sans" pitchFamily="34" charset="-120"/>
                              </a:rPr>
                              <m:t>𝑦</m:t>
                            </m:r>
                          </m:sub>
                        </m:sSub>
                        <m:r>
                          <a:rPr lang="en-US" sz="1400" i="1">
                            <a:solidFill>
                              <a:srgbClr val="3F4757"/>
                            </a:solidFill>
                            <a:latin typeface="Cambria Math" panose="02040503050406030204" pitchFamily="18" charset="0"/>
                            <a:ea typeface="IBM Plex Sans" pitchFamily="34" charset="-122"/>
                            <a:cs typeface="IBM Plex Sans" pitchFamily="34" charset="-120"/>
                          </a:rPr>
                          <m:t>,</m:t>
                        </m:r>
                        <m:r>
                          <m:rPr>
                            <m:sty m:val="p"/>
                          </m:rPr>
                          <a:rPr lang="en-US" sz="1400">
                            <a:solidFill>
                              <a:srgbClr val="3F4757"/>
                            </a:solidFill>
                            <a:latin typeface="Cambria Math" panose="02040503050406030204" pitchFamily="18" charset="0"/>
                            <a:ea typeface="IBM Plex Sans" pitchFamily="34" charset="-122"/>
                            <a:cs typeface="IBM Plex Sans" pitchFamily="34" charset="-120"/>
                          </a:rPr>
                          <m:t>Δ</m:t>
                        </m:r>
                        <m:r>
                          <a:rPr lang="en-US" sz="1400" i="1">
                            <a:solidFill>
                              <a:srgbClr val="3F4757"/>
                            </a:solidFill>
                            <a:latin typeface="Cambria Math" panose="02040503050406030204" pitchFamily="18" charset="0"/>
                            <a:ea typeface="IBM Plex Sans" pitchFamily="34" charset="-122"/>
                            <a:cs typeface="IBM Plex Sans" pitchFamily="34" charset="-120"/>
                          </a:rPr>
                          <m:t>,</m:t>
                        </m:r>
                        <m:r>
                          <a:rPr lang="en-US" sz="1400" i="1">
                            <a:solidFill>
                              <a:srgbClr val="3F4757"/>
                            </a:solidFill>
                            <a:latin typeface="Cambria Math" panose="02040503050406030204" pitchFamily="18" charset="0"/>
                            <a:ea typeface="IBM Plex Sans" pitchFamily="34" charset="-122"/>
                            <a:cs typeface="IBM Plex Sans" pitchFamily="34" charset="-120"/>
                          </a:rPr>
                          <m:t>𝑤</m:t>
                        </m:r>
                      </m:e>
                    </m:d>
                  </m:oMath>
                </a14:m>
                <a:r>
                  <a:rPr lang="en-US" sz="1400" dirty="0">
                    <a:solidFill>
                      <a:srgbClr val="3F4757"/>
                    </a:solidFill>
                    <a:latin typeface="Arial" pitchFamily="34" charset="0"/>
                    <a:ea typeface="Arial" pitchFamily="34" charset="-122"/>
                    <a:cs typeface="Arial" pitchFamily="34" charset="-120"/>
                  </a:rPr>
                  <a:t>: they cross the axis freely</a:t>
                </a:r>
                <a:endParaRPr lang="en-US" sz="1400" dirty="0"/>
              </a:p>
              <a:p>
                <a:pPr marL="163068" indent="-163068" algn="l">
                  <a:lnSpc>
                    <a:spcPts val="2030"/>
                  </a:lnSpc>
                  <a:buSzPct val="100000"/>
                  <a:buChar char="•"/>
                </a:pPr>
                <a:r>
                  <a:rPr lang="en-US" sz="1400" dirty="0">
                    <a:solidFill>
                      <a:srgbClr val="3F4757"/>
                    </a:solidFill>
                    <a:latin typeface="Arial" pitchFamily="34" charset="0"/>
                    <a:ea typeface="Arial" pitchFamily="34" charset="-122"/>
                    <a:cs typeface="Arial" pitchFamily="34" charset="-120"/>
                  </a:rPr>
                  <a:t>Adams–Bashforth, order 1–5 (default 3)</a:t>
                </a:r>
                <a:endParaRPr lang="en-US" sz="1400" dirty="0"/>
              </a:p>
              <a:p>
                <a:pPr marL="163068" indent="-163068" algn="l">
                  <a:lnSpc>
                    <a:spcPts val="2030"/>
                  </a:lnSpc>
                  <a:buSzPct val="100000"/>
                  <a:buChar char="•"/>
                </a:pPr>
                <a:r>
                  <a:rPr lang="en-US" sz="1400" dirty="0">
                    <a:solidFill>
                      <a:srgbClr val="3F4757"/>
                    </a:solidFill>
                    <a:latin typeface="Arial" pitchFamily="34" charset="0"/>
                    <a:ea typeface="Arial" pitchFamily="34" charset="-122"/>
                    <a:cs typeface="Arial" pitchFamily="34" charset="-120"/>
                  </a:rPr>
                  <a:t>Any number of species, mobile ions</a:t>
                </a:r>
                <a:endParaRPr lang="en-US" sz="1400" dirty="0"/>
              </a:p>
              <a:p>
                <a:pPr marL="163068" indent="-163068" algn="l">
                  <a:lnSpc>
                    <a:spcPts val="2030"/>
                  </a:lnSpc>
                  <a:buSzPct val="100000"/>
                  <a:buChar char="•"/>
                </a:pPr>
                <a:r>
                  <a:rPr lang="en-US" sz="1400" dirty="0">
                    <a:solidFill>
                      <a:srgbClr val="3F4757"/>
                    </a:solidFill>
                    <a:latin typeface="Arial" pitchFamily="34" charset="0"/>
                    <a:ea typeface="Arial" pitchFamily="34" charset="-122"/>
                    <a:cs typeface="Arial" pitchFamily="34" charset="-120"/>
                  </a:rPr>
                  <a:t>Δ below threshold: trapped, removed </a:t>
                </a:r>
                <a:br>
                  <a:rPr lang="en-US" sz="1400" dirty="0">
                    <a:solidFill>
                      <a:srgbClr val="3F4757"/>
                    </a:solidFill>
                    <a:latin typeface="Arial" pitchFamily="34" charset="0"/>
                    <a:ea typeface="Arial" pitchFamily="34" charset="-122"/>
                    <a:cs typeface="Arial" pitchFamily="34" charset="-120"/>
                  </a:rPr>
                </a:br>
                <a:r>
                  <a:rPr lang="en-US" sz="1400" dirty="0">
                    <a:solidFill>
                      <a:srgbClr val="3F4757"/>
                    </a:solidFill>
                    <a:latin typeface="Arial" pitchFamily="34" charset="0"/>
                    <a:ea typeface="Arial" pitchFamily="34" charset="-122"/>
                    <a:cs typeface="Arial" pitchFamily="34" charset="-120"/>
                  </a:rPr>
                  <a:t>or turned into beam particles</a:t>
                </a:r>
                <a:endParaRPr lang="en-US" sz="1400" dirty="0"/>
              </a:p>
            </p:txBody>
          </p:sp>
        </mc:Choice>
        <mc:Fallback xmlns="">
          <p:sp>
            <p:nvSpPr>
              <p:cNvPr id="7" name="Text 4"/>
              <p:cNvSpPr>
                <a:spLocks noRot="1" noChangeAspect="1" noMove="1" noResize="1" noEditPoints="1" noAdjustHandles="1" noChangeArrowheads="1" noChangeShapeType="1" noTextEdit="1"/>
              </p:cNvSpPr>
              <p:nvPr/>
            </p:nvSpPr>
            <p:spPr>
              <a:xfrm>
                <a:off x="903699" y="3610843"/>
                <a:ext cx="5238529" cy="1572311"/>
              </a:xfrm>
              <a:prstGeom prst="rect">
                <a:avLst/>
              </a:prstGeom>
              <a:blipFill>
                <a:blip r:embed="rId4"/>
                <a:stretch>
                  <a:fillRect l="-1860" t="-2326"/>
                </a:stretch>
              </a:blipFill>
              <a:ln/>
            </p:spPr>
            <p:txBody>
              <a:bodyPr/>
              <a:lstStyle/>
              <a:p>
                <a:r>
                  <a:rPr lang="en-US">
                    <a:noFill/>
                  </a:rPr>
                  <a:t> </a:t>
                </a:r>
              </a:p>
            </p:txBody>
          </p:sp>
        </mc:Fallback>
      </mc:AlternateContent>
      <p:sp>
        <p:nvSpPr>
          <p:cNvPr id="8" name="Text 5"/>
          <p:cNvSpPr/>
          <p:nvPr/>
        </p:nvSpPr>
        <p:spPr>
          <a:xfrm>
            <a:off x="6197582" y="3260350"/>
            <a:ext cx="5337081" cy="299708"/>
          </a:xfrm>
          <a:prstGeom prst="rect">
            <a:avLst/>
          </a:prstGeom>
          <a:noFill/>
          <a:ln/>
        </p:spPr>
        <p:txBody>
          <a:bodyPr wrap="square" lIns="0" tIns="0" rIns="0" bIns="0" rtlCol="0" anchor="t">
            <a:normAutofit/>
          </a:bodyPr>
          <a:lstStyle/>
          <a:p>
            <a:pPr marL="0" indent="0" algn="l">
              <a:lnSpc>
                <a:spcPts val="2160"/>
              </a:lnSpc>
              <a:buNone/>
            </a:pPr>
            <a:r>
              <a:rPr lang="en-US" sz="1800" b="1" dirty="0">
                <a:solidFill>
                  <a:srgbClr val="1F5FA6"/>
                </a:solidFill>
                <a:latin typeface="Arial" pitchFamily="34" charset="0"/>
                <a:ea typeface="Arial" pitchFamily="34" charset="-122"/>
                <a:cs typeface="Arial" pitchFamily="34" charset="-120"/>
              </a:rPr>
              <a:t>Beam macro-particles</a:t>
            </a:r>
            <a:endParaRPr lang="en-US" sz="1800" dirty="0"/>
          </a:p>
        </p:txBody>
      </p:sp>
      <mc:AlternateContent xmlns:mc="http://schemas.openxmlformats.org/markup-compatibility/2006" xmlns:a14="http://schemas.microsoft.com/office/drawing/2010/main">
        <mc:Choice Requires="a14">
          <p:sp>
            <p:nvSpPr>
              <p:cNvPr id="9" name="Text 6"/>
              <p:cNvSpPr/>
              <p:nvPr/>
            </p:nvSpPr>
            <p:spPr>
              <a:xfrm>
                <a:off x="6288514" y="3610843"/>
                <a:ext cx="5238529" cy="1056674"/>
              </a:xfrm>
              <a:prstGeom prst="rect">
                <a:avLst/>
              </a:prstGeom>
              <a:noFill/>
              <a:ln/>
            </p:spPr>
            <p:txBody>
              <a:bodyPr wrap="square" lIns="0" tIns="0" rIns="0" bIns="0" rtlCol="0" anchor="t">
                <a:normAutofit/>
              </a:bodyPr>
              <a:lstStyle/>
              <a:p>
                <a:pPr marL="163068" indent="-163068" algn="l">
                  <a:lnSpc>
                    <a:spcPts val="2030"/>
                  </a:lnSpc>
                  <a:buSzPct val="100000"/>
                  <a:buChar char="•"/>
                </a:pPr>
                <a:r>
                  <a:rPr lang="en-US" sz="1400" dirty="0">
                    <a:solidFill>
                      <a:srgbClr val="3F4757"/>
                    </a:solidFill>
                    <a:latin typeface="Arial" pitchFamily="34" charset="0"/>
                    <a:ea typeface="Arial" pitchFamily="34" charset="-122"/>
                    <a:cs typeface="Arial" pitchFamily="34" charset="-120"/>
                  </a:rPr>
                  <a:t>Full 3D, pushed in lab time with </a:t>
                </a:r>
                <a14:m>
                  <m:oMath xmlns:m="http://schemas.openxmlformats.org/officeDocument/2006/math">
                    <m:r>
                      <m:rPr>
                        <m:sty m:val="p"/>
                      </m:rPr>
                      <a:rPr lang="en-US" sz="1400" b="0" i="0" smtClean="0">
                        <a:solidFill>
                          <a:srgbClr val="3F4757"/>
                        </a:solidFill>
                        <a:latin typeface="Cambria Math" panose="02040503050406030204" pitchFamily="18" charset="0"/>
                        <a:ea typeface="Arial" pitchFamily="34" charset="-122"/>
                        <a:cs typeface="Arial" pitchFamily="34" charset="-120"/>
                      </a:rPr>
                      <m:t>Δ</m:t>
                    </m:r>
                    <m:r>
                      <a:rPr lang="en-US" sz="1400" b="0" i="1" smtClean="0">
                        <a:solidFill>
                          <a:srgbClr val="3F4757"/>
                        </a:solidFill>
                        <a:latin typeface="Cambria Math" panose="02040503050406030204" pitchFamily="18" charset="0"/>
                        <a:ea typeface="Arial" pitchFamily="34" charset="-122"/>
                        <a:cs typeface="Arial" pitchFamily="34" charset="-120"/>
                      </a:rPr>
                      <m:t>𝑡</m:t>
                    </m:r>
                    <m:r>
                      <a:rPr lang="en-US" sz="1400" b="0" i="1" smtClean="0">
                        <a:solidFill>
                          <a:srgbClr val="3F4757"/>
                        </a:solidFill>
                        <a:latin typeface="Cambria Math" panose="02040503050406030204" pitchFamily="18" charset="0"/>
                        <a:ea typeface="Arial" pitchFamily="34" charset="-122"/>
                        <a:cs typeface="Arial" pitchFamily="34" charset="-120"/>
                      </a:rPr>
                      <m:t>≫</m:t>
                    </m:r>
                    <m:r>
                      <m:rPr>
                        <m:sty m:val="p"/>
                      </m:rPr>
                      <a:rPr lang="en-US" sz="1400" b="0" i="0" smtClean="0">
                        <a:solidFill>
                          <a:srgbClr val="3F4757"/>
                        </a:solidFill>
                        <a:latin typeface="Cambria Math" panose="02040503050406030204" pitchFamily="18" charset="0"/>
                        <a:ea typeface="Arial" pitchFamily="34" charset="-122"/>
                        <a:cs typeface="Arial" pitchFamily="34" charset="-120"/>
                      </a:rPr>
                      <m:t>Δ</m:t>
                    </m:r>
                    <m:r>
                      <a:rPr lang="en-US" sz="1400" b="0" i="1" smtClean="0">
                        <a:solidFill>
                          <a:srgbClr val="3F4757"/>
                        </a:solidFill>
                        <a:latin typeface="Cambria Math" panose="02040503050406030204" pitchFamily="18" charset="0"/>
                        <a:ea typeface="Arial" pitchFamily="34" charset="-122"/>
                        <a:cs typeface="Arial" pitchFamily="34" charset="-120"/>
                      </a:rPr>
                      <m:t>𝜉</m:t>
                    </m:r>
                  </m:oMath>
                </a14:m>
                <a:endParaRPr lang="en-US" sz="1400" dirty="0"/>
              </a:p>
              <a:p>
                <a:pPr marL="163068" indent="-163068">
                  <a:lnSpc>
                    <a:spcPts val="2030"/>
                  </a:lnSpc>
                  <a:buSzPct val="100000"/>
                  <a:buChar char="•"/>
                </a:pPr>
                <a:r>
                  <a:rPr lang="en-US" sz="1400" dirty="0">
                    <a:solidFill>
                      <a:srgbClr val="3F4757"/>
                    </a:solidFill>
                    <a:latin typeface="Arial" pitchFamily="34" charset="0"/>
                    <a:ea typeface="Arial" pitchFamily="34" charset="-122"/>
                    <a:cs typeface="Arial" pitchFamily="34" charset="-120"/>
                  </a:rPr>
                  <a:t>Vay pusher by default: keeps </a:t>
                </a:r>
                <a:r>
                  <a:rPr lang="en-US" sz="1400" dirty="0">
                    <a:solidFill>
                      <a:srgbClr val="3F4757"/>
                    </a:solidFill>
                    <a:latin typeface="IBM Plex Sans" pitchFamily="34" charset="0"/>
                    <a:ea typeface="IBM Plex Sans" pitchFamily="34" charset="-122"/>
                    <a:cs typeface="IBM Plex Sans" pitchFamily="34" charset="-120"/>
                  </a:rPr>
                  <a:t> </a:t>
                </a:r>
                <a14:m>
                  <m:oMath xmlns:m="http://schemas.openxmlformats.org/officeDocument/2006/math">
                    <m:sSub>
                      <m:sSubPr>
                        <m:ctrlPr>
                          <a:rPr lang="en-US" sz="1400" i="1">
                            <a:solidFill>
                              <a:srgbClr val="3F4757"/>
                            </a:solidFill>
                            <a:latin typeface="Cambria Math" panose="02040503050406030204" pitchFamily="18" charset="0"/>
                            <a:ea typeface="IBM Plex Sans" pitchFamily="34" charset="-122"/>
                            <a:cs typeface="IBM Plex Sans" pitchFamily="34" charset="-120"/>
                          </a:rPr>
                        </m:ctrlPr>
                      </m:sSubPr>
                      <m:e>
                        <m:r>
                          <a:rPr lang="en-US" sz="1400" i="1">
                            <a:solidFill>
                              <a:srgbClr val="3F4757"/>
                            </a:solidFill>
                            <a:latin typeface="Cambria Math" panose="02040503050406030204" pitchFamily="18" charset="0"/>
                            <a:ea typeface="IBM Plex Sans" pitchFamily="34" charset="-122"/>
                            <a:cs typeface="IBM Plex Sans" pitchFamily="34" charset="-120"/>
                          </a:rPr>
                          <m:t>𝐸</m:t>
                        </m:r>
                      </m:e>
                      <m:sub>
                        <m:r>
                          <a:rPr lang="en-US" sz="1400" i="1">
                            <a:solidFill>
                              <a:srgbClr val="3F4757"/>
                            </a:solidFill>
                            <a:latin typeface="Cambria Math" panose="02040503050406030204" pitchFamily="18" charset="0"/>
                            <a:ea typeface="IBM Plex Sans" pitchFamily="34" charset="-122"/>
                            <a:cs typeface="IBM Plex Sans" pitchFamily="34" charset="-120"/>
                          </a:rPr>
                          <m:t>𝑟</m:t>
                        </m:r>
                      </m:sub>
                    </m:sSub>
                    <m:r>
                      <a:rPr lang="en-US" sz="1400" i="1">
                        <a:solidFill>
                          <a:srgbClr val="3F4757"/>
                        </a:solidFill>
                        <a:latin typeface="Cambria Math" panose="02040503050406030204" pitchFamily="18" charset="0"/>
                        <a:ea typeface="IBM Plex Sans" pitchFamily="34" charset="-122"/>
                        <a:cs typeface="IBM Plex Sans" pitchFamily="34" charset="-120"/>
                      </a:rPr>
                      <m:t>≈</m:t>
                    </m:r>
                    <m:sSub>
                      <m:sSubPr>
                        <m:ctrlPr>
                          <a:rPr lang="en-US" sz="1400" i="1">
                            <a:solidFill>
                              <a:srgbClr val="3F4757"/>
                            </a:solidFill>
                            <a:latin typeface="Cambria Math" panose="02040503050406030204" pitchFamily="18" charset="0"/>
                            <a:ea typeface="IBM Plex Sans" pitchFamily="34" charset="-122"/>
                            <a:cs typeface="IBM Plex Sans" pitchFamily="34" charset="-120"/>
                          </a:rPr>
                        </m:ctrlPr>
                      </m:sSubPr>
                      <m:e>
                        <m:r>
                          <a:rPr lang="en-US" sz="1400" i="1">
                            <a:solidFill>
                              <a:srgbClr val="3F4757"/>
                            </a:solidFill>
                            <a:latin typeface="Cambria Math" panose="02040503050406030204" pitchFamily="18" charset="0"/>
                            <a:ea typeface="IBM Plex Sans" pitchFamily="34" charset="-122"/>
                            <a:cs typeface="IBM Plex Sans" pitchFamily="34" charset="-120"/>
                          </a:rPr>
                          <m:t>𝐵</m:t>
                        </m:r>
                      </m:e>
                      <m:sub>
                        <m:r>
                          <a:rPr lang="en-US" sz="1400" i="1">
                            <a:solidFill>
                              <a:srgbClr val="3F4757"/>
                            </a:solidFill>
                            <a:latin typeface="Cambria Math" panose="02040503050406030204" pitchFamily="18" charset="0"/>
                            <a:ea typeface="IBM Plex Sans" pitchFamily="34" charset="-122"/>
                            <a:cs typeface="IBM Plex Sans" pitchFamily="34" charset="-120"/>
                          </a:rPr>
                          <m:t>𝜃</m:t>
                        </m:r>
                      </m:sub>
                    </m:sSub>
                  </m:oMath>
                </a14:m>
                <a:endParaRPr lang="en-US" sz="1400" dirty="0">
                  <a:solidFill>
                    <a:srgbClr val="3F4757"/>
                  </a:solidFill>
                  <a:latin typeface="Arial" pitchFamily="34" charset="0"/>
                  <a:ea typeface="Arial" pitchFamily="34" charset="-122"/>
                  <a:cs typeface="Arial" pitchFamily="34" charset="-120"/>
                </a:endParaRPr>
              </a:p>
              <a:p>
                <a:pPr marL="163068" indent="-163068">
                  <a:lnSpc>
                    <a:spcPts val="2030"/>
                  </a:lnSpc>
                  <a:buSzPct val="100000"/>
                  <a:buChar char="•"/>
                </a:pPr>
                <a:r>
                  <a:rPr lang="en-US" sz="1400" dirty="0">
                    <a:solidFill>
                      <a:srgbClr val="3F4757"/>
                    </a:solidFill>
                    <a:latin typeface="Arial" pitchFamily="34" charset="0"/>
                    <a:ea typeface="Arial" pitchFamily="34" charset="-122"/>
                    <a:cs typeface="Arial" pitchFamily="34" charset="-120"/>
                  </a:rPr>
                  <a:t>Matched witness, </a:t>
                </a:r>
                <a14:m>
                  <m:oMath xmlns:m="http://schemas.openxmlformats.org/officeDocument/2006/math">
                    <m:r>
                      <a:rPr lang="en-US" sz="1400" i="1">
                        <a:solidFill>
                          <a:srgbClr val="3F4757"/>
                        </a:solidFill>
                        <a:latin typeface="Cambria Math" panose="02040503050406030204" pitchFamily="18" charset="0"/>
                        <a:ea typeface="IBM Plex Sans" pitchFamily="34" charset="-122"/>
                        <a:cs typeface="IBM Plex Sans" pitchFamily="34" charset="-120"/>
                      </a:rPr>
                      <m:t>400/</m:t>
                    </m:r>
                    <m:sSub>
                      <m:sSubPr>
                        <m:ctrlPr>
                          <a:rPr lang="en-US" sz="1400" i="1">
                            <a:solidFill>
                              <a:srgbClr val="3F4757"/>
                            </a:solidFill>
                            <a:latin typeface="Cambria Math" panose="02040503050406030204" pitchFamily="18" charset="0"/>
                            <a:ea typeface="IBM Plex Sans" pitchFamily="34" charset="-122"/>
                            <a:cs typeface="IBM Plex Sans" pitchFamily="34" charset="-120"/>
                          </a:rPr>
                        </m:ctrlPr>
                      </m:sSubPr>
                      <m:e>
                        <m:r>
                          <a:rPr lang="en-US" sz="1400" i="1">
                            <a:solidFill>
                              <a:srgbClr val="3F4757"/>
                            </a:solidFill>
                            <a:latin typeface="Cambria Math" panose="02040503050406030204" pitchFamily="18" charset="0"/>
                            <a:ea typeface="IBM Plex Sans" pitchFamily="34" charset="-122"/>
                            <a:cs typeface="IBM Plex Sans" pitchFamily="34" charset="-120"/>
                          </a:rPr>
                          <m:t>𝜔</m:t>
                        </m:r>
                      </m:e>
                      <m:sub>
                        <m:r>
                          <a:rPr lang="en-US" sz="1400" i="1">
                            <a:solidFill>
                              <a:srgbClr val="3F4757"/>
                            </a:solidFill>
                            <a:latin typeface="Cambria Math" panose="02040503050406030204" pitchFamily="18" charset="0"/>
                            <a:ea typeface="IBM Plex Sans" pitchFamily="34" charset="-122"/>
                            <a:cs typeface="IBM Plex Sans" pitchFamily="34" charset="-120"/>
                          </a:rPr>
                          <m:t>𝑝</m:t>
                        </m:r>
                      </m:sub>
                    </m:sSub>
                  </m:oMath>
                </a14:m>
                <a:r>
                  <a:rPr lang="en-US" sz="1400" dirty="0">
                    <a:solidFill>
                      <a:srgbClr val="3F4757"/>
                    </a:solidFill>
                    <a:latin typeface="IBM Plex Sans" pitchFamily="34" charset="0"/>
                    <a:ea typeface="IBM Plex Sans" pitchFamily="34" charset="-122"/>
                    <a:cs typeface="IBM Plex Sans" pitchFamily="34" charset="-120"/>
                  </a:rPr>
                  <a:t>: </a:t>
                </a:r>
                <a:r>
                  <a:rPr lang="en-US" sz="1400" dirty="0">
                    <a:solidFill>
                      <a:srgbClr val="3F4757"/>
                    </a:solidFill>
                    <a:latin typeface="Arial" pitchFamily="34" charset="0"/>
                    <a:ea typeface="Arial" pitchFamily="34" charset="-122"/>
                    <a:cs typeface="Arial" pitchFamily="34" charset="-120"/>
                  </a:rPr>
                  <a:t> εₙ kept (Boris: +9 %)</a:t>
                </a:r>
                <a:endParaRPr lang="en-US" sz="1400" dirty="0"/>
              </a:p>
              <a:p>
                <a:pPr marL="163068" indent="-163068" algn="l">
                  <a:lnSpc>
                    <a:spcPts val="2030"/>
                  </a:lnSpc>
                  <a:buSzPct val="100000"/>
                  <a:buChar char="•"/>
                </a:pPr>
                <a:r>
                  <a:rPr lang="en-US" sz="1400" dirty="0">
                    <a:solidFill>
                      <a:srgbClr val="3F4757"/>
                    </a:solidFill>
                    <a:latin typeface="Arial" pitchFamily="34" charset="0"/>
                    <a:ea typeface="Arial" pitchFamily="34" charset="-122"/>
                    <a:cs typeface="Arial" pitchFamily="34" charset="-120"/>
                  </a:rPr>
                  <a:t>Higuera–Cary; implicit with radiation reaction</a:t>
                </a:r>
                <a:endParaRPr lang="en-US" sz="1400" dirty="0"/>
              </a:p>
            </p:txBody>
          </p:sp>
        </mc:Choice>
        <mc:Fallback xmlns="">
          <p:sp>
            <p:nvSpPr>
              <p:cNvPr id="9" name="Text 6"/>
              <p:cNvSpPr>
                <a:spLocks noRot="1" noChangeAspect="1" noMove="1" noResize="1" noEditPoints="1" noAdjustHandles="1" noChangeArrowheads="1" noChangeShapeType="1" noTextEdit="1"/>
              </p:cNvSpPr>
              <p:nvPr/>
            </p:nvSpPr>
            <p:spPr>
              <a:xfrm>
                <a:off x="6288514" y="3610843"/>
                <a:ext cx="5238529" cy="1056674"/>
              </a:xfrm>
              <a:prstGeom prst="rect">
                <a:avLst/>
              </a:prstGeom>
              <a:blipFill>
                <a:blip r:embed="rId5"/>
                <a:stretch>
                  <a:fillRect l="-1979" t="-3448" b="-4023"/>
                </a:stretch>
              </a:blipFill>
              <a:ln/>
            </p:spPr>
            <p:txBody>
              <a:bodyPr/>
              <a:lstStyle/>
              <a:p>
                <a:r>
                  <a:rPr lang="en-US">
                    <a:noFill/>
                  </a:rPr>
                  <a:t> </a:t>
                </a:r>
              </a:p>
            </p:txBody>
          </p:sp>
        </mc:Fallback>
      </mc:AlternateContent>
      <p:sp>
        <p:nvSpPr>
          <p:cNvPr id="10" name="Text 7"/>
          <p:cNvSpPr/>
          <p:nvPr/>
        </p:nvSpPr>
        <p:spPr>
          <a:xfrm>
            <a:off x="812767" y="6238277"/>
            <a:ext cx="7848570" cy="238738"/>
          </a:xfrm>
          <a:prstGeom prst="rect">
            <a:avLst/>
          </a:prstGeom>
          <a:noFill/>
          <a:ln/>
        </p:spPr>
        <p:txBody>
          <a:bodyPr wrap="square" lIns="0" tIns="0" rIns="0" bIns="0" rtlCol="0" anchor="t">
            <a:normAutofit/>
          </a:bodyPr>
          <a:lstStyle/>
          <a:p>
            <a:pPr marL="0" indent="0" algn="l">
              <a:lnSpc>
                <a:spcPts val="1680"/>
              </a:lnSpc>
              <a:buNone/>
            </a:pPr>
            <a:r>
              <a:rPr lang="en-US" sz="1200" dirty="0">
                <a:solidFill>
                  <a:srgbClr val="6B7280"/>
                </a:solidFill>
                <a:latin typeface="Arial" pitchFamily="34" charset="0"/>
                <a:ea typeface="Arial" pitchFamily="34" charset="-122"/>
                <a:cs typeface="Arial" pitchFamily="34" charset="-120"/>
              </a:rPr>
              <a:t>QUARZ &amp; GEM-PIC-RZ · A. Pukhov</a:t>
            </a:r>
            <a:endParaRPr lang="en-US" sz="1200" dirty="0"/>
          </a:p>
        </p:txBody>
      </p:sp>
      <p:sp>
        <p:nvSpPr>
          <p:cNvPr id="11" name="Text 8"/>
          <p:cNvSpPr/>
          <p:nvPr/>
        </p:nvSpPr>
        <p:spPr>
          <a:xfrm>
            <a:off x="10058431" y="6238277"/>
            <a:ext cx="1320783" cy="238738"/>
          </a:xfrm>
          <a:prstGeom prst="rect">
            <a:avLst/>
          </a:prstGeom>
          <a:noFill/>
          <a:ln/>
        </p:spPr>
        <p:txBody>
          <a:bodyPr wrap="square" lIns="0" tIns="0" rIns="0" bIns="0" rtlCol="0" anchor="t">
            <a:normAutofit/>
          </a:bodyPr>
          <a:lstStyle/>
          <a:p>
            <a:pPr marL="0" indent="0" algn="r">
              <a:lnSpc>
                <a:spcPts val="1680"/>
              </a:lnSpc>
              <a:buNone/>
            </a:pPr>
            <a:r>
              <a:rPr lang="en-US" sz="1200" dirty="0">
                <a:solidFill>
                  <a:srgbClr val="6B7280"/>
                </a:solidFill>
                <a:latin typeface="Arial" pitchFamily="34" charset="0"/>
                <a:ea typeface="Arial" pitchFamily="34" charset="-122"/>
                <a:cs typeface="Arial" pitchFamily="34" charset="-120"/>
              </a:rPr>
              <a:t>7</a:t>
            </a:r>
            <a:endParaRPr lang="en-US" sz="1200" dirty="0"/>
          </a:p>
        </p:txBody>
      </p:sp>
      <p:pic>
        <p:nvPicPr>
          <p:cNvPr id="13" name="Picture 12">
            <a:extLst>
              <a:ext uri="{FF2B5EF4-FFF2-40B4-BE49-F238E27FC236}">
                <a16:creationId xmlns:a16="http://schemas.microsoft.com/office/drawing/2014/main" id="{789E8237-4B73-D357-511F-954CD2DA359E}"/>
              </a:ext>
            </a:extLst>
          </p:cNvPr>
          <p:cNvPicPr>
            <a:picLocks noChangeAspect="1"/>
          </p:cNvPicPr>
          <p:nvPr/>
        </p:nvPicPr>
        <p:blipFill>
          <a:blip r:embed="rId6"/>
          <a:stretch>
            <a:fillRect/>
          </a:stretch>
        </p:blipFill>
        <p:spPr>
          <a:xfrm>
            <a:off x="10850627" y="-99949"/>
            <a:ext cx="1311965" cy="1311965"/>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8">
    <p:bg>
      <p:bgPr>
        <a:solidFill>
          <a:srgbClr val="F6F5F0"/>
        </a:solidFill>
        <a:effectLst/>
      </p:bgPr>
    </p:bg>
    <p:spTree>
      <p:nvGrpSpPr>
        <p:cNvPr id="1" name=""/>
        <p:cNvGrpSpPr/>
        <p:nvPr/>
      </p:nvGrpSpPr>
      <p:grpSpPr>
        <a:xfrm>
          <a:off x="0" y="0"/>
          <a:ext cx="0" cy="0"/>
          <a:chOff x="0" y="0"/>
          <a:chExt cx="0" cy="0"/>
        </a:xfrm>
      </p:grpSpPr>
      <p:sp>
        <p:nvSpPr>
          <p:cNvPr id="2" name="Text 0"/>
          <p:cNvSpPr/>
          <p:nvPr/>
        </p:nvSpPr>
        <p:spPr>
          <a:xfrm>
            <a:off x="812767" y="812766"/>
            <a:ext cx="10883441" cy="238738"/>
          </a:xfrm>
          <a:prstGeom prst="rect">
            <a:avLst/>
          </a:prstGeom>
          <a:noFill/>
          <a:ln/>
        </p:spPr>
        <p:txBody>
          <a:bodyPr wrap="square" lIns="0" tIns="0" rIns="0" bIns="0" rtlCol="0" anchor="t">
            <a:normAutofit/>
          </a:bodyPr>
          <a:lstStyle/>
          <a:p>
            <a:pPr marL="0" indent="0" algn="l">
              <a:lnSpc>
                <a:spcPts val="1680"/>
              </a:lnSpc>
              <a:buNone/>
            </a:pPr>
            <a:r>
              <a:rPr lang="en-US" sz="1200" b="1" kern="0" spc="150" dirty="0">
                <a:solidFill>
                  <a:srgbClr val="1F5FA6"/>
                </a:solidFill>
                <a:latin typeface="Arial" pitchFamily="34" charset="0"/>
                <a:ea typeface="Arial" pitchFamily="34" charset="-122"/>
                <a:cs typeface="Arial" pitchFamily="34" charset="-120"/>
              </a:rPr>
              <a:t>QUARZ · GRID</a:t>
            </a:r>
            <a:endParaRPr lang="en-US" sz="1200" dirty="0"/>
          </a:p>
        </p:txBody>
      </p:sp>
      <p:sp>
        <p:nvSpPr>
          <p:cNvPr id="3" name="Text 1"/>
          <p:cNvSpPr>
            <a:spLocks noGrp="1"/>
          </p:cNvSpPr>
          <p:nvPr>
            <p:ph type="title"/>
          </p:nvPr>
        </p:nvSpPr>
        <p:spPr>
          <a:xfrm>
            <a:off x="812767" y="1254696"/>
            <a:ext cx="10883441" cy="919448"/>
          </a:xfrm>
          <a:prstGeom prst="rect">
            <a:avLst/>
          </a:prstGeom>
          <a:noFill/>
          <a:ln/>
        </p:spPr>
        <p:txBody>
          <a:bodyPr wrap="square" lIns="0" tIns="0" rIns="0" bIns="0" rtlCol="0" anchor="t">
            <a:normAutofit/>
          </a:bodyPr>
          <a:lstStyle/>
          <a:p>
            <a:pPr marL="0" indent="0" algn="l">
              <a:lnSpc>
                <a:spcPts val="3520"/>
              </a:lnSpc>
              <a:buNone/>
            </a:pPr>
            <a:r>
              <a:rPr lang="en-US" sz="3200" b="1" i="0" dirty="0">
                <a:solidFill>
                  <a:srgbClr val="14213D"/>
                </a:solidFill>
                <a:latin typeface="Georgia" pitchFamily="18" charset="0"/>
                <a:ea typeface="Georgia" pitchFamily="18" charset="-122"/>
                <a:cs typeface="Georgia" pitchFamily="18" charset="-120"/>
              </a:rPr>
              <a:t>Multiscale in r: fine on the axis, coarse outside</a:t>
            </a:r>
            <a:endParaRPr lang="en-US" sz="3200" dirty="0"/>
          </a:p>
        </p:txBody>
      </p:sp>
      <p:pic>
        <p:nvPicPr>
          <p:cNvPr id="4" name="Image 0" descr="Radial grid: cells of 5e-4 near the axis, 0.01 across the bubble, 0.05 out to the wall, joined with a growth ratio of at most 1.05"/>
          <p:cNvPicPr>
            <a:picLocks noChangeAspect="1"/>
          </p:cNvPicPr>
          <p:nvPr/>
        </p:nvPicPr>
        <p:blipFill>
          <a:blip r:embed="rId3"/>
          <a:srcRect t="-31" b="-31"/>
          <a:stretch/>
        </p:blipFill>
        <p:spPr>
          <a:xfrm>
            <a:off x="812767" y="2377331"/>
            <a:ext cx="10566374" cy="1269983"/>
          </a:xfrm>
          <a:prstGeom prst="rect">
            <a:avLst/>
          </a:prstGeom>
        </p:spPr>
      </p:pic>
      <p:sp>
        <p:nvSpPr>
          <p:cNvPr id="5" name="Text 2"/>
          <p:cNvSpPr/>
          <p:nvPr/>
        </p:nvSpPr>
        <p:spPr>
          <a:xfrm>
            <a:off x="812767" y="3875903"/>
            <a:ext cx="3270243" cy="487675"/>
          </a:xfrm>
          <a:prstGeom prst="rect">
            <a:avLst/>
          </a:prstGeom>
          <a:noFill/>
          <a:ln/>
        </p:spPr>
        <p:txBody>
          <a:bodyPr wrap="square" lIns="0" tIns="0" rIns="0" bIns="0" rtlCol="0" anchor="t">
            <a:normAutofit/>
          </a:bodyPr>
          <a:lstStyle/>
          <a:p>
            <a:pPr marL="0" indent="0" algn="l">
              <a:lnSpc>
                <a:spcPts val="1820"/>
              </a:lnSpc>
              <a:buNone/>
            </a:pPr>
            <a:r>
              <a:rPr lang="en-US" sz="1300" dirty="0">
                <a:solidFill>
                  <a:srgbClr val="3F4757"/>
                </a:solidFill>
                <a:latin typeface="Arial" pitchFamily="34" charset="0"/>
                <a:ea typeface="Arial" pitchFamily="34" charset="-122"/>
                <a:cs typeface="Arial" pitchFamily="34" charset="-120"/>
              </a:rPr>
              <a:t>axis: h₀ = 5·10⁻⁴ c/ωₚ</a:t>
            </a:r>
            <a:endParaRPr lang="en-US" sz="1300" dirty="0"/>
          </a:p>
          <a:p>
            <a:pPr marL="0" indent="0" algn="l">
              <a:lnSpc>
                <a:spcPts val="1820"/>
              </a:lnSpc>
              <a:buNone/>
            </a:pPr>
            <a:r>
              <a:rPr lang="en-US" sz="1300" dirty="0">
                <a:solidFill>
                  <a:srgbClr val="3F4757"/>
                </a:solidFill>
                <a:latin typeface="Arial" pitchFamily="34" charset="0"/>
                <a:ea typeface="Arial" pitchFamily="34" charset="-122"/>
                <a:cs typeface="Arial" pitchFamily="34" charset="-120"/>
              </a:rPr>
              <a:t>pinched witness, σᵣ = 0.01</a:t>
            </a:r>
            <a:endParaRPr lang="en-US" sz="1300" dirty="0"/>
          </a:p>
        </p:txBody>
      </p:sp>
      <p:sp>
        <p:nvSpPr>
          <p:cNvPr id="6" name="Text 3"/>
          <p:cNvSpPr/>
          <p:nvPr/>
        </p:nvSpPr>
        <p:spPr>
          <a:xfrm>
            <a:off x="4460869" y="3875903"/>
            <a:ext cx="3270243" cy="487675"/>
          </a:xfrm>
          <a:prstGeom prst="rect">
            <a:avLst/>
          </a:prstGeom>
          <a:noFill/>
          <a:ln/>
        </p:spPr>
        <p:txBody>
          <a:bodyPr wrap="square" lIns="0" tIns="0" rIns="0" bIns="0" rtlCol="0" anchor="t">
            <a:normAutofit/>
          </a:bodyPr>
          <a:lstStyle/>
          <a:p>
            <a:pPr marL="0" indent="0" algn="ctr">
              <a:lnSpc>
                <a:spcPts val="1820"/>
              </a:lnSpc>
              <a:buNone/>
            </a:pPr>
            <a:r>
              <a:rPr lang="en-US" sz="1300" dirty="0">
                <a:solidFill>
                  <a:srgbClr val="3F4757"/>
                </a:solidFill>
                <a:latin typeface="Arial" pitchFamily="34" charset="0"/>
                <a:ea typeface="Arial" pitchFamily="34" charset="-122"/>
                <a:cs typeface="Arial" pitchFamily="34" charset="-120"/>
              </a:rPr>
              <a:t>0.01 c/ωₚ</a:t>
            </a:r>
            <a:endParaRPr lang="en-US" sz="1300" dirty="0"/>
          </a:p>
          <a:p>
            <a:pPr marL="0" indent="0" algn="ctr">
              <a:lnSpc>
                <a:spcPts val="1820"/>
              </a:lnSpc>
              <a:buNone/>
            </a:pPr>
            <a:r>
              <a:rPr lang="en-US" sz="1300" dirty="0">
                <a:solidFill>
                  <a:srgbClr val="3F4757"/>
                </a:solidFill>
                <a:latin typeface="Arial" pitchFamily="34" charset="0"/>
                <a:ea typeface="Arial" pitchFamily="34" charset="-122"/>
                <a:cs typeface="Arial" pitchFamily="34" charset="-120"/>
              </a:rPr>
              <a:t>bubble and sheath</a:t>
            </a:r>
            <a:endParaRPr lang="en-US" sz="1300" dirty="0"/>
          </a:p>
        </p:txBody>
      </p:sp>
      <p:sp>
        <p:nvSpPr>
          <p:cNvPr id="7" name="Text 4"/>
          <p:cNvSpPr/>
          <p:nvPr/>
        </p:nvSpPr>
        <p:spPr>
          <a:xfrm>
            <a:off x="8108971" y="3875903"/>
            <a:ext cx="3270243" cy="487675"/>
          </a:xfrm>
          <a:prstGeom prst="rect">
            <a:avLst/>
          </a:prstGeom>
          <a:noFill/>
          <a:ln/>
        </p:spPr>
        <p:txBody>
          <a:bodyPr wrap="square" lIns="0" tIns="0" rIns="0" bIns="0" rtlCol="0" anchor="t">
            <a:normAutofit/>
          </a:bodyPr>
          <a:lstStyle/>
          <a:p>
            <a:pPr marL="0" indent="0" algn="r">
              <a:lnSpc>
                <a:spcPts val="1820"/>
              </a:lnSpc>
              <a:buNone/>
            </a:pPr>
            <a:r>
              <a:rPr lang="en-US" sz="1300" dirty="0">
                <a:solidFill>
                  <a:srgbClr val="3F4757"/>
                </a:solidFill>
                <a:latin typeface="Arial" pitchFamily="34" charset="0"/>
                <a:ea typeface="Arial" pitchFamily="34" charset="-122"/>
                <a:cs typeface="Arial" pitchFamily="34" charset="-120"/>
              </a:rPr>
              <a:t>0.05 c/ωₚ → conducting wall</a:t>
            </a:r>
            <a:endParaRPr lang="en-US" sz="1300" dirty="0"/>
          </a:p>
          <a:p>
            <a:pPr marL="0" indent="0" algn="r">
              <a:lnSpc>
                <a:spcPts val="1820"/>
              </a:lnSpc>
              <a:buNone/>
            </a:pPr>
            <a:r>
              <a:rPr lang="en-US" sz="1300" dirty="0">
                <a:solidFill>
                  <a:srgbClr val="3F4757"/>
                </a:solidFill>
                <a:latin typeface="Arial" pitchFamily="34" charset="0"/>
                <a:ea typeface="Arial" pitchFamily="34" charset="-122"/>
                <a:cs typeface="Arial" pitchFamily="34" charset="-120"/>
              </a:rPr>
              <a:t>neighbour ratio ≤ 1.05</a:t>
            </a:r>
            <a:endParaRPr lang="en-US" sz="1300" dirty="0"/>
          </a:p>
        </p:txBody>
      </p:sp>
      <p:sp>
        <p:nvSpPr>
          <p:cNvPr id="8" name="Shape 5"/>
          <p:cNvSpPr/>
          <p:nvPr/>
        </p:nvSpPr>
        <p:spPr>
          <a:xfrm>
            <a:off x="812767" y="4566766"/>
            <a:ext cx="5176973" cy="1218332"/>
          </a:xfrm>
          <a:prstGeom prst="roundRect">
            <a:avLst>
              <a:gd name="adj" fmla="val 8339"/>
            </a:avLst>
          </a:prstGeom>
          <a:solidFill>
            <a:srgbClr val="E3ECF6"/>
          </a:solidFill>
          <a:ln/>
        </p:spPr>
      </p:sp>
      <p:sp>
        <p:nvSpPr>
          <p:cNvPr id="9" name="Text 6"/>
          <p:cNvSpPr/>
          <p:nvPr/>
        </p:nvSpPr>
        <p:spPr>
          <a:xfrm>
            <a:off x="1015950" y="4769954"/>
            <a:ext cx="4913726" cy="528334"/>
          </a:xfrm>
          <a:prstGeom prst="rect">
            <a:avLst/>
          </a:prstGeom>
          <a:noFill/>
          <a:ln/>
        </p:spPr>
        <p:txBody>
          <a:bodyPr wrap="square" lIns="0" tIns="0" rIns="0" bIns="0" rtlCol="0" anchor="t">
            <a:normAutofit/>
          </a:bodyPr>
          <a:lstStyle/>
          <a:p>
            <a:pPr marL="0" indent="0" algn="l">
              <a:lnSpc>
                <a:spcPts val="3960"/>
              </a:lnSpc>
              <a:buNone/>
            </a:pPr>
            <a:r>
              <a:rPr lang="en-US" sz="3600" b="1" dirty="0">
                <a:solidFill>
                  <a:srgbClr val="1F5FA6"/>
                </a:solidFill>
                <a:latin typeface="Georgia" pitchFamily="18" charset="0"/>
                <a:ea typeface="Georgia" pitchFamily="18" charset="-122"/>
                <a:cs typeface="Georgia" pitchFamily="18" charset="-120"/>
              </a:rPr>
              <a:t>512 cells</a:t>
            </a:r>
            <a:endParaRPr lang="en-US" sz="3600" dirty="0"/>
          </a:p>
        </p:txBody>
      </p:sp>
      <p:sp>
        <p:nvSpPr>
          <p:cNvPr id="10" name="Text 7"/>
          <p:cNvSpPr/>
          <p:nvPr/>
        </p:nvSpPr>
        <p:spPr>
          <a:xfrm>
            <a:off x="1015950" y="5323663"/>
            <a:ext cx="4913726" cy="274337"/>
          </a:xfrm>
          <a:prstGeom prst="rect">
            <a:avLst/>
          </a:prstGeom>
          <a:noFill/>
          <a:ln/>
        </p:spPr>
        <p:txBody>
          <a:bodyPr wrap="square" lIns="0" tIns="0" rIns="0" bIns="0" rtlCol="0" anchor="t">
            <a:normAutofit/>
          </a:bodyPr>
          <a:lstStyle/>
          <a:p>
            <a:pPr marL="0" indent="0" algn="l">
              <a:lnSpc>
                <a:spcPts val="1960"/>
              </a:lnSpc>
              <a:buNone/>
            </a:pPr>
            <a:r>
              <a:rPr lang="en-US" sz="1400" dirty="0">
                <a:solidFill>
                  <a:srgbClr val="3F4757"/>
                </a:solidFill>
                <a:latin typeface="Arial" pitchFamily="34" charset="0"/>
                <a:ea typeface="Arial" pitchFamily="34" charset="-122"/>
                <a:cs typeface="Arial" pitchFamily="34" charset="-120"/>
              </a:rPr>
              <a:t>stretched grid, same axis cell as …</a:t>
            </a:r>
            <a:endParaRPr lang="en-US" sz="1400" dirty="0"/>
          </a:p>
        </p:txBody>
      </p:sp>
      <p:sp>
        <p:nvSpPr>
          <p:cNvPr id="11" name="Shape 8"/>
          <p:cNvSpPr/>
          <p:nvPr/>
        </p:nvSpPr>
        <p:spPr>
          <a:xfrm>
            <a:off x="6196098" y="4569941"/>
            <a:ext cx="5179941" cy="1211982"/>
          </a:xfrm>
          <a:prstGeom prst="roundRect">
            <a:avLst>
              <a:gd name="adj" fmla="val 8121"/>
            </a:avLst>
          </a:prstGeom>
          <a:solidFill>
            <a:srgbClr val="FDFCF9"/>
          </a:solidFill>
          <a:ln w="6350">
            <a:solidFill>
              <a:srgbClr val="DEDBD2"/>
            </a:solidFill>
            <a:prstDash val="solid"/>
          </a:ln>
        </p:spPr>
      </p:sp>
      <p:sp>
        <p:nvSpPr>
          <p:cNvPr id="12" name="Text 9"/>
          <p:cNvSpPr/>
          <p:nvPr/>
        </p:nvSpPr>
        <p:spPr>
          <a:xfrm>
            <a:off x="6400765" y="4774611"/>
            <a:ext cx="4913726" cy="528334"/>
          </a:xfrm>
          <a:prstGeom prst="rect">
            <a:avLst/>
          </a:prstGeom>
          <a:noFill/>
          <a:ln/>
        </p:spPr>
        <p:txBody>
          <a:bodyPr wrap="square" lIns="0" tIns="0" rIns="0" bIns="0" rtlCol="0" anchor="t">
            <a:normAutofit/>
          </a:bodyPr>
          <a:lstStyle/>
          <a:p>
            <a:pPr marL="0" indent="0" algn="l">
              <a:lnSpc>
                <a:spcPts val="3960"/>
              </a:lnSpc>
              <a:buNone/>
            </a:pPr>
            <a:r>
              <a:rPr lang="en-US" sz="3600" b="1" dirty="0">
                <a:solidFill>
                  <a:srgbClr val="14213D"/>
                </a:solidFill>
                <a:latin typeface="Georgia" pitchFamily="18" charset="0"/>
                <a:ea typeface="Georgia" pitchFamily="18" charset="-122"/>
                <a:cs typeface="Georgia" pitchFamily="18" charset="-120"/>
              </a:rPr>
              <a:t>16 000 cells</a:t>
            </a:r>
            <a:endParaRPr lang="en-US" sz="3600" dirty="0"/>
          </a:p>
        </p:txBody>
      </p:sp>
      <p:sp>
        <p:nvSpPr>
          <p:cNvPr id="13" name="Text 10"/>
          <p:cNvSpPr/>
          <p:nvPr/>
        </p:nvSpPr>
        <p:spPr>
          <a:xfrm>
            <a:off x="6400765" y="5328320"/>
            <a:ext cx="4913726" cy="274337"/>
          </a:xfrm>
          <a:prstGeom prst="rect">
            <a:avLst/>
          </a:prstGeom>
          <a:noFill/>
          <a:ln/>
        </p:spPr>
        <p:txBody>
          <a:bodyPr wrap="square" lIns="0" tIns="0" rIns="0" bIns="0" rtlCol="0" anchor="t">
            <a:normAutofit/>
          </a:bodyPr>
          <a:lstStyle/>
          <a:p>
            <a:pPr marL="0" indent="0" algn="l">
              <a:lnSpc>
                <a:spcPts val="1960"/>
              </a:lnSpc>
              <a:buNone/>
            </a:pPr>
            <a:r>
              <a:rPr lang="en-US" sz="1400" dirty="0">
                <a:solidFill>
                  <a:srgbClr val="3F4757"/>
                </a:solidFill>
                <a:latin typeface="Arial" pitchFamily="34" charset="0"/>
                <a:ea typeface="Arial" pitchFamily="34" charset="-122"/>
                <a:cs typeface="Arial" pitchFamily="34" charset="-120"/>
              </a:rPr>
              <a:t>… a uniform grid. Same fields, 30× less time.</a:t>
            </a:r>
            <a:endParaRPr lang="en-US" sz="1400" dirty="0"/>
          </a:p>
        </p:txBody>
      </p:sp>
      <p:sp>
        <p:nvSpPr>
          <p:cNvPr id="14" name="Text 11"/>
          <p:cNvSpPr/>
          <p:nvPr/>
        </p:nvSpPr>
        <p:spPr>
          <a:xfrm>
            <a:off x="812767" y="6238273"/>
            <a:ext cx="7848570" cy="238738"/>
          </a:xfrm>
          <a:prstGeom prst="rect">
            <a:avLst/>
          </a:prstGeom>
          <a:noFill/>
          <a:ln/>
        </p:spPr>
        <p:txBody>
          <a:bodyPr wrap="square" lIns="0" tIns="0" rIns="0" bIns="0" rtlCol="0" anchor="t">
            <a:normAutofit/>
          </a:bodyPr>
          <a:lstStyle/>
          <a:p>
            <a:pPr marL="0" indent="0" algn="l">
              <a:lnSpc>
                <a:spcPts val="1680"/>
              </a:lnSpc>
              <a:buNone/>
            </a:pPr>
            <a:r>
              <a:rPr lang="en-US" sz="1200" dirty="0">
                <a:solidFill>
                  <a:srgbClr val="6B7280"/>
                </a:solidFill>
                <a:latin typeface="Arial" pitchFamily="34" charset="0"/>
                <a:ea typeface="Arial" pitchFamily="34" charset="-122"/>
                <a:cs typeface="Arial" pitchFamily="34" charset="-120"/>
              </a:rPr>
              <a:t>QUARZ &amp; GEM-PIC-RZ · A. Pukhov</a:t>
            </a:r>
            <a:endParaRPr lang="en-US" sz="1200" dirty="0"/>
          </a:p>
        </p:txBody>
      </p:sp>
      <p:sp>
        <p:nvSpPr>
          <p:cNvPr id="15" name="Text 12"/>
          <p:cNvSpPr/>
          <p:nvPr/>
        </p:nvSpPr>
        <p:spPr>
          <a:xfrm>
            <a:off x="10058431" y="6238273"/>
            <a:ext cx="1320783" cy="238738"/>
          </a:xfrm>
          <a:prstGeom prst="rect">
            <a:avLst/>
          </a:prstGeom>
          <a:noFill/>
          <a:ln/>
        </p:spPr>
        <p:txBody>
          <a:bodyPr wrap="square" lIns="0" tIns="0" rIns="0" bIns="0" rtlCol="0" anchor="t">
            <a:normAutofit/>
          </a:bodyPr>
          <a:lstStyle/>
          <a:p>
            <a:pPr marL="0" indent="0" algn="r">
              <a:lnSpc>
                <a:spcPts val="1680"/>
              </a:lnSpc>
              <a:buNone/>
            </a:pPr>
            <a:r>
              <a:rPr lang="en-US" sz="1200" dirty="0">
                <a:solidFill>
                  <a:srgbClr val="6B7280"/>
                </a:solidFill>
                <a:latin typeface="Arial" pitchFamily="34" charset="0"/>
                <a:ea typeface="Arial" pitchFamily="34" charset="-122"/>
                <a:cs typeface="Arial" pitchFamily="34" charset="-120"/>
              </a:rPr>
              <a:t>8</a:t>
            </a:r>
            <a:endParaRPr lang="en-US" sz="1200" dirty="0"/>
          </a:p>
        </p:txBody>
      </p:sp>
      <p:pic>
        <p:nvPicPr>
          <p:cNvPr id="16" name="Picture 15">
            <a:extLst>
              <a:ext uri="{FF2B5EF4-FFF2-40B4-BE49-F238E27FC236}">
                <a16:creationId xmlns:a16="http://schemas.microsoft.com/office/drawing/2014/main" id="{FAE6AC5D-112E-4438-ABA7-8C5031DA7B92}"/>
              </a:ext>
            </a:extLst>
          </p:cNvPr>
          <p:cNvPicPr>
            <a:picLocks noChangeAspect="1"/>
          </p:cNvPicPr>
          <p:nvPr/>
        </p:nvPicPr>
        <p:blipFill>
          <a:blip r:embed="rId4"/>
          <a:stretch>
            <a:fillRect/>
          </a:stretch>
        </p:blipFill>
        <p:spPr>
          <a:xfrm>
            <a:off x="10850627" y="-99949"/>
            <a:ext cx="1311965" cy="1311965"/>
          </a:xfrm>
          <a:prstGeom prst="rect">
            <a:avLst/>
          </a:prstGeom>
        </p:spPr>
      </p:pic>
      <p:cxnSp>
        <p:nvCxnSpPr>
          <p:cNvPr id="18" name="Straight Arrow Connector 17">
            <a:extLst>
              <a:ext uri="{FF2B5EF4-FFF2-40B4-BE49-F238E27FC236}">
                <a16:creationId xmlns:a16="http://schemas.microsoft.com/office/drawing/2014/main" id="{EE2533A7-2CD0-4869-AD7E-B83F8C562B54}"/>
              </a:ext>
            </a:extLst>
          </p:cNvPr>
          <p:cNvCxnSpPr/>
          <p:nvPr/>
        </p:nvCxnSpPr>
        <p:spPr>
          <a:xfrm>
            <a:off x="812767" y="3499413"/>
            <a:ext cx="10566374"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878CADD6-F58B-44EC-BC03-5B89660683D7}"/>
              </a:ext>
            </a:extLst>
          </p:cNvPr>
          <p:cNvSpPr txBox="1"/>
          <p:nvPr/>
        </p:nvSpPr>
        <p:spPr>
          <a:xfrm>
            <a:off x="8108971" y="3429000"/>
            <a:ext cx="261610" cy="369332"/>
          </a:xfrm>
          <a:prstGeom prst="rect">
            <a:avLst/>
          </a:prstGeom>
          <a:noFill/>
        </p:spPr>
        <p:txBody>
          <a:bodyPr wrap="none" rtlCol="0">
            <a:spAutoFit/>
          </a:bodyPr>
          <a:lstStyle/>
          <a:p>
            <a:r>
              <a:rPr lang="en-US" i="1" dirty="0"/>
              <a:t>r</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9">
    <p:bg>
      <p:bgPr>
        <a:solidFill>
          <a:srgbClr val="F6F5F0"/>
        </a:solidFill>
        <a:effectLst/>
      </p:bgPr>
    </p:bg>
    <p:spTree>
      <p:nvGrpSpPr>
        <p:cNvPr id="1" name=""/>
        <p:cNvGrpSpPr/>
        <p:nvPr/>
      </p:nvGrpSpPr>
      <p:grpSpPr>
        <a:xfrm>
          <a:off x="0" y="0"/>
          <a:ext cx="0" cy="0"/>
          <a:chOff x="0" y="0"/>
          <a:chExt cx="0" cy="0"/>
        </a:xfrm>
      </p:grpSpPr>
      <p:sp>
        <p:nvSpPr>
          <p:cNvPr id="2" name="Text 0"/>
          <p:cNvSpPr/>
          <p:nvPr/>
        </p:nvSpPr>
        <p:spPr>
          <a:xfrm>
            <a:off x="812767" y="812763"/>
            <a:ext cx="10883441" cy="230912"/>
          </a:xfrm>
          <a:prstGeom prst="rect">
            <a:avLst/>
          </a:prstGeom>
          <a:noFill/>
          <a:ln/>
        </p:spPr>
        <p:txBody>
          <a:bodyPr wrap="square" lIns="0" tIns="0" rIns="0" bIns="0" rtlCol="0" anchor="t">
            <a:normAutofit/>
          </a:bodyPr>
          <a:lstStyle/>
          <a:p>
            <a:pPr marL="0" indent="0" algn="l">
              <a:lnSpc>
                <a:spcPts val="1622"/>
              </a:lnSpc>
              <a:buNone/>
            </a:pPr>
            <a:r>
              <a:rPr lang="en-US" sz="1159" b="1" kern="0" spc="150" dirty="0">
                <a:solidFill>
                  <a:srgbClr val="1F5FA6"/>
                </a:solidFill>
                <a:latin typeface="Arial" pitchFamily="34" charset="0"/>
                <a:ea typeface="Arial" pitchFamily="34" charset="-122"/>
                <a:cs typeface="Arial" pitchFamily="34" charset="-120"/>
              </a:rPr>
              <a:t>QUARZ · GRID</a:t>
            </a:r>
            <a:endParaRPr lang="en-US" sz="1159" dirty="0"/>
          </a:p>
        </p:txBody>
      </p:sp>
      <p:sp>
        <p:nvSpPr>
          <p:cNvPr id="3" name="Text 1"/>
          <p:cNvSpPr>
            <a:spLocks noGrp="1"/>
          </p:cNvSpPr>
          <p:nvPr>
            <p:ph type="title"/>
          </p:nvPr>
        </p:nvSpPr>
        <p:spPr>
          <a:xfrm>
            <a:off x="812767" y="1246870"/>
            <a:ext cx="10883441" cy="456044"/>
          </a:xfrm>
          <a:prstGeom prst="rect">
            <a:avLst/>
          </a:prstGeom>
          <a:noFill/>
          <a:ln/>
        </p:spPr>
        <p:txBody>
          <a:bodyPr wrap="square" lIns="0" tIns="0" rIns="0" bIns="0" rtlCol="0" anchor="t">
            <a:normAutofit/>
          </a:bodyPr>
          <a:lstStyle/>
          <a:p>
            <a:pPr marL="0" indent="0" algn="l">
              <a:lnSpc>
                <a:spcPts val="3421"/>
              </a:lnSpc>
              <a:buNone/>
            </a:pPr>
            <a:r>
              <a:rPr lang="en-US" sz="3110" b="1" i="0" dirty="0">
                <a:solidFill>
                  <a:srgbClr val="14213D"/>
                </a:solidFill>
                <a:latin typeface="Georgia" pitchFamily="18" charset="0"/>
                <a:ea typeface="Georgia" pitchFamily="18" charset="-122"/>
                <a:cs typeface="Georgia" pitchFamily="18" charset="-120"/>
              </a:rPr>
              <a:t>Discretization on arbitrary radial nodes</a:t>
            </a:r>
            <a:endParaRPr lang="en-US" sz="3110" dirty="0"/>
          </a:p>
        </p:txBody>
      </p:sp>
      <p:sp>
        <p:nvSpPr>
          <p:cNvPr id="4" name="Shape 2"/>
          <p:cNvSpPr/>
          <p:nvPr/>
        </p:nvSpPr>
        <p:spPr>
          <a:xfrm>
            <a:off x="815942" y="2024993"/>
            <a:ext cx="6708507" cy="2955669"/>
          </a:xfrm>
          <a:prstGeom prst="roundRect">
            <a:avLst>
              <a:gd name="adj" fmla="val 3330"/>
            </a:avLst>
          </a:prstGeom>
          <a:solidFill>
            <a:srgbClr val="FDFCF9"/>
          </a:solidFill>
          <a:ln w="6350">
            <a:solidFill>
              <a:srgbClr val="DEDBD2"/>
            </a:solidFill>
            <a:prstDash val="solid"/>
          </a:ln>
        </p:spPr>
      </p:sp>
      <p:pic>
        <p:nvPicPr>
          <p:cNvPr id="5" name="Image 0" descr="Hat-function volume V_j, conservative L0 Laplacian, factorized operator L_n for n = 1, 2"/>
          <p:cNvPicPr>
            <a:picLocks noChangeAspect="1"/>
          </p:cNvPicPr>
          <p:nvPr/>
        </p:nvPicPr>
        <p:blipFill>
          <a:blip r:embed="rId3"/>
          <a:srcRect t="-76" b="-76"/>
          <a:stretch/>
        </p:blipFill>
        <p:spPr>
          <a:xfrm>
            <a:off x="995202" y="2204250"/>
            <a:ext cx="6349987" cy="2597150"/>
          </a:xfrm>
          <a:prstGeom prst="rect">
            <a:avLst/>
          </a:prstGeom>
        </p:spPr>
      </p:pic>
      <mc:AlternateContent xmlns:mc="http://schemas.openxmlformats.org/markup-compatibility/2006" xmlns:a14="http://schemas.microsoft.com/office/drawing/2010/main">
        <mc:Choice Requires="a14">
          <p:sp>
            <p:nvSpPr>
              <p:cNvPr id="6" name="Text 3"/>
              <p:cNvSpPr/>
              <p:nvPr/>
            </p:nvSpPr>
            <p:spPr>
              <a:xfrm>
                <a:off x="7865441" y="1845425"/>
                <a:ext cx="3614081" cy="3340241"/>
              </a:xfrm>
              <a:prstGeom prst="rect">
                <a:avLst/>
              </a:prstGeom>
              <a:noFill/>
              <a:ln/>
            </p:spPr>
            <p:txBody>
              <a:bodyPr wrap="square" lIns="0" tIns="0" rIns="0" bIns="0" rtlCol="0" anchor="t">
                <a:normAutofit/>
              </a:bodyPr>
              <a:lstStyle/>
              <a:p>
                <a:pPr marL="170180" indent="-170180" algn="l">
                  <a:lnSpc>
                    <a:spcPts val="2175"/>
                  </a:lnSpc>
                  <a:buSzPct val="100000"/>
                  <a:buChar char="•"/>
                </a:pPr>
                <a:r>
                  <a:rPr lang="en-US" sz="1500" b="1" dirty="0">
                    <a:solidFill>
                      <a:srgbClr val="3F4757"/>
                    </a:solidFill>
                    <a:latin typeface="Arial" pitchFamily="34" charset="0"/>
                    <a:ea typeface="Arial" pitchFamily="34" charset="-122"/>
                    <a:cs typeface="Arial" pitchFamily="34" charset="-120"/>
                  </a:rPr>
                  <a:t>Exact volumes</a:t>
                </a:r>
                <a:r>
                  <a:rPr lang="en-US" sz="1500" dirty="0">
                    <a:solidFill>
                      <a:srgbClr val="3F4757"/>
                    </a:solidFill>
                    <a:latin typeface="Arial" pitchFamily="34" charset="0"/>
                    <a:ea typeface="Arial" pitchFamily="34" charset="-122"/>
                    <a:cs typeface="Arial" pitchFamily="34" charset="-120"/>
                  </a:rPr>
                  <a:t> generalize Verboncoeur’s correction: a uniform plasma is deposited exactly on every node, r = 0 included (5·10⁻¹³)</a:t>
                </a:r>
                <a:endParaRPr lang="en-US" sz="1500" dirty="0"/>
              </a:p>
              <a:p>
                <a:pPr marL="170180" indent="-170180" algn="l">
                  <a:lnSpc>
                    <a:spcPts val="2175"/>
                  </a:lnSpc>
                  <a:buSzPct val="100000"/>
                  <a:buChar char="•"/>
                </a:pPr>
                <a:r>
                  <a:rPr lang="en-US" sz="1500" b="1" dirty="0">
                    <a:solidFill>
                      <a:srgbClr val="3F4757"/>
                    </a:solidFill>
                    <a:latin typeface="Arial" pitchFamily="34" charset="0"/>
                    <a:ea typeface="Arial" pitchFamily="34" charset="-122"/>
                    <a:cs typeface="Arial" pitchFamily="34" charset="-120"/>
                  </a:rPr>
                  <a:t>L₀ telescopes</a:t>
                </a:r>
                <a:r>
                  <a:rPr lang="en-US" sz="1500" dirty="0">
                    <a:solidFill>
                      <a:srgbClr val="3F4757"/>
                    </a:solidFill>
                    <a:latin typeface="Arial" pitchFamily="34" charset="0"/>
                    <a:ea typeface="Arial" pitchFamily="34" charset="-122"/>
                    <a:cs typeface="Arial" pitchFamily="34" charset="-120"/>
                  </a:rPr>
                  <a:t> to the wall flux: discrete Gauss law exact; the axis row needs no regularity condition</a:t>
                </a:r>
                <a:endParaRPr lang="en-US" sz="1500" dirty="0"/>
              </a:p>
              <a:p>
                <a:pPr marL="170180" indent="-170180" algn="l">
                  <a:lnSpc>
                    <a:spcPts val="2175"/>
                  </a:lnSpc>
                  <a:buSzPct val="100000"/>
                  <a:buChar char="•"/>
                </a:pPr>
                <a:r>
                  <a:rPr lang="en-US" sz="1500" b="1" dirty="0">
                    <a:solidFill>
                      <a:srgbClr val="3F4757"/>
                    </a:solidFill>
                    <a:latin typeface="Arial" pitchFamily="34" charset="0"/>
                    <a:ea typeface="Arial" pitchFamily="34" charset="-122"/>
                    <a:cs typeface="Arial" pitchFamily="34" charset="-120"/>
                  </a:rPr>
                  <a:t>Factorized Lₙ</a:t>
                </a:r>
                <a:r>
                  <a:rPr lang="en-US" sz="1500" dirty="0">
                    <a:solidFill>
                      <a:srgbClr val="3F4757"/>
                    </a:solidFill>
                    <a:latin typeface="Arial" pitchFamily="34" charset="0"/>
                    <a:ea typeface="Arial" pitchFamily="34" charset="-122"/>
                    <a:cs typeface="Arial" pitchFamily="34" charset="-120"/>
                  </a:rPr>
                  <a:t>: tridiagonal and well conditioned near the axis</a:t>
                </a:r>
                <a:endParaRPr lang="en-US" sz="1500" dirty="0"/>
              </a:p>
              <a:p>
                <a:pPr marL="170180" indent="-170180" algn="l">
                  <a:lnSpc>
                    <a:spcPts val="2175"/>
                  </a:lnSpc>
                  <a:buSzPct val="100000"/>
                  <a:buChar char="•"/>
                </a:pPr>
                <a:r>
                  <a:rPr lang="en-US" sz="1500" b="1" dirty="0">
                    <a:solidFill>
                      <a:srgbClr val="3F4757"/>
                    </a:solidFill>
                    <a:latin typeface="Arial" pitchFamily="34" charset="0"/>
                    <a:ea typeface="Arial" pitchFamily="34" charset="-122"/>
                    <a:cs typeface="Arial" pitchFamily="34" charset="-120"/>
                  </a:rPr>
                  <a:t>Exact ∂ξ of the deposit</a:t>
                </a:r>
                <a:r>
                  <a:rPr lang="en-US" sz="1500" dirty="0">
                    <a:solidFill>
                      <a:srgbClr val="3F4757"/>
                    </a:solidFill>
                    <a:latin typeface="Arial" pitchFamily="34" charset="0"/>
                    <a:ea typeface="Arial" pitchFamily="34" charset="-122"/>
                    <a:cs typeface="Arial" pitchFamily="34" charset="-120"/>
                  </a:rPr>
                  <a:t>: </a:t>
                </a:r>
                <a14:m>
                  <m:oMath xmlns:m="http://schemas.openxmlformats.org/officeDocument/2006/math">
                    <m:sSub>
                      <m:sSubPr>
                        <m:ctrlPr>
                          <a:rPr lang="en-US" sz="1500" b="0" i="1" smtClean="0">
                            <a:solidFill>
                              <a:srgbClr val="3F4757"/>
                            </a:solidFill>
                            <a:latin typeface="Cambria Math" panose="02040503050406030204" pitchFamily="18" charset="0"/>
                            <a:ea typeface="Arial" pitchFamily="34" charset="-122"/>
                            <a:cs typeface="Arial" pitchFamily="34" charset="-120"/>
                          </a:rPr>
                        </m:ctrlPr>
                      </m:sSubPr>
                      <m:e>
                        <m:r>
                          <a:rPr lang="en-US" sz="1500" b="0" i="1" smtClean="0">
                            <a:solidFill>
                              <a:srgbClr val="3F4757"/>
                            </a:solidFill>
                            <a:latin typeface="Cambria Math" panose="02040503050406030204" pitchFamily="18" charset="0"/>
                            <a:ea typeface="Arial" pitchFamily="34" charset="-122"/>
                            <a:cs typeface="Arial" pitchFamily="34" charset="-120"/>
                          </a:rPr>
                          <m:t>𝐸</m:t>
                        </m:r>
                      </m:e>
                      <m:sub>
                        <m:r>
                          <a:rPr lang="en-US" sz="1500" b="0" i="1" smtClean="0">
                            <a:solidFill>
                              <a:srgbClr val="3F4757"/>
                            </a:solidFill>
                            <a:latin typeface="Cambria Math" panose="02040503050406030204" pitchFamily="18" charset="0"/>
                            <a:ea typeface="Arial" pitchFamily="34" charset="-122"/>
                            <a:cs typeface="Arial" pitchFamily="34" charset="-120"/>
                          </a:rPr>
                          <m:t>𝑧</m:t>
                        </m:r>
                      </m:sub>
                    </m:sSub>
                  </m:oMath>
                </a14:m>
                <a:r>
                  <a:rPr lang="en-US" sz="1500" dirty="0">
                    <a:solidFill>
                      <a:srgbClr val="3F4757"/>
                    </a:solidFill>
                    <a:latin typeface="Arial" pitchFamily="34" charset="0"/>
                    <a:ea typeface="Arial" pitchFamily="34" charset="-122"/>
                    <a:cs typeface="Arial" pitchFamily="34" charset="-120"/>
                  </a:rPr>
                  <a:t> is the exact discrete ξ-derivative of ψ</a:t>
                </a:r>
                <a:endParaRPr lang="en-US" sz="1500" dirty="0"/>
              </a:p>
            </p:txBody>
          </p:sp>
        </mc:Choice>
        <mc:Fallback xmlns="">
          <p:sp>
            <p:nvSpPr>
              <p:cNvPr id="6" name="Text 3"/>
              <p:cNvSpPr>
                <a:spLocks noRot="1" noChangeAspect="1" noMove="1" noResize="1" noEditPoints="1" noAdjustHandles="1" noChangeArrowheads="1" noChangeShapeType="1" noTextEdit="1"/>
              </p:cNvSpPr>
              <p:nvPr/>
            </p:nvSpPr>
            <p:spPr>
              <a:xfrm>
                <a:off x="7865441" y="1845425"/>
                <a:ext cx="3614081" cy="3340241"/>
              </a:xfrm>
              <a:prstGeom prst="rect">
                <a:avLst/>
              </a:prstGeom>
              <a:blipFill>
                <a:blip r:embed="rId4"/>
                <a:stretch>
                  <a:fillRect l="-3035" t="-1095" r="-2361"/>
                </a:stretch>
              </a:blipFill>
              <a:ln/>
            </p:spPr>
            <p:txBody>
              <a:bodyPr/>
              <a:lstStyle/>
              <a:p>
                <a:r>
                  <a:rPr lang="en-US">
                    <a:noFill/>
                  </a:rPr>
                  <a:t> </a:t>
                </a:r>
              </a:p>
            </p:txBody>
          </p:sp>
        </mc:Fallback>
      </mc:AlternateContent>
      <p:sp>
        <p:nvSpPr>
          <p:cNvPr id="7" name="Text 4"/>
          <p:cNvSpPr/>
          <p:nvPr/>
        </p:nvSpPr>
        <p:spPr>
          <a:xfrm>
            <a:off x="812767" y="5328140"/>
            <a:ext cx="10883441" cy="539254"/>
          </a:xfrm>
          <a:prstGeom prst="rect">
            <a:avLst/>
          </a:prstGeom>
          <a:noFill/>
          <a:ln/>
        </p:spPr>
        <p:txBody>
          <a:bodyPr wrap="square" lIns="0" tIns="0" rIns="0" bIns="0" rtlCol="0" anchor="t">
            <a:normAutofit/>
          </a:bodyPr>
          <a:lstStyle/>
          <a:p>
            <a:pPr marL="0" indent="0" algn="l">
              <a:lnSpc>
                <a:spcPts val="2034"/>
              </a:lnSpc>
              <a:buNone/>
            </a:pPr>
            <a:r>
              <a:rPr lang="en-US" sz="1453" dirty="0">
                <a:solidFill>
                  <a:srgbClr val="3F4757"/>
                </a:solidFill>
                <a:latin typeface="Arial" pitchFamily="34" charset="0"/>
                <a:ea typeface="Arial" pitchFamily="34" charset="-122"/>
                <a:cs typeface="Arial" pitchFamily="34" charset="-120"/>
              </a:rPr>
              <a:t>Measured order vs manufactured solutions: 1.98–2.0 for L₀, L₁, L₂. Per slice: ~12 kernels and 5 tridiagonal solves (Thomas on CPU, Thomas/PCR partition on GPU).</a:t>
            </a:r>
            <a:endParaRPr lang="en-US" sz="1453" dirty="0"/>
          </a:p>
        </p:txBody>
      </p:sp>
      <p:sp>
        <p:nvSpPr>
          <p:cNvPr id="8" name="Text 5"/>
          <p:cNvSpPr/>
          <p:nvPr/>
        </p:nvSpPr>
        <p:spPr>
          <a:xfrm>
            <a:off x="812767" y="6238273"/>
            <a:ext cx="7848570" cy="238738"/>
          </a:xfrm>
          <a:prstGeom prst="rect">
            <a:avLst/>
          </a:prstGeom>
          <a:noFill/>
          <a:ln/>
        </p:spPr>
        <p:txBody>
          <a:bodyPr wrap="square" lIns="0" tIns="0" rIns="0" bIns="0" rtlCol="0" anchor="t">
            <a:normAutofit/>
          </a:bodyPr>
          <a:lstStyle/>
          <a:p>
            <a:pPr marL="0" indent="0" algn="l">
              <a:lnSpc>
                <a:spcPts val="1680"/>
              </a:lnSpc>
              <a:buNone/>
            </a:pPr>
            <a:r>
              <a:rPr lang="en-US" sz="1200" dirty="0">
                <a:solidFill>
                  <a:srgbClr val="6B7280"/>
                </a:solidFill>
                <a:latin typeface="Arial" pitchFamily="34" charset="0"/>
                <a:ea typeface="Arial" pitchFamily="34" charset="-122"/>
                <a:cs typeface="Arial" pitchFamily="34" charset="-120"/>
              </a:rPr>
              <a:t>QUARZ &amp; GEM-PIC-RZ · A. Pukhov</a:t>
            </a:r>
            <a:endParaRPr lang="en-US" sz="1200" dirty="0"/>
          </a:p>
        </p:txBody>
      </p:sp>
      <p:sp>
        <p:nvSpPr>
          <p:cNvPr id="9" name="Text 6"/>
          <p:cNvSpPr/>
          <p:nvPr/>
        </p:nvSpPr>
        <p:spPr>
          <a:xfrm>
            <a:off x="10058431" y="6238273"/>
            <a:ext cx="1320783" cy="238738"/>
          </a:xfrm>
          <a:prstGeom prst="rect">
            <a:avLst/>
          </a:prstGeom>
          <a:noFill/>
          <a:ln/>
        </p:spPr>
        <p:txBody>
          <a:bodyPr wrap="square" lIns="0" tIns="0" rIns="0" bIns="0" rtlCol="0" anchor="t">
            <a:normAutofit/>
          </a:bodyPr>
          <a:lstStyle/>
          <a:p>
            <a:pPr marL="0" indent="0" algn="r">
              <a:lnSpc>
                <a:spcPts val="1680"/>
              </a:lnSpc>
              <a:buNone/>
            </a:pPr>
            <a:r>
              <a:rPr lang="en-US" sz="1200" dirty="0">
                <a:solidFill>
                  <a:srgbClr val="6B7280"/>
                </a:solidFill>
                <a:latin typeface="Arial" pitchFamily="34" charset="0"/>
                <a:ea typeface="Arial" pitchFamily="34" charset="-122"/>
                <a:cs typeface="Arial" pitchFamily="34" charset="-120"/>
              </a:rPr>
              <a:t>9</a:t>
            </a:r>
            <a:endParaRPr lang="en-US" sz="1200" dirty="0"/>
          </a:p>
        </p:txBody>
      </p:sp>
      <p:pic>
        <p:nvPicPr>
          <p:cNvPr id="10" name="Picture 9">
            <a:extLst>
              <a:ext uri="{FF2B5EF4-FFF2-40B4-BE49-F238E27FC236}">
                <a16:creationId xmlns:a16="http://schemas.microsoft.com/office/drawing/2014/main" id="{1549A400-2D1A-7AB5-EF8D-A207A220FF26}"/>
              </a:ext>
            </a:extLst>
          </p:cNvPr>
          <p:cNvPicPr>
            <a:picLocks noChangeAspect="1"/>
          </p:cNvPicPr>
          <p:nvPr/>
        </p:nvPicPr>
        <p:blipFill>
          <a:blip r:embed="rId5"/>
          <a:stretch>
            <a:fillRect/>
          </a:stretch>
        </p:blipFill>
        <p:spPr>
          <a:xfrm>
            <a:off x="10850627" y="-99949"/>
            <a:ext cx="1311965" cy="1311965"/>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0">
    <p:bg>
      <p:bgPr>
        <a:solidFill>
          <a:srgbClr val="F6F5F0"/>
        </a:solidFill>
        <a:effectLst/>
      </p:bgPr>
    </p:bg>
    <p:spTree>
      <p:nvGrpSpPr>
        <p:cNvPr id="1" name=""/>
        <p:cNvGrpSpPr/>
        <p:nvPr/>
      </p:nvGrpSpPr>
      <p:grpSpPr>
        <a:xfrm>
          <a:off x="0" y="0"/>
          <a:ext cx="0" cy="0"/>
          <a:chOff x="0" y="0"/>
          <a:chExt cx="0" cy="0"/>
        </a:xfrm>
      </p:grpSpPr>
      <p:sp>
        <p:nvSpPr>
          <p:cNvPr id="2" name="Text 0"/>
          <p:cNvSpPr/>
          <p:nvPr/>
        </p:nvSpPr>
        <p:spPr>
          <a:xfrm>
            <a:off x="812767" y="812763"/>
            <a:ext cx="10883441" cy="221303"/>
          </a:xfrm>
          <a:prstGeom prst="rect">
            <a:avLst/>
          </a:prstGeom>
          <a:noFill/>
          <a:ln/>
        </p:spPr>
        <p:txBody>
          <a:bodyPr wrap="square" lIns="0" tIns="0" rIns="0" bIns="0" rtlCol="0" anchor="t">
            <a:normAutofit/>
          </a:bodyPr>
          <a:lstStyle/>
          <a:p>
            <a:pPr marL="0" indent="0" algn="l">
              <a:lnSpc>
                <a:spcPts val="1575"/>
              </a:lnSpc>
              <a:buNone/>
            </a:pPr>
            <a:r>
              <a:rPr lang="en-US" sz="1125" b="1" kern="0" spc="150" dirty="0">
                <a:solidFill>
                  <a:srgbClr val="1F5FA6"/>
                </a:solidFill>
                <a:latin typeface="Arial" pitchFamily="34" charset="0"/>
                <a:ea typeface="Arial" pitchFamily="34" charset="-122"/>
                <a:cs typeface="Arial" pitchFamily="34" charset="-120"/>
              </a:rPr>
              <a:t>QUARZ · ASYMMETRY</a:t>
            </a:r>
            <a:endParaRPr lang="en-US" sz="1125" dirty="0"/>
          </a:p>
        </p:txBody>
      </p:sp>
      <p:sp>
        <p:nvSpPr>
          <p:cNvPr id="3" name="Text 1"/>
          <p:cNvSpPr>
            <a:spLocks noGrp="1"/>
          </p:cNvSpPr>
          <p:nvPr>
            <p:ph type="title"/>
          </p:nvPr>
        </p:nvSpPr>
        <p:spPr>
          <a:xfrm>
            <a:off x="812767" y="1211852"/>
            <a:ext cx="11379233" cy="846321"/>
          </a:xfrm>
          <a:prstGeom prst="rect">
            <a:avLst/>
          </a:prstGeom>
          <a:noFill/>
          <a:ln/>
        </p:spPr>
        <p:txBody>
          <a:bodyPr wrap="square" lIns="0" tIns="0" rIns="0" bIns="0" rtlCol="0" anchor="t">
            <a:normAutofit/>
          </a:bodyPr>
          <a:lstStyle/>
          <a:p>
            <a:pPr marL="0" indent="0" algn="l">
              <a:lnSpc>
                <a:spcPts val="3300"/>
              </a:lnSpc>
              <a:buNone/>
            </a:pPr>
            <a:r>
              <a:rPr lang="en-US" sz="3000" b="1" i="0" dirty="0">
                <a:solidFill>
                  <a:srgbClr val="14213D"/>
                </a:solidFill>
                <a:latin typeface="Georgia" pitchFamily="18" charset="0"/>
                <a:ea typeface="Georgia" pitchFamily="18" charset="-122"/>
                <a:cs typeface="Georgia" pitchFamily="18" charset="-120"/>
              </a:rPr>
              <a:t>Mode m = 1: offsets, tilts and the onset of hosing</a:t>
            </a:r>
            <a:endParaRPr lang="en-US" sz="3000" dirty="0"/>
          </a:p>
        </p:txBody>
      </p:sp>
      <p:sp>
        <p:nvSpPr>
          <p:cNvPr id="4" name="Shape 2"/>
          <p:cNvSpPr/>
          <p:nvPr/>
        </p:nvSpPr>
        <p:spPr>
          <a:xfrm>
            <a:off x="812767" y="2235957"/>
            <a:ext cx="10566374" cy="2717123"/>
          </a:xfrm>
          <a:prstGeom prst="roundRect">
            <a:avLst>
              <a:gd name="adj" fmla="val 2804"/>
            </a:avLst>
          </a:prstGeom>
          <a:solidFill>
            <a:srgbClr val="FFFFFF"/>
          </a:solidFill>
          <a:ln/>
        </p:spPr>
      </p:sp>
      <p:pic>
        <p:nvPicPr>
          <p:cNvPr id="5" name="Image 0" descr="Electron hosing in QUARZ: driver slice centroids at t = 0 to 600 growing towards the tail, plasma electrons in the plane theta = 0, and driver density with m = 0 and m = 1"/>
          <p:cNvPicPr>
            <a:picLocks noChangeAspect="1"/>
          </p:cNvPicPr>
          <p:nvPr/>
        </p:nvPicPr>
        <p:blipFill>
          <a:blip r:embed="rId3"/>
          <a:stretch>
            <a:fillRect/>
          </a:stretch>
        </p:blipFill>
        <p:spPr>
          <a:xfrm>
            <a:off x="1243950" y="2235957"/>
            <a:ext cx="9704010" cy="2717123"/>
          </a:xfrm>
          <a:prstGeom prst="rect">
            <a:avLst/>
          </a:prstGeom>
        </p:spPr>
      </p:pic>
      <mc:AlternateContent xmlns:mc="http://schemas.openxmlformats.org/markup-compatibility/2006" xmlns:a14="http://schemas.microsoft.com/office/drawing/2010/main">
        <mc:Choice Requires="a14">
          <p:sp>
            <p:nvSpPr>
              <p:cNvPr id="6" name="Text 3"/>
              <p:cNvSpPr/>
              <p:nvPr/>
            </p:nvSpPr>
            <p:spPr>
              <a:xfrm>
                <a:off x="812768" y="5156262"/>
                <a:ext cx="5128904" cy="711133"/>
              </a:xfrm>
              <a:prstGeom prst="rect">
                <a:avLst/>
              </a:prstGeom>
              <a:noFill/>
              <a:ln/>
            </p:spPr>
            <p:txBody>
              <a:bodyPr wrap="square" lIns="0" tIns="0" rIns="0" bIns="0" rtlCol="0" anchor="t">
                <a:normAutofit fontScale="92500"/>
              </a:bodyPr>
              <a:lstStyle/>
              <a:p>
                <a:pPr>
                  <a:lnSpc>
                    <a:spcPct val="150000"/>
                  </a:lnSpc>
                </a:pPr>
                <a14:m>
                  <m:oMath xmlns:m="http://schemas.openxmlformats.org/officeDocument/2006/math">
                    <m:sSub>
                      <m:sSubPr>
                        <m:ctrlPr>
                          <a:rPr lang="en-US" sz="1400" b="0" i="1" smtClean="0">
                            <a:solidFill>
                              <a:srgbClr val="3F4757"/>
                            </a:solidFill>
                            <a:latin typeface="Cambria Math" panose="02040503050406030204" pitchFamily="18" charset="0"/>
                            <a:ea typeface="Arial" pitchFamily="34" charset="-122"/>
                            <a:cs typeface="Arial" pitchFamily="34" charset="-120"/>
                          </a:rPr>
                        </m:ctrlPr>
                      </m:sSubPr>
                      <m:e>
                        <m:r>
                          <a:rPr lang="en-US" sz="1400" b="0" i="1" smtClean="0">
                            <a:solidFill>
                              <a:srgbClr val="3F4757"/>
                            </a:solidFill>
                            <a:latin typeface="Cambria Math" panose="02040503050406030204" pitchFamily="18" charset="0"/>
                            <a:ea typeface="Arial" pitchFamily="34" charset="-122"/>
                            <a:cs typeface="Arial" pitchFamily="34" charset="-120"/>
                          </a:rPr>
                          <m:t>𝑉</m:t>
                        </m:r>
                      </m:e>
                      <m:sub>
                        <m:r>
                          <a:rPr lang="en-US" sz="1400" b="0" i="1" smtClean="0">
                            <a:solidFill>
                              <a:srgbClr val="3F4757"/>
                            </a:solidFill>
                            <a:latin typeface="Cambria Math" panose="02040503050406030204" pitchFamily="18" charset="0"/>
                            <a:ea typeface="Arial" pitchFamily="34" charset="-122"/>
                            <a:cs typeface="Arial" pitchFamily="34" charset="-120"/>
                          </a:rPr>
                          <m:t>+</m:t>
                        </m:r>
                      </m:sub>
                    </m:sSub>
                    <m:r>
                      <a:rPr lang="en-US" sz="1400" b="0" i="1" smtClean="0">
                        <a:solidFill>
                          <a:srgbClr val="3F4757"/>
                        </a:solidFill>
                        <a:latin typeface="Cambria Math" panose="02040503050406030204" pitchFamily="18" charset="0"/>
                        <a:ea typeface="Arial" pitchFamily="34" charset="-122"/>
                        <a:cs typeface="Arial" pitchFamily="34" charset="-120"/>
                      </a:rPr>
                      <m:t>=</m:t>
                    </m:r>
                    <m:sSub>
                      <m:sSubPr>
                        <m:ctrlPr>
                          <a:rPr lang="en-US" sz="1400" b="0" i="1" smtClean="0">
                            <a:solidFill>
                              <a:srgbClr val="3F4757"/>
                            </a:solidFill>
                            <a:latin typeface="Cambria Math" panose="02040503050406030204" pitchFamily="18" charset="0"/>
                            <a:ea typeface="Arial" pitchFamily="34" charset="-122"/>
                            <a:cs typeface="Arial" pitchFamily="34" charset="-120"/>
                          </a:rPr>
                        </m:ctrlPr>
                      </m:sSubPr>
                      <m:e>
                        <m:r>
                          <a:rPr lang="en-US" sz="1400" b="0" i="1" smtClean="0">
                            <a:solidFill>
                              <a:srgbClr val="3F4757"/>
                            </a:solidFill>
                            <a:latin typeface="Cambria Math" panose="02040503050406030204" pitchFamily="18" charset="0"/>
                            <a:ea typeface="Arial" pitchFamily="34" charset="-122"/>
                            <a:cs typeface="Arial" pitchFamily="34" charset="-120"/>
                          </a:rPr>
                          <m:t>𝑣</m:t>
                        </m:r>
                      </m:e>
                      <m:sub>
                        <m:r>
                          <a:rPr lang="en-US" sz="1400" b="0" i="1" smtClean="0">
                            <a:solidFill>
                              <a:srgbClr val="3F4757"/>
                            </a:solidFill>
                            <a:latin typeface="Cambria Math" panose="02040503050406030204" pitchFamily="18" charset="0"/>
                            <a:ea typeface="Arial" pitchFamily="34" charset="-122"/>
                            <a:cs typeface="Arial" pitchFamily="34" charset="-120"/>
                          </a:rPr>
                          <m:t>𝑜</m:t>
                        </m:r>
                      </m:sub>
                    </m:sSub>
                    <m:r>
                      <a:rPr lang="en-US" sz="1400" i="1">
                        <a:solidFill>
                          <a:srgbClr val="3F4757"/>
                        </a:solidFill>
                        <a:latin typeface="Cambria Math" panose="02040503050406030204" pitchFamily="18" charset="0"/>
                        <a:ea typeface="Arial" pitchFamily="34" charset="-122"/>
                        <a:cs typeface="Arial" pitchFamily="34" charset="-120"/>
                      </a:rPr>
                      <m:t>+</m:t>
                    </m:r>
                    <m:sSub>
                      <m:sSubPr>
                        <m:ctrlPr>
                          <a:rPr lang="en-US" sz="1400" i="1">
                            <a:solidFill>
                              <a:srgbClr val="3F4757"/>
                            </a:solidFill>
                            <a:latin typeface="Cambria Math" panose="02040503050406030204" pitchFamily="18" charset="0"/>
                            <a:ea typeface="Arial" pitchFamily="34" charset="-122"/>
                            <a:cs typeface="Arial" pitchFamily="34" charset="-120"/>
                          </a:rPr>
                        </m:ctrlPr>
                      </m:sSubPr>
                      <m:e>
                        <m:r>
                          <a:rPr lang="en-US" sz="1400" i="1">
                            <a:solidFill>
                              <a:srgbClr val="3F4757"/>
                            </a:solidFill>
                            <a:latin typeface="Cambria Math" panose="02040503050406030204" pitchFamily="18" charset="0"/>
                            <a:ea typeface="Arial" pitchFamily="34" charset="-122"/>
                            <a:cs typeface="Arial" pitchFamily="34" charset="-120"/>
                          </a:rPr>
                          <m:t>𝑣</m:t>
                        </m:r>
                      </m:e>
                      <m:sub>
                        <m:r>
                          <a:rPr lang="en-US" sz="1400" i="1">
                            <a:solidFill>
                              <a:srgbClr val="3F4757"/>
                            </a:solidFill>
                            <a:latin typeface="Cambria Math" panose="02040503050406030204" pitchFamily="18" charset="0"/>
                            <a:ea typeface="Arial" pitchFamily="34" charset="-122"/>
                            <a:cs typeface="Arial" pitchFamily="34" charset="-120"/>
                          </a:rPr>
                          <m:t>1</m:t>
                        </m:r>
                      </m:sub>
                    </m:sSub>
                    <m:sSup>
                      <m:sSupPr>
                        <m:ctrlPr>
                          <a:rPr lang="en-US" sz="1400" i="1">
                            <a:solidFill>
                              <a:srgbClr val="3F4757"/>
                            </a:solidFill>
                            <a:latin typeface="Cambria Math" panose="02040503050406030204" pitchFamily="18" charset="0"/>
                            <a:ea typeface="Arial" pitchFamily="34" charset="-122"/>
                            <a:cs typeface="Arial" pitchFamily="34" charset="-120"/>
                          </a:rPr>
                        </m:ctrlPr>
                      </m:sSupPr>
                      <m:e>
                        <m:r>
                          <a:rPr lang="en-US" sz="1400" i="1">
                            <a:solidFill>
                              <a:srgbClr val="3F4757"/>
                            </a:solidFill>
                            <a:latin typeface="Cambria Math" panose="02040503050406030204" pitchFamily="18" charset="0"/>
                            <a:ea typeface="Arial" pitchFamily="34" charset="-122"/>
                            <a:cs typeface="Arial" pitchFamily="34" charset="-120"/>
                          </a:rPr>
                          <m:t>𝑒</m:t>
                        </m:r>
                      </m:e>
                      <m:sup>
                        <m:r>
                          <a:rPr lang="en-US" sz="1400" i="1">
                            <a:solidFill>
                              <a:srgbClr val="3F4757"/>
                            </a:solidFill>
                            <a:latin typeface="Cambria Math" panose="02040503050406030204" pitchFamily="18" charset="0"/>
                            <a:ea typeface="Arial" pitchFamily="34" charset="-122"/>
                            <a:cs typeface="Arial" pitchFamily="34" charset="-120"/>
                          </a:rPr>
                          <m:t>𝑖</m:t>
                        </m:r>
                        <m:r>
                          <a:rPr lang="en-US" sz="1400" i="1">
                            <a:solidFill>
                              <a:srgbClr val="3F4757"/>
                            </a:solidFill>
                            <a:latin typeface="Cambria Math" panose="02040503050406030204" pitchFamily="18" charset="0"/>
                            <a:ea typeface="Arial" pitchFamily="34" charset="-122"/>
                            <a:cs typeface="Arial" pitchFamily="34" charset="-120"/>
                          </a:rPr>
                          <m:t>𝜃</m:t>
                        </m:r>
                      </m:sup>
                    </m:sSup>
                    <m:r>
                      <a:rPr lang="en-US" sz="1400" i="1">
                        <a:solidFill>
                          <a:srgbClr val="3F4757"/>
                        </a:solidFill>
                        <a:latin typeface="Cambria Math" panose="02040503050406030204" pitchFamily="18" charset="0"/>
                        <a:ea typeface="Arial" pitchFamily="34" charset="-122"/>
                        <a:cs typeface="Arial" pitchFamily="34" charset="-120"/>
                      </a:rPr>
                      <m:t>+</m:t>
                    </m:r>
                    <m:sSub>
                      <m:sSubPr>
                        <m:ctrlPr>
                          <a:rPr lang="en-US" sz="1400" i="1">
                            <a:solidFill>
                              <a:srgbClr val="3F4757"/>
                            </a:solidFill>
                            <a:latin typeface="Cambria Math" panose="02040503050406030204" pitchFamily="18" charset="0"/>
                            <a:ea typeface="Arial" pitchFamily="34" charset="-122"/>
                            <a:cs typeface="Arial" pitchFamily="34" charset="-120"/>
                          </a:rPr>
                        </m:ctrlPr>
                      </m:sSubPr>
                      <m:e>
                        <m:r>
                          <a:rPr lang="en-US" sz="1400" i="1">
                            <a:solidFill>
                              <a:srgbClr val="3F4757"/>
                            </a:solidFill>
                            <a:latin typeface="Cambria Math" panose="02040503050406030204" pitchFamily="18" charset="0"/>
                            <a:ea typeface="Arial" pitchFamily="34" charset="-122"/>
                            <a:cs typeface="Arial" pitchFamily="34" charset="-120"/>
                          </a:rPr>
                          <m:t>𝑣</m:t>
                        </m:r>
                      </m:e>
                      <m:sub>
                        <m:r>
                          <a:rPr lang="en-US" sz="1400" b="0" i="1" smtClean="0">
                            <a:solidFill>
                              <a:srgbClr val="3F4757"/>
                            </a:solidFill>
                            <a:latin typeface="Cambria Math" panose="02040503050406030204" pitchFamily="18" charset="0"/>
                            <a:ea typeface="Arial" pitchFamily="34" charset="-122"/>
                            <a:cs typeface="Arial" pitchFamily="34" charset="-120"/>
                          </a:rPr>
                          <m:t>2</m:t>
                        </m:r>
                      </m:sub>
                    </m:sSub>
                    <m:sSup>
                      <m:sSupPr>
                        <m:ctrlPr>
                          <a:rPr lang="en-US" sz="1400" i="1">
                            <a:solidFill>
                              <a:srgbClr val="3F4757"/>
                            </a:solidFill>
                            <a:latin typeface="Cambria Math" panose="02040503050406030204" pitchFamily="18" charset="0"/>
                            <a:ea typeface="Arial" pitchFamily="34" charset="-122"/>
                            <a:cs typeface="Arial" pitchFamily="34" charset="-120"/>
                          </a:rPr>
                        </m:ctrlPr>
                      </m:sSupPr>
                      <m:e>
                        <m:r>
                          <a:rPr lang="en-US" sz="1400" i="1">
                            <a:solidFill>
                              <a:srgbClr val="3F4757"/>
                            </a:solidFill>
                            <a:latin typeface="Cambria Math" panose="02040503050406030204" pitchFamily="18" charset="0"/>
                            <a:ea typeface="Arial" pitchFamily="34" charset="-122"/>
                            <a:cs typeface="Arial" pitchFamily="34" charset="-120"/>
                          </a:rPr>
                          <m:t>𝑒</m:t>
                        </m:r>
                      </m:e>
                      <m:sup>
                        <m:r>
                          <a:rPr lang="en-US" sz="1400" b="0" i="1" smtClean="0">
                            <a:solidFill>
                              <a:srgbClr val="3F4757"/>
                            </a:solidFill>
                            <a:latin typeface="Cambria Math" panose="02040503050406030204" pitchFamily="18" charset="0"/>
                            <a:ea typeface="Arial" pitchFamily="34" charset="-122"/>
                            <a:cs typeface="Arial" pitchFamily="34" charset="-120"/>
                          </a:rPr>
                          <m:t>2</m:t>
                        </m:r>
                        <m:r>
                          <a:rPr lang="en-US" sz="1400" i="1">
                            <a:solidFill>
                              <a:srgbClr val="3F4757"/>
                            </a:solidFill>
                            <a:latin typeface="Cambria Math" panose="02040503050406030204" pitchFamily="18" charset="0"/>
                            <a:ea typeface="Arial" pitchFamily="34" charset="-122"/>
                            <a:cs typeface="Arial" pitchFamily="34" charset="-120"/>
                          </a:rPr>
                          <m:t>𝑖</m:t>
                        </m:r>
                        <m:r>
                          <a:rPr lang="en-US" sz="1400" i="1">
                            <a:solidFill>
                              <a:srgbClr val="3F4757"/>
                            </a:solidFill>
                            <a:latin typeface="Cambria Math" panose="02040503050406030204" pitchFamily="18" charset="0"/>
                            <a:ea typeface="Arial" pitchFamily="34" charset="-122"/>
                            <a:cs typeface="Arial" pitchFamily="34" charset="-120"/>
                          </a:rPr>
                          <m:t>𝜃</m:t>
                        </m:r>
                      </m:sup>
                    </m:sSup>
                  </m:oMath>
                </a14:m>
                <a:r>
                  <a:rPr lang="en-US" sz="1400" dirty="0">
                    <a:solidFill>
                      <a:srgbClr val="3F4757"/>
                    </a:solidFill>
                    <a:latin typeface="Arial" pitchFamily="34" charset="0"/>
                    <a:ea typeface="Arial" pitchFamily="34" charset="-122"/>
                    <a:cs typeface="Arial" pitchFamily="34" charset="-120"/>
                  </a:rPr>
                  <a:t>: each coefficient needs only L₀, L₁ or L₂. </a:t>
                </a:r>
                <a:br>
                  <a:rPr lang="en-US" sz="1400" dirty="0">
                    <a:solidFill>
                      <a:srgbClr val="3F4757"/>
                    </a:solidFill>
                    <a:latin typeface="Arial" pitchFamily="34" charset="0"/>
                    <a:ea typeface="Arial" pitchFamily="34" charset="-122"/>
                    <a:cs typeface="Arial" pitchFamily="34" charset="-120"/>
                  </a:rPr>
                </a:br>
                <a14:m>
                  <m:oMath xmlns:m="http://schemas.openxmlformats.org/officeDocument/2006/math">
                    <m:sSub>
                      <m:sSubPr>
                        <m:ctrlPr>
                          <a:rPr lang="en-US" sz="1400" b="0" i="1" smtClean="0">
                            <a:solidFill>
                              <a:srgbClr val="3F4757"/>
                            </a:solidFill>
                            <a:latin typeface="Cambria Math" panose="02040503050406030204" pitchFamily="18" charset="0"/>
                            <a:ea typeface="Arial" pitchFamily="34" charset="-122"/>
                            <a:cs typeface="Arial" pitchFamily="34" charset="-120"/>
                          </a:rPr>
                        </m:ctrlPr>
                      </m:sSubPr>
                      <m:e>
                        <m:r>
                          <a:rPr lang="en-US" sz="1400" b="0" i="1" smtClean="0">
                            <a:solidFill>
                              <a:srgbClr val="3F4757"/>
                            </a:solidFill>
                            <a:latin typeface="Cambria Math" panose="02040503050406030204" pitchFamily="18" charset="0"/>
                            <a:ea typeface="Arial" pitchFamily="34" charset="-122"/>
                            <a:cs typeface="Arial" pitchFamily="34" charset="-120"/>
                          </a:rPr>
                          <m:t>𝜒</m:t>
                        </m:r>
                      </m:e>
                      <m:sub>
                        <m:r>
                          <a:rPr lang="en-US" sz="1400" b="0" i="1" smtClean="0">
                            <a:solidFill>
                              <a:srgbClr val="3F4757"/>
                            </a:solidFill>
                            <a:latin typeface="Cambria Math" panose="02040503050406030204" pitchFamily="18" charset="0"/>
                            <a:ea typeface="Arial" pitchFamily="34" charset="-122"/>
                            <a:cs typeface="Arial" pitchFamily="34" charset="-120"/>
                          </a:rPr>
                          <m:t>1</m:t>
                        </m:r>
                      </m:sub>
                    </m:sSub>
                  </m:oMath>
                </a14:m>
                <a:r>
                  <a:rPr lang="en-US" sz="1400" dirty="0">
                    <a:solidFill>
                      <a:srgbClr val="3F4757"/>
                    </a:solidFill>
                    <a:latin typeface="Arial" pitchFamily="34" charset="0"/>
                    <a:ea typeface="Arial" pitchFamily="34" charset="-122"/>
                    <a:cs typeface="Arial" pitchFamily="34" charset="-120"/>
                  </a:rPr>
                  <a:t> couples the modes; 3 Picard iterations reach 0.3 %.</a:t>
                </a:r>
                <a:endParaRPr lang="en-US" sz="1400" dirty="0"/>
              </a:p>
            </p:txBody>
          </p:sp>
        </mc:Choice>
        <mc:Fallback xmlns="">
          <p:sp>
            <p:nvSpPr>
              <p:cNvPr id="6" name="Text 3"/>
              <p:cNvSpPr>
                <a:spLocks noRot="1" noChangeAspect="1" noMove="1" noResize="1" noEditPoints="1" noAdjustHandles="1" noChangeArrowheads="1" noChangeShapeType="1" noTextEdit="1"/>
              </p:cNvSpPr>
              <p:nvPr/>
            </p:nvSpPr>
            <p:spPr>
              <a:xfrm>
                <a:off x="812768" y="5156262"/>
                <a:ext cx="5128904" cy="711133"/>
              </a:xfrm>
              <a:prstGeom prst="rect">
                <a:avLst/>
              </a:prstGeom>
              <a:blipFill>
                <a:blip r:embed="rId4"/>
                <a:stretch>
                  <a:fillRect l="-1069"/>
                </a:stretch>
              </a:blipFill>
              <a:ln/>
            </p:spPr>
            <p:txBody>
              <a:bodyPr/>
              <a:lstStyle/>
              <a:p>
                <a:r>
                  <a:rPr lang="en-US">
                    <a:noFill/>
                  </a:rPr>
                  <a:t> </a:t>
                </a:r>
              </a:p>
            </p:txBody>
          </p:sp>
        </mc:Fallback>
      </mc:AlternateContent>
      <p:sp>
        <p:nvSpPr>
          <p:cNvPr id="7" name="Text 4"/>
          <p:cNvSpPr/>
          <p:nvPr/>
        </p:nvSpPr>
        <p:spPr>
          <a:xfrm>
            <a:off x="6197582" y="5156262"/>
            <a:ext cx="5337081" cy="1082011"/>
          </a:xfrm>
          <a:prstGeom prst="rect">
            <a:avLst/>
          </a:prstGeom>
          <a:noFill/>
          <a:ln/>
        </p:spPr>
        <p:txBody>
          <a:bodyPr wrap="square" lIns="0" tIns="0" rIns="0" bIns="0" rtlCol="0" anchor="t">
            <a:normAutofit/>
          </a:bodyPr>
          <a:lstStyle/>
          <a:p>
            <a:pPr>
              <a:lnSpc>
                <a:spcPct val="150000"/>
              </a:lnSpc>
            </a:pPr>
            <a:r>
              <a:rPr lang="en-US" sz="1400" dirty="0">
                <a:solidFill>
                  <a:srgbClr val="3F4757"/>
                </a:solidFill>
                <a:latin typeface="Arial" pitchFamily="34" charset="0"/>
                <a:ea typeface="Arial" pitchFamily="34" charset="-122"/>
                <a:cs typeface="Arial" pitchFamily="34" charset="-120"/>
              </a:rPr>
              <a:t>Tilted driver: </a:t>
            </a:r>
            <a:r>
              <a:rPr lang="en-US" sz="1400" dirty="0"/>
              <a:t>the beam centroid is </a:t>
            </a:r>
            <a:r>
              <a:rPr lang="en-US" sz="1400" dirty="0" err="1"/>
              <a:t>x_c</a:t>
            </a:r>
            <a:r>
              <a:rPr lang="en-US" sz="1400" dirty="0"/>
              <a:t> = 0.002 (ξ − ξ₀), </a:t>
            </a:r>
            <a:br>
              <a:rPr lang="en-US" sz="1400" dirty="0"/>
            </a:br>
            <a:r>
              <a:rPr lang="en-US" sz="1400" dirty="0"/>
              <a:t>so the head and tail sit on opposite sides of the axis;</a:t>
            </a:r>
          </a:p>
          <a:p>
            <a:pPr>
              <a:lnSpc>
                <a:spcPct val="150000"/>
              </a:lnSpc>
            </a:pPr>
            <a:r>
              <a:rPr lang="en-US" sz="1400" dirty="0"/>
              <a:t>flat-top electron beam, </a:t>
            </a:r>
            <a:r>
              <a:rPr lang="en-US" sz="1400" dirty="0" err="1"/>
              <a:t>n_b</a:t>
            </a:r>
            <a:r>
              <a:rPr lang="en-US" sz="1400" dirty="0"/>
              <a:t> = 5 n₀ (blowout), </a:t>
            </a:r>
            <a:r>
              <a:rPr lang="en-US" sz="1400" dirty="0" err="1"/>
              <a:t>σ_r</a:t>
            </a:r>
            <a:r>
              <a:rPr lang="en-US" sz="1400" dirty="0"/>
              <a:t> = 0.25, γ = 500.</a:t>
            </a:r>
          </a:p>
        </p:txBody>
      </p:sp>
      <p:sp>
        <p:nvSpPr>
          <p:cNvPr id="8" name="Text 5"/>
          <p:cNvSpPr/>
          <p:nvPr/>
        </p:nvSpPr>
        <p:spPr>
          <a:xfrm>
            <a:off x="812767" y="6238273"/>
            <a:ext cx="7848570" cy="238738"/>
          </a:xfrm>
          <a:prstGeom prst="rect">
            <a:avLst/>
          </a:prstGeom>
          <a:noFill/>
          <a:ln/>
        </p:spPr>
        <p:txBody>
          <a:bodyPr wrap="square" lIns="0" tIns="0" rIns="0" bIns="0" rtlCol="0" anchor="t">
            <a:normAutofit/>
          </a:bodyPr>
          <a:lstStyle/>
          <a:p>
            <a:pPr marL="0" indent="0" algn="l">
              <a:lnSpc>
                <a:spcPts val="1680"/>
              </a:lnSpc>
              <a:buNone/>
            </a:pPr>
            <a:r>
              <a:rPr lang="en-US" sz="1200" dirty="0">
                <a:solidFill>
                  <a:srgbClr val="6B7280"/>
                </a:solidFill>
                <a:latin typeface="Arial" pitchFamily="34" charset="0"/>
                <a:ea typeface="Arial" pitchFamily="34" charset="-122"/>
                <a:cs typeface="Arial" pitchFamily="34" charset="-120"/>
              </a:rPr>
              <a:t>QUARZ &amp; GEM-PIC-RZ · A. Pukhov</a:t>
            </a:r>
            <a:endParaRPr lang="en-US" sz="1200" dirty="0"/>
          </a:p>
        </p:txBody>
      </p:sp>
      <p:sp>
        <p:nvSpPr>
          <p:cNvPr id="9" name="Text 6"/>
          <p:cNvSpPr/>
          <p:nvPr/>
        </p:nvSpPr>
        <p:spPr>
          <a:xfrm>
            <a:off x="10058431" y="6238273"/>
            <a:ext cx="1320783" cy="238738"/>
          </a:xfrm>
          <a:prstGeom prst="rect">
            <a:avLst/>
          </a:prstGeom>
          <a:noFill/>
          <a:ln/>
        </p:spPr>
        <p:txBody>
          <a:bodyPr wrap="square" lIns="0" tIns="0" rIns="0" bIns="0" rtlCol="0" anchor="t">
            <a:normAutofit/>
          </a:bodyPr>
          <a:lstStyle/>
          <a:p>
            <a:pPr marL="0" indent="0" algn="r">
              <a:lnSpc>
                <a:spcPts val="1680"/>
              </a:lnSpc>
              <a:buNone/>
            </a:pPr>
            <a:r>
              <a:rPr lang="en-US" sz="1200" dirty="0">
                <a:solidFill>
                  <a:srgbClr val="6B7280"/>
                </a:solidFill>
                <a:latin typeface="Arial" pitchFamily="34" charset="0"/>
                <a:ea typeface="Arial" pitchFamily="34" charset="-122"/>
                <a:cs typeface="Arial" pitchFamily="34" charset="-120"/>
              </a:rPr>
              <a:t>10</a:t>
            </a:r>
            <a:endParaRPr lang="en-US" sz="1200" dirty="0"/>
          </a:p>
        </p:txBody>
      </p:sp>
      <p:pic>
        <p:nvPicPr>
          <p:cNvPr id="10" name="Picture 9">
            <a:extLst>
              <a:ext uri="{FF2B5EF4-FFF2-40B4-BE49-F238E27FC236}">
                <a16:creationId xmlns:a16="http://schemas.microsoft.com/office/drawing/2014/main" id="{B4F43B42-2B58-F357-3F6A-2528022D253B}"/>
              </a:ext>
            </a:extLst>
          </p:cNvPr>
          <p:cNvPicPr>
            <a:picLocks noChangeAspect="1"/>
          </p:cNvPicPr>
          <p:nvPr/>
        </p:nvPicPr>
        <p:blipFill>
          <a:blip r:embed="rId5"/>
          <a:stretch>
            <a:fillRect/>
          </a:stretch>
        </p:blipFill>
        <p:spPr>
          <a:xfrm>
            <a:off x="10850627" y="-99949"/>
            <a:ext cx="1311965" cy="1311965"/>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1">
    <p:bg>
      <p:bgPr>
        <a:solidFill>
          <a:srgbClr val="F6F5F0"/>
        </a:solidFill>
        <a:effectLst/>
      </p:bgPr>
    </p:bg>
    <p:spTree>
      <p:nvGrpSpPr>
        <p:cNvPr id="1" name=""/>
        <p:cNvGrpSpPr/>
        <p:nvPr/>
      </p:nvGrpSpPr>
      <p:grpSpPr>
        <a:xfrm>
          <a:off x="0" y="0"/>
          <a:ext cx="0" cy="0"/>
          <a:chOff x="0" y="0"/>
          <a:chExt cx="0" cy="0"/>
        </a:xfrm>
      </p:grpSpPr>
      <p:sp>
        <p:nvSpPr>
          <p:cNvPr id="2" name="Text 0"/>
          <p:cNvSpPr/>
          <p:nvPr/>
        </p:nvSpPr>
        <p:spPr>
          <a:xfrm>
            <a:off x="812767" y="812769"/>
            <a:ext cx="10883441" cy="238738"/>
          </a:xfrm>
          <a:prstGeom prst="rect">
            <a:avLst/>
          </a:prstGeom>
          <a:noFill/>
          <a:ln/>
        </p:spPr>
        <p:txBody>
          <a:bodyPr wrap="square" lIns="0" tIns="0" rIns="0" bIns="0" rtlCol="0" anchor="t">
            <a:normAutofit/>
          </a:bodyPr>
          <a:lstStyle/>
          <a:p>
            <a:pPr marL="0" indent="0" algn="l">
              <a:lnSpc>
                <a:spcPts val="1680"/>
              </a:lnSpc>
              <a:buNone/>
            </a:pPr>
            <a:r>
              <a:rPr lang="en-US" sz="1200" b="1" kern="0" spc="150" dirty="0">
                <a:solidFill>
                  <a:srgbClr val="1F5FA6"/>
                </a:solidFill>
                <a:latin typeface="Arial" pitchFamily="34" charset="0"/>
                <a:ea typeface="Arial" pitchFamily="34" charset="-122"/>
                <a:cs typeface="Arial" pitchFamily="34" charset="-120"/>
              </a:rPr>
              <a:t>QUARZ · BENCHMARK</a:t>
            </a:r>
            <a:endParaRPr lang="en-US" sz="1200" dirty="0"/>
          </a:p>
        </p:txBody>
      </p:sp>
      <p:sp>
        <p:nvSpPr>
          <p:cNvPr id="3" name="Text 1"/>
          <p:cNvSpPr>
            <a:spLocks noGrp="1"/>
          </p:cNvSpPr>
          <p:nvPr>
            <p:ph type="title"/>
          </p:nvPr>
        </p:nvSpPr>
        <p:spPr>
          <a:xfrm>
            <a:off x="812767" y="1229289"/>
            <a:ext cx="10883441" cy="472424"/>
          </a:xfrm>
          <a:prstGeom prst="rect">
            <a:avLst/>
          </a:prstGeom>
          <a:noFill/>
          <a:ln/>
        </p:spPr>
        <p:txBody>
          <a:bodyPr wrap="square" lIns="0" tIns="0" rIns="0" bIns="0" rtlCol="0" anchor="t">
            <a:normAutofit/>
          </a:bodyPr>
          <a:lstStyle/>
          <a:p>
            <a:pPr marL="0" indent="0" algn="l">
              <a:lnSpc>
                <a:spcPts val="3520"/>
              </a:lnSpc>
              <a:buNone/>
            </a:pPr>
            <a:r>
              <a:rPr lang="en-US" sz="3200" b="1" i="0" dirty="0">
                <a:solidFill>
                  <a:srgbClr val="14213D"/>
                </a:solidFill>
                <a:latin typeface="Georgia" pitchFamily="18" charset="0"/>
                <a:ea typeface="Georgia" pitchFamily="18" charset="-122"/>
                <a:cs typeface="Georgia" pitchFamily="18" charset="-120"/>
              </a:rPr>
              <a:t>Pinched witness with mobile hydrogen ions</a:t>
            </a:r>
            <a:endParaRPr lang="en-US" sz="3200" dirty="0"/>
          </a:p>
        </p:txBody>
      </p:sp>
      <p:sp>
        <p:nvSpPr>
          <p:cNvPr id="4" name="Shape 2"/>
          <p:cNvSpPr/>
          <p:nvPr/>
        </p:nvSpPr>
        <p:spPr>
          <a:xfrm>
            <a:off x="812767" y="1879495"/>
            <a:ext cx="6349987" cy="3682987"/>
          </a:xfrm>
          <a:prstGeom prst="roundRect">
            <a:avLst>
              <a:gd name="adj" fmla="val 2069"/>
            </a:avLst>
          </a:prstGeom>
          <a:solidFill>
            <a:srgbClr val="FFFFFF"/>
          </a:solidFill>
          <a:ln/>
        </p:spPr>
      </p:sp>
      <p:pic>
        <p:nvPicPr>
          <p:cNvPr id="5" name="Image 0" descr="Electron density and beam contours over the box on a 512-cell stretched grid, and ion density near the axis inside the witness for uniform grids 0.01 and 0.005, the stretched grid, and a reference"/>
          <p:cNvPicPr>
            <a:picLocks noChangeAspect="1"/>
          </p:cNvPicPr>
          <p:nvPr/>
        </p:nvPicPr>
        <p:blipFill>
          <a:blip r:embed="rId3"/>
          <a:srcRect t="-48" b="-48"/>
          <a:stretch/>
        </p:blipFill>
        <p:spPr>
          <a:xfrm>
            <a:off x="812767" y="1879495"/>
            <a:ext cx="6349987" cy="3682987"/>
          </a:xfrm>
          <a:prstGeom prst="roundRect">
            <a:avLst>
              <a:gd name="adj" fmla="val 2069"/>
            </a:avLst>
          </a:prstGeom>
        </p:spPr>
      </p:pic>
      <p:sp>
        <p:nvSpPr>
          <p:cNvPr id="6" name="Text 3"/>
          <p:cNvSpPr/>
          <p:nvPr/>
        </p:nvSpPr>
        <p:spPr>
          <a:xfrm>
            <a:off x="7416751" y="2066173"/>
            <a:ext cx="4486352" cy="718813"/>
          </a:xfrm>
          <a:prstGeom prst="rect">
            <a:avLst/>
          </a:prstGeom>
          <a:noFill/>
          <a:ln/>
        </p:spPr>
        <p:txBody>
          <a:bodyPr wrap="square" lIns="0" tIns="0" rIns="0" bIns="0" rtlCol="0" anchor="t">
            <a:normAutofit/>
          </a:bodyPr>
          <a:lstStyle/>
          <a:p>
            <a:pPr marL="0" indent="0" algn="l">
              <a:lnSpc>
                <a:spcPts val="1820"/>
              </a:lnSpc>
              <a:buNone/>
            </a:pPr>
            <a:r>
              <a:rPr lang="en-US" sz="1300" dirty="0">
                <a:solidFill>
                  <a:srgbClr val="3F4757"/>
                </a:solidFill>
                <a:latin typeface="Arial" pitchFamily="34" charset="0"/>
                <a:ea typeface="Arial" pitchFamily="34" charset="-122"/>
                <a:cs typeface="Arial" pitchFamily="34" charset="-120"/>
              </a:rPr>
              <a:t>Driver n_b = 10, σᵣ = 0.3; </a:t>
            </a:r>
            <a:br>
              <a:rPr lang="en-US" sz="1300" dirty="0">
                <a:solidFill>
                  <a:srgbClr val="3F4757"/>
                </a:solidFill>
                <a:latin typeface="Arial" pitchFamily="34" charset="0"/>
                <a:ea typeface="Arial" pitchFamily="34" charset="-122"/>
                <a:cs typeface="Arial" pitchFamily="34" charset="-120"/>
              </a:rPr>
            </a:br>
            <a:r>
              <a:rPr lang="en-US" sz="1300" dirty="0">
                <a:solidFill>
                  <a:srgbClr val="3F4757"/>
                </a:solidFill>
                <a:latin typeface="Arial" pitchFamily="34" charset="0"/>
                <a:ea typeface="Arial" pitchFamily="34" charset="-122"/>
                <a:cs typeface="Arial" pitchFamily="34" charset="-120"/>
              </a:rPr>
              <a:t>witness σᵣ = 0.01, εₙ = 0.01, γ = 2·10⁴. </a:t>
            </a:r>
            <a:br>
              <a:rPr lang="en-US" sz="1300" dirty="0">
                <a:solidFill>
                  <a:srgbClr val="3F4757"/>
                </a:solidFill>
                <a:latin typeface="Arial" pitchFamily="34" charset="0"/>
                <a:ea typeface="Arial" pitchFamily="34" charset="-122"/>
                <a:cs typeface="Arial" pitchFamily="34" charset="-120"/>
              </a:rPr>
            </a:br>
            <a:r>
              <a:rPr lang="en-US" sz="1300" dirty="0">
                <a:solidFill>
                  <a:srgbClr val="3F4757"/>
                </a:solidFill>
                <a:latin typeface="Arial" pitchFamily="34" charset="0"/>
                <a:ea typeface="Arial" pitchFamily="34" charset="-122"/>
                <a:cs typeface="Arial" pitchFamily="34" charset="-120"/>
              </a:rPr>
              <a:t>Ions on the axis reach 2.3 n₀; focusing 0.88 instead of 0.5.</a:t>
            </a:r>
            <a:endParaRPr lang="en-US" sz="1300" dirty="0"/>
          </a:p>
        </p:txBody>
      </p:sp>
      <p:graphicFrame>
        <p:nvGraphicFramePr>
          <p:cNvPr id="7" name="Table 0"/>
          <p:cNvGraphicFramePr>
            <a:graphicFrameLocks noGrp="1"/>
          </p:cNvGraphicFramePr>
          <p:nvPr>
            <p:extLst>
              <p:ext uri="{D42A27DB-BD31-4B8C-83A1-F6EECF244321}">
                <p14:modId xmlns:p14="http://schemas.microsoft.com/office/powerpoint/2010/main" val="3522873920"/>
              </p:ext>
            </p:extLst>
          </p:nvPr>
        </p:nvGraphicFramePr>
        <p:xfrm>
          <a:off x="7428399" y="3216465"/>
          <a:ext cx="3950815" cy="1871523"/>
        </p:xfrm>
        <a:graphic>
          <a:graphicData uri="http://schemas.openxmlformats.org/drawingml/2006/table">
            <a:tbl>
              <a:tblPr/>
              <a:tblGrid>
                <a:gridCol w="1343277">
                  <a:extLst>
                    <a:ext uri="{9D8B030D-6E8A-4147-A177-3AD203B41FA5}">
                      <a16:colId xmlns:a16="http://schemas.microsoft.com/office/drawing/2014/main" val="20000"/>
                    </a:ext>
                  </a:extLst>
                </a:gridCol>
                <a:gridCol w="790163">
                  <a:extLst>
                    <a:ext uri="{9D8B030D-6E8A-4147-A177-3AD203B41FA5}">
                      <a16:colId xmlns:a16="http://schemas.microsoft.com/office/drawing/2014/main" val="20001"/>
                    </a:ext>
                  </a:extLst>
                </a:gridCol>
                <a:gridCol w="869179">
                  <a:extLst>
                    <a:ext uri="{9D8B030D-6E8A-4147-A177-3AD203B41FA5}">
                      <a16:colId xmlns:a16="http://schemas.microsoft.com/office/drawing/2014/main" val="20002"/>
                    </a:ext>
                  </a:extLst>
                </a:gridCol>
                <a:gridCol w="948196">
                  <a:extLst>
                    <a:ext uri="{9D8B030D-6E8A-4147-A177-3AD203B41FA5}">
                      <a16:colId xmlns:a16="http://schemas.microsoft.com/office/drawing/2014/main" val="20003"/>
                    </a:ext>
                  </a:extLst>
                </a:gridCol>
              </a:tblGrid>
              <a:tr h="544975">
                <a:tc>
                  <a:txBody>
                    <a:bodyPr/>
                    <a:lstStyle/>
                    <a:p>
                      <a:pPr marL="0" indent="0">
                        <a:lnSpc>
                          <a:spcPts val="1680"/>
                        </a:lnSpc>
                        <a:buNone/>
                      </a:pPr>
                      <a:r>
                        <a:rPr lang="en-US" sz="1200" b="1" dirty="0">
                          <a:solidFill>
                            <a:srgbClr val="14213D"/>
                          </a:solidFill>
                          <a:latin typeface="Arial" pitchFamily="34" charset="0"/>
                          <a:ea typeface="Arial" pitchFamily="34" charset="-122"/>
                          <a:cs typeface="Arial" pitchFamily="34" charset="-120"/>
                        </a:rPr>
                        <a:t>grid</a:t>
                      </a:r>
                      <a:endParaRPr lang="en-US" sz="1200" dirty="0">
                        <a:latin typeface="Arial" charset="0"/>
                        <a:ea typeface="Arial" charset="0"/>
                        <a:cs typeface="Arial" charset="0"/>
                      </a:endParaRPr>
                    </a:p>
                  </a:txBody>
                  <a:tcPr marL="53340" marR="53340" marT="53340" marB="53340">
                    <a:lnL w="12700" cap="flat" cmpd="sng" algn="ctr">
                      <a:solidFill>
                        <a:srgbClr val="C4C4BF"/>
                      </a:solidFill>
                      <a:prstDash val="solid"/>
                      <a:round/>
                      <a:headEnd type="none" w="med" len="med"/>
                      <a:tailEnd type="none" w="med" len="med"/>
                    </a:lnL>
                    <a:lnR w="12700" cap="flat" cmpd="sng" algn="ctr">
                      <a:solidFill>
                        <a:srgbClr val="B6B5B1"/>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B6B5B1"/>
                      </a:solidFill>
                      <a:prstDash val="solid"/>
                      <a:round/>
                      <a:headEnd type="none" w="med" len="med"/>
                      <a:tailEnd type="none" w="med" len="med"/>
                    </a:lnB>
                    <a:solidFill>
                      <a:srgbClr val="E4E3DE"/>
                    </a:solidFill>
                  </a:tcPr>
                </a:tc>
                <a:tc>
                  <a:txBody>
                    <a:bodyPr/>
                    <a:lstStyle/>
                    <a:p>
                      <a:pPr marL="0" indent="0">
                        <a:lnSpc>
                          <a:spcPts val="1680"/>
                        </a:lnSpc>
                        <a:buNone/>
                      </a:pPr>
                      <a:r>
                        <a:rPr lang="en-US" sz="1200" b="1" dirty="0">
                          <a:solidFill>
                            <a:srgbClr val="14213D"/>
                          </a:solidFill>
                          <a:latin typeface="Arial" pitchFamily="34" charset="0"/>
                          <a:ea typeface="Arial" pitchFamily="34" charset="-122"/>
                          <a:cs typeface="Arial" pitchFamily="34" charset="-120"/>
                        </a:rPr>
                        <a:t>cells</a:t>
                      </a:r>
                      <a:endParaRPr lang="en-US" sz="1200" dirty="0">
                        <a:latin typeface="Arial" charset="0"/>
                        <a:ea typeface="Arial" charset="0"/>
                        <a:cs typeface="Arial" charset="0"/>
                      </a:endParaRPr>
                    </a:p>
                  </a:txBody>
                  <a:tcPr marL="53340" marR="53340" marT="53340" marB="53340">
                    <a:lnL w="12700" cap="flat" cmpd="sng" algn="ctr">
                      <a:solidFill>
                        <a:srgbClr val="B6B5B1"/>
                      </a:solidFill>
                      <a:prstDash val="solid"/>
                      <a:round/>
                      <a:headEnd type="none" w="med" len="med"/>
                      <a:tailEnd type="none" w="med" len="med"/>
                    </a:lnL>
                    <a:lnR w="12700" cap="flat" cmpd="sng" algn="ctr">
                      <a:solidFill>
                        <a:srgbClr val="B6B5B1"/>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B6B5B1"/>
                      </a:solidFill>
                      <a:prstDash val="solid"/>
                      <a:round/>
                      <a:headEnd type="none" w="med" len="med"/>
                      <a:tailEnd type="none" w="med" len="med"/>
                    </a:lnB>
                    <a:solidFill>
                      <a:srgbClr val="E4E3DE"/>
                    </a:solidFill>
                  </a:tcPr>
                </a:tc>
                <a:tc>
                  <a:txBody>
                    <a:bodyPr/>
                    <a:lstStyle/>
                    <a:p>
                      <a:pPr marL="0" indent="0">
                        <a:lnSpc>
                          <a:spcPts val="1680"/>
                        </a:lnSpc>
                        <a:buNone/>
                      </a:pPr>
                      <a:r>
                        <a:rPr lang="en-US" sz="1200" b="1" dirty="0">
                          <a:solidFill>
                            <a:srgbClr val="14213D"/>
                          </a:solidFill>
                          <a:latin typeface="Arial" pitchFamily="34" charset="0"/>
                          <a:ea typeface="Arial" pitchFamily="34" charset="-122"/>
                          <a:cs typeface="Arial" pitchFamily="34" charset="-120"/>
                        </a:rPr>
                        <a:t>s/sweep</a:t>
                      </a:r>
                      <a:endParaRPr lang="en-US" sz="1200" dirty="0">
                        <a:latin typeface="Arial" charset="0"/>
                        <a:ea typeface="Arial" charset="0"/>
                        <a:cs typeface="Arial" charset="0"/>
                      </a:endParaRPr>
                    </a:p>
                  </a:txBody>
                  <a:tcPr marL="53340" marR="53340" marT="53340" marB="53340">
                    <a:lnL w="12700" cap="flat" cmpd="sng" algn="ctr">
                      <a:solidFill>
                        <a:srgbClr val="B6B5B1"/>
                      </a:solidFill>
                      <a:prstDash val="solid"/>
                      <a:round/>
                      <a:headEnd type="none" w="med" len="med"/>
                      <a:tailEnd type="none" w="med" len="med"/>
                    </a:lnL>
                    <a:lnR w="12700" cap="flat" cmpd="sng" algn="ctr">
                      <a:solidFill>
                        <a:srgbClr val="B6B5B1"/>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B6B5B1"/>
                      </a:solidFill>
                      <a:prstDash val="solid"/>
                      <a:round/>
                      <a:headEnd type="none" w="med" len="med"/>
                      <a:tailEnd type="none" w="med" len="med"/>
                    </a:lnB>
                    <a:solidFill>
                      <a:srgbClr val="E4E3DE"/>
                    </a:solidFill>
                  </a:tcPr>
                </a:tc>
                <a:tc>
                  <a:txBody>
                    <a:bodyPr/>
                    <a:lstStyle/>
                    <a:p>
                      <a:pPr marL="0" indent="0">
                        <a:lnSpc>
                          <a:spcPts val="1680"/>
                        </a:lnSpc>
                        <a:buNone/>
                      </a:pPr>
                      <a:r>
                        <a:rPr lang="en-US" sz="1200" b="1" dirty="0">
                          <a:solidFill>
                            <a:srgbClr val="14213D"/>
                          </a:solidFill>
                          <a:latin typeface="Arial" pitchFamily="34" charset="0"/>
                          <a:ea typeface="Arial" pitchFamily="34" charset="-122"/>
                          <a:cs typeface="Arial" pitchFamily="34" charset="-120"/>
                        </a:rPr>
                        <a:t>nᵢ(0) err.</a:t>
                      </a:r>
                      <a:endParaRPr lang="en-US" sz="1200" dirty="0">
                        <a:latin typeface="Arial" charset="0"/>
                        <a:ea typeface="Arial" charset="0"/>
                        <a:cs typeface="Arial" charset="0"/>
                      </a:endParaRPr>
                    </a:p>
                  </a:txBody>
                  <a:tcPr marL="53340" marR="53340" marT="53340" marB="53340">
                    <a:lnL w="12700" cap="flat" cmpd="sng" algn="ctr">
                      <a:solidFill>
                        <a:srgbClr val="B6B5B1"/>
                      </a:solidFill>
                      <a:prstDash val="solid"/>
                      <a:round/>
                      <a:headEnd type="none" w="med" len="med"/>
                      <a:tailEnd type="none" w="med" len="med"/>
                    </a:lnL>
                    <a:lnR w="12700" cap="flat" cmpd="sng" algn="ctr">
                      <a:solidFill>
                        <a:srgbClr val="B6B5B1"/>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B6B5B1"/>
                      </a:solidFill>
                      <a:prstDash val="solid"/>
                      <a:round/>
                      <a:headEnd type="none" w="med" len="med"/>
                      <a:tailEnd type="none" w="med" len="med"/>
                    </a:lnB>
                    <a:solidFill>
                      <a:srgbClr val="E4E3DE"/>
                    </a:solidFill>
                  </a:tcPr>
                </a:tc>
                <a:extLst>
                  <a:ext uri="{0D108BD9-81ED-4DB2-BD59-A6C34878D82A}">
                    <a16:rowId xmlns:a16="http://schemas.microsoft.com/office/drawing/2014/main" val="10000"/>
                  </a:ext>
                </a:extLst>
              </a:tr>
              <a:tr h="331637">
                <a:tc>
                  <a:txBody>
                    <a:bodyPr/>
                    <a:lstStyle/>
                    <a:p>
                      <a:pPr marL="0" indent="0">
                        <a:lnSpc>
                          <a:spcPts val="1680"/>
                        </a:lnSpc>
                        <a:buNone/>
                      </a:pPr>
                      <a:r>
                        <a:rPr lang="en-US" sz="1200" dirty="0">
                          <a:solidFill>
                            <a:srgbClr val="14213D"/>
                          </a:solidFill>
                          <a:latin typeface="Arial" pitchFamily="34" charset="0"/>
                          <a:ea typeface="Arial" pitchFamily="34" charset="-122"/>
                          <a:cs typeface="Arial" pitchFamily="34" charset="-120"/>
                        </a:rPr>
                        <a:t>uniform 0.01</a:t>
                      </a:r>
                      <a:endParaRPr lang="en-US" sz="1200" dirty="0">
                        <a:latin typeface="Arial" charset="0"/>
                        <a:ea typeface="Arial" charset="0"/>
                        <a:cs typeface="Arial" charset="0"/>
                      </a:endParaRPr>
                    </a:p>
                  </a:txBody>
                  <a:tcPr marL="53340" marR="53340" marT="53340" marB="5334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B6B5B1"/>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680"/>
                        </a:lnSpc>
                        <a:buNone/>
                      </a:pPr>
                      <a:r>
                        <a:rPr lang="en-US" sz="1200" dirty="0">
                          <a:solidFill>
                            <a:srgbClr val="14213D"/>
                          </a:solidFill>
                          <a:latin typeface="Arial" pitchFamily="34" charset="0"/>
                          <a:ea typeface="Arial" pitchFamily="34" charset="-122"/>
                          <a:cs typeface="Arial" pitchFamily="34" charset="-120"/>
                        </a:rPr>
                        <a:t>800</a:t>
                      </a:r>
                      <a:endParaRPr lang="en-US" sz="1200" dirty="0">
                        <a:latin typeface="Arial" charset="0"/>
                        <a:ea typeface="Arial" charset="0"/>
                        <a:cs typeface="Arial" charset="0"/>
                      </a:endParaRPr>
                    </a:p>
                  </a:txBody>
                  <a:tcPr marL="53340" marR="53340" marT="53340" marB="5334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B6B5B1"/>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680"/>
                        </a:lnSpc>
                        <a:buNone/>
                      </a:pPr>
                      <a:r>
                        <a:rPr lang="en-US" sz="1200" dirty="0">
                          <a:solidFill>
                            <a:srgbClr val="14213D"/>
                          </a:solidFill>
                          <a:latin typeface="Arial" pitchFamily="34" charset="0"/>
                          <a:ea typeface="Arial" pitchFamily="34" charset="-122"/>
                          <a:cs typeface="Arial" pitchFamily="34" charset="-120"/>
                        </a:rPr>
                        <a:t>2.0</a:t>
                      </a:r>
                      <a:endParaRPr lang="en-US" sz="1200" dirty="0">
                        <a:latin typeface="Arial" charset="0"/>
                        <a:ea typeface="Arial" charset="0"/>
                        <a:cs typeface="Arial" charset="0"/>
                      </a:endParaRPr>
                    </a:p>
                  </a:txBody>
                  <a:tcPr marL="53340" marR="53340" marT="53340" marB="5334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B6B5B1"/>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680"/>
                        </a:lnSpc>
                        <a:buNone/>
                      </a:pPr>
                      <a:r>
                        <a:rPr lang="en-US" sz="1200" dirty="0">
                          <a:solidFill>
                            <a:srgbClr val="14213D"/>
                          </a:solidFill>
                          <a:latin typeface="Arial" pitchFamily="34" charset="0"/>
                          <a:ea typeface="Arial" pitchFamily="34" charset="-122"/>
                          <a:cs typeface="Arial" pitchFamily="34" charset="-120"/>
                        </a:rPr>
                        <a:t>20 %</a:t>
                      </a:r>
                      <a:endParaRPr lang="en-US" sz="1200" dirty="0">
                        <a:latin typeface="Arial" charset="0"/>
                        <a:ea typeface="Arial" charset="0"/>
                        <a:cs typeface="Arial" charset="0"/>
                      </a:endParaRPr>
                    </a:p>
                  </a:txBody>
                  <a:tcPr marL="53340" marR="53340" marT="53340" marB="5334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B6B5B1"/>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extLst>
                  <a:ext uri="{0D108BD9-81ED-4DB2-BD59-A6C34878D82A}">
                    <a16:rowId xmlns:a16="http://schemas.microsoft.com/office/drawing/2014/main" val="10001"/>
                  </a:ext>
                </a:extLst>
              </a:tr>
              <a:tr h="331637">
                <a:tc>
                  <a:txBody>
                    <a:bodyPr/>
                    <a:lstStyle/>
                    <a:p>
                      <a:pPr marL="0" indent="0">
                        <a:lnSpc>
                          <a:spcPts val="1680"/>
                        </a:lnSpc>
                        <a:buNone/>
                      </a:pPr>
                      <a:r>
                        <a:rPr lang="en-US" sz="1200" dirty="0">
                          <a:solidFill>
                            <a:srgbClr val="14213D"/>
                          </a:solidFill>
                          <a:latin typeface="Arial" pitchFamily="34" charset="0"/>
                          <a:ea typeface="Arial" pitchFamily="34" charset="-122"/>
                          <a:cs typeface="Arial" pitchFamily="34" charset="-120"/>
                        </a:rPr>
                        <a:t>uniform 0.005</a:t>
                      </a:r>
                      <a:endParaRPr lang="en-US" sz="1200" dirty="0">
                        <a:latin typeface="Arial" charset="0"/>
                        <a:ea typeface="Arial" charset="0"/>
                        <a:cs typeface="Arial" charset="0"/>
                      </a:endParaRPr>
                    </a:p>
                  </a:txBody>
                  <a:tcPr marL="53340" marR="53340" marT="53340" marB="5334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680"/>
                        </a:lnSpc>
                        <a:buNone/>
                      </a:pPr>
                      <a:r>
                        <a:rPr lang="en-US" sz="1200" dirty="0">
                          <a:solidFill>
                            <a:srgbClr val="14213D"/>
                          </a:solidFill>
                          <a:latin typeface="Arial" pitchFamily="34" charset="0"/>
                          <a:ea typeface="Arial" pitchFamily="34" charset="-122"/>
                          <a:cs typeface="Arial" pitchFamily="34" charset="-120"/>
                        </a:rPr>
                        <a:t>1600</a:t>
                      </a:r>
                      <a:endParaRPr lang="en-US" sz="1200" dirty="0">
                        <a:latin typeface="Arial" charset="0"/>
                        <a:ea typeface="Arial" charset="0"/>
                        <a:cs typeface="Arial" charset="0"/>
                      </a:endParaRPr>
                    </a:p>
                  </a:txBody>
                  <a:tcPr marL="53340" marR="53340" marT="53340" marB="5334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680"/>
                        </a:lnSpc>
                        <a:buNone/>
                      </a:pPr>
                      <a:r>
                        <a:rPr lang="en-US" sz="1200" dirty="0">
                          <a:solidFill>
                            <a:srgbClr val="14213D"/>
                          </a:solidFill>
                          <a:latin typeface="Arial" pitchFamily="34" charset="0"/>
                          <a:ea typeface="Arial" pitchFamily="34" charset="-122"/>
                          <a:cs typeface="Arial" pitchFamily="34" charset="-120"/>
                        </a:rPr>
                        <a:t>4.1</a:t>
                      </a:r>
                      <a:endParaRPr lang="en-US" sz="1200" dirty="0">
                        <a:latin typeface="Arial" charset="0"/>
                        <a:ea typeface="Arial" charset="0"/>
                        <a:cs typeface="Arial" charset="0"/>
                      </a:endParaRPr>
                    </a:p>
                  </a:txBody>
                  <a:tcPr marL="53340" marR="53340" marT="53340" marB="5334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680"/>
                        </a:lnSpc>
                        <a:buNone/>
                      </a:pPr>
                      <a:r>
                        <a:rPr lang="en-US" sz="1200" dirty="0">
                          <a:solidFill>
                            <a:srgbClr val="14213D"/>
                          </a:solidFill>
                          <a:latin typeface="Arial" pitchFamily="34" charset="0"/>
                          <a:ea typeface="Arial" pitchFamily="34" charset="-122"/>
                          <a:cs typeface="Arial" pitchFamily="34" charset="-120"/>
                        </a:rPr>
                        <a:t>8.4 %</a:t>
                      </a:r>
                      <a:endParaRPr lang="en-US" sz="1200" dirty="0">
                        <a:latin typeface="Arial" charset="0"/>
                        <a:ea typeface="Arial" charset="0"/>
                        <a:cs typeface="Arial" charset="0"/>
                      </a:endParaRPr>
                    </a:p>
                  </a:txBody>
                  <a:tcPr marL="53340" marR="53340" marT="53340" marB="5334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extLst>
                  <a:ext uri="{0D108BD9-81ED-4DB2-BD59-A6C34878D82A}">
                    <a16:rowId xmlns:a16="http://schemas.microsoft.com/office/drawing/2014/main" val="10002"/>
                  </a:ext>
                </a:extLst>
              </a:tr>
              <a:tr h="331637">
                <a:tc>
                  <a:txBody>
                    <a:bodyPr/>
                    <a:lstStyle/>
                    <a:p>
                      <a:pPr marL="0" indent="0">
                        <a:lnSpc>
                          <a:spcPts val="1680"/>
                        </a:lnSpc>
                        <a:buNone/>
                      </a:pPr>
                      <a:r>
                        <a:rPr lang="en-US" sz="1200" dirty="0">
                          <a:solidFill>
                            <a:srgbClr val="14213D"/>
                          </a:solidFill>
                          <a:latin typeface="Arial" pitchFamily="34" charset="0"/>
                          <a:ea typeface="Arial" pitchFamily="34" charset="-122"/>
                          <a:cs typeface="Arial" pitchFamily="34" charset="-120"/>
                        </a:rPr>
                        <a:t>stretched</a:t>
                      </a:r>
                      <a:endParaRPr lang="en-US" sz="1200" dirty="0">
                        <a:latin typeface="Arial" charset="0"/>
                        <a:ea typeface="Arial" charset="0"/>
                        <a:cs typeface="Arial" charset="0"/>
                      </a:endParaRPr>
                    </a:p>
                  </a:txBody>
                  <a:tcPr marL="53340" marR="53340" marT="53340" marB="53340">
                    <a:lnL w="12700" cap="flat" cmpd="sng" algn="ctr">
                      <a:solidFill>
                        <a:srgbClr val="C4C4BF"/>
                      </a:solidFill>
                      <a:prstDash val="solid"/>
                      <a:round/>
                      <a:headEnd type="none" w="med" len="med"/>
                      <a:tailEnd type="none" w="med" len="med"/>
                    </a:lnL>
                    <a:lnR w="12700" cap="flat" cmpd="sng" algn="ctr">
                      <a:solidFill>
                        <a:srgbClr val="B5BCC4"/>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B5BCC4"/>
                      </a:solidFill>
                      <a:prstDash val="solid"/>
                      <a:round/>
                      <a:headEnd type="none" w="med" len="med"/>
                      <a:tailEnd type="none" w="med" len="med"/>
                    </a:lnB>
                    <a:solidFill>
                      <a:srgbClr val="E3ECF6"/>
                    </a:solidFill>
                  </a:tcPr>
                </a:tc>
                <a:tc>
                  <a:txBody>
                    <a:bodyPr/>
                    <a:lstStyle/>
                    <a:p>
                      <a:pPr marL="0" indent="0">
                        <a:lnSpc>
                          <a:spcPts val="1680"/>
                        </a:lnSpc>
                        <a:buNone/>
                      </a:pPr>
                      <a:r>
                        <a:rPr lang="en-US" sz="1200" dirty="0">
                          <a:solidFill>
                            <a:srgbClr val="14213D"/>
                          </a:solidFill>
                          <a:latin typeface="Arial" pitchFamily="34" charset="0"/>
                          <a:ea typeface="Arial" pitchFamily="34" charset="-122"/>
                          <a:cs typeface="Arial" pitchFamily="34" charset="-120"/>
                        </a:rPr>
                        <a:t>512</a:t>
                      </a:r>
                      <a:endParaRPr lang="en-US" sz="1200" dirty="0">
                        <a:latin typeface="Arial" charset="0"/>
                        <a:ea typeface="Arial" charset="0"/>
                        <a:cs typeface="Arial" charset="0"/>
                      </a:endParaRPr>
                    </a:p>
                  </a:txBody>
                  <a:tcPr marL="53340" marR="53340" marT="53340" marB="53340">
                    <a:lnL w="12700" cap="flat" cmpd="sng" algn="ctr">
                      <a:solidFill>
                        <a:srgbClr val="B5BCC4"/>
                      </a:solidFill>
                      <a:prstDash val="solid"/>
                      <a:round/>
                      <a:headEnd type="none" w="med" len="med"/>
                      <a:tailEnd type="none" w="med" len="med"/>
                    </a:lnL>
                    <a:lnR w="12700" cap="flat" cmpd="sng" algn="ctr">
                      <a:solidFill>
                        <a:srgbClr val="B5BCC4"/>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B5BCC4"/>
                      </a:solidFill>
                      <a:prstDash val="solid"/>
                      <a:round/>
                      <a:headEnd type="none" w="med" len="med"/>
                      <a:tailEnd type="none" w="med" len="med"/>
                    </a:lnB>
                    <a:solidFill>
                      <a:srgbClr val="E3ECF6"/>
                    </a:solidFill>
                  </a:tcPr>
                </a:tc>
                <a:tc>
                  <a:txBody>
                    <a:bodyPr/>
                    <a:lstStyle/>
                    <a:p>
                      <a:pPr marL="0" indent="0">
                        <a:lnSpc>
                          <a:spcPts val="1680"/>
                        </a:lnSpc>
                        <a:buNone/>
                      </a:pPr>
                      <a:r>
                        <a:rPr lang="en-US" sz="1200" dirty="0">
                          <a:solidFill>
                            <a:srgbClr val="14213D"/>
                          </a:solidFill>
                          <a:latin typeface="Arial" pitchFamily="34" charset="0"/>
                          <a:ea typeface="Arial" pitchFamily="34" charset="-122"/>
                          <a:cs typeface="Arial" pitchFamily="34" charset="-120"/>
                        </a:rPr>
                        <a:t>1.4</a:t>
                      </a:r>
                      <a:endParaRPr lang="en-US" sz="1200" dirty="0">
                        <a:latin typeface="Arial" charset="0"/>
                        <a:ea typeface="Arial" charset="0"/>
                        <a:cs typeface="Arial" charset="0"/>
                      </a:endParaRPr>
                    </a:p>
                  </a:txBody>
                  <a:tcPr marL="53340" marR="53340" marT="53340" marB="53340">
                    <a:lnL w="12700" cap="flat" cmpd="sng" algn="ctr">
                      <a:solidFill>
                        <a:srgbClr val="B5BCC4"/>
                      </a:solidFill>
                      <a:prstDash val="solid"/>
                      <a:round/>
                      <a:headEnd type="none" w="med" len="med"/>
                      <a:tailEnd type="none" w="med" len="med"/>
                    </a:lnL>
                    <a:lnR w="12700" cap="flat" cmpd="sng" algn="ctr">
                      <a:solidFill>
                        <a:srgbClr val="B5BCC4"/>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B5BCC4"/>
                      </a:solidFill>
                      <a:prstDash val="solid"/>
                      <a:round/>
                      <a:headEnd type="none" w="med" len="med"/>
                      <a:tailEnd type="none" w="med" len="med"/>
                    </a:lnB>
                    <a:solidFill>
                      <a:srgbClr val="E3ECF6"/>
                    </a:solidFill>
                  </a:tcPr>
                </a:tc>
                <a:tc>
                  <a:txBody>
                    <a:bodyPr/>
                    <a:lstStyle/>
                    <a:p>
                      <a:pPr marL="0" indent="0">
                        <a:lnSpc>
                          <a:spcPts val="1680"/>
                        </a:lnSpc>
                        <a:buNone/>
                      </a:pPr>
                      <a:r>
                        <a:rPr lang="en-US" sz="1200" dirty="0">
                          <a:solidFill>
                            <a:srgbClr val="14213D"/>
                          </a:solidFill>
                          <a:latin typeface="Arial" pitchFamily="34" charset="0"/>
                          <a:ea typeface="Arial" pitchFamily="34" charset="-122"/>
                          <a:cs typeface="Arial" pitchFamily="34" charset="-120"/>
                        </a:rPr>
                        <a:t>0.10 %</a:t>
                      </a:r>
                      <a:endParaRPr lang="en-US" sz="1200" dirty="0">
                        <a:latin typeface="Arial" charset="0"/>
                        <a:ea typeface="Arial" charset="0"/>
                        <a:cs typeface="Arial" charset="0"/>
                      </a:endParaRPr>
                    </a:p>
                  </a:txBody>
                  <a:tcPr marL="53340" marR="53340" marT="53340" marB="53340">
                    <a:lnL w="12700" cap="flat" cmpd="sng" algn="ctr">
                      <a:solidFill>
                        <a:srgbClr val="B5BCC4"/>
                      </a:solidFill>
                      <a:prstDash val="solid"/>
                      <a:round/>
                      <a:headEnd type="none" w="med" len="med"/>
                      <a:tailEnd type="none" w="med" len="med"/>
                    </a:lnL>
                    <a:lnR w="12700" cap="flat" cmpd="sng" algn="ctr">
                      <a:solidFill>
                        <a:srgbClr val="B5BCC4"/>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B5BCC4"/>
                      </a:solidFill>
                      <a:prstDash val="solid"/>
                      <a:round/>
                      <a:headEnd type="none" w="med" len="med"/>
                      <a:tailEnd type="none" w="med" len="med"/>
                    </a:lnB>
                    <a:solidFill>
                      <a:srgbClr val="E3ECF6"/>
                    </a:solidFill>
                  </a:tcPr>
                </a:tc>
                <a:extLst>
                  <a:ext uri="{0D108BD9-81ED-4DB2-BD59-A6C34878D82A}">
                    <a16:rowId xmlns:a16="http://schemas.microsoft.com/office/drawing/2014/main" val="10003"/>
                  </a:ext>
                </a:extLst>
              </a:tr>
              <a:tr h="331637">
                <a:tc>
                  <a:txBody>
                    <a:bodyPr/>
                    <a:lstStyle/>
                    <a:p>
                      <a:pPr marL="0" indent="0">
                        <a:lnSpc>
                          <a:spcPts val="1680"/>
                        </a:lnSpc>
                        <a:buNone/>
                      </a:pPr>
                      <a:r>
                        <a:rPr lang="en-US" sz="1200" dirty="0">
                          <a:solidFill>
                            <a:srgbClr val="14213D"/>
                          </a:solidFill>
                          <a:latin typeface="Arial" pitchFamily="34" charset="0"/>
                          <a:ea typeface="Arial" pitchFamily="34" charset="-122"/>
                          <a:cs typeface="Arial" pitchFamily="34" charset="-120"/>
                        </a:rPr>
                        <a:t>uniform 5·10⁻⁴</a:t>
                      </a:r>
                      <a:endParaRPr lang="en-US" sz="1200" dirty="0">
                        <a:latin typeface="Arial" charset="0"/>
                        <a:ea typeface="Arial" charset="0"/>
                        <a:cs typeface="Arial" charset="0"/>
                      </a:endParaRPr>
                    </a:p>
                  </a:txBody>
                  <a:tcPr marL="53340" marR="53340" marT="53340" marB="5334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B5BCC4"/>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680"/>
                        </a:lnSpc>
                        <a:buNone/>
                      </a:pPr>
                      <a:r>
                        <a:rPr lang="en-US" sz="1200" dirty="0">
                          <a:solidFill>
                            <a:srgbClr val="14213D"/>
                          </a:solidFill>
                          <a:latin typeface="Arial" pitchFamily="34" charset="0"/>
                          <a:ea typeface="Arial" pitchFamily="34" charset="-122"/>
                          <a:cs typeface="Arial" pitchFamily="34" charset="-120"/>
                        </a:rPr>
                        <a:t>16 000</a:t>
                      </a:r>
                      <a:endParaRPr lang="en-US" sz="1200" dirty="0">
                        <a:latin typeface="Arial" charset="0"/>
                        <a:ea typeface="Arial" charset="0"/>
                        <a:cs typeface="Arial" charset="0"/>
                      </a:endParaRPr>
                    </a:p>
                  </a:txBody>
                  <a:tcPr marL="53340" marR="53340" marT="53340" marB="5334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B5BCC4"/>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680"/>
                        </a:lnSpc>
                        <a:buNone/>
                      </a:pPr>
                      <a:r>
                        <a:rPr lang="en-US" sz="1200" dirty="0">
                          <a:solidFill>
                            <a:srgbClr val="14213D"/>
                          </a:solidFill>
                          <a:latin typeface="Arial" pitchFamily="34" charset="0"/>
                          <a:ea typeface="Arial" pitchFamily="34" charset="-122"/>
                          <a:cs typeface="Arial" pitchFamily="34" charset="-120"/>
                        </a:rPr>
                        <a:t>36.6</a:t>
                      </a:r>
                      <a:endParaRPr lang="en-US" sz="1200" dirty="0">
                        <a:latin typeface="Arial" charset="0"/>
                        <a:ea typeface="Arial" charset="0"/>
                        <a:cs typeface="Arial" charset="0"/>
                      </a:endParaRPr>
                    </a:p>
                  </a:txBody>
                  <a:tcPr marL="53340" marR="53340" marT="53340" marB="5334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B5BCC4"/>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680"/>
                        </a:lnSpc>
                        <a:buNone/>
                      </a:pPr>
                      <a:r>
                        <a:rPr lang="en-US" sz="1200" dirty="0">
                          <a:solidFill>
                            <a:srgbClr val="14213D"/>
                          </a:solidFill>
                          <a:latin typeface="Arial" pitchFamily="34" charset="0"/>
                          <a:ea typeface="Arial" pitchFamily="34" charset="-122"/>
                          <a:cs typeface="Arial" pitchFamily="34" charset="-120"/>
                        </a:rPr>
                        <a:t>0.094 %</a:t>
                      </a:r>
                      <a:endParaRPr lang="en-US" sz="1200" dirty="0">
                        <a:latin typeface="Arial" charset="0"/>
                        <a:ea typeface="Arial" charset="0"/>
                        <a:cs typeface="Arial" charset="0"/>
                      </a:endParaRPr>
                    </a:p>
                  </a:txBody>
                  <a:tcPr marL="53340" marR="53340" marT="53340" marB="5334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B5BCC4"/>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8" name="Text 4"/>
          <p:cNvSpPr/>
          <p:nvPr/>
        </p:nvSpPr>
        <p:spPr>
          <a:xfrm>
            <a:off x="812767" y="6238280"/>
            <a:ext cx="7848570" cy="238738"/>
          </a:xfrm>
          <a:prstGeom prst="rect">
            <a:avLst/>
          </a:prstGeom>
          <a:noFill/>
          <a:ln/>
        </p:spPr>
        <p:txBody>
          <a:bodyPr wrap="square" lIns="0" tIns="0" rIns="0" bIns="0" rtlCol="0" anchor="t">
            <a:normAutofit/>
          </a:bodyPr>
          <a:lstStyle/>
          <a:p>
            <a:pPr marL="0" indent="0" algn="l">
              <a:lnSpc>
                <a:spcPts val="1680"/>
              </a:lnSpc>
              <a:buNone/>
            </a:pPr>
            <a:r>
              <a:rPr lang="en-US" sz="1200" dirty="0">
                <a:solidFill>
                  <a:srgbClr val="6B7280"/>
                </a:solidFill>
                <a:latin typeface="Arial" pitchFamily="34" charset="0"/>
                <a:ea typeface="Arial" pitchFamily="34" charset="-122"/>
                <a:cs typeface="Arial" pitchFamily="34" charset="-120"/>
              </a:rPr>
              <a:t>QUARZ &amp; GEM-PIC-RZ · A. Pukhov</a:t>
            </a:r>
            <a:endParaRPr lang="en-US" sz="1200" dirty="0"/>
          </a:p>
        </p:txBody>
      </p:sp>
      <p:sp>
        <p:nvSpPr>
          <p:cNvPr id="9" name="Text 5"/>
          <p:cNvSpPr/>
          <p:nvPr/>
        </p:nvSpPr>
        <p:spPr>
          <a:xfrm>
            <a:off x="10058431" y="6238280"/>
            <a:ext cx="1320783" cy="238738"/>
          </a:xfrm>
          <a:prstGeom prst="rect">
            <a:avLst/>
          </a:prstGeom>
          <a:noFill/>
          <a:ln/>
        </p:spPr>
        <p:txBody>
          <a:bodyPr wrap="square" lIns="0" tIns="0" rIns="0" bIns="0" rtlCol="0" anchor="t">
            <a:normAutofit/>
          </a:bodyPr>
          <a:lstStyle/>
          <a:p>
            <a:pPr marL="0" indent="0" algn="r">
              <a:lnSpc>
                <a:spcPts val="1680"/>
              </a:lnSpc>
              <a:buNone/>
            </a:pPr>
            <a:r>
              <a:rPr lang="en-US" sz="1200" dirty="0">
                <a:solidFill>
                  <a:srgbClr val="6B7280"/>
                </a:solidFill>
                <a:latin typeface="Arial" pitchFamily="34" charset="0"/>
                <a:ea typeface="Arial" pitchFamily="34" charset="-122"/>
                <a:cs typeface="Arial" pitchFamily="34" charset="-120"/>
              </a:rPr>
              <a:t>11</a:t>
            </a:r>
            <a:endParaRPr lang="en-US" sz="1200" dirty="0"/>
          </a:p>
        </p:txBody>
      </p:sp>
      <p:pic>
        <p:nvPicPr>
          <p:cNvPr id="10" name="Picture 9">
            <a:extLst>
              <a:ext uri="{FF2B5EF4-FFF2-40B4-BE49-F238E27FC236}">
                <a16:creationId xmlns:a16="http://schemas.microsoft.com/office/drawing/2014/main" id="{65CE07FE-63B7-97ED-0FC6-F1D76BAF28F5}"/>
              </a:ext>
            </a:extLst>
          </p:cNvPr>
          <p:cNvPicPr>
            <a:picLocks noChangeAspect="1"/>
          </p:cNvPicPr>
          <p:nvPr/>
        </p:nvPicPr>
        <p:blipFill>
          <a:blip r:embed="rId4"/>
          <a:stretch>
            <a:fillRect/>
          </a:stretch>
        </p:blipFill>
        <p:spPr>
          <a:xfrm>
            <a:off x="10850627" y="-99949"/>
            <a:ext cx="1311965" cy="1311965"/>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2">
    <p:bg>
      <p:bgPr>
        <a:solidFill>
          <a:srgbClr val="F6F5F0"/>
        </a:solidFill>
        <a:effectLst/>
      </p:bgPr>
    </p:bg>
    <p:spTree>
      <p:nvGrpSpPr>
        <p:cNvPr id="1" name=""/>
        <p:cNvGrpSpPr/>
        <p:nvPr/>
      </p:nvGrpSpPr>
      <p:grpSpPr>
        <a:xfrm>
          <a:off x="0" y="0"/>
          <a:ext cx="0" cy="0"/>
          <a:chOff x="0" y="0"/>
          <a:chExt cx="0" cy="0"/>
        </a:xfrm>
      </p:grpSpPr>
      <p:sp>
        <p:nvSpPr>
          <p:cNvPr id="2" name="Text 0"/>
          <p:cNvSpPr/>
          <p:nvPr/>
        </p:nvSpPr>
        <p:spPr>
          <a:xfrm>
            <a:off x="812767" y="812769"/>
            <a:ext cx="10883441" cy="223305"/>
          </a:xfrm>
          <a:prstGeom prst="rect">
            <a:avLst/>
          </a:prstGeom>
          <a:noFill/>
          <a:ln/>
        </p:spPr>
        <p:txBody>
          <a:bodyPr wrap="square" lIns="0" tIns="0" rIns="0" bIns="0" rtlCol="0" anchor="t">
            <a:normAutofit/>
          </a:bodyPr>
          <a:lstStyle/>
          <a:p>
            <a:pPr marL="0" indent="0" algn="l">
              <a:lnSpc>
                <a:spcPts val="1575"/>
              </a:lnSpc>
              <a:buNone/>
            </a:pPr>
            <a:r>
              <a:rPr lang="en-US" sz="1125" b="1" kern="0" spc="150" dirty="0">
                <a:solidFill>
                  <a:srgbClr val="1F5FA6"/>
                </a:solidFill>
                <a:latin typeface="Arial" pitchFamily="34" charset="0"/>
                <a:ea typeface="Arial" pitchFamily="34" charset="-122"/>
                <a:cs typeface="Arial" pitchFamily="34" charset="-120"/>
              </a:rPr>
              <a:t>QUARZ · BENCHMARK</a:t>
            </a:r>
            <a:endParaRPr lang="en-US" sz="1125" dirty="0"/>
          </a:p>
        </p:txBody>
      </p:sp>
      <p:sp>
        <p:nvSpPr>
          <p:cNvPr id="3" name="Text 1"/>
          <p:cNvSpPr>
            <a:spLocks noGrp="1"/>
          </p:cNvSpPr>
          <p:nvPr>
            <p:ph type="title"/>
          </p:nvPr>
        </p:nvSpPr>
        <p:spPr>
          <a:xfrm>
            <a:off x="812767" y="1213855"/>
            <a:ext cx="10883441" cy="854802"/>
          </a:xfrm>
          <a:prstGeom prst="rect">
            <a:avLst/>
          </a:prstGeom>
          <a:noFill/>
          <a:ln/>
        </p:spPr>
        <p:txBody>
          <a:bodyPr wrap="square" lIns="0" tIns="0" rIns="0" bIns="0" rtlCol="0" anchor="t">
            <a:normAutofit/>
          </a:bodyPr>
          <a:lstStyle/>
          <a:p>
            <a:pPr marL="0" indent="0" algn="l">
              <a:lnSpc>
                <a:spcPts val="3278"/>
              </a:lnSpc>
              <a:buNone/>
            </a:pPr>
            <a:r>
              <a:rPr lang="en-US" sz="2980" b="1" i="0" dirty="0">
                <a:solidFill>
                  <a:srgbClr val="14213D"/>
                </a:solidFill>
                <a:latin typeface="Georgia" pitchFamily="18" charset="0"/>
                <a:ea typeface="Georgia" pitchFamily="18" charset="-122"/>
                <a:cs typeface="Georgia" pitchFamily="18" charset="-120"/>
              </a:rPr>
              <a:t>Stretched grids: same order, 10–100× smaller error</a:t>
            </a:r>
            <a:endParaRPr lang="en-US" sz="2980" dirty="0"/>
          </a:p>
        </p:txBody>
      </p:sp>
      <p:sp>
        <p:nvSpPr>
          <p:cNvPr id="4" name="Shape 2"/>
          <p:cNvSpPr/>
          <p:nvPr/>
        </p:nvSpPr>
        <p:spPr>
          <a:xfrm>
            <a:off x="812767" y="2246443"/>
            <a:ext cx="10566374" cy="2592017"/>
          </a:xfrm>
          <a:prstGeom prst="roundRect">
            <a:avLst>
              <a:gd name="adj" fmla="val 2940"/>
            </a:avLst>
          </a:prstGeom>
          <a:solidFill>
            <a:srgbClr val="FFFFFF"/>
          </a:solidFill>
          <a:ln/>
        </p:spPr>
      </p:sp>
      <p:pic>
        <p:nvPicPr>
          <p:cNvPr id="5" name="Image 0" descr="Error versus number of radial cells for ion density on the axis, focusing field at r = 0.01, and E_z on the axis; open circles uniform grids, squares stretched grids, which lie one to two orders of magnitude lower"/>
          <p:cNvPicPr>
            <a:picLocks noChangeAspect="1"/>
          </p:cNvPicPr>
          <p:nvPr/>
        </p:nvPicPr>
        <p:blipFill>
          <a:blip r:embed="rId3"/>
          <a:stretch>
            <a:fillRect/>
          </a:stretch>
        </p:blipFill>
        <p:spPr>
          <a:xfrm>
            <a:off x="2235503" y="2246443"/>
            <a:ext cx="7720902" cy="2592017"/>
          </a:xfrm>
          <a:prstGeom prst="rect">
            <a:avLst/>
          </a:prstGeom>
        </p:spPr>
      </p:pic>
      <p:sp>
        <p:nvSpPr>
          <p:cNvPr id="6" name="Shape 3"/>
          <p:cNvSpPr/>
          <p:nvPr/>
        </p:nvSpPr>
        <p:spPr>
          <a:xfrm>
            <a:off x="815942" y="5044815"/>
            <a:ext cx="5179941" cy="794005"/>
          </a:xfrm>
          <a:prstGeom prst="roundRect">
            <a:avLst>
              <a:gd name="adj" fmla="val 12396"/>
            </a:avLst>
          </a:prstGeom>
          <a:solidFill>
            <a:srgbClr val="FDFCF9"/>
          </a:solidFill>
          <a:ln w="6350">
            <a:solidFill>
              <a:srgbClr val="DEDBD2"/>
            </a:solidFill>
            <a:prstDash val="solid"/>
          </a:ln>
        </p:spPr>
      </p:sp>
      <p:sp>
        <p:nvSpPr>
          <p:cNvPr id="7" name="Text 4"/>
          <p:cNvSpPr/>
          <p:nvPr/>
        </p:nvSpPr>
        <p:spPr>
          <a:xfrm>
            <a:off x="995202" y="5224078"/>
            <a:ext cx="4966064" cy="460885"/>
          </a:xfrm>
          <a:prstGeom prst="rect">
            <a:avLst/>
          </a:prstGeom>
          <a:noFill/>
          <a:ln/>
        </p:spPr>
        <p:txBody>
          <a:bodyPr wrap="square" lIns="0" tIns="0" rIns="0" bIns="0" rtlCol="0" anchor="t">
            <a:normAutofit/>
          </a:bodyPr>
          <a:lstStyle/>
          <a:p>
            <a:pPr marL="0" indent="0" algn="l">
              <a:lnSpc>
                <a:spcPts val="1733"/>
              </a:lnSpc>
              <a:buNone/>
            </a:pPr>
            <a:r>
              <a:rPr lang="en-US" sz="1238" dirty="0">
                <a:solidFill>
                  <a:srgbClr val="3F4757"/>
                </a:solidFill>
                <a:latin typeface="Arial" pitchFamily="34" charset="0"/>
                <a:ea typeface="Arial" pitchFamily="34" charset="-122"/>
                <a:cs typeface="Arial" pitchFamily="34" charset="-120"/>
              </a:rPr>
              <a:t>For 10⁻³ in the focusing field: uniform </a:t>
            </a:r>
            <a:r>
              <a:rPr lang="en-US" sz="1238" b="1" dirty="0">
                <a:solidFill>
                  <a:srgbClr val="3F4757"/>
                </a:solidFill>
                <a:latin typeface="Arial" pitchFamily="34" charset="0"/>
                <a:ea typeface="Arial" pitchFamily="34" charset="-122"/>
                <a:cs typeface="Arial" pitchFamily="34" charset="-120"/>
              </a:rPr>
              <a:t>6400 cells, 15.2 s</a:t>
            </a:r>
            <a:r>
              <a:rPr lang="en-US" sz="1238" dirty="0">
                <a:solidFill>
                  <a:srgbClr val="3F4757"/>
                </a:solidFill>
                <a:latin typeface="Arial" pitchFamily="34" charset="0"/>
                <a:ea typeface="Arial" pitchFamily="34" charset="-122"/>
                <a:cs typeface="Arial" pitchFamily="34" charset="-120"/>
              </a:rPr>
              <a:t> per sweep</a:t>
            </a:r>
            <a:endParaRPr lang="en-US" sz="1238" dirty="0"/>
          </a:p>
        </p:txBody>
      </p:sp>
      <p:sp>
        <p:nvSpPr>
          <p:cNvPr id="8" name="Text 5"/>
          <p:cNvSpPr/>
          <p:nvPr/>
        </p:nvSpPr>
        <p:spPr>
          <a:xfrm>
            <a:off x="6202241" y="5041640"/>
            <a:ext cx="5176973" cy="800355"/>
          </a:xfrm>
          <a:prstGeom prst="roundRect">
            <a:avLst>
              <a:gd name="adj" fmla="val 12694"/>
            </a:avLst>
          </a:prstGeom>
          <a:solidFill>
            <a:srgbClr val="E3ECF6"/>
          </a:solidFill>
          <a:ln/>
        </p:spPr>
        <p:txBody>
          <a:bodyPr wrap="square" lIns="148018" tIns="148042" rIns="3375" bIns="122594" rtlCol="0" anchor="t">
            <a:normAutofit/>
          </a:bodyPr>
          <a:lstStyle/>
          <a:p>
            <a:pPr marL="0" indent="0" algn="l">
              <a:lnSpc>
                <a:spcPts val="1758"/>
              </a:lnSpc>
              <a:buNone/>
            </a:pPr>
            <a:r>
              <a:rPr lang="en-US" sz="1256" dirty="0">
                <a:solidFill>
                  <a:srgbClr val="14213D"/>
                </a:solidFill>
                <a:latin typeface="Arial" pitchFamily="34" charset="0"/>
                <a:ea typeface="Arial" pitchFamily="34" charset="-122"/>
                <a:cs typeface="Arial" pitchFamily="34" charset="-120"/>
              </a:rPr>
              <a:t>stretched: </a:t>
            </a:r>
            <a:r>
              <a:rPr lang="en-US" sz="1256" b="1" dirty="0">
                <a:solidFill>
                  <a:srgbClr val="14213D"/>
                </a:solidFill>
                <a:latin typeface="Arial" pitchFamily="34" charset="0"/>
                <a:ea typeface="Arial" pitchFamily="34" charset="-122"/>
                <a:cs typeface="Arial" pitchFamily="34" charset="-120"/>
              </a:rPr>
              <a:t>&lt; 300 cells, 0.9 s</a:t>
            </a:r>
            <a:r>
              <a:rPr lang="en-US" sz="1256" dirty="0">
                <a:solidFill>
                  <a:srgbClr val="14213D"/>
                </a:solidFill>
                <a:latin typeface="Arial" pitchFamily="34" charset="0"/>
                <a:ea typeface="Arial" pitchFamily="34" charset="-122"/>
                <a:cs typeface="Arial" pitchFamily="34" charset="-120"/>
              </a:rPr>
              <a:t>, i.e. 20× fewer cells, 17× less time</a:t>
            </a:r>
            <a:endParaRPr lang="en-US" sz="1256" dirty="0"/>
          </a:p>
        </p:txBody>
      </p:sp>
      <p:sp>
        <p:nvSpPr>
          <p:cNvPr id="9" name="Text 6"/>
          <p:cNvSpPr/>
          <p:nvPr/>
        </p:nvSpPr>
        <p:spPr>
          <a:xfrm>
            <a:off x="812767" y="6238280"/>
            <a:ext cx="7848570" cy="238738"/>
          </a:xfrm>
          <a:prstGeom prst="rect">
            <a:avLst/>
          </a:prstGeom>
          <a:noFill/>
          <a:ln/>
        </p:spPr>
        <p:txBody>
          <a:bodyPr wrap="square" lIns="0" tIns="0" rIns="0" bIns="0" rtlCol="0" anchor="t">
            <a:normAutofit/>
          </a:bodyPr>
          <a:lstStyle/>
          <a:p>
            <a:pPr marL="0" indent="0" algn="l">
              <a:lnSpc>
                <a:spcPts val="1680"/>
              </a:lnSpc>
              <a:buNone/>
            </a:pPr>
            <a:r>
              <a:rPr lang="en-US" sz="1200" dirty="0">
                <a:solidFill>
                  <a:srgbClr val="6B7280"/>
                </a:solidFill>
                <a:latin typeface="Arial" pitchFamily="34" charset="0"/>
                <a:ea typeface="Arial" pitchFamily="34" charset="-122"/>
                <a:cs typeface="Arial" pitchFamily="34" charset="-120"/>
              </a:rPr>
              <a:t>QUARZ &amp; GEM-PIC-RZ · A. Pukhov</a:t>
            </a:r>
            <a:endParaRPr lang="en-US" sz="1200" dirty="0"/>
          </a:p>
        </p:txBody>
      </p:sp>
      <p:sp>
        <p:nvSpPr>
          <p:cNvPr id="10" name="Text 7"/>
          <p:cNvSpPr/>
          <p:nvPr/>
        </p:nvSpPr>
        <p:spPr>
          <a:xfrm>
            <a:off x="10058431" y="6238280"/>
            <a:ext cx="1320783" cy="238738"/>
          </a:xfrm>
          <a:prstGeom prst="rect">
            <a:avLst/>
          </a:prstGeom>
          <a:noFill/>
          <a:ln/>
        </p:spPr>
        <p:txBody>
          <a:bodyPr wrap="square" lIns="0" tIns="0" rIns="0" bIns="0" rtlCol="0" anchor="t">
            <a:normAutofit/>
          </a:bodyPr>
          <a:lstStyle/>
          <a:p>
            <a:pPr marL="0" indent="0" algn="r">
              <a:lnSpc>
                <a:spcPts val="1680"/>
              </a:lnSpc>
              <a:buNone/>
            </a:pPr>
            <a:r>
              <a:rPr lang="en-US" sz="1200" dirty="0">
                <a:solidFill>
                  <a:srgbClr val="6B7280"/>
                </a:solidFill>
                <a:latin typeface="Arial" pitchFamily="34" charset="0"/>
                <a:ea typeface="Arial" pitchFamily="34" charset="-122"/>
                <a:cs typeface="Arial" pitchFamily="34" charset="-120"/>
              </a:rPr>
              <a:t>12</a:t>
            </a:r>
            <a:endParaRPr lang="en-US" sz="1200" dirty="0"/>
          </a:p>
        </p:txBody>
      </p:sp>
      <p:pic>
        <p:nvPicPr>
          <p:cNvPr id="11" name="Picture 10">
            <a:extLst>
              <a:ext uri="{FF2B5EF4-FFF2-40B4-BE49-F238E27FC236}">
                <a16:creationId xmlns:a16="http://schemas.microsoft.com/office/drawing/2014/main" id="{CE285E20-F29E-2879-BE31-1F9B61DE0A8C}"/>
              </a:ext>
            </a:extLst>
          </p:cNvPr>
          <p:cNvPicPr>
            <a:picLocks noChangeAspect="1"/>
          </p:cNvPicPr>
          <p:nvPr/>
        </p:nvPicPr>
        <p:blipFill>
          <a:blip r:embed="rId4"/>
          <a:stretch>
            <a:fillRect/>
          </a:stretch>
        </p:blipFill>
        <p:spPr>
          <a:xfrm>
            <a:off x="10850627" y="-99949"/>
            <a:ext cx="1311965" cy="1311965"/>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3">
    <p:bg>
      <p:bgPr>
        <a:solidFill>
          <a:srgbClr val="F6F5F0"/>
        </a:solidFill>
        <a:effectLst/>
      </p:bgPr>
    </p:bg>
    <p:spTree>
      <p:nvGrpSpPr>
        <p:cNvPr id="1" name=""/>
        <p:cNvGrpSpPr/>
        <p:nvPr/>
      </p:nvGrpSpPr>
      <p:grpSpPr>
        <a:xfrm>
          <a:off x="0" y="0"/>
          <a:ext cx="0" cy="0"/>
          <a:chOff x="0" y="0"/>
          <a:chExt cx="0" cy="0"/>
        </a:xfrm>
      </p:grpSpPr>
      <p:sp>
        <p:nvSpPr>
          <p:cNvPr id="2" name="Text 0"/>
          <p:cNvSpPr/>
          <p:nvPr/>
        </p:nvSpPr>
        <p:spPr>
          <a:xfrm>
            <a:off x="812767" y="812769"/>
            <a:ext cx="10883441" cy="220284"/>
          </a:xfrm>
          <a:prstGeom prst="rect">
            <a:avLst/>
          </a:prstGeom>
          <a:noFill/>
          <a:ln/>
        </p:spPr>
        <p:txBody>
          <a:bodyPr wrap="square" lIns="0" tIns="0" rIns="0" bIns="0" rtlCol="0" anchor="t">
            <a:normAutofit/>
          </a:bodyPr>
          <a:lstStyle/>
          <a:p>
            <a:pPr marL="0" indent="0" algn="l">
              <a:lnSpc>
                <a:spcPts val="1575"/>
              </a:lnSpc>
              <a:buNone/>
            </a:pPr>
            <a:r>
              <a:rPr lang="en-US" sz="1125" b="1" kern="0" spc="150" dirty="0">
                <a:solidFill>
                  <a:srgbClr val="1F5FA6"/>
                </a:solidFill>
                <a:latin typeface="Arial" pitchFamily="34" charset="0"/>
                <a:ea typeface="Arial" pitchFamily="34" charset="-122"/>
                <a:cs typeface="Arial" pitchFamily="34" charset="-120"/>
              </a:rPr>
              <a:t>QUARZ · BENCHMARK</a:t>
            </a:r>
            <a:endParaRPr lang="en-US" sz="1125" dirty="0"/>
          </a:p>
        </p:txBody>
      </p:sp>
      <p:sp>
        <p:nvSpPr>
          <p:cNvPr id="3" name="Text 1"/>
          <p:cNvSpPr>
            <a:spLocks noGrp="1"/>
          </p:cNvSpPr>
          <p:nvPr>
            <p:ph type="title"/>
          </p:nvPr>
        </p:nvSpPr>
        <p:spPr>
          <a:xfrm>
            <a:off x="812767" y="1210835"/>
            <a:ext cx="11379233" cy="842026"/>
          </a:xfrm>
          <a:prstGeom prst="rect">
            <a:avLst/>
          </a:prstGeom>
          <a:noFill/>
          <a:ln/>
        </p:spPr>
        <p:txBody>
          <a:bodyPr wrap="square" lIns="0" tIns="0" rIns="0" bIns="0" rtlCol="0" anchor="t">
            <a:normAutofit/>
          </a:bodyPr>
          <a:lstStyle/>
          <a:p>
            <a:pPr marL="0" indent="0" algn="l">
              <a:lnSpc>
                <a:spcPts val="3465"/>
              </a:lnSpc>
              <a:buNone/>
            </a:pPr>
            <a:r>
              <a:rPr lang="en-US" sz="3150" b="1" i="0" dirty="0">
                <a:solidFill>
                  <a:srgbClr val="14213D"/>
                </a:solidFill>
                <a:latin typeface="Georgia" pitchFamily="18" charset="0"/>
                <a:ea typeface="Georgia" pitchFamily="18" charset="-122"/>
                <a:cs typeface="Georgia" pitchFamily="18" charset="-120"/>
              </a:rPr>
              <a:t>Field errors carry over into the beam dynamics</a:t>
            </a:r>
            <a:endParaRPr lang="en-US" sz="3150" dirty="0"/>
          </a:p>
        </p:txBody>
      </p:sp>
      <p:sp>
        <p:nvSpPr>
          <p:cNvPr id="4" name="Shape 2"/>
          <p:cNvSpPr/>
          <p:nvPr/>
        </p:nvSpPr>
        <p:spPr>
          <a:xfrm>
            <a:off x="812767" y="2230642"/>
            <a:ext cx="10566374" cy="2726041"/>
          </a:xfrm>
          <a:prstGeom prst="roundRect">
            <a:avLst>
              <a:gd name="adj" fmla="val 2795"/>
            </a:avLst>
          </a:prstGeom>
          <a:solidFill>
            <a:srgbClr val="FFFFFF"/>
          </a:solidFill>
          <a:ln/>
        </p:spPr>
      </p:sp>
      <p:pic>
        <p:nvPicPr>
          <p:cNvPr id="5" name="Image 0" descr="Witness emittance and rms radius over 100 steps behind a rigid driver with mobile ions, on uniform grids of 800 and 1600 cells and stretched grids of 512 and 967 cells; the uniform grids overestimate the envelope oscillation"/>
          <p:cNvPicPr>
            <a:picLocks noChangeAspect="1"/>
          </p:cNvPicPr>
          <p:nvPr/>
        </p:nvPicPr>
        <p:blipFill>
          <a:blip r:embed="rId3"/>
          <a:stretch>
            <a:fillRect/>
          </a:stretch>
        </p:blipFill>
        <p:spPr>
          <a:xfrm>
            <a:off x="2125992" y="2230642"/>
            <a:ext cx="7939924" cy="2726041"/>
          </a:xfrm>
          <a:prstGeom prst="rect">
            <a:avLst/>
          </a:prstGeom>
        </p:spPr>
      </p:pic>
      <mc:AlternateContent xmlns:mc="http://schemas.openxmlformats.org/markup-compatibility/2006" xmlns:a14="http://schemas.microsoft.com/office/drawing/2010/main">
        <mc:Choice Requires="a14">
          <p:sp>
            <p:nvSpPr>
              <p:cNvPr id="6" name="Text 3"/>
              <p:cNvSpPr/>
              <p:nvPr/>
            </p:nvSpPr>
            <p:spPr>
              <a:xfrm>
                <a:off x="812767" y="5159865"/>
                <a:ext cx="5337081" cy="707529"/>
              </a:xfrm>
              <a:prstGeom prst="rect">
                <a:avLst/>
              </a:prstGeom>
              <a:noFill/>
              <a:ln/>
            </p:spPr>
            <p:txBody>
              <a:bodyPr wrap="square" lIns="0" tIns="0" rIns="0" bIns="0" rtlCol="0" anchor="t">
                <a:normAutofit/>
              </a:bodyPr>
              <a:lstStyle/>
              <a:p>
                <a:pPr marL="0" indent="0" algn="l">
                  <a:lnSpc>
                    <a:spcPts val="1960"/>
                  </a:lnSpc>
                  <a:buNone/>
                </a:pPr>
                <a:r>
                  <a:rPr lang="en-US" sz="1400" dirty="0">
                    <a:solidFill>
                      <a:srgbClr val="3F4757"/>
                    </a:solidFill>
                    <a:latin typeface="Arial" pitchFamily="34" charset="0"/>
                    <a:ea typeface="Arial" pitchFamily="34" charset="-122"/>
                    <a:cs typeface="Arial" pitchFamily="34" charset="-120"/>
                  </a:rPr>
                  <a:t>Witness matched to the unperturbed ion column; collapsed ions focus it harder, so </a:t>
                </a:r>
                <a14:m>
                  <m:oMath xmlns:m="http://schemas.openxmlformats.org/officeDocument/2006/math">
                    <m:sSub>
                      <m:sSubPr>
                        <m:ctrlPr>
                          <a:rPr lang="en-US" sz="1400" b="0" i="1" smtClean="0">
                            <a:solidFill>
                              <a:srgbClr val="3F4757"/>
                            </a:solidFill>
                            <a:latin typeface="Cambria Math" panose="02040503050406030204" pitchFamily="18" charset="0"/>
                            <a:ea typeface="Arial" pitchFamily="34" charset="-122"/>
                            <a:cs typeface="Arial" pitchFamily="34" charset="-120"/>
                          </a:rPr>
                        </m:ctrlPr>
                      </m:sSubPr>
                      <m:e>
                        <m:r>
                          <a:rPr lang="en-US" sz="1400" b="0" i="1" smtClean="0">
                            <a:solidFill>
                              <a:srgbClr val="3F4757"/>
                            </a:solidFill>
                            <a:latin typeface="Cambria Math" panose="02040503050406030204" pitchFamily="18" charset="0"/>
                            <a:ea typeface="Arial" pitchFamily="34" charset="-122"/>
                            <a:cs typeface="Arial" pitchFamily="34" charset="-120"/>
                          </a:rPr>
                          <m:t>𝑟</m:t>
                        </m:r>
                      </m:e>
                      <m:sub>
                        <m:r>
                          <a:rPr lang="en-US" sz="1400" b="0" i="1" smtClean="0">
                            <a:solidFill>
                              <a:srgbClr val="3F4757"/>
                            </a:solidFill>
                            <a:latin typeface="Cambria Math" panose="02040503050406030204" pitchFamily="18" charset="0"/>
                            <a:ea typeface="Arial" pitchFamily="34" charset="-122"/>
                            <a:cs typeface="Arial" pitchFamily="34" charset="-120"/>
                          </a:rPr>
                          <m:t>𝑟𝑚𝑠</m:t>
                        </m:r>
                      </m:sub>
                    </m:sSub>
                  </m:oMath>
                </a14:m>
                <a:r>
                  <a:rPr lang="en-US" sz="1400" dirty="0">
                    <a:solidFill>
                      <a:srgbClr val="3F4757"/>
                    </a:solidFill>
                    <a:latin typeface="Arial" pitchFamily="34" charset="0"/>
                    <a:ea typeface="Arial" pitchFamily="34" charset="-122"/>
                    <a:cs typeface="Arial" pitchFamily="34" charset="-120"/>
                  </a:rPr>
                  <a:t> oscillates.</a:t>
                </a:r>
                <a:endParaRPr lang="en-US" sz="1400" dirty="0"/>
              </a:p>
            </p:txBody>
          </p:sp>
        </mc:Choice>
        <mc:Fallback xmlns="">
          <p:sp>
            <p:nvSpPr>
              <p:cNvPr id="6" name="Text 3"/>
              <p:cNvSpPr>
                <a:spLocks noRot="1" noChangeAspect="1" noMove="1" noResize="1" noEditPoints="1" noAdjustHandles="1" noChangeArrowheads="1" noChangeShapeType="1" noTextEdit="1"/>
              </p:cNvSpPr>
              <p:nvPr/>
            </p:nvSpPr>
            <p:spPr>
              <a:xfrm>
                <a:off x="812767" y="5159865"/>
                <a:ext cx="5337081" cy="707529"/>
              </a:xfrm>
              <a:prstGeom prst="rect">
                <a:avLst/>
              </a:prstGeom>
              <a:blipFill>
                <a:blip r:embed="rId4"/>
                <a:stretch>
                  <a:fillRect l="-2055" t="-5172"/>
                </a:stretch>
              </a:blipFill>
              <a:ln/>
            </p:spPr>
            <p:txBody>
              <a:bodyPr/>
              <a:lstStyle/>
              <a:p>
                <a:r>
                  <a:rPr lang="en-US">
                    <a:noFill/>
                  </a:rPr>
                  <a:t> </a:t>
                </a:r>
              </a:p>
            </p:txBody>
          </p:sp>
        </mc:Fallback>
      </mc:AlternateContent>
      <p:sp>
        <p:nvSpPr>
          <p:cNvPr id="7" name="Text 4"/>
          <p:cNvSpPr/>
          <p:nvPr/>
        </p:nvSpPr>
        <p:spPr>
          <a:xfrm>
            <a:off x="6197582" y="5159865"/>
            <a:ext cx="5498626" cy="707529"/>
          </a:xfrm>
          <a:prstGeom prst="rect">
            <a:avLst/>
          </a:prstGeom>
          <a:noFill/>
          <a:ln/>
        </p:spPr>
        <p:txBody>
          <a:bodyPr wrap="square" lIns="0" tIns="0" rIns="0" bIns="0" rtlCol="0" anchor="t">
            <a:normAutofit/>
          </a:bodyPr>
          <a:lstStyle/>
          <a:p>
            <a:pPr marL="0" indent="0" algn="l">
              <a:lnSpc>
                <a:spcPts val="1960"/>
              </a:lnSpc>
              <a:buNone/>
            </a:pPr>
            <a:r>
              <a:rPr lang="en-US" sz="1400" dirty="0">
                <a:solidFill>
                  <a:srgbClr val="3F4757"/>
                </a:solidFill>
                <a:latin typeface="Arial" pitchFamily="34" charset="0"/>
                <a:ea typeface="Arial" pitchFamily="34" charset="-122"/>
                <a:cs typeface="Arial" pitchFamily="34" charset="-120"/>
              </a:rPr>
              <a:t>Uniform 800 / 1600 cells overestimate the amplitude by </a:t>
            </a:r>
            <a:r>
              <a:rPr lang="en-US" sz="1400" b="1" dirty="0">
                <a:solidFill>
                  <a:srgbClr val="3F4757"/>
                </a:solidFill>
                <a:latin typeface="Arial" pitchFamily="34" charset="0"/>
                <a:ea typeface="Arial" pitchFamily="34" charset="-122"/>
                <a:cs typeface="Arial" pitchFamily="34" charset="-120"/>
              </a:rPr>
              <a:t>64 % / 16 %</a:t>
            </a:r>
            <a:r>
              <a:rPr lang="en-US" sz="1400" dirty="0">
                <a:solidFill>
                  <a:srgbClr val="3F4757"/>
                </a:solidFill>
                <a:latin typeface="Arial" pitchFamily="34" charset="0"/>
                <a:ea typeface="Arial" pitchFamily="34" charset="-122"/>
                <a:cs typeface="Arial" pitchFamily="34" charset="-120"/>
              </a:rPr>
              <a:t>. Stretched 512 cells: within 0.1 % of 967 cells.</a:t>
            </a:r>
            <a:endParaRPr lang="en-US" sz="1400" dirty="0"/>
          </a:p>
        </p:txBody>
      </p:sp>
      <p:sp>
        <p:nvSpPr>
          <p:cNvPr id="8" name="Text 5"/>
          <p:cNvSpPr/>
          <p:nvPr/>
        </p:nvSpPr>
        <p:spPr>
          <a:xfrm>
            <a:off x="812767" y="6238280"/>
            <a:ext cx="7848570" cy="238738"/>
          </a:xfrm>
          <a:prstGeom prst="rect">
            <a:avLst/>
          </a:prstGeom>
          <a:noFill/>
          <a:ln/>
        </p:spPr>
        <p:txBody>
          <a:bodyPr wrap="square" lIns="0" tIns="0" rIns="0" bIns="0" rtlCol="0" anchor="t">
            <a:normAutofit/>
          </a:bodyPr>
          <a:lstStyle/>
          <a:p>
            <a:pPr marL="0" indent="0" algn="l">
              <a:lnSpc>
                <a:spcPts val="1680"/>
              </a:lnSpc>
              <a:buNone/>
            </a:pPr>
            <a:r>
              <a:rPr lang="en-US" sz="1200" dirty="0">
                <a:solidFill>
                  <a:srgbClr val="6B7280"/>
                </a:solidFill>
                <a:latin typeface="Arial" pitchFamily="34" charset="0"/>
                <a:ea typeface="Arial" pitchFamily="34" charset="-122"/>
                <a:cs typeface="Arial" pitchFamily="34" charset="-120"/>
              </a:rPr>
              <a:t>QUARZ &amp; GEM-PIC-RZ · A. Pukhov</a:t>
            </a:r>
            <a:endParaRPr lang="en-US" sz="1200" dirty="0"/>
          </a:p>
        </p:txBody>
      </p:sp>
      <p:sp>
        <p:nvSpPr>
          <p:cNvPr id="9" name="Text 6"/>
          <p:cNvSpPr/>
          <p:nvPr/>
        </p:nvSpPr>
        <p:spPr>
          <a:xfrm>
            <a:off x="10058431" y="6238280"/>
            <a:ext cx="1320783" cy="238738"/>
          </a:xfrm>
          <a:prstGeom prst="rect">
            <a:avLst/>
          </a:prstGeom>
          <a:noFill/>
          <a:ln/>
        </p:spPr>
        <p:txBody>
          <a:bodyPr wrap="square" lIns="0" tIns="0" rIns="0" bIns="0" rtlCol="0" anchor="t">
            <a:normAutofit/>
          </a:bodyPr>
          <a:lstStyle/>
          <a:p>
            <a:pPr marL="0" indent="0" algn="r">
              <a:lnSpc>
                <a:spcPts val="1680"/>
              </a:lnSpc>
              <a:buNone/>
            </a:pPr>
            <a:r>
              <a:rPr lang="en-US" sz="1200" dirty="0">
                <a:solidFill>
                  <a:srgbClr val="6B7280"/>
                </a:solidFill>
                <a:latin typeface="Arial" pitchFamily="34" charset="0"/>
                <a:ea typeface="Arial" pitchFamily="34" charset="-122"/>
                <a:cs typeface="Arial" pitchFamily="34" charset="-120"/>
              </a:rPr>
              <a:t>13</a:t>
            </a:r>
            <a:endParaRPr lang="en-US" sz="1200" dirty="0"/>
          </a:p>
        </p:txBody>
      </p:sp>
      <p:pic>
        <p:nvPicPr>
          <p:cNvPr id="10" name="Picture 9">
            <a:extLst>
              <a:ext uri="{FF2B5EF4-FFF2-40B4-BE49-F238E27FC236}">
                <a16:creationId xmlns:a16="http://schemas.microsoft.com/office/drawing/2014/main" id="{7641D2B6-A482-3F3B-A172-98C8C9C7B016}"/>
              </a:ext>
            </a:extLst>
          </p:cNvPr>
          <p:cNvPicPr>
            <a:picLocks noChangeAspect="1"/>
          </p:cNvPicPr>
          <p:nvPr/>
        </p:nvPicPr>
        <p:blipFill>
          <a:blip r:embed="rId5"/>
          <a:stretch>
            <a:fillRect/>
          </a:stretch>
        </p:blipFill>
        <p:spPr>
          <a:xfrm>
            <a:off x="10850627" y="-99949"/>
            <a:ext cx="1311965" cy="1311965"/>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4">
    <p:bg>
      <p:bgPr>
        <a:solidFill>
          <a:srgbClr val="F6F5F0"/>
        </a:solidFill>
        <a:effectLst/>
      </p:bgPr>
    </p:bg>
    <p:spTree>
      <p:nvGrpSpPr>
        <p:cNvPr id="1" name=""/>
        <p:cNvGrpSpPr/>
        <p:nvPr/>
      </p:nvGrpSpPr>
      <p:grpSpPr>
        <a:xfrm>
          <a:off x="0" y="0"/>
          <a:ext cx="0" cy="0"/>
          <a:chOff x="0" y="0"/>
          <a:chExt cx="0" cy="0"/>
        </a:xfrm>
      </p:grpSpPr>
      <p:sp>
        <p:nvSpPr>
          <p:cNvPr id="2" name="Text 0"/>
          <p:cNvSpPr/>
          <p:nvPr/>
        </p:nvSpPr>
        <p:spPr>
          <a:xfrm>
            <a:off x="812767" y="812769"/>
            <a:ext cx="10883441" cy="238738"/>
          </a:xfrm>
          <a:prstGeom prst="rect">
            <a:avLst/>
          </a:prstGeom>
          <a:noFill/>
          <a:ln/>
        </p:spPr>
        <p:txBody>
          <a:bodyPr wrap="square" lIns="0" tIns="0" rIns="0" bIns="0" rtlCol="0" anchor="t">
            <a:normAutofit/>
          </a:bodyPr>
          <a:lstStyle/>
          <a:p>
            <a:pPr marL="0" indent="0" algn="l">
              <a:lnSpc>
                <a:spcPts val="1680"/>
              </a:lnSpc>
              <a:buNone/>
            </a:pPr>
            <a:r>
              <a:rPr lang="en-US" sz="1200" b="1" kern="0" spc="150" dirty="0">
                <a:solidFill>
                  <a:srgbClr val="1F5FA6"/>
                </a:solidFill>
                <a:latin typeface="Arial" pitchFamily="34" charset="0"/>
                <a:ea typeface="Arial" pitchFamily="34" charset="-122"/>
                <a:cs typeface="Arial" pitchFamily="34" charset="-120"/>
              </a:rPr>
              <a:t>QUARZ · BUBBLE CLOSURE</a:t>
            </a:r>
            <a:endParaRPr lang="en-US" sz="1200" dirty="0"/>
          </a:p>
        </p:txBody>
      </p:sp>
      <p:sp>
        <p:nvSpPr>
          <p:cNvPr id="3" name="Text 1"/>
          <p:cNvSpPr>
            <a:spLocks noGrp="1"/>
          </p:cNvSpPr>
          <p:nvPr>
            <p:ph type="title"/>
          </p:nvPr>
        </p:nvSpPr>
        <p:spPr>
          <a:xfrm>
            <a:off x="812767" y="1203883"/>
            <a:ext cx="10883441" cy="472424"/>
          </a:xfrm>
          <a:prstGeom prst="rect">
            <a:avLst/>
          </a:prstGeom>
          <a:noFill/>
          <a:ln/>
        </p:spPr>
        <p:txBody>
          <a:bodyPr wrap="square" lIns="0" tIns="0" rIns="0" bIns="0" rtlCol="0" anchor="t">
            <a:normAutofit/>
          </a:bodyPr>
          <a:lstStyle/>
          <a:p>
            <a:pPr marL="0" indent="0" algn="l">
              <a:lnSpc>
                <a:spcPts val="3520"/>
              </a:lnSpc>
              <a:buNone/>
            </a:pPr>
            <a:r>
              <a:rPr lang="en-US" sz="3200" b="1" i="0" dirty="0">
                <a:solidFill>
                  <a:srgbClr val="14213D"/>
                </a:solidFill>
                <a:latin typeface="Georgia" pitchFamily="18" charset="0"/>
                <a:ea typeface="Georgia" pitchFamily="18" charset="-122"/>
                <a:cs typeface="Georgia" pitchFamily="18" charset="-120"/>
              </a:rPr>
              <a:t>A fine axis exposes the bubble-back caustic</a:t>
            </a:r>
            <a:endParaRPr lang="en-US" sz="3200" dirty="0"/>
          </a:p>
        </p:txBody>
      </p:sp>
      <p:sp>
        <p:nvSpPr>
          <p:cNvPr id="4" name="Shape 2"/>
          <p:cNvSpPr/>
          <p:nvPr/>
        </p:nvSpPr>
        <p:spPr>
          <a:xfrm>
            <a:off x="812767" y="1828682"/>
            <a:ext cx="10566374" cy="2793999"/>
          </a:xfrm>
          <a:prstGeom prst="roundRect">
            <a:avLst>
              <a:gd name="adj" fmla="val 2727"/>
            </a:avLst>
          </a:prstGeom>
          <a:solidFill>
            <a:srgbClr val="FFFFFF"/>
          </a:solidFill>
          <a:ln/>
        </p:spPr>
      </p:sp>
      <p:pic>
        <p:nvPicPr>
          <p:cNvPr id="5" name="Image 0" descr="E_z on the axis at the bubble closure for a uniform grid, a cold stretched grid with a spike reaching minus 78, and the stretched grid with source smoothing a = 0.005; right panel, rms error behind the closure versus delta xi converging cleanly with smoothing"/>
          <p:cNvPicPr>
            <a:picLocks noChangeAspect="1"/>
          </p:cNvPicPr>
          <p:nvPr/>
        </p:nvPicPr>
        <p:blipFill>
          <a:blip r:embed="rId3"/>
          <a:stretch>
            <a:fillRect/>
          </a:stretch>
        </p:blipFill>
        <p:spPr>
          <a:xfrm>
            <a:off x="2109951" y="1828682"/>
            <a:ext cx="7972008" cy="2793999"/>
          </a:xfrm>
          <a:prstGeom prst="rect">
            <a:avLst/>
          </a:prstGeom>
        </p:spPr>
      </p:pic>
      <p:pic>
        <p:nvPicPr>
          <p:cNvPr id="6" name="Image 1" descr="Smoothing operator: f tilde equals (1 minus a squared Laplacian) inverse f, each ring becomes a K0 profile of width a"/>
          <p:cNvPicPr>
            <a:picLocks noChangeAspect="1"/>
          </p:cNvPicPr>
          <p:nvPr/>
        </p:nvPicPr>
        <p:blipFill>
          <a:blip r:embed="rId4"/>
          <a:srcRect t="-421" b="-421"/>
          <a:stretch/>
        </p:blipFill>
        <p:spPr>
          <a:xfrm>
            <a:off x="812767" y="4899496"/>
            <a:ext cx="5333965" cy="495290"/>
          </a:xfrm>
          <a:prstGeom prst="rect">
            <a:avLst/>
          </a:prstGeom>
        </p:spPr>
      </p:pic>
      <p:sp>
        <p:nvSpPr>
          <p:cNvPr id="7" name="Text 3"/>
          <p:cNvSpPr/>
          <p:nvPr/>
        </p:nvSpPr>
        <p:spPr>
          <a:xfrm>
            <a:off x="6989196" y="4800457"/>
            <a:ext cx="4539371" cy="718813"/>
          </a:xfrm>
          <a:prstGeom prst="rect">
            <a:avLst/>
          </a:prstGeom>
          <a:noFill/>
          <a:ln/>
        </p:spPr>
        <p:txBody>
          <a:bodyPr wrap="square" lIns="0" tIns="0" rIns="0" bIns="0" rtlCol="0" anchor="t">
            <a:normAutofit/>
          </a:bodyPr>
          <a:lstStyle/>
          <a:p>
            <a:pPr marL="0" indent="0" algn="l">
              <a:lnSpc>
                <a:spcPts val="1820"/>
              </a:lnSpc>
              <a:buNone/>
            </a:pPr>
            <a:r>
              <a:rPr lang="en-US" sz="1300" dirty="0">
                <a:solidFill>
                  <a:srgbClr val="3F4757"/>
                </a:solidFill>
                <a:latin typeface="Arial" pitchFamily="34" charset="0"/>
                <a:ea typeface="Arial" pitchFamily="34" charset="-122"/>
                <a:cs typeface="Arial" pitchFamily="34" charset="-120"/>
              </a:rPr>
              <a:t>Cold: peak −15 → −78 as Δξ → 6·10⁻⁴. </a:t>
            </a:r>
            <a:br>
              <a:rPr lang="en-US" sz="1300" dirty="0">
                <a:solidFill>
                  <a:srgbClr val="3F4757"/>
                </a:solidFill>
                <a:latin typeface="Arial" pitchFamily="34" charset="0"/>
                <a:ea typeface="Arial" pitchFamily="34" charset="-122"/>
                <a:cs typeface="Arial" pitchFamily="34" charset="-120"/>
              </a:rPr>
            </a:br>
            <a:r>
              <a:rPr lang="en-US" sz="1300" dirty="0">
                <a:solidFill>
                  <a:srgbClr val="3F4757"/>
                </a:solidFill>
                <a:latin typeface="Arial" pitchFamily="34" charset="0"/>
                <a:ea typeface="Arial" pitchFamily="34" charset="-122"/>
                <a:cs typeface="Arial" pitchFamily="34" charset="-120"/>
              </a:rPr>
              <a:t>With a = 0.005: −8.3…−8.8 for all Δξ and axis cells; </a:t>
            </a:r>
            <a:br>
              <a:rPr lang="en-US" sz="1300" dirty="0">
                <a:solidFill>
                  <a:srgbClr val="3F4757"/>
                </a:solidFill>
                <a:latin typeface="Arial" pitchFamily="34" charset="0"/>
                <a:ea typeface="Arial" pitchFamily="34" charset="-122"/>
                <a:cs typeface="Arial" pitchFamily="34" charset="-120"/>
              </a:rPr>
            </a:br>
            <a:r>
              <a:rPr lang="en-US" sz="1300" dirty="0">
                <a:solidFill>
                  <a:srgbClr val="3F4757"/>
                </a:solidFill>
                <a:latin typeface="Arial" pitchFamily="34" charset="0"/>
                <a:ea typeface="Arial" pitchFamily="34" charset="-122"/>
                <a:cs typeface="Arial" pitchFamily="34" charset="-120"/>
              </a:rPr>
              <a:t>wake behind converges to 0.05 %.</a:t>
            </a:r>
            <a:endParaRPr lang="en-US" sz="1300" dirty="0"/>
          </a:p>
        </p:txBody>
      </p:sp>
      <p:sp>
        <p:nvSpPr>
          <p:cNvPr id="8" name="Text 4"/>
          <p:cNvSpPr/>
          <p:nvPr/>
        </p:nvSpPr>
        <p:spPr>
          <a:xfrm>
            <a:off x="812767" y="6238280"/>
            <a:ext cx="7848570" cy="238738"/>
          </a:xfrm>
          <a:prstGeom prst="rect">
            <a:avLst/>
          </a:prstGeom>
          <a:noFill/>
          <a:ln/>
        </p:spPr>
        <p:txBody>
          <a:bodyPr wrap="square" lIns="0" tIns="0" rIns="0" bIns="0" rtlCol="0" anchor="t">
            <a:normAutofit/>
          </a:bodyPr>
          <a:lstStyle/>
          <a:p>
            <a:pPr marL="0" indent="0" algn="l">
              <a:lnSpc>
                <a:spcPts val="1680"/>
              </a:lnSpc>
              <a:buNone/>
            </a:pPr>
            <a:r>
              <a:rPr lang="en-US" sz="1200" dirty="0">
                <a:solidFill>
                  <a:srgbClr val="6B7280"/>
                </a:solidFill>
                <a:latin typeface="Arial" pitchFamily="34" charset="0"/>
                <a:ea typeface="Arial" pitchFamily="34" charset="-122"/>
                <a:cs typeface="Arial" pitchFamily="34" charset="-120"/>
              </a:rPr>
              <a:t>QUARZ &amp; GEM-PIC-RZ · A. Pukhov</a:t>
            </a:r>
            <a:endParaRPr lang="en-US" sz="1200" dirty="0"/>
          </a:p>
        </p:txBody>
      </p:sp>
      <p:sp>
        <p:nvSpPr>
          <p:cNvPr id="9" name="Text 5"/>
          <p:cNvSpPr/>
          <p:nvPr/>
        </p:nvSpPr>
        <p:spPr>
          <a:xfrm>
            <a:off x="10058431" y="6238280"/>
            <a:ext cx="1320783" cy="238738"/>
          </a:xfrm>
          <a:prstGeom prst="rect">
            <a:avLst/>
          </a:prstGeom>
          <a:noFill/>
          <a:ln/>
        </p:spPr>
        <p:txBody>
          <a:bodyPr wrap="square" lIns="0" tIns="0" rIns="0" bIns="0" rtlCol="0" anchor="t">
            <a:normAutofit/>
          </a:bodyPr>
          <a:lstStyle/>
          <a:p>
            <a:pPr marL="0" indent="0" algn="r">
              <a:lnSpc>
                <a:spcPts val="1680"/>
              </a:lnSpc>
              <a:buNone/>
            </a:pPr>
            <a:r>
              <a:rPr lang="en-US" sz="1200" dirty="0">
                <a:solidFill>
                  <a:srgbClr val="6B7280"/>
                </a:solidFill>
                <a:latin typeface="Arial" pitchFamily="34" charset="0"/>
                <a:ea typeface="Arial" pitchFamily="34" charset="-122"/>
                <a:cs typeface="Arial" pitchFamily="34" charset="-120"/>
              </a:rPr>
              <a:t>14</a:t>
            </a:r>
            <a:endParaRPr lang="en-US" sz="1200" dirty="0"/>
          </a:p>
        </p:txBody>
      </p:sp>
      <p:pic>
        <p:nvPicPr>
          <p:cNvPr id="10" name="Picture 9">
            <a:extLst>
              <a:ext uri="{FF2B5EF4-FFF2-40B4-BE49-F238E27FC236}">
                <a16:creationId xmlns:a16="http://schemas.microsoft.com/office/drawing/2014/main" id="{621E905D-F713-4745-98DF-BE23B4D27E02}"/>
              </a:ext>
            </a:extLst>
          </p:cNvPr>
          <p:cNvPicPr>
            <a:picLocks noChangeAspect="1"/>
          </p:cNvPicPr>
          <p:nvPr/>
        </p:nvPicPr>
        <p:blipFill>
          <a:blip r:embed="rId5"/>
          <a:stretch>
            <a:fillRect/>
          </a:stretch>
        </p:blipFill>
        <p:spPr>
          <a:xfrm>
            <a:off x="10850627" y="-99949"/>
            <a:ext cx="1311965" cy="1311965"/>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5">
    <p:bg>
      <p:bgPr>
        <a:solidFill>
          <a:srgbClr val="F6F5F0"/>
        </a:solidFill>
        <a:effectLst/>
      </p:bgPr>
    </p:bg>
    <p:spTree>
      <p:nvGrpSpPr>
        <p:cNvPr id="1" name=""/>
        <p:cNvGrpSpPr/>
        <p:nvPr/>
      </p:nvGrpSpPr>
      <p:grpSpPr>
        <a:xfrm>
          <a:off x="0" y="0"/>
          <a:ext cx="0" cy="0"/>
          <a:chOff x="0" y="0"/>
          <a:chExt cx="0" cy="0"/>
        </a:xfrm>
      </p:grpSpPr>
      <p:sp>
        <p:nvSpPr>
          <p:cNvPr id="2" name="Text 0"/>
          <p:cNvSpPr/>
          <p:nvPr/>
        </p:nvSpPr>
        <p:spPr>
          <a:xfrm>
            <a:off x="812767" y="812769"/>
            <a:ext cx="10883441" cy="238738"/>
          </a:xfrm>
          <a:prstGeom prst="rect">
            <a:avLst/>
          </a:prstGeom>
          <a:noFill/>
          <a:ln/>
        </p:spPr>
        <p:txBody>
          <a:bodyPr wrap="square" lIns="0" tIns="0" rIns="0" bIns="0" rtlCol="0" anchor="t">
            <a:normAutofit/>
          </a:bodyPr>
          <a:lstStyle/>
          <a:p>
            <a:pPr marL="0" indent="0" algn="l">
              <a:lnSpc>
                <a:spcPts val="1680"/>
              </a:lnSpc>
              <a:buNone/>
            </a:pPr>
            <a:r>
              <a:rPr lang="en-US" sz="1200" b="1" kern="0" spc="150" dirty="0">
                <a:solidFill>
                  <a:srgbClr val="1F5FA6"/>
                </a:solidFill>
                <a:latin typeface="Arial" pitchFamily="34" charset="0"/>
                <a:ea typeface="Arial" pitchFamily="34" charset="-122"/>
                <a:cs typeface="Arial" pitchFamily="34" charset="-120"/>
              </a:rPr>
              <a:t>QUARZ · BENCHMARK AT EXPERIMENTAL SCALE</a:t>
            </a:r>
            <a:endParaRPr lang="en-US" sz="1200" dirty="0"/>
          </a:p>
        </p:txBody>
      </p:sp>
      <p:sp>
        <p:nvSpPr>
          <p:cNvPr id="3" name="Text 1"/>
          <p:cNvSpPr>
            <a:spLocks noGrp="1"/>
          </p:cNvSpPr>
          <p:nvPr>
            <p:ph type="title"/>
          </p:nvPr>
        </p:nvSpPr>
        <p:spPr>
          <a:xfrm>
            <a:off x="812767" y="1229289"/>
            <a:ext cx="10883441" cy="472424"/>
          </a:xfrm>
          <a:prstGeom prst="rect">
            <a:avLst/>
          </a:prstGeom>
          <a:noFill/>
          <a:ln/>
        </p:spPr>
        <p:txBody>
          <a:bodyPr wrap="square" lIns="0" tIns="0" rIns="0" bIns="0" rtlCol="0" anchor="t">
            <a:normAutofit/>
          </a:bodyPr>
          <a:lstStyle/>
          <a:p>
            <a:pPr marL="0" indent="0" algn="l">
              <a:lnSpc>
                <a:spcPts val="3520"/>
              </a:lnSpc>
              <a:buNone/>
            </a:pPr>
            <a:r>
              <a:rPr lang="en-US" sz="3200" b="1" i="0" dirty="0">
                <a:solidFill>
                  <a:srgbClr val="14213D"/>
                </a:solidFill>
                <a:latin typeface="Georgia" pitchFamily="18" charset="0"/>
                <a:ea typeface="Georgia" pitchFamily="18" charset="-122"/>
                <a:cs typeface="Georgia" pitchFamily="18" charset="-120"/>
              </a:rPr>
              <a:t>AWAKE Run 2 self-modulation vs HiPACE++</a:t>
            </a:r>
            <a:endParaRPr lang="en-US" sz="3200" dirty="0"/>
          </a:p>
        </p:txBody>
      </p:sp>
      <p:sp>
        <p:nvSpPr>
          <p:cNvPr id="4" name="Shape 2"/>
          <p:cNvSpPr/>
          <p:nvPr/>
        </p:nvSpPr>
        <p:spPr>
          <a:xfrm>
            <a:off x="812767" y="1879495"/>
            <a:ext cx="4698973" cy="3911576"/>
          </a:xfrm>
          <a:prstGeom prst="roundRect">
            <a:avLst>
              <a:gd name="adj" fmla="val 1948"/>
            </a:avLst>
          </a:prstGeom>
          <a:solidFill>
            <a:srgbClr val="FFFFFF"/>
          </a:solidFill>
          <a:ln/>
        </p:spPr>
      </p:sp>
      <p:pic>
        <p:nvPicPr>
          <p:cNvPr id="5" name="Image 0" descr="AWAKE after 6 m: on-axis E_z along the bunch and the phase of E_z and of the transverse force at r = 0.1 and 1, QUARZ on uniform and stretched grids on CPU and GPU against HiPACE++"/>
          <p:cNvPicPr>
            <a:picLocks noChangeAspect="1"/>
          </p:cNvPicPr>
          <p:nvPr/>
        </p:nvPicPr>
        <p:blipFill>
          <a:blip r:embed="rId3"/>
          <a:srcRect l="-74" r="-74"/>
          <a:stretch/>
        </p:blipFill>
        <p:spPr>
          <a:xfrm>
            <a:off x="812767" y="1879495"/>
            <a:ext cx="4698973" cy="3911576"/>
          </a:xfrm>
          <a:prstGeom prst="roundRect">
            <a:avLst>
              <a:gd name="adj" fmla="val 1948"/>
            </a:avLst>
          </a:prstGeom>
        </p:spPr>
      </p:pic>
      <p:sp>
        <p:nvSpPr>
          <p:cNvPr id="6" name="Text 3"/>
          <p:cNvSpPr/>
          <p:nvPr/>
        </p:nvSpPr>
        <p:spPr>
          <a:xfrm>
            <a:off x="5907446" y="1879495"/>
            <a:ext cx="5631029" cy="1314493"/>
          </a:xfrm>
          <a:prstGeom prst="rect">
            <a:avLst/>
          </a:prstGeom>
          <a:noFill/>
          <a:ln/>
        </p:spPr>
        <p:txBody>
          <a:bodyPr wrap="square" lIns="0" tIns="0" rIns="0" bIns="0" rtlCol="0" anchor="t">
            <a:normAutofit/>
          </a:bodyPr>
          <a:lstStyle/>
          <a:p>
            <a:pPr marL="163068" indent="-163068" algn="l">
              <a:lnSpc>
                <a:spcPts val="2030"/>
              </a:lnSpc>
              <a:buSzPct val="100000"/>
              <a:buChar char="•"/>
            </a:pPr>
            <a:r>
              <a:rPr lang="en-US" sz="1400" dirty="0">
                <a:solidFill>
                  <a:srgbClr val="3F4757"/>
                </a:solidFill>
                <a:latin typeface="Arial" pitchFamily="34" charset="0"/>
                <a:ea typeface="Arial" pitchFamily="34" charset="-122"/>
                <a:cs typeface="Arial" pitchFamily="34" charset="-120"/>
              </a:rPr>
              <a:t>n₀ = 7·10¹⁴ cm⁻³, 3·10¹¹ p⁺ at 400 GeV, σ_z = 254 k_p⁻¹, sharp cut seeds SSM; +3.5 % density step</a:t>
            </a:r>
            <a:endParaRPr lang="en-US" sz="1400" dirty="0"/>
          </a:p>
          <a:p>
            <a:pPr marL="163068" indent="-163068" algn="l">
              <a:lnSpc>
                <a:spcPts val="2030"/>
              </a:lnSpc>
              <a:buSzPct val="100000"/>
              <a:buChar char="•"/>
            </a:pPr>
            <a:r>
              <a:rPr lang="en-US" sz="1400" dirty="0">
                <a:solidFill>
                  <a:srgbClr val="3F4757"/>
                </a:solidFill>
                <a:latin typeface="Arial" pitchFamily="34" charset="0"/>
                <a:ea typeface="Arial" pitchFamily="34" charset="-122"/>
                <a:cs typeface="Arial" pitchFamily="34" charset="-120"/>
              </a:rPr>
              <a:t>Box 1000 k_p⁻¹, 64 064 slices, 2·10⁷ beam particles, Δt = 200</a:t>
            </a:r>
            <a:endParaRPr lang="en-US" sz="1400" dirty="0"/>
          </a:p>
          <a:p>
            <a:pPr marL="163068" indent="-163068" algn="l">
              <a:lnSpc>
                <a:spcPts val="2030"/>
              </a:lnSpc>
              <a:buSzPct val="100000"/>
              <a:buChar char="•"/>
            </a:pPr>
            <a:r>
              <a:rPr lang="en-US" sz="1400" dirty="0">
                <a:solidFill>
                  <a:srgbClr val="3F4757"/>
                </a:solidFill>
                <a:latin typeface="Arial" pitchFamily="34" charset="0"/>
                <a:ea typeface="Arial" pitchFamily="34" charset="-122"/>
                <a:cs typeface="Arial" pitchFamily="34" charset="-120"/>
              </a:rPr>
              <a:t>Uniform 3840 cells or stretched </a:t>
            </a:r>
            <a:r>
              <a:rPr lang="en-US" sz="1400" b="1" dirty="0">
                <a:solidFill>
                  <a:srgbClr val="3F4757"/>
                </a:solidFill>
                <a:latin typeface="Arial" pitchFamily="34" charset="0"/>
                <a:ea typeface="Arial" pitchFamily="34" charset="-122"/>
                <a:cs typeface="Arial" pitchFamily="34" charset="-120"/>
              </a:rPr>
              <a:t>403 cells</a:t>
            </a:r>
            <a:r>
              <a:rPr lang="en-US" sz="1400" dirty="0">
                <a:solidFill>
                  <a:srgbClr val="3F4757"/>
                </a:solidFill>
                <a:latin typeface="Arial" pitchFamily="34" charset="0"/>
                <a:ea typeface="Arial" pitchFamily="34" charset="-122"/>
                <a:cs typeface="Arial" pitchFamily="34" charset="-120"/>
              </a:rPr>
              <a:t>; CPU and GPU</a:t>
            </a:r>
            <a:endParaRPr lang="en-US" sz="1400" dirty="0"/>
          </a:p>
        </p:txBody>
      </p:sp>
      <p:sp>
        <p:nvSpPr>
          <p:cNvPr id="7" name="Text 4"/>
          <p:cNvSpPr/>
          <p:nvPr/>
        </p:nvSpPr>
        <p:spPr>
          <a:xfrm>
            <a:off x="5816514" y="3295582"/>
            <a:ext cx="5562700" cy="802612"/>
          </a:xfrm>
          <a:prstGeom prst="roundRect">
            <a:avLst>
              <a:gd name="adj" fmla="val 12659"/>
            </a:avLst>
          </a:prstGeom>
          <a:solidFill>
            <a:srgbClr val="E3ECF6"/>
          </a:solidFill>
          <a:ln/>
        </p:spPr>
        <p:txBody>
          <a:bodyPr wrap="square" lIns="122642" tIns="122642" rIns="0" bIns="97242" rtlCol="0" anchor="t">
            <a:normAutofit/>
          </a:bodyPr>
          <a:lstStyle/>
          <a:p>
            <a:pPr marL="0" indent="0" algn="l">
              <a:lnSpc>
                <a:spcPts val="1960"/>
              </a:lnSpc>
              <a:buNone/>
            </a:pPr>
            <a:r>
              <a:rPr lang="en-US" sz="1400" dirty="0">
                <a:solidFill>
                  <a:srgbClr val="14213D"/>
                </a:solidFill>
                <a:latin typeface="Arial" pitchFamily="34" charset="0"/>
                <a:ea typeface="Arial" pitchFamily="34" charset="-122"/>
                <a:cs typeface="Arial" pitchFamily="34" charset="-120"/>
              </a:rPr>
              <a:t>E_z(0) grows to 0.23 E₀; phase of E_z(0) and F_r(1) agrees with HiPACE++ to ~0.1 rad over 40 wavelengths.</a:t>
            </a:r>
            <a:endParaRPr lang="en-US" sz="1400" dirty="0"/>
          </a:p>
        </p:txBody>
      </p:sp>
      <p:sp>
        <p:nvSpPr>
          <p:cNvPr id="8" name="Text 5"/>
          <p:cNvSpPr/>
          <p:nvPr/>
        </p:nvSpPr>
        <p:spPr>
          <a:xfrm>
            <a:off x="5816514" y="4225193"/>
            <a:ext cx="5729581" cy="718813"/>
          </a:xfrm>
          <a:prstGeom prst="rect">
            <a:avLst/>
          </a:prstGeom>
          <a:noFill/>
          <a:ln/>
        </p:spPr>
        <p:txBody>
          <a:bodyPr wrap="square" lIns="0" tIns="0" rIns="0" bIns="0" rtlCol="0" anchor="t">
            <a:normAutofit/>
          </a:bodyPr>
          <a:lstStyle/>
          <a:p>
            <a:pPr marL="0" indent="0" algn="l">
              <a:lnSpc>
                <a:spcPts val="1820"/>
              </a:lnSpc>
              <a:buNone/>
            </a:pPr>
            <a:r>
              <a:rPr lang="en-US" sz="1300" dirty="0">
                <a:solidFill>
                  <a:srgbClr val="3F4757"/>
                </a:solidFill>
                <a:latin typeface="Arial" pitchFamily="34" charset="0"/>
                <a:ea typeface="Arial" pitchFamily="34" charset="-122"/>
                <a:cs typeface="Arial" pitchFamily="34" charset="-120"/>
              </a:rPr>
              <a:t>F_r(0.1) differs by up to 0.4 rad at the tearing bunch front; all four QUARZ runs agree with each other, so not a resolution effect: likely 3D, non-axisymmetric sampling noise.</a:t>
            </a:r>
            <a:endParaRPr lang="en-US" sz="1300" dirty="0"/>
          </a:p>
        </p:txBody>
      </p:sp>
      <p:sp>
        <p:nvSpPr>
          <p:cNvPr id="9" name="Text 6"/>
          <p:cNvSpPr/>
          <p:nvPr/>
        </p:nvSpPr>
        <p:spPr>
          <a:xfrm>
            <a:off x="812767" y="6238273"/>
            <a:ext cx="7848570" cy="238738"/>
          </a:xfrm>
          <a:prstGeom prst="rect">
            <a:avLst/>
          </a:prstGeom>
          <a:noFill/>
          <a:ln/>
        </p:spPr>
        <p:txBody>
          <a:bodyPr wrap="square" lIns="0" tIns="0" rIns="0" bIns="0" rtlCol="0" anchor="t">
            <a:normAutofit/>
          </a:bodyPr>
          <a:lstStyle/>
          <a:p>
            <a:pPr marL="0" indent="0" algn="l">
              <a:lnSpc>
                <a:spcPts val="1680"/>
              </a:lnSpc>
              <a:buNone/>
            </a:pPr>
            <a:r>
              <a:rPr lang="en-US" sz="1200" dirty="0">
                <a:solidFill>
                  <a:srgbClr val="6B7280"/>
                </a:solidFill>
                <a:latin typeface="Arial" pitchFamily="34" charset="0"/>
                <a:ea typeface="Arial" pitchFamily="34" charset="-122"/>
                <a:cs typeface="Arial" pitchFamily="34" charset="-120"/>
              </a:rPr>
              <a:t>QUARZ &amp; GEM-PIC-RZ · A. Pukhov</a:t>
            </a:r>
            <a:endParaRPr lang="en-US" sz="1200" dirty="0"/>
          </a:p>
        </p:txBody>
      </p:sp>
      <p:sp>
        <p:nvSpPr>
          <p:cNvPr id="10" name="Text 7"/>
          <p:cNvSpPr/>
          <p:nvPr/>
        </p:nvSpPr>
        <p:spPr>
          <a:xfrm>
            <a:off x="10058431" y="6238273"/>
            <a:ext cx="1320783" cy="238738"/>
          </a:xfrm>
          <a:prstGeom prst="rect">
            <a:avLst/>
          </a:prstGeom>
          <a:noFill/>
          <a:ln/>
        </p:spPr>
        <p:txBody>
          <a:bodyPr wrap="square" lIns="0" tIns="0" rIns="0" bIns="0" rtlCol="0" anchor="t">
            <a:normAutofit/>
          </a:bodyPr>
          <a:lstStyle/>
          <a:p>
            <a:pPr marL="0" indent="0" algn="r">
              <a:lnSpc>
                <a:spcPts val="1680"/>
              </a:lnSpc>
              <a:buNone/>
            </a:pPr>
            <a:r>
              <a:rPr lang="en-US" sz="1200" dirty="0">
                <a:solidFill>
                  <a:srgbClr val="6B7280"/>
                </a:solidFill>
                <a:latin typeface="Arial" pitchFamily="34" charset="0"/>
                <a:ea typeface="Arial" pitchFamily="34" charset="-122"/>
                <a:cs typeface="Arial" pitchFamily="34" charset="-120"/>
              </a:rPr>
              <a:t>15</a:t>
            </a:r>
            <a:endParaRPr lang="en-US" sz="1200" dirty="0"/>
          </a:p>
        </p:txBody>
      </p:sp>
      <p:pic>
        <p:nvPicPr>
          <p:cNvPr id="11" name="Picture 10">
            <a:extLst>
              <a:ext uri="{FF2B5EF4-FFF2-40B4-BE49-F238E27FC236}">
                <a16:creationId xmlns:a16="http://schemas.microsoft.com/office/drawing/2014/main" id="{AF524187-BBD2-F77B-195A-CE4A9512234D}"/>
              </a:ext>
            </a:extLst>
          </p:cNvPr>
          <p:cNvPicPr>
            <a:picLocks noChangeAspect="1"/>
          </p:cNvPicPr>
          <p:nvPr/>
        </p:nvPicPr>
        <p:blipFill>
          <a:blip r:embed="rId4"/>
          <a:stretch>
            <a:fillRect/>
          </a:stretch>
        </p:blipFill>
        <p:spPr>
          <a:xfrm>
            <a:off x="10850627" y="-99949"/>
            <a:ext cx="1311965" cy="1311965"/>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6">
    <p:bg>
      <p:bgPr>
        <a:solidFill>
          <a:srgbClr val="F6F5F0"/>
        </a:solidFill>
        <a:effectLst/>
      </p:bgPr>
    </p:bg>
    <p:spTree>
      <p:nvGrpSpPr>
        <p:cNvPr id="1" name=""/>
        <p:cNvGrpSpPr/>
        <p:nvPr/>
      </p:nvGrpSpPr>
      <p:grpSpPr>
        <a:xfrm>
          <a:off x="0" y="0"/>
          <a:ext cx="0" cy="0"/>
          <a:chOff x="0" y="0"/>
          <a:chExt cx="0" cy="0"/>
        </a:xfrm>
      </p:grpSpPr>
      <p:sp>
        <p:nvSpPr>
          <p:cNvPr id="2" name="Text 0"/>
          <p:cNvSpPr/>
          <p:nvPr/>
        </p:nvSpPr>
        <p:spPr>
          <a:xfrm>
            <a:off x="812767" y="812763"/>
            <a:ext cx="10883441" cy="238738"/>
          </a:xfrm>
          <a:prstGeom prst="rect">
            <a:avLst/>
          </a:prstGeom>
          <a:noFill/>
          <a:ln/>
        </p:spPr>
        <p:txBody>
          <a:bodyPr wrap="square" lIns="0" tIns="0" rIns="0" bIns="0" rtlCol="0" anchor="t">
            <a:normAutofit/>
          </a:bodyPr>
          <a:lstStyle/>
          <a:p>
            <a:pPr marL="0" indent="0" algn="l">
              <a:lnSpc>
                <a:spcPts val="1680"/>
              </a:lnSpc>
              <a:buNone/>
            </a:pPr>
            <a:r>
              <a:rPr lang="en-US" sz="1200" b="1" kern="0" spc="150" dirty="0">
                <a:solidFill>
                  <a:srgbClr val="1F5FA6"/>
                </a:solidFill>
                <a:latin typeface="Arial" pitchFamily="34" charset="0"/>
                <a:ea typeface="Arial" pitchFamily="34" charset="-122"/>
                <a:cs typeface="Arial" pitchFamily="34" charset="-120"/>
              </a:rPr>
              <a:t>QUARZ · PERFORMANCE</a:t>
            </a:r>
            <a:endParaRPr lang="en-US" sz="1200" dirty="0"/>
          </a:p>
        </p:txBody>
      </p:sp>
      <p:sp>
        <p:nvSpPr>
          <p:cNvPr id="3" name="Text 1"/>
          <p:cNvSpPr>
            <a:spLocks noGrp="1"/>
          </p:cNvSpPr>
          <p:nvPr>
            <p:ph type="title"/>
          </p:nvPr>
        </p:nvSpPr>
        <p:spPr>
          <a:xfrm>
            <a:off x="812767" y="1229289"/>
            <a:ext cx="10883441" cy="472424"/>
          </a:xfrm>
          <a:prstGeom prst="rect">
            <a:avLst/>
          </a:prstGeom>
          <a:noFill/>
          <a:ln/>
        </p:spPr>
        <p:txBody>
          <a:bodyPr wrap="square" lIns="0" tIns="0" rIns="0" bIns="0" rtlCol="0" anchor="t">
            <a:normAutofit/>
          </a:bodyPr>
          <a:lstStyle/>
          <a:p>
            <a:pPr marL="0" indent="0" algn="l">
              <a:lnSpc>
                <a:spcPts val="3520"/>
              </a:lnSpc>
              <a:buNone/>
            </a:pPr>
            <a:r>
              <a:rPr lang="en-US" sz="3200" b="1" i="0" dirty="0">
                <a:solidFill>
                  <a:srgbClr val="14213D"/>
                </a:solidFill>
                <a:latin typeface="Georgia" pitchFamily="18" charset="0"/>
                <a:ea typeface="Georgia" pitchFamily="18" charset="-122"/>
                <a:cs typeface="Georgia" pitchFamily="18" charset="-120"/>
              </a:rPr>
              <a:t>Pipelined in ξ, on CPUs and GPUs</a:t>
            </a:r>
            <a:endParaRPr lang="en-US" sz="3200" dirty="0"/>
          </a:p>
        </p:txBody>
      </p:sp>
      <p:graphicFrame>
        <p:nvGraphicFramePr>
          <p:cNvPr id="4" name="Table 0"/>
          <p:cNvGraphicFramePr>
            <a:graphicFrameLocks noGrp="1"/>
          </p:cNvGraphicFramePr>
          <p:nvPr>
            <p:extLst>
              <p:ext uri="{D42A27DB-BD31-4B8C-83A1-F6EECF244321}">
                <p14:modId xmlns:p14="http://schemas.microsoft.com/office/powerpoint/2010/main" val="1579011935"/>
              </p:ext>
            </p:extLst>
          </p:nvPr>
        </p:nvGraphicFramePr>
        <p:xfrm>
          <a:off x="824415" y="1891142"/>
          <a:ext cx="10554800" cy="1154997"/>
        </p:xfrm>
        <a:graphic>
          <a:graphicData uri="http://schemas.openxmlformats.org/drawingml/2006/table">
            <a:tbl>
              <a:tblPr/>
              <a:tblGrid>
                <a:gridCol w="3588632">
                  <a:extLst>
                    <a:ext uri="{9D8B030D-6E8A-4147-A177-3AD203B41FA5}">
                      <a16:colId xmlns:a16="http://schemas.microsoft.com/office/drawing/2014/main" val="20000"/>
                    </a:ext>
                  </a:extLst>
                </a:gridCol>
                <a:gridCol w="1372124">
                  <a:extLst>
                    <a:ext uri="{9D8B030D-6E8A-4147-A177-3AD203B41FA5}">
                      <a16:colId xmlns:a16="http://schemas.microsoft.com/office/drawing/2014/main" val="20001"/>
                    </a:ext>
                  </a:extLst>
                </a:gridCol>
                <a:gridCol w="1372124">
                  <a:extLst>
                    <a:ext uri="{9D8B030D-6E8A-4147-A177-3AD203B41FA5}">
                      <a16:colId xmlns:a16="http://schemas.microsoft.com/office/drawing/2014/main" val="20002"/>
                    </a:ext>
                  </a:extLst>
                </a:gridCol>
                <a:gridCol w="1372124">
                  <a:extLst>
                    <a:ext uri="{9D8B030D-6E8A-4147-A177-3AD203B41FA5}">
                      <a16:colId xmlns:a16="http://schemas.microsoft.com/office/drawing/2014/main" val="20003"/>
                    </a:ext>
                  </a:extLst>
                </a:gridCol>
                <a:gridCol w="1372124">
                  <a:extLst>
                    <a:ext uri="{9D8B030D-6E8A-4147-A177-3AD203B41FA5}">
                      <a16:colId xmlns:a16="http://schemas.microsoft.com/office/drawing/2014/main" val="20004"/>
                    </a:ext>
                  </a:extLst>
                </a:gridCol>
                <a:gridCol w="1477672">
                  <a:extLst>
                    <a:ext uri="{9D8B030D-6E8A-4147-A177-3AD203B41FA5}">
                      <a16:colId xmlns:a16="http://schemas.microsoft.com/office/drawing/2014/main" val="20005"/>
                    </a:ext>
                  </a:extLst>
                </a:gridCol>
              </a:tblGrid>
              <a:tr h="384999">
                <a:tc>
                  <a:txBody>
                    <a:bodyPr/>
                    <a:lstStyle/>
                    <a:p>
                      <a:pPr marL="0" indent="0">
                        <a:lnSpc>
                          <a:spcPts val="1960"/>
                        </a:lnSpc>
                        <a:buNone/>
                      </a:pPr>
                      <a:r>
                        <a:rPr lang="en-US" sz="1400" b="1" dirty="0">
                          <a:solidFill>
                            <a:srgbClr val="14213D"/>
                          </a:solidFill>
                          <a:latin typeface="Arial" pitchFamily="34" charset="0"/>
                          <a:ea typeface="Arial" pitchFamily="34" charset="-122"/>
                          <a:cs typeface="Arial" pitchFamily="34" charset="-120"/>
                        </a:rPr>
                        <a:t>s per sweep · cores / GPUs</a:t>
                      </a:r>
                      <a:endParaRPr lang="en-US" sz="1400" dirty="0">
                        <a:latin typeface="Arial" charset="0"/>
                        <a:ea typeface="Arial" charset="0"/>
                        <a:cs typeface="Arial" charset="0"/>
                      </a:endParaRPr>
                    </a:p>
                  </a:txBody>
                  <a:tcPr marL="62230" marR="62230" marT="62230" marB="62230">
                    <a:lnL w="12700" cap="flat" cmpd="sng" algn="ctr">
                      <a:solidFill>
                        <a:srgbClr val="C4C4BF"/>
                      </a:solidFill>
                      <a:prstDash val="solid"/>
                      <a:round/>
                      <a:headEnd type="none" w="med" len="med"/>
                      <a:tailEnd type="none" w="med" len="med"/>
                    </a:lnL>
                    <a:lnR w="12700" cap="flat" cmpd="sng" algn="ctr">
                      <a:solidFill>
                        <a:srgbClr val="B6B5B1"/>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B6B5B1"/>
                      </a:solidFill>
                      <a:prstDash val="solid"/>
                      <a:round/>
                      <a:headEnd type="none" w="med" len="med"/>
                      <a:tailEnd type="none" w="med" len="med"/>
                    </a:lnB>
                    <a:solidFill>
                      <a:srgbClr val="E4E3DE"/>
                    </a:solidFill>
                  </a:tcPr>
                </a:tc>
                <a:tc>
                  <a:txBody>
                    <a:bodyPr/>
                    <a:lstStyle/>
                    <a:p>
                      <a:pPr marL="0" indent="0">
                        <a:lnSpc>
                          <a:spcPts val="1960"/>
                        </a:lnSpc>
                        <a:buNone/>
                      </a:pPr>
                      <a:r>
                        <a:rPr lang="en-US" sz="1400" b="1" dirty="0">
                          <a:solidFill>
                            <a:srgbClr val="14213D"/>
                          </a:solidFill>
                          <a:latin typeface="Arial" pitchFamily="34" charset="0"/>
                          <a:ea typeface="Arial" pitchFamily="34" charset="-122"/>
                          <a:cs typeface="Arial" pitchFamily="34" charset="-120"/>
                        </a:rPr>
                        <a:t>1 / 1</a:t>
                      </a:r>
                      <a:endParaRPr lang="en-US" sz="1400" dirty="0">
                        <a:latin typeface="Arial" charset="0"/>
                        <a:ea typeface="Arial" charset="0"/>
                        <a:cs typeface="Arial" charset="0"/>
                      </a:endParaRPr>
                    </a:p>
                  </a:txBody>
                  <a:tcPr marL="62230" marR="62230" marT="62230" marB="62230">
                    <a:lnL w="12700" cap="flat" cmpd="sng" algn="ctr">
                      <a:solidFill>
                        <a:srgbClr val="B6B5B1"/>
                      </a:solidFill>
                      <a:prstDash val="solid"/>
                      <a:round/>
                      <a:headEnd type="none" w="med" len="med"/>
                      <a:tailEnd type="none" w="med" len="med"/>
                    </a:lnL>
                    <a:lnR w="12700" cap="flat" cmpd="sng" algn="ctr">
                      <a:solidFill>
                        <a:srgbClr val="B6B5B1"/>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B6B5B1"/>
                      </a:solidFill>
                      <a:prstDash val="solid"/>
                      <a:round/>
                      <a:headEnd type="none" w="med" len="med"/>
                      <a:tailEnd type="none" w="med" len="med"/>
                    </a:lnB>
                    <a:solidFill>
                      <a:srgbClr val="E4E3DE"/>
                    </a:solidFill>
                  </a:tcPr>
                </a:tc>
                <a:tc>
                  <a:txBody>
                    <a:bodyPr/>
                    <a:lstStyle/>
                    <a:p>
                      <a:pPr marL="0" indent="0">
                        <a:lnSpc>
                          <a:spcPts val="1960"/>
                        </a:lnSpc>
                        <a:buNone/>
                      </a:pPr>
                      <a:r>
                        <a:rPr lang="en-US" sz="1400" b="1" dirty="0">
                          <a:solidFill>
                            <a:srgbClr val="14213D"/>
                          </a:solidFill>
                          <a:latin typeface="Arial" pitchFamily="34" charset="0"/>
                          <a:ea typeface="Arial" pitchFamily="34" charset="-122"/>
                          <a:cs typeface="Arial" pitchFamily="34" charset="-120"/>
                        </a:rPr>
                        <a:t>6 / 2</a:t>
                      </a:r>
                      <a:endParaRPr lang="en-US" sz="1400" dirty="0">
                        <a:latin typeface="Arial" charset="0"/>
                        <a:ea typeface="Arial" charset="0"/>
                        <a:cs typeface="Arial" charset="0"/>
                      </a:endParaRPr>
                    </a:p>
                  </a:txBody>
                  <a:tcPr marL="62230" marR="62230" marT="62230" marB="62230">
                    <a:lnL w="12700" cap="flat" cmpd="sng" algn="ctr">
                      <a:solidFill>
                        <a:srgbClr val="B6B5B1"/>
                      </a:solidFill>
                      <a:prstDash val="solid"/>
                      <a:round/>
                      <a:headEnd type="none" w="med" len="med"/>
                      <a:tailEnd type="none" w="med" len="med"/>
                    </a:lnL>
                    <a:lnR w="12700" cap="flat" cmpd="sng" algn="ctr">
                      <a:solidFill>
                        <a:srgbClr val="B6B5B1"/>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B6B5B1"/>
                      </a:solidFill>
                      <a:prstDash val="solid"/>
                      <a:round/>
                      <a:headEnd type="none" w="med" len="med"/>
                      <a:tailEnd type="none" w="med" len="med"/>
                    </a:lnB>
                    <a:solidFill>
                      <a:srgbClr val="E4E3DE"/>
                    </a:solidFill>
                  </a:tcPr>
                </a:tc>
                <a:tc>
                  <a:txBody>
                    <a:bodyPr/>
                    <a:lstStyle/>
                    <a:p>
                      <a:pPr marL="0" indent="0">
                        <a:lnSpc>
                          <a:spcPts val="1960"/>
                        </a:lnSpc>
                        <a:buNone/>
                      </a:pPr>
                      <a:r>
                        <a:rPr lang="en-US" sz="1400" b="1" dirty="0">
                          <a:solidFill>
                            <a:srgbClr val="14213D"/>
                          </a:solidFill>
                          <a:latin typeface="Arial" pitchFamily="34" charset="0"/>
                          <a:ea typeface="Arial" pitchFamily="34" charset="-122"/>
                          <a:cs typeface="Arial" pitchFamily="34" charset="-120"/>
                        </a:rPr>
                        <a:t>12 / 4</a:t>
                      </a:r>
                      <a:endParaRPr lang="en-US" sz="1400" dirty="0">
                        <a:latin typeface="Arial" charset="0"/>
                        <a:ea typeface="Arial" charset="0"/>
                        <a:cs typeface="Arial" charset="0"/>
                      </a:endParaRPr>
                    </a:p>
                  </a:txBody>
                  <a:tcPr marL="62230" marR="62230" marT="62230" marB="62230">
                    <a:lnL w="12700" cap="flat" cmpd="sng" algn="ctr">
                      <a:solidFill>
                        <a:srgbClr val="B6B5B1"/>
                      </a:solidFill>
                      <a:prstDash val="solid"/>
                      <a:round/>
                      <a:headEnd type="none" w="med" len="med"/>
                      <a:tailEnd type="none" w="med" len="med"/>
                    </a:lnL>
                    <a:lnR w="12700" cap="flat" cmpd="sng" algn="ctr">
                      <a:solidFill>
                        <a:srgbClr val="B6B5B1"/>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B6B5B1"/>
                      </a:solidFill>
                      <a:prstDash val="solid"/>
                      <a:round/>
                      <a:headEnd type="none" w="med" len="med"/>
                      <a:tailEnd type="none" w="med" len="med"/>
                    </a:lnB>
                    <a:solidFill>
                      <a:srgbClr val="E4E3DE"/>
                    </a:solidFill>
                  </a:tcPr>
                </a:tc>
                <a:tc>
                  <a:txBody>
                    <a:bodyPr/>
                    <a:lstStyle/>
                    <a:p>
                      <a:pPr marL="0" indent="0">
                        <a:lnSpc>
                          <a:spcPts val="1960"/>
                        </a:lnSpc>
                        <a:buNone/>
                      </a:pPr>
                      <a:r>
                        <a:rPr lang="en-US" sz="1400" b="1" dirty="0">
                          <a:solidFill>
                            <a:srgbClr val="14213D"/>
                          </a:solidFill>
                          <a:latin typeface="Arial" pitchFamily="34" charset="0"/>
                          <a:ea typeface="Arial" pitchFamily="34" charset="-122"/>
                          <a:cs typeface="Arial" pitchFamily="34" charset="-120"/>
                        </a:rPr>
                        <a:t>24 / 8</a:t>
                      </a:r>
                      <a:endParaRPr lang="en-US" sz="1400" dirty="0">
                        <a:latin typeface="Arial" charset="0"/>
                        <a:ea typeface="Arial" charset="0"/>
                        <a:cs typeface="Arial" charset="0"/>
                      </a:endParaRPr>
                    </a:p>
                  </a:txBody>
                  <a:tcPr marL="62230" marR="62230" marT="62230" marB="62230">
                    <a:lnL w="12700" cap="flat" cmpd="sng" algn="ctr">
                      <a:solidFill>
                        <a:srgbClr val="B6B5B1"/>
                      </a:solidFill>
                      <a:prstDash val="solid"/>
                      <a:round/>
                      <a:headEnd type="none" w="med" len="med"/>
                      <a:tailEnd type="none" w="med" len="med"/>
                    </a:lnL>
                    <a:lnR w="12700" cap="flat" cmpd="sng" algn="ctr">
                      <a:solidFill>
                        <a:srgbClr val="B6B5B1"/>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B6B5B1"/>
                      </a:solidFill>
                      <a:prstDash val="solid"/>
                      <a:round/>
                      <a:headEnd type="none" w="med" len="med"/>
                      <a:tailEnd type="none" w="med" len="med"/>
                    </a:lnB>
                    <a:solidFill>
                      <a:srgbClr val="E4E3DE"/>
                    </a:solidFill>
                  </a:tcPr>
                </a:tc>
                <a:tc>
                  <a:txBody>
                    <a:bodyPr/>
                    <a:lstStyle/>
                    <a:p>
                      <a:pPr marL="0" indent="0">
                        <a:lnSpc>
                          <a:spcPts val="1960"/>
                        </a:lnSpc>
                        <a:buNone/>
                      </a:pPr>
                      <a:r>
                        <a:rPr lang="en-US" sz="1400" b="1" dirty="0">
                          <a:solidFill>
                            <a:srgbClr val="14213D"/>
                          </a:solidFill>
                          <a:latin typeface="Arial" pitchFamily="34" charset="0"/>
                          <a:ea typeface="Arial" pitchFamily="34" charset="-122"/>
                          <a:cs typeface="Arial" pitchFamily="34" charset="-120"/>
                        </a:rPr>
                        <a:t>48 / 16</a:t>
                      </a:r>
                      <a:endParaRPr lang="en-US" sz="1400" dirty="0">
                        <a:latin typeface="Arial" charset="0"/>
                        <a:ea typeface="Arial" charset="0"/>
                        <a:cs typeface="Arial" charset="0"/>
                      </a:endParaRPr>
                    </a:p>
                  </a:txBody>
                  <a:tcPr marL="62230" marR="62230" marT="62230" marB="62230">
                    <a:lnL w="12700" cap="flat" cmpd="sng" algn="ctr">
                      <a:solidFill>
                        <a:srgbClr val="B6B5B1"/>
                      </a:solidFill>
                      <a:prstDash val="solid"/>
                      <a:round/>
                      <a:headEnd type="none" w="med" len="med"/>
                      <a:tailEnd type="none" w="med" len="med"/>
                    </a:lnL>
                    <a:lnR w="12700" cap="flat" cmpd="sng" algn="ctr">
                      <a:solidFill>
                        <a:srgbClr val="B6B5B1"/>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B6B5B1"/>
                      </a:solidFill>
                      <a:prstDash val="solid"/>
                      <a:round/>
                      <a:headEnd type="none" w="med" len="med"/>
                      <a:tailEnd type="none" w="med" len="med"/>
                    </a:lnB>
                    <a:solidFill>
                      <a:srgbClr val="E4E3DE"/>
                    </a:solidFill>
                  </a:tcPr>
                </a:tc>
                <a:extLst>
                  <a:ext uri="{0D108BD9-81ED-4DB2-BD59-A6C34878D82A}">
                    <a16:rowId xmlns:a16="http://schemas.microsoft.com/office/drawing/2014/main" val="10000"/>
                  </a:ext>
                </a:extLst>
              </a:tr>
              <a:tr h="384999">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CPU cores, 1 MPI rank each (JUWELS)</a:t>
                      </a:r>
                      <a:endParaRPr lang="en-US" sz="1400" dirty="0">
                        <a:latin typeface="Arial" charset="0"/>
                        <a:ea typeface="Arial" charset="0"/>
                        <a:cs typeface="Arial" charset="0"/>
                      </a:endParaRPr>
                    </a:p>
                  </a:txBody>
                  <a:tcPr marL="62230" marR="62230" marT="62230" marB="6223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B6B5B1"/>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1519</a:t>
                      </a:r>
                      <a:endParaRPr lang="en-US" sz="1400" dirty="0">
                        <a:latin typeface="Arial" charset="0"/>
                        <a:ea typeface="Arial" charset="0"/>
                        <a:cs typeface="Arial" charset="0"/>
                      </a:endParaRPr>
                    </a:p>
                  </a:txBody>
                  <a:tcPr marL="62230" marR="62230" marT="62230" marB="6223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B6B5B1"/>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246</a:t>
                      </a:r>
                      <a:endParaRPr lang="en-US" sz="1400" dirty="0">
                        <a:latin typeface="Arial" charset="0"/>
                        <a:ea typeface="Arial" charset="0"/>
                        <a:cs typeface="Arial" charset="0"/>
                      </a:endParaRPr>
                    </a:p>
                  </a:txBody>
                  <a:tcPr marL="62230" marR="62230" marT="62230" marB="6223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B6B5B1"/>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125</a:t>
                      </a:r>
                      <a:endParaRPr lang="en-US" sz="1400" dirty="0">
                        <a:latin typeface="Arial" charset="0"/>
                        <a:ea typeface="Arial" charset="0"/>
                        <a:cs typeface="Arial" charset="0"/>
                      </a:endParaRPr>
                    </a:p>
                  </a:txBody>
                  <a:tcPr marL="62230" marR="62230" marT="62230" marB="6223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B6B5B1"/>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64</a:t>
                      </a:r>
                      <a:endParaRPr lang="en-US" sz="1400" dirty="0">
                        <a:latin typeface="Arial" charset="0"/>
                        <a:ea typeface="Arial" charset="0"/>
                        <a:cs typeface="Arial" charset="0"/>
                      </a:endParaRPr>
                    </a:p>
                  </a:txBody>
                  <a:tcPr marL="62230" marR="62230" marT="62230" marB="6223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B6B5B1"/>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35</a:t>
                      </a:r>
                      <a:endParaRPr lang="en-US" sz="1400" dirty="0">
                        <a:latin typeface="Arial" charset="0"/>
                        <a:ea typeface="Arial" charset="0"/>
                        <a:cs typeface="Arial" charset="0"/>
                      </a:endParaRPr>
                    </a:p>
                  </a:txBody>
                  <a:tcPr marL="62230" marR="62230" marT="62230" marB="6223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B6B5B1"/>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extLst>
                  <a:ext uri="{0D108BD9-81ED-4DB2-BD59-A6C34878D82A}">
                    <a16:rowId xmlns:a16="http://schemas.microsoft.com/office/drawing/2014/main" val="10001"/>
                  </a:ext>
                </a:extLst>
              </a:tr>
              <a:tr h="384999">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GPUs, GH200 (JUPITER)</a:t>
                      </a:r>
                      <a:endParaRPr lang="en-US" sz="1400" dirty="0">
                        <a:latin typeface="Arial" charset="0"/>
                        <a:ea typeface="Arial" charset="0"/>
                        <a:cs typeface="Arial" charset="0"/>
                      </a:endParaRPr>
                    </a:p>
                  </a:txBody>
                  <a:tcPr marL="62230" marR="62230" marT="62230" marB="62230">
                    <a:lnL w="12700" cap="flat" cmpd="sng" algn="ctr">
                      <a:solidFill>
                        <a:srgbClr val="C4C4BF"/>
                      </a:solidFill>
                      <a:prstDash val="solid"/>
                      <a:round/>
                      <a:headEnd type="none" w="med" len="med"/>
                      <a:tailEnd type="none" w="med" len="med"/>
                    </a:lnL>
                    <a:lnR w="12700" cap="flat" cmpd="sng" algn="ctr">
                      <a:solidFill>
                        <a:srgbClr val="B5BCC4"/>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B5BCC4"/>
                      </a:solidFill>
                      <a:prstDash val="solid"/>
                      <a:round/>
                      <a:headEnd type="none" w="med" len="med"/>
                      <a:tailEnd type="none" w="med" len="med"/>
                    </a:lnB>
                    <a:solidFill>
                      <a:srgbClr val="E3ECF6"/>
                    </a:solidFill>
                  </a:tcPr>
                </a:tc>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25</a:t>
                      </a:r>
                      <a:endParaRPr lang="en-US" sz="1400" dirty="0">
                        <a:latin typeface="Arial" charset="0"/>
                        <a:ea typeface="Arial" charset="0"/>
                        <a:cs typeface="Arial" charset="0"/>
                      </a:endParaRPr>
                    </a:p>
                  </a:txBody>
                  <a:tcPr marL="62230" marR="62230" marT="62230" marB="62230">
                    <a:lnL w="12700" cap="flat" cmpd="sng" algn="ctr">
                      <a:solidFill>
                        <a:srgbClr val="B5BCC4"/>
                      </a:solidFill>
                      <a:prstDash val="solid"/>
                      <a:round/>
                      <a:headEnd type="none" w="med" len="med"/>
                      <a:tailEnd type="none" w="med" len="med"/>
                    </a:lnL>
                    <a:lnR w="12700" cap="flat" cmpd="sng" algn="ctr">
                      <a:solidFill>
                        <a:srgbClr val="B5BCC4"/>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B5BCC4"/>
                      </a:solidFill>
                      <a:prstDash val="solid"/>
                      <a:round/>
                      <a:headEnd type="none" w="med" len="med"/>
                      <a:tailEnd type="none" w="med" len="med"/>
                    </a:lnB>
                    <a:solidFill>
                      <a:srgbClr val="E3ECF6"/>
                    </a:solidFill>
                  </a:tcPr>
                </a:tc>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13</a:t>
                      </a:r>
                      <a:endParaRPr lang="en-US" sz="1400" dirty="0">
                        <a:latin typeface="Arial" charset="0"/>
                        <a:ea typeface="Arial" charset="0"/>
                        <a:cs typeface="Arial" charset="0"/>
                      </a:endParaRPr>
                    </a:p>
                  </a:txBody>
                  <a:tcPr marL="62230" marR="62230" marT="62230" marB="62230">
                    <a:lnL w="12700" cap="flat" cmpd="sng" algn="ctr">
                      <a:solidFill>
                        <a:srgbClr val="B5BCC4"/>
                      </a:solidFill>
                      <a:prstDash val="solid"/>
                      <a:round/>
                      <a:headEnd type="none" w="med" len="med"/>
                      <a:tailEnd type="none" w="med" len="med"/>
                    </a:lnL>
                    <a:lnR w="12700" cap="flat" cmpd="sng" algn="ctr">
                      <a:solidFill>
                        <a:srgbClr val="B5BCC4"/>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B5BCC4"/>
                      </a:solidFill>
                      <a:prstDash val="solid"/>
                      <a:round/>
                      <a:headEnd type="none" w="med" len="med"/>
                      <a:tailEnd type="none" w="med" len="med"/>
                    </a:lnB>
                    <a:solidFill>
                      <a:srgbClr val="E3ECF6"/>
                    </a:solidFill>
                  </a:tcPr>
                </a:tc>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6.5</a:t>
                      </a:r>
                      <a:endParaRPr lang="en-US" sz="1400" dirty="0">
                        <a:latin typeface="Arial" charset="0"/>
                        <a:ea typeface="Arial" charset="0"/>
                        <a:cs typeface="Arial" charset="0"/>
                      </a:endParaRPr>
                    </a:p>
                  </a:txBody>
                  <a:tcPr marL="62230" marR="62230" marT="62230" marB="62230">
                    <a:lnL w="12700" cap="flat" cmpd="sng" algn="ctr">
                      <a:solidFill>
                        <a:srgbClr val="B5BCC4"/>
                      </a:solidFill>
                      <a:prstDash val="solid"/>
                      <a:round/>
                      <a:headEnd type="none" w="med" len="med"/>
                      <a:tailEnd type="none" w="med" len="med"/>
                    </a:lnL>
                    <a:lnR w="12700" cap="flat" cmpd="sng" algn="ctr">
                      <a:solidFill>
                        <a:srgbClr val="B5BCC4"/>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B5BCC4"/>
                      </a:solidFill>
                      <a:prstDash val="solid"/>
                      <a:round/>
                      <a:headEnd type="none" w="med" len="med"/>
                      <a:tailEnd type="none" w="med" len="med"/>
                    </a:lnB>
                    <a:solidFill>
                      <a:srgbClr val="E3ECF6"/>
                    </a:solidFill>
                  </a:tcPr>
                </a:tc>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3.4</a:t>
                      </a:r>
                      <a:endParaRPr lang="en-US" sz="1400" dirty="0">
                        <a:latin typeface="Arial" charset="0"/>
                        <a:ea typeface="Arial" charset="0"/>
                        <a:cs typeface="Arial" charset="0"/>
                      </a:endParaRPr>
                    </a:p>
                  </a:txBody>
                  <a:tcPr marL="62230" marR="62230" marT="62230" marB="62230">
                    <a:lnL w="12700" cap="flat" cmpd="sng" algn="ctr">
                      <a:solidFill>
                        <a:srgbClr val="B5BCC4"/>
                      </a:solidFill>
                      <a:prstDash val="solid"/>
                      <a:round/>
                      <a:headEnd type="none" w="med" len="med"/>
                      <a:tailEnd type="none" w="med" len="med"/>
                    </a:lnL>
                    <a:lnR w="12700" cap="flat" cmpd="sng" algn="ctr">
                      <a:solidFill>
                        <a:srgbClr val="B5BCC4"/>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B5BCC4"/>
                      </a:solidFill>
                      <a:prstDash val="solid"/>
                      <a:round/>
                      <a:headEnd type="none" w="med" len="med"/>
                      <a:tailEnd type="none" w="med" len="med"/>
                    </a:lnB>
                    <a:solidFill>
                      <a:srgbClr val="E3ECF6"/>
                    </a:solidFill>
                  </a:tcPr>
                </a:tc>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1.8</a:t>
                      </a:r>
                      <a:endParaRPr lang="en-US" sz="1400" dirty="0">
                        <a:latin typeface="Arial" charset="0"/>
                        <a:ea typeface="Arial" charset="0"/>
                        <a:cs typeface="Arial" charset="0"/>
                      </a:endParaRPr>
                    </a:p>
                  </a:txBody>
                  <a:tcPr marL="62230" marR="62230" marT="62230" marB="62230">
                    <a:lnL w="12700" cap="flat" cmpd="sng" algn="ctr">
                      <a:solidFill>
                        <a:srgbClr val="B5BCC4"/>
                      </a:solidFill>
                      <a:prstDash val="solid"/>
                      <a:round/>
                      <a:headEnd type="none" w="med" len="med"/>
                      <a:tailEnd type="none" w="med" len="med"/>
                    </a:lnL>
                    <a:lnR w="12700" cap="flat" cmpd="sng" algn="ctr">
                      <a:solidFill>
                        <a:srgbClr val="B5BCC4"/>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B5BCC4"/>
                      </a:solidFill>
                      <a:prstDash val="solid"/>
                      <a:round/>
                      <a:headEnd type="none" w="med" len="med"/>
                      <a:tailEnd type="none" w="med" len="med"/>
                    </a:lnB>
                    <a:solidFill>
                      <a:srgbClr val="E3ECF6"/>
                    </a:solidFill>
                  </a:tcPr>
                </a:tc>
                <a:extLst>
                  <a:ext uri="{0D108BD9-81ED-4DB2-BD59-A6C34878D82A}">
                    <a16:rowId xmlns:a16="http://schemas.microsoft.com/office/drawing/2014/main" val="10002"/>
                  </a:ext>
                </a:extLst>
              </a:tr>
            </a:tbl>
          </a:graphicData>
        </a:graphic>
      </p:graphicFrame>
      <p:sp>
        <p:nvSpPr>
          <p:cNvPr id="5" name="Shape 2"/>
          <p:cNvSpPr/>
          <p:nvPr/>
        </p:nvSpPr>
        <p:spPr>
          <a:xfrm>
            <a:off x="815942" y="3252496"/>
            <a:ext cx="3380344" cy="1369410"/>
          </a:xfrm>
          <a:prstGeom prst="roundRect">
            <a:avLst>
              <a:gd name="adj" fmla="val 7187"/>
            </a:avLst>
          </a:prstGeom>
          <a:solidFill>
            <a:srgbClr val="FDFCF9"/>
          </a:solidFill>
          <a:ln w="6350">
            <a:solidFill>
              <a:srgbClr val="DEDBD2"/>
            </a:solidFill>
            <a:prstDash val="solid"/>
          </a:ln>
        </p:spPr>
      </p:sp>
      <p:sp>
        <p:nvSpPr>
          <p:cNvPr id="6" name="Text 3"/>
          <p:cNvSpPr/>
          <p:nvPr/>
        </p:nvSpPr>
        <p:spPr>
          <a:xfrm>
            <a:off x="1020609" y="3457160"/>
            <a:ext cx="3060140" cy="472424"/>
          </a:xfrm>
          <a:prstGeom prst="rect">
            <a:avLst/>
          </a:prstGeom>
          <a:noFill/>
          <a:ln/>
        </p:spPr>
        <p:txBody>
          <a:bodyPr wrap="square" lIns="0" tIns="0" rIns="0" bIns="0" rtlCol="0" anchor="t">
            <a:normAutofit/>
          </a:bodyPr>
          <a:lstStyle/>
          <a:p>
            <a:pPr marL="0" indent="0" algn="l">
              <a:lnSpc>
                <a:spcPts val="3520"/>
              </a:lnSpc>
              <a:buNone/>
            </a:pPr>
            <a:r>
              <a:rPr lang="en-US" sz="3200" b="1" dirty="0">
                <a:solidFill>
                  <a:srgbClr val="1F5FA6"/>
                </a:solidFill>
                <a:latin typeface="Georgia" pitchFamily="18" charset="0"/>
                <a:ea typeface="Georgia" pitchFamily="18" charset="-122"/>
                <a:cs typeface="Georgia" pitchFamily="18" charset="-120"/>
              </a:rPr>
              <a:t>60×</a:t>
            </a:r>
            <a:endParaRPr lang="en-US" sz="3200" dirty="0"/>
          </a:p>
        </p:txBody>
      </p:sp>
      <p:sp>
        <p:nvSpPr>
          <p:cNvPr id="7" name="Text 4"/>
          <p:cNvSpPr/>
          <p:nvPr/>
        </p:nvSpPr>
        <p:spPr>
          <a:xfrm>
            <a:off x="1020609" y="3954965"/>
            <a:ext cx="3060140" cy="487675"/>
          </a:xfrm>
          <a:prstGeom prst="rect">
            <a:avLst/>
          </a:prstGeom>
          <a:noFill/>
          <a:ln/>
        </p:spPr>
        <p:txBody>
          <a:bodyPr wrap="square" lIns="0" tIns="0" rIns="0" bIns="0" rtlCol="0" anchor="t">
            <a:normAutofit/>
          </a:bodyPr>
          <a:lstStyle/>
          <a:p>
            <a:pPr marL="0" indent="0" algn="l">
              <a:lnSpc>
                <a:spcPts val="1820"/>
              </a:lnSpc>
              <a:buNone/>
            </a:pPr>
            <a:r>
              <a:rPr lang="en-US" sz="1300" dirty="0">
                <a:solidFill>
                  <a:srgbClr val="3F4757"/>
                </a:solidFill>
                <a:latin typeface="Arial" pitchFamily="34" charset="0"/>
                <a:ea typeface="Arial" pitchFamily="34" charset="-122"/>
                <a:cs typeface="Arial" pitchFamily="34" charset="-120"/>
              </a:rPr>
              <a:t>one GH200 vs one CPU core; 1.4× a full 48-core node</a:t>
            </a:r>
            <a:endParaRPr lang="en-US" sz="1300" dirty="0"/>
          </a:p>
        </p:txBody>
      </p:sp>
      <p:sp>
        <p:nvSpPr>
          <p:cNvPr id="8" name="Shape 5"/>
          <p:cNvSpPr/>
          <p:nvPr/>
        </p:nvSpPr>
        <p:spPr>
          <a:xfrm>
            <a:off x="4405819" y="3252496"/>
            <a:ext cx="3380344" cy="1369410"/>
          </a:xfrm>
          <a:prstGeom prst="roundRect">
            <a:avLst>
              <a:gd name="adj" fmla="val 7187"/>
            </a:avLst>
          </a:prstGeom>
          <a:solidFill>
            <a:srgbClr val="FDFCF9"/>
          </a:solidFill>
          <a:ln w="6350">
            <a:solidFill>
              <a:srgbClr val="DEDBD2"/>
            </a:solidFill>
            <a:prstDash val="solid"/>
          </a:ln>
        </p:spPr>
      </p:sp>
      <p:sp>
        <p:nvSpPr>
          <p:cNvPr id="9" name="Text 6"/>
          <p:cNvSpPr/>
          <p:nvPr/>
        </p:nvSpPr>
        <p:spPr>
          <a:xfrm>
            <a:off x="4610486" y="3457160"/>
            <a:ext cx="3060140" cy="472424"/>
          </a:xfrm>
          <a:prstGeom prst="rect">
            <a:avLst/>
          </a:prstGeom>
          <a:noFill/>
          <a:ln/>
        </p:spPr>
        <p:txBody>
          <a:bodyPr wrap="square" lIns="0" tIns="0" rIns="0" bIns="0" rtlCol="0" anchor="t">
            <a:normAutofit/>
          </a:bodyPr>
          <a:lstStyle/>
          <a:p>
            <a:pPr marL="0" indent="0" algn="l">
              <a:lnSpc>
                <a:spcPts val="3520"/>
              </a:lnSpc>
              <a:buNone/>
            </a:pPr>
            <a:r>
              <a:rPr lang="en-US" sz="3200" b="1" dirty="0">
                <a:solidFill>
                  <a:srgbClr val="1F5FA6"/>
                </a:solidFill>
                <a:latin typeface="Georgia" pitchFamily="18" charset="0"/>
                <a:ea typeface="Georgia" pitchFamily="18" charset="-122"/>
                <a:cs typeface="Georgia" pitchFamily="18" charset="-120"/>
              </a:rPr>
              <a:t>ideal</a:t>
            </a:r>
            <a:endParaRPr lang="en-US" sz="3200" dirty="0"/>
          </a:p>
        </p:txBody>
      </p:sp>
      <p:sp>
        <p:nvSpPr>
          <p:cNvPr id="10" name="Text 7"/>
          <p:cNvSpPr/>
          <p:nvPr/>
        </p:nvSpPr>
        <p:spPr>
          <a:xfrm>
            <a:off x="4610486" y="3954965"/>
            <a:ext cx="3060140" cy="487675"/>
          </a:xfrm>
          <a:prstGeom prst="rect">
            <a:avLst/>
          </a:prstGeom>
          <a:noFill/>
          <a:ln/>
        </p:spPr>
        <p:txBody>
          <a:bodyPr wrap="square" lIns="0" tIns="0" rIns="0" bIns="0" rtlCol="0" anchor="t">
            <a:normAutofit/>
          </a:bodyPr>
          <a:lstStyle/>
          <a:p>
            <a:pPr marL="0" indent="0" algn="l">
              <a:lnSpc>
                <a:spcPts val="1820"/>
              </a:lnSpc>
              <a:buNone/>
            </a:pPr>
            <a:r>
              <a:rPr lang="en-US" sz="1300" dirty="0">
                <a:solidFill>
                  <a:srgbClr val="3F4757"/>
                </a:solidFill>
                <a:latin typeface="Arial" pitchFamily="34" charset="0"/>
                <a:ea typeface="Arial" pitchFamily="34" charset="-122"/>
                <a:cs typeface="Arial" pitchFamily="34" charset="-120"/>
              </a:rPr>
              <a:t>GPU scaling to 16 devices; </a:t>
            </a:r>
            <a:br>
              <a:rPr lang="en-US" sz="1300" dirty="0">
                <a:solidFill>
                  <a:srgbClr val="3F4757"/>
                </a:solidFill>
                <a:latin typeface="Arial" pitchFamily="34" charset="0"/>
                <a:ea typeface="Arial" pitchFamily="34" charset="-122"/>
                <a:cs typeface="Arial" pitchFamily="34" charset="-120"/>
              </a:rPr>
            </a:br>
            <a:r>
              <a:rPr lang="en-US" sz="1300" dirty="0">
                <a:solidFill>
                  <a:srgbClr val="3F4757"/>
                </a:solidFill>
                <a:latin typeface="Arial" pitchFamily="34" charset="0"/>
                <a:ea typeface="Arial" pitchFamily="34" charset="-122"/>
                <a:cs typeface="Arial" pitchFamily="34" charset="-120"/>
              </a:rPr>
              <a:t>90 % on a CPU node</a:t>
            </a:r>
            <a:endParaRPr lang="en-US" sz="1300" dirty="0"/>
          </a:p>
        </p:txBody>
      </p:sp>
      <p:sp>
        <p:nvSpPr>
          <p:cNvPr id="11" name="Shape 8"/>
          <p:cNvSpPr/>
          <p:nvPr/>
        </p:nvSpPr>
        <p:spPr>
          <a:xfrm>
            <a:off x="7995696" y="3252496"/>
            <a:ext cx="3380344" cy="1369410"/>
          </a:xfrm>
          <a:prstGeom prst="roundRect">
            <a:avLst>
              <a:gd name="adj" fmla="val 7187"/>
            </a:avLst>
          </a:prstGeom>
          <a:solidFill>
            <a:srgbClr val="FDFCF9"/>
          </a:solidFill>
          <a:ln w="6350">
            <a:solidFill>
              <a:srgbClr val="DEDBD2"/>
            </a:solidFill>
            <a:prstDash val="solid"/>
          </a:ln>
        </p:spPr>
      </p:sp>
      <p:sp>
        <p:nvSpPr>
          <p:cNvPr id="12" name="Text 9"/>
          <p:cNvSpPr/>
          <p:nvPr/>
        </p:nvSpPr>
        <p:spPr>
          <a:xfrm>
            <a:off x="8200362" y="3457160"/>
            <a:ext cx="3060140" cy="472424"/>
          </a:xfrm>
          <a:prstGeom prst="rect">
            <a:avLst/>
          </a:prstGeom>
          <a:noFill/>
          <a:ln/>
        </p:spPr>
        <p:txBody>
          <a:bodyPr wrap="square" lIns="0" tIns="0" rIns="0" bIns="0" rtlCol="0" anchor="t">
            <a:normAutofit/>
          </a:bodyPr>
          <a:lstStyle/>
          <a:p>
            <a:pPr marL="0" indent="0" algn="l">
              <a:lnSpc>
                <a:spcPts val="3520"/>
              </a:lnSpc>
              <a:buNone/>
            </a:pPr>
            <a:r>
              <a:rPr lang="en-US" sz="3200" b="1" dirty="0">
                <a:solidFill>
                  <a:srgbClr val="1F5FA6"/>
                </a:solidFill>
                <a:latin typeface="Georgia" pitchFamily="18" charset="0"/>
                <a:ea typeface="Georgia" pitchFamily="18" charset="-122"/>
                <a:cs typeface="Georgia" pitchFamily="18" charset="-120"/>
              </a:rPr>
              <a:t>5–11 min</a:t>
            </a:r>
            <a:endParaRPr lang="en-US" sz="3200" dirty="0"/>
          </a:p>
        </p:txBody>
      </p:sp>
      <p:sp>
        <p:nvSpPr>
          <p:cNvPr id="13" name="Text 10"/>
          <p:cNvSpPr/>
          <p:nvPr/>
        </p:nvSpPr>
        <p:spPr>
          <a:xfrm>
            <a:off x="8200362" y="3954965"/>
            <a:ext cx="3060140" cy="487675"/>
          </a:xfrm>
          <a:prstGeom prst="rect">
            <a:avLst/>
          </a:prstGeom>
          <a:noFill/>
          <a:ln/>
        </p:spPr>
        <p:txBody>
          <a:bodyPr wrap="square" lIns="0" tIns="0" rIns="0" bIns="0" rtlCol="0" anchor="t">
            <a:normAutofit/>
          </a:bodyPr>
          <a:lstStyle/>
          <a:p>
            <a:pPr marL="0" indent="0" algn="l">
              <a:lnSpc>
                <a:spcPts val="1820"/>
              </a:lnSpc>
              <a:buNone/>
            </a:pPr>
            <a:r>
              <a:rPr lang="en-US" sz="1300" dirty="0">
                <a:solidFill>
                  <a:srgbClr val="3F4757"/>
                </a:solidFill>
                <a:latin typeface="Arial" pitchFamily="34" charset="0"/>
                <a:ea typeface="Arial" pitchFamily="34" charset="-122"/>
                <a:cs typeface="Arial" pitchFamily="34" charset="-120"/>
              </a:rPr>
              <a:t>12 m of AWAKE on 16 GPUs </a:t>
            </a:r>
            <a:br>
              <a:rPr lang="en-US" sz="1300" dirty="0">
                <a:solidFill>
                  <a:srgbClr val="3F4757"/>
                </a:solidFill>
                <a:latin typeface="Arial" pitchFamily="34" charset="0"/>
                <a:ea typeface="Arial" pitchFamily="34" charset="-122"/>
                <a:cs typeface="Arial" pitchFamily="34" charset="-120"/>
              </a:rPr>
            </a:br>
            <a:r>
              <a:rPr lang="en-US" sz="1300" dirty="0">
                <a:solidFill>
                  <a:srgbClr val="3F4757"/>
                </a:solidFill>
                <a:latin typeface="Arial" pitchFamily="34" charset="0"/>
                <a:ea typeface="Arial" pitchFamily="34" charset="-122"/>
                <a:cs typeface="Arial" pitchFamily="34" charset="-120"/>
              </a:rPr>
              <a:t>(stretched / uniform)</a:t>
            </a:r>
            <a:endParaRPr lang="en-US" sz="1300" dirty="0"/>
          </a:p>
        </p:txBody>
      </p:sp>
      <p:sp>
        <p:nvSpPr>
          <p:cNvPr id="14" name="Text 11"/>
          <p:cNvSpPr/>
          <p:nvPr/>
        </p:nvSpPr>
        <p:spPr>
          <a:xfrm>
            <a:off x="812767" y="4828263"/>
            <a:ext cx="10883441" cy="487675"/>
          </a:xfrm>
          <a:prstGeom prst="rect">
            <a:avLst/>
          </a:prstGeom>
          <a:noFill/>
          <a:ln/>
        </p:spPr>
        <p:txBody>
          <a:bodyPr wrap="square" lIns="0" tIns="0" rIns="0" bIns="0" rtlCol="0" anchor="t">
            <a:normAutofit/>
          </a:bodyPr>
          <a:lstStyle/>
          <a:p>
            <a:pPr marL="0" indent="0" algn="l">
              <a:lnSpc>
                <a:spcPts val="1820"/>
              </a:lnSpc>
              <a:buNone/>
            </a:pPr>
            <a:r>
              <a:rPr lang="en-US" sz="1300" dirty="0">
                <a:solidFill>
                  <a:srgbClr val="3F4757"/>
                </a:solidFill>
                <a:latin typeface="Arial" pitchFamily="34" charset="0"/>
                <a:ea typeface="Arial" pitchFamily="34" charset="-122"/>
                <a:cs typeface="Arial" pitchFamily="34" charset="-120"/>
              </a:rPr>
              <a:t>Each rank holds a block of slices and passes one message per step downstream; speed-up PN/(N+P−1). MPI = serial bit for bit unless particles cross ranks (then 10⁻¹⁰).</a:t>
            </a:r>
            <a:endParaRPr lang="en-US" sz="1300" dirty="0"/>
          </a:p>
        </p:txBody>
      </p:sp>
      <p:sp>
        <p:nvSpPr>
          <p:cNvPr id="15" name="Text 12"/>
          <p:cNvSpPr/>
          <p:nvPr/>
        </p:nvSpPr>
        <p:spPr>
          <a:xfrm>
            <a:off x="812767" y="6238273"/>
            <a:ext cx="7848570" cy="238738"/>
          </a:xfrm>
          <a:prstGeom prst="rect">
            <a:avLst/>
          </a:prstGeom>
          <a:noFill/>
          <a:ln/>
        </p:spPr>
        <p:txBody>
          <a:bodyPr wrap="square" lIns="0" tIns="0" rIns="0" bIns="0" rtlCol="0" anchor="t">
            <a:normAutofit/>
          </a:bodyPr>
          <a:lstStyle/>
          <a:p>
            <a:pPr marL="0" indent="0" algn="l">
              <a:lnSpc>
                <a:spcPts val="1680"/>
              </a:lnSpc>
              <a:buNone/>
            </a:pPr>
            <a:r>
              <a:rPr lang="en-US" sz="1200" dirty="0">
                <a:solidFill>
                  <a:srgbClr val="6B7280"/>
                </a:solidFill>
                <a:latin typeface="Arial" pitchFamily="34" charset="0"/>
                <a:ea typeface="Arial" pitchFamily="34" charset="-122"/>
                <a:cs typeface="Arial" pitchFamily="34" charset="-120"/>
              </a:rPr>
              <a:t>QUARZ &amp; GEM-PIC-RZ · A. Pukhov</a:t>
            </a:r>
            <a:endParaRPr lang="en-US" sz="1200" dirty="0"/>
          </a:p>
        </p:txBody>
      </p:sp>
      <p:sp>
        <p:nvSpPr>
          <p:cNvPr id="16" name="Text 13"/>
          <p:cNvSpPr/>
          <p:nvPr/>
        </p:nvSpPr>
        <p:spPr>
          <a:xfrm>
            <a:off x="10058431" y="6238273"/>
            <a:ext cx="1320783" cy="238738"/>
          </a:xfrm>
          <a:prstGeom prst="rect">
            <a:avLst/>
          </a:prstGeom>
          <a:noFill/>
          <a:ln/>
        </p:spPr>
        <p:txBody>
          <a:bodyPr wrap="square" lIns="0" tIns="0" rIns="0" bIns="0" rtlCol="0" anchor="t">
            <a:normAutofit/>
          </a:bodyPr>
          <a:lstStyle/>
          <a:p>
            <a:pPr marL="0" indent="0" algn="r">
              <a:lnSpc>
                <a:spcPts val="1680"/>
              </a:lnSpc>
              <a:buNone/>
            </a:pPr>
            <a:r>
              <a:rPr lang="en-US" sz="1200" dirty="0">
                <a:solidFill>
                  <a:srgbClr val="6B7280"/>
                </a:solidFill>
                <a:latin typeface="Arial" pitchFamily="34" charset="0"/>
                <a:ea typeface="Arial" pitchFamily="34" charset="-122"/>
                <a:cs typeface="Arial" pitchFamily="34" charset="-120"/>
              </a:rPr>
              <a:t>16</a:t>
            </a:r>
            <a:endParaRPr lang="en-US" sz="1200" dirty="0"/>
          </a:p>
        </p:txBody>
      </p:sp>
      <p:pic>
        <p:nvPicPr>
          <p:cNvPr id="17" name="Picture 16">
            <a:extLst>
              <a:ext uri="{FF2B5EF4-FFF2-40B4-BE49-F238E27FC236}">
                <a16:creationId xmlns:a16="http://schemas.microsoft.com/office/drawing/2014/main" id="{906D1E63-F081-16A1-7E0D-2F937D6CE711}"/>
              </a:ext>
            </a:extLst>
          </p:cNvPr>
          <p:cNvPicPr>
            <a:picLocks noChangeAspect="1"/>
          </p:cNvPicPr>
          <p:nvPr/>
        </p:nvPicPr>
        <p:blipFill>
          <a:blip r:embed="rId3"/>
          <a:stretch>
            <a:fillRect/>
          </a:stretch>
        </p:blipFill>
        <p:spPr>
          <a:xfrm>
            <a:off x="10850627" y="-99949"/>
            <a:ext cx="1311965" cy="1311965"/>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17">
    <p:bg>
      <p:bgPr>
        <a:solidFill>
          <a:srgbClr val="F6F5F0"/>
        </a:solidFill>
        <a:effectLst/>
      </p:bgPr>
    </p:bg>
    <p:spTree>
      <p:nvGrpSpPr>
        <p:cNvPr id="1" name=""/>
        <p:cNvGrpSpPr/>
        <p:nvPr/>
      </p:nvGrpSpPr>
      <p:grpSpPr>
        <a:xfrm>
          <a:off x="0" y="0"/>
          <a:ext cx="0" cy="0"/>
          <a:chOff x="0" y="0"/>
          <a:chExt cx="0" cy="0"/>
        </a:xfrm>
      </p:grpSpPr>
      <p:sp>
        <p:nvSpPr>
          <p:cNvPr id="2" name="Text 0"/>
          <p:cNvSpPr/>
          <p:nvPr/>
        </p:nvSpPr>
        <p:spPr>
          <a:xfrm>
            <a:off x="812767" y="812763"/>
            <a:ext cx="10883441" cy="230949"/>
          </a:xfrm>
          <a:prstGeom prst="rect">
            <a:avLst/>
          </a:prstGeom>
          <a:noFill/>
          <a:ln/>
        </p:spPr>
        <p:txBody>
          <a:bodyPr wrap="square" lIns="0" tIns="0" rIns="0" bIns="0" rtlCol="0" anchor="t">
            <a:normAutofit/>
          </a:bodyPr>
          <a:lstStyle/>
          <a:p>
            <a:pPr marL="0" indent="0" algn="l">
              <a:lnSpc>
                <a:spcPts val="1622"/>
              </a:lnSpc>
              <a:buNone/>
            </a:pPr>
            <a:r>
              <a:rPr lang="en-US" sz="1159" b="1" kern="0" spc="150" dirty="0">
                <a:solidFill>
                  <a:srgbClr val="1F5FA6"/>
                </a:solidFill>
                <a:latin typeface="Arial" pitchFamily="34" charset="0"/>
                <a:ea typeface="Arial" pitchFamily="34" charset="-122"/>
                <a:cs typeface="Arial" pitchFamily="34" charset="-120"/>
              </a:rPr>
              <a:t>QUARZ · PHYSICS MODULES</a:t>
            </a:r>
            <a:endParaRPr lang="en-US" sz="1159" dirty="0"/>
          </a:p>
        </p:txBody>
      </p:sp>
      <p:sp>
        <p:nvSpPr>
          <p:cNvPr id="3" name="Text 1"/>
          <p:cNvSpPr>
            <a:spLocks noGrp="1"/>
          </p:cNvSpPr>
          <p:nvPr>
            <p:ph type="title"/>
          </p:nvPr>
        </p:nvSpPr>
        <p:spPr>
          <a:xfrm>
            <a:off x="812767" y="1246907"/>
            <a:ext cx="10883441" cy="456080"/>
          </a:xfrm>
          <a:prstGeom prst="rect">
            <a:avLst/>
          </a:prstGeom>
          <a:noFill/>
          <a:ln/>
        </p:spPr>
        <p:txBody>
          <a:bodyPr wrap="square" lIns="0" tIns="0" rIns="0" bIns="0" rtlCol="0" anchor="t">
            <a:normAutofit/>
          </a:bodyPr>
          <a:lstStyle/>
          <a:p>
            <a:pPr marL="0" indent="0" algn="l">
              <a:lnSpc>
                <a:spcPts val="3421"/>
              </a:lnSpc>
              <a:buNone/>
            </a:pPr>
            <a:r>
              <a:rPr lang="en-US" sz="3110" b="1" i="0" dirty="0">
                <a:solidFill>
                  <a:srgbClr val="14213D"/>
                </a:solidFill>
                <a:latin typeface="Georgia" pitchFamily="18" charset="0"/>
                <a:ea typeface="Georgia" pitchFamily="18" charset="-122"/>
                <a:cs typeface="Georgia" pitchFamily="18" charset="-120"/>
              </a:rPr>
              <a:t>Beyond the beam-driven wake</a:t>
            </a:r>
            <a:endParaRPr lang="en-US" sz="3110" dirty="0"/>
          </a:p>
        </p:txBody>
      </p:sp>
      <p:sp>
        <p:nvSpPr>
          <p:cNvPr id="4" name="Shape 2"/>
          <p:cNvSpPr/>
          <p:nvPr/>
        </p:nvSpPr>
        <p:spPr>
          <a:xfrm>
            <a:off x="815942" y="1909353"/>
            <a:ext cx="3397270" cy="1931420"/>
          </a:xfrm>
          <a:prstGeom prst="roundRect">
            <a:avLst>
              <a:gd name="adj" fmla="val 5096"/>
            </a:avLst>
          </a:prstGeom>
          <a:solidFill>
            <a:srgbClr val="FDFCF9"/>
          </a:solidFill>
          <a:ln w="6350">
            <a:solidFill>
              <a:srgbClr val="DEDBD2"/>
            </a:solidFill>
            <a:prstDash val="solid"/>
          </a:ln>
        </p:spPr>
      </p:sp>
      <p:sp>
        <p:nvSpPr>
          <p:cNvPr id="5" name="Text 3"/>
          <p:cNvSpPr/>
          <p:nvPr/>
        </p:nvSpPr>
        <p:spPr>
          <a:xfrm>
            <a:off x="1020609" y="2114017"/>
            <a:ext cx="3077574" cy="274228"/>
          </a:xfrm>
          <a:prstGeom prst="rect">
            <a:avLst/>
          </a:prstGeom>
          <a:noFill/>
          <a:ln/>
        </p:spPr>
        <p:txBody>
          <a:bodyPr wrap="square" lIns="0" tIns="0" rIns="0" bIns="0" rtlCol="0" anchor="t">
            <a:normAutofit/>
          </a:bodyPr>
          <a:lstStyle/>
          <a:p>
            <a:pPr marL="0" indent="0" algn="l">
              <a:lnSpc>
                <a:spcPts val="1971"/>
              </a:lnSpc>
              <a:buNone/>
            </a:pPr>
            <a:r>
              <a:rPr lang="en-US" sz="1643" b="1" dirty="0">
                <a:solidFill>
                  <a:srgbClr val="1F5FA6"/>
                </a:solidFill>
                <a:latin typeface="Arial" pitchFamily="34" charset="0"/>
                <a:ea typeface="Arial" pitchFamily="34" charset="-122"/>
                <a:cs typeface="Arial" pitchFamily="34" charset="-120"/>
              </a:rPr>
              <a:t>Laser envelope</a:t>
            </a:r>
            <a:endParaRPr lang="en-US" sz="1643" dirty="0"/>
          </a:p>
        </p:txBody>
      </p:sp>
      <p:sp>
        <p:nvSpPr>
          <p:cNvPr id="6" name="Text 4"/>
          <p:cNvSpPr/>
          <p:nvPr/>
        </p:nvSpPr>
        <p:spPr>
          <a:xfrm>
            <a:off x="1020609" y="2426320"/>
            <a:ext cx="3077574" cy="1235178"/>
          </a:xfrm>
          <a:prstGeom prst="rect">
            <a:avLst/>
          </a:prstGeom>
          <a:noFill/>
          <a:ln/>
        </p:spPr>
        <p:txBody>
          <a:bodyPr wrap="square" lIns="0" tIns="0" rIns="0" bIns="0" rtlCol="0" anchor="t">
            <a:normAutofit/>
          </a:bodyPr>
          <a:lstStyle/>
          <a:p>
            <a:pPr marL="0" indent="0" algn="l">
              <a:lnSpc>
                <a:spcPts val="2021"/>
              </a:lnSpc>
              <a:buNone/>
            </a:pPr>
            <a:r>
              <a:rPr lang="en-US" sz="1444" dirty="0">
                <a:solidFill>
                  <a:srgbClr val="3F4757"/>
                </a:solidFill>
                <a:latin typeface="Arial" pitchFamily="34" charset="0"/>
                <a:ea typeface="Arial" pitchFamily="34" charset="-122"/>
                <a:cs typeface="Arial" pitchFamily="34" charset="-120"/>
              </a:rPr>
              <a:t>Complex Crank–Nicolson per slice on the same grid. a₀ = 4 LWFA: 100 MeV → 0.94 GeV over 10.6 mm in 77 s on 2 cores.</a:t>
            </a:r>
            <a:endParaRPr lang="en-US" sz="1444" dirty="0"/>
          </a:p>
        </p:txBody>
      </p:sp>
      <p:sp>
        <p:nvSpPr>
          <p:cNvPr id="7" name="Shape 5"/>
          <p:cNvSpPr/>
          <p:nvPr/>
        </p:nvSpPr>
        <p:spPr>
          <a:xfrm>
            <a:off x="4397338" y="1909353"/>
            <a:ext cx="3397270" cy="1931420"/>
          </a:xfrm>
          <a:prstGeom prst="roundRect">
            <a:avLst>
              <a:gd name="adj" fmla="val 5096"/>
            </a:avLst>
          </a:prstGeom>
          <a:solidFill>
            <a:srgbClr val="FDFCF9"/>
          </a:solidFill>
          <a:ln w="6350">
            <a:solidFill>
              <a:srgbClr val="DEDBD2"/>
            </a:solidFill>
            <a:prstDash val="solid"/>
          </a:ln>
        </p:spPr>
      </p:sp>
      <p:sp>
        <p:nvSpPr>
          <p:cNvPr id="8" name="Text 6"/>
          <p:cNvSpPr/>
          <p:nvPr/>
        </p:nvSpPr>
        <p:spPr>
          <a:xfrm>
            <a:off x="4602004" y="2114017"/>
            <a:ext cx="3077574" cy="299708"/>
          </a:xfrm>
          <a:prstGeom prst="rect">
            <a:avLst/>
          </a:prstGeom>
          <a:noFill/>
          <a:ln/>
        </p:spPr>
        <p:txBody>
          <a:bodyPr wrap="square" lIns="0" tIns="0" rIns="0" bIns="0" rtlCol="0" anchor="t">
            <a:normAutofit/>
          </a:bodyPr>
          <a:lstStyle/>
          <a:p>
            <a:pPr marL="0" indent="0" algn="l">
              <a:lnSpc>
                <a:spcPts val="2160"/>
              </a:lnSpc>
              <a:buNone/>
            </a:pPr>
            <a:r>
              <a:rPr lang="en-US" sz="1800" b="1" dirty="0">
                <a:solidFill>
                  <a:srgbClr val="1F5FA6"/>
                </a:solidFill>
                <a:latin typeface="Arial" pitchFamily="34" charset="0"/>
                <a:ea typeface="Arial" pitchFamily="34" charset="-122"/>
                <a:cs typeface="Arial" pitchFamily="34" charset="-120"/>
              </a:rPr>
              <a:t>Ionization</a:t>
            </a:r>
            <a:endParaRPr lang="en-US" sz="1800" dirty="0"/>
          </a:p>
        </p:txBody>
      </p:sp>
      <p:sp>
        <p:nvSpPr>
          <p:cNvPr id="9" name="Text 7"/>
          <p:cNvSpPr/>
          <p:nvPr/>
        </p:nvSpPr>
        <p:spPr>
          <a:xfrm>
            <a:off x="4602004" y="2451807"/>
            <a:ext cx="3077574" cy="1092200"/>
          </a:xfrm>
          <a:prstGeom prst="rect">
            <a:avLst/>
          </a:prstGeom>
          <a:noFill/>
          <a:ln/>
        </p:spPr>
        <p:txBody>
          <a:bodyPr wrap="square" lIns="0" tIns="0" rIns="0" bIns="0" rtlCol="0" anchor="t">
            <a:normAutofit/>
          </a:bodyPr>
          <a:lstStyle/>
          <a:p>
            <a:pPr marL="0" indent="0" algn="l">
              <a:lnSpc>
                <a:spcPts val="2100"/>
              </a:lnSpc>
              <a:buNone/>
            </a:pPr>
            <a:r>
              <a:rPr lang="en-US" sz="1500" dirty="0">
                <a:solidFill>
                  <a:srgbClr val="3F4757"/>
                </a:solidFill>
                <a:latin typeface="Arial" pitchFamily="34" charset="0"/>
                <a:ea typeface="Arial" pitchFamily="34" charset="-122"/>
                <a:cs typeface="Arial" pitchFamily="34" charset="-120"/>
              </a:rPr>
              <a:t>ADK field ionization and impact ionization by beams (AWAKE), Monte Carlo per slice, NIST level tables.</a:t>
            </a:r>
            <a:endParaRPr lang="en-US" sz="1500" dirty="0"/>
          </a:p>
        </p:txBody>
      </p:sp>
      <p:sp>
        <p:nvSpPr>
          <p:cNvPr id="10" name="Shape 8"/>
          <p:cNvSpPr/>
          <p:nvPr/>
        </p:nvSpPr>
        <p:spPr>
          <a:xfrm>
            <a:off x="7978733" y="1909353"/>
            <a:ext cx="3397306" cy="1931420"/>
          </a:xfrm>
          <a:prstGeom prst="roundRect">
            <a:avLst>
              <a:gd name="adj" fmla="val 5096"/>
            </a:avLst>
          </a:prstGeom>
          <a:solidFill>
            <a:srgbClr val="FDFCF9"/>
          </a:solidFill>
          <a:ln w="6350">
            <a:solidFill>
              <a:srgbClr val="DEDBD2"/>
            </a:solidFill>
            <a:prstDash val="solid"/>
          </a:ln>
        </p:spPr>
      </p:sp>
      <p:sp>
        <p:nvSpPr>
          <p:cNvPr id="11" name="Text 9"/>
          <p:cNvSpPr/>
          <p:nvPr/>
        </p:nvSpPr>
        <p:spPr>
          <a:xfrm>
            <a:off x="8183400" y="2114017"/>
            <a:ext cx="3077612" cy="299708"/>
          </a:xfrm>
          <a:prstGeom prst="rect">
            <a:avLst/>
          </a:prstGeom>
          <a:noFill/>
          <a:ln/>
        </p:spPr>
        <p:txBody>
          <a:bodyPr wrap="square" lIns="0" tIns="0" rIns="0" bIns="0" rtlCol="0" anchor="t">
            <a:normAutofit/>
          </a:bodyPr>
          <a:lstStyle/>
          <a:p>
            <a:pPr marL="0" indent="0" algn="l">
              <a:lnSpc>
                <a:spcPts val="2160"/>
              </a:lnSpc>
              <a:buNone/>
            </a:pPr>
            <a:r>
              <a:rPr lang="en-US" sz="1800" b="1" dirty="0">
                <a:solidFill>
                  <a:srgbClr val="1F5FA6"/>
                </a:solidFill>
                <a:latin typeface="Arial" pitchFamily="34" charset="0"/>
                <a:ea typeface="Arial" pitchFamily="34" charset="-122"/>
                <a:cs typeface="Arial" pitchFamily="34" charset="-120"/>
              </a:rPr>
              <a:t>Trapping → beam</a:t>
            </a:r>
            <a:endParaRPr lang="en-US" sz="1800" dirty="0"/>
          </a:p>
        </p:txBody>
      </p:sp>
      <p:sp>
        <p:nvSpPr>
          <p:cNvPr id="12" name="Text 10"/>
          <p:cNvSpPr/>
          <p:nvPr/>
        </p:nvSpPr>
        <p:spPr>
          <a:xfrm>
            <a:off x="8183400" y="2451807"/>
            <a:ext cx="3077612" cy="1092200"/>
          </a:xfrm>
          <a:prstGeom prst="rect">
            <a:avLst/>
          </a:prstGeom>
          <a:noFill/>
          <a:ln/>
        </p:spPr>
        <p:txBody>
          <a:bodyPr wrap="square" lIns="0" tIns="0" rIns="0" bIns="0" rtlCol="0" anchor="t">
            <a:normAutofit/>
          </a:bodyPr>
          <a:lstStyle/>
          <a:p>
            <a:pPr marL="0" indent="0" algn="l">
              <a:lnSpc>
                <a:spcPts val="2100"/>
              </a:lnSpc>
              <a:buNone/>
            </a:pPr>
            <a:r>
              <a:rPr lang="en-US" sz="1500" dirty="0">
                <a:solidFill>
                  <a:srgbClr val="3F4757"/>
                </a:solidFill>
                <a:latin typeface="Arial" pitchFamily="34" charset="0"/>
                <a:ea typeface="Arial" pitchFamily="34" charset="-122"/>
                <a:cs typeface="Arial" pitchFamily="34" charset="-120"/>
              </a:rPr>
              <a:t>Electrons at the quasi-static limit become beam particles: Trojan-horse injection, H = γ − p_z − ψ kept exactly.</a:t>
            </a:r>
            <a:endParaRPr lang="en-US" sz="1500" dirty="0"/>
          </a:p>
        </p:txBody>
      </p:sp>
      <p:sp>
        <p:nvSpPr>
          <p:cNvPr id="13" name="Shape 11"/>
          <p:cNvSpPr/>
          <p:nvPr/>
        </p:nvSpPr>
        <p:spPr>
          <a:xfrm>
            <a:off x="815942" y="4024895"/>
            <a:ext cx="3397270" cy="1813922"/>
          </a:xfrm>
          <a:prstGeom prst="roundRect">
            <a:avLst>
              <a:gd name="adj" fmla="val 5426"/>
            </a:avLst>
          </a:prstGeom>
          <a:solidFill>
            <a:srgbClr val="FDFCF9"/>
          </a:solidFill>
          <a:ln w="6350">
            <a:solidFill>
              <a:srgbClr val="DEDBD2"/>
            </a:solidFill>
            <a:prstDash val="solid"/>
          </a:ln>
        </p:spPr>
      </p:sp>
      <p:sp>
        <p:nvSpPr>
          <p:cNvPr id="14" name="Text 12"/>
          <p:cNvSpPr/>
          <p:nvPr/>
        </p:nvSpPr>
        <p:spPr>
          <a:xfrm>
            <a:off x="1020609" y="4229559"/>
            <a:ext cx="3077574" cy="299708"/>
          </a:xfrm>
          <a:prstGeom prst="rect">
            <a:avLst/>
          </a:prstGeom>
          <a:noFill/>
          <a:ln/>
        </p:spPr>
        <p:txBody>
          <a:bodyPr wrap="square" lIns="0" tIns="0" rIns="0" bIns="0" rtlCol="0" anchor="t">
            <a:normAutofit/>
          </a:bodyPr>
          <a:lstStyle/>
          <a:p>
            <a:pPr marL="0" indent="0" algn="l">
              <a:lnSpc>
                <a:spcPts val="2160"/>
              </a:lnSpc>
              <a:buNone/>
            </a:pPr>
            <a:r>
              <a:rPr lang="en-US" sz="1800" b="1" dirty="0">
                <a:solidFill>
                  <a:srgbClr val="1F5FA6"/>
                </a:solidFill>
                <a:latin typeface="Arial" pitchFamily="34" charset="0"/>
                <a:ea typeface="Arial" pitchFamily="34" charset="-122"/>
                <a:cs typeface="Arial" pitchFamily="34" charset="-120"/>
              </a:rPr>
              <a:t>Spin and radiation</a:t>
            </a:r>
            <a:endParaRPr lang="en-US" sz="1800" dirty="0"/>
          </a:p>
        </p:txBody>
      </p:sp>
      <p:sp>
        <p:nvSpPr>
          <p:cNvPr id="15" name="Text 13"/>
          <p:cNvSpPr/>
          <p:nvPr/>
        </p:nvSpPr>
        <p:spPr>
          <a:xfrm>
            <a:off x="1020609" y="4567349"/>
            <a:ext cx="3077574" cy="825500"/>
          </a:xfrm>
          <a:prstGeom prst="rect">
            <a:avLst/>
          </a:prstGeom>
          <a:noFill/>
          <a:ln/>
        </p:spPr>
        <p:txBody>
          <a:bodyPr wrap="square" lIns="0" tIns="0" rIns="0" bIns="0" rtlCol="0" anchor="t">
            <a:normAutofit/>
          </a:bodyPr>
          <a:lstStyle/>
          <a:p>
            <a:pPr marL="0" indent="0" algn="l">
              <a:lnSpc>
                <a:spcPts val="2100"/>
              </a:lnSpc>
              <a:buNone/>
            </a:pPr>
            <a:r>
              <a:rPr lang="en-US" sz="1500" dirty="0">
                <a:solidFill>
                  <a:srgbClr val="3F4757"/>
                </a:solidFill>
                <a:latin typeface="Arial" pitchFamily="34" charset="0"/>
                <a:ea typeface="Arial" pitchFamily="34" charset="-122"/>
                <a:cs typeface="Arial" pitchFamily="34" charset="-120"/>
              </a:rPr>
              <a:t>Thomas–BMT spin precession; Landau–Lifshitz radiation reaction in the implicit pusher.</a:t>
            </a:r>
            <a:endParaRPr lang="en-US" sz="1500" dirty="0"/>
          </a:p>
        </p:txBody>
      </p:sp>
      <p:sp>
        <p:nvSpPr>
          <p:cNvPr id="16" name="Shape 14"/>
          <p:cNvSpPr/>
          <p:nvPr/>
        </p:nvSpPr>
        <p:spPr>
          <a:xfrm>
            <a:off x="4397338" y="4024895"/>
            <a:ext cx="3397270" cy="1813922"/>
          </a:xfrm>
          <a:prstGeom prst="roundRect">
            <a:avLst>
              <a:gd name="adj" fmla="val 5426"/>
            </a:avLst>
          </a:prstGeom>
          <a:solidFill>
            <a:srgbClr val="FDFCF9"/>
          </a:solidFill>
          <a:ln w="6350">
            <a:solidFill>
              <a:srgbClr val="DEDBD2"/>
            </a:solidFill>
            <a:prstDash val="solid"/>
          </a:ln>
        </p:spPr>
      </p:sp>
      <p:sp>
        <p:nvSpPr>
          <p:cNvPr id="17" name="Text 15"/>
          <p:cNvSpPr/>
          <p:nvPr/>
        </p:nvSpPr>
        <p:spPr>
          <a:xfrm>
            <a:off x="4602004" y="4229559"/>
            <a:ext cx="3077574" cy="299708"/>
          </a:xfrm>
          <a:prstGeom prst="rect">
            <a:avLst/>
          </a:prstGeom>
          <a:noFill/>
          <a:ln/>
        </p:spPr>
        <p:txBody>
          <a:bodyPr wrap="square" lIns="0" tIns="0" rIns="0" bIns="0" rtlCol="0" anchor="t">
            <a:normAutofit/>
          </a:bodyPr>
          <a:lstStyle/>
          <a:p>
            <a:pPr marL="0" indent="0" algn="l">
              <a:lnSpc>
                <a:spcPts val="2160"/>
              </a:lnSpc>
              <a:buNone/>
            </a:pPr>
            <a:r>
              <a:rPr lang="en-US" sz="1800" b="1" dirty="0">
                <a:solidFill>
                  <a:srgbClr val="1F5FA6"/>
                </a:solidFill>
                <a:latin typeface="Arial" pitchFamily="34" charset="0"/>
                <a:ea typeface="Arial" pitchFamily="34" charset="-122"/>
                <a:cs typeface="Arial" pitchFamily="34" charset="-120"/>
              </a:rPr>
              <a:t>Coulomb scattering</a:t>
            </a:r>
            <a:endParaRPr lang="en-US" sz="1800" dirty="0"/>
          </a:p>
        </p:txBody>
      </p:sp>
      <p:sp>
        <p:nvSpPr>
          <p:cNvPr id="18" name="Text 16"/>
          <p:cNvSpPr/>
          <p:nvPr/>
        </p:nvSpPr>
        <p:spPr>
          <a:xfrm>
            <a:off x="4602004" y="4567349"/>
            <a:ext cx="3077574" cy="825500"/>
          </a:xfrm>
          <a:prstGeom prst="rect">
            <a:avLst/>
          </a:prstGeom>
          <a:noFill/>
          <a:ln/>
        </p:spPr>
        <p:txBody>
          <a:bodyPr wrap="square" lIns="0" tIns="0" rIns="0" bIns="0" rtlCol="0" anchor="t">
            <a:normAutofit/>
          </a:bodyPr>
          <a:lstStyle/>
          <a:p>
            <a:pPr marL="0" indent="0" algn="l">
              <a:lnSpc>
                <a:spcPts val="2100"/>
              </a:lnSpc>
              <a:buNone/>
            </a:pPr>
            <a:r>
              <a:rPr lang="en-US" sz="1500" dirty="0">
                <a:solidFill>
                  <a:srgbClr val="3F4757"/>
                </a:solidFill>
                <a:latin typeface="Arial" pitchFamily="34" charset="0"/>
                <a:ea typeface="Arial" pitchFamily="34" charset="-122"/>
                <a:cs typeface="Arial" pitchFamily="34" charset="-120"/>
              </a:rPr>
              <a:t>Multiple scattering of beams on the plasma, on by default with a physical density.</a:t>
            </a:r>
            <a:endParaRPr lang="en-US" sz="1500" dirty="0"/>
          </a:p>
        </p:txBody>
      </p:sp>
      <p:sp>
        <p:nvSpPr>
          <p:cNvPr id="19" name="Shape 17"/>
          <p:cNvSpPr/>
          <p:nvPr/>
        </p:nvSpPr>
        <p:spPr>
          <a:xfrm>
            <a:off x="7978733" y="4024895"/>
            <a:ext cx="3397306" cy="1813922"/>
          </a:xfrm>
          <a:prstGeom prst="roundRect">
            <a:avLst>
              <a:gd name="adj" fmla="val 5426"/>
            </a:avLst>
          </a:prstGeom>
          <a:solidFill>
            <a:srgbClr val="FDFCF9"/>
          </a:solidFill>
          <a:ln w="6350">
            <a:solidFill>
              <a:srgbClr val="DEDBD2"/>
            </a:solidFill>
            <a:prstDash val="solid"/>
          </a:ln>
        </p:spPr>
      </p:sp>
      <p:sp>
        <p:nvSpPr>
          <p:cNvPr id="20" name="Text 18"/>
          <p:cNvSpPr/>
          <p:nvPr/>
        </p:nvSpPr>
        <p:spPr>
          <a:xfrm>
            <a:off x="8183400" y="4229559"/>
            <a:ext cx="3077612" cy="299708"/>
          </a:xfrm>
          <a:prstGeom prst="rect">
            <a:avLst/>
          </a:prstGeom>
          <a:noFill/>
          <a:ln/>
        </p:spPr>
        <p:txBody>
          <a:bodyPr wrap="square" lIns="0" tIns="0" rIns="0" bIns="0" rtlCol="0" anchor="t">
            <a:normAutofit/>
          </a:bodyPr>
          <a:lstStyle/>
          <a:p>
            <a:pPr marL="0" indent="0" algn="l">
              <a:lnSpc>
                <a:spcPts val="2160"/>
              </a:lnSpc>
              <a:buNone/>
            </a:pPr>
            <a:r>
              <a:rPr lang="en-US" sz="1800" b="1" dirty="0">
                <a:solidFill>
                  <a:srgbClr val="1F5FA6"/>
                </a:solidFill>
                <a:latin typeface="Arial" pitchFamily="34" charset="0"/>
                <a:ea typeface="Arial" pitchFamily="34" charset="-122"/>
                <a:cs typeface="Arial" pitchFamily="34" charset="-120"/>
              </a:rPr>
              <a:t>Practical</a:t>
            </a:r>
            <a:endParaRPr lang="en-US" sz="1800" dirty="0"/>
          </a:p>
        </p:txBody>
      </p:sp>
      <p:sp>
        <p:nvSpPr>
          <p:cNvPr id="21" name="Text 19"/>
          <p:cNvSpPr/>
          <p:nvPr/>
        </p:nvSpPr>
        <p:spPr>
          <a:xfrm>
            <a:off x="8183400" y="4567349"/>
            <a:ext cx="3077612" cy="1092200"/>
          </a:xfrm>
          <a:prstGeom prst="rect">
            <a:avLst/>
          </a:prstGeom>
          <a:noFill/>
          <a:ln/>
        </p:spPr>
        <p:txBody>
          <a:bodyPr wrap="square" lIns="0" tIns="0" rIns="0" bIns="0" rtlCol="0" anchor="t">
            <a:normAutofit/>
          </a:bodyPr>
          <a:lstStyle/>
          <a:p>
            <a:pPr marL="0" indent="0" algn="l">
              <a:lnSpc>
                <a:spcPts val="2100"/>
              </a:lnSpc>
              <a:buNone/>
            </a:pPr>
            <a:r>
              <a:rPr lang="en-US" sz="1500" dirty="0">
                <a:solidFill>
                  <a:srgbClr val="3F4757"/>
                </a:solidFill>
                <a:latin typeface="Arial" pitchFamily="34" charset="0"/>
                <a:ea typeface="Arial" pitchFamily="34" charset="-122"/>
                <a:cs typeface="Arial" pitchFamily="34" charset="-120"/>
              </a:rPr>
              <a:t>Two-stage runs (stiff driver, soft witness), adaptive Δt and sub-slicing, restart, openPMD, parsed profiles.</a:t>
            </a:r>
            <a:endParaRPr lang="en-US" sz="1500" dirty="0"/>
          </a:p>
        </p:txBody>
      </p:sp>
      <p:sp>
        <p:nvSpPr>
          <p:cNvPr id="22" name="Text 20"/>
          <p:cNvSpPr/>
          <p:nvPr/>
        </p:nvSpPr>
        <p:spPr>
          <a:xfrm>
            <a:off x="812767" y="6238280"/>
            <a:ext cx="7848570" cy="238738"/>
          </a:xfrm>
          <a:prstGeom prst="rect">
            <a:avLst/>
          </a:prstGeom>
          <a:noFill/>
          <a:ln/>
        </p:spPr>
        <p:txBody>
          <a:bodyPr wrap="square" lIns="0" tIns="0" rIns="0" bIns="0" rtlCol="0" anchor="t">
            <a:normAutofit/>
          </a:bodyPr>
          <a:lstStyle/>
          <a:p>
            <a:pPr marL="0" indent="0" algn="l">
              <a:lnSpc>
                <a:spcPts val="1680"/>
              </a:lnSpc>
              <a:buNone/>
            </a:pPr>
            <a:r>
              <a:rPr lang="en-US" sz="1200" dirty="0">
                <a:solidFill>
                  <a:srgbClr val="6B7280"/>
                </a:solidFill>
                <a:latin typeface="Arial" pitchFamily="34" charset="0"/>
                <a:ea typeface="Arial" pitchFamily="34" charset="-122"/>
                <a:cs typeface="Arial" pitchFamily="34" charset="-120"/>
              </a:rPr>
              <a:t>QUARZ &amp; GEM-PIC-RZ · A. Pukhov</a:t>
            </a:r>
            <a:endParaRPr lang="en-US" sz="1200" dirty="0"/>
          </a:p>
        </p:txBody>
      </p:sp>
      <p:sp>
        <p:nvSpPr>
          <p:cNvPr id="23" name="Text 21"/>
          <p:cNvSpPr/>
          <p:nvPr/>
        </p:nvSpPr>
        <p:spPr>
          <a:xfrm>
            <a:off x="10058431" y="6238280"/>
            <a:ext cx="1320783" cy="238738"/>
          </a:xfrm>
          <a:prstGeom prst="rect">
            <a:avLst/>
          </a:prstGeom>
          <a:noFill/>
          <a:ln/>
        </p:spPr>
        <p:txBody>
          <a:bodyPr wrap="square" lIns="0" tIns="0" rIns="0" bIns="0" rtlCol="0" anchor="t">
            <a:normAutofit/>
          </a:bodyPr>
          <a:lstStyle/>
          <a:p>
            <a:pPr marL="0" indent="0" algn="r">
              <a:lnSpc>
                <a:spcPts val="1680"/>
              </a:lnSpc>
              <a:buNone/>
            </a:pPr>
            <a:r>
              <a:rPr lang="en-US" sz="1200" dirty="0">
                <a:solidFill>
                  <a:srgbClr val="6B7280"/>
                </a:solidFill>
                <a:latin typeface="Arial" pitchFamily="34" charset="0"/>
                <a:ea typeface="Arial" pitchFamily="34" charset="-122"/>
                <a:cs typeface="Arial" pitchFamily="34" charset="-120"/>
              </a:rPr>
              <a:t>17</a:t>
            </a:r>
            <a:endParaRPr lang="en-US" sz="1200" dirty="0"/>
          </a:p>
        </p:txBody>
      </p:sp>
      <p:pic>
        <p:nvPicPr>
          <p:cNvPr id="24" name="Picture 23">
            <a:extLst>
              <a:ext uri="{FF2B5EF4-FFF2-40B4-BE49-F238E27FC236}">
                <a16:creationId xmlns:a16="http://schemas.microsoft.com/office/drawing/2014/main" id="{8E575622-4B34-7488-C4A6-CA4E3D2E1BAA}"/>
              </a:ext>
            </a:extLst>
          </p:cNvPr>
          <p:cNvPicPr>
            <a:picLocks noChangeAspect="1"/>
          </p:cNvPicPr>
          <p:nvPr/>
        </p:nvPicPr>
        <p:blipFill>
          <a:blip r:embed="rId3"/>
          <a:stretch>
            <a:fillRect/>
          </a:stretch>
        </p:blipFill>
        <p:spPr>
          <a:xfrm>
            <a:off x="10850627" y="-99949"/>
            <a:ext cx="1311965" cy="1311965"/>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19">
    <p:bg>
      <p:bgPr>
        <a:solidFill>
          <a:srgbClr val="B5541A"/>
        </a:solidFill>
        <a:effectLst/>
      </p:bgPr>
    </p:bg>
    <p:spTree>
      <p:nvGrpSpPr>
        <p:cNvPr id="1" name=""/>
        <p:cNvGrpSpPr/>
        <p:nvPr/>
      </p:nvGrpSpPr>
      <p:grpSpPr>
        <a:xfrm>
          <a:off x="0" y="0"/>
          <a:ext cx="0" cy="0"/>
          <a:chOff x="0" y="0"/>
          <a:chExt cx="0" cy="0"/>
        </a:xfrm>
      </p:grpSpPr>
      <p:sp>
        <p:nvSpPr>
          <p:cNvPr id="2" name="Text 0"/>
          <p:cNvSpPr/>
          <p:nvPr/>
        </p:nvSpPr>
        <p:spPr>
          <a:xfrm>
            <a:off x="812767" y="2287277"/>
            <a:ext cx="10883441" cy="274337"/>
          </a:xfrm>
          <a:prstGeom prst="rect">
            <a:avLst/>
          </a:prstGeom>
          <a:noFill/>
          <a:ln/>
        </p:spPr>
        <p:txBody>
          <a:bodyPr wrap="square" lIns="0" tIns="0" rIns="0" bIns="0" rtlCol="0" anchor="t">
            <a:normAutofit/>
          </a:bodyPr>
          <a:lstStyle/>
          <a:p>
            <a:pPr marL="0" indent="0" algn="l">
              <a:lnSpc>
                <a:spcPts val="1960"/>
              </a:lnSpc>
              <a:buNone/>
            </a:pPr>
            <a:r>
              <a:rPr lang="en-US" sz="1400" b="1" kern="0" spc="150" dirty="0">
                <a:solidFill>
                  <a:srgbClr val="F7DCC8"/>
                </a:solidFill>
                <a:latin typeface="Arial" pitchFamily="34" charset="0"/>
                <a:ea typeface="Arial" pitchFamily="34" charset="-122"/>
                <a:cs typeface="Arial" pitchFamily="34" charset="-120"/>
              </a:rPr>
              <a:t>PART 2</a:t>
            </a:r>
            <a:endParaRPr lang="en-US" sz="1400" dirty="0"/>
          </a:p>
        </p:txBody>
      </p:sp>
      <p:sp>
        <p:nvSpPr>
          <p:cNvPr id="3" name="Text 1"/>
          <p:cNvSpPr>
            <a:spLocks noGrp="1"/>
          </p:cNvSpPr>
          <p:nvPr>
            <p:ph type="title"/>
          </p:nvPr>
        </p:nvSpPr>
        <p:spPr>
          <a:xfrm>
            <a:off x="812767" y="2790205"/>
            <a:ext cx="10883441" cy="825464"/>
          </a:xfrm>
          <a:prstGeom prst="rect">
            <a:avLst/>
          </a:prstGeom>
          <a:noFill/>
          <a:ln/>
        </p:spPr>
        <p:txBody>
          <a:bodyPr wrap="square" lIns="0" tIns="0" rIns="0" bIns="0" rtlCol="0" anchor="t">
            <a:normAutofit/>
          </a:bodyPr>
          <a:lstStyle/>
          <a:p>
            <a:pPr marL="0" indent="0" algn="l">
              <a:lnSpc>
                <a:spcPts val="6300"/>
              </a:lnSpc>
              <a:buNone/>
            </a:pPr>
            <a:r>
              <a:rPr lang="en-US" sz="6000" b="1" i="0" dirty="0">
                <a:solidFill>
                  <a:srgbClr val="FBF4EE"/>
                </a:solidFill>
                <a:latin typeface="Georgia" pitchFamily="18" charset="0"/>
                <a:ea typeface="Georgia" pitchFamily="18" charset="-122"/>
                <a:cs typeface="Georgia" pitchFamily="18" charset="-120"/>
              </a:rPr>
              <a:t>GEM-PIC-RZ</a:t>
            </a:r>
            <a:endParaRPr lang="en-US" sz="6000" dirty="0"/>
          </a:p>
        </p:txBody>
      </p:sp>
      <p:sp>
        <p:nvSpPr>
          <p:cNvPr id="4" name="Text 2"/>
          <p:cNvSpPr/>
          <p:nvPr/>
        </p:nvSpPr>
        <p:spPr>
          <a:xfrm>
            <a:off x="812767" y="3844268"/>
            <a:ext cx="9156689" cy="751791"/>
          </a:xfrm>
          <a:prstGeom prst="rect">
            <a:avLst/>
          </a:prstGeom>
          <a:noFill/>
          <a:ln/>
        </p:spPr>
        <p:txBody>
          <a:bodyPr wrap="square" lIns="0" tIns="0" rIns="0" bIns="0" rtlCol="0" anchor="t">
            <a:normAutofit/>
          </a:bodyPr>
          <a:lstStyle/>
          <a:p>
            <a:pPr marL="0" indent="0" algn="l">
              <a:lnSpc>
                <a:spcPts val="2860"/>
              </a:lnSpc>
              <a:buNone/>
            </a:pPr>
            <a:r>
              <a:rPr lang="en-US" sz="2200" dirty="0">
                <a:solidFill>
                  <a:srgbClr val="FBEDE2"/>
                </a:solidFill>
                <a:latin typeface="Arial" pitchFamily="34" charset="0"/>
                <a:ea typeface="Arial" pitchFamily="34" charset="-122"/>
                <a:cs typeface="Arial" pitchFamily="34" charset="-120"/>
              </a:rPr>
              <a:t>Galilean electromagnetic PIC in azimuthal modes: </a:t>
            </a:r>
            <a:br>
              <a:rPr lang="en-US" sz="2200" dirty="0">
                <a:solidFill>
                  <a:srgbClr val="FBEDE2"/>
                </a:solidFill>
                <a:latin typeface="Arial" pitchFamily="34" charset="0"/>
                <a:ea typeface="Arial" pitchFamily="34" charset="-122"/>
                <a:cs typeface="Arial" pitchFamily="34" charset="-120"/>
              </a:rPr>
            </a:br>
            <a:r>
              <a:rPr lang="en-US" sz="2200" dirty="0">
                <a:solidFill>
                  <a:srgbClr val="FBEDE2"/>
                </a:solidFill>
                <a:latin typeface="Arial" pitchFamily="34" charset="0"/>
                <a:ea typeface="Arial" pitchFamily="34" charset="-122"/>
                <a:cs typeface="Arial" pitchFamily="34" charset="-120"/>
              </a:rPr>
              <a:t>the laser carrier is resolved, the step is not tied to the cell</a:t>
            </a:r>
            <a:endParaRPr lang="en-US" sz="2200" dirty="0"/>
          </a:p>
        </p:txBody>
      </p:sp>
      <p:pic>
        <p:nvPicPr>
          <p:cNvPr id="6" name="Picture 5">
            <a:extLst>
              <a:ext uri="{FF2B5EF4-FFF2-40B4-BE49-F238E27FC236}">
                <a16:creationId xmlns:a16="http://schemas.microsoft.com/office/drawing/2014/main" id="{BF9D8D36-437A-DAEC-9980-988E4D4C6847}"/>
              </a:ext>
            </a:extLst>
          </p:cNvPr>
          <p:cNvPicPr>
            <a:picLocks noChangeAspect="1"/>
          </p:cNvPicPr>
          <p:nvPr/>
        </p:nvPicPr>
        <p:blipFill>
          <a:blip r:embed="rId3"/>
          <a:stretch>
            <a:fillRect/>
          </a:stretch>
        </p:blipFill>
        <p:spPr>
          <a:xfrm>
            <a:off x="6925585" y="235064"/>
            <a:ext cx="5043777" cy="1968303"/>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0">
    <p:bg>
      <p:bgPr>
        <a:solidFill>
          <a:srgbClr val="F6F5F0"/>
        </a:solidFill>
        <a:effectLst/>
      </p:bgPr>
    </p:bg>
    <p:spTree>
      <p:nvGrpSpPr>
        <p:cNvPr id="1" name=""/>
        <p:cNvGrpSpPr/>
        <p:nvPr/>
      </p:nvGrpSpPr>
      <p:grpSpPr>
        <a:xfrm>
          <a:off x="0" y="0"/>
          <a:ext cx="0" cy="0"/>
          <a:chOff x="0" y="0"/>
          <a:chExt cx="0" cy="0"/>
        </a:xfrm>
      </p:grpSpPr>
      <p:sp>
        <p:nvSpPr>
          <p:cNvPr id="2" name="Text 0"/>
          <p:cNvSpPr/>
          <p:nvPr/>
        </p:nvSpPr>
        <p:spPr>
          <a:xfrm>
            <a:off x="812767" y="812763"/>
            <a:ext cx="10883441" cy="222868"/>
          </a:xfrm>
          <a:prstGeom prst="rect">
            <a:avLst/>
          </a:prstGeom>
          <a:noFill/>
          <a:ln/>
        </p:spPr>
        <p:txBody>
          <a:bodyPr wrap="square" lIns="0" tIns="0" rIns="0" bIns="0" rtlCol="0" anchor="t">
            <a:normAutofit/>
          </a:bodyPr>
          <a:lstStyle/>
          <a:p>
            <a:pPr marL="0" indent="0" algn="l">
              <a:lnSpc>
                <a:spcPts val="1575"/>
              </a:lnSpc>
              <a:buNone/>
            </a:pPr>
            <a:r>
              <a:rPr lang="en-US" sz="1125" b="1" kern="0" spc="150" dirty="0">
                <a:solidFill>
                  <a:srgbClr val="B5541A"/>
                </a:solidFill>
                <a:latin typeface="Arial" pitchFamily="34" charset="0"/>
                <a:ea typeface="Arial" pitchFamily="34" charset="-122"/>
                <a:cs typeface="Arial" pitchFamily="34" charset="-120"/>
              </a:rPr>
              <a:t>GEM-PIC-RZ · IDEA</a:t>
            </a:r>
            <a:endParaRPr lang="en-US" sz="1125" dirty="0"/>
          </a:p>
        </p:txBody>
      </p:sp>
      <p:sp>
        <p:nvSpPr>
          <p:cNvPr id="3" name="Text 1"/>
          <p:cNvSpPr>
            <a:spLocks noGrp="1"/>
          </p:cNvSpPr>
          <p:nvPr>
            <p:ph type="title"/>
          </p:nvPr>
        </p:nvSpPr>
        <p:spPr>
          <a:xfrm>
            <a:off x="812767" y="1238821"/>
            <a:ext cx="11379233" cy="853018"/>
          </a:xfrm>
          <a:prstGeom prst="rect">
            <a:avLst/>
          </a:prstGeom>
          <a:noFill/>
          <a:ln/>
        </p:spPr>
        <p:txBody>
          <a:bodyPr wrap="square" lIns="0" tIns="0" rIns="0" bIns="0" rtlCol="0" anchor="t">
            <a:normAutofit/>
          </a:bodyPr>
          <a:lstStyle/>
          <a:p>
            <a:pPr marL="0" indent="0" algn="l">
              <a:lnSpc>
                <a:spcPts val="3476"/>
              </a:lnSpc>
              <a:buNone/>
            </a:pPr>
            <a:r>
              <a:rPr lang="en-US" sz="3160" b="1" i="0" dirty="0">
                <a:solidFill>
                  <a:srgbClr val="14213D"/>
                </a:solidFill>
                <a:latin typeface="Georgia" pitchFamily="18" charset="0"/>
                <a:ea typeface="Georgia" pitchFamily="18" charset="-122"/>
                <a:cs typeface="Georgia" pitchFamily="18" charset="-120"/>
              </a:rPr>
              <a:t>Split the field into forward and backward parts</a:t>
            </a:r>
            <a:endParaRPr lang="en-US" sz="3160" dirty="0"/>
          </a:p>
        </p:txBody>
      </p:sp>
      <p:sp>
        <p:nvSpPr>
          <p:cNvPr id="4" name="Shape 2"/>
          <p:cNvSpPr/>
          <p:nvPr/>
        </p:nvSpPr>
        <p:spPr>
          <a:xfrm>
            <a:off x="815942" y="2298204"/>
            <a:ext cx="10560097" cy="1651653"/>
          </a:xfrm>
          <a:prstGeom prst="roundRect">
            <a:avLst>
              <a:gd name="adj" fmla="val 5959"/>
            </a:avLst>
          </a:prstGeom>
          <a:solidFill>
            <a:srgbClr val="FDFCF9"/>
          </a:solidFill>
          <a:ln w="6350">
            <a:solidFill>
              <a:srgbClr val="DEDBD2"/>
            </a:solidFill>
            <a:prstDash val="solid"/>
          </a:ln>
        </p:spPr>
      </p:sp>
      <p:pic>
        <p:nvPicPr>
          <p:cNvPr id="5" name="Image 0" descr="Galilean variables zeta = z minus ct and s = z or ct; characteristic fields R = E plus or minus B forward and L backward"/>
          <p:cNvPicPr>
            <a:picLocks noChangeAspect="1"/>
          </p:cNvPicPr>
          <p:nvPr/>
        </p:nvPicPr>
        <p:blipFill>
          <a:blip r:embed="rId3"/>
          <a:srcRect t="-2" b="-2"/>
          <a:stretch/>
        </p:blipFill>
        <p:spPr>
          <a:xfrm>
            <a:off x="2460615" y="2477467"/>
            <a:ext cx="7270716" cy="1396981"/>
          </a:xfrm>
          <a:prstGeom prst="rect">
            <a:avLst/>
          </a:prstGeom>
        </p:spPr>
      </p:pic>
      <p:sp>
        <p:nvSpPr>
          <p:cNvPr id="6" name="Text 3"/>
          <p:cNvSpPr/>
          <p:nvPr/>
        </p:nvSpPr>
        <p:spPr>
          <a:xfrm>
            <a:off x="812767" y="4181624"/>
            <a:ext cx="5337081" cy="278013"/>
          </a:xfrm>
          <a:prstGeom prst="rect">
            <a:avLst/>
          </a:prstGeom>
          <a:noFill/>
          <a:ln/>
        </p:spPr>
        <p:txBody>
          <a:bodyPr wrap="square" lIns="0" tIns="0" rIns="0" bIns="0" rtlCol="0" anchor="t">
            <a:normAutofit/>
          </a:bodyPr>
          <a:lstStyle/>
          <a:p>
            <a:pPr marL="0" indent="0" algn="l">
              <a:lnSpc>
                <a:spcPts val="2025"/>
              </a:lnSpc>
              <a:buNone/>
            </a:pPr>
            <a:r>
              <a:rPr lang="en-US" sz="1688" b="1" dirty="0">
                <a:solidFill>
                  <a:srgbClr val="B5541A"/>
                </a:solidFill>
                <a:latin typeface="Arial" pitchFamily="34" charset="0"/>
                <a:ea typeface="Arial" pitchFamily="34" charset="-122"/>
                <a:cs typeface="Arial" pitchFamily="34" charset="-120"/>
              </a:rPr>
              <a:t>Forward field R: keep ∂ₛ</a:t>
            </a:r>
            <a:endParaRPr lang="en-US" sz="1688" dirty="0"/>
          </a:p>
        </p:txBody>
      </p:sp>
      <p:sp>
        <p:nvSpPr>
          <p:cNvPr id="7" name="Text 4"/>
          <p:cNvSpPr/>
          <p:nvPr/>
        </p:nvSpPr>
        <p:spPr>
          <a:xfrm>
            <a:off x="812767" y="4497722"/>
            <a:ext cx="5337081" cy="713207"/>
          </a:xfrm>
          <a:prstGeom prst="rect">
            <a:avLst/>
          </a:prstGeom>
          <a:noFill/>
          <a:ln/>
        </p:spPr>
        <p:txBody>
          <a:bodyPr wrap="square" lIns="0" tIns="0" rIns="0" bIns="0" rtlCol="0" anchor="t">
            <a:normAutofit/>
          </a:bodyPr>
          <a:lstStyle/>
          <a:p>
            <a:pPr marL="0" indent="0" algn="l">
              <a:lnSpc>
                <a:spcPts val="1807"/>
              </a:lnSpc>
              <a:buNone/>
            </a:pPr>
            <a:r>
              <a:rPr lang="en-US" sz="1291" dirty="0">
                <a:solidFill>
                  <a:srgbClr val="3F4757"/>
                </a:solidFill>
                <a:latin typeface="Arial" pitchFamily="34" charset="0"/>
                <a:ea typeface="Arial" pitchFamily="34" charset="-122"/>
                <a:cs typeface="Arial" pitchFamily="34" charset="-120"/>
              </a:rPr>
              <a:t>The laser: fast in ζ (λ₀), slow in </a:t>
            </a:r>
            <a:r>
              <a:rPr lang="en-US" sz="1291" i="1" dirty="0">
                <a:solidFill>
                  <a:srgbClr val="3F4757"/>
                </a:solidFill>
                <a:latin typeface="Arial" pitchFamily="34" charset="0"/>
                <a:ea typeface="Arial" pitchFamily="34" charset="-122"/>
                <a:cs typeface="Arial" pitchFamily="34" charset="-120"/>
              </a:rPr>
              <a:t>s</a:t>
            </a:r>
            <a:r>
              <a:rPr lang="en-US" sz="1291" dirty="0">
                <a:solidFill>
                  <a:srgbClr val="3F4757"/>
                </a:solidFill>
                <a:latin typeface="Arial" pitchFamily="34" charset="0"/>
                <a:ea typeface="Arial" pitchFamily="34" charset="-122"/>
                <a:cs typeface="Arial" pitchFamily="34" charset="-120"/>
              </a:rPr>
              <a:t> (Rayleigh and depletion lengths). It propagates, diffracts, depletes and redshifts self-consistently.</a:t>
            </a:r>
            <a:endParaRPr lang="en-US" sz="1291" dirty="0"/>
          </a:p>
        </p:txBody>
      </p:sp>
      <p:sp>
        <p:nvSpPr>
          <p:cNvPr id="8" name="Text 5"/>
          <p:cNvSpPr/>
          <p:nvPr/>
        </p:nvSpPr>
        <p:spPr>
          <a:xfrm>
            <a:off x="6197582" y="4181624"/>
            <a:ext cx="5337081" cy="299708"/>
          </a:xfrm>
          <a:prstGeom prst="rect">
            <a:avLst/>
          </a:prstGeom>
          <a:noFill/>
          <a:ln/>
        </p:spPr>
        <p:txBody>
          <a:bodyPr wrap="square" lIns="0" tIns="0" rIns="0" bIns="0" rtlCol="0" anchor="t">
            <a:normAutofit/>
          </a:bodyPr>
          <a:lstStyle/>
          <a:p>
            <a:pPr marL="0" indent="0" algn="l">
              <a:lnSpc>
                <a:spcPts val="2160"/>
              </a:lnSpc>
              <a:buNone/>
            </a:pPr>
            <a:r>
              <a:rPr lang="en-US" sz="1800" b="1" i="1" dirty="0">
                <a:solidFill>
                  <a:srgbClr val="B5541A"/>
                </a:solidFill>
                <a:latin typeface="Arial" pitchFamily="34" charset="0"/>
                <a:ea typeface="Arial" pitchFamily="34" charset="-122"/>
                <a:cs typeface="Arial" pitchFamily="34" charset="-120"/>
              </a:rPr>
              <a:t>L, </a:t>
            </a:r>
            <a:r>
              <a:rPr lang="en-US" sz="1800" b="1" i="1" dirty="0" err="1">
                <a:solidFill>
                  <a:srgbClr val="B5541A"/>
                </a:solidFill>
                <a:latin typeface="Arial" pitchFamily="34" charset="0"/>
                <a:ea typeface="Arial" pitchFamily="34" charset="-122"/>
                <a:cs typeface="Arial" pitchFamily="34" charset="-120"/>
              </a:rPr>
              <a:t>E</a:t>
            </a:r>
            <a:r>
              <a:rPr lang="en-US" sz="1800" b="1" i="1" baseline="-25000" dirty="0" err="1">
                <a:solidFill>
                  <a:srgbClr val="B5541A"/>
                </a:solidFill>
                <a:latin typeface="Arial" pitchFamily="34" charset="0"/>
                <a:ea typeface="Arial" pitchFamily="34" charset="-122"/>
                <a:cs typeface="Arial" pitchFamily="34" charset="-120"/>
              </a:rPr>
              <a:t>z</a:t>
            </a:r>
            <a:r>
              <a:rPr lang="en-US" sz="1800" b="1" i="1" dirty="0">
                <a:solidFill>
                  <a:srgbClr val="B5541A"/>
                </a:solidFill>
                <a:latin typeface="Arial" pitchFamily="34" charset="0"/>
                <a:ea typeface="Arial" pitchFamily="34" charset="-122"/>
                <a:cs typeface="Arial" pitchFamily="34" charset="-120"/>
              </a:rPr>
              <a:t>, </a:t>
            </a:r>
            <a:r>
              <a:rPr lang="en-US" sz="1800" b="1" i="1" dirty="0" err="1">
                <a:solidFill>
                  <a:srgbClr val="B5541A"/>
                </a:solidFill>
                <a:latin typeface="Arial" pitchFamily="34" charset="0"/>
                <a:ea typeface="Arial" pitchFamily="34" charset="-122"/>
                <a:cs typeface="Arial" pitchFamily="34" charset="-120"/>
              </a:rPr>
              <a:t>B</a:t>
            </a:r>
            <a:r>
              <a:rPr lang="en-US" sz="1800" b="1" i="1" baseline="-25000" dirty="0" err="1">
                <a:solidFill>
                  <a:srgbClr val="B5541A"/>
                </a:solidFill>
                <a:latin typeface="Arial" pitchFamily="34" charset="0"/>
                <a:ea typeface="Arial" pitchFamily="34" charset="-122"/>
                <a:cs typeface="Arial" pitchFamily="34" charset="-120"/>
              </a:rPr>
              <a:t>z</a:t>
            </a:r>
            <a:r>
              <a:rPr lang="en-US" sz="1800" b="1" dirty="0">
                <a:solidFill>
                  <a:srgbClr val="B5541A"/>
                </a:solidFill>
                <a:latin typeface="Arial" pitchFamily="34" charset="0"/>
                <a:ea typeface="Arial" pitchFamily="34" charset="-122"/>
                <a:cs typeface="Arial" pitchFamily="34" charset="-120"/>
              </a:rPr>
              <a:t>: drop ∂ₛ next to ∂ζ</a:t>
            </a:r>
            <a:endParaRPr lang="en-US" sz="1800" dirty="0"/>
          </a:p>
        </p:txBody>
      </p:sp>
      <p:sp>
        <p:nvSpPr>
          <p:cNvPr id="9" name="Text 6"/>
          <p:cNvSpPr/>
          <p:nvPr/>
        </p:nvSpPr>
        <p:spPr>
          <a:xfrm>
            <a:off x="6197582" y="4519414"/>
            <a:ext cx="5337081" cy="523274"/>
          </a:xfrm>
          <a:prstGeom prst="rect">
            <a:avLst/>
          </a:prstGeom>
          <a:noFill/>
          <a:ln/>
        </p:spPr>
        <p:txBody>
          <a:bodyPr wrap="square" lIns="0" tIns="0" rIns="0" bIns="0" rtlCol="0" anchor="t">
            <a:normAutofit/>
          </a:bodyPr>
          <a:lstStyle/>
          <a:p>
            <a:pPr marL="0" indent="0" algn="l">
              <a:lnSpc>
                <a:spcPts val="1960"/>
              </a:lnSpc>
              <a:buNone/>
            </a:pPr>
            <a:r>
              <a:rPr lang="en-US" sz="1400" dirty="0">
                <a:solidFill>
                  <a:srgbClr val="3F4757"/>
                </a:solidFill>
                <a:latin typeface="Arial" pitchFamily="34" charset="0"/>
                <a:ea typeface="Arial" pitchFamily="34" charset="-122"/>
                <a:cs typeface="Arial" pitchFamily="34" charset="-120"/>
              </a:rPr>
              <a:t>They vary on the ζ-scales of their sources, which move with </a:t>
            </a:r>
            <a:r>
              <a:rPr lang="en-US" sz="1400" i="1" dirty="0">
                <a:solidFill>
                  <a:srgbClr val="3F4757"/>
                </a:solidFill>
                <a:latin typeface="Arial" pitchFamily="34" charset="0"/>
                <a:ea typeface="Arial" pitchFamily="34" charset="-122"/>
                <a:cs typeface="Arial" pitchFamily="34" charset="-120"/>
              </a:rPr>
              <a:t>v ≈ c</a:t>
            </a:r>
            <a:r>
              <a:rPr lang="en-US" sz="1400" dirty="0">
                <a:solidFill>
                  <a:srgbClr val="3F4757"/>
                </a:solidFill>
                <a:latin typeface="Arial" pitchFamily="34" charset="0"/>
                <a:ea typeface="Arial" pitchFamily="34" charset="-122"/>
                <a:cs typeface="Arial" pitchFamily="34" charset="-120"/>
              </a:rPr>
              <a:t>. </a:t>
            </a:r>
            <a:r>
              <a:rPr lang="en-US" sz="1400" dirty="0">
                <a:solidFill>
                  <a:srgbClr val="FF0000"/>
                </a:solidFill>
                <a:latin typeface="Arial" pitchFamily="34" charset="0"/>
                <a:ea typeface="Arial" pitchFamily="34" charset="-122"/>
                <a:cs typeface="Arial" pitchFamily="34" charset="-120"/>
              </a:rPr>
              <a:t>Not a quasi-static approximation of the laser</a:t>
            </a:r>
            <a:r>
              <a:rPr lang="en-US" sz="1400" dirty="0">
                <a:solidFill>
                  <a:srgbClr val="3F4757"/>
                </a:solidFill>
                <a:latin typeface="Arial" pitchFamily="34" charset="0"/>
                <a:ea typeface="Arial" pitchFamily="34" charset="-122"/>
                <a:cs typeface="Arial" pitchFamily="34" charset="-120"/>
              </a:rPr>
              <a:t>.</a:t>
            </a:r>
            <a:endParaRPr lang="en-US" sz="1400" dirty="0"/>
          </a:p>
        </p:txBody>
      </p:sp>
      <p:sp>
        <p:nvSpPr>
          <p:cNvPr id="10" name="Text 7"/>
          <p:cNvSpPr/>
          <p:nvPr/>
        </p:nvSpPr>
        <p:spPr>
          <a:xfrm>
            <a:off x="812767" y="5414119"/>
            <a:ext cx="10883441" cy="453278"/>
          </a:xfrm>
          <a:prstGeom prst="rect">
            <a:avLst/>
          </a:prstGeom>
          <a:noFill/>
          <a:ln/>
        </p:spPr>
        <p:txBody>
          <a:bodyPr wrap="square" lIns="0" tIns="0" rIns="0" bIns="0" rtlCol="0" anchor="t">
            <a:normAutofit/>
          </a:bodyPr>
          <a:lstStyle/>
          <a:p>
            <a:pPr marL="0" indent="0" algn="l">
              <a:lnSpc>
                <a:spcPts val="1684"/>
              </a:lnSpc>
              <a:buNone/>
            </a:pPr>
            <a:r>
              <a:rPr lang="en-US" sz="1203" dirty="0">
                <a:solidFill>
                  <a:srgbClr val="5A6478"/>
                </a:solidFill>
                <a:latin typeface="Arial" pitchFamily="34" charset="0"/>
                <a:ea typeface="Arial" pitchFamily="34" charset="-122"/>
                <a:cs typeface="Arial" pitchFamily="34" charset="-120"/>
              </a:rPr>
              <a:t>3D scheme: </a:t>
            </a:r>
            <a:r>
              <a:rPr lang="en-US" sz="1203" i="1" dirty="0">
                <a:solidFill>
                  <a:srgbClr val="5A6478"/>
                </a:solidFill>
                <a:latin typeface="Arial" pitchFamily="34" charset="0"/>
                <a:ea typeface="Arial" pitchFamily="34" charset="-122"/>
                <a:cs typeface="Arial" pitchFamily="34" charset="-120"/>
              </a:rPr>
              <a:t>A. Pukhov, N. Elkina, T. Wilson, J. Comput. Phys. 567, 115331 (2026)</a:t>
            </a:r>
            <a:r>
              <a:rPr lang="en-US" sz="1203" dirty="0">
                <a:solidFill>
                  <a:srgbClr val="5A6478"/>
                </a:solidFill>
                <a:latin typeface="Arial" pitchFamily="34" charset="0"/>
                <a:ea typeface="Arial" pitchFamily="34" charset="-122"/>
                <a:cs typeface="Arial" pitchFamily="34" charset="-120"/>
              </a:rPr>
              <a:t>; reproduced a 31.8 cm ionization-injection LWFA run with FBPIC.</a:t>
            </a:r>
            <a:endParaRPr lang="en-US" sz="1203" dirty="0"/>
          </a:p>
        </p:txBody>
      </p:sp>
      <p:sp>
        <p:nvSpPr>
          <p:cNvPr id="11" name="Text 8"/>
          <p:cNvSpPr/>
          <p:nvPr/>
        </p:nvSpPr>
        <p:spPr>
          <a:xfrm>
            <a:off x="812767" y="6238280"/>
            <a:ext cx="7848570" cy="238738"/>
          </a:xfrm>
          <a:prstGeom prst="rect">
            <a:avLst/>
          </a:prstGeom>
          <a:noFill/>
          <a:ln/>
        </p:spPr>
        <p:txBody>
          <a:bodyPr wrap="square" lIns="0" tIns="0" rIns="0" bIns="0" rtlCol="0" anchor="t">
            <a:normAutofit/>
          </a:bodyPr>
          <a:lstStyle/>
          <a:p>
            <a:pPr marL="0" indent="0" algn="l">
              <a:lnSpc>
                <a:spcPts val="1680"/>
              </a:lnSpc>
              <a:buNone/>
            </a:pPr>
            <a:r>
              <a:rPr lang="en-US" sz="1200" dirty="0">
                <a:solidFill>
                  <a:srgbClr val="6B7280"/>
                </a:solidFill>
                <a:latin typeface="Arial" pitchFamily="34" charset="0"/>
                <a:ea typeface="Arial" pitchFamily="34" charset="-122"/>
                <a:cs typeface="Arial" pitchFamily="34" charset="-120"/>
              </a:rPr>
              <a:t>QUARZ &amp; GEM-PIC-RZ · A. Pukhov</a:t>
            </a:r>
            <a:endParaRPr lang="en-US" sz="1200" dirty="0"/>
          </a:p>
        </p:txBody>
      </p:sp>
      <p:sp>
        <p:nvSpPr>
          <p:cNvPr id="12" name="Text 9"/>
          <p:cNvSpPr/>
          <p:nvPr/>
        </p:nvSpPr>
        <p:spPr>
          <a:xfrm>
            <a:off x="10058431" y="6238280"/>
            <a:ext cx="1320783" cy="238738"/>
          </a:xfrm>
          <a:prstGeom prst="rect">
            <a:avLst/>
          </a:prstGeom>
          <a:noFill/>
          <a:ln/>
        </p:spPr>
        <p:txBody>
          <a:bodyPr wrap="square" lIns="0" tIns="0" rIns="0" bIns="0" rtlCol="0" anchor="t">
            <a:normAutofit/>
          </a:bodyPr>
          <a:lstStyle/>
          <a:p>
            <a:pPr marL="0" indent="0" algn="r">
              <a:lnSpc>
                <a:spcPts val="1680"/>
              </a:lnSpc>
              <a:buNone/>
            </a:pPr>
            <a:r>
              <a:rPr lang="en-US" sz="1200" dirty="0">
                <a:solidFill>
                  <a:srgbClr val="6B7280"/>
                </a:solidFill>
                <a:latin typeface="Arial" pitchFamily="34" charset="0"/>
                <a:ea typeface="Arial" pitchFamily="34" charset="-122"/>
                <a:cs typeface="Arial" pitchFamily="34" charset="-120"/>
              </a:rPr>
              <a:t>20</a:t>
            </a:r>
            <a:endParaRPr lang="en-US" sz="1200" dirty="0"/>
          </a:p>
        </p:txBody>
      </p:sp>
      <p:pic>
        <p:nvPicPr>
          <p:cNvPr id="18" name="Picture 17">
            <a:extLst>
              <a:ext uri="{FF2B5EF4-FFF2-40B4-BE49-F238E27FC236}">
                <a16:creationId xmlns:a16="http://schemas.microsoft.com/office/drawing/2014/main" id="{7B79A5E3-5873-FF00-0585-4FAE72B2FC74}"/>
              </a:ext>
            </a:extLst>
          </p:cNvPr>
          <p:cNvPicPr>
            <a:picLocks noChangeAspect="1"/>
          </p:cNvPicPr>
          <p:nvPr/>
        </p:nvPicPr>
        <p:blipFill>
          <a:blip r:embed="rId4"/>
          <a:stretch>
            <a:fillRect/>
          </a:stretch>
        </p:blipFill>
        <p:spPr>
          <a:xfrm>
            <a:off x="11260707" y="32588"/>
            <a:ext cx="914400" cy="91440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1">
    <p:bg>
      <p:bgPr>
        <a:solidFill>
          <a:srgbClr val="F6F5F0"/>
        </a:solidFill>
        <a:effectLst/>
      </p:bgPr>
    </p:bg>
    <p:spTree>
      <p:nvGrpSpPr>
        <p:cNvPr id="1" name=""/>
        <p:cNvGrpSpPr/>
        <p:nvPr/>
      </p:nvGrpSpPr>
      <p:grpSpPr>
        <a:xfrm>
          <a:off x="0" y="0"/>
          <a:ext cx="0" cy="0"/>
          <a:chOff x="0" y="0"/>
          <a:chExt cx="0" cy="0"/>
        </a:xfrm>
      </p:grpSpPr>
      <p:sp>
        <p:nvSpPr>
          <p:cNvPr id="2" name="Text 0"/>
          <p:cNvSpPr/>
          <p:nvPr/>
        </p:nvSpPr>
        <p:spPr>
          <a:xfrm>
            <a:off x="812767" y="812775"/>
            <a:ext cx="10883441" cy="238738"/>
          </a:xfrm>
          <a:prstGeom prst="rect">
            <a:avLst/>
          </a:prstGeom>
          <a:noFill/>
          <a:ln/>
        </p:spPr>
        <p:txBody>
          <a:bodyPr wrap="square" lIns="0" tIns="0" rIns="0" bIns="0" rtlCol="0" anchor="t">
            <a:normAutofit/>
          </a:bodyPr>
          <a:lstStyle/>
          <a:p>
            <a:pPr marL="0" indent="0" algn="l">
              <a:lnSpc>
                <a:spcPts val="1680"/>
              </a:lnSpc>
              <a:buNone/>
            </a:pPr>
            <a:r>
              <a:rPr lang="en-US" sz="1200" b="1" kern="0" spc="150" dirty="0">
                <a:solidFill>
                  <a:srgbClr val="B5541A"/>
                </a:solidFill>
                <a:latin typeface="Arial" pitchFamily="34" charset="0"/>
                <a:ea typeface="Arial" pitchFamily="34" charset="-122"/>
                <a:cs typeface="Arial" pitchFamily="34" charset="-120"/>
              </a:rPr>
              <a:t>GEM-PIC-RZ · MODEL</a:t>
            </a:r>
            <a:endParaRPr lang="en-US" sz="1200" dirty="0"/>
          </a:p>
        </p:txBody>
      </p:sp>
      <p:sp>
        <p:nvSpPr>
          <p:cNvPr id="3" name="Text 1"/>
          <p:cNvSpPr>
            <a:spLocks noGrp="1"/>
          </p:cNvSpPr>
          <p:nvPr>
            <p:ph type="title"/>
          </p:nvPr>
        </p:nvSpPr>
        <p:spPr>
          <a:xfrm>
            <a:off x="812767" y="1254696"/>
            <a:ext cx="10883441" cy="472424"/>
          </a:xfrm>
          <a:prstGeom prst="rect">
            <a:avLst/>
          </a:prstGeom>
          <a:noFill/>
          <a:ln/>
        </p:spPr>
        <p:txBody>
          <a:bodyPr wrap="square" lIns="0" tIns="0" rIns="0" bIns="0" rtlCol="0" anchor="t">
            <a:normAutofit/>
          </a:bodyPr>
          <a:lstStyle/>
          <a:p>
            <a:pPr marL="0" indent="0" algn="l">
              <a:lnSpc>
                <a:spcPts val="3520"/>
              </a:lnSpc>
              <a:buNone/>
            </a:pPr>
            <a:r>
              <a:rPr lang="en-US" sz="3200" b="1" i="0" dirty="0">
                <a:solidFill>
                  <a:srgbClr val="14213D"/>
                </a:solidFill>
                <a:latin typeface="Georgia" pitchFamily="18" charset="0"/>
                <a:ea typeface="Georgia" pitchFamily="18" charset="-122"/>
                <a:cs typeface="Georgia" pitchFamily="18" charset="-120"/>
              </a:rPr>
              <a:t>The reduced system in azimuthal mode m</a:t>
            </a:r>
            <a:endParaRPr lang="en-US" sz="3200" dirty="0"/>
          </a:p>
        </p:txBody>
      </p:sp>
      <p:sp>
        <p:nvSpPr>
          <p:cNvPr id="4" name="Shape 2"/>
          <p:cNvSpPr/>
          <p:nvPr/>
        </p:nvSpPr>
        <p:spPr>
          <a:xfrm>
            <a:off x="815942" y="1933488"/>
            <a:ext cx="10560097" cy="3025484"/>
          </a:xfrm>
          <a:prstGeom prst="roundRect">
            <a:avLst>
              <a:gd name="adj" fmla="val 3253"/>
            </a:avLst>
          </a:prstGeom>
          <a:solidFill>
            <a:srgbClr val="FDFCF9"/>
          </a:solidFill>
          <a:ln w="6350">
            <a:solidFill>
              <a:srgbClr val="DEDBD2"/>
            </a:solidFill>
            <a:prstDash val="solid"/>
          </a:ln>
        </p:spPr>
      </p:sp>
      <p:pic>
        <p:nvPicPr>
          <p:cNvPr id="5" name="Image 0" descr="Reduced GEM equations: s-derivatives of R_r and R_phi, zeta-derivatives of L_r, L_phi, B_z and E_z in mode m"/>
          <p:cNvPicPr>
            <a:picLocks noChangeAspect="1"/>
          </p:cNvPicPr>
          <p:nvPr/>
        </p:nvPicPr>
        <p:blipFill>
          <a:blip r:embed="rId3"/>
          <a:srcRect t="-45" b="-45"/>
          <a:stretch/>
        </p:blipFill>
        <p:spPr>
          <a:xfrm>
            <a:off x="2349487" y="2112752"/>
            <a:ext cx="7492972" cy="2666964"/>
          </a:xfrm>
          <a:prstGeom prst="rect">
            <a:avLst/>
          </a:prstGeom>
        </p:spPr>
      </p:pic>
      <p:sp>
        <p:nvSpPr>
          <p:cNvPr id="6" name="Text 3"/>
          <p:cNvSpPr/>
          <p:nvPr/>
        </p:nvSpPr>
        <p:spPr>
          <a:xfrm>
            <a:off x="812767" y="5190741"/>
            <a:ext cx="10883441" cy="523274"/>
          </a:xfrm>
          <a:prstGeom prst="rect">
            <a:avLst/>
          </a:prstGeom>
          <a:noFill/>
          <a:ln/>
        </p:spPr>
        <p:txBody>
          <a:bodyPr wrap="square" lIns="0" tIns="0" rIns="0" bIns="0" rtlCol="0" anchor="t">
            <a:normAutofit/>
          </a:bodyPr>
          <a:lstStyle/>
          <a:p>
            <a:pPr marL="0" indent="0" algn="l">
              <a:lnSpc>
                <a:spcPts val="1960"/>
              </a:lnSpc>
              <a:buNone/>
            </a:pPr>
            <a:r>
              <a:rPr lang="en-US" sz="1400" dirty="0">
                <a:solidFill>
                  <a:srgbClr val="3F4757"/>
                </a:solidFill>
                <a:latin typeface="Arial" pitchFamily="34" charset="0"/>
                <a:ea typeface="Arial" pitchFamily="34" charset="-122"/>
                <a:cs typeface="Arial" pitchFamily="34" charset="-120"/>
              </a:rPr>
              <a:t>Integrated from the front of the window (L = </a:t>
            </a:r>
            <a:r>
              <a:rPr lang="en-US" sz="1400" dirty="0" err="1">
                <a:solidFill>
                  <a:srgbClr val="3F4757"/>
                </a:solidFill>
                <a:latin typeface="Arial" pitchFamily="34" charset="0"/>
                <a:ea typeface="Arial" pitchFamily="34" charset="-122"/>
                <a:cs typeface="Arial" pitchFamily="34" charset="-120"/>
              </a:rPr>
              <a:t>E</a:t>
            </a:r>
            <a:r>
              <a:rPr lang="en-US" sz="1400" baseline="-25000" dirty="0" err="1">
                <a:solidFill>
                  <a:srgbClr val="3F4757"/>
                </a:solidFill>
                <a:latin typeface="Arial" pitchFamily="34" charset="0"/>
                <a:ea typeface="Arial" pitchFamily="34" charset="-122"/>
                <a:cs typeface="Arial" pitchFamily="34" charset="-120"/>
              </a:rPr>
              <a:t>z</a:t>
            </a:r>
            <a:r>
              <a:rPr lang="en-US" sz="1400" dirty="0">
                <a:solidFill>
                  <a:srgbClr val="3F4757"/>
                </a:solidFill>
                <a:latin typeface="Arial" pitchFamily="34" charset="0"/>
                <a:ea typeface="Arial" pitchFamily="34" charset="-122"/>
                <a:cs typeface="Arial" pitchFamily="34" charset="-120"/>
              </a:rPr>
              <a:t> = </a:t>
            </a:r>
            <a:r>
              <a:rPr lang="en-US" sz="1400" dirty="0" err="1">
                <a:solidFill>
                  <a:srgbClr val="3F4757"/>
                </a:solidFill>
                <a:latin typeface="Arial" pitchFamily="34" charset="0"/>
                <a:ea typeface="Arial" pitchFamily="34" charset="-122"/>
                <a:cs typeface="Arial" pitchFamily="34" charset="-120"/>
              </a:rPr>
              <a:t>B</a:t>
            </a:r>
            <a:r>
              <a:rPr lang="en-US" sz="1400" baseline="-25000" dirty="0" err="1">
                <a:solidFill>
                  <a:srgbClr val="3F4757"/>
                </a:solidFill>
                <a:latin typeface="Arial" pitchFamily="34" charset="0"/>
                <a:ea typeface="Arial" pitchFamily="34" charset="-122"/>
                <a:cs typeface="Arial" pitchFamily="34" charset="-120"/>
              </a:rPr>
              <a:t>z</a:t>
            </a:r>
            <a:r>
              <a:rPr lang="en-US" sz="1400" dirty="0">
                <a:solidFill>
                  <a:srgbClr val="3F4757"/>
                </a:solidFill>
                <a:latin typeface="Arial" pitchFamily="34" charset="0"/>
                <a:ea typeface="Arial" pitchFamily="34" charset="-122"/>
                <a:cs typeface="Arial" pitchFamily="34" charset="-120"/>
              </a:rPr>
              <a:t> = 0) to the rear. Laser in m = 1, wake in m = 0. Vacuum: ω ≈ k</a:t>
            </a:r>
            <a:r>
              <a:rPr lang="en-US" sz="1400" baseline="-25000" dirty="0">
                <a:solidFill>
                  <a:srgbClr val="3F4757"/>
                </a:solidFill>
                <a:latin typeface="Arial" pitchFamily="34" charset="0"/>
                <a:ea typeface="Arial" pitchFamily="34" charset="-122"/>
                <a:cs typeface="Arial" pitchFamily="34" charset="-120"/>
              </a:rPr>
              <a:t>⊥</a:t>
            </a:r>
            <a:r>
              <a:rPr lang="en-US" sz="1400" dirty="0">
                <a:solidFill>
                  <a:srgbClr val="3F4757"/>
                </a:solidFill>
                <a:latin typeface="Arial" pitchFamily="34" charset="0"/>
                <a:ea typeface="Arial" pitchFamily="34" charset="-122"/>
                <a:cs typeface="Arial" pitchFamily="34" charset="-120"/>
              </a:rPr>
              <a:t>²/2κ, the paraxial limit of √(κ² + k</a:t>
            </a:r>
            <a:r>
              <a:rPr lang="en-US" sz="1400" baseline="-25000" dirty="0">
                <a:solidFill>
                  <a:srgbClr val="3F4757"/>
                </a:solidFill>
                <a:latin typeface="Arial" pitchFamily="34" charset="0"/>
                <a:ea typeface="Arial" pitchFamily="34" charset="-122"/>
                <a:cs typeface="Arial" pitchFamily="34" charset="-120"/>
              </a:rPr>
              <a:t>⊥</a:t>
            </a:r>
            <a:r>
              <a:rPr lang="en-US" sz="1400" dirty="0">
                <a:solidFill>
                  <a:srgbClr val="3F4757"/>
                </a:solidFill>
                <a:latin typeface="Arial" pitchFamily="34" charset="0"/>
                <a:ea typeface="Arial" pitchFamily="34" charset="-122"/>
                <a:cs typeface="Arial" pitchFamily="34" charset="-120"/>
              </a:rPr>
              <a:t>²) − κ; no backward wave.</a:t>
            </a:r>
            <a:endParaRPr lang="en-US" sz="1400" dirty="0"/>
          </a:p>
        </p:txBody>
      </p:sp>
      <p:sp>
        <p:nvSpPr>
          <p:cNvPr id="7" name="Text 4"/>
          <p:cNvSpPr/>
          <p:nvPr/>
        </p:nvSpPr>
        <p:spPr>
          <a:xfrm>
            <a:off x="812767" y="6238280"/>
            <a:ext cx="7848570" cy="238738"/>
          </a:xfrm>
          <a:prstGeom prst="rect">
            <a:avLst/>
          </a:prstGeom>
          <a:noFill/>
          <a:ln/>
        </p:spPr>
        <p:txBody>
          <a:bodyPr wrap="square" lIns="0" tIns="0" rIns="0" bIns="0" rtlCol="0" anchor="t">
            <a:normAutofit/>
          </a:bodyPr>
          <a:lstStyle/>
          <a:p>
            <a:pPr marL="0" indent="0" algn="l">
              <a:lnSpc>
                <a:spcPts val="1680"/>
              </a:lnSpc>
              <a:buNone/>
            </a:pPr>
            <a:r>
              <a:rPr lang="en-US" sz="1200" dirty="0">
                <a:solidFill>
                  <a:srgbClr val="6B7280"/>
                </a:solidFill>
                <a:latin typeface="Arial" pitchFamily="34" charset="0"/>
                <a:ea typeface="Arial" pitchFamily="34" charset="-122"/>
                <a:cs typeface="Arial" pitchFamily="34" charset="-120"/>
              </a:rPr>
              <a:t>QUARZ &amp; GEM-PIC-RZ · A. Pukhov</a:t>
            </a:r>
            <a:endParaRPr lang="en-US" sz="1200" dirty="0"/>
          </a:p>
        </p:txBody>
      </p:sp>
      <p:sp>
        <p:nvSpPr>
          <p:cNvPr id="8" name="Text 5"/>
          <p:cNvSpPr/>
          <p:nvPr/>
        </p:nvSpPr>
        <p:spPr>
          <a:xfrm>
            <a:off x="10058431" y="6238280"/>
            <a:ext cx="1320783" cy="238738"/>
          </a:xfrm>
          <a:prstGeom prst="rect">
            <a:avLst/>
          </a:prstGeom>
          <a:noFill/>
          <a:ln/>
        </p:spPr>
        <p:txBody>
          <a:bodyPr wrap="square" lIns="0" tIns="0" rIns="0" bIns="0" rtlCol="0" anchor="t">
            <a:normAutofit/>
          </a:bodyPr>
          <a:lstStyle/>
          <a:p>
            <a:pPr marL="0" indent="0" algn="r">
              <a:lnSpc>
                <a:spcPts val="1680"/>
              </a:lnSpc>
              <a:buNone/>
            </a:pPr>
            <a:r>
              <a:rPr lang="en-US" sz="1200" dirty="0">
                <a:solidFill>
                  <a:srgbClr val="6B7280"/>
                </a:solidFill>
                <a:latin typeface="Arial" pitchFamily="34" charset="0"/>
                <a:ea typeface="Arial" pitchFamily="34" charset="-122"/>
                <a:cs typeface="Arial" pitchFamily="34" charset="-120"/>
              </a:rPr>
              <a:t>21</a:t>
            </a:r>
            <a:endParaRPr lang="en-US" sz="1200" dirty="0"/>
          </a:p>
        </p:txBody>
      </p:sp>
      <p:pic>
        <p:nvPicPr>
          <p:cNvPr id="10" name="Picture 9">
            <a:extLst>
              <a:ext uri="{FF2B5EF4-FFF2-40B4-BE49-F238E27FC236}">
                <a16:creationId xmlns:a16="http://schemas.microsoft.com/office/drawing/2014/main" id="{22598201-BDE9-83D9-93CB-2F403F130048}"/>
              </a:ext>
            </a:extLst>
          </p:cNvPr>
          <p:cNvPicPr>
            <a:picLocks noChangeAspect="1"/>
          </p:cNvPicPr>
          <p:nvPr/>
        </p:nvPicPr>
        <p:blipFill>
          <a:blip r:embed="rId4"/>
          <a:stretch>
            <a:fillRect/>
          </a:stretch>
        </p:blipFill>
        <p:spPr>
          <a:xfrm>
            <a:off x="11260707" y="32588"/>
            <a:ext cx="914400" cy="914400"/>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2">
    <p:bg>
      <p:bgPr>
        <a:solidFill>
          <a:srgbClr val="F6F5F0"/>
        </a:solidFill>
        <a:effectLst/>
      </p:bgPr>
    </p:bg>
    <p:spTree>
      <p:nvGrpSpPr>
        <p:cNvPr id="1" name=""/>
        <p:cNvGrpSpPr/>
        <p:nvPr/>
      </p:nvGrpSpPr>
      <p:grpSpPr>
        <a:xfrm>
          <a:off x="0" y="0"/>
          <a:ext cx="0" cy="0"/>
          <a:chOff x="0" y="0"/>
          <a:chExt cx="0" cy="0"/>
        </a:xfrm>
      </p:grpSpPr>
      <p:sp>
        <p:nvSpPr>
          <p:cNvPr id="2" name="Text 0"/>
          <p:cNvSpPr/>
          <p:nvPr/>
        </p:nvSpPr>
        <p:spPr>
          <a:xfrm>
            <a:off x="812767" y="812763"/>
            <a:ext cx="10883441" cy="238738"/>
          </a:xfrm>
          <a:prstGeom prst="rect">
            <a:avLst/>
          </a:prstGeom>
          <a:noFill/>
          <a:ln/>
        </p:spPr>
        <p:txBody>
          <a:bodyPr wrap="square" lIns="0" tIns="0" rIns="0" bIns="0" rtlCol="0" anchor="t">
            <a:normAutofit/>
          </a:bodyPr>
          <a:lstStyle/>
          <a:p>
            <a:pPr marL="0" indent="0" algn="l">
              <a:lnSpc>
                <a:spcPts val="1680"/>
              </a:lnSpc>
              <a:buNone/>
            </a:pPr>
            <a:r>
              <a:rPr lang="en-US" sz="1200" b="1" kern="0" spc="150" dirty="0">
                <a:solidFill>
                  <a:srgbClr val="B5541A"/>
                </a:solidFill>
                <a:latin typeface="Arial" pitchFamily="34" charset="0"/>
                <a:ea typeface="Arial" pitchFamily="34" charset="-122"/>
                <a:cs typeface="Arial" pitchFamily="34" charset="-120"/>
              </a:rPr>
              <a:t>GEM-PIC-RZ · PARTICLES</a:t>
            </a:r>
            <a:endParaRPr lang="en-US" sz="1200" dirty="0"/>
          </a:p>
        </p:txBody>
      </p:sp>
      <p:sp>
        <p:nvSpPr>
          <p:cNvPr id="3" name="Text 1"/>
          <p:cNvSpPr>
            <a:spLocks noGrp="1"/>
          </p:cNvSpPr>
          <p:nvPr>
            <p:ph type="title"/>
          </p:nvPr>
        </p:nvSpPr>
        <p:spPr>
          <a:xfrm>
            <a:off x="812767" y="1203883"/>
            <a:ext cx="10883441" cy="472424"/>
          </a:xfrm>
          <a:prstGeom prst="rect">
            <a:avLst/>
          </a:prstGeom>
          <a:noFill/>
          <a:ln/>
        </p:spPr>
        <p:txBody>
          <a:bodyPr wrap="square" lIns="0" tIns="0" rIns="0" bIns="0" rtlCol="0" anchor="t">
            <a:normAutofit/>
          </a:bodyPr>
          <a:lstStyle/>
          <a:p>
            <a:pPr marL="0" indent="0" algn="l">
              <a:lnSpc>
                <a:spcPts val="3520"/>
              </a:lnSpc>
              <a:buNone/>
            </a:pPr>
            <a:r>
              <a:rPr lang="en-US" sz="3200" b="1" i="0" dirty="0">
                <a:solidFill>
                  <a:srgbClr val="14213D"/>
                </a:solidFill>
                <a:latin typeface="Georgia" pitchFamily="18" charset="0"/>
                <a:ea typeface="Georgia" pitchFamily="18" charset="-122"/>
                <a:cs typeface="Georgia" pitchFamily="18" charset="-120"/>
              </a:rPr>
              <a:t>Two particle lists, exchanged without loss</a:t>
            </a:r>
            <a:endParaRPr lang="en-US" sz="3200" dirty="0"/>
          </a:p>
        </p:txBody>
      </p:sp>
      <p:sp>
        <p:nvSpPr>
          <p:cNvPr id="4" name="Shape 2"/>
          <p:cNvSpPr/>
          <p:nvPr/>
        </p:nvSpPr>
        <p:spPr>
          <a:xfrm>
            <a:off x="815942" y="1831851"/>
            <a:ext cx="10560097" cy="1012548"/>
          </a:xfrm>
          <a:prstGeom prst="roundRect">
            <a:avLst>
              <a:gd name="adj" fmla="val 9721"/>
            </a:avLst>
          </a:prstGeom>
          <a:solidFill>
            <a:srgbClr val="FDFCF9"/>
          </a:solidFill>
          <a:ln w="6350">
            <a:solidFill>
              <a:srgbClr val="DEDBD2"/>
            </a:solidFill>
            <a:prstDash val="solid"/>
          </a:ln>
        </p:spPr>
      </p:sp>
      <p:pic>
        <p:nvPicPr>
          <p:cNvPr id="5" name="Image 0" descr="Characteristics in GT2: ds/dzeta, dr/dzeta and dp/dzeta equal v_z, v_perp and F divided by v_z minus 1"/>
          <p:cNvPicPr>
            <a:picLocks noChangeAspect="1"/>
          </p:cNvPicPr>
          <p:nvPr/>
        </p:nvPicPr>
        <p:blipFill>
          <a:blip r:embed="rId3"/>
          <a:srcRect t="-42" b="-42"/>
          <a:stretch/>
        </p:blipFill>
        <p:spPr>
          <a:xfrm>
            <a:off x="3555988" y="1985702"/>
            <a:ext cx="5079968" cy="704842"/>
          </a:xfrm>
          <a:prstGeom prst="rect">
            <a:avLst/>
          </a:prstGeom>
        </p:spPr>
      </p:pic>
      <p:sp>
        <p:nvSpPr>
          <p:cNvPr id="6" name="Shape 3"/>
          <p:cNvSpPr/>
          <p:nvPr/>
        </p:nvSpPr>
        <p:spPr>
          <a:xfrm>
            <a:off x="815942" y="3028528"/>
            <a:ext cx="5175282" cy="1584095"/>
          </a:xfrm>
          <a:prstGeom prst="roundRect">
            <a:avLst>
              <a:gd name="adj" fmla="val 6213"/>
            </a:avLst>
          </a:prstGeom>
          <a:solidFill>
            <a:srgbClr val="FDFCF9"/>
          </a:solidFill>
          <a:ln w="6350">
            <a:solidFill>
              <a:srgbClr val="DEDBD2"/>
            </a:solidFill>
            <a:prstDash val="solid"/>
          </a:ln>
        </p:spPr>
      </p:sp>
      <p:sp>
        <p:nvSpPr>
          <p:cNvPr id="7" name="Text 4"/>
          <p:cNvSpPr/>
          <p:nvPr/>
        </p:nvSpPr>
        <p:spPr>
          <a:xfrm>
            <a:off x="1046016" y="3258604"/>
            <a:ext cx="4856589" cy="299708"/>
          </a:xfrm>
          <a:prstGeom prst="rect">
            <a:avLst/>
          </a:prstGeom>
          <a:noFill/>
          <a:ln/>
        </p:spPr>
        <p:txBody>
          <a:bodyPr wrap="square" lIns="0" tIns="0" rIns="0" bIns="0" rtlCol="0" anchor="t">
            <a:normAutofit/>
          </a:bodyPr>
          <a:lstStyle/>
          <a:p>
            <a:pPr marL="0" indent="0" algn="l">
              <a:lnSpc>
                <a:spcPts val="2160"/>
              </a:lnSpc>
              <a:buNone/>
            </a:pPr>
            <a:r>
              <a:rPr lang="en-US" sz="1800" b="1" dirty="0">
                <a:solidFill>
                  <a:srgbClr val="14213D"/>
                </a:solidFill>
                <a:latin typeface="Arial" pitchFamily="34" charset="0"/>
                <a:ea typeface="Arial" pitchFamily="34" charset="-122"/>
                <a:cs typeface="Arial" pitchFamily="34" charset="-120"/>
              </a:rPr>
              <a:t>Streaming (in ζ)</a:t>
            </a:r>
            <a:endParaRPr lang="en-US" sz="1800" dirty="0"/>
          </a:p>
        </p:txBody>
      </p:sp>
      <p:sp>
        <p:nvSpPr>
          <p:cNvPr id="8" name="Text 5"/>
          <p:cNvSpPr/>
          <p:nvPr/>
        </p:nvSpPr>
        <p:spPr>
          <a:xfrm>
            <a:off x="1136948" y="3609094"/>
            <a:ext cx="4758037" cy="798856"/>
          </a:xfrm>
          <a:prstGeom prst="rect">
            <a:avLst/>
          </a:prstGeom>
          <a:noFill/>
          <a:ln/>
        </p:spPr>
        <p:txBody>
          <a:bodyPr wrap="square" lIns="0" tIns="0" rIns="0" bIns="0" rtlCol="0" anchor="t">
            <a:normAutofit/>
          </a:bodyPr>
          <a:lstStyle/>
          <a:p>
            <a:pPr marL="163068" indent="-163068" algn="l">
              <a:lnSpc>
                <a:spcPts val="2030"/>
              </a:lnSpc>
              <a:buSzPct val="100000"/>
              <a:buChar char="•"/>
            </a:pPr>
            <a:r>
              <a:rPr lang="en-US" sz="1400" dirty="0">
                <a:solidFill>
                  <a:srgbClr val="3F4757"/>
                </a:solidFill>
                <a:latin typeface="Arial" pitchFamily="34" charset="0"/>
                <a:ea typeface="Arial" pitchFamily="34" charset="-122"/>
                <a:cs typeface="Arial" pitchFamily="34" charset="-120"/>
              </a:rPr>
              <a:t>Plasma electrons, ions, freed electrons</a:t>
            </a:r>
            <a:endParaRPr lang="en-US" sz="1400" dirty="0"/>
          </a:p>
          <a:p>
            <a:pPr marL="163068" indent="-163068" algn="l">
              <a:lnSpc>
                <a:spcPts val="2030"/>
              </a:lnSpc>
              <a:buSzPct val="100000"/>
              <a:buChar char="•"/>
            </a:pPr>
            <a:r>
              <a:rPr lang="en-US" sz="1400" dirty="0">
                <a:solidFill>
                  <a:srgbClr val="3F4757"/>
                </a:solidFill>
                <a:latin typeface="Arial" pitchFamily="34" charset="0"/>
                <a:ea typeface="Arial" pitchFamily="34" charset="-122"/>
                <a:cs typeface="Arial" pitchFamily="34" charset="-120"/>
              </a:rPr>
              <a:t>Fresh layer at the front each step, quiet start</a:t>
            </a:r>
            <a:endParaRPr lang="en-US" sz="1400" dirty="0"/>
          </a:p>
          <a:p>
            <a:pPr marL="163068" indent="-163068" algn="l">
              <a:lnSpc>
                <a:spcPts val="2030"/>
              </a:lnSpc>
              <a:buSzPct val="100000"/>
              <a:buChar char="•"/>
            </a:pPr>
            <a:r>
              <a:rPr lang="en-US" sz="1400" dirty="0">
                <a:solidFill>
                  <a:srgbClr val="3F4757"/>
                </a:solidFill>
                <a:latin typeface="Arial" pitchFamily="34" charset="0"/>
                <a:ea typeface="Arial" pitchFamily="34" charset="-122"/>
                <a:cs typeface="Arial" pitchFamily="34" charset="-120"/>
              </a:rPr>
              <a:t>Two-pass Boris over dt = hₙ/(1 − </a:t>
            </a:r>
            <a:r>
              <a:rPr lang="en-US" sz="1400" dirty="0" err="1">
                <a:solidFill>
                  <a:srgbClr val="3F4757"/>
                </a:solidFill>
                <a:latin typeface="Arial" pitchFamily="34" charset="0"/>
                <a:ea typeface="Arial" pitchFamily="34" charset="-122"/>
                <a:cs typeface="Arial" pitchFamily="34" charset="-120"/>
              </a:rPr>
              <a:t>v</a:t>
            </a:r>
            <a:r>
              <a:rPr lang="en-US" sz="1400" baseline="-25000" dirty="0" err="1">
                <a:solidFill>
                  <a:srgbClr val="3F4757"/>
                </a:solidFill>
                <a:latin typeface="Arial" pitchFamily="34" charset="0"/>
                <a:ea typeface="Arial" pitchFamily="34" charset="-122"/>
                <a:cs typeface="Arial" pitchFamily="34" charset="-120"/>
              </a:rPr>
              <a:t>z</a:t>
            </a:r>
            <a:r>
              <a:rPr lang="en-US" sz="1400" dirty="0">
                <a:solidFill>
                  <a:srgbClr val="3F4757"/>
                </a:solidFill>
                <a:latin typeface="Arial" pitchFamily="34" charset="0"/>
                <a:ea typeface="Arial" pitchFamily="34" charset="-122"/>
                <a:cs typeface="Arial" pitchFamily="34" charset="-120"/>
              </a:rPr>
              <a:t>)</a:t>
            </a:r>
            <a:endParaRPr lang="en-US" sz="1400" dirty="0"/>
          </a:p>
        </p:txBody>
      </p:sp>
      <p:sp>
        <p:nvSpPr>
          <p:cNvPr id="9" name="Shape 6"/>
          <p:cNvSpPr/>
          <p:nvPr/>
        </p:nvSpPr>
        <p:spPr>
          <a:xfrm>
            <a:off x="6200757" y="3028528"/>
            <a:ext cx="5175282" cy="1584095"/>
          </a:xfrm>
          <a:prstGeom prst="roundRect">
            <a:avLst>
              <a:gd name="adj" fmla="val 6213"/>
            </a:avLst>
          </a:prstGeom>
          <a:solidFill>
            <a:srgbClr val="FDFCF9"/>
          </a:solidFill>
          <a:ln w="6350">
            <a:solidFill>
              <a:srgbClr val="DEDBD2"/>
            </a:solidFill>
            <a:prstDash val="solid"/>
          </a:ln>
        </p:spPr>
      </p:sp>
      <p:sp>
        <p:nvSpPr>
          <p:cNvPr id="10" name="Text 7"/>
          <p:cNvSpPr/>
          <p:nvPr/>
        </p:nvSpPr>
        <p:spPr>
          <a:xfrm>
            <a:off x="6430831" y="3258604"/>
            <a:ext cx="4856589" cy="299708"/>
          </a:xfrm>
          <a:prstGeom prst="rect">
            <a:avLst/>
          </a:prstGeom>
          <a:noFill/>
          <a:ln/>
        </p:spPr>
        <p:txBody>
          <a:bodyPr wrap="square" lIns="0" tIns="0" rIns="0" bIns="0" rtlCol="0" anchor="t">
            <a:normAutofit/>
          </a:bodyPr>
          <a:lstStyle/>
          <a:p>
            <a:pPr marL="0" indent="0" algn="l">
              <a:lnSpc>
                <a:spcPts val="2160"/>
              </a:lnSpc>
              <a:buNone/>
            </a:pPr>
            <a:r>
              <a:rPr lang="en-US" sz="1800" b="1" dirty="0">
                <a:solidFill>
                  <a:srgbClr val="14213D"/>
                </a:solidFill>
                <a:latin typeface="Arial" pitchFamily="34" charset="0"/>
                <a:ea typeface="Arial" pitchFamily="34" charset="-122"/>
                <a:cs typeface="Arial" pitchFamily="34" charset="-120"/>
              </a:rPr>
              <a:t>Beam (in s)</a:t>
            </a:r>
            <a:endParaRPr lang="en-US" sz="1800" dirty="0"/>
          </a:p>
        </p:txBody>
      </p:sp>
      <p:sp>
        <p:nvSpPr>
          <p:cNvPr id="11" name="Text 8"/>
          <p:cNvSpPr/>
          <p:nvPr/>
        </p:nvSpPr>
        <p:spPr>
          <a:xfrm>
            <a:off x="6521763" y="3609094"/>
            <a:ext cx="4758037" cy="798856"/>
          </a:xfrm>
          <a:prstGeom prst="rect">
            <a:avLst/>
          </a:prstGeom>
          <a:noFill/>
          <a:ln/>
        </p:spPr>
        <p:txBody>
          <a:bodyPr wrap="square" lIns="0" tIns="0" rIns="0" bIns="0" rtlCol="0" anchor="t">
            <a:normAutofit/>
          </a:bodyPr>
          <a:lstStyle/>
          <a:p>
            <a:pPr marL="163068" indent="-163068" algn="l">
              <a:lnSpc>
                <a:spcPts val="2030"/>
              </a:lnSpc>
              <a:buSzPct val="100000"/>
              <a:buChar char="•"/>
            </a:pPr>
            <a:r>
              <a:rPr lang="en-US" sz="1400" dirty="0">
                <a:solidFill>
                  <a:srgbClr val="3F4757"/>
                </a:solidFill>
                <a:latin typeface="Arial" pitchFamily="34" charset="0"/>
                <a:ea typeface="Arial" pitchFamily="34" charset="-122"/>
                <a:cs typeface="Arial" pitchFamily="34" charset="-120"/>
              </a:rPr>
              <a:t>Bunches and trapped electrons</a:t>
            </a:r>
            <a:endParaRPr lang="en-US" sz="1400" dirty="0"/>
          </a:p>
          <a:p>
            <a:pPr marL="163068" indent="-163068" algn="l">
              <a:lnSpc>
                <a:spcPts val="2030"/>
              </a:lnSpc>
              <a:buSzPct val="100000"/>
              <a:buChar char="•"/>
            </a:pPr>
            <a:r>
              <a:rPr lang="en-US" sz="1400" dirty="0">
                <a:solidFill>
                  <a:srgbClr val="3F4757"/>
                </a:solidFill>
                <a:latin typeface="Arial" pitchFamily="34" charset="0"/>
                <a:ea typeface="Arial" pitchFamily="34" charset="-122"/>
                <a:cs typeface="Arial" pitchFamily="34" charset="-120"/>
              </a:rPr>
              <a:t>Vay pusher, sub-steps ≤ </a:t>
            </a:r>
            <a:r>
              <a:rPr lang="en-US" sz="1400" dirty="0" err="1">
                <a:solidFill>
                  <a:srgbClr val="3F4757"/>
                </a:solidFill>
                <a:latin typeface="Arial" pitchFamily="34" charset="0"/>
                <a:ea typeface="Arial" pitchFamily="34" charset="-122"/>
                <a:cs typeface="Arial" pitchFamily="34" charset="-120"/>
              </a:rPr>
              <a:t>Δz</a:t>
            </a:r>
            <a:r>
              <a:rPr lang="en-US" sz="1400" baseline="-25000" dirty="0" err="1">
                <a:solidFill>
                  <a:srgbClr val="3F4757"/>
                </a:solidFill>
                <a:latin typeface="Arial" pitchFamily="34" charset="0"/>
                <a:ea typeface="Arial" pitchFamily="34" charset="-122"/>
                <a:cs typeface="Arial" pitchFamily="34" charset="-120"/>
              </a:rPr>
              <a:t>max</a:t>
            </a:r>
            <a:endParaRPr lang="en-US" sz="1400" baseline="-25000" dirty="0"/>
          </a:p>
          <a:p>
            <a:pPr marL="163068" indent="-163068" algn="l">
              <a:lnSpc>
                <a:spcPts val="2030"/>
              </a:lnSpc>
              <a:buSzPct val="100000"/>
              <a:buChar char="•"/>
            </a:pPr>
            <a:r>
              <a:rPr lang="en-US" sz="1400" dirty="0">
                <a:solidFill>
                  <a:srgbClr val="3F4757"/>
                </a:solidFill>
                <a:latin typeface="Arial" pitchFamily="34" charset="0"/>
                <a:ea typeface="Arial" pitchFamily="34" charset="-122"/>
                <a:cs typeface="Arial" pitchFamily="34" charset="-120"/>
              </a:rPr>
              <a:t>Self-consistent co-moving initial field</a:t>
            </a:r>
            <a:endParaRPr lang="en-US" sz="1400" dirty="0"/>
          </a:p>
        </p:txBody>
      </p:sp>
      <p:sp>
        <p:nvSpPr>
          <p:cNvPr id="12" name="Text 9"/>
          <p:cNvSpPr/>
          <p:nvPr/>
        </p:nvSpPr>
        <p:spPr>
          <a:xfrm>
            <a:off x="812767" y="4793580"/>
            <a:ext cx="10883441" cy="523274"/>
          </a:xfrm>
          <a:prstGeom prst="rect">
            <a:avLst/>
          </a:prstGeom>
          <a:noFill/>
          <a:ln/>
        </p:spPr>
        <p:txBody>
          <a:bodyPr wrap="square" lIns="0" tIns="0" rIns="0" bIns="0" rtlCol="0" anchor="t">
            <a:normAutofit/>
          </a:bodyPr>
          <a:lstStyle/>
          <a:p>
            <a:pPr marL="0" indent="0" algn="l">
              <a:lnSpc>
                <a:spcPts val="1960"/>
              </a:lnSpc>
              <a:buNone/>
            </a:pPr>
            <a:r>
              <a:rPr lang="en-US" sz="1400" dirty="0">
                <a:solidFill>
                  <a:srgbClr val="3F4757"/>
                </a:solidFill>
                <a:latin typeface="Arial" pitchFamily="34" charset="0"/>
                <a:ea typeface="Arial" pitchFamily="34" charset="-122"/>
                <a:cs typeface="Arial" pitchFamily="34" charset="-120"/>
              </a:rPr>
              <a:t>Trapped (reaches the next plane inside the window) and </a:t>
            </a:r>
            <a:r>
              <a:rPr lang="en-US" sz="1400" dirty="0" err="1">
                <a:solidFill>
                  <a:srgbClr val="3F4757"/>
                </a:solidFill>
                <a:latin typeface="Arial" pitchFamily="34" charset="0"/>
                <a:ea typeface="Arial" pitchFamily="34" charset="-122"/>
                <a:cs typeface="Arial" pitchFamily="34" charset="-120"/>
              </a:rPr>
              <a:t>v</a:t>
            </a:r>
            <a:r>
              <a:rPr lang="en-US" sz="1400" baseline="-25000" dirty="0" err="1">
                <a:solidFill>
                  <a:srgbClr val="3F4757"/>
                </a:solidFill>
                <a:latin typeface="Arial" pitchFamily="34" charset="0"/>
                <a:ea typeface="Arial" pitchFamily="34" charset="-122"/>
                <a:cs typeface="Arial" pitchFamily="34" charset="-120"/>
              </a:rPr>
              <a:t>z</a:t>
            </a:r>
            <a:r>
              <a:rPr lang="en-US" sz="1400" dirty="0">
                <a:solidFill>
                  <a:srgbClr val="3F4757"/>
                </a:solidFill>
                <a:latin typeface="Arial" pitchFamily="34" charset="0"/>
                <a:ea typeface="Arial" pitchFamily="34" charset="-122"/>
                <a:cs typeface="Arial" pitchFamily="34" charset="-120"/>
              </a:rPr>
              <a:t> ≥ 0.9 → beam; beam slower than 0.8 → streaming. No particle is deleted.</a:t>
            </a:r>
            <a:endParaRPr lang="en-US" sz="1400" dirty="0"/>
          </a:p>
        </p:txBody>
      </p:sp>
      <p:sp>
        <p:nvSpPr>
          <p:cNvPr id="13" name="Text 10"/>
          <p:cNvSpPr/>
          <p:nvPr/>
        </p:nvSpPr>
        <p:spPr>
          <a:xfrm>
            <a:off x="812767" y="6238280"/>
            <a:ext cx="7848570" cy="238738"/>
          </a:xfrm>
          <a:prstGeom prst="rect">
            <a:avLst/>
          </a:prstGeom>
          <a:noFill/>
          <a:ln/>
        </p:spPr>
        <p:txBody>
          <a:bodyPr wrap="square" lIns="0" tIns="0" rIns="0" bIns="0" rtlCol="0" anchor="t">
            <a:normAutofit/>
          </a:bodyPr>
          <a:lstStyle/>
          <a:p>
            <a:pPr marL="0" indent="0" algn="l">
              <a:lnSpc>
                <a:spcPts val="1680"/>
              </a:lnSpc>
              <a:buNone/>
            </a:pPr>
            <a:r>
              <a:rPr lang="en-US" sz="1200" dirty="0">
                <a:solidFill>
                  <a:srgbClr val="6B7280"/>
                </a:solidFill>
                <a:latin typeface="Arial" pitchFamily="34" charset="0"/>
                <a:ea typeface="Arial" pitchFamily="34" charset="-122"/>
                <a:cs typeface="Arial" pitchFamily="34" charset="-120"/>
              </a:rPr>
              <a:t>QUARZ &amp; GEM-PIC-RZ · A. Pukhov</a:t>
            </a:r>
            <a:endParaRPr lang="en-US" sz="1200" dirty="0"/>
          </a:p>
        </p:txBody>
      </p:sp>
      <p:sp>
        <p:nvSpPr>
          <p:cNvPr id="14" name="Text 11"/>
          <p:cNvSpPr/>
          <p:nvPr/>
        </p:nvSpPr>
        <p:spPr>
          <a:xfrm>
            <a:off x="10058431" y="6238280"/>
            <a:ext cx="1320783" cy="238738"/>
          </a:xfrm>
          <a:prstGeom prst="rect">
            <a:avLst/>
          </a:prstGeom>
          <a:noFill/>
          <a:ln/>
        </p:spPr>
        <p:txBody>
          <a:bodyPr wrap="square" lIns="0" tIns="0" rIns="0" bIns="0" rtlCol="0" anchor="t">
            <a:normAutofit/>
          </a:bodyPr>
          <a:lstStyle/>
          <a:p>
            <a:pPr marL="0" indent="0" algn="r">
              <a:lnSpc>
                <a:spcPts val="1680"/>
              </a:lnSpc>
              <a:buNone/>
            </a:pPr>
            <a:r>
              <a:rPr lang="en-US" sz="1200" dirty="0">
                <a:solidFill>
                  <a:srgbClr val="6B7280"/>
                </a:solidFill>
                <a:latin typeface="Arial" pitchFamily="34" charset="0"/>
                <a:ea typeface="Arial" pitchFamily="34" charset="-122"/>
                <a:cs typeface="Arial" pitchFamily="34" charset="-120"/>
              </a:rPr>
              <a:t>22</a:t>
            </a:r>
            <a:endParaRPr lang="en-US" sz="1200" dirty="0"/>
          </a:p>
        </p:txBody>
      </p:sp>
      <p:pic>
        <p:nvPicPr>
          <p:cNvPr id="16" name="Picture 15">
            <a:extLst>
              <a:ext uri="{FF2B5EF4-FFF2-40B4-BE49-F238E27FC236}">
                <a16:creationId xmlns:a16="http://schemas.microsoft.com/office/drawing/2014/main" id="{59EC0D65-150E-35A8-5941-2C209DAA3F60}"/>
              </a:ext>
            </a:extLst>
          </p:cNvPr>
          <p:cNvPicPr>
            <a:picLocks noChangeAspect="1"/>
          </p:cNvPicPr>
          <p:nvPr/>
        </p:nvPicPr>
        <p:blipFill>
          <a:blip r:embed="rId4"/>
          <a:stretch>
            <a:fillRect/>
          </a:stretch>
        </p:blipFill>
        <p:spPr>
          <a:xfrm>
            <a:off x="11260707" y="32588"/>
            <a:ext cx="914400" cy="914400"/>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3">
    <p:bg>
      <p:bgPr>
        <a:solidFill>
          <a:srgbClr val="F6F5F0"/>
        </a:solidFill>
        <a:effectLst/>
      </p:bgPr>
    </p:bg>
    <p:spTree>
      <p:nvGrpSpPr>
        <p:cNvPr id="1" name=""/>
        <p:cNvGrpSpPr/>
        <p:nvPr/>
      </p:nvGrpSpPr>
      <p:grpSpPr>
        <a:xfrm>
          <a:off x="0" y="0"/>
          <a:ext cx="0" cy="0"/>
          <a:chOff x="0" y="0"/>
          <a:chExt cx="0" cy="0"/>
        </a:xfrm>
      </p:grpSpPr>
      <p:sp>
        <p:nvSpPr>
          <p:cNvPr id="2" name="Text 0"/>
          <p:cNvSpPr/>
          <p:nvPr/>
        </p:nvSpPr>
        <p:spPr>
          <a:xfrm>
            <a:off x="812767" y="812775"/>
            <a:ext cx="10883441" cy="238738"/>
          </a:xfrm>
          <a:prstGeom prst="rect">
            <a:avLst/>
          </a:prstGeom>
          <a:noFill/>
          <a:ln/>
        </p:spPr>
        <p:txBody>
          <a:bodyPr wrap="square" lIns="0" tIns="0" rIns="0" bIns="0" rtlCol="0" anchor="t">
            <a:normAutofit/>
          </a:bodyPr>
          <a:lstStyle/>
          <a:p>
            <a:pPr marL="0" indent="0" algn="l">
              <a:lnSpc>
                <a:spcPts val="1680"/>
              </a:lnSpc>
              <a:buNone/>
            </a:pPr>
            <a:r>
              <a:rPr lang="en-US" sz="1200" b="1" kern="0" spc="150" dirty="0">
                <a:solidFill>
                  <a:srgbClr val="B5541A"/>
                </a:solidFill>
                <a:latin typeface="Arial" pitchFamily="34" charset="0"/>
                <a:ea typeface="Arial" pitchFamily="34" charset="-122"/>
                <a:cs typeface="Arial" pitchFamily="34" charset="-120"/>
              </a:rPr>
              <a:t>GEM-PIC-RZ · DISCRETIZATION</a:t>
            </a:r>
            <a:endParaRPr lang="en-US" sz="1200" dirty="0"/>
          </a:p>
        </p:txBody>
      </p:sp>
      <p:sp>
        <p:nvSpPr>
          <p:cNvPr id="3" name="Text 1"/>
          <p:cNvSpPr>
            <a:spLocks noGrp="1"/>
          </p:cNvSpPr>
          <p:nvPr>
            <p:ph type="title"/>
          </p:nvPr>
        </p:nvSpPr>
        <p:spPr>
          <a:xfrm>
            <a:off x="812767" y="1254696"/>
            <a:ext cx="10883441" cy="472424"/>
          </a:xfrm>
          <a:prstGeom prst="rect">
            <a:avLst/>
          </a:prstGeom>
          <a:noFill/>
          <a:ln/>
        </p:spPr>
        <p:txBody>
          <a:bodyPr wrap="square" lIns="0" tIns="0" rIns="0" bIns="0" rtlCol="0" anchor="t">
            <a:normAutofit/>
          </a:bodyPr>
          <a:lstStyle/>
          <a:p>
            <a:pPr marL="0" indent="0" algn="l">
              <a:lnSpc>
                <a:spcPts val="3520"/>
              </a:lnSpc>
              <a:buNone/>
            </a:pPr>
            <a:r>
              <a:rPr lang="en-US" sz="3200" b="1" i="0" dirty="0">
                <a:solidFill>
                  <a:srgbClr val="14213D"/>
                </a:solidFill>
                <a:latin typeface="Georgia" pitchFamily="18" charset="0"/>
                <a:ea typeface="Georgia" pitchFamily="18" charset="-122"/>
                <a:cs typeface="Georgia" pitchFamily="18" charset="-120"/>
              </a:rPr>
              <a:t>One step = a march in ζ, two solves per slice</a:t>
            </a:r>
            <a:endParaRPr lang="en-US" sz="3200" dirty="0"/>
          </a:p>
        </p:txBody>
      </p:sp>
      <p:sp>
        <p:nvSpPr>
          <p:cNvPr id="4" name="Shape 2"/>
          <p:cNvSpPr/>
          <p:nvPr/>
        </p:nvSpPr>
        <p:spPr>
          <a:xfrm>
            <a:off x="815942" y="1933488"/>
            <a:ext cx="5819519" cy="1647540"/>
          </a:xfrm>
          <a:prstGeom prst="roundRect">
            <a:avLst>
              <a:gd name="adj" fmla="val 5974"/>
            </a:avLst>
          </a:prstGeom>
          <a:solidFill>
            <a:srgbClr val="FDFCF9"/>
          </a:solidFill>
          <a:ln w="6350">
            <a:solidFill>
              <a:srgbClr val="DEDBD2"/>
            </a:solidFill>
            <a:prstDash val="solid"/>
          </a:ln>
        </p:spPr>
      </p:sp>
      <p:pic>
        <p:nvPicPr>
          <p:cNvPr id="5" name="Image 0" descr="Slice equations: two independent tridiagonal systems per mode for B_z on faces and E_z on centres, with factor 16 minus h_n times 2 Delta plus h_n times the discrete Laplacian"/>
          <p:cNvPicPr>
            <a:picLocks noChangeAspect="1"/>
          </p:cNvPicPr>
          <p:nvPr/>
        </p:nvPicPr>
        <p:blipFill>
          <a:blip r:embed="rId3"/>
          <a:srcRect l="-15" r="-15"/>
          <a:stretch/>
        </p:blipFill>
        <p:spPr>
          <a:xfrm>
            <a:off x="995202" y="2112752"/>
            <a:ext cx="5460999" cy="1289020"/>
          </a:xfrm>
          <a:prstGeom prst="rect">
            <a:avLst/>
          </a:prstGeom>
        </p:spPr>
      </p:pic>
      <p:sp>
        <p:nvSpPr>
          <p:cNvPr id="6" name="Text 3"/>
          <p:cNvSpPr/>
          <p:nvPr/>
        </p:nvSpPr>
        <p:spPr>
          <a:xfrm>
            <a:off x="6983565" y="2241600"/>
            <a:ext cx="4522627" cy="1056674"/>
          </a:xfrm>
          <a:prstGeom prst="rect">
            <a:avLst/>
          </a:prstGeom>
          <a:noFill/>
          <a:ln/>
        </p:spPr>
        <p:txBody>
          <a:bodyPr wrap="square" lIns="0" tIns="0" rIns="0" bIns="0" rtlCol="0" anchor="t">
            <a:normAutofit/>
          </a:bodyPr>
          <a:lstStyle/>
          <a:p>
            <a:pPr marL="163068" indent="-163068" algn="l">
              <a:lnSpc>
                <a:spcPts val="2030"/>
              </a:lnSpc>
              <a:buSzPct val="100000"/>
              <a:buChar char="•"/>
            </a:pPr>
            <a:r>
              <a:rPr lang="en-US" sz="1400" dirty="0">
                <a:solidFill>
                  <a:srgbClr val="3F4757"/>
                </a:solidFill>
                <a:latin typeface="Arial" pitchFamily="34" charset="0"/>
                <a:ea typeface="Arial" pitchFamily="34" charset="-122"/>
                <a:cs typeface="Arial" pitchFamily="34" charset="-120"/>
              </a:rPr>
              <a:t>R: trapezoidal in s; L, </a:t>
            </a:r>
            <a:r>
              <a:rPr lang="en-US" sz="1400" dirty="0" err="1">
                <a:solidFill>
                  <a:srgbClr val="3F4757"/>
                </a:solidFill>
                <a:latin typeface="Arial" pitchFamily="34" charset="0"/>
                <a:ea typeface="Arial" pitchFamily="34" charset="-122"/>
                <a:cs typeface="Arial" pitchFamily="34" charset="-120"/>
              </a:rPr>
              <a:t>E</a:t>
            </a:r>
            <a:r>
              <a:rPr lang="en-US" sz="1400" baseline="-25000" dirty="0" err="1">
                <a:solidFill>
                  <a:srgbClr val="3F4757"/>
                </a:solidFill>
                <a:latin typeface="Arial" pitchFamily="34" charset="0"/>
                <a:ea typeface="Arial" pitchFamily="34" charset="-122"/>
                <a:cs typeface="Arial" pitchFamily="34" charset="-120"/>
              </a:rPr>
              <a:t>z</a:t>
            </a:r>
            <a:r>
              <a:rPr lang="en-US" sz="1400" dirty="0">
                <a:solidFill>
                  <a:srgbClr val="3F4757"/>
                </a:solidFill>
                <a:latin typeface="Arial" pitchFamily="34" charset="0"/>
                <a:ea typeface="Arial" pitchFamily="34" charset="-122"/>
                <a:cs typeface="Arial" pitchFamily="34" charset="-120"/>
              </a:rPr>
              <a:t>, </a:t>
            </a:r>
            <a:r>
              <a:rPr lang="en-US" sz="1400" dirty="0" err="1">
                <a:solidFill>
                  <a:srgbClr val="3F4757"/>
                </a:solidFill>
                <a:latin typeface="Arial" pitchFamily="34" charset="0"/>
                <a:ea typeface="Arial" pitchFamily="34" charset="-122"/>
                <a:cs typeface="Arial" pitchFamily="34" charset="-120"/>
              </a:rPr>
              <a:t>B</a:t>
            </a:r>
            <a:r>
              <a:rPr lang="en-US" sz="1400" baseline="-25000" dirty="0" err="1">
                <a:solidFill>
                  <a:srgbClr val="3F4757"/>
                </a:solidFill>
                <a:latin typeface="Arial" pitchFamily="34" charset="0"/>
                <a:ea typeface="Arial" pitchFamily="34" charset="-122"/>
                <a:cs typeface="Arial" pitchFamily="34" charset="-120"/>
              </a:rPr>
              <a:t>z</a:t>
            </a:r>
            <a:r>
              <a:rPr lang="en-US" sz="1400" dirty="0">
                <a:solidFill>
                  <a:srgbClr val="3F4757"/>
                </a:solidFill>
                <a:latin typeface="Arial" pitchFamily="34" charset="0"/>
                <a:ea typeface="Arial" pitchFamily="34" charset="-122"/>
                <a:cs typeface="Arial" pitchFamily="34" charset="-120"/>
              </a:rPr>
              <a:t>: trapezoidal over the half-cell</a:t>
            </a:r>
            <a:endParaRPr lang="en-US" sz="1400" dirty="0"/>
          </a:p>
          <a:p>
            <a:pPr marL="163068" indent="-163068" algn="l">
              <a:lnSpc>
                <a:spcPts val="2030"/>
              </a:lnSpc>
              <a:buSzPct val="100000"/>
              <a:buChar char="•"/>
            </a:pPr>
            <a:r>
              <a:rPr lang="en-US" sz="1400" dirty="0">
                <a:solidFill>
                  <a:srgbClr val="3F4757"/>
                </a:solidFill>
                <a:latin typeface="Arial" pitchFamily="34" charset="0"/>
                <a:ea typeface="Arial" pitchFamily="34" charset="-122"/>
                <a:cs typeface="Arial" pitchFamily="34" charset="-120"/>
              </a:rPr>
              <a:t>Exact discrete curl·grad = 0 on any grid </a:t>
            </a:r>
            <a:br>
              <a:rPr lang="en-US" sz="1400" dirty="0">
                <a:solidFill>
                  <a:srgbClr val="3F4757"/>
                </a:solidFill>
                <a:latin typeface="Arial" pitchFamily="34" charset="0"/>
                <a:ea typeface="Arial" pitchFamily="34" charset="-122"/>
                <a:cs typeface="Arial" pitchFamily="34" charset="-120"/>
              </a:rPr>
            </a:br>
            <a:r>
              <a:rPr lang="en-US" sz="1400" dirty="0">
                <a:solidFill>
                  <a:srgbClr val="3F4757"/>
                </a:solidFill>
                <a:latin typeface="Arial" pitchFamily="34" charset="0"/>
                <a:ea typeface="Arial" pitchFamily="34" charset="-122"/>
                <a:cs typeface="Arial" pitchFamily="34" charset="-120"/>
              </a:rPr>
              <a:t>decouples </a:t>
            </a:r>
            <a:r>
              <a:rPr lang="en-US" sz="1400" dirty="0" err="1">
                <a:solidFill>
                  <a:srgbClr val="3F4757"/>
                </a:solidFill>
                <a:latin typeface="Arial" pitchFamily="34" charset="0"/>
                <a:ea typeface="Arial" pitchFamily="34" charset="-122"/>
                <a:cs typeface="Arial" pitchFamily="34" charset="-120"/>
              </a:rPr>
              <a:t>E</a:t>
            </a:r>
            <a:r>
              <a:rPr lang="en-US" sz="1400" baseline="-25000" dirty="0" err="1">
                <a:solidFill>
                  <a:srgbClr val="3F4757"/>
                </a:solidFill>
                <a:latin typeface="Arial" pitchFamily="34" charset="0"/>
                <a:ea typeface="Arial" pitchFamily="34" charset="-122"/>
                <a:cs typeface="Arial" pitchFamily="34" charset="-120"/>
              </a:rPr>
              <a:t>z</a:t>
            </a:r>
            <a:r>
              <a:rPr lang="en-US" sz="1400" dirty="0">
                <a:solidFill>
                  <a:srgbClr val="3F4757"/>
                </a:solidFill>
                <a:latin typeface="Arial" pitchFamily="34" charset="0"/>
                <a:ea typeface="Arial" pitchFamily="34" charset="-122"/>
                <a:cs typeface="Arial" pitchFamily="34" charset="-120"/>
              </a:rPr>
              <a:t> and </a:t>
            </a:r>
            <a:r>
              <a:rPr lang="en-US" sz="1400" dirty="0" err="1">
                <a:solidFill>
                  <a:srgbClr val="3F4757"/>
                </a:solidFill>
                <a:latin typeface="Arial" pitchFamily="34" charset="0"/>
                <a:ea typeface="Arial" pitchFamily="34" charset="-122"/>
                <a:cs typeface="Arial" pitchFamily="34" charset="-120"/>
              </a:rPr>
              <a:t>B</a:t>
            </a:r>
            <a:r>
              <a:rPr lang="en-US" sz="1400" baseline="-25000" dirty="0" err="1">
                <a:solidFill>
                  <a:srgbClr val="3F4757"/>
                </a:solidFill>
                <a:latin typeface="Arial" pitchFamily="34" charset="0"/>
                <a:ea typeface="Arial" pitchFamily="34" charset="-122"/>
                <a:cs typeface="Arial" pitchFamily="34" charset="-120"/>
              </a:rPr>
              <a:t>z</a:t>
            </a:r>
            <a:endParaRPr lang="en-US" sz="1400" baseline="-25000" dirty="0"/>
          </a:p>
        </p:txBody>
      </p:sp>
      <p:sp>
        <p:nvSpPr>
          <p:cNvPr id="7" name="Shape 4"/>
          <p:cNvSpPr/>
          <p:nvPr/>
        </p:nvSpPr>
        <p:spPr>
          <a:xfrm>
            <a:off x="815942" y="3815966"/>
            <a:ext cx="3380344" cy="1577689"/>
          </a:xfrm>
          <a:prstGeom prst="roundRect">
            <a:avLst>
              <a:gd name="adj" fmla="val 6239"/>
            </a:avLst>
          </a:prstGeom>
          <a:solidFill>
            <a:srgbClr val="FDFCF9"/>
          </a:solidFill>
          <a:ln w="6350">
            <a:solidFill>
              <a:srgbClr val="DEDBD2"/>
            </a:solidFill>
            <a:prstDash val="solid"/>
          </a:ln>
        </p:spPr>
      </p:sp>
      <p:sp>
        <p:nvSpPr>
          <p:cNvPr id="8" name="Text 5"/>
          <p:cNvSpPr/>
          <p:nvPr/>
        </p:nvSpPr>
        <p:spPr>
          <a:xfrm>
            <a:off x="1020609" y="4020629"/>
            <a:ext cx="3172502" cy="269205"/>
          </a:xfrm>
          <a:prstGeom prst="rect">
            <a:avLst/>
          </a:prstGeom>
          <a:noFill/>
          <a:ln/>
        </p:spPr>
        <p:txBody>
          <a:bodyPr wrap="square" lIns="0" tIns="0" rIns="0" bIns="0" rtlCol="0" anchor="t">
            <a:normAutofit/>
          </a:bodyPr>
          <a:lstStyle/>
          <a:p>
            <a:pPr marL="0" indent="0" algn="l">
              <a:lnSpc>
                <a:spcPts val="1920"/>
              </a:lnSpc>
              <a:buNone/>
            </a:pPr>
            <a:r>
              <a:rPr lang="en-US" sz="1600" b="1" dirty="0">
                <a:solidFill>
                  <a:srgbClr val="B5541A"/>
                </a:solidFill>
                <a:latin typeface="Arial" pitchFamily="34" charset="0"/>
                <a:ea typeface="Arial" pitchFamily="34" charset="-122"/>
                <a:cs typeface="Arial" pitchFamily="34" charset="-120"/>
              </a:rPr>
              <a:t>Staggered finite volumes</a:t>
            </a:r>
            <a:endParaRPr lang="en-US" sz="1600" dirty="0"/>
          </a:p>
        </p:txBody>
      </p:sp>
      <p:sp>
        <p:nvSpPr>
          <p:cNvPr id="9" name="Text 6"/>
          <p:cNvSpPr/>
          <p:nvPr/>
        </p:nvSpPr>
        <p:spPr>
          <a:xfrm>
            <a:off x="1020609" y="4264434"/>
            <a:ext cx="3060140" cy="949950"/>
          </a:xfrm>
          <a:prstGeom prst="rect">
            <a:avLst/>
          </a:prstGeom>
          <a:noFill/>
          <a:ln/>
        </p:spPr>
        <p:txBody>
          <a:bodyPr wrap="square" lIns="0" tIns="0" rIns="0" bIns="0" rtlCol="0" anchor="t">
            <a:normAutofit/>
          </a:bodyPr>
          <a:lstStyle/>
          <a:p>
            <a:pPr marL="0" indent="0" algn="l">
              <a:lnSpc>
                <a:spcPts val="1820"/>
              </a:lnSpc>
              <a:buNone/>
            </a:pPr>
            <a:r>
              <a:rPr lang="en-US" sz="1300" dirty="0">
                <a:solidFill>
                  <a:srgbClr val="3F4757"/>
                </a:solidFill>
                <a:latin typeface="Arial" pitchFamily="34" charset="0"/>
                <a:ea typeface="Arial" pitchFamily="34" charset="-122"/>
                <a:cs typeface="Arial" pitchFamily="34" charset="-120"/>
              </a:rPr>
              <a:t>Faces carry R</a:t>
            </a:r>
            <a:r>
              <a:rPr lang="en-US" sz="1300" baseline="-25000" dirty="0">
                <a:solidFill>
                  <a:srgbClr val="3F4757"/>
                </a:solidFill>
                <a:latin typeface="Arial" pitchFamily="34" charset="0"/>
                <a:ea typeface="Arial" pitchFamily="34" charset="-122"/>
                <a:cs typeface="Arial" pitchFamily="34" charset="-120"/>
              </a:rPr>
              <a:t>r</a:t>
            </a:r>
            <a:r>
              <a:rPr lang="en-US" sz="1300" dirty="0">
                <a:solidFill>
                  <a:srgbClr val="3F4757"/>
                </a:solidFill>
                <a:latin typeface="Arial" pitchFamily="34" charset="0"/>
                <a:ea typeface="Arial" pitchFamily="34" charset="-122"/>
                <a:cs typeface="Arial" pitchFamily="34" charset="-120"/>
              </a:rPr>
              <a:t>, </a:t>
            </a:r>
            <a:r>
              <a:rPr lang="en-US" sz="1300" dirty="0" err="1">
                <a:solidFill>
                  <a:srgbClr val="3F4757"/>
                </a:solidFill>
                <a:latin typeface="Arial" pitchFamily="34" charset="0"/>
                <a:ea typeface="Arial" pitchFamily="34" charset="-122"/>
                <a:cs typeface="Arial" pitchFamily="34" charset="-120"/>
              </a:rPr>
              <a:t>L</a:t>
            </a:r>
            <a:r>
              <a:rPr lang="en-US" sz="1300" baseline="-25000" dirty="0" err="1">
                <a:solidFill>
                  <a:srgbClr val="3F4757"/>
                </a:solidFill>
                <a:latin typeface="Arial" pitchFamily="34" charset="0"/>
                <a:ea typeface="Arial" pitchFamily="34" charset="-122"/>
                <a:cs typeface="Arial" pitchFamily="34" charset="-120"/>
              </a:rPr>
              <a:t>r</a:t>
            </a:r>
            <a:r>
              <a:rPr lang="en-US" sz="1300" dirty="0">
                <a:solidFill>
                  <a:srgbClr val="3F4757"/>
                </a:solidFill>
                <a:latin typeface="Arial" pitchFamily="34" charset="0"/>
                <a:ea typeface="Arial" pitchFamily="34" charset="-122"/>
                <a:cs typeface="Arial" pitchFamily="34" charset="-120"/>
              </a:rPr>
              <a:t>, </a:t>
            </a:r>
            <a:r>
              <a:rPr lang="en-US" sz="1300" dirty="0" err="1">
                <a:solidFill>
                  <a:srgbClr val="3F4757"/>
                </a:solidFill>
                <a:latin typeface="Arial" pitchFamily="34" charset="0"/>
                <a:ea typeface="Arial" pitchFamily="34" charset="-122"/>
                <a:cs typeface="Arial" pitchFamily="34" charset="-120"/>
              </a:rPr>
              <a:t>B</a:t>
            </a:r>
            <a:r>
              <a:rPr lang="en-US" sz="1300" baseline="-25000" dirty="0" err="1">
                <a:solidFill>
                  <a:srgbClr val="3F4757"/>
                </a:solidFill>
                <a:latin typeface="Arial" pitchFamily="34" charset="0"/>
                <a:ea typeface="Arial" pitchFamily="34" charset="-122"/>
                <a:cs typeface="Arial" pitchFamily="34" charset="-120"/>
              </a:rPr>
              <a:t>z</a:t>
            </a:r>
            <a:r>
              <a:rPr lang="en-US" sz="1300" dirty="0">
                <a:solidFill>
                  <a:srgbClr val="3F4757"/>
                </a:solidFill>
                <a:latin typeface="Arial" pitchFamily="34" charset="0"/>
                <a:ea typeface="Arial" pitchFamily="34" charset="-122"/>
                <a:cs typeface="Arial" pitchFamily="34" charset="-120"/>
              </a:rPr>
              <a:t>; </a:t>
            </a:r>
            <a:r>
              <a:rPr lang="en-US" sz="1300" dirty="0" err="1">
                <a:solidFill>
                  <a:srgbClr val="3F4757"/>
                </a:solidFill>
                <a:latin typeface="Arial" pitchFamily="34" charset="0"/>
                <a:ea typeface="Arial" pitchFamily="34" charset="-122"/>
                <a:cs typeface="Arial" pitchFamily="34" charset="-120"/>
              </a:rPr>
              <a:t>centres</a:t>
            </a:r>
            <a:r>
              <a:rPr lang="en-US" sz="1300" dirty="0">
                <a:solidFill>
                  <a:srgbClr val="3F4757"/>
                </a:solidFill>
                <a:latin typeface="Arial" pitchFamily="34" charset="0"/>
                <a:ea typeface="Arial" pitchFamily="34" charset="-122"/>
                <a:cs typeface="Arial" pitchFamily="34" charset="-120"/>
              </a:rPr>
              <a:t> </a:t>
            </a:r>
            <a:r>
              <a:rPr lang="en-US" sz="1300" dirty="0" err="1">
                <a:solidFill>
                  <a:srgbClr val="3F4757"/>
                </a:solidFill>
                <a:latin typeface="Arial" pitchFamily="34" charset="0"/>
                <a:ea typeface="Arial" pitchFamily="34" charset="-122"/>
                <a:cs typeface="Arial" pitchFamily="34" charset="-120"/>
              </a:rPr>
              <a:t>R</a:t>
            </a:r>
            <a:r>
              <a:rPr lang="en-US" sz="1300" baseline="-25000" dirty="0" err="1">
                <a:solidFill>
                  <a:srgbClr val="3F4757"/>
                </a:solidFill>
                <a:latin typeface="Arial" pitchFamily="34" charset="0"/>
                <a:ea typeface="Arial" pitchFamily="34" charset="-122"/>
                <a:cs typeface="Arial" pitchFamily="34" charset="-120"/>
              </a:rPr>
              <a:t>φ</a:t>
            </a:r>
            <a:r>
              <a:rPr lang="en-US" sz="1300" dirty="0">
                <a:solidFill>
                  <a:srgbClr val="3F4757"/>
                </a:solidFill>
                <a:latin typeface="Arial" pitchFamily="34" charset="0"/>
                <a:ea typeface="Arial" pitchFamily="34" charset="-122"/>
                <a:cs typeface="Arial" pitchFamily="34" charset="-120"/>
              </a:rPr>
              <a:t>, </a:t>
            </a:r>
            <a:r>
              <a:rPr lang="en-US" sz="1300" dirty="0" err="1">
                <a:solidFill>
                  <a:srgbClr val="3F4757"/>
                </a:solidFill>
                <a:latin typeface="Arial" pitchFamily="34" charset="0"/>
                <a:ea typeface="Arial" pitchFamily="34" charset="-122"/>
                <a:cs typeface="Arial" pitchFamily="34" charset="-120"/>
              </a:rPr>
              <a:t>L</a:t>
            </a:r>
            <a:r>
              <a:rPr lang="en-US" sz="1300" baseline="-25000" dirty="0" err="1">
                <a:solidFill>
                  <a:srgbClr val="3F4757"/>
                </a:solidFill>
                <a:latin typeface="Arial" pitchFamily="34" charset="0"/>
                <a:ea typeface="Arial" pitchFamily="34" charset="-122"/>
                <a:cs typeface="Arial" pitchFamily="34" charset="-120"/>
              </a:rPr>
              <a:t>φ</a:t>
            </a:r>
            <a:r>
              <a:rPr lang="en-US" sz="1300" dirty="0">
                <a:solidFill>
                  <a:srgbClr val="3F4757"/>
                </a:solidFill>
                <a:latin typeface="Arial" pitchFamily="34" charset="0"/>
                <a:ea typeface="Arial" pitchFamily="34" charset="-122"/>
                <a:cs typeface="Arial" pitchFamily="34" charset="-120"/>
              </a:rPr>
              <a:t>, E</a:t>
            </a:r>
            <a:r>
              <a:rPr lang="en-US" sz="1300" baseline="-25000" dirty="0">
                <a:solidFill>
                  <a:srgbClr val="3F4757"/>
                </a:solidFill>
                <a:latin typeface="Arial" pitchFamily="34" charset="0"/>
                <a:ea typeface="Arial" pitchFamily="34" charset="-122"/>
                <a:cs typeface="Arial" pitchFamily="34" charset="-120"/>
              </a:rPr>
              <a:t>z</a:t>
            </a:r>
            <a:r>
              <a:rPr lang="en-US" sz="1300" dirty="0">
                <a:solidFill>
                  <a:srgbClr val="3F4757"/>
                </a:solidFill>
                <a:latin typeface="Arial" pitchFamily="34" charset="0"/>
                <a:ea typeface="Arial" pitchFamily="34" charset="-122"/>
                <a:cs typeface="Arial" pitchFamily="34" charset="-120"/>
              </a:rPr>
              <a:t>. Gauss law exact; uniform plasma deposited exactly on stretched grids.</a:t>
            </a:r>
            <a:endParaRPr lang="en-US" sz="1300" dirty="0"/>
          </a:p>
        </p:txBody>
      </p:sp>
      <p:sp>
        <p:nvSpPr>
          <p:cNvPr id="10" name="Shape 7"/>
          <p:cNvSpPr/>
          <p:nvPr/>
        </p:nvSpPr>
        <p:spPr>
          <a:xfrm>
            <a:off x="4405819" y="3815966"/>
            <a:ext cx="3380344" cy="1577689"/>
          </a:xfrm>
          <a:prstGeom prst="roundRect">
            <a:avLst>
              <a:gd name="adj" fmla="val 6239"/>
            </a:avLst>
          </a:prstGeom>
          <a:solidFill>
            <a:srgbClr val="FDFCF9"/>
          </a:solidFill>
          <a:ln w="6350">
            <a:solidFill>
              <a:srgbClr val="DEDBD2"/>
            </a:solidFill>
            <a:prstDash val="solid"/>
          </a:ln>
        </p:spPr>
      </p:sp>
      <p:sp>
        <p:nvSpPr>
          <p:cNvPr id="11" name="Text 8"/>
          <p:cNvSpPr/>
          <p:nvPr/>
        </p:nvSpPr>
        <p:spPr>
          <a:xfrm>
            <a:off x="4610486" y="4020629"/>
            <a:ext cx="3060140" cy="269205"/>
          </a:xfrm>
          <a:prstGeom prst="rect">
            <a:avLst/>
          </a:prstGeom>
          <a:noFill/>
          <a:ln/>
        </p:spPr>
        <p:txBody>
          <a:bodyPr wrap="square" lIns="0" tIns="0" rIns="0" bIns="0" rtlCol="0" anchor="t">
            <a:normAutofit/>
          </a:bodyPr>
          <a:lstStyle/>
          <a:p>
            <a:pPr marL="0" indent="0" algn="l">
              <a:lnSpc>
                <a:spcPts val="1920"/>
              </a:lnSpc>
              <a:buNone/>
            </a:pPr>
            <a:r>
              <a:rPr lang="en-US" sz="1600" b="1" dirty="0">
                <a:solidFill>
                  <a:srgbClr val="B5541A"/>
                </a:solidFill>
                <a:latin typeface="Arial" pitchFamily="34" charset="0"/>
                <a:ea typeface="Arial" pitchFamily="34" charset="-122"/>
                <a:cs typeface="Arial" pitchFamily="34" charset="-120"/>
              </a:rPr>
              <a:t>Predictor–corrector</a:t>
            </a:r>
            <a:endParaRPr lang="en-US" sz="1600" dirty="0"/>
          </a:p>
        </p:txBody>
      </p:sp>
      <p:sp>
        <p:nvSpPr>
          <p:cNvPr id="12" name="Text 9"/>
          <p:cNvSpPr/>
          <p:nvPr/>
        </p:nvSpPr>
        <p:spPr>
          <a:xfrm>
            <a:off x="4610486" y="4264434"/>
            <a:ext cx="3060140" cy="949950"/>
          </a:xfrm>
          <a:prstGeom prst="rect">
            <a:avLst/>
          </a:prstGeom>
          <a:noFill/>
          <a:ln/>
        </p:spPr>
        <p:txBody>
          <a:bodyPr wrap="square" lIns="0" tIns="0" rIns="0" bIns="0" rtlCol="0" anchor="t">
            <a:normAutofit/>
          </a:bodyPr>
          <a:lstStyle/>
          <a:p>
            <a:pPr marL="0" indent="0" algn="l">
              <a:lnSpc>
                <a:spcPts val="1820"/>
              </a:lnSpc>
              <a:buNone/>
            </a:pPr>
            <a:r>
              <a:rPr lang="en-US" sz="1300" dirty="0">
                <a:solidFill>
                  <a:srgbClr val="3F4757"/>
                </a:solidFill>
                <a:latin typeface="Arial" pitchFamily="34" charset="0"/>
                <a:ea typeface="Arial" pitchFamily="34" charset="-122"/>
                <a:cs typeface="Arial" pitchFamily="34" charset="-120"/>
              </a:rPr>
              <a:t>Predict slice </a:t>
            </a:r>
            <a:r>
              <a:rPr lang="en-US" sz="1300" i="1" dirty="0">
                <a:solidFill>
                  <a:srgbClr val="3F4757"/>
                </a:solidFill>
                <a:latin typeface="Arial" pitchFamily="34" charset="0"/>
                <a:ea typeface="Arial" pitchFamily="34" charset="-122"/>
                <a:cs typeface="Arial" pitchFamily="34" charset="-120"/>
              </a:rPr>
              <a:t>n</a:t>
            </a:r>
            <a:r>
              <a:rPr lang="en-US" sz="1300" dirty="0">
                <a:solidFill>
                  <a:srgbClr val="3F4757"/>
                </a:solidFill>
                <a:latin typeface="Arial" pitchFamily="34" charset="0"/>
                <a:ea typeface="Arial" pitchFamily="34" charset="-122"/>
                <a:cs typeface="Arial" pitchFamily="34" charset="-120"/>
              </a:rPr>
              <a:t> from the old level, push and deposit, solve; repeat (2 passes). Matrices factorized once per hₙ and Δ.</a:t>
            </a:r>
            <a:endParaRPr lang="en-US" sz="1300" dirty="0"/>
          </a:p>
        </p:txBody>
      </p:sp>
      <p:sp>
        <p:nvSpPr>
          <p:cNvPr id="13" name="Shape 10"/>
          <p:cNvSpPr/>
          <p:nvPr/>
        </p:nvSpPr>
        <p:spPr>
          <a:xfrm>
            <a:off x="7995696" y="3815966"/>
            <a:ext cx="3380344" cy="1577689"/>
          </a:xfrm>
          <a:prstGeom prst="roundRect">
            <a:avLst>
              <a:gd name="adj" fmla="val 6239"/>
            </a:avLst>
          </a:prstGeom>
          <a:solidFill>
            <a:srgbClr val="FDFCF9"/>
          </a:solidFill>
          <a:ln w="6350">
            <a:solidFill>
              <a:srgbClr val="DEDBD2"/>
            </a:solidFill>
            <a:prstDash val="solid"/>
          </a:ln>
        </p:spPr>
      </p:sp>
      <p:sp>
        <p:nvSpPr>
          <p:cNvPr id="14" name="Text 11"/>
          <p:cNvSpPr/>
          <p:nvPr/>
        </p:nvSpPr>
        <p:spPr>
          <a:xfrm>
            <a:off x="8200362" y="4020629"/>
            <a:ext cx="3060140" cy="269205"/>
          </a:xfrm>
          <a:prstGeom prst="rect">
            <a:avLst/>
          </a:prstGeom>
          <a:noFill/>
          <a:ln/>
        </p:spPr>
        <p:txBody>
          <a:bodyPr wrap="square" lIns="0" tIns="0" rIns="0" bIns="0" rtlCol="0" anchor="t">
            <a:normAutofit/>
          </a:bodyPr>
          <a:lstStyle/>
          <a:p>
            <a:pPr marL="0" indent="0" algn="l">
              <a:lnSpc>
                <a:spcPts val="1920"/>
              </a:lnSpc>
              <a:buNone/>
            </a:pPr>
            <a:r>
              <a:rPr lang="en-US" sz="1600" b="1" dirty="0">
                <a:solidFill>
                  <a:srgbClr val="B5541A"/>
                </a:solidFill>
                <a:latin typeface="Arial" pitchFamily="34" charset="0"/>
                <a:ea typeface="Arial" pitchFamily="34" charset="-122"/>
                <a:cs typeface="Arial" pitchFamily="34" charset="-120"/>
              </a:rPr>
              <a:t>Free-hand grids</a:t>
            </a:r>
            <a:endParaRPr lang="en-US" sz="1600" dirty="0"/>
          </a:p>
        </p:txBody>
      </p:sp>
      <p:sp>
        <p:nvSpPr>
          <p:cNvPr id="15" name="Text 12"/>
          <p:cNvSpPr/>
          <p:nvPr/>
        </p:nvSpPr>
        <p:spPr>
          <a:xfrm>
            <a:off x="8200362" y="4264434"/>
            <a:ext cx="3060140" cy="718813"/>
          </a:xfrm>
          <a:prstGeom prst="rect">
            <a:avLst/>
          </a:prstGeom>
          <a:noFill/>
          <a:ln/>
        </p:spPr>
        <p:txBody>
          <a:bodyPr wrap="square" lIns="0" tIns="0" rIns="0" bIns="0" rtlCol="0" anchor="t">
            <a:normAutofit/>
          </a:bodyPr>
          <a:lstStyle/>
          <a:p>
            <a:pPr marL="0" indent="0" algn="l">
              <a:lnSpc>
                <a:spcPts val="1820"/>
              </a:lnSpc>
              <a:buNone/>
            </a:pPr>
            <a:r>
              <a:rPr lang="en-US" sz="1300" dirty="0">
                <a:solidFill>
                  <a:srgbClr val="3F4757"/>
                </a:solidFill>
                <a:latin typeface="Arial" pitchFamily="34" charset="0"/>
                <a:ea typeface="Arial" pitchFamily="34" charset="-122"/>
                <a:cs typeface="Arial" pitchFamily="34" charset="-120"/>
              </a:rPr>
              <a:t>Step tables in r, ζ and z. Fine only at driver and witness: ¼ of the slices, 10⁻³ accuracy, 3.6× faster.</a:t>
            </a:r>
            <a:endParaRPr lang="en-US" sz="1300" dirty="0"/>
          </a:p>
        </p:txBody>
      </p:sp>
      <p:sp>
        <p:nvSpPr>
          <p:cNvPr id="16" name="Text 13"/>
          <p:cNvSpPr/>
          <p:nvPr/>
        </p:nvSpPr>
        <p:spPr>
          <a:xfrm>
            <a:off x="812767" y="6238280"/>
            <a:ext cx="7848570" cy="238738"/>
          </a:xfrm>
          <a:prstGeom prst="rect">
            <a:avLst/>
          </a:prstGeom>
          <a:noFill/>
          <a:ln/>
        </p:spPr>
        <p:txBody>
          <a:bodyPr wrap="square" lIns="0" tIns="0" rIns="0" bIns="0" rtlCol="0" anchor="t">
            <a:normAutofit/>
          </a:bodyPr>
          <a:lstStyle/>
          <a:p>
            <a:pPr marL="0" indent="0" algn="l">
              <a:lnSpc>
                <a:spcPts val="1680"/>
              </a:lnSpc>
              <a:buNone/>
            </a:pPr>
            <a:r>
              <a:rPr lang="en-US" sz="1200" dirty="0">
                <a:solidFill>
                  <a:srgbClr val="6B7280"/>
                </a:solidFill>
                <a:latin typeface="Arial" pitchFamily="34" charset="0"/>
                <a:ea typeface="Arial" pitchFamily="34" charset="-122"/>
                <a:cs typeface="Arial" pitchFamily="34" charset="-120"/>
              </a:rPr>
              <a:t>QUARZ &amp; GEM-PIC-RZ · A. Pukhov</a:t>
            </a:r>
            <a:endParaRPr lang="en-US" sz="1200" dirty="0"/>
          </a:p>
        </p:txBody>
      </p:sp>
      <p:sp>
        <p:nvSpPr>
          <p:cNvPr id="17" name="Text 14"/>
          <p:cNvSpPr/>
          <p:nvPr/>
        </p:nvSpPr>
        <p:spPr>
          <a:xfrm>
            <a:off x="10058431" y="6238280"/>
            <a:ext cx="1320783" cy="238738"/>
          </a:xfrm>
          <a:prstGeom prst="rect">
            <a:avLst/>
          </a:prstGeom>
          <a:noFill/>
          <a:ln/>
        </p:spPr>
        <p:txBody>
          <a:bodyPr wrap="square" lIns="0" tIns="0" rIns="0" bIns="0" rtlCol="0" anchor="t">
            <a:normAutofit/>
          </a:bodyPr>
          <a:lstStyle/>
          <a:p>
            <a:pPr marL="0" indent="0" algn="r">
              <a:lnSpc>
                <a:spcPts val="1680"/>
              </a:lnSpc>
              <a:buNone/>
            </a:pPr>
            <a:r>
              <a:rPr lang="en-US" sz="1200" dirty="0">
                <a:solidFill>
                  <a:srgbClr val="6B7280"/>
                </a:solidFill>
                <a:latin typeface="Arial" pitchFamily="34" charset="0"/>
                <a:ea typeface="Arial" pitchFamily="34" charset="-122"/>
                <a:cs typeface="Arial" pitchFamily="34" charset="-120"/>
              </a:rPr>
              <a:t>23</a:t>
            </a:r>
            <a:endParaRPr lang="en-US" sz="1200" dirty="0"/>
          </a:p>
        </p:txBody>
      </p:sp>
      <p:pic>
        <p:nvPicPr>
          <p:cNvPr id="19" name="Picture 18">
            <a:extLst>
              <a:ext uri="{FF2B5EF4-FFF2-40B4-BE49-F238E27FC236}">
                <a16:creationId xmlns:a16="http://schemas.microsoft.com/office/drawing/2014/main" id="{E449A5F5-4F06-A65B-5955-0D2BBE0364D9}"/>
              </a:ext>
            </a:extLst>
          </p:cNvPr>
          <p:cNvPicPr>
            <a:picLocks noChangeAspect="1"/>
          </p:cNvPicPr>
          <p:nvPr/>
        </p:nvPicPr>
        <p:blipFill>
          <a:blip r:embed="rId4"/>
          <a:stretch>
            <a:fillRect/>
          </a:stretch>
        </p:blipFill>
        <p:spPr>
          <a:xfrm>
            <a:off x="11260707" y="32588"/>
            <a:ext cx="914400" cy="914400"/>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4">
    <p:bg>
      <p:bgPr>
        <a:solidFill>
          <a:srgbClr val="F6F5F0"/>
        </a:solidFill>
        <a:effectLst/>
      </p:bgPr>
    </p:bg>
    <p:spTree>
      <p:nvGrpSpPr>
        <p:cNvPr id="1" name=""/>
        <p:cNvGrpSpPr/>
        <p:nvPr/>
      </p:nvGrpSpPr>
      <p:grpSpPr>
        <a:xfrm>
          <a:off x="0" y="0"/>
          <a:ext cx="0" cy="0"/>
          <a:chOff x="0" y="0"/>
          <a:chExt cx="0" cy="0"/>
        </a:xfrm>
      </p:grpSpPr>
      <p:sp>
        <p:nvSpPr>
          <p:cNvPr id="2" name="Text 0"/>
          <p:cNvSpPr/>
          <p:nvPr/>
        </p:nvSpPr>
        <p:spPr>
          <a:xfrm>
            <a:off x="812767" y="812763"/>
            <a:ext cx="10883441" cy="238738"/>
          </a:xfrm>
          <a:prstGeom prst="rect">
            <a:avLst/>
          </a:prstGeom>
          <a:noFill/>
          <a:ln/>
        </p:spPr>
        <p:txBody>
          <a:bodyPr wrap="square" lIns="0" tIns="0" rIns="0" bIns="0" rtlCol="0" anchor="t">
            <a:normAutofit/>
          </a:bodyPr>
          <a:lstStyle/>
          <a:p>
            <a:pPr marL="0" indent="0" algn="l">
              <a:lnSpc>
                <a:spcPts val="1680"/>
              </a:lnSpc>
              <a:buNone/>
            </a:pPr>
            <a:r>
              <a:rPr lang="en-US" sz="1200" b="1" kern="0" spc="150" dirty="0">
                <a:solidFill>
                  <a:srgbClr val="B5541A"/>
                </a:solidFill>
                <a:latin typeface="Arial" pitchFamily="34" charset="0"/>
                <a:ea typeface="Arial" pitchFamily="34" charset="-122"/>
                <a:cs typeface="Arial" pitchFamily="34" charset="-120"/>
              </a:rPr>
              <a:t>GEM-PIC-RZ · STABILITY</a:t>
            </a:r>
            <a:endParaRPr lang="en-US" sz="1200" dirty="0"/>
          </a:p>
        </p:txBody>
      </p:sp>
      <p:sp>
        <p:nvSpPr>
          <p:cNvPr id="3" name="Text 1"/>
          <p:cNvSpPr>
            <a:spLocks noGrp="1"/>
          </p:cNvSpPr>
          <p:nvPr>
            <p:ph type="title"/>
          </p:nvPr>
        </p:nvSpPr>
        <p:spPr>
          <a:xfrm>
            <a:off x="812767" y="1254696"/>
            <a:ext cx="10883441" cy="472424"/>
          </a:xfrm>
          <a:prstGeom prst="rect">
            <a:avLst/>
          </a:prstGeom>
          <a:noFill/>
          <a:ln/>
        </p:spPr>
        <p:txBody>
          <a:bodyPr wrap="square" lIns="0" tIns="0" rIns="0" bIns="0" rtlCol="0" anchor="t">
            <a:normAutofit/>
          </a:bodyPr>
          <a:lstStyle/>
          <a:p>
            <a:pPr marL="0" indent="0" algn="l">
              <a:lnSpc>
                <a:spcPts val="3520"/>
              </a:lnSpc>
              <a:buNone/>
            </a:pPr>
            <a:r>
              <a:rPr lang="en-US" sz="3200" b="1" i="0" dirty="0">
                <a:solidFill>
                  <a:srgbClr val="14213D"/>
                </a:solidFill>
                <a:latin typeface="Georgia" pitchFamily="18" charset="0"/>
                <a:ea typeface="Georgia" pitchFamily="18" charset="-122"/>
                <a:cs typeface="Georgia" pitchFamily="18" charset="-120"/>
              </a:rPr>
              <a:t>No Courant condition, shown not assumed</a:t>
            </a:r>
            <a:endParaRPr lang="en-US" sz="3200" dirty="0"/>
          </a:p>
        </p:txBody>
      </p:sp>
      <p:sp>
        <p:nvSpPr>
          <p:cNvPr id="4" name="Shape 2"/>
          <p:cNvSpPr/>
          <p:nvPr/>
        </p:nvSpPr>
        <p:spPr>
          <a:xfrm>
            <a:off x="815942" y="1933476"/>
            <a:ext cx="10560097" cy="1374506"/>
          </a:xfrm>
          <a:prstGeom prst="roundRect">
            <a:avLst>
              <a:gd name="adj" fmla="val 7161"/>
            </a:avLst>
          </a:prstGeom>
          <a:solidFill>
            <a:srgbClr val="FDFCF9"/>
          </a:solidFill>
          <a:ln w="6350">
            <a:solidFill>
              <a:srgbClr val="DEDBD2"/>
            </a:solidFill>
            <a:prstDash val="solid"/>
          </a:ln>
        </p:spPr>
      </p:sp>
      <p:pic>
        <p:nvPicPr>
          <p:cNvPr id="5" name="Image 0" descr="Numerical dispersion: tan of omega Delta over 2 equals Delta h k_perp squared sin theta over 16 sin squared theta over 2 minus h squared k_perp squared cos squared theta over 2"/>
          <p:cNvPicPr>
            <a:picLocks noChangeAspect="1"/>
          </p:cNvPicPr>
          <p:nvPr/>
        </p:nvPicPr>
        <p:blipFill>
          <a:blip r:embed="rId3"/>
          <a:srcRect l="-63" r="-63"/>
          <a:stretch/>
        </p:blipFill>
        <p:spPr>
          <a:xfrm>
            <a:off x="2444744" y="2112739"/>
            <a:ext cx="7302493" cy="1015986"/>
          </a:xfrm>
          <a:prstGeom prst="rect">
            <a:avLst/>
          </a:prstGeom>
        </p:spPr>
      </p:pic>
      <p:sp>
        <p:nvSpPr>
          <p:cNvPr id="6" name="Shape 3"/>
          <p:cNvSpPr/>
          <p:nvPr/>
        </p:nvSpPr>
        <p:spPr>
          <a:xfrm>
            <a:off x="815942" y="3542928"/>
            <a:ext cx="3383438" cy="1600548"/>
          </a:xfrm>
          <a:prstGeom prst="roundRect">
            <a:avLst>
              <a:gd name="adj" fmla="val 6149"/>
            </a:avLst>
          </a:prstGeom>
          <a:solidFill>
            <a:srgbClr val="FDFCF9"/>
          </a:solidFill>
          <a:ln w="6350">
            <a:solidFill>
              <a:srgbClr val="DEDBD2"/>
            </a:solidFill>
            <a:prstDash val="solid"/>
          </a:ln>
        </p:spPr>
      </p:sp>
      <p:sp>
        <p:nvSpPr>
          <p:cNvPr id="7" name="Text 4"/>
          <p:cNvSpPr/>
          <p:nvPr/>
        </p:nvSpPr>
        <p:spPr>
          <a:xfrm>
            <a:off x="1020609" y="3747591"/>
            <a:ext cx="3063327" cy="472424"/>
          </a:xfrm>
          <a:prstGeom prst="rect">
            <a:avLst/>
          </a:prstGeom>
          <a:noFill/>
          <a:ln/>
        </p:spPr>
        <p:txBody>
          <a:bodyPr wrap="square" lIns="0" tIns="0" rIns="0" bIns="0" rtlCol="0" anchor="t">
            <a:normAutofit/>
          </a:bodyPr>
          <a:lstStyle/>
          <a:p>
            <a:pPr marL="0" indent="0" algn="l">
              <a:lnSpc>
                <a:spcPts val="3520"/>
              </a:lnSpc>
              <a:buNone/>
            </a:pPr>
            <a:r>
              <a:rPr lang="en-US" sz="3200" b="1" dirty="0">
                <a:solidFill>
                  <a:srgbClr val="B5541A"/>
                </a:solidFill>
                <a:latin typeface="Georgia" pitchFamily="18" charset="0"/>
                <a:ea typeface="Georgia" pitchFamily="18" charset="-122"/>
                <a:cs typeface="Georgia" pitchFamily="18" charset="-120"/>
              </a:rPr>
              <a:t>ω real</a:t>
            </a:r>
            <a:endParaRPr lang="en-US" sz="3200" dirty="0"/>
          </a:p>
        </p:txBody>
      </p:sp>
      <p:sp>
        <p:nvSpPr>
          <p:cNvPr id="8" name="Text 5"/>
          <p:cNvSpPr/>
          <p:nvPr/>
        </p:nvSpPr>
        <p:spPr>
          <a:xfrm>
            <a:off x="1020609" y="4245397"/>
            <a:ext cx="3063327" cy="718813"/>
          </a:xfrm>
          <a:prstGeom prst="rect">
            <a:avLst/>
          </a:prstGeom>
          <a:noFill/>
          <a:ln/>
        </p:spPr>
        <p:txBody>
          <a:bodyPr wrap="square" lIns="0" tIns="0" rIns="0" bIns="0" rtlCol="0" anchor="t">
            <a:normAutofit/>
          </a:bodyPr>
          <a:lstStyle/>
          <a:p>
            <a:pPr marL="0" indent="0" algn="l">
              <a:lnSpc>
                <a:spcPts val="1820"/>
              </a:lnSpc>
              <a:buNone/>
            </a:pPr>
            <a:r>
              <a:rPr lang="en-US" sz="1300" dirty="0">
                <a:solidFill>
                  <a:srgbClr val="3F4757"/>
                </a:solidFill>
                <a:latin typeface="Arial" pitchFamily="34" charset="0"/>
                <a:ea typeface="Arial" pitchFamily="34" charset="-122"/>
                <a:cs typeface="Arial" pitchFamily="34" charset="-120"/>
              </a:rPr>
              <a:t>for all </a:t>
            </a:r>
            <a:r>
              <a:rPr lang="en-US" sz="1300" dirty="0" err="1">
                <a:solidFill>
                  <a:srgbClr val="3F4757"/>
                </a:solidFill>
                <a:latin typeface="Arial" pitchFamily="34" charset="0"/>
                <a:ea typeface="Arial" pitchFamily="34" charset="-122"/>
                <a:cs typeface="Arial" pitchFamily="34" charset="-120"/>
              </a:rPr>
              <a:t>k</a:t>
            </a:r>
            <a:r>
              <a:rPr lang="en-US" sz="1300" baseline="-25000" dirty="0" err="1">
                <a:solidFill>
                  <a:srgbClr val="3F4757"/>
                </a:solidFill>
                <a:latin typeface="Arial" pitchFamily="34" charset="0"/>
                <a:ea typeface="Arial" pitchFamily="34" charset="-122"/>
                <a:cs typeface="Arial" pitchFamily="34" charset="-120"/>
              </a:rPr>
              <a:t>ζ</a:t>
            </a:r>
            <a:r>
              <a:rPr lang="en-US" sz="1300" dirty="0">
                <a:solidFill>
                  <a:srgbClr val="3F4757"/>
                </a:solidFill>
                <a:latin typeface="Arial" pitchFamily="34" charset="0"/>
                <a:ea typeface="Arial" pitchFamily="34" charset="-122"/>
                <a:cs typeface="Arial" pitchFamily="34" charset="-120"/>
              </a:rPr>
              <a:t>, k</a:t>
            </a:r>
            <a:r>
              <a:rPr lang="en-US" sz="1300" baseline="-25000" dirty="0">
                <a:solidFill>
                  <a:srgbClr val="3F4757"/>
                </a:solidFill>
                <a:latin typeface="Arial" pitchFamily="34" charset="0"/>
                <a:ea typeface="Arial" pitchFamily="34" charset="-122"/>
                <a:cs typeface="Arial" pitchFamily="34" charset="-120"/>
              </a:rPr>
              <a:t>⊥</a:t>
            </a:r>
            <a:r>
              <a:rPr lang="en-US" sz="1300" dirty="0">
                <a:solidFill>
                  <a:srgbClr val="3F4757"/>
                </a:solidFill>
                <a:latin typeface="Arial" pitchFamily="34" charset="0"/>
                <a:ea typeface="Arial" pitchFamily="34" charset="-122"/>
                <a:cs typeface="Arial" pitchFamily="34" charset="-120"/>
              </a:rPr>
              <a:t>, Δ, h in vacuum: no growing modes, Δ independent of the cells</a:t>
            </a:r>
            <a:endParaRPr lang="en-US" sz="1300" dirty="0"/>
          </a:p>
        </p:txBody>
      </p:sp>
      <p:sp>
        <p:nvSpPr>
          <p:cNvPr id="9" name="Shape 6"/>
          <p:cNvSpPr/>
          <p:nvPr/>
        </p:nvSpPr>
        <p:spPr>
          <a:xfrm>
            <a:off x="4408913" y="3542928"/>
            <a:ext cx="3383474" cy="1600548"/>
          </a:xfrm>
          <a:prstGeom prst="roundRect">
            <a:avLst>
              <a:gd name="adj" fmla="val 6149"/>
            </a:avLst>
          </a:prstGeom>
          <a:solidFill>
            <a:srgbClr val="FDFCF9"/>
          </a:solidFill>
          <a:ln w="6350">
            <a:solidFill>
              <a:srgbClr val="DEDBD2"/>
            </a:solidFill>
            <a:prstDash val="solid"/>
          </a:ln>
        </p:spPr>
      </p:sp>
      <p:sp>
        <p:nvSpPr>
          <p:cNvPr id="10" name="Text 7"/>
          <p:cNvSpPr/>
          <p:nvPr/>
        </p:nvSpPr>
        <p:spPr>
          <a:xfrm>
            <a:off x="4613580" y="3747591"/>
            <a:ext cx="3063365" cy="472424"/>
          </a:xfrm>
          <a:prstGeom prst="rect">
            <a:avLst/>
          </a:prstGeom>
          <a:noFill/>
          <a:ln/>
        </p:spPr>
        <p:txBody>
          <a:bodyPr wrap="square" lIns="0" tIns="0" rIns="0" bIns="0" rtlCol="0" anchor="t">
            <a:normAutofit/>
          </a:bodyPr>
          <a:lstStyle/>
          <a:p>
            <a:pPr marL="0" indent="0" algn="l">
              <a:lnSpc>
                <a:spcPts val="3520"/>
              </a:lnSpc>
              <a:buNone/>
            </a:pPr>
            <a:r>
              <a:rPr lang="en-US" sz="3200" b="1" dirty="0" err="1">
                <a:solidFill>
                  <a:srgbClr val="B5541A"/>
                </a:solidFill>
                <a:latin typeface="Georgia" pitchFamily="18" charset="0"/>
                <a:ea typeface="Georgia" pitchFamily="18" charset="-122"/>
                <a:cs typeface="Georgia" pitchFamily="18" charset="-120"/>
              </a:rPr>
              <a:t>Δ</a:t>
            </a:r>
            <a:r>
              <a:rPr lang="en-US" sz="3200" b="1" baseline="30000" dirty="0" err="1">
                <a:solidFill>
                  <a:srgbClr val="B5541A"/>
                </a:solidFill>
                <a:latin typeface="Georgia" pitchFamily="18" charset="0"/>
                <a:ea typeface="Georgia" pitchFamily="18" charset="-122"/>
                <a:cs typeface="Georgia" pitchFamily="18" charset="-120"/>
              </a:rPr>
              <a:t>.</a:t>
            </a:r>
            <a:r>
              <a:rPr lang="en-US" sz="3200" b="1" dirty="0" err="1">
                <a:solidFill>
                  <a:srgbClr val="B5541A"/>
                </a:solidFill>
                <a:latin typeface="Georgia" pitchFamily="18" charset="0"/>
                <a:ea typeface="Georgia" pitchFamily="18" charset="-122"/>
                <a:cs typeface="Georgia" pitchFamily="18" charset="-120"/>
              </a:rPr>
              <a:t>h</a:t>
            </a:r>
            <a:r>
              <a:rPr lang="en-US" sz="3200" b="1" dirty="0">
                <a:solidFill>
                  <a:srgbClr val="B5541A"/>
                </a:solidFill>
                <a:latin typeface="Georgia" pitchFamily="18" charset="0"/>
                <a:ea typeface="Georgia" pitchFamily="18" charset="-122"/>
                <a:cs typeface="Georgia" pitchFamily="18" charset="-120"/>
              </a:rPr>
              <a:t> ≤ 4/ωₚ²</a:t>
            </a:r>
            <a:endParaRPr lang="en-US" sz="3200" dirty="0"/>
          </a:p>
        </p:txBody>
      </p:sp>
      <p:sp>
        <p:nvSpPr>
          <p:cNvPr id="11" name="Text 8"/>
          <p:cNvSpPr/>
          <p:nvPr/>
        </p:nvSpPr>
        <p:spPr>
          <a:xfrm>
            <a:off x="4613580" y="4245397"/>
            <a:ext cx="3063365" cy="487675"/>
          </a:xfrm>
          <a:prstGeom prst="rect">
            <a:avLst/>
          </a:prstGeom>
          <a:noFill/>
          <a:ln/>
        </p:spPr>
        <p:txBody>
          <a:bodyPr wrap="square" lIns="0" tIns="0" rIns="0" bIns="0" rtlCol="0" anchor="t">
            <a:normAutofit/>
          </a:bodyPr>
          <a:lstStyle/>
          <a:p>
            <a:pPr marL="0" indent="0" algn="l">
              <a:lnSpc>
                <a:spcPts val="1820"/>
              </a:lnSpc>
              <a:buNone/>
            </a:pPr>
            <a:r>
              <a:rPr lang="en-US" sz="1300" dirty="0">
                <a:solidFill>
                  <a:srgbClr val="3F4757"/>
                </a:solidFill>
                <a:latin typeface="Arial" pitchFamily="34" charset="0"/>
                <a:ea typeface="Arial" pitchFamily="34" charset="-122"/>
                <a:cs typeface="Arial" pitchFamily="34" charset="-120"/>
              </a:rPr>
              <a:t>practical limit in plasma; ωₚ² = 10⁻³, </a:t>
            </a:r>
            <a:br>
              <a:rPr lang="en-US" sz="1300" dirty="0">
                <a:solidFill>
                  <a:srgbClr val="3F4757"/>
                </a:solidFill>
                <a:latin typeface="Arial" pitchFamily="34" charset="0"/>
                <a:ea typeface="Arial" pitchFamily="34" charset="-122"/>
                <a:cs typeface="Arial" pitchFamily="34" charset="-120"/>
              </a:rPr>
            </a:br>
            <a:r>
              <a:rPr lang="en-US" sz="1300" dirty="0">
                <a:solidFill>
                  <a:srgbClr val="3F4757"/>
                </a:solidFill>
                <a:latin typeface="Arial" pitchFamily="34" charset="0"/>
                <a:ea typeface="Arial" pitchFamily="34" charset="-122"/>
                <a:cs typeface="Arial" pitchFamily="34" charset="-120"/>
              </a:rPr>
              <a:t>h = 0.25 allows Δ ~ 10⁴ k₀⁻¹</a:t>
            </a:r>
            <a:endParaRPr lang="en-US" sz="1300" dirty="0"/>
          </a:p>
        </p:txBody>
      </p:sp>
      <p:sp>
        <p:nvSpPr>
          <p:cNvPr id="12" name="Shape 9"/>
          <p:cNvSpPr/>
          <p:nvPr/>
        </p:nvSpPr>
        <p:spPr>
          <a:xfrm>
            <a:off x="7998744" y="3539753"/>
            <a:ext cx="3380470" cy="1606898"/>
          </a:xfrm>
          <a:prstGeom prst="roundRect">
            <a:avLst>
              <a:gd name="adj" fmla="val 6323"/>
            </a:avLst>
          </a:prstGeom>
          <a:solidFill>
            <a:srgbClr val="F7E9DF"/>
          </a:solidFill>
          <a:ln/>
        </p:spPr>
      </p:sp>
      <p:sp>
        <p:nvSpPr>
          <p:cNvPr id="13" name="Text 10"/>
          <p:cNvSpPr/>
          <p:nvPr/>
        </p:nvSpPr>
        <p:spPr>
          <a:xfrm>
            <a:off x="8201927" y="3742928"/>
            <a:ext cx="3063327" cy="472424"/>
          </a:xfrm>
          <a:prstGeom prst="rect">
            <a:avLst/>
          </a:prstGeom>
          <a:noFill/>
          <a:ln/>
        </p:spPr>
        <p:txBody>
          <a:bodyPr wrap="square" lIns="0" tIns="0" rIns="0" bIns="0" rtlCol="0" anchor="t">
            <a:normAutofit/>
          </a:bodyPr>
          <a:lstStyle/>
          <a:p>
            <a:pPr marL="0" indent="0" algn="l">
              <a:lnSpc>
                <a:spcPts val="3520"/>
              </a:lnSpc>
              <a:buNone/>
            </a:pPr>
            <a:r>
              <a:rPr lang="en-US" sz="3200" b="1" dirty="0">
                <a:solidFill>
                  <a:srgbClr val="B5541A"/>
                </a:solidFill>
                <a:latin typeface="Georgia" pitchFamily="18" charset="0"/>
                <a:ea typeface="Georgia" pitchFamily="18" charset="-122"/>
                <a:cs typeface="Georgia" pitchFamily="18" charset="-120"/>
              </a:rPr>
              <a:t>100×</a:t>
            </a:r>
            <a:endParaRPr lang="en-US" sz="3200" dirty="0"/>
          </a:p>
        </p:txBody>
      </p:sp>
      <p:sp>
        <p:nvSpPr>
          <p:cNvPr id="14" name="Text 11"/>
          <p:cNvSpPr/>
          <p:nvPr/>
        </p:nvSpPr>
        <p:spPr>
          <a:xfrm>
            <a:off x="8201927" y="4240733"/>
            <a:ext cx="3063327" cy="487675"/>
          </a:xfrm>
          <a:prstGeom prst="rect">
            <a:avLst/>
          </a:prstGeom>
          <a:noFill/>
          <a:ln/>
        </p:spPr>
        <p:txBody>
          <a:bodyPr wrap="square" lIns="0" tIns="0" rIns="0" bIns="0" rtlCol="0" anchor="t">
            <a:normAutofit/>
          </a:bodyPr>
          <a:lstStyle/>
          <a:p>
            <a:pPr marL="0" indent="0" algn="l">
              <a:lnSpc>
                <a:spcPts val="1820"/>
              </a:lnSpc>
              <a:buNone/>
            </a:pPr>
            <a:r>
              <a:rPr lang="en-US" sz="1300" dirty="0">
                <a:solidFill>
                  <a:srgbClr val="3F4757"/>
                </a:solidFill>
                <a:latin typeface="Arial" pitchFamily="34" charset="0"/>
                <a:ea typeface="Arial" pitchFamily="34" charset="-122"/>
                <a:cs typeface="Arial" pitchFamily="34" charset="-120"/>
              </a:rPr>
              <a:t>the FBPIC time step in the LWFA benchmarks (Δ = 2.5 µm)</a:t>
            </a:r>
            <a:endParaRPr lang="en-US" sz="1300" dirty="0"/>
          </a:p>
        </p:txBody>
      </p:sp>
      <p:sp>
        <p:nvSpPr>
          <p:cNvPr id="15" name="Text 12"/>
          <p:cNvSpPr/>
          <p:nvPr/>
        </p:nvSpPr>
        <p:spPr>
          <a:xfrm>
            <a:off x="812767" y="5375238"/>
            <a:ext cx="10883441" cy="274337"/>
          </a:xfrm>
          <a:prstGeom prst="rect">
            <a:avLst/>
          </a:prstGeom>
          <a:noFill/>
          <a:ln/>
        </p:spPr>
        <p:txBody>
          <a:bodyPr wrap="square" lIns="0" tIns="0" rIns="0" bIns="0" rtlCol="0" anchor="t">
            <a:normAutofit/>
          </a:bodyPr>
          <a:lstStyle/>
          <a:p>
            <a:pPr marL="0" indent="0" algn="l">
              <a:lnSpc>
                <a:spcPts val="1960"/>
              </a:lnSpc>
              <a:buNone/>
            </a:pPr>
            <a:r>
              <a:rPr lang="en-US" sz="1400" dirty="0">
                <a:solidFill>
                  <a:srgbClr val="3F4757"/>
                </a:solidFill>
                <a:latin typeface="Arial" pitchFamily="34" charset="0"/>
                <a:ea typeface="Arial" pitchFamily="34" charset="-122"/>
                <a:cs typeface="Arial" pitchFamily="34" charset="-120"/>
              </a:rPr>
              <a:t>The step is set by accuracy: diffraction, plasma and betatron evolution, or the undulator period.</a:t>
            </a:r>
            <a:endParaRPr lang="en-US" sz="1400" dirty="0"/>
          </a:p>
        </p:txBody>
      </p:sp>
      <p:sp>
        <p:nvSpPr>
          <p:cNvPr id="16" name="Text 13"/>
          <p:cNvSpPr/>
          <p:nvPr/>
        </p:nvSpPr>
        <p:spPr>
          <a:xfrm>
            <a:off x="812767" y="6238280"/>
            <a:ext cx="7848570" cy="238738"/>
          </a:xfrm>
          <a:prstGeom prst="rect">
            <a:avLst/>
          </a:prstGeom>
          <a:noFill/>
          <a:ln/>
        </p:spPr>
        <p:txBody>
          <a:bodyPr wrap="square" lIns="0" tIns="0" rIns="0" bIns="0" rtlCol="0" anchor="t">
            <a:normAutofit/>
          </a:bodyPr>
          <a:lstStyle/>
          <a:p>
            <a:pPr marL="0" indent="0" algn="l">
              <a:lnSpc>
                <a:spcPts val="1680"/>
              </a:lnSpc>
              <a:buNone/>
            </a:pPr>
            <a:r>
              <a:rPr lang="en-US" sz="1200" dirty="0">
                <a:solidFill>
                  <a:srgbClr val="6B7280"/>
                </a:solidFill>
                <a:latin typeface="Arial" pitchFamily="34" charset="0"/>
                <a:ea typeface="Arial" pitchFamily="34" charset="-122"/>
                <a:cs typeface="Arial" pitchFamily="34" charset="-120"/>
              </a:rPr>
              <a:t>QUARZ &amp; GEM-PIC-RZ · A. Pukhov</a:t>
            </a:r>
            <a:endParaRPr lang="en-US" sz="1200" dirty="0"/>
          </a:p>
        </p:txBody>
      </p:sp>
      <p:sp>
        <p:nvSpPr>
          <p:cNvPr id="17" name="Text 14"/>
          <p:cNvSpPr/>
          <p:nvPr/>
        </p:nvSpPr>
        <p:spPr>
          <a:xfrm>
            <a:off x="10058431" y="6238280"/>
            <a:ext cx="1320783" cy="238738"/>
          </a:xfrm>
          <a:prstGeom prst="rect">
            <a:avLst/>
          </a:prstGeom>
          <a:noFill/>
          <a:ln/>
        </p:spPr>
        <p:txBody>
          <a:bodyPr wrap="square" lIns="0" tIns="0" rIns="0" bIns="0" rtlCol="0" anchor="t">
            <a:normAutofit/>
          </a:bodyPr>
          <a:lstStyle/>
          <a:p>
            <a:pPr marL="0" indent="0" algn="r">
              <a:lnSpc>
                <a:spcPts val="1680"/>
              </a:lnSpc>
              <a:buNone/>
            </a:pPr>
            <a:r>
              <a:rPr lang="en-US" sz="1200" dirty="0">
                <a:solidFill>
                  <a:srgbClr val="6B7280"/>
                </a:solidFill>
                <a:latin typeface="Arial" pitchFamily="34" charset="0"/>
                <a:ea typeface="Arial" pitchFamily="34" charset="-122"/>
                <a:cs typeface="Arial" pitchFamily="34" charset="-120"/>
              </a:rPr>
              <a:t>24</a:t>
            </a:r>
            <a:endParaRPr lang="en-US" sz="1200" dirty="0"/>
          </a:p>
        </p:txBody>
      </p:sp>
      <p:pic>
        <p:nvPicPr>
          <p:cNvPr id="19" name="Picture 18">
            <a:extLst>
              <a:ext uri="{FF2B5EF4-FFF2-40B4-BE49-F238E27FC236}">
                <a16:creationId xmlns:a16="http://schemas.microsoft.com/office/drawing/2014/main" id="{C2E06A40-A117-C31D-B04D-F53133672944}"/>
              </a:ext>
            </a:extLst>
          </p:cNvPr>
          <p:cNvPicPr>
            <a:picLocks noChangeAspect="1"/>
          </p:cNvPicPr>
          <p:nvPr/>
        </p:nvPicPr>
        <p:blipFill>
          <a:blip r:embed="rId4"/>
          <a:stretch>
            <a:fillRect/>
          </a:stretch>
        </p:blipFill>
        <p:spPr>
          <a:xfrm>
            <a:off x="11260707" y="32588"/>
            <a:ext cx="914400" cy="914400"/>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25">
    <p:bg>
      <p:bgPr>
        <a:solidFill>
          <a:srgbClr val="F6F5F0"/>
        </a:solidFill>
        <a:effectLst/>
      </p:bgPr>
    </p:bg>
    <p:spTree>
      <p:nvGrpSpPr>
        <p:cNvPr id="1" name=""/>
        <p:cNvGrpSpPr/>
        <p:nvPr/>
      </p:nvGrpSpPr>
      <p:grpSpPr>
        <a:xfrm>
          <a:off x="0" y="0"/>
          <a:ext cx="0" cy="0"/>
          <a:chOff x="0" y="0"/>
          <a:chExt cx="0" cy="0"/>
        </a:xfrm>
      </p:grpSpPr>
      <p:sp>
        <p:nvSpPr>
          <p:cNvPr id="2" name="Text 0"/>
          <p:cNvSpPr/>
          <p:nvPr/>
        </p:nvSpPr>
        <p:spPr>
          <a:xfrm>
            <a:off x="812767" y="812775"/>
            <a:ext cx="10883441" cy="238738"/>
          </a:xfrm>
          <a:prstGeom prst="rect">
            <a:avLst/>
          </a:prstGeom>
          <a:noFill/>
          <a:ln/>
        </p:spPr>
        <p:txBody>
          <a:bodyPr wrap="square" lIns="0" tIns="0" rIns="0" bIns="0" rtlCol="0" anchor="t">
            <a:normAutofit/>
          </a:bodyPr>
          <a:lstStyle/>
          <a:p>
            <a:pPr marL="0" indent="0" algn="l">
              <a:lnSpc>
                <a:spcPts val="1680"/>
              </a:lnSpc>
              <a:buNone/>
            </a:pPr>
            <a:r>
              <a:rPr lang="en-US" sz="1200" b="1" kern="0" spc="150" dirty="0">
                <a:solidFill>
                  <a:srgbClr val="B5541A"/>
                </a:solidFill>
                <a:latin typeface="Arial" pitchFamily="34" charset="0"/>
                <a:ea typeface="Arial" pitchFamily="34" charset="-122"/>
                <a:cs typeface="Arial" pitchFamily="34" charset="-120"/>
              </a:rPr>
              <a:t>GEM-PIC-RZ · NUMERICAL MODES</a:t>
            </a:r>
            <a:endParaRPr lang="en-US" sz="1200" dirty="0"/>
          </a:p>
        </p:txBody>
      </p:sp>
      <p:sp>
        <p:nvSpPr>
          <p:cNvPr id="3" name="Text 1"/>
          <p:cNvSpPr>
            <a:spLocks noGrp="1"/>
          </p:cNvSpPr>
          <p:nvPr>
            <p:ph type="title"/>
          </p:nvPr>
        </p:nvSpPr>
        <p:spPr>
          <a:xfrm>
            <a:off x="812767" y="1254696"/>
            <a:ext cx="10883441" cy="472424"/>
          </a:xfrm>
          <a:prstGeom prst="rect">
            <a:avLst/>
          </a:prstGeom>
          <a:noFill/>
          <a:ln/>
        </p:spPr>
        <p:txBody>
          <a:bodyPr wrap="square" lIns="0" tIns="0" rIns="0" bIns="0" rtlCol="0" anchor="t">
            <a:normAutofit/>
          </a:bodyPr>
          <a:lstStyle/>
          <a:p>
            <a:pPr marL="0" indent="0" algn="l">
              <a:lnSpc>
                <a:spcPts val="3520"/>
              </a:lnSpc>
              <a:buNone/>
            </a:pPr>
            <a:r>
              <a:rPr lang="en-US" sz="3200" b="1" i="0" dirty="0">
                <a:solidFill>
                  <a:srgbClr val="14213D"/>
                </a:solidFill>
                <a:latin typeface="Georgia" pitchFamily="18" charset="0"/>
                <a:ea typeface="Georgia" pitchFamily="18" charset="-122"/>
                <a:cs typeface="Georgia" pitchFamily="18" charset="-120"/>
              </a:rPr>
              <a:t>Two spurious modes, removed at the source</a:t>
            </a:r>
            <a:endParaRPr lang="en-US" sz="3200" dirty="0"/>
          </a:p>
        </p:txBody>
      </p:sp>
      <p:sp>
        <p:nvSpPr>
          <p:cNvPr id="4" name="Shape 2"/>
          <p:cNvSpPr/>
          <p:nvPr/>
        </p:nvSpPr>
        <p:spPr>
          <a:xfrm>
            <a:off x="815942" y="1933488"/>
            <a:ext cx="5175282" cy="3617306"/>
          </a:xfrm>
          <a:prstGeom prst="roundRect">
            <a:avLst>
              <a:gd name="adj" fmla="val 2721"/>
            </a:avLst>
          </a:prstGeom>
          <a:solidFill>
            <a:srgbClr val="FDFCF9"/>
          </a:solidFill>
          <a:ln w="6350">
            <a:solidFill>
              <a:srgbClr val="DEDBD2"/>
            </a:solidFill>
            <a:prstDash val="solid"/>
          </a:ln>
        </p:spPr>
      </p:sp>
      <p:sp>
        <p:nvSpPr>
          <p:cNvPr id="5" name="Text 3"/>
          <p:cNvSpPr/>
          <p:nvPr/>
        </p:nvSpPr>
        <p:spPr>
          <a:xfrm>
            <a:off x="1046016" y="2163564"/>
            <a:ext cx="4856589" cy="299708"/>
          </a:xfrm>
          <a:prstGeom prst="rect">
            <a:avLst/>
          </a:prstGeom>
          <a:noFill/>
          <a:ln/>
        </p:spPr>
        <p:txBody>
          <a:bodyPr wrap="square" lIns="0" tIns="0" rIns="0" bIns="0" rtlCol="0" anchor="t">
            <a:normAutofit/>
          </a:bodyPr>
          <a:lstStyle/>
          <a:p>
            <a:pPr marL="0" indent="0" algn="l">
              <a:lnSpc>
                <a:spcPts val="2160"/>
              </a:lnSpc>
              <a:buNone/>
            </a:pPr>
            <a:r>
              <a:rPr lang="en-US" sz="1800" b="1" dirty="0">
                <a:solidFill>
                  <a:srgbClr val="B5541A"/>
                </a:solidFill>
                <a:latin typeface="Arial" pitchFamily="34" charset="0"/>
                <a:ea typeface="Arial" pitchFamily="34" charset="-122"/>
                <a:cs typeface="Arial" pitchFamily="34" charset="-120"/>
              </a:rPr>
              <a:t>Numerical Cherenkov</a:t>
            </a:r>
            <a:endParaRPr lang="en-US" sz="1800" dirty="0"/>
          </a:p>
        </p:txBody>
      </p:sp>
      <p:sp>
        <p:nvSpPr>
          <p:cNvPr id="6" name="Text 4"/>
          <p:cNvSpPr/>
          <p:nvPr/>
        </p:nvSpPr>
        <p:spPr>
          <a:xfrm>
            <a:off x="1046016" y="2526754"/>
            <a:ext cx="4856589" cy="1092200"/>
          </a:xfrm>
          <a:prstGeom prst="rect">
            <a:avLst/>
          </a:prstGeom>
          <a:noFill/>
          <a:ln/>
        </p:spPr>
        <p:txBody>
          <a:bodyPr wrap="square" lIns="0" tIns="0" rIns="0" bIns="0" rtlCol="0" anchor="t">
            <a:normAutofit/>
          </a:bodyPr>
          <a:lstStyle/>
          <a:p>
            <a:pPr marL="0" indent="0" algn="l">
              <a:lnSpc>
                <a:spcPts val="2100"/>
              </a:lnSpc>
              <a:buNone/>
            </a:pPr>
            <a:r>
              <a:rPr lang="en-US" sz="1500" dirty="0">
                <a:solidFill>
                  <a:srgbClr val="3F4757"/>
                </a:solidFill>
                <a:latin typeface="Arial" pitchFamily="34" charset="0"/>
                <a:ea typeface="Arial" pitchFamily="34" charset="-122"/>
                <a:cs typeface="Arial" pitchFamily="34" charset="-120"/>
              </a:rPr>
              <a:t>At the ζ-Nyquist wavenumber ω = 0 for every k⊥: an odd–even mode stationary in the window, driven resonantly by the shot noise of a relativistic bunch.</a:t>
            </a:r>
            <a:endParaRPr lang="en-US" sz="1500" dirty="0"/>
          </a:p>
        </p:txBody>
      </p:sp>
      <p:sp>
        <p:nvSpPr>
          <p:cNvPr id="7" name="Text 5"/>
          <p:cNvSpPr/>
          <p:nvPr/>
        </p:nvSpPr>
        <p:spPr>
          <a:xfrm>
            <a:off x="1046016" y="3682442"/>
            <a:ext cx="4856589" cy="825500"/>
          </a:xfrm>
          <a:prstGeom prst="rect">
            <a:avLst/>
          </a:prstGeom>
          <a:noFill/>
          <a:ln/>
        </p:spPr>
        <p:txBody>
          <a:bodyPr wrap="square" lIns="0" tIns="0" rIns="0" bIns="0" rtlCol="0" anchor="t">
            <a:normAutofit/>
          </a:bodyPr>
          <a:lstStyle/>
          <a:p>
            <a:pPr marL="0" indent="0" algn="l">
              <a:lnSpc>
                <a:spcPts val="2100"/>
              </a:lnSpc>
              <a:buNone/>
            </a:pPr>
            <a:r>
              <a:rPr lang="en-US" sz="1500" dirty="0">
                <a:solidFill>
                  <a:srgbClr val="3F4757"/>
                </a:solidFill>
                <a:latin typeface="Arial" pitchFamily="34" charset="0"/>
                <a:ea typeface="Arial" pitchFamily="34" charset="-122"/>
                <a:cs typeface="Arial" pitchFamily="34" charset="-120"/>
              </a:rPr>
              <a:t>Fix: (1,2,1)/4 filter on the </a:t>
            </a:r>
            <a:r>
              <a:rPr lang="en-US" sz="1500" b="1" dirty="0">
                <a:solidFill>
                  <a:srgbClr val="3F4757"/>
                </a:solidFill>
                <a:latin typeface="Arial" pitchFamily="34" charset="0"/>
                <a:ea typeface="Arial" pitchFamily="34" charset="-122"/>
                <a:cs typeface="Arial" pitchFamily="34" charset="-120"/>
              </a:rPr>
              <a:t>beam</a:t>
            </a:r>
            <a:r>
              <a:rPr lang="en-US" sz="1500" dirty="0">
                <a:solidFill>
                  <a:srgbClr val="3F4757"/>
                </a:solidFill>
                <a:latin typeface="Arial" pitchFamily="34" charset="0"/>
                <a:ea typeface="Arial" pitchFamily="34" charset="-122"/>
                <a:cs typeface="Arial" pitchFamily="34" charset="-120"/>
              </a:rPr>
              <a:t> current only. 1 pC, γ = 1000, 1000 steps: Nyquist energy 8.6·10⁻² → 1.3·10⁻⁴.</a:t>
            </a:r>
            <a:endParaRPr lang="en-US" sz="1500" dirty="0"/>
          </a:p>
        </p:txBody>
      </p:sp>
      <p:sp>
        <p:nvSpPr>
          <p:cNvPr id="8" name="Shape 6"/>
          <p:cNvSpPr/>
          <p:nvPr/>
        </p:nvSpPr>
        <p:spPr>
          <a:xfrm>
            <a:off x="6200757" y="1933488"/>
            <a:ext cx="5175282" cy="3617306"/>
          </a:xfrm>
          <a:prstGeom prst="roundRect">
            <a:avLst>
              <a:gd name="adj" fmla="val 2721"/>
            </a:avLst>
          </a:prstGeom>
          <a:solidFill>
            <a:srgbClr val="FDFCF9"/>
          </a:solidFill>
          <a:ln w="6350">
            <a:solidFill>
              <a:srgbClr val="DEDBD2"/>
            </a:solidFill>
            <a:prstDash val="solid"/>
          </a:ln>
        </p:spPr>
      </p:sp>
      <p:sp>
        <p:nvSpPr>
          <p:cNvPr id="9" name="Text 7"/>
          <p:cNvSpPr/>
          <p:nvPr/>
        </p:nvSpPr>
        <p:spPr>
          <a:xfrm>
            <a:off x="6430831" y="2163564"/>
            <a:ext cx="4856589" cy="299708"/>
          </a:xfrm>
          <a:prstGeom prst="rect">
            <a:avLst/>
          </a:prstGeom>
          <a:noFill/>
          <a:ln/>
        </p:spPr>
        <p:txBody>
          <a:bodyPr wrap="square" lIns="0" tIns="0" rIns="0" bIns="0" rtlCol="0" anchor="t">
            <a:normAutofit/>
          </a:bodyPr>
          <a:lstStyle/>
          <a:p>
            <a:pPr marL="0" indent="0" algn="l">
              <a:lnSpc>
                <a:spcPts val="2160"/>
              </a:lnSpc>
              <a:buNone/>
            </a:pPr>
            <a:r>
              <a:rPr lang="en-US" sz="1800" b="1" dirty="0">
                <a:solidFill>
                  <a:srgbClr val="B5541A"/>
                </a:solidFill>
                <a:latin typeface="Arial" pitchFamily="34" charset="0"/>
                <a:ea typeface="Arial" pitchFamily="34" charset="-122"/>
                <a:cs typeface="Arial" pitchFamily="34" charset="-120"/>
              </a:rPr>
              <a:t>Bubble-closure resonance</a:t>
            </a:r>
            <a:endParaRPr lang="en-US" sz="1800" dirty="0"/>
          </a:p>
        </p:txBody>
      </p:sp>
      <p:sp>
        <p:nvSpPr>
          <p:cNvPr id="10" name="Text 8"/>
          <p:cNvSpPr/>
          <p:nvPr/>
        </p:nvSpPr>
        <p:spPr>
          <a:xfrm>
            <a:off x="6430831" y="2526754"/>
            <a:ext cx="4856589" cy="825500"/>
          </a:xfrm>
          <a:prstGeom prst="rect">
            <a:avLst/>
          </a:prstGeom>
          <a:noFill/>
          <a:ln/>
        </p:spPr>
        <p:txBody>
          <a:bodyPr wrap="square" lIns="0" tIns="0" rIns="0" bIns="0" rtlCol="0" anchor="t">
            <a:normAutofit/>
          </a:bodyPr>
          <a:lstStyle/>
          <a:p>
            <a:pPr marL="0" indent="0" algn="l">
              <a:lnSpc>
                <a:spcPts val="2100"/>
              </a:lnSpc>
              <a:buNone/>
            </a:pPr>
            <a:r>
              <a:rPr lang="en-US" sz="1500" dirty="0">
                <a:solidFill>
                  <a:srgbClr val="3F4757"/>
                </a:solidFill>
                <a:latin typeface="Arial" pitchFamily="34" charset="0"/>
                <a:ea typeface="Arial" pitchFamily="34" charset="-122"/>
                <a:cs typeface="Arial" pitchFamily="34" charset="-120"/>
              </a:rPr>
              <a:t>The reduced system has a resonance at κ = ωₚ/2; the singular closure density moves it to resolved scales, and period-two modes appear.</a:t>
            </a:r>
            <a:endParaRPr lang="en-US" sz="1500" dirty="0"/>
          </a:p>
        </p:txBody>
      </p:sp>
      <p:sp>
        <p:nvSpPr>
          <p:cNvPr id="11" name="Text 9"/>
          <p:cNvSpPr/>
          <p:nvPr/>
        </p:nvSpPr>
        <p:spPr>
          <a:xfrm>
            <a:off x="6430831" y="3415742"/>
            <a:ext cx="4856589" cy="825500"/>
          </a:xfrm>
          <a:prstGeom prst="rect">
            <a:avLst/>
          </a:prstGeom>
          <a:noFill/>
          <a:ln/>
        </p:spPr>
        <p:txBody>
          <a:bodyPr wrap="square" lIns="0" tIns="0" rIns="0" bIns="0" rtlCol="0" anchor="t">
            <a:normAutofit/>
          </a:bodyPr>
          <a:lstStyle/>
          <a:p>
            <a:pPr marL="0" indent="0" algn="l">
              <a:lnSpc>
                <a:spcPts val="2100"/>
              </a:lnSpc>
              <a:buNone/>
            </a:pPr>
            <a:r>
              <a:rPr lang="en-US" sz="1500" dirty="0">
                <a:solidFill>
                  <a:srgbClr val="3F4757"/>
                </a:solidFill>
                <a:latin typeface="Arial" pitchFamily="34" charset="0"/>
                <a:ea typeface="Arial" pitchFamily="34" charset="-122"/>
                <a:cs typeface="Arial" pitchFamily="34" charset="-120"/>
              </a:rPr>
              <a:t>Fix: QUARZ-type source smoothing, now built from the staggered operators so it </a:t>
            </a:r>
            <a:r>
              <a:rPr lang="en-US" sz="1500" b="1" dirty="0">
                <a:solidFill>
                  <a:srgbClr val="3F4757"/>
                </a:solidFill>
                <a:latin typeface="Arial" pitchFamily="34" charset="0"/>
                <a:ea typeface="Arial" pitchFamily="34" charset="-122"/>
                <a:cs typeface="Arial" pitchFamily="34" charset="-120"/>
              </a:rPr>
              <a:t>commutes with the divergence</a:t>
            </a:r>
            <a:r>
              <a:rPr lang="en-US" sz="1500" dirty="0">
                <a:solidFill>
                  <a:srgbClr val="3F4757"/>
                </a:solidFill>
                <a:latin typeface="Arial" pitchFamily="34" charset="0"/>
                <a:ea typeface="Arial" pitchFamily="34" charset="-122"/>
                <a:cs typeface="Arial" pitchFamily="34" charset="-120"/>
              </a:rPr>
              <a:t>:</a:t>
            </a:r>
            <a:endParaRPr lang="en-US" sz="1500" dirty="0"/>
          </a:p>
        </p:txBody>
      </p:sp>
      <p:pic>
        <p:nvPicPr>
          <p:cNvPr id="12" name="Image 0" descr="Vector smoothing of j_perp and scalar smoothing of rho and j_z; div of the vector Laplacian equals scalar Laplacian of div"/>
          <p:cNvPicPr>
            <a:picLocks noChangeAspect="1"/>
          </p:cNvPicPr>
          <p:nvPr/>
        </p:nvPicPr>
        <p:blipFill>
          <a:blip r:embed="rId3"/>
          <a:srcRect l="-47" r="-47"/>
          <a:stretch/>
        </p:blipFill>
        <p:spPr>
          <a:xfrm>
            <a:off x="6430831" y="4304729"/>
            <a:ext cx="4698973" cy="1015986"/>
          </a:xfrm>
          <a:prstGeom prst="rect">
            <a:avLst/>
          </a:prstGeom>
        </p:spPr>
      </p:pic>
      <p:sp>
        <p:nvSpPr>
          <p:cNvPr id="13" name="Text 10"/>
          <p:cNvSpPr/>
          <p:nvPr/>
        </p:nvSpPr>
        <p:spPr>
          <a:xfrm>
            <a:off x="812767" y="6238280"/>
            <a:ext cx="7848570" cy="238738"/>
          </a:xfrm>
          <a:prstGeom prst="rect">
            <a:avLst/>
          </a:prstGeom>
          <a:noFill/>
          <a:ln/>
        </p:spPr>
        <p:txBody>
          <a:bodyPr wrap="square" lIns="0" tIns="0" rIns="0" bIns="0" rtlCol="0" anchor="t">
            <a:normAutofit/>
          </a:bodyPr>
          <a:lstStyle/>
          <a:p>
            <a:pPr marL="0" indent="0" algn="l">
              <a:lnSpc>
                <a:spcPts val="1680"/>
              </a:lnSpc>
              <a:buNone/>
            </a:pPr>
            <a:r>
              <a:rPr lang="en-US" sz="1200" dirty="0">
                <a:solidFill>
                  <a:srgbClr val="6B7280"/>
                </a:solidFill>
                <a:latin typeface="Arial" pitchFamily="34" charset="0"/>
                <a:ea typeface="Arial" pitchFamily="34" charset="-122"/>
                <a:cs typeface="Arial" pitchFamily="34" charset="-120"/>
              </a:rPr>
              <a:t>QUARZ &amp; GEM-PIC-RZ · A. Pukhov</a:t>
            </a:r>
            <a:endParaRPr lang="en-US" sz="1200" dirty="0"/>
          </a:p>
        </p:txBody>
      </p:sp>
      <p:sp>
        <p:nvSpPr>
          <p:cNvPr id="14" name="Text 11"/>
          <p:cNvSpPr/>
          <p:nvPr/>
        </p:nvSpPr>
        <p:spPr>
          <a:xfrm>
            <a:off x="10058431" y="6238280"/>
            <a:ext cx="1320783" cy="238738"/>
          </a:xfrm>
          <a:prstGeom prst="rect">
            <a:avLst/>
          </a:prstGeom>
          <a:noFill/>
          <a:ln/>
        </p:spPr>
        <p:txBody>
          <a:bodyPr wrap="square" lIns="0" tIns="0" rIns="0" bIns="0" rtlCol="0" anchor="t">
            <a:normAutofit/>
          </a:bodyPr>
          <a:lstStyle/>
          <a:p>
            <a:pPr marL="0" indent="0" algn="r">
              <a:lnSpc>
                <a:spcPts val="1680"/>
              </a:lnSpc>
              <a:buNone/>
            </a:pPr>
            <a:r>
              <a:rPr lang="en-US" sz="1200" dirty="0">
                <a:solidFill>
                  <a:srgbClr val="6B7280"/>
                </a:solidFill>
                <a:latin typeface="Arial" pitchFamily="34" charset="0"/>
                <a:ea typeface="Arial" pitchFamily="34" charset="-122"/>
                <a:cs typeface="Arial" pitchFamily="34" charset="-120"/>
              </a:rPr>
              <a:t>25</a:t>
            </a:r>
            <a:endParaRPr lang="en-US" sz="1200" dirty="0"/>
          </a:p>
        </p:txBody>
      </p:sp>
      <p:pic>
        <p:nvPicPr>
          <p:cNvPr id="16" name="Picture 15">
            <a:extLst>
              <a:ext uri="{FF2B5EF4-FFF2-40B4-BE49-F238E27FC236}">
                <a16:creationId xmlns:a16="http://schemas.microsoft.com/office/drawing/2014/main" id="{489B0D58-44B9-266E-F9B2-9221B4AE0353}"/>
              </a:ext>
            </a:extLst>
          </p:cNvPr>
          <p:cNvPicPr>
            <a:picLocks noChangeAspect="1"/>
          </p:cNvPicPr>
          <p:nvPr/>
        </p:nvPicPr>
        <p:blipFill>
          <a:blip r:embed="rId4"/>
          <a:stretch>
            <a:fillRect/>
          </a:stretch>
        </p:blipFill>
        <p:spPr>
          <a:xfrm>
            <a:off x="11260707" y="32588"/>
            <a:ext cx="914400" cy="914400"/>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26">
    <p:bg>
      <p:bgPr>
        <a:solidFill>
          <a:srgbClr val="F6F5F0"/>
        </a:solidFill>
        <a:effectLst/>
      </p:bgPr>
    </p:bg>
    <p:spTree>
      <p:nvGrpSpPr>
        <p:cNvPr id="1" name=""/>
        <p:cNvGrpSpPr/>
        <p:nvPr/>
      </p:nvGrpSpPr>
      <p:grpSpPr>
        <a:xfrm>
          <a:off x="0" y="0"/>
          <a:ext cx="0" cy="0"/>
          <a:chOff x="0" y="0"/>
          <a:chExt cx="0" cy="0"/>
        </a:xfrm>
      </p:grpSpPr>
      <p:sp>
        <p:nvSpPr>
          <p:cNvPr id="2" name="Text 0"/>
          <p:cNvSpPr/>
          <p:nvPr/>
        </p:nvSpPr>
        <p:spPr>
          <a:xfrm>
            <a:off x="812767" y="812763"/>
            <a:ext cx="10883441" cy="238738"/>
          </a:xfrm>
          <a:prstGeom prst="rect">
            <a:avLst/>
          </a:prstGeom>
          <a:noFill/>
          <a:ln/>
        </p:spPr>
        <p:txBody>
          <a:bodyPr wrap="square" lIns="0" tIns="0" rIns="0" bIns="0" rtlCol="0" anchor="t">
            <a:normAutofit/>
          </a:bodyPr>
          <a:lstStyle/>
          <a:p>
            <a:pPr marL="0" indent="0" algn="l">
              <a:lnSpc>
                <a:spcPts val="1680"/>
              </a:lnSpc>
              <a:buNone/>
            </a:pPr>
            <a:r>
              <a:rPr lang="en-US" sz="1200" b="1" kern="0" spc="150" dirty="0">
                <a:solidFill>
                  <a:srgbClr val="B5541A"/>
                </a:solidFill>
                <a:latin typeface="Arial" pitchFamily="34" charset="0"/>
                <a:ea typeface="Arial" pitchFamily="34" charset="-122"/>
                <a:cs typeface="Arial" pitchFamily="34" charset="-120"/>
              </a:rPr>
              <a:t>GEM-PIC-RZ VS FBPIC · 1</a:t>
            </a:r>
            <a:endParaRPr lang="en-US" sz="1200" dirty="0"/>
          </a:p>
        </p:txBody>
      </p:sp>
      <p:sp>
        <p:nvSpPr>
          <p:cNvPr id="3" name="Text 1"/>
          <p:cNvSpPr>
            <a:spLocks noGrp="1"/>
          </p:cNvSpPr>
          <p:nvPr>
            <p:ph type="title"/>
          </p:nvPr>
        </p:nvSpPr>
        <p:spPr>
          <a:xfrm>
            <a:off x="812767" y="1229283"/>
            <a:ext cx="10883441" cy="472424"/>
          </a:xfrm>
          <a:prstGeom prst="rect">
            <a:avLst/>
          </a:prstGeom>
          <a:noFill/>
          <a:ln/>
        </p:spPr>
        <p:txBody>
          <a:bodyPr wrap="square" lIns="0" tIns="0" rIns="0" bIns="0" rtlCol="0" anchor="t">
            <a:normAutofit/>
          </a:bodyPr>
          <a:lstStyle/>
          <a:p>
            <a:pPr marL="0" indent="0" algn="l">
              <a:lnSpc>
                <a:spcPts val="3520"/>
              </a:lnSpc>
              <a:buNone/>
            </a:pPr>
            <a:r>
              <a:rPr lang="en-US" sz="3200" b="1" i="0" dirty="0">
                <a:solidFill>
                  <a:srgbClr val="14213D"/>
                </a:solidFill>
                <a:latin typeface="Georgia" pitchFamily="18" charset="0"/>
                <a:ea typeface="Georgia" pitchFamily="18" charset="-122"/>
                <a:cs typeface="Georgia" pitchFamily="18" charset="-120"/>
              </a:rPr>
              <a:t>The wake in the bubble regime</a:t>
            </a:r>
            <a:endParaRPr lang="en-US" sz="3200" dirty="0"/>
          </a:p>
        </p:txBody>
      </p:sp>
      <p:sp>
        <p:nvSpPr>
          <p:cNvPr id="4" name="Shape 2"/>
          <p:cNvSpPr/>
          <p:nvPr/>
        </p:nvSpPr>
        <p:spPr>
          <a:xfrm>
            <a:off x="812767" y="1879488"/>
            <a:ext cx="3428990" cy="3911576"/>
          </a:xfrm>
          <a:prstGeom prst="roundRect">
            <a:avLst>
              <a:gd name="adj" fmla="val 2222"/>
            </a:avLst>
          </a:prstGeom>
          <a:solidFill>
            <a:srgbClr val="FFFFFF"/>
          </a:solidFill>
          <a:ln/>
        </p:spPr>
      </p:sp>
      <p:pic>
        <p:nvPicPr>
          <p:cNvPr id="5" name="Image 0" descr="On-axis E_z after 50 and 100 micrometres and the on-axis laser field at 100 micrometres, GEM-PIC-RZ solid and FBPIC dashed, nearly identical at 100 micrometres"/>
          <p:cNvPicPr>
            <a:picLocks noChangeAspect="1"/>
          </p:cNvPicPr>
          <p:nvPr/>
        </p:nvPicPr>
        <p:blipFill>
          <a:blip r:embed="rId3"/>
          <a:stretch>
            <a:fillRect/>
          </a:stretch>
        </p:blipFill>
        <p:spPr>
          <a:xfrm>
            <a:off x="864842" y="1879488"/>
            <a:ext cx="3324840" cy="3911576"/>
          </a:xfrm>
          <a:custGeom>
            <a:avLst/>
            <a:gdLst/>
            <a:ahLst/>
            <a:cxnLst/>
            <a:rect l="l" t="t" r="r" b="b"/>
            <a:pathLst>
              <a:path w="3324840" h="3911576">
                <a:moveTo>
                  <a:pt x="0" y="3920"/>
                </a:moveTo>
                <a:arcTo wR="76200" hR="76200" stAng="15092560" swAng="1107440"/>
                <a:lnTo>
                  <a:pt x="3300715" y="0"/>
                </a:lnTo>
                <a:arcTo wR="76200" hR="76200" stAng="16200000" swAng="1107440"/>
                <a:lnTo>
                  <a:pt x="3324840" y="3907657"/>
                </a:lnTo>
                <a:arcTo wR="76200" hR="76200" stAng="4292560" swAng="1107440"/>
                <a:lnTo>
                  <a:pt x="24125" y="3911576"/>
                </a:lnTo>
                <a:arcTo wR="76200" hR="76200" stAng="5400000" swAng="1107440"/>
                <a:close/>
              </a:path>
            </a:pathLst>
          </a:custGeom>
        </p:spPr>
      </p:pic>
      <p:sp>
        <p:nvSpPr>
          <p:cNvPr id="6" name="Text 3"/>
          <p:cNvSpPr/>
          <p:nvPr/>
        </p:nvSpPr>
        <p:spPr>
          <a:xfrm>
            <a:off x="4597345" y="1879488"/>
            <a:ext cx="6985325" cy="523274"/>
          </a:xfrm>
          <a:prstGeom prst="rect">
            <a:avLst/>
          </a:prstGeom>
          <a:noFill/>
          <a:ln/>
        </p:spPr>
        <p:txBody>
          <a:bodyPr wrap="square" lIns="0" tIns="0" rIns="0" bIns="0" rtlCol="0" anchor="t">
            <a:normAutofit/>
          </a:bodyPr>
          <a:lstStyle/>
          <a:p>
            <a:pPr marL="0" indent="0" algn="l">
              <a:lnSpc>
                <a:spcPts val="1960"/>
              </a:lnSpc>
              <a:buNone/>
            </a:pPr>
            <a:r>
              <a:rPr lang="en-US" sz="1400" dirty="0">
                <a:solidFill>
                  <a:srgbClr val="3F4757"/>
                </a:solidFill>
                <a:latin typeface="Arial" pitchFamily="34" charset="0"/>
                <a:ea typeface="Arial" pitchFamily="34" charset="-122"/>
                <a:cs typeface="Arial" pitchFamily="34" charset="-120"/>
              </a:rPr>
              <a:t>100-TW class: λ₀ = 0.8 µm, a₀ = 2, w₀ = 8 µm, 10.6 fs, 3.5·10¹⁸ cm⁻³; </a:t>
            </a:r>
            <a:br>
              <a:rPr lang="en-US" sz="1400" dirty="0">
                <a:solidFill>
                  <a:srgbClr val="3F4757"/>
                </a:solidFill>
                <a:latin typeface="Arial" pitchFamily="34" charset="0"/>
                <a:ea typeface="Arial" pitchFamily="34" charset="-122"/>
                <a:cs typeface="Arial" pitchFamily="34" charset="-120"/>
              </a:rPr>
            </a:br>
            <a:r>
              <a:rPr lang="en-US" sz="1400" dirty="0">
                <a:solidFill>
                  <a:srgbClr val="3F4757"/>
                </a:solidFill>
                <a:latin typeface="Arial" pitchFamily="34" charset="0"/>
                <a:ea typeface="Arial" pitchFamily="34" charset="-122"/>
                <a:cs typeface="Arial" pitchFamily="34" charset="-120"/>
              </a:rPr>
              <a:t>FBPIC with 2 modes, δz = λ₀/32.</a:t>
            </a:r>
            <a:endParaRPr lang="en-US" sz="1400" dirty="0"/>
          </a:p>
        </p:txBody>
      </p:sp>
      <p:sp>
        <p:nvSpPr>
          <p:cNvPr id="7" name="Text 4"/>
          <p:cNvSpPr/>
          <p:nvPr/>
        </p:nvSpPr>
        <p:spPr>
          <a:xfrm>
            <a:off x="4597345" y="2529731"/>
            <a:ext cx="6985325" cy="523274"/>
          </a:xfrm>
          <a:prstGeom prst="rect">
            <a:avLst/>
          </a:prstGeom>
          <a:noFill/>
          <a:ln/>
        </p:spPr>
        <p:txBody>
          <a:bodyPr wrap="square" lIns="0" tIns="0" rIns="0" bIns="0" rtlCol="0" anchor="t">
            <a:normAutofit/>
          </a:bodyPr>
          <a:lstStyle/>
          <a:p>
            <a:pPr marL="0" indent="0" algn="l">
              <a:lnSpc>
                <a:spcPts val="1960"/>
              </a:lnSpc>
              <a:buNone/>
            </a:pPr>
            <a:r>
              <a:rPr lang="en-US" sz="1400" dirty="0">
                <a:solidFill>
                  <a:srgbClr val="3F4757"/>
                </a:solidFill>
                <a:latin typeface="Arial" pitchFamily="34" charset="0"/>
                <a:ea typeface="Arial" pitchFamily="34" charset="-122"/>
                <a:cs typeface="Arial" pitchFamily="34" charset="-120"/>
              </a:rPr>
              <a:t>GEM-PIC-RZ: 100 radial cells (0.3 → 3 k₀⁻¹), h = 0.25 k₀⁻¹, </a:t>
            </a:r>
            <a:br>
              <a:rPr lang="en-US" sz="1400" dirty="0">
                <a:solidFill>
                  <a:srgbClr val="3F4757"/>
                </a:solidFill>
                <a:latin typeface="Arial" pitchFamily="34" charset="0"/>
                <a:ea typeface="Arial" pitchFamily="34" charset="-122"/>
                <a:cs typeface="Arial" pitchFamily="34" charset="-120"/>
              </a:rPr>
            </a:br>
            <a:r>
              <a:rPr lang="en-US" sz="1400" b="1" dirty="0">
                <a:solidFill>
                  <a:srgbClr val="3F4757"/>
                </a:solidFill>
                <a:latin typeface="Arial" pitchFamily="34" charset="0"/>
                <a:ea typeface="Arial" pitchFamily="34" charset="-122"/>
                <a:cs typeface="Arial" pitchFamily="34" charset="-120"/>
              </a:rPr>
              <a:t>Δ = 2.5 µm = 100 FBPIC steps</a:t>
            </a:r>
            <a:r>
              <a:rPr lang="en-US" sz="1400" dirty="0">
                <a:solidFill>
                  <a:srgbClr val="3F4757"/>
                </a:solidFill>
                <a:latin typeface="Arial" pitchFamily="34" charset="0"/>
                <a:ea typeface="Arial" pitchFamily="34" charset="-122"/>
                <a:cs typeface="Arial" pitchFamily="34" charset="-120"/>
              </a:rPr>
              <a:t>.</a:t>
            </a:r>
            <a:endParaRPr lang="en-US" sz="1400" dirty="0"/>
          </a:p>
        </p:txBody>
      </p:sp>
      <p:graphicFrame>
        <p:nvGraphicFramePr>
          <p:cNvPr id="8" name="Table 0"/>
          <p:cNvGraphicFramePr>
            <a:graphicFrameLocks noGrp="1"/>
          </p:cNvGraphicFramePr>
          <p:nvPr>
            <p:extLst>
              <p:ext uri="{D42A27DB-BD31-4B8C-83A1-F6EECF244321}">
                <p14:modId xmlns:p14="http://schemas.microsoft.com/office/powerpoint/2010/main" val="882554314"/>
              </p:ext>
            </p:extLst>
          </p:nvPr>
        </p:nvGraphicFramePr>
        <p:xfrm>
          <a:off x="4608993" y="3191621"/>
          <a:ext cx="6770221" cy="1924995"/>
        </p:xfrm>
        <a:graphic>
          <a:graphicData uri="http://schemas.openxmlformats.org/drawingml/2006/table">
            <a:tbl>
              <a:tblPr/>
              <a:tblGrid>
                <a:gridCol w="3520515">
                  <a:extLst>
                    <a:ext uri="{9D8B030D-6E8A-4147-A177-3AD203B41FA5}">
                      <a16:colId xmlns:a16="http://schemas.microsoft.com/office/drawing/2014/main" val="20000"/>
                    </a:ext>
                  </a:extLst>
                </a:gridCol>
                <a:gridCol w="1624853">
                  <a:extLst>
                    <a:ext uri="{9D8B030D-6E8A-4147-A177-3AD203B41FA5}">
                      <a16:colId xmlns:a16="http://schemas.microsoft.com/office/drawing/2014/main" val="20001"/>
                    </a:ext>
                  </a:extLst>
                </a:gridCol>
                <a:gridCol w="1624853">
                  <a:extLst>
                    <a:ext uri="{9D8B030D-6E8A-4147-A177-3AD203B41FA5}">
                      <a16:colId xmlns:a16="http://schemas.microsoft.com/office/drawing/2014/main" val="20002"/>
                    </a:ext>
                  </a:extLst>
                </a:gridCol>
              </a:tblGrid>
              <a:tr h="384999">
                <a:tc>
                  <a:txBody>
                    <a:bodyPr/>
                    <a:lstStyle/>
                    <a:p>
                      <a:pPr marL="0" indent="0">
                        <a:lnSpc>
                          <a:spcPts val="1960"/>
                        </a:lnSpc>
                        <a:buNone/>
                      </a:pPr>
                      <a:r>
                        <a:rPr lang="en-US" sz="1400" b="1" dirty="0">
                          <a:solidFill>
                            <a:srgbClr val="14213D"/>
                          </a:solidFill>
                          <a:latin typeface="Arial" pitchFamily="34" charset="0"/>
                          <a:ea typeface="Arial" pitchFamily="34" charset="-122"/>
                          <a:cs typeface="Arial" pitchFamily="34" charset="-120"/>
                        </a:rPr>
                        <a:t>after 100 µm</a:t>
                      </a:r>
                      <a:endParaRPr lang="en-US" sz="1400" dirty="0">
                        <a:latin typeface="Arial" charset="0"/>
                        <a:ea typeface="Arial" charset="0"/>
                        <a:cs typeface="Arial" charset="0"/>
                      </a:endParaRPr>
                    </a:p>
                  </a:txBody>
                  <a:tcPr marL="62230" marR="62230" marT="62230" marB="62230">
                    <a:lnL w="12700" cap="flat" cmpd="sng" algn="ctr">
                      <a:solidFill>
                        <a:srgbClr val="C4C4BF"/>
                      </a:solidFill>
                      <a:prstDash val="solid"/>
                      <a:round/>
                      <a:headEnd type="none" w="med" len="med"/>
                      <a:tailEnd type="none" w="med" len="med"/>
                    </a:lnL>
                    <a:lnR w="12700" cap="flat" cmpd="sng" algn="ctr">
                      <a:solidFill>
                        <a:srgbClr val="B6B5B1"/>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B6B5B1"/>
                      </a:solidFill>
                      <a:prstDash val="solid"/>
                      <a:round/>
                      <a:headEnd type="none" w="med" len="med"/>
                      <a:tailEnd type="none" w="med" len="med"/>
                    </a:lnB>
                    <a:solidFill>
                      <a:srgbClr val="E4E3DE"/>
                    </a:solidFill>
                  </a:tcPr>
                </a:tc>
                <a:tc>
                  <a:txBody>
                    <a:bodyPr/>
                    <a:lstStyle/>
                    <a:p>
                      <a:pPr marL="0" indent="0">
                        <a:lnSpc>
                          <a:spcPts val="1960"/>
                        </a:lnSpc>
                        <a:buNone/>
                      </a:pPr>
                      <a:r>
                        <a:rPr lang="en-US" sz="1400" b="1" dirty="0">
                          <a:solidFill>
                            <a:srgbClr val="14213D"/>
                          </a:solidFill>
                          <a:latin typeface="Arial" pitchFamily="34" charset="0"/>
                          <a:ea typeface="Arial" pitchFamily="34" charset="-122"/>
                          <a:cs typeface="Arial" pitchFamily="34" charset="-120"/>
                        </a:rPr>
                        <a:t>GEM</a:t>
                      </a:r>
                      <a:endParaRPr lang="en-US" sz="1400" dirty="0">
                        <a:latin typeface="Arial" charset="0"/>
                        <a:ea typeface="Arial" charset="0"/>
                        <a:cs typeface="Arial" charset="0"/>
                      </a:endParaRPr>
                    </a:p>
                  </a:txBody>
                  <a:tcPr marL="62230" marR="62230" marT="62230" marB="62230">
                    <a:lnL w="12700" cap="flat" cmpd="sng" algn="ctr">
                      <a:solidFill>
                        <a:srgbClr val="B6B5B1"/>
                      </a:solidFill>
                      <a:prstDash val="solid"/>
                      <a:round/>
                      <a:headEnd type="none" w="med" len="med"/>
                      <a:tailEnd type="none" w="med" len="med"/>
                    </a:lnL>
                    <a:lnR w="12700" cap="flat" cmpd="sng" algn="ctr">
                      <a:solidFill>
                        <a:srgbClr val="B6B5B1"/>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B6B5B1"/>
                      </a:solidFill>
                      <a:prstDash val="solid"/>
                      <a:round/>
                      <a:headEnd type="none" w="med" len="med"/>
                      <a:tailEnd type="none" w="med" len="med"/>
                    </a:lnB>
                    <a:solidFill>
                      <a:srgbClr val="E4E3DE"/>
                    </a:solidFill>
                  </a:tcPr>
                </a:tc>
                <a:tc>
                  <a:txBody>
                    <a:bodyPr/>
                    <a:lstStyle/>
                    <a:p>
                      <a:pPr marL="0" indent="0">
                        <a:lnSpc>
                          <a:spcPts val="1960"/>
                        </a:lnSpc>
                        <a:buNone/>
                      </a:pPr>
                      <a:r>
                        <a:rPr lang="en-US" sz="1400" b="1" dirty="0">
                          <a:solidFill>
                            <a:srgbClr val="14213D"/>
                          </a:solidFill>
                          <a:latin typeface="Arial" pitchFamily="34" charset="0"/>
                          <a:ea typeface="Arial" pitchFamily="34" charset="-122"/>
                          <a:cs typeface="Arial" pitchFamily="34" charset="-120"/>
                        </a:rPr>
                        <a:t>FBPIC</a:t>
                      </a:r>
                      <a:endParaRPr lang="en-US" sz="1400" dirty="0">
                        <a:latin typeface="Arial" charset="0"/>
                        <a:ea typeface="Arial" charset="0"/>
                        <a:cs typeface="Arial" charset="0"/>
                      </a:endParaRPr>
                    </a:p>
                  </a:txBody>
                  <a:tcPr marL="62230" marR="62230" marT="62230" marB="62230">
                    <a:lnL w="12700" cap="flat" cmpd="sng" algn="ctr">
                      <a:solidFill>
                        <a:srgbClr val="B6B5B1"/>
                      </a:solidFill>
                      <a:prstDash val="solid"/>
                      <a:round/>
                      <a:headEnd type="none" w="med" len="med"/>
                      <a:tailEnd type="none" w="med" len="med"/>
                    </a:lnL>
                    <a:lnR w="12700" cap="flat" cmpd="sng" algn="ctr">
                      <a:solidFill>
                        <a:srgbClr val="B6B5B1"/>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B6B5B1"/>
                      </a:solidFill>
                      <a:prstDash val="solid"/>
                      <a:round/>
                      <a:headEnd type="none" w="med" len="med"/>
                      <a:tailEnd type="none" w="med" len="med"/>
                    </a:lnB>
                    <a:solidFill>
                      <a:srgbClr val="E4E3DE"/>
                    </a:solidFill>
                  </a:tcPr>
                </a:tc>
                <a:extLst>
                  <a:ext uri="{0D108BD9-81ED-4DB2-BD59-A6C34878D82A}">
                    <a16:rowId xmlns:a16="http://schemas.microsoft.com/office/drawing/2014/main" val="10000"/>
                  </a:ext>
                </a:extLst>
              </a:tr>
              <a:tr h="384999">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min </a:t>
                      </a:r>
                      <a:r>
                        <a:rPr lang="en-US" sz="1400" dirty="0" err="1">
                          <a:solidFill>
                            <a:srgbClr val="14213D"/>
                          </a:solidFill>
                          <a:latin typeface="Arial" pitchFamily="34" charset="0"/>
                          <a:ea typeface="Arial" pitchFamily="34" charset="-122"/>
                          <a:cs typeface="Arial" pitchFamily="34" charset="-120"/>
                        </a:rPr>
                        <a:t>E</a:t>
                      </a:r>
                      <a:r>
                        <a:rPr lang="en-US" sz="1400" baseline="-25000" dirty="0" err="1">
                          <a:solidFill>
                            <a:srgbClr val="14213D"/>
                          </a:solidFill>
                          <a:latin typeface="Arial" pitchFamily="34" charset="0"/>
                          <a:ea typeface="Arial" pitchFamily="34" charset="-122"/>
                          <a:cs typeface="Arial" pitchFamily="34" charset="-120"/>
                        </a:rPr>
                        <a:t>z</a:t>
                      </a:r>
                      <a:endParaRPr lang="en-US" sz="1400" baseline="-25000" dirty="0">
                        <a:latin typeface="Arial" charset="0"/>
                        <a:ea typeface="Arial" charset="0"/>
                        <a:cs typeface="Arial" charset="0"/>
                      </a:endParaRPr>
                    </a:p>
                  </a:txBody>
                  <a:tcPr marL="62230" marR="62230" marT="62230" marB="6223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B6B5B1"/>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−0.0335</a:t>
                      </a:r>
                      <a:endParaRPr lang="en-US" sz="1400" dirty="0">
                        <a:latin typeface="Arial" charset="0"/>
                        <a:ea typeface="Arial" charset="0"/>
                        <a:cs typeface="Arial" charset="0"/>
                      </a:endParaRPr>
                    </a:p>
                  </a:txBody>
                  <a:tcPr marL="62230" marR="62230" marT="62230" marB="6223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B6B5B1"/>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−0.0342</a:t>
                      </a:r>
                      <a:endParaRPr lang="en-US" sz="1400" dirty="0">
                        <a:latin typeface="Arial" charset="0"/>
                        <a:ea typeface="Arial" charset="0"/>
                        <a:cs typeface="Arial" charset="0"/>
                      </a:endParaRPr>
                    </a:p>
                  </a:txBody>
                  <a:tcPr marL="62230" marR="62230" marT="62230" marB="6223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B6B5B1"/>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extLst>
                  <a:ext uri="{0D108BD9-81ED-4DB2-BD59-A6C34878D82A}">
                    <a16:rowId xmlns:a16="http://schemas.microsoft.com/office/drawing/2014/main" val="10001"/>
                  </a:ext>
                </a:extLst>
              </a:tr>
              <a:tr h="384999">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laser peak field</a:t>
                      </a:r>
                      <a:endParaRPr lang="en-US" sz="1400" dirty="0">
                        <a:latin typeface="Arial" charset="0"/>
                        <a:ea typeface="Arial" charset="0"/>
                        <a:cs typeface="Arial" charset="0"/>
                      </a:endParaRPr>
                    </a:p>
                  </a:txBody>
                  <a:tcPr marL="62230" marR="62230" marT="62230" marB="6223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1.969</a:t>
                      </a:r>
                      <a:endParaRPr lang="en-US" sz="1400" dirty="0">
                        <a:latin typeface="Arial" charset="0"/>
                        <a:ea typeface="Arial" charset="0"/>
                        <a:cs typeface="Arial" charset="0"/>
                      </a:endParaRPr>
                    </a:p>
                  </a:txBody>
                  <a:tcPr marL="62230" marR="62230" marT="62230" marB="6223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1.954</a:t>
                      </a:r>
                      <a:endParaRPr lang="en-US" sz="1400" dirty="0">
                        <a:latin typeface="Arial" charset="0"/>
                        <a:ea typeface="Arial" charset="0"/>
                        <a:cs typeface="Arial" charset="0"/>
                      </a:endParaRPr>
                    </a:p>
                  </a:txBody>
                  <a:tcPr marL="62230" marR="62230" marT="62230" marB="6223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extLst>
                  <a:ext uri="{0D108BD9-81ED-4DB2-BD59-A6C34878D82A}">
                    <a16:rowId xmlns:a16="http://schemas.microsoft.com/office/drawing/2014/main" val="10002"/>
                  </a:ext>
                </a:extLst>
              </a:tr>
              <a:tr h="384999">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first period, rms dev.</a:t>
                      </a:r>
                      <a:endParaRPr lang="en-US" sz="1400" dirty="0">
                        <a:latin typeface="Arial" charset="0"/>
                        <a:ea typeface="Arial" charset="0"/>
                        <a:cs typeface="Arial" charset="0"/>
                      </a:endParaRPr>
                    </a:p>
                  </a:txBody>
                  <a:tcPr marL="62230" marR="62230" marT="62230" marB="6223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1.9 %</a:t>
                      </a:r>
                      <a:endParaRPr lang="en-US" sz="1400" dirty="0">
                        <a:latin typeface="Arial" charset="0"/>
                        <a:ea typeface="Arial" charset="0"/>
                        <a:cs typeface="Arial" charset="0"/>
                      </a:endParaRPr>
                    </a:p>
                  </a:txBody>
                  <a:tcPr marL="62230" marR="62230" marT="62230" marB="6223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a:t>
                      </a:r>
                      <a:endParaRPr lang="en-US" sz="1400" dirty="0">
                        <a:latin typeface="Arial" charset="0"/>
                        <a:ea typeface="Arial" charset="0"/>
                        <a:cs typeface="Arial" charset="0"/>
                      </a:endParaRPr>
                    </a:p>
                  </a:txBody>
                  <a:tcPr marL="62230" marR="62230" marT="62230" marB="6223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extLst>
                  <a:ext uri="{0D108BD9-81ED-4DB2-BD59-A6C34878D82A}">
                    <a16:rowId xmlns:a16="http://schemas.microsoft.com/office/drawing/2014/main" val="10003"/>
                  </a:ext>
                </a:extLst>
              </a:tr>
              <a:tr h="384999">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CPU time, 1 core</a:t>
                      </a:r>
                      <a:endParaRPr lang="en-US" sz="1400" dirty="0">
                        <a:latin typeface="Arial" charset="0"/>
                        <a:ea typeface="Arial" charset="0"/>
                        <a:cs typeface="Arial" charset="0"/>
                      </a:endParaRPr>
                    </a:p>
                  </a:txBody>
                  <a:tcPr marL="62230" marR="62230" marT="62230" marB="62230">
                    <a:lnL w="12700" cap="flat" cmpd="sng" algn="ctr">
                      <a:solidFill>
                        <a:srgbClr val="C4C4BF"/>
                      </a:solidFill>
                      <a:prstDash val="solid"/>
                      <a:round/>
                      <a:headEnd type="none" w="med" len="med"/>
                      <a:tailEnd type="none" w="med" len="med"/>
                    </a:lnL>
                    <a:lnR w="12700" cap="flat" cmpd="sng" algn="ctr">
                      <a:solidFill>
                        <a:srgbClr val="C5BAB2"/>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5BAB2"/>
                      </a:solidFill>
                      <a:prstDash val="solid"/>
                      <a:round/>
                      <a:headEnd type="none" w="med" len="med"/>
                      <a:tailEnd type="none" w="med" len="med"/>
                    </a:lnB>
                    <a:solidFill>
                      <a:srgbClr val="F7E9DF"/>
                    </a:solidFill>
                  </a:tcPr>
                </a:tc>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1.7 min</a:t>
                      </a:r>
                      <a:endParaRPr lang="en-US" sz="1400" dirty="0">
                        <a:latin typeface="Arial" charset="0"/>
                        <a:ea typeface="Arial" charset="0"/>
                        <a:cs typeface="Arial" charset="0"/>
                      </a:endParaRPr>
                    </a:p>
                  </a:txBody>
                  <a:tcPr marL="62230" marR="62230" marT="62230" marB="62230">
                    <a:lnL w="12700" cap="flat" cmpd="sng" algn="ctr">
                      <a:solidFill>
                        <a:srgbClr val="C5BAB2"/>
                      </a:solidFill>
                      <a:prstDash val="solid"/>
                      <a:round/>
                      <a:headEnd type="none" w="med" len="med"/>
                      <a:tailEnd type="none" w="med" len="med"/>
                    </a:lnL>
                    <a:lnR w="12700" cap="flat" cmpd="sng" algn="ctr">
                      <a:solidFill>
                        <a:srgbClr val="C5BAB2"/>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5BAB2"/>
                      </a:solidFill>
                      <a:prstDash val="solid"/>
                      <a:round/>
                      <a:headEnd type="none" w="med" len="med"/>
                      <a:tailEnd type="none" w="med" len="med"/>
                    </a:lnB>
                    <a:solidFill>
                      <a:srgbClr val="F7E9DF"/>
                    </a:solidFill>
                  </a:tcPr>
                </a:tc>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~1.5 h</a:t>
                      </a:r>
                      <a:endParaRPr lang="en-US" sz="1400" dirty="0">
                        <a:latin typeface="Arial" charset="0"/>
                        <a:ea typeface="Arial" charset="0"/>
                        <a:cs typeface="Arial" charset="0"/>
                      </a:endParaRPr>
                    </a:p>
                  </a:txBody>
                  <a:tcPr marL="62230" marR="62230" marT="62230" marB="62230">
                    <a:lnL w="12700" cap="flat" cmpd="sng" algn="ctr">
                      <a:solidFill>
                        <a:srgbClr val="C5BAB2"/>
                      </a:solidFill>
                      <a:prstDash val="solid"/>
                      <a:round/>
                      <a:headEnd type="none" w="med" len="med"/>
                      <a:tailEnd type="none" w="med" len="med"/>
                    </a:lnL>
                    <a:lnR w="12700" cap="flat" cmpd="sng" algn="ctr">
                      <a:solidFill>
                        <a:srgbClr val="C5BAB2"/>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5BAB2"/>
                      </a:solidFill>
                      <a:prstDash val="solid"/>
                      <a:round/>
                      <a:headEnd type="none" w="med" len="med"/>
                      <a:tailEnd type="none" w="med" len="med"/>
                    </a:lnB>
                    <a:solidFill>
                      <a:srgbClr val="F7E9DF"/>
                    </a:solidFill>
                  </a:tcPr>
                </a:tc>
                <a:extLst>
                  <a:ext uri="{0D108BD9-81ED-4DB2-BD59-A6C34878D82A}">
                    <a16:rowId xmlns:a16="http://schemas.microsoft.com/office/drawing/2014/main" val="10004"/>
                  </a:ext>
                </a:extLst>
              </a:tr>
            </a:tbl>
          </a:graphicData>
        </a:graphic>
      </p:graphicFrame>
      <p:sp>
        <p:nvSpPr>
          <p:cNvPr id="9" name="Text 5"/>
          <p:cNvSpPr/>
          <p:nvPr/>
        </p:nvSpPr>
        <p:spPr>
          <a:xfrm>
            <a:off x="812767" y="6238267"/>
            <a:ext cx="7848570" cy="238738"/>
          </a:xfrm>
          <a:prstGeom prst="rect">
            <a:avLst/>
          </a:prstGeom>
          <a:noFill/>
          <a:ln/>
        </p:spPr>
        <p:txBody>
          <a:bodyPr wrap="square" lIns="0" tIns="0" rIns="0" bIns="0" rtlCol="0" anchor="t">
            <a:normAutofit/>
          </a:bodyPr>
          <a:lstStyle/>
          <a:p>
            <a:pPr marL="0" indent="0" algn="l">
              <a:lnSpc>
                <a:spcPts val="1680"/>
              </a:lnSpc>
              <a:buNone/>
            </a:pPr>
            <a:r>
              <a:rPr lang="en-US" sz="1200" dirty="0">
                <a:solidFill>
                  <a:srgbClr val="6B7280"/>
                </a:solidFill>
                <a:latin typeface="Arial" pitchFamily="34" charset="0"/>
                <a:ea typeface="Arial" pitchFamily="34" charset="-122"/>
                <a:cs typeface="Arial" pitchFamily="34" charset="-120"/>
              </a:rPr>
              <a:t>QUARZ &amp; GEM-PIC-RZ · A. Pukhov</a:t>
            </a:r>
            <a:endParaRPr lang="en-US" sz="1200" dirty="0"/>
          </a:p>
        </p:txBody>
      </p:sp>
      <p:sp>
        <p:nvSpPr>
          <p:cNvPr id="10" name="Text 6"/>
          <p:cNvSpPr/>
          <p:nvPr/>
        </p:nvSpPr>
        <p:spPr>
          <a:xfrm>
            <a:off x="10058431" y="6238267"/>
            <a:ext cx="1320783" cy="238738"/>
          </a:xfrm>
          <a:prstGeom prst="rect">
            <a:avLst/>
          </a:prstGeom>
          <a:noFill/>
          <a:ln/>
        </p:spPr>
        <p:txBody>
          <a:bodyPr wrap="square" lIns="0" tIns="0" rIns="0" bIns="0" rtlCol="0" anchor="t">
            <a:normAutofit/>
          </a:bodyPr>
          <a:lstStyle/>
          <a:p>
            <a:pPr marL="0" indent="0" algn="r">
              <a:lnSpc>
                <a:spcPts val="1680"/>
              </a:lnSpc>
              <a:buNone/>
            </a:pPr>
            <a:r>
              <a:rPr lang="en-US" sz="1200" dirty="0">
                <a:solidFill>
                  <a:srgbClr val="6B7280"/>
                </a:solidFill>
                <a:latin typeface="Arial" pitchFamily="34" charset="0"/>
                <a:ea typeface="Arial" pitchFamily="34" charset="-122"/>
                <a:cs typeface="Arial" pitchFamily="34" charset="-120"/>
              </a:rPr>
              <a:t>26</a:t>
            </a:r>
            <a:endParaRPr lang="en-US" sz="1200" dirty="0"/>
          </a:p>
        </p:txBody>
      </p:sp>
      <p:pic>
        <p:nvPicPr>
          <p:cNvPr id="12" name="Picture 11">
            <a:extLst>
              <a:ext uri="{FF2B5EF4-FFF2-40B4-BE49-F238E27FC236}">
                <a16:creationId xmlns:a16="http://schemas.microsoft.com/office/drawing/2014/main" id="{2CC5F1AB-C86A-92E2-9C91-0F6F8EAEE60D}"/>
              </a:ext>
            </a:extLst>
          </p:cNvPr>
          <p:cNvPicPr>
            <a:picLocks noChangeAspect="1"/>
          </p:cNvPicPr>
          <p:nvPr/>
        </p:nvPicPr>
        <p:blipFill>
          <a:blip r:embed="rId4"/>
          <a:stretch>
            <a:fillRect/>
          </a:stretch>
        </p:blipFill>
        <p:spPr>
          <a:xfrm>
            <a:off x="11260707" y="32588"/>
            <a:ext cx="914400" cy="914400"/>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27">
    <p:bg>
      <p:bgPr>
        <a:solidFill>
          <a:srgbClr val="F6F5F0"/>
        </a:solidFill>
        <a:effectLst/>
      </p:bgPr>
    </p:bg>
    <p:spTree>
      <p:nvGrpSpPr>
        <p:cNvPr id="1" name=""/>
        <p:cNvGrpSpPr/>
        <p:nvPr/>
      </p:nvGrpSpPr>
      <p:grpSpPr>
        <a:xfrm>
          <a:off x="0" y="0"/>
          <a:ext cx="0" cy="0"/>
          <a:chOff x="0" y="0"/>
          <a:chExt cx="0" cy="0"/>
        </a:xfrm>
      </p:grpSpPr>
      <p:sp>
        <p:nvSpPr>
          <p:cNvPr id="2" name="Text 0"/>
          <p:cNvSpPr/>
          <p:nvPr/>
        </p:nvSpPr>
        <p:spPr>
          <a:xfrm>
            <a:off x="812767" y="812763"/>
            <a:ext cx="10883441" cy="238738"/>
          </a:xfrm>
          <a:prstGeom prst="rect">
            <a:avLst/>
          </a:prstGeom>
          <a:noFill/>
          <a:ln/>
        </p:spPr>
        <p:txBody>
          <a:bodyPr wrap="square" lIns="0" tIns="0" rIns="0" bIns="0" rtlCol="0" anchor="t">
            <a:normAutofit/>
          </a:bodyPr>
          <a:lstStyle/>
          <a:p>
            <a:pPr marL="0" indent="0" algn="l">
              <a:lnSpc>
                <a:spcPts val="1680"/>
              </a:lnSpc>
              <a:buNone/>
            </a:pPr>
            <a:r>
              <a:rPr lang="en-US" sz="1200" b="1" kern="0" spc="150" dirty="0">
                <a:solidFill>
                  <a:srgbClr val="B5541A"/>
                </a:solidFill>
                <a:latin typeface="Arial" pitchFamily="34" charset="0"/>
                <a:ea typeface="Arial" pitchFamily="34" charset="-122"/>
                <a:cs typeface="Arial" pitchFamily="34" charset="-120"/>
              </a:rPr>
              <a:t>GEM-PIC-RZ VS FBPIC · 2</a:t>
            </a:r>
            <a:endParaRPr lang="en-US" sz="1200" dirty="0"/>
          </a:p>
        </p:txBody>
      </p:sp>
      <p:sp>
        <p:nvSpPr>
          <p:cNvPr id="3" name="Text 1"/>
          <p:cNvSpPr>
            <a:spLocks noGrp="1"/>
          </p:cNvSpPr>
          <p:nvPr>
            <p:ph type="title"/>
          </p:nvPr>
        </p:nvSpPr>
        <p:spPr>
          <a:xfrm>
            <a:off x="812767" y="1229283"/>
            <a:ext cx="10883441" cy="472424"/>
          </a:xfrm>
          <a:prstGeom prst="rect">
            <a:avLst/>
          </a:prstGeom>
          <a:noFill/>
          <a:ln/>
        </p:spPr>
        <p:txBody>
          <a:bodyPr wrap="square" lIns="0" tIns="0" rIns="0" bIns="0" rtlCol="0" anchor="t">
            <a:normAutofit/>
          </a:bodyPr>
          <a:lstStyle/>
          <a:p>
            <a:pPr marL="0" indent="0" algn="l">
              <a:lnSpc>
                <a:spcPts val="3520"/>
              </a:lnSpc>
              <a:buNone/>
            </a:pPr>
            <a:r>
              <a:rPr lang="en-US" sz="3200" b="1" i="0" dirty="0">
                <a:solidFill>
                  <a:srgbClr val="14213D"/>
                </a:solidFill>
                <a:latin typeface="Georgia" pitchFamily="18" charset="0"/>
                <a:ea typeface="Georgia" pitchFamily="18" charset="-122"/>
                <a:cs typeface="Georgia" pitchFamily="18" charset="-120"/>
              </a:rPr>
              <a:t>Bubble closure: converge the wake behind it</a:t>
            </a:r>
            <a:endParaRPr lang="en-US" sz="3200" dirty="0"/>
          </a:p>
        </p:txBody>
      </p:sp>
      <p:sp>
        <p:nvSpPr>
          <p:cNvPr id="4" name="Shape 2"/>
          <p:cNvSpPr/>
          <p:nvPr/>
        </p:nvSpPr>
        <p:spPr>
          <a:xfrm>
            <a:off x="812767" y="1879501"/>
            <a:ext cx="3301992" cy="3911576"/>
          </a:xfrm>
          <a:prstGeom prst="roundRect">
            <a:avLst>
              <a:gd name="adj" fmla="val 2308"/>
            </a:avLst>
          </a:prstGeom>
          <a:solidFill>
            <a:srgbClr val="FFFFFF"/>
          </a:solidFill>
          <a:ln/>
        </p:spPr>
      </p:sp>
      <p:pic>
        <p:nvPicPr>
          <p:cNvPr id="5" name="Image 0" descr="Back of the first bubble: on-axis electron density and on-axis E_z for cold plasma at two steps, oscillating and not converging, and with smoothing a = 0.25 micrometres, smooth and on top of FBPIC"/>
          <p:cNvPicPr>
            <a:picLocks noChangeAspect="1"/>
          </p:cNvPicPr>
          <p:nvPr/>
        </p:nvPicPr>
        <p:blipFill>
          <a:blip r:embed="rId3"/>
          <a:stretch>
            <a:fillRect/>
          </a:stretch>
        </p:blipFill>
        <p:spPr>
          <a:xfrm>
            <a:off x="861431" y="1879501"/>
            <a:ext cx="3204665" cy="3911576"/>
          </a:xfrm>
          <a:custGeom>
            <a:avLst/>
            <a:gdLst/>
            <a:ahLst/>
            <a:cxnLst/>
            <a:rect l="l" t="t" r="r" b="b"/>
            <a:pathLst>
              <a:path w="3204665" h="3911576">
                <a:moveTo>
                  <a:pt x="0" y="5149"/>
                </a:moveTo>
                <a:arcTo wR="76200" hR="76200" stAng="14928931" swAng="1271069"/>
                <a:lnTo>
                  <a:pt x="3177128" y="0"/>
                </a:lnTo>
                <a:arcTo wR="76200" hR="76200" stAng="16200000" swAng="1271069"/>
                <a:lnTo>
                  <a:pt x="3204665" y="3906427"/>
                </a:lnTo>
                <a:arcTo wR="76200" hR="76200" stAng="4128931" swAng="1271069"/>
                <a:lnTo>
                  <a:pt x="27537" y="3911576"/>
                </a:lnTo>
                <a:arcTo wR="76200" hR="76200" stAng="5400000" swAng="1271069"/>
                <a:close/>
              </a:path>
            </a:pathLst>
          </a:custGeom>
        </p:spPr>
      </p:pic>
      <p:sp>
        <p:nvSpPr>
          <p:cNvPr id="6" name="Text 3"/>
          <p:cNvSpPr/>
          <p:nvPr/>
        </p:nvSpPr>
        <p:spPr>
          <a:xfrm>
            <a:off x="4470347" y="1879501"/>
            <a:ext cx="7116133" cy="1021148"/>
          </a:xfrm>
          <a:prstGeom prst="rect">
            <a:avLst/>
          </a:prstGeom>
          <a:noFill/>
          <a:ln/>
        </p:spPr>
        <p:txBody>
          <a:bodyPr wrap="square" lIns="0" tIns="0" rIns="0" bIns="0" rtlCol="0" anchor="t">
            <a:normAutofit/>
          </a:bodyPr>
          <a:lstStyle/>
          <a:p>
            <a:pPr marL="0" indent="0" algn="l">
              <a:lnSpc>
                <a:spcPts val="1960"/>
              </a:lnSpc>
              <a:buNone/>
            </a:pPr>
            <a:r>
              <a:rPr lang="en-US" sz="1400" b="1" dirty="0">
                <a:solidFill>
                  <a:srgbClr val="3F4757"/>
                </a:solidFill>
                <a:latin typeface="Arial" pitchFamily="34" charset="0"/>
                <a:ea typeface="Arial" pitchFamily="34" charset="-122"/>
                <a:cs typeface="Arial" pitchFamily="34" charset="-120"/>
              </a:rPr>
              <a:t>Cold plasma:</a:t>
            </a:r>
            <a:r>
              <a:rPr lang="en-US" sz="1400" dirty="0">
                <a:solidFill>
                  <a:srgbClr val="3F4757"/>
                </a:solidFill>
                <a:latin typeface="Arial" pitchFamily="34" charset="0"/>
                <a:ea typeface="Arial" pitchFamily="34" charset="-122"/>
                <a:cs typeface="Arial" pitchFamily="34" charset="-120"/>
              </a:rPr>
              <a:t> the closure density is a spike whose shape depends on Δ; λ₀-scale oscillations behind it do not converge (rms vs FBPIC 1.8 → 9.8·10⁻³ when Δ is halved). At Δ = 5 µm the density alternates 70 ↔ 10⁴ n₀ between steps.</a:t>
            </a:r>
            <a:endParaRPr lang="en-US" sz="1400" dirty="0"/>
          </a:p>
        </p:txBody>
      </p:sp>
      <p:sp>
        <p:nvSpPr>
          <p:cNvPr id="7" name="Text 4"/>
          <p:cNvSpPr/>
          <p:nvPr/>
        </p:nvSpPr>
        <p:spPr>
          <a:xfrm>
            <a:off x="4470347" y="3027611"/>
            <a:ext cx="6908867" cy="853426"/>
          </a:xfrm>
          <a:prstGeom prst="roundRect">
            <a:avLst>
              <a:gd name="adj" fmla="val 11905"/>
            </a:avLst>
          </a:prstGeom>
          <a:solidFill>
            <a:srgbClr val="F7E9DF"/>
          </a:solidFill>
          <a:ln/>
        </p:spPr>
        <p:txBody>
          <a:bodyPr wrap="square" lIns="148042" tIns="148042" rIns="0" bIns="122642" rtlCol="0" anchor="t">
            <a:normAutofit/>
          </a:bodyPr>
          <a:lstStyle/>
          <a:p>
            <a:pPr marL="0" indent="0" algn="l">
              <a:lnSpc>
                <a:spcPts val="1960"/>
              </a:lnSpc>
              <a:buNone/>
            </a:pPr>
            <a:r>
              <a:rPr lang="en-US" sz="1400" b="1" dirty="0">
                <a:solidFill>
                  <a:srgbClr val="14213D"/>
                </a:solidFill>
                <a:latin typeface="Arial" pitchFamily="34" charset="0"/>
                <a:ea typeface="Arial" pitchFamily="34" charset="-122"/>
                <a:cs typeface="Arial" pitchFamily="34" charset="-120"/>
              </a:rPr>
              <a:t>a = 2 k₀⁻¹ = 0.25 µm</a:t>
            </a:r>
            <a:r>
              <a:rPr lang="en-US" sz="1400" dirty="0">
                <a:solidFill>
                  <a:srgbClr val="14213D"/>
                </a:solidFill>
                <a:latin typeface="Arial" pitchFamily="34" charset="0"/>
                <a:ea typeface="Arial" pitchFamily="34" charset="-122"/>
                <a:cs typeface="Arial" pitchFamily="34" charset="-120"/>
              </a:rPr>
              <a:t> (≈ axis cell, 0.09 c/ωₚ): 0.7·10⁻³ for both steps; </a:t>
            </a:r>
            <a:br>
              <a:rPr lang="ru-RU" sz="1400" dirty="0">
                <a:solidFill>
                  <a:srgbClr val="14213D"/>
                </a:solidFill>
                <a:latin typeface="Arial" pitchFamily="34" charset="0"/>
                <a:ea typeface="Arial" pitchFamily="34" charset="-122"/>
                <a:cs typeface="Arial" pitchFamily="34" charset="-120"/>
              </a:rPr>
            </a:br>
            <a:r>
              <a:rPr lang="en-US" sz="1400" dirty="0">
                <a:solidFill>
                  <a:srgbClr val="14213D"/>
                </a:solidFill>
                <a:latin typeface="Arial" pitchFamily="34" charset="0"/>
                <a:ea typeface="Arial" pitchFamily="34" charset="-122"/>
                <a:cs typeface="Arial" pitchFamily="34" charset="-120"/>
              </a:rPr>
              <a:t>closure stays at 5–40 n₀.</a:t>
            </a:r>
            <a:endParaRPr lang="en-US" sz="1400" dirty="0"/>
          </a:p>
        </p:txBody>
      </p:sp>
      <p:sp>
        <p:nvSpPr>
          <p:cNvPr id="8" name="Text 5"/>
          <p:cNvSpPr/>
          <p:nvPr/>
        </p:nvSpPr>
        <p:spPr>
          <a:xfrm>
            <a:off x="4470347" y="4033403"/>
            <a:ext cx="7116133" cy="274337"/>
          </a:xfrm>
          <a:prstGeom prst="rect">
            <a:avLst/>
          </a:prstGeom>
          <a:noFill/>
          <a:ln/>
        </p:spPr>
        <p:txBody>
          <a:bodyPr wrap="square" lIns="0" tIns="0" rIns="0" bIns="0" rtlCol="0" anchor="t">
            <a:normAutofit/>
          </a:bodyPr>
          <a:lstStyle/>
          <a:p>
            <a:pPr marL="0" indent="0" algn="l">
              <a:lnSpc>
                <a:spcPts val="1960"/>
              </a:lnSpc>
              <a:buNone/>
            </a:pPr>
            <a:r>
              <a:rPr lang="en-US" sz="1400" dirty="0">
                <a:solidFill>
                  <a:srgbClr val="3F4757"/>
                </a:solidFill>
                <a:latin typeface="Arial" pitchFamily="34" charset="0"/>
                <a:ea typeface="Arial" pitchFamily="34" charset="-122"/>
                <a:cs typeface="Arial" pitchFamily="34" charset="-120"/>
              </a:rPr>
              <a:t>Price: E_z at the bubble back 0.047 → 0.040 (FBPIC 0.042).</a:t>
            </a:r>
            <a:endParaRPr lang="en-US" sz="1400" dirty="0"/>
          </a:p>
        </p:txBody>
      </p:sp>
      <p:sp>
        <p:nvSpPr>
          <p:cNvPr id="9" name="Text 6"/>
          <p:cNvSpPr/>
          <p:nvPr/>
        </p:nvSpPr>
        <p:spPr>
          <a:xfrm>
            <a:off x="812767" y="6238280"/>
            <a:ext cx="7848570" cy="238738"/>
          </a:xfrm>
          <a:prstGeom prst="rect">
            <a:avLst/>
          </a:prstGeom>
          <a:noFill/>
          <a:ln/>
        </p:spPr>
        <p:txBody>
          <a:bodyPr wrap="square" lIns="0" tIns="0" rIns="0" bIns="0" rtlCol="0" anchor="t">
            <a:normAutofit/>
          </a:bodyPr>
          <a:lstStyle/>
          <a:p>
            <a:pPr marL="0" indent="0" algn="l">
              <a:lnSpc>
                <a:spcPts val="1680"/>
              </a:lnSpc>
              <a:buNone/>
            </a:pPr>
            <a:r>
              <a:rPr lang="en-US" sz="1200" dirty="0">
                <a:solidFill>
                  <a:srgbClr val="6B7280"/>
                </a:solidFill>
                <a:latin typeface="Arial" pitchFamily="34" charset="0"/>
                <a:ea typeface="Arial" pitchFamily="34" charset="-122"/>
                <a:cs typeface="Arial" pitchFamily="34" charset="-120"/>
              </a:rPr>
              <a:t>QUARZ &amp; GEM-PIC-RZ · A. Pukhov</a:t>
            </a:r>
            <a:endParaRPr lang="en-US" sz="1200" dirty="0"/>
          </a:p>
        </p:txBody>
      </p:sp>
      <p:sp>
        <p:nvSpPr>
          <p:cNvPr id="10" name="Text 7"/>
          <p:cNvSpPr/>
          <p:nvPr/>
        </p:nvSpPr>
        <p:spPr>
          <a:xfrm>
            <a:off x="10058431" y="6238280"/>
            <a:ext cx="1320783" cy="238738"/>
          </a:xfrm>
          <a:prstGeom prst="rect">
            <a:avLst/>
          </a:prstGeom>
          <a:noFill/>
          <a:ln/>
        </p:spPr>
        <p:txBody>
          <a:bodyPr wrap="square" lIns="0" tIns="0" rIns="0" bIns="0" rtlCol="0" anchor="t">
            <a:normAutofit/>
          </a:bodyPr>
          <a:lstStyle/>
          <a:p>
            <a:pPr marL="0" indent="0" algn="r">
              <a:lnSpc>
                <a:spcPts val="1680"/>
              </a:lnSpc>
              <a:buNone/>
            </a:pPr>
            <a:r>
              <a:rPr lang="en-US" sz="1200" dirty="0">
                <a:solidFill>
                  <a:srgbClr val="6B7280"/>
                </a:solidFill>
                <a:latin typeface="Arial" pitchFamily="34" charset="0"/>
                <a:ea typeface="Arial" pitchFamily="34" charset="-122"/>
                <a:cs typeface="Arial" pitchFamily="34" charset="-120"/>
              </a:rPr>
              <a:t>27</a:t>
            </a:r>
            <a:endParaRPr lang="en-US" sz="1200" dirty="0"/>
          </a:p>
        </p:txBody>
      </p:sp>
      <p:pic>
        <p:nvPicPr>
          <p:cNvPr id="12" name="Picture 11">
            <a:extLst>
              <a:ext uri="{FF2B5EF4-FFF2-40B4-BE49-F238E27FC236}">
                <a16:creationId xmlns:a16="http://schemas.microsoft.com/office/drawing/2014/main" id="{6C8AF8EE-9AE3-FCDF-82FD-BCE17BA0C2EA}"/>
              </a:ext>
            </a:extLst>
          </p:cNvPr>
          <p:cNvPicPr>
            <a:picLocks noChangeAspect="1"/>
          </p:cNvPicPr>
          <p:nvPr/>
        </p:nvPicPr>
        <p:blipFill>
          <a:blip r:embed="rId4"/>
          <a:stretch>
            <a:fillRect/>
          </a:stretch>
        </p:blipFill>
        <p:spPr>
          <a:xfrm>
            <a:off x="11260707" y="32588"/>
            <a:ext cx="914400" cy="914400"/>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 28">
    <p:bg>
      <p:bgPr>
        <a:solidFill>
          <a:srgbClr val="F6F5F0"/>
        </a:solidFill>
        <a:effectLst/>
      </p:bgPr>
    </p:bg>
    <p:spTree>
      <p:nvGrpSpPr>
        <p:cNvPr id="1" name=""/>
        <p:cNvGrpSpPr/>
        <p:nvPr/>
      </p:nvGrpSpPr>
      <p:grpSpPr>
        <a:xfrm>
          <a:off x="0" y="0"/>
          <a:ext cx="0" cy="0"/>
          <a:chOff x="0" y="0"/>
          <a:chExt cx="0" cy="0"/>
        </a:xfrm>
      </p:grpSpPr>
      <p:sp>
        <p:nvSpPr>
          <p:cNvPr id="2" name="Text 0"/>
          <p:cNvSpPr/>
          <p:nvPr/>
        </p:nvSpPr>
        <p:spPr>
          <a:xfrm>
            <a:off x="812767" y="812775"/>
            <a:ext cx="10883441" cy="238738"/>
          </a:xfrm>
          <a:prstGeom prst="rect">
            <a:avLst/>
          </a:prstGeom>
          <a:noFill/>
          <a:ln/>
        </p:spPr>
        <p:txBody>
          <a:bodyPr wrap="square" lIns="0" tIns="0" rIns="0" bIns="0" rtlCol="0" anchor="t">
            <a:normAutofit/>
          </a:bodyPr>
          <a:lstStyle/>
          <a:p>
            <a:pPr marL="0" indent="0" algn="l">
              <a:lnSpc>
                <a:spcPts val="1680"/>
              </a:lnSpc>
              <a:buNone/>
            </a:pPr>
            <a:r>
              <a:rPr lang="en-US" sz="1200" b="1" kern="0" spc="150" dirty="0">
                <a:solidFill>
                  <a:srgbClr val="B5541A"/>
                </a:solidFill>
                <a:latin typeface="Arial" pitchFamily="34" charset="0"/>
                <a:ea typeface="Arial" pitchFamily="34" charset="-122"/>
                <a:cs typeface="Arial" pitchFamily="34" charset="-120"/>
              </a:rPr>
              <a:t>GEM-PIC-RZ VS FBPIC VS WAKE-T · 3</a:t>
            </a:r>
            <a:endParaRPr lang="en-US" sz="1200" dirty="0"/>
          </a:p>
        </p:txBody>
      </p:sp>
      <p:sp>
        <p:nvSpPr>
          <p:cNvPr id="3" name="Text 1"/>
          <p:cNvSpPr>
            <a:spLocks noGrp="1"/>
          </p:cNvSpPr>
          <p:nvPr>
            <p:ph type="title"/>
          </p:nvPr>
        </p:nvSpPr>
        <p:spPr>
          <a:xfrm>
            <a:off x="812767" y="1229296"/>
            <a:ext cx="10883441" cy="472424"/>
          </a:xfrm>
          <a:prstGeom prst="rect">
            <a:avLst/>
          </a:prstGeom>
          <a:noFill/>
          <a:ln/>
        </p:spPr>
        <p:txBody>
          <a:bodyPr wrap="square" lIns="0" tIns="0" rIns="0" bIns="0" rtlCol="0" anchor="t">
            <a:normAutofit/>
          </a:bodyPr>
          <a:lstStyle/>
          <a:p>
            <a:pPr marL="0" indent="0" algn="l">
              <a:lnSpc>
                <a:spcPts val="3520"/>
              </a:lnSpc>
              <a:buNone/>
            </a:pPr>
            <a:r>
              <a:rPr lang="en-US" sz="3200" b="1" i="0" dirty="0">
                <a:solidFill>
                  <a:srgbClr val="14213D"/>
                </a:solidFill>
                <a:latin typeface="Georgia" pitchFamily="18" charset="0"/>
                <a:ea typeface="Georgia" pitchFamily="18" charset="-122"/>
                <a:cs typeface="Georgia" pitchFamily="18" charset="-120"/>
              </a:rPr>
              <a:t>Few-cycle pulse: depletion and redshift</a:t>
            </a:r>
            <a:endParaRPr lang="en-US" sz="3200" dirty="0"/>
          </a:p>
        </p:txBody>
      </p:sp>
      <p:sp>
        <p:nvSpPr>
          <p:cNvPr id="4" name="Shape 2"/>
          <p:cNvSpPr/>
          <p:nvPr/>
        </p:nvSpPr>
        <p:spPr>
          <a:xfrm>
            <a:off x="812767" y="1879501"/>
            <a:ext cx="2793999" cy="3911576"/>
          </a:xfrm>
          <a:prstGeom prst="roundRect">
            <a:avLst>
              <a:gd name="adj" fmla="val 2727"/>
            </a:avLst>
          </a:prstGeom>
          <a:solidFill>
            <a:srgbClr val="FFFFFF"/>
          </a:solidFill>
          <a:ln/>
        </p:spPr>
      </p:sp>
      <p:pic>
        <p:nvPicPr>
          <p:cNvPr id="5" name="Image 0" descr="Laser energy, peak on-axis field and spectral centroid over 300 micrometres: FBPIC grey, GEM-PIC-RZ blue on top of it, Wake-T envelope red dashed far off in energy and peak field"/>
          <p:cNvPicPr>
            <a:picLocks noChangeAspect="1"/>
          </p:cNvPicPr>
          <p:nvPr/>
        </p:nvPicPr>
        <p:blipFill>
          <a:blip r:embed="rId3"/>
          <a:stretch>
            <a:fillRect/>
          </a:stretch>
        </p:blipFill>
        <p:spPr>
          <a:xfrm>
            <a:off x="873148" y="1879501"/>
            <a:ext cx="2673238" cy="3911576"/>
          </a:xfrm>
          <a:custGeom>
            <a:avLst/>
            <a:gdLst/>
            <a:ahLst/>
            <a:cxnLst/>
            <a:rect l="l" t="t" r="r" b="b"/>
            <a:pathLst>
              <a:path w="2673238" h="3911576">
                <a:moveTo>
                  <a:pt x="0" y="1660"/>
                </a:moveTo>
                <a:arcTo wR="76200" hR="76200" stAng="15481072" swAng="718928"/>
                <a:lnTo>
                  <a:pt x="2657418" y="0"/>
                </a:lnTo>
                <a:arcTo wR="76200" hR="76200" stAng="16200000" swAng="718928"/>
                <a:lnTo>
                  <a:pt x="2673238" y="3909916"/>
                </a:lnTo>
                <a:arcTo wR="76200" hR="76200" stAng="4681072" swAng="718928"/>
                <a:lnTo>
                  <a:pt x="15820" y="3911576"/>
                </a:lnTo>
                <a:arcTo wR="76200" hR="76200" stAng="5400000" swAng="718928"/>
                <a:close/>
              </a:path>
            </a:pathLst>
          </a:custGeom>
        </p:spPr>
      </p:pic>
      <p:sp>
        <p:nvSpPr>
          <p:cNvPr id="6" name="Shape 3"/>
          <p:cNvSpPr/>
          <p:nvPr/>
        </p:nvSpPr>
        <p:spPr>
          <a:xfrm>
            <a:off x="3860762" y="1879501"/>
            <a:ext cx="3809985" cy="3911576"/>
          </a:xfrm>
          <a:prstGeom prst="roundRect">
            <a:avLst>
              <a:gd name="adj" fmla="val 2000"/>
            </a:avLst>
          </a:prstGeom>
          <a:solidFill>
            <a:srgbClr val="FFFFFF"/>
          </a:solidFill>
          <a:ln/>
        </p:spPr>
      </p:sp>
      <p:pic>
        <p:nvPicPr>
          <p:cNvPr id="7" name="Image 1" descr="On-axis E_z and laser field E_x at 300 micrometres: GEM-PIC-RZ on top of FBPIC, the carrier phase within 0.4 rad; Wake-T wake several times stronger"/>
          <p:cNvPicPr>
            <a:picLocks noChangeAspect="1"/>
          </p:cNvPicPr>
          <p:nvPr/>
        </p:nvPicPr>
        <p:blipFill>
          <a:blip r:embed="rId4"/>
          <a:stretch>
            <a:fillRect/>
          </a:stretch>
        </p:blipFill>
        <p:spPr>
          <a:xfrm>
            <a:off x="3931361" y="1879501"/>
            <a:ext cx="3668789" cy="3911576"/>
          </a:xfrm>
          <a:custGeom>
            <a:avLst/>
            <a:gdLst/>
            <a:ahLst/>
            <a:cxnLst/>
            <a:rect l="l" t="t" r="r" b="b"/>
            <a:pathLst>
              <a:path w="3668789" h="3911576">
                <a:moveTo>
                  <a:pt x="0" y="206"/>
                </a:moveTo>
                <a:arcTo wR="76200" hR="76200" stAng="15947048" swAng="252952"/>
                <a:lnTo>
                  <a:pt x="3663187" y="0"/>
                </a:lnTo>
                <a:arcTo wR="76200" hR="76200" stAng="16200000" swAng="252952"/>
                <a:lnTo>
                  <a:pt x="3668789" y="3911370"/>
                </a:lnTo>
                <a:arcTo wR="76200" hR="76200" stAng="5147048" swAng="252952"/>
                <a:lnTo>
                  <a:pt x="5602" y="3911576"/>
                </a:lnTo>
                <a:arcTo wR="76200" hR="76200" stAng="5400000" swAng="252952"/>
                <a:close/>
              </a:path>
            </a:pathLst>
          </a:custGeom>
        </p:spPr>
      </p:pic>
      <p:sp>
        <p:nvSpPr>
          <p:cNvPr id="8" name="Text 4"/>
          <p:cNvSpPr/>
          <p:nvPr/>
        </p:nvSpPr>
        <p:spPr>
          <a:xfrm>
            <a:off x="7924744" y="1879501"/>
            <a:ext cx="3558104" cy="487675"/>
          </a:xfrm>
          <a:prstGeom prst="rect">
            <a:avLst/>
          </a:prstGeom>
          <a:noFill/>
          <a:ln/>
        </p:spPr>
        <p:txBody>
          <a:bodyPr wrap="square" lIns="0" tIns="0" rIns="0" bIns="0" rtlCol="0" anchor="t">
            <a:normAutofit/>
          </a:bodyPr>
          <a:lstStyle/>
          <a:p>
            <a:pPr marL="0" indent="0" algn="l">
              <a:lnSpc>
                <a:spcPts val="1820"/>
              </a:lnSpc>
              <a:buNone/>
            </a:pPr>
            <a:r>
              <a:rPr lang="en-US" sz="1300" dirty="0">
                <a:solidFill>
                  <a:srgbClr val="3F4757"/>
                </a:solidFill>
                <a:latin typeface="Arial" pitchFamily="34" charset="0"/>
                <a:ea typeface="Arial" pitchFamily="34" charset="-122"/>
                <a:cs typeface="Arial" pitchFamily="34" charset="-120"/>
              </a:rPr>
              <a:t>a₀ = 1.5, 6.8 fs (2.5 cycles), w₀ = 3.6 µm, 0.01 n_c (1.7·10¹⁹ cm⁻³), 300 µm = 6 z_R</a:t>
            </a:r>
            <a:endParaRPr lang="en-US" sz="1300" dirty="0"/>
          </a:p>
        </p:txBody>
      </p:sp>
      <p:sp>
        <p:nvSpPr>
          <p:cNvPr id="9" name="Text 5"/>
          <p:cNvSpPr/>
          <p:nvPr/>
        </p:nvSpPr>
        <p:spPr>
          <a:xfrm>
            <a:off x="7924744" y="2468773"/>
            <a:ext cx="3558104" cy="718813"/>
          </a:xfrm>
          <a:prstGeom prst="rect">
            <a:avLst/>
          </a:prstGeom>
          <a:noFill/>
          <a:ln/>
        </p:spPr>
        <p:txBody>
          <a:bodyPr wrap="square" lIns="0" tIns="0" rIns="0" bIns="0" rtlCol="0" anchor="t">
            <a:normAutofit/>
          </a:bodyPr>
          <a:lstStyle/>
          <a:p>
            <a:pPr marL="0" indent="0" algn="l">
              <a:lnSpc>
                <a:spcPts val="1820"/>
              </a:lnSpc>
              <a:buNone/>
            </a:pPr>
            <a:r>
              <a:rPr lang="en-US" sz="1300" dirty="0">
                <a:solidFill>
                  <a:srgbClr val="3F4757"/>
                </a:solidFill>
                <a:latin typeface="Arial" pitchFamily="34" charset="0"/>
                <a:ea typeface="Arial" pitchFamily="34" charset="-122"/>
                <a:cs typeface="Arial" pitchFamily="34" charset="-120"/>
              </a:rPr>
              <a:t>Energy to 0.013 W₀, redshift to 0.002 k₀; carrier phase 0.4 rad after 12 rad of plasma slip</a:t>
            </a:r>
            <a:endParaRPr lang="en-US" sz="1300" dirty="0"/>
          </a:p>
        </p:txBody>
      </p:sp>
      <p:sp>
        <p:nvSpPr>
          <p:cNvPr id="10" name="Text 6"/>
          <p:cNvSpPr/>
          <p:nvPr/>
        </p:nvSpPr>
        <p:spPr>
          <a:xfrm>
            <a:off x="7924744" y="3289188"/>
            <a:ext cx="3454470" cy="535875"/>
          </a:xfrm>
          <a:prstGeom prst="roundRect">
            <a:avLst>
              <a:gd name="adj" fmla="val 18960"/>
            </a:avLst>
          </a:prstGeom>
          <a:solidFill>
            <a:srgbClr val="F7E9DF"/>
          </a:solidFill>
          <a:ln/>
        </p:spPr>
        <p:txBody>
          <a:bodyPr wrap="square" lIns="122642" tIns="122642" rIns="28152" bIns="97242" rtlCol="0" anchor="t">
            <a:normAutofit/>
          </a:bodyPr>
          <a:lstStyle/>
          <a:p>
            <a:pPr marL="0" indent="0" algn="l">
              <a:lnSpc>
                <a:spcPts val="1820"/>
              </a:lnSpc>
              <a:buNone/>
            </a:pPr>
            <a:r>
              <a:rPr lang="en-US" sz="1300" dirty="0">
                <a:solidFill>
                  <a:srgbClr val="14213D"/>
                </a:solidFill>
                <a:latin typeface="Arial" pitchFamily="34" charset="0"/>
                <a:ea typeface="Arial" pitchFamily="34" charset="-122"/>
                <a:cs typeface="Arial" pitchFamily="34" charset="-120"/>
              </a:rPr>
              <a:t>6.7 min on 1 core vs 3.7 h on 2 cores</a:t>
            </a:r>
            <a:endParaRPr lang="en-US" sz="1300" dirty="0"/>
          </a:p>
        </p:txBody>
      </p:sp>
      <p:sp>
        <p:nvSpPr>
          <p:cNvPr id="11" name="Text 7"/>
          <p:cNvSpPr/>
          <p:nvPr/>
        </p:nvSpPr>
        <p:spPr>
          <a:xfrm>
            <a:off x="812767" y="6238280"/>
            <a:ext cx="7848570" cy="238738"/>
          </a:xfrm>
          <a:prstGeom prst="rect">
            <a:avLst/>
          </a:prstGeom>
          <a:noFill/>
          <a:ln/>
        </p:spPr>
        <p:txBody>
          <a:bodyPr wrap="square" lIns="0" tIns="0" rIns="0" bIns="0" rtlCol="0" anchor="t">
            <a:normAutofit/>
          </a:bodyPr>
          <a:lstStyle/>
          <a:p>
            <a:pPr marL="0" indent="0" algn="l">
              <a:lnSpc>
                <a:spcPts val="1680"/>
              </a:lnSpc>
              <a:buNone/>
            </a:pPr>
            <a:r>
              <a:rPr lang="en-US" sz="1200" dirty="0">
                <a:solidFill>
                  <a:srgbClr val="6B7280"/>
                </a:solidFill>
                <a:latin typeface="Arial" pitchFamily="34" charset="0"/>
                <a:ea typeface="Arial" pitchFamily="34" charset="-122"/>
                <a:cs typeface="Arial" pitchFamily="34" charset="-120"/>
              </a:rPr>
              <a:t>QUARZ &amp; GEM-PIC-RZ · A. Pukhov</a:t>
            </a:r>
            <a:endParaRPr lang="en-US" sz="1200" dirty="0"/>
          </a:p>
        </p:txBody>
      </p:sp>
      <p:sp>
        <p:nvSpPr>
          <p:cNvPr id="12" name="Text 8"/>
          <p:cNvSpPr/>
          <p:nvPr/>
        </p:nvSpPr>
        <p:spPr>
          <a:xfrm>
            <a:off x="10058431" y="6238280"/>
            <a:ext cx="1320783" cy="238738"/>
          </a:xfrm>
          <a:prstGeom prst="rect">
            <a:avLst/>
          </a:prstGeom>
          <a:noFill/>
          <a:ln/>
        </p:spPr>
        <p:txBody>
          <a:bodyPr wrap="square" lIns="0" tIns="0" rIns="0" bIns="0" rtlCol="0" anchor="t">
            <a:normAutofit/>
          </a:bodyPr>
          <a:lstStyle/>
          <a:p>
            <a:pPr marL="0" indent="0" algn="r">
              <a:lnSpc>
                <a:spcPts val="1680"/>
              </a:lnSpc>
              <a:buNone/>
            </a:pPr>
            <a:r>
              <a:rPr lang="en-US" sz="1200" dirty="0">
                <a:solidFill>
                  <a:srgbClr val="6B7280"/>
                </a:solidFill>
                <a:latin typeface="Arial" pitchFamily="34" charset="0"/>
                <a:ea typeface="Arial" pitchFamily="34" charset="-122"/>
                <a:cs typeface="Arial" pitchFamily="34" charset="-120"/>
              </a:rPr>
              <a:t>28</a:t>
            </a:r>
            <a:endParaRPr lang="en-US" sz="1200" dirty="0"/>
          </a:p>
        </p:txBody>
      </p:sp>
      <p:pic>
        <p:nvPicPr>
          <p:cNvPr id="14" name="Picture 13">
            <a:extLst>
              <a:ext uri="{FF2B5EF4-FFF2-40B4-BE49-F238E27FC236}">
                <a16:creationId xmlns:a16="http://schemas.microsoft.com/office/drawing/2014/main" id="{147C143C-C922-EAB0-EA36-AD87D46D689D}"/>
              </a:ext>
            </a:extLst>
          </p:cNvPr>
          <p:cNvPicPr>
            <a:picLocks noChangeAspect="1"/>
          </p:cNvPicPr>
          <p:nvPr/>
        </p:nvPicPr>
        <p:blipFill>
          <a:blip r:embed="rId5"/>
          <a:stretch>
            <a:fillRect/>
          </a:stretch>
        </p:blipFill>
        <p:spPr>
          <a:xfrm>
            <a:off x="11260707" y="32588"/>
            <a:ext cx="914400" cy="914400"/>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 29">
    <p:bg>
      <p:bgPr>
        <a:solidFill>
          <a:srgbClr val="14213D"/>
        </a:solidFill>
        <a:effectLst/>
      </p:bgPr>
    </p:bg>
    <p:spTree>
      <p:nvGrpSpPr>
        <p:cNvPr id="1" name=""/>
        <p:cNvGrpSpPr/>
        <p:nvPr/>
      </p:nvGrpSpPr>
      <p:grpSpPr>
        <a:xfrm>
          <a:off x="0" y="0"/>
          <a:ext cx="0" cy="0"/>
          <a:chOff x="0" y="0"/>
          <a:chExt cx="0" cy="0"/>
        </a:xfrm>
      </p:grpSpPr>
      <p:sp>
        <p:nvSpPr>
          <p:cNvPr id="2" name="Text 0"/>
          <p:cNvSpPr/>
          <p:nvPr/>
        </p:nvSpPr>
        <p:spPr>
          <a:xfrm>
            <a:off x="812767" y="812763"/>
            <a:ext cx="10883441" cy="238738"/>
          </a:xfrm>
          <a:prstGeom prst="rect">
            <a:avLst/>
          </a:prstGeom>
          <a:noFill/>
          <a:ln/>
        </p:spPr>
        <p:txBody>
          <a:bodyPr wrap="square" lIns="0" tIns="0" rIns="0" bIns="0" rtlCol="0" anchor="t">
            <a:normAutofit/>
          </a:bodyPr>
          <a:lstStyle/>
          <a:p>
            <a:pPr marL="0" indent="0" algn="l">
              <a:lnSpc>
                <a:spcPts val="1680"/>
              </a:lnSpc>
              <a:buNone/>
            </a:pPr>
            <a:r>
              <a:rPr lang="en-US" sz="1200" b="1" kern="0" spc="150" dirty="0">
                <a:solidFill>
                  <a:srgbClr val="F2B48C"/>
                </a:solidFill>
                <a:latin typeface="Arial" pitchFamily="34" charset="0"/>
                <a:ea typeface="Arial" pitchFamily="34" charset="-122"/>
                <a:cs typeface="Arial" pitchFamily="34" charset="-120"/>
              </a:rPr>
              <a:t>WHY THE CARRIER MATTERS</a:t>
            </a:r>
            <a:endParaRPr lang="en-US" sz="1200" dirty="0"/>
          </a:p>
        </p:txBody>
      </p:sp>
      <p:sp>
        <p:nvSpPr>
          <p:cNvPr id="3" name="Text 1"/>
          <p:cNvSpPr>
            <a:spLocks noGrp="1"/>
          </p:cNvSpPr>
          <p:nvPr>
            <p:ph type="title"/>
          </p:nvPr>
        </p:nvSpPr>
        <p:spPr>
          <a:xfrm>
            <a:off x="812767" y="1330883"/>
            <a:ext cx="10883441" cy="1031267"/>
          </a:xfrm>
          <a:prstGeom prst="rect">
            <a:avLst/>
          </a:prstGeom>
          <a:noFill/>
          <a:ln/>
        </p:spPr>
        <p:txBody>
          <a:bodyPr wrap="square" lIns="0" tIns="0" rIns="0" bIns="0" rtlCol="0" anchor="t">
            <a:normAutofit/>
          </a:bodyPr>
          <a:lstStyle/>
          <a:p>
            <a:pPr marL="0" indent="0" algn="l">
              <a:lnSpc>
                <a:spcPts val="3960"/>
              </a:lnSpc>
              <a:buNone/>
            </a:pPr>
            <a:r>
              <a:rPr lang="en-US" sz="3600" b="1" i="0" dirty="0">
                <a:solidFill>
                  <a:srgbClr val="F6F5F0"/>
                </a:solidFill>
                <a:latin typeface="Georgia" pitchFamily="18" charset="0"/>
                <a:ea typeface="Georgia" pitchFamily="18" charset="-122"/>
                <a:cs typeface="Georgia" pitchFamily="18" charset="-120"/>
              </a:rPr>
              <a:t>For a 2.5-cycle pulse the envelope model underestimates depletion fivefold</a:t>
            </a:r>
            <a:endParaRPr lang="en-US" sz="3600" dirty="0"/>
          </a:p>
        </p:txBody>
      </p:sp>
      <p:sp>
        <p:nvSpPr>
          <p:cNvPr id="4" name="Shape 2"/>
          <p:cNvSpPr/>
          <p:nvPr/>
        </p:nvSpPr>
        <p:spPr>
          <a:xfrm>
            <a:off x="812767" y="2654213"/>
            <a:ext cx="3352806" cy="0"/>
          </a:xfrm>
          <a:prstGeom prst="line">
            <a:avLst/>
          </a:prstGeom>
          <a:noFill/>
          <a:ln w="25400">
            <a:solidFill>
              <a:srgbClr val="F2B48C"/>
            </a:solidFill>
            <a:prstDash val="solid"/>
          </a:ln>
        </p:spPr>
      </p:sp>
      <p:sp>
        <p:nvSpPr>
          <p:cNvPr id="5" name="Text 3"/>
          <p:cNvSpPr/>
          <p:nvPr/>
        </p:nvSpPr>
        <p:spPr>
          <a:xfrm>
            <a:off x="812767" y="2817180"/>
            <a:ext cx="3453390" cy="695918"/>
          </a:xfrm>
          <a:prstGeom prst="rect">
            <a:avLst/>
          </a:prstGeom>
          <a:noFill/>
          <a:ln/>
        </p:spPr>
        <p:txBody>
          <a:bodyPr wrap="square" lIns="0" tIns="0" rIns="0" bIns="0" rtlCol="0" anchor="t">
            <a:normAutofit/>
          </a:bodyPr>
          <a:lstStyle/>
          <a:p>
            <a:pPr marL="0" indent="0" algn="l">
              <a:lnSpc>
                <a:spcPts val="5280"/>
              </a:lnSpc>
              <a:buNone/>
            </a:pPr>
            <a:r>
              <a:rPr lang="en-US" sz="4800" b="1" dirty="0">
                <a:solidFill>
                  <a:srgbClr val="F2B48C"/>
                </a:solidFill>
                <a:latin typeface="Georgia" pitchFamily="18" charset="0"/>
                <a:ea typeface="Georgia" pitchFamily="18" charset="-122"/>
                <a:cs typeface="Georgia" pitchFamily="18" charset="-120"/>
              </a:rPr>
              <a:t>27 %</a:t>
            </a:r>
            <a:endParaRPr lang="en-US" sz="4800" dirty="0"/>
          </a:p>
        </p:txBody>
      </p:sp>
      <p:sp>
        <p:nvSpPr>
          <p:cNvPr id="6" name="Text 4"/>
          <p:cNvSpPr/>
          <p:nvPr/>
        </p:nvSpPr>
        <p:spPr>
          <a:xfrm>
            <a:off x="812767" y="3538475"/>
            <a:ext cx="3453390" cy="523274"/>
          </a:xfrm>
          <a:prstGeom prst="rect">
            <a:avLst/>
          </a:prstGeom>
          <a:noFill/>
          <a:ln/>
        </p:spPr>
        <p:txBody>
          <a:bodyPr wrap="square" lIns="0" tIns="0" rIns="0" bIns="0" rtlCol="0" anchor="t">
            <a:normAutofit/>
          </a:bodyPr>
          <a:lstStyle/>
          <a:p>
            <a:pPr marL="0" indent="0" algn="l">
              <a:lnSpc>
                <a:spcPts val="1960"/>
              </a:lnSpc>
              <a:buNone/>
            </a:pPr>
            <a:r>
              <a:rPr lang="en-US" sz="1400" dirty="0">
                <a:solidFill>
                  <a:srgbClr val="C9D3E3"/>
                </a:solidFill>
                <a:latin typeface="Arial" pitchFamily="34" charset="0"/>
                <a:ea typeface="Arial" pitchFamily="34" charset="-122"/>
                <a:cs typeface="Arial" pitchFamily="34" charset="-120"/>
              </a:rPr>
              <a:t>energy lost to the wake in FBPIC and GEM-PIC-RZ over 300 µm</a:t>
            </a:r>
            <a:endParaRPr lang="en-US" sz="1400" dirty="0"/>
          </a:p>
        </p:txBody>
      </p:sp>
      <p:sp>
        <p:nvSpPr>
          <p:cNvPr id="7" name="Shape 5"/>
          <p:cNvSpPr/>
          <p:nvPr/>
        </p:nvSpPr>
        <p:spPr>
          <a:xfrm>
            <a:off x="4419570" y="2654213"/>
            <a:ext cx="3352842" cy="0"/>
          </a:xfrm>
          <a:prstGeom prst="line">
            <a:avLst/>
          </a:prstGeom>
          <a:noFill/>
          <a:ln w="25400">
            <a:solidFill>
              <a:srgbClr val="8FA1BD"/>
            </a:solidFill>
            <a:prstDash val="solid"/>
          </a:ln>
        </p:spPr>
      </p:sp>
      <p:sp>
        <p:nvSpPr>
          <p:cNvPr id="8" name="Text 6"/>
          <p:cNvSpPr/>
          <p:nvPr/>
        </p:nvSpPr>
        <p:spPr>
          <a:xfrm>
            <a:off x="4419570" y="2817180"/>
            <a:ext cx="3453428" cy="695918"/>
          </a:xfrm>
          <a:prstGeom prst="rect">
            <a:avLst/>
          </a:prstGeom>
          <a:noFill/>
          <a:ln/>
        </p:spPr>
        <p:txBody>
          <a:bodyPr wrap="square" lIns="0" tIns="0" rIns="0" bIns="0" rtlCol="0" anchor="t">
            <a:normAutofit/>
          </a:bodyPr>
          <a:lstStyle/>
          <a:p>
            <a:pPr marL="0" indent="0" algn="l">
              <a:lnSpc>
                <a:spcPts val="5280"/>
              </a:lnSpc>
              <a:buNone/>
            </a:pPr>
            <a:r>
              <a:rPr lang="en-US" sz="4800" b="1" dirty="0">
                <a:solidFill>
                  <a:srgbClr val="C9D3E3"/>
                </a:solidFill>
                <a:latin typeface="Georgia" pitchFamily="18" charset="0"/>
                <a:ea typeface="Georgia" pitchFamily="18" charset="-122"/>
                <a:cs typeface="Georgia" pitchFamily="18" charset="-120"/>
              </a:rPr>
              <a:t>5.5 %</a:t>
            </a:r>
            <a:endParaRPr lang="en-US" sz="4800" dirty="0"/>
          </a:p>
        </p:txBody>
      </p:sp>
      <p:sp>
        <p:nvSpPr>
          <p:cNvPr id="9" name="Text 7"/>
          <p:cNvSpPr/>
          <p:nvPr/>
        </p:nvSpPr>
        <p:spPr>
          <a:xfrm>
            <a:off x="4419570" y="3538475"/>
            <a:ext cx="3453428" cy="772211"/>
          </a:xfrm>
          <a:prstGeom prst="rect">
            <a:avLst/>
          </a:prstGeom>
          <a:noFill/>
          <a:ln/>
        </p:spPr>
        <p:txBody>
          <a:bodyPr wrap="square" lIns="0" tIns="0" rIns="0" bIns="0" rtlCol="0" anchor="t">
            <a:normAutofit/>
          </a:bodyPr>
          <a:lstStyle/>
          <a:p>
            <a:pPr marL="0" indent="0" algn="l">
              <a:lnSpc>
                <a:spcPts val="1960"/>
              </a:lnSpc>
              <a:buNone/>
            </a:pPr>
            <a:r>
              <a:rPr lang="en-US" sz="1400" dirty="0">
                <a:solidFill>
                  <a:srgbClr val="C9D3E3"/>
                </a:solidFill>
                <a:latin typeface="Arial" pitchFamily="34" charset="0"/>
                <a:ea typeface="Arial" pitchFamily="34" charset="-122"/>
                <a:cs typeface="Arial" pitchFamily="34" charset="-120"/>
              </a:rPr>
              <a:t>in the envelope code Wake-T: the pulse stays focused and drives a far stronger wake</a:t>
            </a:r>
            <a:endParaRPr lang="en-US" sz="1400" dirty="0"/>
          </a:p>
        </p:txBody>
      </p:sp>
      <p:sp>
        <p:nvSpPr>
          <p:cNvPr id="10" name="Shape 8"/>
          <p:cNvSpPr/>
          <p:nvPr/>
        </p:nvSpPr>
        <p:spPr>
          <a:xfrm>
            <a:off x="8026409" y="2654213"/>
            <a:ext cx="3352806" cy="0"/>
          </a:xfrm>
          <a:prstGeom prst="line">
            <a:avLst/>
          </a:prstGeom>
          <a:noFill/>
          <a:ln w="25400">
            <a:solidFill>
              <a:srgbClr val="F2B48C"/>
            </a:solidFill>
            <a:prstDash val="solid"/>
          </a:ln>
        </p:spPr>
      </p:sp>
      <p:sp>
        <p:nvSpPr>
          <p:cNvPr id="11" name="Text 9"/>
          <p:cNvSpPr/>
          <p:nvPr/>
        </p:nvSpPr>
        <p:spPr>
          <a:xfrm>
            <a:off x="8026409" y="2817180"/>
            <a:ext cx="3453390" cy="695918"/>
          </a:xfrm>
          <a:prstGeom prst="rect">
            <a:avLst/>
          </a:prstGeom>
          <a:noFill/>
          <a:ln/>
        </p:spPr>
        <p:txBody>
          <a:bodyPr wrap="square" lIns="0" tIns="0" rIns="0" bIns="0" rtlCol="0" anchor="t">
            <a:normAutofit/>
          </a:bodyPr>
          <a:lstStyle/>
          <a:p>
            <a:pPr marL="0" indent="0" algn="l">
              <a:lnSpc>
                <a:spcPts val="5280"/>
              </a:lnSpc>
              <a:buNone/>
            </a:pPr>
            <a:r>
              <a:rPr lang="en-US" sz="4800" b="1" dirty="0">
                <a:solidFill>
                  <a:srgbClr val="F2B48C"/>
                </a:solidFill>
                <a:latin typeface="Georgia" pitchFamily="18" charset="0"/>
                <a:ea typeface="Georgia" pitchFamily="18" charset="-122"/>
                <a:cs typeface="Georgia" pitchFamily="18" charset="-120"/>
              </a:rPr>
              <a:t>4.5 %</a:t>
            </a:r>
            <a:endParaRPr lang="en-US" sz="4800" dirty="0"/>
          </a:p>
        </p:txBody>
      </p:sp>
      <p:sp>
        <p:nvSpPr>
          <p:cNvPr id="12" name="Text 10"/>
          <p:cNvSpPr/>
          <p:nvPr/>
        </p:nvSpPr>
        <p:spPr>
          <a:xfrm>
            <a:off x="8026409" y="3538475"/>
            <a:ext cx="3453390" cy="523274"/>
          </a:xfrm>
          <a:prstGeom prst="rect">
            <a:avLst/>
          </a:prstGeom>
          <a:noFill/>
          <a:ln/>
        </p:spPr>
        <p:txBody>
          <a:bodyPr wrap="square" lIns="0" tIns="0" rIns="0" bIns="0" rtlCol="0" anchor="t">
            <a:normAutofit/>
          </a:bodyPr>
          <a:lstStyle/>
          <a:p>
            <a:pPr marL="0" indent="0" algn="l">
              <a:lnSpc>
                <a:spcPts val="1960"/>
              </a:lnSpc>
              <a:buNone/>
            </a:pPr>
            <a:r>
              <a:rPr lang="en-US" sz="1400" dirty="0">
                <a:solidFill>
                  <a:srgbClr val="C9D3E3"/>
                </a:solidFill>
                <a:latin typeface="Arial" pitchFamily="34" charset="0"/>
                <a:ea typeface="Arial" pitchFamily="34" charset="-122"/>
                <a:cs typeface="Arial" pitchFamily="34" charset="-120"/>
              </a:rPr>
              <a:t>redshift of the spectral centroid, followed to 0.002 k₀</a:t>
            </a:r>
            <a:endParaRPr lang="en-US" sz="1400" dirty="0"/>
          </a:p>
        </p:txBody>
      </p:sp>
      <p:sp>
        <p:nvSpPr>
          <p:cNvPr id="13" name="Text 11"/>
          <p:cNvSpPr/>
          <p:nvPr/>
        </p:nvSpPr>
        <p:spPr>
          <a:xfrm>
            <a:off x="812767" y="6238280"/>
            <a:ext cx="7848570" cy="238738"/>
          </a:xfrm>
          <a:prstGeom prst="rect">
            <a:avLst/>
          </a:prstGeom>
          <a:noFill/>
          <a:ln/>
        </p:spPr>
        <p:txBody>
          <a:bodyPr wrap="square" lIns="0" tIns="0" rIns="0" bIns="0" rtlCol="0" anchor="t">
            <a:normAutofit/>
          </a:bodyPr>
          <a:lstStyle/>
          <a:p>
            <a:pPr marL="0" indent="0" algn="l">
              <a:lnSpc>
                <a:spcPts val="1680"/>
              </a:lnSpc>
              <a:buNone/>
            </a:pPr>
            <a:r>
              <a:rPr lang="en-US" sz="1200" dirty="0">
                <a:solidFill>
                  <a:srgbClr val="8FA1BD"/>
                </a:solidFill>
                <a:latin typeface="Arial" pitchFamily="34" charset="0"/>
                <a:ea typeface="Arial" pitchFamily="34" charset="-122"/>
                <a:cs typeface="Arial" pitchFamily="34" charset="-120"/>
              </a:rPr>
              <a:t>QUARZ &amp; GEM-PIC-RZ · A. Pukhov</a:t>
            </a:r>
            <a:endParaRPr lang="en-US" sz="1200" dirty="0"/>
          </a:p>
        </p:txBody>
      </p:sp>
      <p:sp>
        <p:nvSpPr>
          <p:cNvPr id="14" name="Text 12"/>
          <p:cNvSpPr/>
          <p:nvPr/>
        </p:nvSpPr>
        <p:spPr>
          <a:xfrm>
            <a:off x="10058431" y="6238280"/>
            <a:ext cx="1320783" cy="238738"/>
          </a:xfrm>
          <a:prstGeom prst="rect">
            <a:avLst/>
          </a:prstGeom>
          <a:noFill/>
          <a:ln/>
        </p:spPr>
        <p:txBody>
          <a:bodyPr wrap="square" lIns="0" tIns="0" rIns="0" bIns="0" rtlCol="0" anchor="t">
            <a:normAutofit/>
          </a:bodyPr>
          <a:lstStyle/>
          <a:p>
            <a:pPr marL="0" indent="0" algn="r">
              <a:lnSpc>
                <a:spcPts val="1680"/>
              </a:lnSpc>
              <a:buNone/>
            </a:pPr>
            <a:r>
              <a:rPr lang="en-US" sz="1200" dirty="0">
                <a:solidFill>
                  <a:srgbClr val="8FA1BD"/>
                </a:solidFill>
                <a:latin typeface="Arial" pitchFamily="34" charset="0"/>
                <a:ea typeface="Arial" pitchFamily="34" charset="-122"/>
                <a:cs typeface="Arial" pitchFamily="34" charset="-120"/>
              </a:rPr>
              <a:t>29</a:t>
            </a:r>
            <a:endParaRPr lang="en-US" sz="120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 30">
    <p:bg>
      <p:bgPr>
        <a:solidFill>
          <a:srgbClr val="F6F5F0"/>
        </a:solidFill>
        <a:effectLst/>
      </p:bgPr>
    </p:bg>
    <p:spTree>
      <p:nvGrpSpPr>
        <p:cNvPr id="1" name=""/>
        <p:cNvGrpSpPr/>
        <p:nvPr/>
      </p:nvGrpSpPr>
      <p:grpSpPr>
        <a:xfrm>
          <a:off x="0" y="0"/>
          <a:ext cx="0" cy="0"/>
          <a:chOff x="0" y="0"/>
          <a:chExt cx="0" cy="0"/>
        </a:xfrm>
      </p:grpSpPr>
      <p:sp>
        <p:nvSpPr>
          <p:cNvPr id="2" name="Text 0"/>
          <p:cNvSpPr/>
          <p:nvPr/>
        </p:nvSpPr>
        <p:spPr>
          <a:xfrm>
            <a:off x="812767" y="812775"/>
            <a:ext cx="10883441" cy="238738"/>
          </a:xfrm>
          <a:prstGeom prst="rect">
            <a:avLst/>
          </a:prstGeom>
          <a:noFill/>
          <a:ln/>
        </p:spPr>
        <p:txBody>
          <a:bodyPr wrap="square" lIns="0" tIns="0" rIns="0" bIns="0" rtlCol="0" anchor="t">
            <a:normAutofit/>
          </a:bodyPr>
          <a:lstStyle/>
          <a:p>
            <a:pPr marL="0" indent="0" algn="l">
              <a:lnSpc>
                <a:spcPts val="1680"/>
              </a:lnSpc>
              <a:buNone/>
            </a:pPr>
            <a:r>
              <a:rPr lang="en-US" sz="1200" b="1" kern="0" spc="150" dirty="0">
                <a:solidFill>
                  <a:srgbClr val="B5541A"/>
                </a:solidFill>
                <a:latin typeface="Arial" pitchFamily="34" charset="0"/>
                <a:ea typeface="Arial" pitchFamily="34" charset="-122"/>
                <a:cs typeface="Arial" pitchFamily="34" charset="-120"/>
              </a:rPr>
              <a:t>GEM-PIC-RZ VS FBPIC · 4</a:t>
            </a:r>
            <a:endParaRPr lang="en-US" sz="1200" dirty="0"/>
          </a:p>
        </p:txBody>
      </p:sp>
      <p:sp>
        <p:nvSpPr>
          <p:cNvPr id="3" name="Text 1"/>
          <p:cNvSpPr>
            <a:spLocks noGrp="1"/>
          </p:cNvSpPr>
          <p:nvPr>
            <p:ph type="title"/>
          </p:nvPr>
        </p:nvSpPr>
        <p:spPr>
          <a:xfrm>
            <a:off x="812767" y="1229296"/>
            <a:ext cx="10883441" cy="472424"/>
          </a:xfrm>
          <a:prstGeom prst="rect">
            <a:avLst/>
          </a:prstGeom>
          <a:noFill/>
          <a:ln/>
        </p:spPr>
        <p:txBody>
          <a:bodyPr wrap="square" lIns="0" tIns="0" rIns="0" bIns="0" rtlCol="0" anchor="t">
            <a:normAutofit/>
          </a:bodyPr>
          <a:lstStyle/>
          <a:p>
            <a:pPr marL="0" indent="0" algn="l">
              <a:lnSpc>
                <a:spcPts val="3520"/>
              </a:lnSpc>
              <a:buNone/>
            </a:pPr>
            <a:r>
              <a:rPr lang="en-US" sz="3200" b="1" i="0" dirty="0">
                <a:solidFill>
                  <a:srgbClr val="14213D"/>
                </a:solidFill>
                <a:latin typeface="Georgia" pitchFamily="18" charset="0"/>
                <a:ea typeface="Georgia" pitchFamily="18" charset="-122"/>
                <a:cs typeface="Georgia" pitchFamily="18" charset="-120"/>
              </a:rPr>
              <a:t>Ionization injection from a nitrogen dopant</a:t>
            </a:r>
            <a:endParaRPr lang="en-US" sz="3200" dirty="0"/>
          </a:p>
        </p:txBody>
      </p:sp>
      <p:sp>
        <p:nvSpPr>
          <p:cNvPr id="4" name="Shape 2"/>
          <p:cNvSpPr/>
          <p:nvPr/>
        </p:nvSpPr>
        <p:spPr>
          <a:xfrm>
            <a:off x="812767" y="1879501"/>
            <a:ext cx="3555988" cy="3911576"/>
          </a:xfrm>
          <a:prstGeom prst="roundRect">
            <a:avLst>
              <a:gd name="adj" fmla="val 2143"/>
            </a:avLst>
          </a:prstGeom>
          <a:solidFill>
            <a:srgbClr val="FFFFFF"/>
          </a:solidFill>
          <a:ln/>
        </p:spPr>
      </p:sp>
      <p:pic>
        <p:nvPicPr>
          <p:cNvPr id="5" name="Image 0" descr="Charge above 5 MeV and mean energy of injected electrons against the lab position of the bunch: FBPIC grey points and GEM-PIC-RZ at two steps in blue, close together"/>
          <p:cNvPicPr>
            <a:picLocks noChangeAspect="1"/>
          </p:cNvPicPr>
          <p:nvPr/>
        </p:nvPicPr>
        <p:blipFill>
          <a:blip r:embed="rId3"/>
          <a:stretch>
            <a:fillRect/>
          </a:stretch>
        </p:blipFill>
        <p:spPr>
          <a:xfrm>
            <a:off x="812767" y="1939633"/>
            <a:ext cx="3555988" cy="3791311"/>
          </a:xfrm>
          <a:custGeom>
            <a:avLst/>
            <a:gdLst/>
            <a:ahLst/>
            <a:cxnLst/>
            <a:rect l="l" t="t" r="r" b="b"/>
            <a:pathLst>
              <a:path w="3555988" h="3791311">
                <a:moveTo>
                  <a:pt x="0" y="16067"/>
                </a:moveTo>
                <a:arcTo wR="76200" hR="76200" stAng="10800000" swAng="730359"/>
                <a:lnTo>
                  <a:pt x="3554275" y="0"/>
                </a:lnTo>
                <a:arcTo wR="76200" hR="76200" stAng="20869641" swAng="730359"/>
                <a:lnTo>
                  <a:pt x="3555988" y="3775244"/>
                </a:lnTo>
                <a:arcTo wR="76200" hR="76200" stAng="0" swAng="730359"/>
                <a:lnTo>
                  <a:pt x="1713" y="3791311"/>
                </a:lnTo>
                <a:arcTo wR="76200" hR="76200" stAng="10069641" swAng="730359"/>
                <a:close/>
              </a:path>
            </a:pathLst>
          </a:custGeom>
        </p:spPr>
      </p:pic>
      <p:sp>
        <p:nvSpPr>
          <p:cNvPr id="6" name="Text 3"/>
          <p:cNvSpPr/>
          <p:nvPr/>
        </p:nvSpPr>
        <p:spPr>
          <a:xfrm>
            <a:off x="4724344" y="1879501"/>
            <a:ext cx="6854517" cy="523274"/>
          </a:xfrm>
          <a:prstGeom prst="rect">
            <a:avLst/>
          </a:prstGeom>
          <a:noFill/>
          <a:ln/>
        </p:spPr>
        <p:txBody>
          <a:bodyPr wrap="square" lIns="0" tIns="0" rIns="0" bIns="0" rtlCol="0" anchor="t">
            <a:normAutofit/>
          </a:bodyPr>
          <a:lstStyle/>
          <a:p>
            <a:pPr marL="0" indent="0" algn="l">
              <a:lnSpc>
                <a:spcPts val="1960"/>
              </a:lnSpc>
              <a:buNone/>
            </a:pPr>
            <a:r>
              <a:rPr lang="en-US" sz="1400" dirty="0">
                <a:solidFill>
                  <a:srgbClr val="3F4757"/>
                </a:solidFill>
                <a:latin typeface="Arial" pitchFamily="34" charset="0"/>
                <a:ea typeface="Arial" pitchFamily="34" charset="-122"/>
                <a:cs typeface="Arial" pitchFamily="34" charset="-120"/>
              </a:rPr>
              <a:t>a₀ = 2.3, 0.002 </a:t>
            </a:r>
            <a:r>
              <a:rPr lang="en-US" sz="1400" dirty="0" err="1">
                <a:solidFill>
                  <a:srgbClr val="3F4757"/>
                </a:solidFill>
                <a:latin typeface="Arial" pitchFamily="34" charset="0"/>
                <a:ea typeface="Arial" pitchFamily="34" charset="-122"/>
                <a:cs typeface="Arial" pitchFamily="34" charset="-120"/>
              </a:rPr>
              <a:t>n</a:t>
            </a:r>
            <a:r>
              <a:rPr lang="en-US" sz="1400" baseline="-25000" dirty="0" err="1">
                <a:solidFill>
                  <a:srgbClr val="3F4757"/>
                </a:solidFill>
                <a:latin typeface="Arial" pitchFamily="34" charset="0"/>
                <a:ea typeface="Arial" pitchFamily="34" charset="-122"/>
                <a:cs typeface="Arial" pitchFamily="34" charset="-120"/>
              </a:rPr>
              <a:t>c</a:t>
            </a:r>
            <a:r>
              <a:rPr lang="en-US" sz="1400" dirty="0">
                <a:solidFill>
                  <a:srgbClr val="3F4757"/>
                </a:solidFill>
                <a:latin typeface="Arial" pitchFamily="34" charset="0"/>
                <a:ea typeface="Arial" pitchFamily="34" charset="-122"/>
                <a:cs typeface="Arial" pitchFamily="34" charset="-120"/>
              </a:rPr>
              <a:t>, 1 % N⁵⁺ → N⁶⁺, N⁷⁺ by ADK in the </a:t>
            </a:r>
            <a:r>
              <a:rPr lang="en-US" sz="1400" b="1" dirty="0">
                <a:solidFill>
                  <a:srgbClr val="3F4757"/>
                </a:solidFill>
                <a:latin typeface="Arial" pitchFamily="34" charset="0"/>
                <a:ea typeface="Arial" pitchFamily="34" charset="-122"/>
                <a:cs typeface="Arial" pitchFamily="34" charset="-120"/>
              </a:rPr>
              <a:t>instantaneous</a:t>
            </a:r>
            <a:r>
              <a:rPr lang="en-US" sz="1400" dirty="0">
                <a:solidFill>
                  <a:srgbClr val="3F4757"/>
                </a:solidFill>
                <a:latin typeface="Arial" pitchFamily="34" charset="0"/>
                <a:ea typeface="Arial" pitchFamily="34" charset="-122"/>
                <a:cs typeface="Arial" pitchFamily="34" charset="-120"/>
              </a:rPr>
              <a:t> field (envelope codes need averaged rates).</a:t>
            </a:r>
            <a:endParaRPr lang="en-US" sz="1400" dirty="0"/>
          </a:p>
        </p:txBody>
      </p:sp>
      <p:graphicFrame>
        <p:nvGraphicFramePr>
          <p:cNvPr id="7" name="Table 0"/>
          <p:cNvGraphicFramePr>
            <a:graphicFrameLocks noGrp="1"/>
          </p:cNvGraphicFramePr>
          <p:nvPr>
            <p:extLst>
              <p:ext uri="{D42A27DB-BD31-4B8C-83A1-F6EECF244321}">
                <p14:modId xmlns:p14="http://schemas.microsoft.com/office/powerpoint/2010/main" val="1579011935"/>
              </p:ext>
            </p:extLst>
          </p:nvPr>
        </p:nvGraphicFramePr>
        <p:xfrm>
          <a:off x="4735992" y="2541391"/>
          <a:ext cx="6643223" cy="1924995"/>
        </p:xfrm>
        <a:graphic>
          <a:graphicData uri="http://schemas.openxmlformats.org/drawingml/2006/table">
            <a:tbl>
              <a:tblPr/>
              <a:tblGrid>
                <a:gridCol w="3321611">
                  <a:extLst>
                    <a:ext uri="{9D8B030D-6E8A-4147-A177-3AD203B41FA5}">
                      <a16:colId xmlns:a16="http://schemas.microsoft.com/office/drawing/2014/main" val="20000"/>
                    </a:ext>
                  </a:extLst>
                </a:gridCol>
                <a:gridCol w="1660806">
                  <a:extLst>
                    <a:ext uri="{9D8B030D-6E8A-4147-A177-3AD203B41FA5}">
                      <a16:colId xmlns:a16="http://schemas.microsoft.com/office/drawing/2014/main" val="20001"/>
                    </a:ext>
                  </a:extLst>
                </a:gridCol>
                <a:gridCol w="1660806">
                  <a:extLst>
                    <a:ext uri="{9D8B030D-6E8A-4147-A177-3AD203B41FA5}">
                      <a16:colId xmlns:a16="http://schemas.microsoft.com/office/drawing/2014/main" val="20002"/>
                    </a:ext>
                  </a:extLst>
                </a:gridCol>
              </a:tblGrid>
              <a:tr h="384999">
                <a:tc>
                  <a:txBody>
                    <a:bodyPr/>
                    <a:lstStyle/>
                    <a:p>
                      <a:pPr marL="0" indent="0">
                        <a:lnSpc>
                          <a:spcPts val="1960"/>
                        </a:lnSpc>
                        <a:buNone/>
                      </a:pPr>
                      <a:r>
                        <a:rPr lang="en-US" sz="1400" b="1" dirty="0">
                          <a:solidFill>
                            <a:srgbClr val="14213D"/>
                          </a:solidFill>
                          <a:latin typeface="Arial" pitchFamily="34" charset="0"/>
                          <a:ea typeface="Arial" pitchFamily="34" charset="-122"/>
                          <a:cs typeface="Arial" pitchFamily="34" charset="-120"/>
                        </a:rPr>
                        <a:t>z = 183 µm</a:t>
                      </a:r>
                      <a:endParaRPr lang="en-US" sz="1400" dirty="0">
                        <a:latin typeface="Arial" charset="0"/>
                        <a:ea typeface="Arial" charset="0"/>
                        <a:cs typeface="Arial" charset="0"/>
                      </a:endParaRPr>
                    </a:p>
                  </a:txBody>
                  <a:tcPr marL="62230" marR="62230" marT="62230" marB="62230">
                    <a:lnL w="12700" cap="flat" cmpd="sng" algn="ctr">
                      <a:solidFill>
                        <a:srgbClr val="C4C4BF"/>
                      </a:solidFill>
                      <a:prstDash val="solid"/>
                      <a:round/>
                      <a:headEnd type="none" w="med" len="med"/>
                      <a:tailEnd type="none" w="med" len="med"/>
                    </a:lnL>
                    <a:lnR w="12700" cap="flat" cmpd="sng" algn="ctr">
                      <a:solidFill>
                        <a:srgbClr val="B6B5B1"/>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B6B5B1"/>
                      </a:solidFill>
                      <a:prstDash val="solid"/>
                      <a:round/>
                      <a:headEnd type="none" w="med" len="med"/>
                      <a:tailEnd type="none" w="med" len="med"/>
                    </a:lnB>
                    <a:solidFill>
                      <a:srgbClr val="E4E3DE"/>
                    </a:solidFill>
                  </a:tcPr>
                </a:tc>
                <a:tc>
                  <a:txBody>
                    <a:bodyPr/>
                    <a:lstStyle/>
                    <a:p>
                      <a:pPr marL="0" indent="0">
                        <a:lnSpc>
                          <a:spcPts val="1960"/>
                        </a:lnSpc>
                        <a:buNone/>
                      </a:pPr>
                      <a:r>
                        <a:rPr lang="en-US" sz="1400" b="1" dirty="0">
                          <a:solidFill>
                            <a:srgbClr val="14213D"/>
                          </a:solidFill>
                          <a:latin typeface="Arial" pitchFamily="34" charset="0"/>
                          <a:ea typeface="Arial" pitchFamily="34" charset="-122"/>
                          <a:cs typeface="Arial" pitchFamily="34" charset="-120"/>
                        </a:rPr>
                        <a:t>GEM</a:t>
                      </a:r>
                      <a:endParaRPr lang="en-US" sz="1400" dirty="0">
                        <a:latin typeface="Arial" charset="0"/>
                        <a:ea typeface="Arial" charset="0"/>
                        <a:cs typeface="Arial" charset="0"/>
                      </a:endParaRPr>
                    </a:p>
                  </a:txBody>
                  <a:tcPr marL="62230" marR="62230" marT="62230" marB="62230">
                    <a:lnL w="12700" cap="flat" cmpd="sng" algn="ctr">
                      <a:solidFill>
                        <a:srgbClr val="B6B5B1"/>
                      </a:solidFill>
                      <a:prstDash val="solid"/>
                      <a:round/>
                      <a:headEnd type="none" w="med" len="med"/>
                      <a:tailEnd type="none" w="med" len="med"/>
                    </a:lnL>
                    <a:lnR w="12700" cap="flat" cmpd="sng" algn="ctr">
                      <a:solidFill>
                        <a:srgbClr val="B6B5B1"/>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B6B5B1"/>
                      </a:solidFill>
                      <a:prstDash val="solid"/>
                      <a:round/>
                      <a:headEnd type="none" w="med" len="med"/>
                      <a:tailEnd type="none" w="med" len="med"/>
                    </a:lnB>
                    <a:solidFill>
                      <a:srgbClr val="E4E3DE"/>
                    </a:solidFill>
                  </a:tcPr>
                </a:tc>
                <a:tc>
                  <a:txBody>
                    <a:bodyPr/>
                    <a:lstStyle/>
                    <a:p>
                      <a:pPr marL="0" indent="0">
                        <a:lnSpc>
                          <a:spcPts val="1960"/>
                        </a:lnSpc>
                        <a:buNone/>
                      </a:pPr>
                      <a:r>
                        <a:rPr lang="en-US" sz="1400" b="1" dirty="0">
                          <a:solidFill>
                            <a:srgbClr val="14213D"/>
                          </a:solidFill>
                          <a:latin typeface="Arial" pitchFamily="34" charset="0"/>
                          <a:ea typeface="Arial" pitchFamily="34" charset="-122"/>
                          <a:cs typeface="Arial" pitchFamily="34" charset="-120"/>
                        </a:rPr>
                        <a:t>FBPIC</a:t>
                      </a:r>
                      <a:endParaRPr lang="en-US" sz="1400" dirty="0">
                        <a:latin typeface="Arial" charset="0"/>
                        <a:ea typeface="Arial" charset="0"/>
                        <a:cs typeface="Arial" charset="0"/>
                      </a:endParaRPr>
                    </a:p>
                  </a:txBody>
                  <a:tcPr marL="62230" marR="62230" marT="62230" marB="62230">
                    <a:lnL w="12700" cap="flat" cmpd="sng" algn="ctr">
                      <a:solidFill>
                        <a:srgbClr val="B6B5B1"/>
                      </a:solidFill>
                      <a:prstDash val="solid"/>
                      <a:round/>
                      <a:headEnd type="none" w="med" len="med"/>
                      <a:tailEnd type="none" w="med" len="med"/>
                    </a:lnL>
                    <a:lnR w="12700" cap="flat" cmpd="sng" algn="ctr">
                      <a:solidFill>
                        <a:srgbClr val="B6B5B1"/>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B6B5B1"/>
                      </a:solidFill>
                      <a:prstDash val="solid"/>
                      <a:round/>
                      <a:headEnd type="none" w="med" len="med"/>
                      <a:tailEnd type="none" w="med" len="med"/>
                    </a:lnB>
                    <a:solidFill>
                      <a:srgbClr val="E4E3DE"/>
                    </a:solidFill>
                  </a:tcPr>
                </a:tc>
                <a:extLst>
                  <a:ext uri="{0D108BD9-81ED-4DB2-BD59-A6C34878D82A}">
                    <a16:rowId xmlns:a16="http://schemas.microsoft.com/office/drawing/2014/main" val="10000"/>
                  </a:ext>
                </a:extLst>
              </a:tr>
              <a:tr h="384999">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Q (&gt; 5 MeV)</a:t>
                      </a:r>
                      <a:endParaRPr lang="en-US" sz="1400" dirty="0">
                        <a:latin typeface="Arial" charset="0"/>
                        <a:ea typeface="Arial" charset="0"/>
                        <a:cs typeface="Arial" charset="0"/>
                      </a:endParaRPr>
                    </a:p>
                  </a:txBody>
                  <a:tcPr marL="62230" marR="62230" marT="62230" marB="6223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B6B5B1"/>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1.58 pC</a:t>
                      </a:r>
                      <a:endParaRPr lang="en-US" sz="1400" dirty="0">
                        <a:latin typeface="Arial" charset="0"/>
                        <a:ea typeface="Arial" charset="0"/>
                        <a:cs typeface="Arial" charset="0"/>
                      </a:endParaRPr>
                    </a:p>
                  </a:txBody>
                  <a:tcPr marL="62230" marR="62230" marT="62230" marB="6223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B6B5B1"/>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1.76 pC</a:t>
                      </a:r>
                      <a:endParaRPr lang="en-US" sz="1400" dirty="0">
                        <a:latin typeface="Arial" charset="0"/>
                        <a:ea typeface="Arial" charset="0"/>
                        <a:cs typeface="Arial" charset="0"/>
                      </a:endParaRPr>
                    </a:p>
                  </a:txBody>
                  <a:tcPr marL="62230" marR="62230" marT="62230" marB="6223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B6B5B1"/>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extLst>
                  <a:ext uri="{0D108BD9-81ED-4DB2-BD59-A6C34878D82A}">
                    <a16:rowId xmlns:a16="http://schemas.microsoft.com/office/drawing/2014/main" val="10001"/>
                  </a:ext>
                </a:extLst>
              </a:tr>
              <a:tr h="384999">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mean energy</a:t>
                      </a:r>
                      <a:endParaRPr lang="en-US" sz="1400" dirty="0">
                        <a:latin typeface="Arial" charset="0"/>
                        <a:ea typeface="Arial" charset="0"/>
                        <a:cs typeface="Arial" charset="0"/>
                      </a:endParaRPr>
                    </a:p>
                  </a:txBody>
                  <a:tcPr marL="62230" marR="62230" marT="62230" marB="6223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12.4 MeV</a:t>
                      </a:r>
                      <a:endParaRPr lang="en-US" sz="1400" dirty="0">
                        <a:latin typeface="Arial" charset="0"/>
                        <a:ea typeface="Arial" charset="0"/>
                        <a:cs typeface="Arial" charset="0"/>
                      </a:endParaRPr>
                    </a:p>
                  </a:txBody>
                  <a:tcPr marL="62230" marR="62230" marT="62230" marB="6223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12.6 MeV</a:t>
                      </a:r>
                      <a:endParaRPr lang="en-US" sz="1400" dirty="0">
                        <a:latin typeface="Arial" charset="0"/>
                        <a:ea typeface="Arial" charset="0"/>
                        <a:cs typeface="Arial" charset="0"/>
                      </a:endParaRPr>
                    </a:p>
                  </a:txBody>
                  <a:tcPr marL="62230" marR="62230" marT="62230" marB="6223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extLst>
                  <a:ext uri="{0D108BD9-81ED-4DB2-BD59-A6C34878D82A}">
                    <a16:rowId xmlns:a16="http://schemas.microsoft.com/office/drawing/2014/main" val="10002"/>
                  </a:ext>
                </a:extLst>
              </a:tr>
              <a:tr h="384999">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rms spread</a:t>
                      </a:r>
                      <a:endParaRPr lang="en-US" sz="1400" dirty="0">
                        <a:latin typeface="Arial" charset="0"/>
                        <a:ea typeface="Arial" charset="0"/>
                        <a:cs typeface="Arial" charset="0"/>
                      </a:endParaRPr>
                    </a:p>
                  </a:txBody>
                  <a:tcPr marL="62230" marR="62230" marT="62230" marB="6223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5.2 MeV</a:t>
                      </a:r>
                      <a:endParaRPr lang="en-US" sz="1400" dirty="0">
                        <a:latin typeface="Arial" charset="0"/>
                        <a:ea typeface="Arial" charset="0"/>
                        <a:cs typeface="Arial" charset="0"/>
                      </a:endParaRPr>
                    </a:p>
                  </a:txBody>
                  <a:tcPr marL="62230" marR="62230" marT="62230" marB="6223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5.4 MeV</a:t>
                      </a:r>
                      <a:endParaRPr lang="en-US" sz="1400" dirty="0">
                        <a:latin typeface="Arial" charset="0"/>
                        <a:ea typeface="Arial" charset="0"/>
                        <a:cs typeface="Arial" charset="0"/>
                      </a:endParaRPr>
                    </a:p>
                  </a:txBody>
                  <a:tcPr marL="62230" marR="62230" marT="62230" marB="6223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extLst>
                  <a:ext uri="{0D108BD9-81ED-4DB2-BD59-A6C34878D82A}">
                    <a16:rowId xmlns:a16="http://schemas.microsoft.com/office/drawing/2014/main" val="10003"/>
                  </a:ext>
                </a:extLst>
              </a:tr>
              <a:tr h="384999">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N⁶⁺ / N⁷⁺ behind laser</a:t>
                      </a:r>
                      <a:endParaRPr lang="en-US" sz="1400" dirty="0">
                        <a:latin typeface="Arial" charset="0"/>
                        <a:ea typeface="Arial" charset="0"/>
                        <a:cs typeface="Arial" charset="0"/>
                      </a:endParaRPr>
                    </a:p>
                  </a:txBody>
                  <a:tcPr marL="62230" marR="62230" marT="62230" marB="6223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3.1 / 0.3 %</a:t>
                      </a:r>
                      <a:endParaRPr lang="en-US" sz="1400" dirty="0">
                        <a:latin typeface="Arial" charset="0"/>
                        <a:ea typeface="Arial" charset="0"/>
                        <a:cs typeface="Arial" charset="0"/>
                      </a:endParaRPr>
                    </a:p>
                  </a:txBody>
                  <a:tcPr marL="62230" marR="62230" marT="62230" marB="6223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same</a:t>
                      </a:r>
                      <a:endParaRPr lang="en-US" sz="1400" dirty="0">
                        <a:latin typeface="Arial" charset="0"/>
                        <a:ea typeface="Arial" charset="0"/>
                        <a:cs typeface="Arial" charset="0"/>
                      </a:endParaRPr>
                    </a:p>
                  </a:txBody>
                  <a:tcPr marL="62230" marR="62230" marT="62230" marB="6223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8" name="Text 4"/>
          <p:cNvSpPr/>
          <p:nvPr/>
        </p:nvSpPr>
        <p:spPr>
          <a:xfrm>
            <a:off x="4724344" y="4618757"/>
            <a:ext cx="6854517" cy="523274"/>
          </a:xfrm>
          <a:prstGeom prst="rect">
            <a:avLst/>
          </a:prstGeom>
          <a:noFill/>
          <a:ln/>
        </p:spPr>
        <p:txBody>
          <a:bodyPr wrap="square" lIns="0" tIns="0" rIns="0" bIns="0" rtlCol="0" anchor="t">
            <a:normAutofit/>
          </a:bodyPr>
          <a:lstStyle/>
          <a:p>
            <a:pPr marL="0" indent="0" algn="l">
              <a:lnSpc>
                <a:spcPts val="1960"/>
              </a:lnSpc>
              <a:buNone/>
            </a:pPr>
            <a:r>
              <a:rPr lang="en-US" sz="1400" dirty="0">
                <a:solidFill>
                  <a:srgbClr val="3F4757"/>
                </a:solidFill>
                <a:latin typeface="Arial" pitchFamily="34" charset="0"/>
                <a:ea typeface="Arial" pitchFamily="34" charset="-122"/>
                <a:cs typeface="Arial" pitchFamily="34" charset="-120"/>
              </a:rPr>
              <a:t>Energy and spectrum robust; charge carries ±15 % from the smoothing length. </a:t>
            </a:r>
            <a:br>
              <a:rPr lang="en-US" sz="1400" dirty="0">
                <a:solidFill>
                  <a:srgbClr val="3F4757"/>
                </a:solidFill>
                <a:latin typeface="Arial" pitchFamily="34" charset="0"/>
                <a:ea typeface="Arial" pitchFamily="34" charset="-122"/>
                <a:cs typeface="Arial" pitchFamily="34" charset="-120"/>
              </a:rPr>
            </a:br>
            <a:r>
              <a:rPr lang="en-US" sz="1400" dirty="0">
                <a:solidFill>
                  <a:srgbClr val="3F4757"/>
                </a:solidFill>
                <a:latin typeface="Arial" pitchFamily="34" charset="0"/>
                <a:ea typeface="Arial" pitchFamily="34" charset="-122"/>
                <a:cs typeface="Arial" pitchFamily="34" charset="-120"/>
              </a:rPr>
              <a:t>8.5 min (1 core) vs 3.4 h (2 cores).</a:t>
            </a:r>
            <a:endParaRPr lang="en-US" sz="1400" dirty="0"/>
          </a:p>
        </p:txBody>
      </p:sp>
      <p:sp>
        <p:nvSpPr>
          <p:cNvPr id="9" name="Text 5"/>
          <p:cNvSpPr/>
          <p:nvPr/>
        </p:nvSpPr>
        <p:spPr>
          <a:xfrm>
            <a:off x="812767" y="6238280"/>
            <a:ext cx="7848570" cy="238738"/>
          </a:xfrm>
          <a:prstGeom prst="rect">
            <a:avLst/>
          </a:prstGeom>
          <a:noFill/>
          <a:ln/>
        </p:spPr>
        <p:txBody>
          <a:bodyPr wrap="square" lIns="0" tIns="0" rIns="0" bIns="0" rtlCol="0" anchor="t">
            <a:normAutofit/>
          </a:bodyPr>
          <a:lstStyle/>
          <a:p>
            <a:pPr marL="0" indent="0" algn="l">
              <a:lnSpc>
                <a:spcPts val="1680"/>
              </a:lnSpc>
              <a:buNone/>
            </a:pPr>
            <a:r>
              <a:rPr lang="en-US" sz="1200" dirty="0">
                <a:solidFill>
                  <a:srgbClr val="6B7280"/>
                </a:solidFill>
                <a:latin typeface="Arial" pitchFamily="34" charset="0"/>
                <a:ea typeface="Arial" pitchFamily="34" charset="-122"/>
                <a:cs typeface="Arial" pitchFamily="34" charset="-120"/>
              </a:rPr>
              <a:t>QUARZ &amp; GEM-PIC-RZ · A. Pukhov</a:t>
            </a:r>
            <a:endParaRPr lang="en-US" sz="1200" dirty="0"/>
          </a:p>
        </p:txBody>
      </p:sp>
      <p:sp>
        <p:nvSpPr>
          <p:cNvPr id="10" name="Text 6"/>
          <p:cNvSpPr/>
          <p:nvPr/>
        </p:nvSpPr>
        <p:spPr>
          <a:xfrm>
            <a:off x="10058431" y="6238280"/>
            <a:ext cx="1320783" cy="238738"/>
          </a:xfrm>
          <a:prstGeom prst="rect">
            <a:avLst/>
          </a:prstGeom>
          <a:noFill/>
          <a:ln/>
        </p:spPr>
        <p:txBody>
          <a:bodyPr wrap="square" lIns="0" tIns="0" rIns="0" bIns="0" rtlCol="0" anchor="t">
            <a:normAutofit/>
          </a:bodyPr>
          <a:lstStyle/>
          <a:p>
            <a:pPr marL="0" indent="0" algn="r">
              <a:lnSpc>
                <a:spcPts val="1680"/>
              </a:lnSpc>
              <a:buNone/>
            </a:pPr>
            <a:r>
              <a:rPr lang="en-US" sz="1200" dirty="0">
                <a:solidFill>
                  <a:srgbClr val="6B7280"/>
                </a:solidFill>
                <a:latin typeface="Arial" pitchFamily="34" charset="0"/>
                <a:ea typeface="Arial" pitchFamily="34" charset="-122"/>
                <a:cs typeface="Arial" pitchFamily="34" charset="-120"/>
              </a:rPr>
              <a:t>30</a:t>
            </a:r>
            <a:endParaRPr lang="en-US" sz="1200" dirty="0"/>
          </a:p>
        </p:txBody>
      </p:sp>
      <p:pic>
        <p:nvPicPr>
          <p:cNvPr id="12" name="Picture 11">
            <a:extLst>
              <a:ext uri="{FF2B5EF4-FFF2-40B4-BE49-F238E27FC236}">
                <a16:creationId xmlns:a16="http://schemas.microsoft.com/office/drawing/2014/main" id="{14C0B4BC-D43B-1A08-B748-E27CEE93983C}"/>
              </a:ext>
            </a:extLst>
          </p:cNvPr>
          <p:cNvPicPr>
            <a:picLocks noChangeAspect="1"/>
          </p:cNvPicPr>
          <p:nvPr/>
        </p:nvPicPr>
        <p:blipFill>
          <a:blip r:embed="rId4"/>
          <a:stretch>
            <a:fillRect/>
          </a:stretch>
        </p:blipFill>
        <p:spPr>
          <a:xfrm>
            <a:off x="11260707" y="32588"/>
            <a:ext cx="914400" cy="914400"/>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 31">
    <p:bg>
      <p:bgPr>
        <a:solidFill>
          <a:srgbClr val="F6F5F0"/>
        </a:solidFill>
        <a:effectLst/>
      </p:bgPr>
    </p:bg>
    <p:spTree>
      <p:nvGrpSpPr>
        <p:cNvPr id="1" name=""/>
        <p:cNvGrpSpPr/>
        <p:nvPr/>
      </p:nvGrpSpPr>
      <p:grpSpPr>
        <a:xfrm>
          <a:off x="0" y="0"/>
          <a:ext cx="0" cy="0"/>
          <a:chOff x="0" y="0"/>
          <a:chExt cx="0" cy="0"/>
        </a:xfrm>
      </p:grpSpPr>
      <p:sp>
        <p:nvSpPr>
          <p:cNvPr id="2" name="Text 0"/>
          <p:cNvSpPr/>
          <p:nvPr/>
        </p:nvSpPr>
        <p:spPr>
          <a:xfrm>
            <a:off x="812767" y="812763"/>
            <a:ext cx="10883441" cy="227746"/>
          </a:xfrm>
          <a:prstGeom prst="rect">
            <a:avLst/>
          </a:prstGeom>
          <a:noFill/>
          <a:ln/>
        </p:spPr>
        <p:txBody>
          <a:bodyPr wrap="square" lIns="0" tIns="0" rIns="0" bIns="0" rtlCol="0" anchor="t">
            <a:normAutofit/>
          </a:bodyPr>
          <a:lstStyle/>
          <a:p>
            <a:pPr marL="0" indent="0" algn="l">
              <a:lnSpc>
                <a:spcPts val="1622"/>
              </a:lnSpc>
              <a:buNone/>
            </a:pPr>
            <a:r>
              <a:rPr lang="en-US" sz="1159" b="1" kern="0" spc="150" dirty="0">
                <a:solidFill>
                  <a:srgbClr val="B5541A"/>
                </a:solidFill>
                <a:latin typeface="Arial" pitchFamily="34" charset="0"/>
                <a:ea typeface="Arial" pitchFamily="34" charset="-122"/>
                <a:cs typeface="Arial" pitchFamily="34" charset="-120"/>
              </a:rPr>
              <a:t>GEM-PIC-RZ · OPEN PROBLEM</a:t>
            </a:r>
            <a:endParaRPr lang="en-US" sz="1159" dirty="0"/>
          </a:p>
        </p:txBody>
      </p:sp>
      <p:sp>
        <p:nvSpPr>
          <p:cNvPr id="3" name="Text 1"/>
          <p:cNvSpPr>
            <a:spLocks noGrp="1"/>
          </p:cNvSpPr>
          <p:nvPr>
            <p:ph type="title"/>
          </p:nvPr>
        </p:nvSpPr>
        <p:spPr>
          <a:xfrm>
            <a:off x="812767" y="1218295"/>
            <a:ext cx="10883441" cy="873329"/>
          </a:xfrm>
          <a:prstGeom prst="rect">
            <a:avLst/>
          </a:prstGeom>
          <a:noFill/>
          <a:ln/>
        </p:spPr>
        <p:txBody>
          <a:bodyPr wrap="square" lIns="0" tIns="0" rIns="0" bIns="0" rtlCol="0" anchor="t">
            <a:normAutofit/>
          </a:bodyPr>
          <a:lstStyle/>
          <a:p>
            <a:pPr marL="0" indent="0" algn="l">
              <a:lnSpc>
                <a:spcPts val="3355"/>
              </a:lnSpc>
              <a:buNone/>
            </a:pPr>
            <a:r>
              <a:rPr lang="en-US" sz="3050" b="1" i="0" dirty="0">
                <a:solidFill>
                  <a:srgbClr val="14213D"/>
                </a:solidFill>
                <a:latin typeface="Georgia" pitchFamily="18" charset="0"/>
                <a:ea typeface="Georgia" pitchFamily="18" charset="-122"/>
                <a:cs typeface="Georgia" pitchFamily="18" charset="-120"/>
              </a:rPr>
              <a:t>Sharp down-ramp injection is not yet reproduced</a:t>
            </a:r>
            <a:endParaRPr lang="en-US" sz="3050" dirty="0"/>
          </a:p>
        </p:txBody>
      </p:sp>
      <p:sp>
        <p:nvSpPr>
          <p:cNvPr id="4" name="Text 2"/>
          <p:cNvSpPr/>
          <p:nvPr/>
        </p:nvSpPr>
        <p:spPr>
          <a:xfrm>
            <a:off x="812767" y="2269406"/>
            <a:ext cx="5023126" cy="495647"/>
          </a:xfrm>
          <a:prstGeom prst="rect">
            <a:avLst/>
          </a:prstGeom>
          <a:noFill/>
          <a:ln/>
        </p:spPr>
        <p:txBody>
          <a:bodyPr wrap="square" lIns="0" tIns="0" rIns="0" bIns="0" rtlCol="0" anchor="t">
            <a:normAutofit/>
          </a:bodyPr>
          <a:lstStyle/>
          <a:p>
            <a:pPr marL="0" indent="0" algn="l">
              <a:lnSpc>
                <a:spcPts val="1862"/>
              </a:lnSpc>
              <a:buNone/>
            </a:pPr>
            <a:r>
              <a:rPr lang="en-US" sz="1330" dirty="0">
                <a:solidFill>
                  <a:srgbClr val="3F4757"/>
                </a:solidFill>
                <a:latin typeface="Arial" pitchFamily="34" charset="0"/>
                <a:ea typeface="Arial" pitchFamily="34" charset="-122"/>
                <a:cs typeface="Arial" pitchFamily="34" charset="-120"/>
              </a:rPr>
              <a:t>a₀ = 1.8; plateau 2n₀ drops to n₀ over 10 µm; bubble back moves through the window at ~0.5 c.</a:t>
            </a:r>
            <a:endParaRPr lang="en-US" sz="1330" dirty="0"/>
          </a:p>
        </p:txBody>
      </p:sp>
      <p:graphicFrame>
        <p:nvGraphicFramePr>
          <p:cNvPr id="5" name="Table 0"/>
          <p:cNvGraphicFramePr>
            <a:graphicFrameLocks noGrp="1"/>
          </p:cNvGraphicFramePr>
          <p:nvPr>
            <p:extLst>
              <p:ext uri="{D42A27DB-BD31-4B8C-83A1-F6EECF244321}">
                <p14:modId xmlns:p14="http://schemas.microsoft.com/office/powerpoint/2010/main" val="1579011935"/>
              </p:ext>
            </p:extLst>
          </p:nvPr>
        </p:nvGraphicFramePr>
        <p:xfrm>
          <a:off x="824415" y="2878288"/>
          <a:ext cx="4865174" cy="2181756"/>
        </p:xfrm>
        <a:graphic>
          <a:graphicData uri="http://schemas.openxmlformats.org/drawingml/2006/table">
            <a:tbl>
              <a:tblPr/>
              <a:tblGrid>
                <a:gridCol w="2675846">
                  <a:extLst>
                    <a:ext uri="{9D8B030D-6E8A-4147-A177-3AD203B41FA5}">
                      <a16:colId xmlns:a16="http://schemas.microsoft.com/office/drawing/2014/main" val="20000"/>
                    </a:ext>
                  </a:extLst>
                </a:gridCol>
                <a:gridCol w="2189328">
                  <a:extLst>
                    <a:ext uri="{9D8B030D-6E8A-4147-A177-3AD203B41FA5}">
                      <a16:colId xmlns:a16="http://schemas.microsoft.com/office/drawing/2014/main" val="20001"/>
                    </a:ext>
                  </a:extLst>
                </a:gridCol>
              </a:tblGrid>
              <a:tr h="363596">
                <a:tc>
                  <a:txBody>
                    <a:bodyPr/>
                    <a:lstStyle/>
                    <a:p>
                      <a:pPr marL="0" indent="0">
                        <a:lnSpc>
                          <a:spcPts val="1844"/>
                        </a:lnSpc>
                        <a:buNone/>
                      </a:pPr>
                      <a:r>
                        <a:rPr lang="en-US" sz="1317" b="1" dirty="0">
                          <a:solidFill>
                            <a:srgbClr val="14213D"/>
                          </a:solidFill>
                          <a:latin typeface="Arial" pitchFamily="34" charset="0"/>
                          <a:ea typeface="Arial" pitchFamily="34" charset="-122"/>
                          <a:cs typeface="Arial" pitchFamily="34" charset="-120"/>
                        </a:rPr>
                        <a:t>trapped charge &gt; 2 MeV</a:t>
                      </a:r>
                      <a:endParaRPr lang="en-US" sz="1317" dirty="0">
                        <a:latin typeface="Arial" charset="0"/>
                        <a:ea typeface="Arial" charset="0"/>
                        <a:cs typeface="Arial" charset="0"/>
                      </a:endParaRPr>
                    </a:p>
                  </a:txBody>
                  <a:tcPr marL="58535" marR="58535" marT="58535" marB="58535">
                    <a:lnL w="12700" cap="flat" cmpd="sng" algn="ctr">
                      <a:solidFill>
                        <a:srgbClr val="C4C4BF"/>
                      </a:solidFill>
                      <a:prstDash val="solid"/>
                      <a:round/>
                      <a:headEnd type="none" w="med" len="med"/>
                      <a:tailEnd type="none" w="med" len="med"/>
                    </a:lnL>
                    <a:lnR w="12700" cap="flat" cmpd="sng" algn="ctr">
                      <a:solidFill>
                        <a:srgbClr val="B6B5B1"/>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B6B5B1"/>
                      </a:solidFill>
                      <a:prstDash val="solid"/>
                      <a:round/>
                      <a:headEnd type="none" w="med" len="med"/>
                      <a:tailEnd type="none" w="med" len="med"/>
                    </a:lnB>
                    <a:solidFill>
                      <a:srgbClr val="E4E3DE"/>
                    </a:solidFill>
                  </a:tcPr>
                </a:tc>
                <a:tc>
                  <a:txBody>
                    <a:bodyPr/>
                    <a:lstStyle/>
                    <a:p>
                      <a:pPr marL="0" indent="0">
                        <a:lnSpc>
                          <a:spcPts val="1844"/>
                        </a:lnSpc>
                        <a:buNone/>
                      </a:pPr>
                      <a:r>
                        <a:rPr lang="en-US" sz="1317" b="1" dirty="0">
                          <a:solidFill>
                            <a:srgbClr val="14213D"/>
                          </a:solidFill>
                          <a:latin typeface="Arial" pitchFamily="34" charset="0"/>
                          <a:ea typeface="Arial" pitchFamily="34" charset="-122"/>
                          <a:cs typeface="Arial" pitchFamily="34" charset="-120"/>
                        </a:rPr>
                        <a:t>150 µm</a:t>
                      </a:r>
                      <a:endParaRPr lang="en-US" sz="1317" dirty="0">
                        <a:latin typeface="Arial" charset="0"/>
                        <a:ea typeface="Arial" charset="0"/>
                        <a:cs typeface="Arial" charset="0"/>
                      </a:endParaRPr>
                    </a:p>
                  </a:txBody>
                  <a:tcPr marL="58535" marR="58535" marT="58535" marB="58535">
                    <a:lnL w="12700" cap="flat" cmpd="sng" algn="ctr">
                      <a:solidFill>
                        <a:srgbClr val="B6B5B1"/>
                      </a:solidFill>
                      <a:prstDash val="solid"/>
                      <a:round/>
                      <a:headEnd type="none" w="med" len="med"/>
                      <a:tailEnd type="none" w="med" len="med"/>
                    </a:lnL>
                    <a:lnR w="12700" cap="flat" cmpd="sng" algn="ctr">
                      <a:solidFill>
                        <a:srgbClr val="B6B5B1"/>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B6B5B1"/>
                      </a:solidFill>
                      <a:prstDash val="solid"/>
                      <a:round/>
                      <a:headEnd type="none" w="med" len="med"/>
                      <a:tailEnd type="none" w="med" len="med"/>
                    </a:lnB>
                    <a:solidFill>
                      <a:srgbClr val="E4E3DE"/>
                    </a:solidFill>
                  </a:tcPr>
                </a:tc>
                <a:extLst>
                  <a:ext uri="{0D108BD9-81ED-4DB2-BD59-A6C34878D82A}">
                    <a16:rowId xmlns:a16="http://schemas.microsoft.com/office/drawing/2014/main" val="10000"/>
                  </a:ext>
                </a:extLst>
              </a:tr>
              <a:tr h="363632">
                <a:tc>
                  <a:txBody>
                    <a:bodyPr/>
                    <a:lstStyle/>
                    <a:p>
                      <a:pPr marL="0" indent="0">
                        <a:lnSpc>
                          <a:spcPts val="1844"/>
                        </a:lnSpc>
                        <a:buNone/>
                      </a:pPr>
                      <a:r>
                        <a:rPr lang="en-US" sz="1317" dirty="0">
                          <a:solidFill>
                            <a:srgbClr val="14213D"/>
                          </a:solidFill>
                          <a:latin typeface="Arial" pitchFamily="34" charset="0"/>
                          <a:ea typeface="Arial" pitchFamily="34" charset="-122"/>
                          <a:cs typeface="Arial" pitchFamily="34" charset="-120"/>
                        </a:rPr>
                        <a:t>FBPIC</a:t>
                      </a:r>
                      <a:endParaRPr lang="en-US" sz="1317" dirty="0">
                        <a:latin typeface="Arial" charset="0"/>
                        <a:ea typeface="Arial" charset="0"/>
                        <a:cs typeface="Arial" charset="0"/>
                      </a:endParaRPr>
                    </a:p>
                  </a:txBody>
                  <a:tcPr marL="58535" marR="58535" marT="58535" marB="58535">
                    <a:lnL w="12700" cap="flat" cmpd="sng" algn="ctr">
                      <a:solidFill>
                        <a:srgbClr val="C4C4BF"/>
                      </a:solidFill>
                      <a:prstDash val="solid"/>
                      <a:round/>
                      <a:headEnd type="none" w="med" len="med"/>
                      <a:tailEnd type="none" w="med" len="med"/>
                    </a:lnL>
                    <a:lnR w="12700" cap="flat" cmpd="sng" algn="ctr">
                      <a:solidFill>
                        <a:srgbClr val="B5BCC4"/>
                      </a:solidFill>
                      <a:prstDash val="solid"/>
                      <a:round/>
                      <a:headEnd type="none" w="med" len="med"/>
                      <a:tailEnd type="none" w="med" len="med"/>
                    </a:lnR>
                    <a:lnT w="12700" cap="flat" cmpd="sng" algn="ctr">
                      <a:solidFill>
                        <a:srgbClr val="B6B5B1"/>
                      </a:solidFill>
                      <a:prstDash val="solid"/>
                      <a:round/>
                      <a:headEnd type="none" w="med" len="med"/>
                      <a:tailEnd type="none" w="med" len="med"/>
                    </a:lnT>
                    <a:lnB w="12700" cap="flat" cmpd="sng" algn="ctr">
                      <a:solidFill>
                        <a:srgbClr val="B5BCC4"/>
                      </a:solidFill>
                      <a:prstDash val="solid"/>
                      <a:round/>
                      <a:headEnd type="none" w="med" len="med"/>
                      <a:tailEnd type="none" w="med" len="med"/>
                    </a:lnB>
                    <a:solidFill>
                      <a:srgbClr val="E3ECF6"/>
                    </a:solidFill>
                  </a:tcPr>
                </a:tc>
                <a:tc>
                  <a:txBody>
                    <a:bodyPr/>
                    <a:lstStyle/>
                    <a:p>
                      <a:pPr marL="0" indent="0">
                        <a:lnSpc>
                          <a:spcPts val="1844"/>
                        </a:lnSpc>
                        <a:buNone/>
                      </a:pPr>
                      <a:r>
                        <a:rPr lang="en-US" sz="1317" dirty="0">
                          <a:solidFill>
                            <a:srgbClr val="14213D"/>
                          </a:solidFill>
                          <a:latin typeface="Arial" pitchFamily="34" charset="0"/>
                          <a:ea typeface="Arial" pitchFamily="34" charset="-122"/>
                          <a:cs typeface="Arial" pitchFamily="34" charset="-120"/>
                        </a:rPr>
                        <a:t>51.0 pC</a:t>
                      </a:r>
                      <a:endParaRPr lang="en-US" sz="1317" dirty="0">
                        <a:latin typeface="Arial" charset="0"/>
                        <a:ea typeface="Arial" charset="0"/>
                        <a:cs typeface="Arial" charset="0"/>
                      </a:endParaRPr>
                    </a:p>
                  </a:txBody>
                  <a:tcPr marL="58535" marR="58535" marT="58535" marB="58535">
                    <a:lnL w="12700" cap="flat" cmpd="sng" algn="ctr">
                      <a:solidFill>
                        <a:srgbClr val="B5BCC4"/>
                      </a:solidFill>
                      <a:prstDash val="solid"/>
                      <a:round/>
                      <a:headEnd type="none" w="med" len="med"/>
                      <a:tailEnd type="none" w="med" len="med"/>
                    </a:lnL>
                    <a:lnR w="12700" cap="flat" cmpd="sng" algn="ctr">
                      <a:solidFill>
                        <a:srgbClr val="B5BCC4"/>
                      </a:solidFill>
                      <a:prstDash val="solid"/>
                      <a:round/>
                      <a:headEnd type="none" w="med" len="med"/>
                      <a:tailEnd type="none" w="med" len="med"/>
                    </a:lnR>
                    <a:lnT w="12700" cap="flat" cmpd="sng" algn="ctr">
                      <a:solidFill>
                        <a:srgbClr val="B6B5B1"/>
                      </a:solidFill>
                      <a:prstDash val="solid"/>
                      <a:round/>
                      <a:headEnd type="none" w="med" len="med"/>
                      <a:tailEnd type="none" w="med" len="med"/>
                    </a:lnT>
                    <a:lnB w="12700" cap="flat" cmpd="sng" algn="ctr">
                      <a:solidFill>
                        <a:srgbClr val="B5BCC4"/>
                      </a:solidFill>
                      <a:prstDash val="solid"/>
                      <a:round/>
                      <a:headEnd type="none" w="med" len="med"/>
                      <a:tailEnd type="none" w="med" len="med"/>
                    </a:lnB>
                    <a:solidFill>
                      <a:srgbClr val="E3ECF6"/>
                    </a:solidFill>
                  </a:tcPr>
                </a:tc>
                <a:extLst>
                  <a:ext uri="{0D108BD9-81ED-4DB2-BD59-A6C34878D82A}">
                    <a16:rowId xmlns:a16="http://schemas.microsoft.com/office/drawing/2014/main" val="10001"/>
                  </a:ext>
                </a:extLst>
              </a:tr>
              <a:tr h="363632">
                <a:tc>
                  <a:txBody>
                    <a:bodyPr/>
                    <a:lstStyle/>
                    <a:p>
                      <a:pPr marL="0" indent="0">
                        <a:lnSpc>
                          <a:spcPts val="1844"/>
                        </a:lnSpc>
                        <a:buNone/>
                      </a:pPr>
                      <a:r>
                        <a:rPr lang="en-US" sz="1317" dirty="0">
                          <a:solidFill>
                            <a:srgbClr val="14213D"/>
                          </a:solidFill>
                          <a:latin typeface="Arial" pitchFamily="34" charset="0"/>
                          <a:ea typeface="Arial" pitchFamily="34" charset="-122"/>
                          <a:cs typeface="Arial" pitchFamily="34" charset="-120"/>
                        </a:rPr>
                        <a:t>Δ = 2.5 µm</a:t>
                      </a:r>
                      <a:endParaRPr lang="en-US" sz="1317" dirty="0">
                        <a:latin typeface="Arial" charset="0"/>
                        <a:ea typeface="Arial" charset="0"/>
                        <a:cs typeface="Arial" charset="0"/>
                      </a:endParaRPr>
                    </a:p>
                  </a:txBody>
                  <a:tcPr marL="58535" marR="58535" marT="58535" marB="58535">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B5BCC4"/>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844"/>
                        </a:lnSpc>
                        <a:buNone/>
                      </a:pPr>
                      <a:r>
                        <a:rPr lang="en-US" sz="1317" dirty="0">
                          <a:solidFill>
                            <a:srgbClr val="14213D"/>
                          </a:solidFill>
                          <a:latin typeface="Arial" pitchFamily="34" charset="0"/>
                          <a:ea typeface="Arial" pitchFamily="34" charset="-122"/>
                          <a:cs typeface="Arial" pitchFamily="34" charset="-120"/>
                        </a:rPr>
                        <a:t>9.9 pC</a:t>
                      </a:r>
                      <a:endParaRPr lang="en-US" sz="1317" dirty="0">
                        <a:latin typeface="Arial" charset="0"/>
                        <a:ea typeface="Arial" charset="0"/>
                        <a:cs typeface="Arial" charset="0"/>
                      </a:endParaRPr>
                    </a:p>
                  </a:txBody>
                  <a:tcPr marL="58535" marR="58535" marT="58535" marB="58535">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B5BCC4"/>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extLst>
                  <a:ext uri="{0D108BD9-81ED-4DB2-BD59-A6C34878D82A}">
                    <a16:rowId xmlns:a16="http://schemas.microsoft.com/office/drawing/2014/main" val="10002"/>
                  </a:ext>
                </a:extLst>
              </a:tr>
              <a:tr h="363632">
                <a:tc>
                  <a:txBody>
                    <a:bodyPr/>
                    <a:lstStyle/>
                    <a:p>
                      <a:pPr marL="0" indent="0">
                        <a:lnSpc>
                          <a:spcPts val="1844"/>
                        </a:lnSpc>
                        <a:buNone/>
                      </a:pPr>
                      <a:r>
                        <a:rPr lang="en-US" sz="1317" dirty="0">
                          <a:solidFill>
                            <a:srgbClr val="14213D"/>
                          </a:solidFill>
                          <a:latin typeface="Arial" pitchFamily="34" charset="0"/>
                          <a:ea typeface="Arial" pitchFamily="34" charset="-122"/>
                          <a:cs typeface="Arial" pitchFamily="34" charset="-120"/>
                        </a:rPr>
                        <a:t>Δ = 1.25 µm</a:t>
                      </a:r>
                      <a:endParaRPr lang="en-US" sz="1317" dirty="0">
                        <a:latin typeface="Arial" charset="0"/>
                        <a:ea typeface="Arial" charset="0"/>
                        <a:cs typeface="Arial" charset="0"/>
                      </a:endParaRPr>
                    </a:p>
                  </a:txBody>
                  <a:tcPr marL="58535" marR="58535" marT="58535" marB="58535">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844"/>
                        </a:lnSpc>
                        <a:buNone/>
                      </a:pPr>
                      <a:r>
                        <a:rPr lang="en-US" sz="1317" dirty="0">
                          <a:solidFill>
                            <a:srgbClr val="14213D"/>
                          </a:solidFill>
                          <a:latin typeface="Arial" pitchFamily="34" charset="0"/>
                          <a:ea typeface="Arial" pitchFamily="34" charset="-122"/>
                          <a:cs typeface="Arial" pitchFamily="34" charset="-120"/>
                        </a:rPr>
                        <a:t>20.9 pC</a:t>
                      </a:r>
                      <a:endParaRPr lang="en-US" sz="1317" dirty="0">
                        <a:latin typeface="Arial" charset="0"/>
                        <a:ea typeface="Arial" charset="0"/>
                        <a:cs typeface="Arial" charset="0"/>
                      </a:endParaRPr>
                    </a:p>
                  </a:txBody>
                  <a:tcPr marL="58535" marR="58535" marT="58535" marB="58535">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extLst>
                  <a:ext uri="{0D108BD9-81ED-4DB2-BD59-A6C34878D82A}">
                    <a16:rowId xmlns:a16="http://schemas.microsoft.com/office/drawing/2014/main" val="10003"/>
                  </a:ext>
                </a:extLst>
              </a:tr>
              <a:tr h="363632">
                <a:tc>
                  <a:txBody>
                    <a:bodyPr/>
                    <a:lstStyle/>
                    <a:p>
                      <a:pPr marL="0" indent="0">
                        <a:lnSpc>
                          <a:spcPts val="1844"/>
                        </a:lnSpc>
                        <a:buNone/>
                      </a:pPr>
                      <a:r>
                        <a:rPr lang="en-US" sz="1317" dirty="0">
                          <a:solidFill>
                            <a:srgbClr val="14213D"/>
                          </a:solidFill>
                          <a:latin typeface="Arial" pitchFamily="34" charset="0"/>
                          <a:ea typeface="Arial" pitchFamily="34" charset="-122"/>
                          <a:cs typeface="Arial" pitchFamily="34" charset="-120"/>
                        </a:rPr>
                        <a:t>Δ = 0.5 µm</a:t>
                      </a:r>
                      <a:endParaRPr lang="en-US" sz="1317" dirty="0">
                        <a:latin typeface="Arial" charset="0"/>
                        <a:ea typeface="Arial" charset="0"/>
                        <a:cs typeface="Arial" charset="0"/>
                      </a:endParaRPr>
                    </a:p>
                  </a:txBody>
                  <a:tcPr marL="58535" marR="58535" marT="58535" marB="58535">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844"/>
                        </a:lnSpc>
                        <a:buNone/>
                      </a:pPr>
                      <a:r>
                        <a:rPr lang="en-US" sz="1317" dirty="0">
                          <a:solidFill>
                            <a:srgbClr val="14213D"/>
                          </a:solidFill>
                          <a:latin typeface="Arial" pitchFamily="34" charset="0"/>
                          <a:ea typeface="Arial" pitchFamily="34" charset="-122"/>
                          <a:cs typeface="Arial" pitchFamily="34" charset="-120"/>
                        </a:rPr>
                        <a:t>12.2 pC</a:t>
                      </a:r>
                      <a:endParaRPr lang="en-US" sz="1317" dirty="0">
                        <a:latin typeface="Arial" charset="0"/>
                        <a:ea typeface="Arial" charset="0"/>
                        <a:cs typeface="Arial" charset="0"/>
                      </a:endParaRPr>
                    </a:p>
                  </a:txBody>
                  <a:tcPr marL="58535" marR="58535" marT="58535" marB="58535">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extLst>
                  <a:ext uri="{0D108BD9-81ED-4DB2-BD59-A6C34878D82A}">
                    <a16:rowId xmlns:a16="http://schemas.microsoft.com/office/drawing/2014/main" val="10004"/>
                  </a:ext>
                </a:extLst>
              </a:tr>
              <a:tr h="363632">
                <a:tc>
                  <a:txBody>
                    <a:bodyPr/>
                    <a:lstStyle/>
                    <a:p>
                      <a:pPr marL="0" indent="0">
                        <a:lnSpc>
                          <a:spcPts val="1844"/>
                        </a:lnSpc>
                        <a:buNone/>
                      </a:pPr>
                      <a:r>
                        <a:rPr lang="en-US" sz="1317" dirty="0">
                          <a:solidFill>
                            <a:srgbClr val="14213D"/>
                          </a:solidFill>
                          <a:latin typeface="Arial" pitchFamily="34" charset="0"/>
                          <a:ea typeface="Arial" pitchFamily="34" charset="-122"/>
                          <a:cs typeface="Arial" pitchFamily="34" charset="-120"/>
                        </a:rPr>
                        <a:t>Δ = 0.25 µm</a:t>
                      </a:r>
                      <a:endParaRPr lang="en-US" sz="1317" dirty="0">
                        <a:latin typeface="Arial" charset="0"/>
                        <a:ea typeface="Arial" charset="0"/>
                        <a:cs typeface="Arial" charset="0"/>
                      </a:endParaRPr>
                    </a:p>
                  </a:txBody>
                  <a:tcPr marL="58535" marR="58535" marT="58535" marB="58535">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844"/>
                        </a:lnSpc>
                        <a:buNone/>
                      </a:pPr>
                      <a:r>
                        <a:rPr lang="en-US" sz="1317" dirty="0">
                          <a:solidFill>
                            <a:srgbClr val="14213D"/>
                          </a:solidFill>
                          <a:latin typeface="Arial" pitchFamily="34" charset="0"/>
                          <a:ea typeface="Arial" pitchFamily="34" charset="-122"/>
                          <a:cs typeface="Arial" pitchFamily="34" charset="-120"/>
                        </a:rPr>
                        <a:t>14.2 pC</a:t>
                      </a:r>
                      <a:endParaRPr lang="en-US" sz="1317" dirty="0">
                        <a:latin typeface="Arial" charset="0"/>
                        <a:ea typeface="Arial" charset="0"/>
                        <a:cs typeface="Arial" charset="0"/>
                      </a:endParaRPr>
                    </a:p>
                  </a:txBody>
                  <a:tcPr marL="58535" marR="58535" marT="58535" marB="58535">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
        <p:nvSpPr>
          <p:cNvPr id="6" name="Text 3"/>
          <p:cNvSpPr/>
          <p:nvPr/>
        </p:nvSpPr>
        <p:spPr>
          <a:xfrm>
            <a:off x="812767" y="5187045"/>
            <a:ext cx="5023126" cy="680338"/>
          </a:xfrm>
          <a:prstGeom prst="rect">
            <a:avLst/>
          </a:prstGeom>
          <a:noFill/>
          <a:ln/>
        </p:spPr>
        <p:txBody>
          <a:bodyPr wrap="square" lIns="0" tIns="0" rIns="0" bIns="0" rtlCol="0" anchor="t">
            <a:normAutofit/>
          </a:bodyPr>
          <a:lstStyle/>
          <a:p>
            <a:pPr marL="0" indent="0" algn="l">
              <a:lnSpc>
                <a:spcPts val="1774"/>
              </a:lnSpc>
              <a:buNone/>
            </a:pPr>
            <a:r>
              <a:rPr lang="en-US" sz="1268" dirty="0">
                <a:solidFill>
                  <a:srgbClr val="3F4757"/>
                </a:solidFill>
                <a:latin typeface="Arial" pitchFamily="34" charset="0"/>
                <a:ea typeface="Arial" pitchFamily="34" charset="-122"/>
                <a:cs typeface="Arial" pitchFamily="34" charset="-120"/>
              </a:rPr>
              <a:t>Qualitatively right (trapping starts at the ramp, none on a plateau); not convergent in Δ, not caused by the smoothing.</a:t>
            </a:r>
            <a:endParaRPr lang="en-US" sz="1268" dirty="0"/>
          </a:p>
        </p:txBody>
      </p:sp>
      <p:sp>
        <p:nvSpPr>
          <p:cNvPr id="7" name="Shape 4"/>
          <p:cNvSpPr/>
          <p:nvPr/>
        </p:nvSpPr>
        <p:spPr>
          <a:xfrm>
            <a:off x="5994363" y="2269406"/>
            <a:ext cx="5384851" cy="3572587"/>
          </a:xfrm>
          <a:prstGeom prst="roundRect">
            <a:avLst>
              <a:gd name="adj" fmla="val 2844"/>
            </a:avLst>
          </a:prstGeom>
          <a:solidFill>
            <a:srgbClr val="F7E9DF"/>
          </a:solidFill>
          <a:ln/>
        </p:spPr>
      </p:sp>
      <p:sp>
        <p:nvSpPr>
          <p:cNvPr id="8" name="Text 5"/>
          <p:cNvSpPr/>
          <p:nvPr/>
        </p:nvSpPr>
        <p:spPr>
          <a:xfrm>
            <a:off x="6248360" y="2523393"/>
            <a:ext cx="5023164" cy="299708"/>
          </a:xfrm>
          <a:prstGeom prst="rect">
            <a:avLst/>
          </a:prstGeom>
          <a:noFill/>
          <a:ln/>
        </p:spPr>
        <p:txBody>
          <a:bodyPr wrap="square" lIns="0" tIns="0" rIns="0" bIns="0" rtlCol="0" anchor="t">
            <a:normAutofit/>
          </a:bodyPr>
          <a:lstStyle/>
          <a:p>
            <a:pPr marL="0" indent="0" algn="l">
              <a:lnSpc>
                <a:spcPts val="2160"/>
              </a:lnSpc>
              <a:buNone/>
            </a:pPr>
            <a:r>
              <a:rPr lang="en-US" sz="1800" b="1" dirty="0">
                <a:solidFill>
                  <a:srgbClr val="B5541A"/>
                </a:solidFill>
                <a:latin typeface="Arial" pitchFamily="34" charset="0"/>
                <a:ea typeface="Arial" pitchFamily="34" charset="-122"/>
                <a:cs typeface="Arial" pitchFamily="34" charset="-120"/>
              </a:rPr>
              <a:t>Hypothesis: the GT2 frame</a:t>
            </a:r>
            <a:endParaRPr lang="en-US" sz="1800" dirty="0"/>
          </a:p>
        </p:txBody>
      </p:sp>
      <p:sp>
        <p:nvSpPr>
          <p:cNvPr id="9" name="Text 6"/>
          <p:cNvSpPr/>
          <p:nvPr/>
        </p:nvSpPr>
        <p:spPr>
          <a:xfrm>
            <a:off x="6248360" y="2899308"/>
            <a:ext cx="5023164" cy="798856"/>
          </a:xfrm>
          <a:prstGeom prst="rect">
            <a:avLst/>
          </a:prstGeom>
          <a:noFill/>
          <a:ln/>
        </p:spPr>
        <p:txBody>
          <a:bodyPr wrap="square" lIns="0" tIns="0" rIns="0" bIns="0" rtlCol="0" anchor="t">
            <a:normAutofit/>
          </a:bodyPr>
          <a:lstStyle/>
          <a:p>
            <a:pPr marL="0" indent="0" algn="l">
              <a:lnSpc>
                <a:spcPts val="2030"/>
              </a:lnSpc>
              <a:buNone/>
            </a:pPr>
            <a:r>
              <a:rPr lang="en-US" sz="1400" dirty="0">
                <a:solidFill>
                  <a:srgbClr val="14213D"/>
                </a:solidFill>
                <a:latin typeface="Arial" pitchFamily="34" charset="0"/>
                <a:ea typeface="Arial" pitchFamily="34" charset="-122"/>
                <a:cs typeface="Arial" pitchFamily="34" charset="-120"/>
              </a:rPr>
              <a:t>In GT2 a level is a plane z = s. Trapping is decided in the fields of one plane, while the bubble back moves by a large fraction of its length between planes.</a:t>
            </a:r>
            <a:endParaRPr lang="en-US" sz="1400" dirty="0"/>
          </a:p>
        </p:txBody>
      </p:sp>
      <p:sp>
        <p:nvSpPr>
          <p:cNvPr id="10" name="Text 7"/>
          <p:cNvSpPr/>
          <p:nvPr/>
        </p:nvSpPr>
        <p:spPr>
          <a:xfrm>
            <a:off x="6248360" y="3774343"/>
            <a:ext cx="5023164" cy="798856"/>
          </a:xfrm>
          <a:prstGeom prst="rect">
            <a:avLst/>
          </a:prstGeom>
          <a:noFill/>
          <a:ln/>
        </p:spPr>
        <p:txBody>
          <a:bodyPr wrap="square" lIns="0" tIns="0" rIns="0" bIns="0" rtlCol="0" anchor="t">
            <a:normAutofit/>
          </a:bodyPr>
          <a:lstStyle/>
          <a:p>
            <a:pPr marL="0" indent="0" algn="l">
              <a:lnSpc>
                <a:spcPts val="2030"/>
              </a:lnSpc>
              <a:buNone/>
            </a:pPr>
            <a:r>
              <a:rPr lang="en-US" sz="1400" dirty="0">
                <a:solidFill>
                  <a:srgbClr val="14213D"/>
                </a:solidFill>
                <a:latin typeface="Arial" pitchFamily="34" charset="0"/>
                <a:ea typeface="Arial" pitchFamily="34" charset="-122"/>
                <a:cs typeface="Arial" pitchFamily="34" charset="-120"/>
              </a:rPr>
              <a:t>GT1 (a level = an instant, as in FBPIC) should follow it, but imprints stripes where particles reach the next level inside the window.</a:t>
            </a:r>
            <a:endParaRPr lang="en-US" sz="1400" dirty="0"/>
          </a:p>
        </p:txBody>
      </p:sp>
      <p:sp>
        <p:nvSpPr>
          <p:cNvPr id="11" name="Text 8"/>
          <p:cNvSpPr/>
          <p:nvPr/>
        </p:nvSpPr>
        <p:spPr>
          <a:xfrm>
            <a:off x="6248360" y="4649403"/>
            <a:ext cx="5023164" cy="541037"/>
          </a:xfrm>
          <a:prstGeom prst="rect">
            <a:avLst/>
          </a:prstGeom>
          <a:noFill/>
          <a:ln/>
        </p:spPr>
        <p:txBody>
          <a:bodyPr wrap="square" lIns="0" tIns="0" rIns="0" bIns="0" rtlCol="0" anchor="t">
            <a:normAutofit/>
          </a:bodyPr>
          <a:lstStyle/>
          <a:p>
            <a:pPr marL="0" indent="0" algn="l">
              <a:lnSpc>
                <a:spcPts val="2030"/>
              </a:lnSpc>
              <a:buNone/>
            </a:pPr>
            <a:r>
              <a:rPr lang="en-US" sz="1400" b="1" dirty="0">
                <a:solidFill>
                  <a:srgbClr val="14213D"/>
                </a:solidFill>
                <a:latin typeface="Arial" pitchFamily="34" charset="0"/>
                <a:ea typeface="Arial" pitchFamily="34" charset="-122"/>
                <a:cs typeface="Arial" pitchFamily="34" charset="-120"/>
              </a:rPr>
              <a:t>Until fixed:</a:t>
            </a:r>
            <a:r>
              <a:rPr lang="en-US" sz="1400" dirty="0">
                <a:solidFill>
                  <a:srgbClr val="14213D"/>
                </a:solidFill>
                <a:latin typeface="Arial" pitchFamily="34" charset="0"/>
                <a:ea typeface="Arial" pitchFamily="34" charset="-122"/>
                <a:cs typeface="Arial" pitchFamily="34" charset="-120"/>
              </a:rPr>
              <a:t> do not trust self-injection in sharp transitions quantitatively.</a:t>
            </a:r>
            <a:endParaRPr lang="en-US" sz="1400" dirty="0"/>
          </a:p>
        </p:txBody>
      </p:sp>
      <p:sp>
        <p:nvSpPr>
          <p:cNvPr id="12" name="Text 9"/>
          <p:cNvSpPr/>
          <p:nvPr/>
        </p:nvSpPr>
        <p:spPr>
          <a:xfrm>
            <a:off x="812767" y="6238267"/>
            <a:ext cx="7848570" cy="238738"/>
          </a:xfrm>
          <a:prstGeom prst="rect">
            <a:avLst/>
          </a:prstGeom>
          <a:noFill/>
          <a:ln/>
        </p:spPr>
        <p:txBody>
          <a:bodyPr wrap="square" lIns="0" tIns="0" rIns="0" bIns="0" rtlCol="0" anchor="t">
            <a:normAutofit/>
          </a:bodyPr>
          <a:lstStyle/>
          <a:p>
            <a:pPr marL="0" indent="0" algn="l">
              <a:lnSpc>
                <a:spcPts val="1680"/>
              </a:lnSpc>
              <a:buNone/>
            </a:pPr>
            <a:r>
              <a:rPr lang="en-US" sz="1200" dirty="0">
                <a:solidFill>
                  <a:srgbClr val="6B7280"/>
                </a:solidFill>
                <a:latin typeface="Arial" pitchFamily="34" charset="0"/>
                <a:ea typeface="Arial" pitchFamily="34" charset="-122"/>
                <a:cs typeface="Arial" pitchFamily="34" charset="-120"/>
              </a:rPr>
              <a:t>QUARZ &amp; GEM-PIC-RZ · A. Pukhov</a:t>
            </a:r>
            <a:endParaRPr lang="en-US" sz="1200" dirty="0"/>
          </a:p>
        </p:txBody>
      </p:sp>
      <p:sp>
        <p:nvSpPr>
          <p:cNvPr id="13" name="Text 10"/>
          <p:cNvSpPr/>
          <p:nvPr/>
        </p:nvSpPr>
        <p:spPr>
          <a:xfrm>
            <a:off x="10058431" y="6238267"/>
            <a:ext cx="1320783" cy="238738"/>
          </a:xfrm>
          <a:prstGeom prst="rect">
            <a:avLst/>
          </a:prstGeom>
          <a:noFill/>
          <a:ln/>
        </p:spPr>
        <p:txBody>
          <a:bodyPr wrap="square" lIns="0" tIns="0" rIns="0" bIns="0" rtlCol="0" anchor="t">
            <a:normAutofit/>
          </a:bodyPr>
          <a:lstStyle/>
          <a:p>
            <a:pPr marL="0" indent="0" algn="r">
              <a:lnSpc>
                <a:spcPts val="1680"/>
              </a:lnSpc>
              <a:buNone/>
            </a:pPr>
            <a:r>
              <a:rPr lang="en-US" sz="1200" dirty="0">
                <a:solidFill>
                  <a:srgbClr val="6B7280"/>
                </a:solidFill>
                <a:latin typeface="Arial" pitchFamily="34" charset="0"/>
                <a:ea typeface="Arial" pitchFamily="34" charset="-122"/>
                <a:cs typeface="Arial" pitchFamily="34" charset="-120"/>
              </a:rPr>
              <a:t>31</a:t>
            </a:r>
            <a:endParaRPr lang="en-US" sz="1200" dirty="0"/>
          </a:p>
        </p:txBody>
      </p:sp>
      <p:pic>
        <p:nvPicPr>
          <p:cNvPr id="15" name="Picture 14">
            <a:extLst>
              <a:ext uri="{FF2B5EF4-FFF2-40B4-BE49-F238E27FC236}">
                <a16:creationId xmlns:a16="http://schemas.microsoft.com/office/drawing/2014/main" id="{10EFD942-6D97-38BF-17DC-9ADFEB0D0EAA}"/>
              </a:ext>
            </a:extLst>
          </p:cNvPr>
          <p:cNvPicPr>
            <a:picLocks noChangeAspect="1"/>
          </p:cNvPicPr>
          <p:nvPr/>
        </p:nvPicPr>
        <p:blipFill>
          <a:blip r:embed="rId3"/>
          <a:stretch>
            <a:fillRect/>
          </a:stretch>
        </p:blipFill>
        <p:spPr>
          <a:xfrm>
            <a:off x="11260707" y="32588"/>
            <a:ext cx="914400" cy="914400"/>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 32">
    <p:bg>
      <p:bgPr>
        <a:solidFill>
          <a:srgbClr val="F6F5F0"/>
        </a:solidFill>
        <a:effectLst/>
      </p:bgPr>
    </p:bg>
    <p:spTree>
      <p:nvGrpSpPr>
        <p:cNvPr id="1" name=""/>
        <p:cNvGrpSpPr/>
        <p:nvPr/>
      </p:nvGrpSpPr>
      <p:grpSpPr>
        <a:xfrm>
          <a:off x="0" y="0"/>
          <a:ext cx="0" cy="0"/>
          <a:chOff x="0" y="0"/>
          <a:chExt cx="0" cy="0"/>
        </a:xfrm>
      </p:grpSpPr>
      <p:sp>
        <p:nvSpPr>
          <p:cNvPr id="2" name="Text 0"/>
          <p:cNvSpPr/>
          <p:nvPr/>
        </p:nvSpPr>
        <p:spPr>
          <a:xfrm>
            <a:off x="812767" y="812750"/>
            <a:ext cx="10883441" cy="238738"/>
          </a:xfrm>
          <a:prstGeom prst="rect">
            <a:avLst/>
          </a:prstGeom>
          <a:noFill/>
          <a:ln/>
        </p:spPr>
        <p:txBody>
          <a:bodyPr wrap="square" lIns="0" tIns="0" rIns="0" bIns="0" rtlCol="0" anchor="t">
            <a:normAutofit/>
          </a:bodyPr>
          <a:lstStyle/>
          <a:p>
            <a:pPr marL="0" indent="0" algn="l">
              <a:lnSpc>
                <a:spcPts val="1680"/>
              </a:lnSpc>
              <a:buNone/>
            </a:pPr>
            <a:r>
              <a:rPr lang="en-US" sz="1200" b="1" kern="0" spc="150" dirty="0">
                <a:solidFill>
                  <a:srgbClr val="B5541A"/>
                </a:solidFill>
                <a:latin typeface="Arial" pitchFamily="34" charset="0"/>
                <a:ea typeface="Arial" pitchFamily="34" charset="-122"/>
                <a:cs typeface="Arial" pitchFamily="34" charset="-120"/>
              </a:rPr>
              <a:t>GEM-PIC-RZ · HOW FAR TO TRUST IT</a:t>
            </a:r>
            <a:endParaRPr lang="en-US" sz="1200" dirty="0"/>
          </a:p>
        </p:txBody>
      </p:sp>
      <p:sp>
        <p:nvSpPr>
          <p:cNvPr id="3" name="Text 1"/>
          <p:cNvSpPr>
            <a:spLocks noGrp="1"/>
          </p:cNvSpPr>
          <p:nvPr>
            <p:ph type="title"/>
          </p:nvPr>
        </p:nvSpPr>
        <p:spPr>
          <a:xfrm>
            <a:off x="812767" y="1254696"/>
            <a:ext cx="10883441" cy="919448"/>
          </a:xfrm>
          <a:prstGeom prst="rect">
            <a:avLst/>
          </a:prstGeom>
          <a:noFill/>
          <a:ln/>
        </p:spPr>
        <p:txBody>
          <a:bodyPr wrap="square" lIns="0" tIns="0" rIns="0" bIns="0" rtlCol="0" anchor="t">
            <a:normAutofit/>
          </a:bodyPr>
          <a:lstStyle/>
          <a:p>
            <a:pPr marL="0" indent="0" algn="l">
              <a:lnSpc>
                <a:spcPts val="3520"/>
              </a:lnSpc>
              <a:buNone/>
            </a:pPr>
            <a:r>
              <a:rPr lang="en-US" sz="3200" b="1" i="0" dirty="0">
                <a:solidFill>
                  <a:srgbClr val="14213D"/>
                </a:solidFill>
                <a:latin typeface="Georgia" pitchFamily="18" charset="0"/>
                <a:ea typeface="Georgia" pitchFamily="18" charset="-122"/>
                <a:cs typeface="Georgia" pitchFamily="18" charset="-120"/>
              </a:rPr>
              <a:t>Every benchmark repeated for a = 0…4 k₀⁻¹ and Δ/2</a:t>
            </a:r>
            <a:endParaRPr lang="en-US" sz="3200" dirty="0"/>
          </a:p>
        </p:txBody>
      </p:sp>
      <p:sp>
        <p:nvSpPr>
          <p:cNvPr id="4" name="Shape 2"/>
          <p:cNvSpPr/>
          <p:nvPr/>
        </p:nvSpPr>
        <p:spPr>
          <a:xfrm>
            <a:off x="815942" y="2380506"/>
            <a:ext cx="3397270" cy="2370254"/>
          </a:xfrm>
          <a:prstGeom prst="roundRect">
            <a:avLst>
              <a:gd name="adj" fmla="val 4153"/>
            </a:avLst>
          </a:prstGeom>
          <a:solidFill>
            <a:srgbClr val="FDFCF9"/>
          </a:solidFill>
          <a:ln w="6350">
            <a:solidFill>
              <a:srgbClr val="DEDBD2"/>
            </a:solidFill>
            <a:prstDash val="solid"/>
          </a:ln>
        </p:spPr>
      </p:sp>
      <p:sp>
        <p:nvSpPr>
          <p:cNvPr id="5" name="Text 3"/>
          <p:cNvSpPr/>
          <p:nvPr/>
        </p:nvSpPr>
        <p:spPr>
          <a:xfrm>
            <a:off x="1046016" y="2610569"/>
            <a:ext cx="3025236" cy="299708"/>
          </a:xfrm>
          <a:prstGeom prst="rect">
            <a:avLst/>
          </a:prstGeom>
          <a:noFill/>
          <a:ln/>
        </p:spPr>
        <p:txBody>
          <a:bodyPr wrap="square" lIns="0" tIns="0" rIns="0" bIns="0" rtlCol="0" anchor="t">
            <a:normAutofit/>
          </a:bodyPr>
          <a:lstStyle/>
          <a:p>
            <a:pPr marL="0" indent="0" algn="l">
              <a:lnSpc>
                <a:spcPts val="2160"/>
              </a:lnSpc>
              <a:buNone/>
            </a:pPr>
            <a:r>
              <a:rPr lang="en-US" sz="1800" b="1" dirty="0">
                <a:solidFill>
                  <a:srgbClr val="2F7D4F"/>
                </a:solidFill>
                <a:latin typeface="Arial" pitchFamily="34" charset="0"/>
                <a:ea typeface="Arial" pitchFamily="34" charset="-122"/>
                <a:cs typeface="Arial" pitchFamily="34" charset="-120"/>
              </a:rPr>
              <a:t>Robust</a:t>
            </a:r>
            <a:endParaRPr lang="en-US" sz="1800" dirty="0"/>
          </a:p>
        </p:txBody>
      </p:sp>
      <p:sp>
        <p:nvSpPr>
          <p:cNvPr id="6" name="Text 4"/>
          <p:cNvSpPr/>
          <p:nvPr/>
        </p:nvSpPr>
        <p:spPr>
          <a:xfrm>
            <a:off x="1038396" y="2973760"/>
            <a:ext cx="3025236" cy="1314493"/>
          </a:xfrm>
          <a:prstGeom prst="rect">
            <a:avLst/>
          </a:prstGeom>
          <a:noFill/>
          <a:ln/>
        </p:spPr>
        <p:txBody>
          <a:bodyPr wrap="square" lIns="0" tIns="0" rIns="0" bIns="0" rtlCol="0" anchor="t">
            <a:normAutofit/>
          </a:bodyPr>
          <a:lstStyle/>
          <a:p>
            <a:pPr marL="163068" indent="-163068" algn="l">
              <a:lnSpc>
                <a:spcPts val="2030"/>
              </a:lnSpc>
              <a:buSzPct val="100000"/>
              <a:buChar char="•"/>
            </a:pPr>
            <a:r>
              <a:rPr lang="en-US" sz="1400" dirty="0">
                <a:solidFill>
                  <a:srgbClr val="3F4757"/>
                </a:solidFill>
                <a:latin typeface="Arial" pitchFamily="34" charset="0"/>
                <a:ea typeface="Arial" pitchFamily="34" charset="-122"/>
                <a:cs typeface="Arial" pitchFamily="34" charset="-120"/>
              </a:rPr>
              <a:t>Wake to the bubble back: 1.6–2.1 %</a:t>
            </a:r>
            <a:endParaRPr lang="en-US" sz="1400" dirty="0"/>
          </a:p>
          <a:p>
            <a:pPr marL="163068" indent="-163068" algn="l">
              <a:lnSpc>
                <a:spcPts val="2030"/>
              </a:lnSpc>
              <a:buSzPct val="100000"/>
              <a:buChar char="•"/>
            </a:pPr>
            <a:r>
              <a:rPr lang="en-US" sz="1400" dirty="0">
                <a:solidFill>
                  <a:srgbClr val="3F4757"/>
                </a:solidFill>
                <a:latin typeface="Arial" pitchFamily="34" charset="0"/>
                <a:ea typeface="Arial" pitchFamily="34" charset="-122"/>
                <a:cs typeface="Arial" pitchFamily="34" charset="-120"/>
              </a:rPr>
              <a:t>Laser energy ±0.016 W₀, </a:t>
            </a:r>
            <a:br>
              <a:rPr lang="ru-RU" sz="1400" dirty="0">
                <a:solidFill>
                  <a:srgbClr val="3F4757"/>
                </a:solidFill>
                <a:latin typeface="Arial" pitchFamily="34" charset="0"/>
                <a:ea typeface="Arial" pitchFamily="34" charset="-122"/>
                <a:cs typeface="Arial" pitchFamily="34" charset="-120"/>
              </a:rPr>
            </a:br>
            <a:r>
              <a:rPr lang="en-US" sz="1400" dirty="0">
                <a:solidFill>
                  <a:srgbClr val="3F4757"/>
                </a:solidFill>
                <a:latin typeface="Arial" pitchFamily="34" charset="0"/>
                <a:ea typeface="Arial" pitchFamily="34" charset="-122"/>
                <a:cs typeface="Arial" pitchFamily="34" charset="-120"/>
              </a:rPr>
              <a:t>redshift ±0.0012 k₀</a:t>
            </a:r>
            <a:endParaRPr lang="en-US" sz="1400" dirty="0"/>
          </a:p>
          <a:p>
            <a:pPr marL="163068" indent="-163068" algn="l">
              <a:lnSpc>
                <a:spcPts val="2030"/>
              </a:lnSpc>
              <a:buSzPct val="100000"/>
              <a:buChar char="•"/>
            </a:pPr>
            <a:r>
              <a:rPr lang="en-US" sz="1400" dirty="0">
                <a:solidFill>
                  <a:srgbClr val="3F4757"/>
                </a:solidFill>
                <a:latin typeface="Arial" pitchFamily="34" charset="0"/>
                <a:ea typeface="Arial" pitchFamily="34" charset="-122"/>
                <a:cs typeface="Arial" pitchFamily="34" charset="-120"/>
              </a:rPr>
              <a:t>Energy of injected electrons</a:t>
            </a:r>
            <a:endParaRPr lang="en-US" sz="1400" dirty="0"/>
          </a:p>
        </p:txBody>
      </p:sp>
      <p:sp>
        <p:nvSpPr>
          <p:cNvPr id="7" name="Shape 5"/>
          <p:cNvSpPr/>
          <p:nvPr/>
        </p:nvSpPr>
        <p:spPr>
          <a:xfrm>
            <a:off x="4397338" y="2380506"/>
            <a:ext cx="3397306" cy="2370254"/>
          </a:xfrm>
          <a:prstGeom prst="roundRect">
            <a:avLst>
              <a:gd name="adj" fmla="val 4153"/>
            </a:avLst>
          </a:prstGeom>
          <a:solidFill>
            <a:srgbClr val="FDFCF9"/>
          </a:solidFill>
          <a:ln w="6350">
            <a:solidFill>
              <a:srgbClr val="DEDBD2"/>
            </a:solidFill>
            <a:prstDash val="solid"/>
          </a:ln>
        </p:spPr>
      </p:sp>
      <p:sp>
        <p:nvSpPr>
          <p:cNvPr id="8" name="Text 6"/>
          <p:cNvSpPr/>
          <p:nvPr/>
        </p:nvSpPr>
        <p:spPr>
          <a:xfrm>
            <a:off x="4627411" y="2610569"/>
            <a:ext cx="3025273" cy="299708"/>
          </a:xfrm>
          <a:prstGeom prst="rect">
            <a:avLst/>
          </a:prstGeom>
          <a:noFill/>
          <a:ln/>
        </p:spPr>
        <p:txBody>
          <a:bodyPr wrap="square" lIns="0" tIns="0" rIns="0" bIns="0" rtlCol="0" anchor="t">
            <a:normAutofit/>
          </a:bodyPr>
          <a:lstStyle/>
          <a:p>
            <a:pPr marL="0" indent="0" algn="l">
              <a:lnSpc>
                <a:spcPts val="2160"/>
              </a:lnSpc>
              <a:buNone/>
            </a:pPr>
            <a:r>
              <a:rPr lang="en-US" sz="1800" b="1" dirty="0">
                <a:solidFill>
                  <a:srgbClr val="B5541A"/>
                </a:solidFill>
                <a:latin typeface="Arial" pitchFamily="34" charset="0"/>
                <a:ea typeface="Arial" pitchFamily="34" charset="-122"/>
                <a:cs typeface="Arial" pitchFamily="34" charset="-120"/>
              </a:rPr>
              <a:t>Bounded by a</a:t>
            </a:r>
            <a:endParaRPr lang="en-US" sz="1800" dirty="0"/>
          </a:p>
        </p:txBody>
      </p:sp>
      <p:sp>
        <p:nvSpPr>
          <p:cNvPr id="9" name="Text 7"/>
          <p:cNvSpPr/>
          <p:nvPr/>
        </p:nvSpPr>
        <p:spPr>
          <a:xfrm>
            <a:off x="4718343" y="2973760"/>
            <a:ext cx="2926721" cy="1572311"/>
          </a:xfrm>
          <a:prstGeom prst="rect">
            <a:avLst/>
          </a:prstGeom>
          <a:noFill/>
          <a:ln/>
        </p:spPr>
        <p:txBody>
          <a:bodyPr wrap="square" lIns="0" tIns="0" rIns="0" bIns="0" rtlCol="0" anchor="t">
            <a:normAutofit/>
          </a:bodyPr>
          <a:lstStyle/>
          <a:p>
            <a:pPr marL="163068" indent="-163068" algn="l">
              <a:lnSpc>
                <a:spcPts val="2030"/>
              </a:lnSpc>
              <a:buSzPct val="100000"/>
              <a:buChar char="•"/>
            </a:pPr>
            <a:r>
              <a:rPr lang="en-US" sz="1400" dirty="0">
                <a:solidFill>
                  <a:srgbClr val="3F4757"/>
                </a:solidFill>
                <a:latin typeface="Arial" pitchFamily="34" charset="0"/>
                <a:ea typeface="Arial" pitchFamily="34" charset="-122"/>
                <a:cs typeface="Arial" pitchFamily="34" charset="-120"/>
              </a:rPr>
              <a:t>Wake behind the closure needs a minimum </a:t>
            </a:r>
            <a:r>
              <a:rPr lang="en-US" sz="1600" i="1" dirty="0">
                <a:solidFill>
                  <a:srgbClr val="3F4757"/>
                </a:solidFill>
                <a:latin typeface="Times New Roman" panose="02020603050405020304" pitchFamily="18" charset="0"/>
                <a:ea typeface="Arial" pitchFamily="34" charset="-122"/>
                <a:cs typeface="Times New Roman" panose="02020603050405020304" pitchFamily="18" charset="0"/>
              </a:rPr>
              <a:t>a</a:t>
            </a:r>
            <a:endParaRPr lang="en-US" sz="1400" i="1" dirty="0">
              <a:latin typeface="Times New Roman" panose="02020603050405020304" pitchFamily="18" charset="0"/>
              <a:cs typeface="Times New Roman" panose="02020603050405020304" pitchFamily="18" charset="0"/>
            </a:endParaRPr>
          </a:p>
          <a:p>
            <a:pPr marL="163068" indent="-163068" algn="l">
              <a:lnSpc>
                <a:spcPts val="2030"/>
              </a:lnSpc>
              <a:buSzPct val="100000"/>
              <a:buChar char="•"/>
            </a:pPr>
            <a:r>
              <a:rPr lang="en-US" sz="1400" dirty="0">
                <a:solidFill>
                  <a:srgbClr val="3F4757"/>
                </a:solidFill>
                <a:latin typeface="Arial" pitchFamily="34" charset="0"/>
                <a:ea typeface="Arial" pitchFamily="34" charset="-122"/>
                <a:cs typeface="Arial" pitchFamily="34" charset="-120"/>
              </a:rPr>
              <a:t>Take the smallest a that converges in Δ, then vary ×2</a:t>
            </a:r>
            <a:endParaRPr lang="en-US" sz="1400" dirty="0"/>
          </a:p>
          <a:p>
            <a:pPr marL="163068" indent="-163068" algn="l">
              <a:lnSpc>
                <a:spcPts val="2030"/>
              </a:lnSpc>
              <a:buSzPct val="100000"/>
              <a:buChar char="•"/>
            </a:pPr>
            <a:r>
              <a:rPr lang="en-US" sz="1400" dirty="0">
                <a:solidFill>
                  <a:srgbClr val="3F4757"/>
                </a:solidFill>
                <a:latin typeface="Arial" pitchFamily="34" charset="0"/>
                <a:ea typeface="Arial" pitchFamily="34" charset="-122"/>
                <a:cs typeface="Arial" pitchFamily="34" charset="-120"/>
              </a:rPr>
              <a:t>Denser plasma, larger </a:t>
            </a:r>
            <a:r>
              <a:rPr lang="en-US" sz="1600" i="1" dirty="0">
                <a:solidFill>
                  <a:srgbClr val="3F4757"/>
                </a:solidFill>
                <a:latin typeface="Times New Roman" panose="02020603050405020304" pitchFamily="18" charset="0"/>
                <a:ea typeface="Arial" pitchFamily="34" charset="-122"/>
                <a:cs typeface="Times New Roman" panose="02020603050405020304" pitchFamily="18" charset="0"/>
              </a:rPr>
              <a:t>a</a:t>
            </a:r>
            <a:r>
              <a:rPr lang="en-US" sz="1400" dirty="0">
                <a:solidFill>
                  <a:srgbClr val="3F4757"/>
                </a:solidFill>
                <a:latin typeface="Arial" pitchFamily="34" charset="0"/>
                <a:ea typeface="Arial" pitchFamily="34" charset="-122"/>
                <a:cs typeface="Arial" pitchFamily="34" charset="-120"/>
              </a:rPr>
              <a:t> (0.2 c/ωₚ at 0.01 </a:t>
            </a:r>
            <a:r>
              <a:rPr lang="en-US" sz="1400" dirty="0" err="1">
                <a:solidFill>
                  <a:srgbClr val="3F4757"/>
                </a:solidFill>
                <a:latin typeface="Arial" pitchFamily="34" charset="0"/>
                <a:ea typeface="Arial" pitchFamily="34" charset="-122"/>
                <a:cs typeface="Arial" pitchFamily="34" charset="-120"/>
              </a:rPr>
              <a:t>n</a:t>
            </a:r>
            <a:r>
              <a:rPr lang="en-US" sz="1400" baseline="-25000" dirty="0" err="1">
                <a:solidFill>
                  <a:srgbClr val="3F4757"/>
                </a:solidFill>
                <a:latin typeface="Arial" pitchFamily="34" charset="0"/>
                <a:ea typeface="Arial" pitchFamily="34" charset="-122"/>
                <a:cs typeface="Arial" pitchFamily="34" charset="-120"/>
              </a:rPr>
              <a:t>c</a:t>
            </a:r>
            <a:r>
              <a:rPr lang="en-US" sz="1400" dirty="0">
                <a:solidFill>
                  <a:srgbClr val="3F4757"/>
                </a:solidFill>
                <a:latin typeface="Arial" pitchFamily="34" charset="0"/>
                <a:ea typeface="Arial" pitchFamily="34" charset="-122"/>
                <a:cs typeface="Arial" pitchFamily="34" charset="-120"/>
              </a:rPr>
              <a:t>)</a:t>
            </a:r>
            <a:endParaRPr lang="en-US" sz="1400" dirty="0"/>
          </a:p>
        </p:txBody>
      </p:sp>
      <p:sp>
        <p:nvSpPr>
          <p:cNvPr id="10" name="Shape 8"/>
          <p:cNvSpPr/>
          <p:nvPr/>
        </p:nvSpPr>
        <p:spPr>
          <a:xfrm>
            <a:off x="7978770" y="2380506"/>
            <a:ext cx="3397270" cy="2370254"/>
          </a:xfrm>
          <a:prstGeom prst="roundRect">
            <a:avLst>
              <a:gd name="adj" fmla="val 4153"/>
            </a:avLst>
          </a:prstGeom>
          <a:solidFill>
            <a:srgbClr val="FDFCF9"/>
          </a:solidFill>
          <a:ln w="6350">
            <a:solidFill>
              <a:srgbClr val="DEDBD2"/>
            </a:solidFill>
            <a:prstDash val="solid"/>
          </a:ln>
        </p:spPr>
      </p:sp>
      <p:sp>
        <p:nvSpPr>
          <p:cNvPr id="11" name="Text 9"/>
          <p:cNvSpPr/>
          <p:nvPr/>
        </p:nvSpPr>
        <p:spPr>
          <a:xfrm>
            <a:off x="8208843" y="2610569"/>
            <a:ext cx="3025236" cy="299708"/>
          </a:xfrm>
          <a:prstGeom prst="rect">
            <a:avLst/>
          </a:prstGeom>
          <a:noFill/>
          <a:ln/>
        </p:spPr>
        <p:txBody>
          <a:bodyPr wrap="square" lIns="0" tIns="0" rIns="0" bIns="0" rtlCol="0" anchor="t">
            <a:normAutofit/>
          </a:bodyPr>
          <a:lstStyle/>
          <a:p>
            <a:pPr marL="0" indent="0" algn="l">
              <a:lnSpc>
                <a:spcPts val="2160"/>
              </a:lnSpc>
              <a:buNone/>
            </a:pPr>
            <a:r>
              <a:rPr lang="en-US" sz="1800" b="1" dirty="0">
                <a:solidFill>
                  <a:srgbClr val="A33A3A"/>
                </a:solidFill>
                <a:latin typeface="Arial" pitchFamily="34" charset="0"/>
                <a:ea typeface="Arial" pitchFamily="34" charset="-122"/>
                <a:cs typeface="Arial" pitchFamily="34" charset="-120"/>
              </a:rPr>
              <a:t>Sensitive</a:t>
            </a:r>
            <a:endParaRPr lang="en-US" sz="1800" dirty="0"/>
          </a:p>
        </p:txBody>
      </p:sp>
      <p:sp>
        <p:nvSpPr>
          <p:cNvPr id="12" name="Text 10"/>
          <p:cNvSpPr/>
          <p:nvPr/>
        </p:nvSpPr>
        <p:spPr>
          <a:xfrm>
            <a:off x="8299775" y="2973760"/>
            <a:ext cx="2926684" cy="1314493"/>
          </a:xfrm>
          <a:prstGeom prst="rect">
            <a:avLst/>
          </a:prstGeom>
          <a:noFill/>
          <a:ln/>
        </p:spPr>
        <p:txBody>
          <a:bodyPr wrap="square" lIns="0" tIns="0" rIns="0" bIns="0" rtlCol="0" anchor="t">
            <a:normAutofit/>
          </a:bodyPr>
          <a:lstStyle/>
          <a:p>
            <a:pPr marL="163068" indent="-163068" algn="l">
              <a:lnSpc>
                <a:spcPts val="2030"/>
              </a:lnSpc>
              <a:buSzPct val="100000"/>
              <a:buChar char="•"/>
            </a:pPr>
            <a:r>
              <a:rPr lang="en-US" sz="1400" dirty="0">
                <a:solidFill>
                  <a:srgbClr val="3F4757"/>
                </a:solidFill>
                <a:latin typeface="Arial" pitchFamily="34" charset="0"/>
                <a:ea typeface="Arial" pitchFamily="34" charset="-122"/>
                <a:cs typeface="Arial" pitchFamily="34" charset="-120"/>
              </a:rPr>
              <a:t>Injected charge: ±15 %, </a:t>
            </a:r>
            <a:br>
              <a:rPr lang="ru-RU" sz="1400" dirty="0">
                <a:solidFill>
                  <a:srgbClr val="3F4757"/>
                </a:solidFill>
                <a:latin typeface="Arial" pitchFamily="34" charset="0"/>
                <a:ea typeface="Arial" pitchFamily="34" charset="-122"/>
                <a:cs typeface="Arial" pitchFamily="34" charset="-120"/>
              </a:rPr>
            </a:br>
            <a:r>
              <a:rPr lang="en-US" sz="1400" dirty="0">
                <a:solidFill>
                  <a:srgbClr val="3F4757"/>
                </a:solidFill>
                <a:latin typeface="Arial" pitchFamily="34" charset="0"/>
                <a:ea typeface="Arial" pitchFamily="34" charset="-122"/>
                <a:cs typeface="Arial" pitchFamily="34" charset="-120"/>
              </a:rPr>
              <a:t>a threshold decided at the closure</a:t>
            </a:r>
            <a:endParaRPr lang="en-US" sz="1400" dirty="0"/>
          </a:p>
          <a:p>
            <a:pPr marL="163068" indent="-163068" algn="l">
              <a:lnSpc>
                <a:spcPts val="2030"/>
              </a:lnSpc>
              <a:buSzPct val="100000"/>
              <a:buChar char="•"/>
            </a:pPr>
            <a:r>
              <a:rPr lang="en-US" sz="1400" dirty="0">
                <a:solidFill>
                  <a:srgbClr val="3F4757"/>
                </a:solidFill>
                <a:latin typeface="Arial" pitchFamily="34" charset="0"/>
                <a:ea typeface="Arial" pitchFamily="34" charset="-122"/>
                <a:cs typeface="Arial" pitchFamily="34" charset="-120"/>
              </a:rPr>
              <a:t>Down-ramp: 10–22 pC vs 51 for every </a:t>
            </a:r>
            <a:r>
              <a:rPr lang="en-US" sz="1600" i="1" dirty="0">
                <a:solidFill>
                  <a:srgbClr val="3F4757"/>
                </a:solidFill>
                <a:latin typeface="Times New Roman" panose="02020603050405020304" pitchFamily="18" charset="0"/>
                <a:ea typeface="Arial" pitchFamily="34" charset="-122"/>
                <a:cs typeface="Times New Roman" panose="02020603050405020304" pitchFamily="18" charset="0"/>
              </a:rPr>
              <a:t>a</a:t>
            </a:r>
            <a:r>
              <a:rPr lang="en-US" sz="1400" dirty="0">
                <a:solidFill>
                  <a:srgbClr val="3F4757"/>
                </a:solidFill>
                <a:latin typeface="Arial" pitchFamily="34" charset="0"/>
                <a:ea typeface="Arial" pitchFamily="34" charset="-122"/>
                <a:cs typeface="Arial" pitchFamily="34" charset="-120"/>
              </a:rPr>
              <a:t> and Δ</a:t>
            </a:r>
            <a:endParaRPr lang="en-US" sz="1400" dirty="0"/>
          </a:p>
        </p:txBody>
      </p:sp>
      <p:sp>
        <p:nvSpPr>
          <p:cNvPr id="13" name="Text 11"/>
          <p:cNvSpPr/>
          <p:nvPr/>
        </p:nvSpPr>
        <p:spPr>
          <a:xfrm>
            <a:off x="812767" y="4982518"/>
            <a:ext cx="10883441" cy="523274"/>
          </a:xfrm>
          <a:prstGeom prst="rect">
            <a:avLst/>
          </a:prstGeom>
          <a:noFill/>
          <a:ln/>
        </p:spPr>
        <p:txBody>
          <a:bodyPr wrap="square" lIns="0" tIns="0" rIns="0" bIns="0" rtlCol="0" anchor="t">
            <a:normAutofit/>
          </a:bodyPr>
          <a:lstStyle/>
          <a:p>
            <a:pPr marL="0" indent="0" algn="l">
              <a:lnSpc>
                <a:spcPts val="1960"/>
              </a:lnSpc>
              <a:buNone/>
            </a:pPr>
            <a:r>
              <a:rPr lang="en-US" sz="1400" dirty="0">
                <a:solidFill>
                  <a:srgbClr val="3F4757"/>
                </a:solidFill>
                <a:latin typeface="Arial" pitchFamily="34" charset="0"/>
                <a:ea typeface="Arial" pitchFamily="34" charset="-122"/>
                <a:cs typeface="Arial" pitchFamily="34" charset="-120"/>
              </a:rPr>
              <a:t>The smoothing length stands for thermal spread and asymmetry of the returning sheath, but it is not derived from them: results that may depend on it are checked, not assumed.</a:t>
            </a:r>
            <a:endParaRPr lang="en-US" sz="1400" dirty="0"/>
          </a:p>
        </p:txBody>
      </p:sp>
      <p:sp>
        <p:nvSpPr>
          <p:cNvPr id="14" name="Text 12"/>
          <p:cNvSpPr/>
          <p:nvPr/>
        </p:nvSpPr>
        <p:spPr>
          <a:xfrm>
            <a:off x="812767" y="6238255"/>
            <a:ext cx="7848570" cy="238738"/>
          </a:xfrm>
          <a:prstGeom prst="rect">
            <a:avLst/>
          </a:prstGeom>
          <a:noFill/>
          <a:ln/>
        </p:spPr>
        <p:txBody>
          <a:bodyPr wrap="square" lIns="0" tIns="0" rIns="0" bIns="0" rtlCol="0" anchor="t">
            <a:normAutofit/>
          </a:bodyPr>
          <a:lstStyle/>
          <a:p>
            <a:pPr marL="0" indent="0" algn="l">
              <a:lnSpc>
                <a:spcPts val="1680"/>
              </a:lnSpc>
              <a:buNone/>
            </a:pPr>
            <a:r>
              <a:rPr lang="en-US" sz="1200" dirty="0">
                <a:solidFill>
                  <a:srgbClr val="6B7280"/>
                </a:solidFill>
                <a:latin typeface="Arial" pitchFamily="34" charset="0"/>
                <a:ea typeface="Arial" pitchFamily="34" charset="-122"/>
                <a:cs typeface="Arial" pitchFamily="34" charset="-120"/>
              </a:rPr>
              <a:t>QUARZ &amp; GEM-PIC-RZ · A. Pukhov</a:t>
            </a:r>
            <a:endParaRPr lang="en-US" sz="1200" dirty="0"/>
          </a:p>
        </p:txBody>
      </p:sp>
      <p:sp>
        <p:nvSpPr>
          <p:cNvPr id="15" name="Text 13"/>
          <p:cNvSpPr/>
          <p:nvPr/>
        </p:nvSpPr>
        <p:spPr>
          <a:xfrm>
            <a:off x="10058431" y="6238255"/>
            <a:ext cx="1320783" cy="238738"/>
          </a:xfrm>
          <a:prstGeom prst="rect">
            <a:avLst/>
          </a:prstGeom>
          <a:noFill/>
          <a:ln/>
        </p:spPr>
        <p:txBody>
          <a:bodyPr wrap="square" lIns="0" tIns="0" rIns="0" bIns="0" rtlCol="0" anchor="t">
            <a:normAutofit/>
          </a:bodyPr>
          <a:lstStyle/>
          <a:p>
            <a:pPr marL="0" indent="0" algn="r">
              <a:lnSpc>
                <a:spcPts val="1680"/>
              </a:lnSpc>
              <a:buNone/>
            </a:pPr>
            <a:r>
              <a:rPr lang="en-US" sz="1200" dirty="0">
                <a:solidFill>
                  <a:srgbClr val="6B7280"/>
                </a:solidFill>
                <a:latin typeface="Arial" pitchFamily="34" charset="0"/>
                <a:ea typeface="Arial" pitchFamily="34" charset="-122"/>
                <a:cs typeface="Arial" pitchFamily="34" charset="-120"/>
              </a:rPr>
              <a:t>32</a:t>
            </a:r>
            <a:endParaRPr lang="en-US" sz="1200" dirty="0"/>
          </a:p>
        </p:txBody>
      </p:sp>
      <p:pic>
        <p:nvPicPr>
          <p:cNvPr id="17" name="Picture 16">
            <a:extLst>
              <a:ext uri="{FF2B5EF4-FFF2-40B4-BE49-F238E27FC236}">
                <a16:creationId xmlns:a16="http://schemas.microsoft.com/office/drawing/2014/main" id="{8D420366-89F7-87CF-32B6-EFE96C196875}"/>
              </a:ext>
            </a:extLst>
          </p:cNvPr>
          <p:cNvPicPr>
            <a:picLocks noChangeAspect="1"/>
          </p:cNvPicPr>
          <p:nvPr/>
        </p:nvPicPr>
        <p:blipFill>
          <a:blip r:embed="rId3"/>
          <a:stretch>
            <a:fillRect/>
          </a:stretch>
        </p:blipFill>
        <p:spPr>
          <a:xfrm>
            <a:off x="11260707" y="32588"/>
            <a:ext cx="914400" cy="914400"/>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 33">
    <p:bg>
      <p:bgPr>
        <a:solidFill>
          <a:srgbClr val="F6F5F0"/>
        </a:solidFill>
        <a:effectLst/>
      </p:bgPr>
    </p:bg>
    <p:spTree>
      <p:nvGrpSpPr>
        <p:cNvPr id="1" name=""/>
        <p:cNvGrpSpPr/>
        <p:nvPr/>
      </p:nvGrpSpPr>
      <p:grpSpPr>
        <a:xfrm>
          <a:off x="0" y="0"/>
          <a:ext cx="0" cy="0"/>
          <a:chOff x="0" y="0"/>
          <a:chExt cx="0" cy="0"/>
        </a:xfrm>
      </p:grpSpPr>
      <p:sp>
        <p:nvSpPr>
          <p:cNvPr id="2" name="Text 0"/>
          <p:cNvSpPr/>
          <p:nvPr/>
        </p:nvSpPr>
        <p:spPr>
          <a:xfrm>
            <a:off x="812767" y="812750"/>
            <a:ext cx="10883441" cy="225962"/>
          </a:xfrm>
          <a:prstGeom prst="rect">
            <a:avLst/>
          </a:prstGeom>
          <a:noFill/>
          <a:ln/>
        </p:spPr>
        <p:txBody>
          <a:bodyPr wrap="square" lIns="0" tIns="0" rIns="0" bIns="0" rtlCol="0" anchor="t">
            <a:normAutofit/>
          </a:bodyPr>
          <a:lstStyle/>
          <a:p>
            <a:pPr marL="0" indent="0" algn="l">
              <a:lnSpc>
                <a:spcPts val="1622"/>
              </a:lnSpc>
              <a:buNone/>
            </a:pPr>
            <a:r>
              <a:rPr lang="en-US" sz="1159" b="1" kern="0" spc="150" dirty="0">
                <a:solidFill>
                  <a:srgbClr val="B5541A"/>
                </a:solidFill>
                <a:latin typeface="Arial" pitchFamily="34" charset="0"/>
                <a:ea typeface="Arial" pitchFamily="34" charset="-122"/>
                <a:cs typeface="Arial" pitchFamily="34" charset="-120"/>
              </a:rPr>
              <a:t>GEM-PIC-RZ · SECONDARY RADIATION</a:t>
            </a:r>
            <a:endParaRPr lang="en-US" sz="1159" dirty="0"/>
          </a:p>
        </p:txBody>
      </p:sp>
      <p:sp>
        <p:nvSpPr>
          <p:cNvPr id="3" name="Text 1"/>
          <p:cNvSpPr>
            <a:spLocks noGrp="1"/>
          </p:cNvSpPr>
          <p:nvPr>
            <p:ph type="title"/>
          </p:nvPr>
        </p:nvSpPr>
        <p:spPr>
          <a:xfrm>
            <a:off x="812767" y="1216496"/>
            <a:ext cx="11379233" cy="865904"/>
          </a:xfrm>
          <a:prstGeom prst="rect">
            <a:avLst/>
          </a:prstGeom>
          <a:noFill/>
          <a:ln/>
        </p:spPr>
        <p:txBody>
          <a:bodyPr wrap="square" lIns="0" tIns="0" rIns="0" bIns="0" rtlCol="0" anchor="t">
            <a:normAutofit/>
          </a:bodyPr>
          <a:lstStyle/>
          <a:p>
            <a:pPr marL="0" indent="0" algn="l">
              <a:lnSpc>
                <a:spcPts val="3498"/>
              </a:lnSpc>
              <a:buNone/>
            </a:pPr>
            <a:r>
              <a:rPr lang="en-US" sz="3180" b="1" i="0" dirty="0">
                <a:solidFill>
                  <a:srgbClr val="14213D"/>
                </a:solidFill>
                <a:latin typeface="Georgia" pitchFamily="18" charset="0"/>
                <a:ea typeface="Georgia" pitchFamily="18" charset="-122"/>
                <a:cs typeface="Georgia" pitchFamily="18" charset="-120"/>
              </a:rPr>
              <a:t>Undulator radiation and FELs, same equations</a:t>
            </a:r>
            <a:endParaRPr lang="en-US" sz="3180" dirty="0"/>
          </a:p>
        </p:txBody>
      </p:sp>
      <p:sp>
        <p:nvSpPr>
          <p:cNvPr id="4" name="Shape 2"/>
          <p:cNvSpPr/>
          <p:nvPr/>
        </p:nvSpPr>
        <p:spPr>
          <a:xfrm>
            <a:off x="812767" y="2260203"/>
            <a:ext cx="5714996" cy="3809985"/>
          </a:xfrm>
          <a:prstGeom prst="roundRect">
            <a:avLst>
              <a:gd name="adj" fmla="val 2000"/>
            </a:avLst>
          </a:prstGeom>
          <a:solidFill>
            <a:srgbClr val="FFFFFF"/>
          </a:solidFill>
          <a:ln/>
        </p:spPr>
      </p:sp>
      <p:pic>
        <p:nvPicPr>
          <p:cNvPr id="5" name="Image 0" descr="Seeded FEL amplifier at 0.8 nm: GEM-PIC-RZ compared with GENESIS 1.3"/>
          <p:cNvPicPr>
            <a:picLocks noChangeAspect="1"/>
          </p:cNvPicPr>
          <p:nvPr/>
        </p:nvPicPr>
        <p:blipFill>
          <a:blip r:embed="rId3"/>
          <a:srcRect/>
          <a:stretch/>
        </p:blipFill>
        <p:spPr>
          <a:xfrm>
            <a:off x="812767" y="2260203"/>
            <a:ext cx="5714996" cy="3809985"/>
          </a:xfrm>
          <a:prstGeom prst="roundRect">
            <a:avLst>
              <a:gd name="adj" fmla="val 2000"/>
            </a:avLst>
          </a:prstGeom>
        </p:spPr>
      </p:pic>
      <p:sp>
        <p:nvSpPr>
          <p:cNvPr id="6" name="Text 3"/>
          <p:cNvSpPr/>
          <p:nvPr/>
        </p:nvSpPr>
        <p:spPr>
          <a:xfrm>
            <a:off x="6832537" y="2260203"/>
            <a:ext cx="4683077" cy="730206"/>
          </a:xfrm>
          <a:prstGeom prst="rect">
            <a:avLst/>
          </a:prstGeom>
          <a:noFill/>
          <a:ln/>
        </p:spPr>
        <p:txBody>
          <a:bodyPr wrap="square" lIns="0" tIns="0" rIns="0" bIns="0" rtlCol="0" anchor="t">
            <a:normAutofit/>
          </a:bodyPr>
          <a:lstStyle/>
          <a:p>
            <a:pPr marL="0" indent="0" algn="l">
              <a:lnSpc>
                <a:spcPts val="1856"/>
              </a:lnSpc>
              <a:buNone/>
            </a:pPr>
            <a:r>
              <a:rPr lang="en-US" sz="1326" dirty="0">
                <a:solidFill>
                  <a:srgbClr val="3F4757"/>
                </a:solidFill>
                <a:latin typeface="Arial" pitchFamily="34" charset="0"/>
                <a:ea typeface="Arial" pitchFamily="34" charset="-122"/>
                <a:cs typeface="Arial" pitchFamily="34" charset="-120"/>
              </a:rPr>
              <a:t>The wiggling beam drives R through j</a:t>
            </a:r>
            <a:r>
              <a:rPr lang="en-US" sz="1326" baseline="-25000" dirty="0">
                <a:solidFill>
                  <a:srgbClr val="3F4757"/>
                </a:solidFill>
                <a:latin typeface="Arial" pitchFamily="34" charset="0"/>
                <a:ea typeface="Arial" pitchFamily="34" charset="-122"/>
                <a:cs typeface="Arial" pitchFamily="34" charset="-120"/>
              </a:rPr>
              <a:t>⊥</a:t>
            </a:r>
            <a:r>
              <a:rPr lang="en-US" sz="1326" dirty="0">
                <a:solidFill>
                  <a:srgbClr val="3F4757"/>
                </a:solidFill>
                <a:latin typeface="Arial" pitchFamily="34" charset="0"/>
                <a:ea typeface="Arial" pitchFamily="34" charset="-122"/>
                <a:cs typeface="Arial" pitchFamily="34" charset="-120"/>
              </a:rPr>
              <a:t>; </a:t>
            </a:r>
            <a:br>
              <a:rPr lang="en-US" sz="1326" dirty="0">
                <a:solidFill>
                  <a:srgbClr val="3F4757"/>
                </a:solidFill>
                <a:latin typeface="Arial" pitchFamily="34" charset="0"/>
                <a:ea typeface="Arial" pitchFamily="34" charset="-122"/>
                <a:cs typeface="Arial" pitchFamily="34" charset="-120"/>
              </a:rPr>
            </a:br>
            <a:r>
              <a:rPr lang="en-US" sz="1326" dirty="0">
                <a:solidFill>
                  <a:srgbClr val="3F4757"/>
                </a:solidFill>
                <a:latin typeface="Arial" pitchFamily="34" charset="0"/>
                <a:ea typeface="Arial" pitchFamily="34" charset="-122"/>
                <a:cs typeface="Arial" pitchFamily="34" charset="-120"/>
              </a:rPr>
              <a:t>radiation stays at fixed ζ while electrons slip back λᵣ per period. Full space charge, no period averaging.</a:t>
            </a:r>
            <a:endParaRPr lang="en-US" sz="1326" dirty="0"/>
          </a:p>
        </p:txBody>
      </p:sp>
      <p:graphicFrame>
        <p:nvGraphicFramePr>
          <p:cNvPr id="7" name="Table 0"/>
          <p:cNvGraphicFramePr>
            <a:graphicFrameLocks noGrp="1"/>
          </p:cNvGraphicFramePr>
          <p:nvPr>
            <p:extLst>
              <p:ext uri="{D42A27DB-BD31-4B8C-83A1-F6EECF244321}">
                <p14:modId xmlns:p14="http://schemas.microsoft.com/office/powerpoint/2010/main" val="1579011935"/>
              </p:ext>
            </p:extLst>
          </p:nvPr>
        </p:nvGraphicFramePr>
        <p:xfrm>
          <a:off x="6844185" y="3103651"/>
          <a:ext cx="4535029" cy="2393238"/>
        </p:xfrm>
        <a:graphic>
          <a:graphicData uri="http://schemas.openxmlformats.org/drawingml/2006/table">
            <a:tbl>
              <a:tblPr/>
              <a:tblGrid>
                <a:gridCol w="2539616">
                  <a:extLst>
                    <a:ext uri="{9D8B030D-6E8A-4147-A177-3AD203B41FA5}">
                      <a16:colId xmlns:a16="http://schemas.microsoft.com/office/drawing/2014/main" val="20000"/>
                    </a:ext>
                  </a:extLst>
                </a:gridCol>
                <a:gridCol w="1995413">
                  <a:extLst>
                    <a:ext uri="{9D8B030D-6E8A-4147-A177-3AD203B41FA5}">
                      <a16:colId xmlns:a16="http://schemas.microsoft.com/office/drawing/2014/main" val="20001"/>
                    </a:ext>
                  </a:extLst>
                </a:gridCol>
              </a:tblGrid>
              <a:tr h="363996">
                <a:tc>
                  <a:txBody>
                    <a:bodyPr/>
                    <a:lstStyle/>
                    <a:p>
                      <a:pPr marL="0" indent="0">
                        <a:lnSpc>
                          <a:spcPts val="1850"/>
                        </a:lnSpc>
                        <a:buNone/>
                      </a:pPr>
                      <a:r>
                        <a:rPr lang="en-US" sz="1321" b="1" dirty="0">
                          <a:solidFill>
                            <a:srgbClr val="14213D"/>
                          </a:solidFill>
                          <a:latin typeface="Arial" pitchFamily="34" charset="0"/>
                          <a:ea typeface="Arial" pitchFamily="34" charset="-122"/>
                          <a:cs typeface="Arial" pitchFamily="34" charset="-120"/>
                        </a:rPr>
                        <a:t>test</a:t>
                      </a:r>
                      <a:endParaRPr lang="en-US" sz="1321" dirty="0">
                        <a:latin typeface="Arial" charset="0"/>
                        <a:ea typeface="Arial" charset="0"/>
                        <a:cs typeface="Arial" charset="0"/>
                      </a:endParaRPr>
                    </a:p>
                  </a:txBody>
                  <a:tcPr marL="58730" marR="58730" marT="58730" marB="58730">
                    <a:lnL w="12700" cap="flat" cmpd="sng" algn="ctr">
                      <a:solidFill>
                        <a:srgbClr val="C4C4BF"/>
                      </a:solidFill>
                      <a:prstDash val="solid"/>
                      <a:round/>
                      <a:headEnd type="none" w="med" len="med"/>
                      <a:tailEnd type="none" w="med" len="med"/>
                    </a:lnL>
                    <a:lnR w="12700" cap="flat" cmpd="sng" algn="ctr">
                      <a:solidFill>
                        <a:srgbClr val="B6B5B1"/>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B6B5B1"/>
                      </a:solidFill>
                      <a:prstDash val="solid"/>
                      <a:round/>
                      <a:headEnd type="none" w="med" len="med"/>
                      <a:tailEnd type="none" w="med" len="med"/>
                    </a:lnB>
                    <a:solidFill>
                      <a:srgbClr val="E4E3DE"/>
                    </a:solidFill>
                  </a:tcPr>
                </a:tc>
                <a:tc>
                  <a:txBody>
                    <a:bodyPr/>
                    <a:lstStyle/>
                    <a:p>
                      <a:pPr marL="0" indent="0">
                        <a:lnSpc>
                          <a:spcPts val="1850"/>
                        </a:lnSpc>
                        <a:buNone/>
                      </a:pPr>
                      <a:r>
                        <a:rPr lang="en-US" sz="1321" b="1" dirty="0">
                          <a:solidFill>
                            <a:srgbClr val="14213D"/>
                          </a:solidFill>
                          <a:latin typeface="Arial" pitchFamily="34" charset="0"/>
                          <a:ea typeface="Arial" pitchFamily="34" charset="-122"/>
                          <a:cs typeface="Arial" pitchFamily="34" charset="-120"/>
                        </a:rPr>
                        <a:t>agreement</a:t>
                      </a:r>
                      <a:endParaRPr lang="en-US" sz="1321" dirty="0">
                        <a:latin typeface="Arial" charset="0"/>
                        <a:ea typeface="Arial" charset="0"/>
                        <a:cs typeface="Arial" charset="0"/>
                      </a:endParaRPr>
                    </a:p>
                  </a:txBody>
                  <a:tcPr marL="58730" marR="58730" marT="58730" marB="58730">
                    <a:lnL w="12700" cap="flat" cmpd="sng" algn="ctr">
                      <a:solidFill>
                        <a:srgbClr val="B6B5B1"/>
                      </a:solidFill>
                      <a:prstDash val="solid"/>
                      <a:round/>
                      <a:headEnd type="none" w="med" len="med"/>
                      <a:tailEnd type="none" w="med" len="med"/>
                    </a:lnL>
                    <a:lnR w="12700" cap="flat" cmpd="sng" algn="ctr">
                      <a:solidFill>
                        <a:srgbClr val="B6B5B1"/>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B6B5B1"/>
                      </a:solidFill>
                      <a:prstDash val="solid"/>
                      <a:round/>
                      <a:headEnd type="none" w="med" len="med"/>
                      <a:tailEnd type="none" w="med" len="med"/>
                    </a:lnB>
                    <a:solidFill>
                      <a:srgbClr val="E4E3DE"/>
                    </a:solidFill>
                  </a:tcPr>
                </a:tc>
                <a:extLst>
                  <a:ext uri="{0D108BD9-81ED-4DB2-BD59-A6C34878D82A}">
                    <a16:rowId xmlns:a16="http://schemas.microsoft.com/office/drawing/2014/main" val="10000"/>
                  </a:ext>
                </a:extLst>
              </a:tr>
              <a:tr h="831404">
                <a:tc>
                  <a:txBody>
                    <a:bodyPr/>
                    <a:lstStyle/>
                    <a:p>
                      <a:pPr marL="0" indent="0">
                        <a:lnSpc>
                          <a:spcPts val="1850"/>
                        </a:lnSpc>
                        <a:buNone/>
                      </a:pPr>
                      <a:r>
                        <a:rPr lang="en-US" sz="1321" dirty="0">
                          <a:solidFill>
                            <a:srgbClr val="14213D"/>
                          </a:solidFill>
                          <a:latin typeface="Arial" pitchFamily="34" charset="0"/>
                          <a:ea typeface="Arial" pitchFamily="34" charset="-122"/>
                          <a:cs typeface="Arial" pitchFamily="34" charset="-120"/>
                        </a:rPr>
                        <a:t>Coherent spontaneous emission vs radiation integral</a:t>
                      </a:r>
                      <a:endParaRPr lang="en-US" sz="1321" dirty="0">
                        <a:latin typeface="Arial" charset="0"/>
                        <a:ea typeface="Arial" charset="0"/>
                        <a:cs typeface="Arial" charset="0"/>
                      </a:endParaRPr>
                    </a:p>
                  </a:txBody>
                  <a:tcPr marL="58730" marR="58730" marT="58730" marB="5873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B6B5B1"/>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850"/>
                        </a:lnSpc>
                        <a:buNone/>
                      </a:pPr>
                      <a:r>
                        <a:rPr lang="en-US" sz="1321" dirty="0">
                          <a:solidFill>
                            <a:srgbClr val="14213D"/>
                          </a:solidFill>
                          <a:latin typeface="Arial" pitchFamily="34" charset="0"/>
                          <a:ea typeface="Arial" pitchFamily="34" charset="-122"/>
                          <a:cs typeface="Arial" pitchFamily="34" charset="-120"/>
                        </a:rPr>
                        <a:t>2–4 % in energy</a:t>
                      </a:r>
                      <a:endParaRPr lang="en-US" sz="1321" dirty="0">
                        <a:latin typeface="Arial" charset="0"/>
                        <a:ea typeface="Arial" charset="0"/>
                        <a:cs typeface="Arial" charset="0"/>
                      </a:endParaRPr>
                    </a:p>
                  </a:txBody>
                  <a:tcPr marL="58730" marR="58730" marT="58730" marB="5873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B6B5B1"/>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extLst>
                  <a:ext uri="{0D108BD9-81ED-4DB2-BD59-A6C34878D82A}">
                    <a16:rowId xmlns:a16="http://schemas.microsoft.com/office/drawing/2014/main" val="10001"/>
                  </a:ext>
                </a:extLst>
              </a:tr>
              <a:tr h="598919">
                <a:tc>
                  <a:txBody>
                    <a:bodyPr/>
                    <a:lstStyle/>
                    <a:p>
                      <a:pPr marL="0" indent="0">
                        <a:lnSpc>
                          <a:spcPts val="1850"/>
                        </a:lnSpc>
                        <a:buNone/>
                      </a:pPr>
                      <a:r>
                        <a:rPr lang="en-US" sz="1321" dirty="0">
                          <a:solidFill>
                            <a:srgbClr val="14213D"/>
                          </a:solidFill>
                          <a:latin typeface="Arial" pitchFamily="34" charset="0"/>
                          <a:ea typeface="Arial" pitchFamily="34" charset="-122"/>
                          <a:cs typeface="Arial" pitchFamily="34" charset="-120"/>
                        </a:rPr>
                        <a:t>SASE gain length vs Ming Xie</a:t>
                      </a:r>
                      <a:endParaRPr lang="en-US" sz="1321" dirty="0">
                        <a:latin typeface="Arial" charset="0"/>
                        <a:ea typeface="Arial" charset="0"/>
                        <a:cs typeface="Arial" charset="0"/>
                      </a:endParaRPr>
                    </a:p>
                  </a:txBody>
                  <a:tcPr marL="58730" marR="58730" marT="58730" marB="5873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850"/>
                        </a:lnSpc>
                        <a:buNone/>
                      </a:pPr>
                      <a:r>
                        <a:rPr lang="en-US" sz="1321" dirty="0">
                          <a:solidFill>
                            <a:srgbClr val="14213D"/>
                          </a:solidFill>
                          <a:latin typeface="Arial" pitchFamily="34" charset="0"/>
                          <a:ea typeface="Arial" pitchFamily="34" charset="-122"/>
                          <a:cs typeface="Arial" pitchFamily="34" charset="-120"/>
                        </a:rPr>
                        <a:t>6.3 vs 6.4 periods</a:t>
                      </a:r>
                      <a:endParaRPr lang="en-US" sz="1321" dirty="0">
                        <a:latin typeface="Arial" charset="0"/>
                        <a:ea typeface="Arial" charset="0"/>
                        <a:cs typeface="Arial" charset="0"/>
                      </a:endParaRPr>
                    </a:p>
                  </a:txBody>
                  <a:tcPr marL="58730" marR="58730" marT="58730" marB="5873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extLst>
                  <a:ext uri="{0D108BD9-81ED-4DB2-BD59-A6C34878D82A}">
                    <a16:rowId xmlns:a16="http://schemas.microsoft.com/office/drawing/2014/main" val="10002"/>
                  </a:ext>
                </a:extLst>
              </a:tr>
              <a:tr h="598919">
                <a:tc>
                  <a:txBody>
                    <a:bodyPr/>
                    <a:lstStyle/>
                    <a:p>
                      <a:pPr marL="0" indent="0">
                        <a:lnSpc>
                          <a:spcPts val="1850"/>
                        </a:lnSpc>
                        <a:buNone/>
                      </a:pPr>
                      <a:r>
                        <a:rPr lang="en-US" sz="1321" dirty="0">
                          <a:solidFill>
                            <a:srgbClr val="14213D"/>
                          </a:solidFill>
                          <a:latin typeface="Arial" pitchFamily="34" charset="0"/>
                          <a:ea typeface="Arial" pitchFamily="34" charset="-122"/>
                          <a:cs typeface="Arial" pitchFamily="34" charset="-120"/>
                        </a:rPr>
                        <a:t>Seeded, 10 nm / 0.8 nm vs GENESIS 1.3</a:t>
                      </a:r>
                      <a:endParaRPr lang="en-US" sz="1321" dirty="0">
                        <a:latin typeface="Arial" charset="0"/>
                        <a:ea typeface="Arial" charset="0"/>
                        <a:cs typeface="Arial" charset="0"/>
                      </a:endParaRPr>
                    </a:p>
                  </a:txBody>
                  <a:tcPr marL="58730" marR="58730" marT="58730" marB="5873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850"/>
                        </a:lnSpc>
                        <a:buNone/>
                      </a:pPr>
                      <a:r>
                        <a:rPr lang="en-US" sz="1321" dirty="0">
                          <a:solidFill>
                            <a:srgbClr val="14213D"/>
                          </a:solidFill>
                          <a:latin typeface="Arial" pitchFamily="34" charset="0"/>
                          <a:ea typeface="Arial" pitchFamily="34" charset="-122"/>
                          <a:cs typeface="Arial" pitchFamily="34" charset="-120"/>
                        </a:rPr>
                        <a:t>4 % / 0.6 %</a:t>
                      </a:r>
                      <a:endParaRPr lang="en-US" sz="1321" dirty="0">
                        <a:latin typeface="Arial" charset="0"/>
                        <a:ea typeface="Arial" charset="0"/>
                        <a:cs typeface="Arial" charset="0"/>
                      </a:endParaRPr>
                    </a:p>
                  </a:txBody>
                  <a:tcPr marL="58730" marR="58730" marT="58730" marB="5873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8" name="Text 4"/>
          <p:cNvSpPr/>
          <p:nvPr/>
        </p:nvSpPr>
        <p:spPr>
          <a:xfrm>
            <a:off x="6832537" y="5623892"/>
            <a:ext cx="4683077" cy="243507"/>
          </a:xfrm>
          <a:prstGeom prst="rect">
            <a:avLst/>
          </a:prstGeom>
          <a:noFill/>
          <a:ln/>
        </p:spPr>
        <p:txBody>
          <a:bodyPr wrap="square" lIns="0" tIns="0" rIns="0" bIns="0" rtlCol="0" anchor="t">
            <a:normAutofit/>
          </a:bodyPr>
          <a:lstStyle/>
          <a:p>
            <a:pPr marL="0" indent="0" algn="l">
              <a:lnSpc>
                <a:spcPts val="1723"/>
              </a:lnSpc>
              <a:buNone/>
            </a:pPr>
            <a:r>
              <a:rPr lang="en-US" sz="1231" dirty="0">
                <a:solidFill>
                  <a:srgbClr val="3F4757"/>
                </a:solidFill>
                <a:latin typeface="Arial" pitchFamily="34" charset="0"/>
                <a:ea typeface="Arial" pitchFamily="34" charset="-122"/>
                <a:cs typeface="Arial" pitchFamily="34" charset="-120"/>
              </a:rPr>
              <a:t>Goal: plasma stage, transport and FEL in one code.</a:t>
            </a:r>
            <a:endParaRPr lang="en-US" sz="1231" dirty="0"/>
          </a:p>
        </p:txBody>
      </p:sp>
      <p:sp>
        <p:nvSpPr>
          <p:cNvPr id="9" name="Text 5"/>
          <p:cNvSpPr/>
          <p:nvPr/>
        </p:nvSpPr>
        <p:spPr>
          <a:xfrm>
            <a:off x="812767" y="6238280"/>
            <a:ext cx="7848570" cy="238738"/>
          </a:xfrm>
          <a:prstGeom prst="rect">
            <a:avLst/>
          </a:prstGeom>
          <a:noFill/>
          <a:ln/>
        </p:spPr>
        <p:txBody>
          <a:bodyPr wrap="square" lIns="0" tIns="0" rIns="0" bIns="0" rtlCol="0" anchor="t">
            <a:normAutofit/>
          </a:bodyPr>
          <a:lstStyle/>
          <a:p>
            <a:pPr marL="0" indent="0" algn="l">
              <a:lnSpc>
                <a:spcPts val="1680"/>
              </a:lnSpc>
              <a:buNone/>
            </a:pPr>
            <a:r>
              <a:rPr lang="en-US" sz="1200" dirty="0">
                <a:solidFill>
                  <a:srgbClr val="6B7280"/>
                </a:solidFill>
                <a:latin typeface="Arial" pitchFamily="34" charset="0"/>
                <a:ea typeface="Arial" pitchFamily="34" charset="-122"/>
                <a:cs typeface="Arial" pitchFamily="34" charset="-120"/>
              </a:rPr>
              <a:t>QUARZ &amp; GEM-PIC-RZ · A. Pukhov</a:t>
            </a:r>
            <a:endParaRPr lang="en-US" sz="1200" dirty="0"/>
          </a:p>
        </p:txBody>
      </p:sp>
      <p:sp>
        <p:nvSpPr>
          <p:cNvPr id="10" name="Text 6"/>
          <p:cNvSpPr/>
          <p:nvPr/>
        </p:nvSpPr>
        <p:spPr>
          <a:xfrm>
            <a:off x="10058431" y="6238280"/>
            <a:ext cx="1320783" cy="238738"/>
          </a:xfrm>
          <a:prstGeom prst="rect">
            <a:avLst/>
          </a:prstGeom>
          <a:noFill/>
          <a:ln/>
        </p:spPr>
        <p:txBody>
          <a:bodyPr wrap="square" lIns="0" tIns="0" rIns="0" bIns="0" rtlCol="0" anchor="t">
            <a:normAutofit/>
          </a:bodyPr>
          <a:lstStyle/>
          <a:p>
            <a:pPr marL="0" indent="0" algn="r">
              <a:lnSpc>
                <a:spcPts val="1680"/>
              </a:lnSpc>
              <a:buNone/>
            </a:pPr>
            <a:r>
              <a:rPr lang="en-US" sz="1200" dirty="0">
                <a:solidFill>
                  <a:srgbClr val="6B7280"/>
                </a:solidFill>
                <a:latin typeface="Arial" pitchFamily="34" charset="0"/>
                <a:ea typeface="Arial" pitchFamily="34" charset="-122"/>
                <a:cs typeface="Arial" pitchFamily="34" charset="-120"/>
              </a:rPr>
              <a:t>33</a:t>
            </a:r>
            <a:endParaRPr lang="en-US" sz="1200" dirty="0"/>
          </a:p>
        </p:txBody>
      </p:sp>
      <p:pic>
        <p:nvPicPr>
          <p:cNvPr id="12" name="Picture 11">
            <a:extLst>
              <a:ext uri="{FF2B5EF4-FFF2-40B4-BE49-F238E27FC236}">
                <a16:creationId xmlns:a16="http://schemas.microsoft.com/office/drawing/2014/main" id="{4E743341-E098-57D2-7012-5179A688FC59}"/>
              </a:ext>
            </a:extLst>
          </p:cNvPr>
          <p:cNvPicPr>
            <a:picLocks noChangeAspect="1"/>
          </p:cNvPicPr>
          <p:nvPr/>
        </p:nvPicPr>
        <p:blipFill>
          <a:blip r:embed="rId4"/>
          <a:stretch>
            <a:fillRect/>
          </a:stretch>
        </p:blipFill>
        <p:spPr>
          <a:xfrm>
            <a:off x="11260707" y="32588"/>
            <a:ext cx="914400" cy="914400"/>
          </a:xfrm>
          <a:prstGeom prst="rect">
            <a:avLst/>
          </a:prstGeom>
        </p:spPr>
      </p:pic>
      <p:sp>
        <p:nvSpPr>
          <p:cNvPr id="11" name="TextBox 10">
            <a:extLst>
              <a:ext uri="{FF2B5EF4-FFF2-40B4-BE49-F238E27FC236}">
                <a16:creationId xmlns:a16="http://schemas.microsoft.com/office/drawing/2014/main" id="{33EF97E7-4A0C-4449-AD8E-B25B002C03D0}"/>
              </a:ext>
            </a:extLst>
          </p:cNvPr>
          <p:cNvSpPr txBox="1"/>
          <p:nvPr/>
        </p:nvSpPr>
        <p:spPr>
          <a:xfrm>
            <a:off x="1571315" y="1879857"/>
            <a:ext cx="4177264" cy="307777"/>
          </a:xfrm>
          <a:prstGeom prst="rect">
            <a:avLst/>
          </a:prstGeom>
          <a:noFill/>
        </p:spPr>
        <p:txBody>
          <a:bodyPr wrap="square" rtlCol="0">
            <a:spAutoFit/>
          </a:bodyPr>
          <a:lstStyle/>
          <a:p>
            <a:r>
              <a:rPr lang="en-US" sz="1400" dirty="0" err="1"/>
              <a:t>A.Pukhov</a:t>
            </a:r>
            <a:r>
              <a:rPr lang="en-US" sz="1400" dirty="0"/>
              <a:t> (2026) </a:t>
            </a:r>
            <a:r>
              <a:rPr lang="en-US" sz="1400" dirty="0">
                <a:hlinkClick r:id="rId5"/>
              </a:rPr>
              <a:t>https://arxiv.org/abs/2611.01640</a:t>
            </a:r>
            <a:r>
              <a:rPr lang="en-US" sz="1400" dirty="0"/>
              <a:t> </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 34">
    <p:bg>
      <p:bgPr>
        <a:solidFill>
          <a:srgbClr val="F6F5F0"/>
        </a:solidFill>
        <a:effectLst/>
      </p:bgPr>
    </p:bg>
    <p:spTree>
      <p:nvGrpSpPr>
        <p:cNvPr id="1" name=""/>
        <p:cNvGrpSpPr/>
        <p:nvPr/>
      </p:nvGrpSpPr>
      <p:grpSpPr>
        <a:xfrm>
          <a:off x="0" y="0"/>
          <a:ext cx="0" cy="0"/>
          <a:chOff x="0" y="0"/>
          <a:chExt cx="0" cy="0"/>
        </a:xfrm>
      </p:grpSpPr>
      <p:sp>
        <p:nvSpPr>
          <p:cNvPr id="2" name="Text 0"/>
          <p:cNvSpPr/>
          <p:nvPr/>
        </p:nvSpPr>
        <p:spPr>
          <a:xfrm>
            <a:off x="812767" y="812775"/>
            <a:ext cx="10883441" cy="238738"/>
          </a:xfrm>
          <a:prstGeom prst="rect">
            <a:avLst/>
          </a:prstGeom>
          <a:noFill/>
          <a:ln/>
        </p:spPr>
        <p:txBody>
          <a:bodyPr wrap="square" lIns="0" tIns="0" rIns="0" bIns="0" rtlCol="0" anchor="t">
            <a:normAutofit/>
          </a:bodyPr>
          <a:lstStyle/>
          <a:p>
            <a:pPr marL="0" indent="0" algn="l">
              <a:lnSpc>
                <a:spcPts val="1680"/>
              </a:lnSpc>
              <a:buNone/>
            </a:pPr>
            <a:r>
              <a:rPr lang="en-US" sz="1200" b="1" kern="0" spc="150" dirty="0">
                <a:solidFill>
                  <a:srgbClr val="B5541A"/>
                </a:solidFill>
                <a:latin typeface="Arial" pitchFamily="34" charset="0"/>
                <a:ea typeface="Arial" pitchFamily="34" charset="-122"/>
                <a:cs typeface="Arial" pitchFamily="34" charset="-120"/>
              </a:rPr>
              <a:t>GEM-PIC-RZ · WORK IN PROGRESS</a:t>
            </a:r>
            <a:endParaRPr lang="en-US" sz="1200" dirty="0"/>
          </a:p>
        </p:txBody>
      </p:sp>
      <p:sp>
        <p:nvSpPr>
          <p:cNvPr id="3" name="Text 1"/>
          <p:cNvSpPr>
            <a:spLocks noGrp="1"/>
          </p:cNvSpPr>
          <p:nvPr>
            <p:ph type="title"/>
          </p:nvPr>
        </p:nvSpPr>
        <p:spPr>
          <a:xfrm>
            <a:off x="812767" y="1229296"/>
            <a:ext cx="10883441" cy="472424"/>
          </a:xfrm>
          <a:prstGeom prst="rect">
            <a:avLst/>
          </a:prstGeom>
          <a:noFill/>
          <a:ln/>
        </p:spPr>
        <p:txBody>
          <a:bodyPr wrap="square" lIns="0" tIns="0" rIns="0" bIns="0" rtlCol="0" anchor="t">
            <a:normAutofit/>
          </a:bodyPr>
          <a:lstStyle/>
          <a:p>
            <a:pPr marL="0" indent="0" algn="l">
              <a:lnSpc>
                <a:spcPts val="3520"/>
              </a:lnSpc>
              <a:buNone/>
            </a:pPr>
            <a:r>
              <a:rPr lang="en-US" sz="3200" b="1" i="0" dirty="0">
                <a:solidFill>
                  <a:srgbClr val="14213D"/>
                </a:solidFill>
                <a:latin typeface="Georgia" pitchFamily="18" charset="0"/>
                <a:ea typeface="Georgia" pitchFamily="18" charset="-122"/>
                <a:cs typeface="Georgia" pitchFamily="18" charset="-120"/>
              </a:rPr>
              <a:t>Flying focus: a luminal Bessel driver</a:t>
            </a:r>
            <a:endParaRPr lang="en-US" sz="3200" dirty="0"/>
          </a:p>
        </p:txBody>
      </p:sp>
      <p:sp>
        <p:nvSpPr>
          <p:cNvPr id="4" name="Shape 2"/>
          <p:cNvSpPr/>
          <p:nvPr/>
        </p:nvSpPr>
        <p:spPr>
          <a:xfrm>
            <a:off x="812767" y="1879501"/>
            <a:ext cx="5968992" cy="3879836"/>
          </a:xfrm>
          <a:prstGeom prst="roundRect">
            <a:avLst>
              <a:gd name="adj" fmla="val 1964"/>
            </a:avLst>
          </a:prstGeom>
          <a:solidFill>
            <a:srgbClr val="FFFFFF"/>
          </a:solidFill>
          <a:ln/>
        </p:spPr>
      </p:sp>
      <p:pic>
        <p:nvPicPr>
          <p:cNvPr id="5" name="Image 0" descr="Flying-focus test in preformed plasma at 1 mm: laser field with Bessel rings, electron density, on-axis wake at several distances with a stationary first period, and on-axis laser amplitude settling from 2.0 to 1.8"/>
          <p:cNvPicPr>
            <a:picLocks noChangeAspect="1"/>
          </p:cNvPicPr>
          <p:nvPr/>
        </p:nvPicPr>
        <p:blipFill>
          <a:blip r:embed="rId3"/>
          <a:srcRect/>
          <a:stretch/>
        </p:blipFill>
        <p:spPr>
          <a:xfrm>
            <a:off x="812767" y="1879501"/>
            <a:ext cx="5968992" cy="3879836"/>
          </a:xfrm>
          <a:prstGeom prst="roundRect">
            <a:avLst>
              <a:gd name="adj" fmla="val 1964"/>
            </a:avLst>
          </a:prstGeom>
        </p:spPr>
      </p:pic>
      <p:sp>
        <p:nvSpPr>
          <p:cNvPr id="6" name="Text 3"/>
          <p:cNvSpPr/>
          <p:nvPr/>
        </p:nvSpPr>
        <p:spPr>
          <a:xfrm>
            <a:off x="7086533" y="1879501"/>
            <a:ext cx="4421461" cy="772211"/>
          </a:xfrm>
          <a:prstGeom prst="rect">
            <a:avLst/>
          </a:prstGeom>
          <a:noFill/>
          <a:ln/>
        </p:spPr>
        <p:txBody>
          <a:bodyPr wrap="square" lIns="0" tIns="0" rIns="0" bIns="0" rtlCol="0" anchor="t">
            <a:normAutofit/>
          </a:bodyPr>
          <a:lstStyle/>
          <a:p>
            <a:pPr marL="0" indent="0" algn="l">
              <a:lnSpc>
                <a:spcPts val="1960"/>
              </a:lnSpc>
              <a:buNone/>
            </a:pPr>
            <a:r>
              <a:rPr lang="en-US" sz="1400" dirty="0">
                <a:solidFill>
                  <a:srgbClr val="3F4757"/>
                </a:solidFill>
                <a:latin typeface="Arial" pitchFamily="34" charset="0"/>
                <a:ea typeface="Arial" pitchFamily="34" charset="-122"/>
                <a:cs typeface="Arial" pitchFamily="34" charset="-120"/>
              </a:rPr>
              <a:t>Converging conical wave, peak moving at c: a₀ = 2, 50 fs, 50 mrad, injected through the radial absorber (total-field / scattered-field).</a:t>
            </a:r>
            <a:endParaRPr lang="en-US" sz="1400" dirty="0"/>
          </a:p>
        </p:txBody>
      </p:sp>
      <p:sp>
        <p:nvSpPr>
          <p:cNvPr id="7" name="Text 4"/>
          <p:cNvSpPr/>
          <p:nvPr/>
        </p:nvSpPr>
        <p:spPr>
          <a:xfrm>
            <a:off x="7086533" y="2753296"/>
            <a:ext cx="4421461" cy="523274"/>
          </a:xfrm>
          <a:prstGeom prst="rect">
            <a:avLst/>
          </a:prstGeom>
          <a:noFill/>
          <a:ln/>
        </p:spPr>
        <p:txBody>
          <a:bodyPr wrap="square" lIns="0" tIns="0" rIns="0" bIns="0" rtlCol="0" anchor="t">
            <a:normAutofit/>
          </a:bodyPr>
          <a:lstStyle/>
          <a:p>
            <a:pPr marL="0" indent="0" algn="l">
              <a:lnSpc>
                <a:spcPts val="1960"/>
              </a:lnSpc>
              <a:buNone/>
            </a:pPr>
            <a:r>
              <a:rPr lang="en-US" sz="1400" dirty="0">
                <a:solidFill>
                  <a:srgbClr val="3F4757"/>
                </a:solidFill>
                <a:latin typeface="Arial" pitchFamily="34" charset="0"/>
                <a:ea typeface="Arial" pitchFamily="34" charset="-122"/>
                <a:cs typeface="Arial" pitchFamily="34" charset="-120"/>
              </a:rPr>
              <a:t>Vacuum, 2 mm: amplitude within 2 %, envelope at c to 0.07 µm.</a:t>
            </a:r>
            <a:endParaRPr lang="en-US" sz="1400" dirty="0"/>
          </a:p>
        </p:txBody>
      </p:sp>
      <p:sp>
        <p:nvSpPr>
          <p:cNvPr id="8" name="Text 5"/>
          <p:cNvSpPr/>
          <p:nvPr/>
        </p:nvSpPr>
        <p:spPr>
          <a:xfrm>
            <a:off x="7086533" y="3378175"/>
            <a:ext cx="4421461" cy="772211"/>
          </a:xfrm>
          <a:prstGeom prst="rect">
            <a:avLst/>
          </a:prstGeom>
          <a:noFill/>
          <a:ln/>
        </p:spPr>
        <p:txBody>
          <a:bodyPr wrap="square" lIns="0" tIns="0" rIns="0" bIns="0" rtlCol="0" anchor="t">
            <a:normAutofit/>
          </a:bodyPr>
          <a:lstStyle/>
          <a:p>
            <a:pPr marL="0" indent="0" algn="l">
              <a:lnSpc>
                <a:spcPts val="1960"/>
              </a:lnSpc>
              <a:buNone/>
            </a:pPr>
            <a:r>
              <a:rPr lang="en-US" sz="1400" dirty="0">
                <a:solidFill>
                  <a:srgbClr val="3F4757"/>
                </a:solidFill>
                <a:latin typeface="Arial" pitchFamily="34" charset="0"/>
                <a:ea typeface="Arial" pitchFamily="34" charset="-122"/>
                <a:cs typeface="Arial" pitchFamily="34" charset="-120"/>
              </a:rPr>
              <a:t>Plasma 10¹⁸ cm⁻³, 1 mm: first wake period stationary; behind it the wakes of the Bessel rings cross.</a:t>
            </a:r>
            <a:endParaRPr lang="en-US" sz="1400" dirty="0"/>
          </a:p>
        </p:txBody>
      </p:sp>
      <p:sp>
        <p:nvSpPr>
          <p:cNvPr id="9" name="Text 6"/>
          <p:cNvSpPr/>
          <p:nvPr/>
        </p:nvSpPr>
        <p:spPr>
          <a:xfrm>
            <a:off x="7086533" y="4251995"/>
            <a:ext cx="4421461" cy="256538"/>
          </a:xfrm>
          <a:prstGeom prst="rect">
            <a:avLst/>
          </a:prstGeom>
          <a:noFill/>
          <a:ln/>
        </p:spPr>
        <p:txBody>
          <a:bodyPr wrap="square" lIns="0" tIns="0" rIns="0" bIns="0" rtlCol="0" anchor="t">
            <a:normAutofit/>
          </a:bodyPr>
          <a:lstStyle/>
          <a:p>
            <a:pPr marL="0" indent="0" algn="l">
              <a:lnSpc>
                <a:spcPts val="1820"/>
              </a:lnSpc>
              <a:buNone/>
            </a:pPr>
            <a:r>
              <a:rPr lang="en-US" sz="1300" b="1" dirty="0">
                <a:solidFill>
                  <a:srgbClr val="B5541A"/>
                </a:solidFill>
                <a:latin typeface="Arial" pitchFamily="34" charset="0"/>
                <a:ea typeface="Arial" pitchFamily="34" charset="-122"/>
                <a:cs typeface="Arial" pitchFamily="34" charset="-120"/>
              </a:rPr>
              <a:t>Preliminary, unpublished</a:t>
            </a:r>
            <a:endParaRPr lang="en-US" sz="1300" dirty="0"/>
          </a:p>
        </p:txBody>
      </p:sp>
      <p:sp>
        <p:nvSpPr>
          <p:cNvPr id="10" name="Text 7"/>
          <p:cNvSpPr/>
          <p:nvPr/>
        </p:nvSpPr>
        <p:spPr>
          <a:xfrm>
            <a:off x="812767" y="6238280"/>
            <a:ext cx="7848570" cy="238738"/>
          </a:xfrm>
          <a:prstGeom prst="rect">
            <a:avLst/>
          </a:prstGeom>
          <a:noFill/>
          <a:ln/>
        </p:spPr>
        <p:txBody>
          <a:bodyPr wrap="square" lIns="0" tIns="0" rIns="0" bIns="0" rtlCol="0" anchor="t">
            <a:normAutofit/>
          </a:bodyPr>
          <a:lstStyle/>
          <a:p>
            <a:pPr marL="0" indent="0" algn="l">
              <a:lnSpc>
                <a:spcPts val="1680"/>
              </a:lnSpc>
              <a:buNone/>
            </a:pPr>
            <a:r>
              <a:rPr lang="en-US" sz="1200" dirty="0">
                <a:solidFill>
                  <a:srgbClr val="6B7280"/>
                </a:solidFill>
                <a:latin typeface="Arial" pitchFamily="34" charset="0"/>
                <a:ea typeface="Arial" pitchFamily="34" charset="-122"/>
                <a:cs typeface="Arial" pitchFamily="34" charset="-120"/>
              </a:rPr>
              <a:t>QUARZ &amp; GEM-PIC-RZ · A. Pukhov</a:t>
            </a:r>
            <a:endParaRPr lang="en-US" sz="1200" dirty="0"/>
          </a:p>
        </p:txBody>
      </p:sp>
      <p:sp>
        <p:nvSpPr>
          <p:cNvPr id="11" name="Text 8"/>
          <p:cNvSpPr/>
          <p:nvPr/>
        </p:nvSpPr>
        <p:spPr>
          <a:xfrm>
            <a:off x="10058431" y="6238280"/>
            <a:ext cx="1320783" cy="238738"/>
          </a:xfrm>
          <a:prstGeom prst="rect">
            <a:avLst/>
          </a:prstGeom>
          <a:noFill/>
          <a:ln/>
        </p:spPr>
        <p:txBody>
          <a:bodyPr wrap="square" lIns="0" tIns="0" rIns="0" bIns="0" rtlCol="0" anchor="t">
            <a:normAutofit/>
          </a:bodyPr>
          <a:lstStyle/>
          <a:p>
            <a:pPr marL="0" indent="0" algn="r">
              <a:lnSpc>
                <a:spcPts val="1680"/>
              </a:lnSpc>
              <a:buNone/>
            </a:pPr>
            <a:r>
              <a:rPr lang="en-US" sz="1200" dirty="0">
                <a:solidFill>
                  <a:srgbClr val="6B7280"/>
                </a:solidFill>
                <a:latin typeface="Arial" pitchFamily="34" charset="0"/>
                <a:ea typeface="Arial" pitchFamily="34" charset="-122"/>
                <a:cs typeface="Arial" pitchFamily="34" charset="-120"/>
              </a:rPr>
              <a:t>34</a:t>
            </a:r>
            <a:endParaRPr lang="en-US" sz="1200" dirty="0"/>
          </a:p>
        </p:txBody>
      </p:sp>
      <p:pic>
        <p:nvPicPr>
          <p:cNvPr id="13" name="Picture 12">
            <a:extLst>
              <a:ext uri="{FF2B5EF4-FFF2-40B4-BE49-F238E27FC236}">
                <a16:creationId xmlns:a16="http://schemas.microsoft.com/office/drawing/2014/main" id="{6C163B7B-A07D-A77B-F3B2-A44680C14AFC}"/>
              </a:ext>
            </a:extLst>
          </p:cNvPr>
          <p:cNvPicPr>
            <a:picLocks noChangeAspect="1"/>
          </p:cNvPicPr>
          <p:nvPr/>
        </p:nvPicPr>
        <p:blipFill>
          <a:blip r:embed="rId4"/>
          <a:stretch>
            <a:fillRect/>
          </a:stretch>
        </p:blipFill>
        <p:spPr>
          <a:xfrm>
            <a:off x="11260707" y="32588"/>
            <a:ext cx="914400" cy="914400"/>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 35">
    <p:bg>
      <p:bgPr>
        <a:solidFill>
          <a:srgbClr val="F6F5F0"/>
        </a:solidFill>
        <a:effectLst/>
      </p:bgPr>
    </p:bg>
    <p:spTree>
      <p:nvGrpSpPr>
        <p:cNvPr id="1" name=""/>
        <p:cNvGrpSpPr/>
        <p:nvPr/>
      </p:nvGrpSpPr>
      <p:grpSpPr>
        <a:xfrm>
          <a:off x="0" y="0"/>
          <a:ext cx="0" cy="0"/>
          <a:chOff x="0" y="0"/>
          <a:chExt cx="0" cy="0"/>
        </a:xfrm>
      </p:grpSpPr>
      <p:sp>
        <p:nvSpPr>
          <p:cNvPr id="2" name="Text 0"/>
          <p:cNvSpPr/>
          <p:nvPr/>
        </p:nvSpPr>
        <p:spPr>
          <a:xfrm>
            <a:off x="812767" y="812775"/>
            <a:ext cx="10883441" cy="238738"/>
          </a:xfrm>
          <a:prstGeom prst="rect">
            <a:avLst/>
          </a:prstGeom>
          <a:noFill/>
          <a:ln/>
        </p:spPr>
        <p:txBody>
          <a:bodyPr wrap="square" lIns="0" tIns="0" rIns="0" bIns="0" rtlCol="0" anchor="t">
            <a:normAutofit/>
          </a:bodyPr>
          <a:lstStyle/>
          <a:p>
            <a:pPr marL="0" indent="0" algn="l">
              <a:lnSpc>
                <a:spcPts val="1680"/>
              </a:lnSpc>
              <a:buNone/>
            </a:pPr>
            <a:r>
              <a:rPr lang="en-US" sz="1200" b="1" kern="0" spc="150" dirty="0">
                <a:solidFill>
                  <a:srgbClr val="B5541A"/>
                </a:solidFill>
                <a:latin typeface="Arial" pitchFamily="34" charset="0"/>
                <a:ea typeface="Arial" pitchFamily="34" charset="-122"/>
                <a:cs typeface="Arial" pitchFamily="34" charset="-120"/>
              </a:rPr>
              <a:t>GEM-PIC-RZ · PERFORMANCE</a:t>
            </a:r>
            <a:endParaRPr lang="en-US" sz="1200" dirty="0"/>
          </a:p>
        </p:txBody>
      </p:sp>
      <p:sp>
        <p:nvSpPr>
          <p:cNvPr id="3" name="Text 1"/>
          <p:cNvSpPr>
            <a:spLocks noGrp="1"/>
          </p:cNvSpPr>
          <p:nvPr>
            <p:ph type="title"/>
          </p:nvPr>
        </p:nvSpPr>
        <p:spPr>
          <a:xfrm>
            <a:off x="812767" y="1229296"/>
            <a:ext cx="10883441" cy="472424"/>
          </a:xfrm>
          <a:prstGeom prst="rect">
            <a:avLst/>
          </a:prstGeom>
          <a:noFill/>
          <a:ln/>
        </p:spPr>
        <p:txBody>
          <a:bodyPr wrap="square" lIns="0" tIns="0" rIns="0" bIns="0" rtlCol="0" anchor="t">
            <a:normAutofit/>
          </a:bodyPr>
          <a:lstStyle/>
          <a:p>
            <a:pPr marL="0" indent="0" algn="l">
              <a:lnSpc>
                <a:spcPts val="3520"/>
              </a:lnSpc>
              <a:buNone/>
            </a:pPr>
            <a:r>
              <a:rPr lang="en-US" sz="3200" b="1" i="0" dirty="0">
                <a:solidFill>
                  <a:srgbClr val="14213D"/>
                </a:solidFill>
                <a:latin typeface="Georgia" pitchFamily="18" charset="0"/>
                <a:ea typeface="Georgia" pitchFamily="18" charset="-122"/>
                <a:cs typeface="Georgia" pitchFamily="18" charset="-120"/>
              </a:rPr>
              <a:t>GPUs and the MPI pipeline on JUPITER</a:t>
            </a:r>
            <a:endParaRPr lang="en-US" sz="3200" dirty="0"/>
          </a:p>
        </p:txBody>
      </p:sp>
      <p:graphicFrame>
        <p:nvGraphicFramePr>
          <p:cNvPr id="4" name="Table 0"/>
          <p:cNvGraphicFramePr>
            <a:graphicFrameLocks noGrp="1"/>
          </p:cNvGraphicFramePr>
          <p:nvPr>
            <p:extLst>
              <p:ext uri="{D42A27DB-BD31-4B8C-83A1-F6EECF244321}">
                <p14:modId xmlns:p14="http://schemas.microsoft.com/office/powerpoint/2010/main" val="1579011935"/>
              </p:ext>
            </p:extLst>
          </p:nvPr>
        </p:nvGraphicFramePr>
        <p:xfrm>
          <a:off x="824415" y="1891149"/>
          <a:ext cx="10554800" cy="1539996"/>
        </p:xfrm>
        <a:graphic>
          <a:graphicData uri="http://schemas.openxmlformats.org/drawingml/2006/table">
            <a:tbl>
              <a:tblPr/>
              <a:tblGrid>
                <a:gridCol w="2955344">
                  <a:extLst>
                    <a:ext uri="{9D8B030D-6E8A-4147-A177-3AD203B41FA5}">
                      <a16:colId xmlns:a16="http://schemas.microsoft.com/office/drawing/2014/main" val="20000"/>
                    </a:ext>
                  </a:extLst>
                </a:gridCol>
                <a:gridCol w="1899864">
                  <a:extLst>
                    <a:ext uri="{9D8B030D-6E8A-4147-A177-3AD203B41FA5}">
                      <a16:colId xmlns:a16="http://schemas.microsoft.com/office/drawing/2014/main" val="20001"/>
                    </a:ext>
                  </a:extLst>
                </a:gridCol>
                <a:gridCol w="1899864">
                  <a:extLst>
                    <a:ext uri="{9D8B030D-6E8A-4147-A177-3AD203B41FA5}">
                      <a16:colId xmlns:a16="http://schemas.microsoft.com/office/drawing/2014/main" val="20002"/>
                    </a:ext>
                  </a:extLst>
                </a:gridCol>
                <a:gridCol w="1899864">
                  <a:extLst>
                    <a:ext uri="{9D8B030D-6E8A-4147-A177-3AD203B41FA5}">
                      <a16:colId xmlns:a16="http://schemas.microsoft.com/office/drawing/2014/main" val="20003"/>
                    </a:ext>
                  </a:extLst>
                </a:gridCol>
                <a:gridCol w="1899864">
                  <a:extLst>
                    <a:ext uri="{9D8B030D-6E8A-4147-A177-3AD203B41FA5}">
                      <a16:colId xmlns:a16="http://schemas.microsoft.com/office/drawing/2014/main" val="20004"/>
                    </a:ext>
                  </a:extLst>
                </a:gridCol>
              </a:tblGrid>
              <a:tr h="384999">
                <a:tc>
                  <a:txBody>
                    <a:bodyPr/>
                    <a:lstStyle/>
                    <a:p>
                      <a:pPr marL="0" indent="0">
                        <a:lnSpc>
                          <a:spcPts val="1960"/>
                        </a:lnSpc>
                        <a:buNone/>
                      </a:pPr>
                      <a:r>
                        <a:rPr lang="en-US" sz="1400" b="1" dirty="0">
                          <a:solidFill>
                            <a:srgbClr val="14213D"/>
                          </a:solidFill>
                          <a:latin typeface="Arial" pitchFamily="34" charset="0"/>
                          <a:ea typeface="Arial" pitchFamily="34" charset="-122"/>
                          <a:cs typeface="Arial" pitchFamily="34" charset="-120"/>
                        </a:rPr>
                        <a:t>GH200 GPUs</a:t>
                      </a:r>
                      <a:endParaRPr lang="en-US" sz="1400" dirty="0">
                        <a:latin typeface="Arial" charset="0"/>
                        <a:ea typeface="Arial" charset="0"/>
                        <a:cs typeface="Arial" charset="0"/>
                      </a:endParaRPr>
                    </a:p>
                  </a:txBody>
                  <a:tcPr marL="62230" marR="62230" marT="62230" marB="62230">
                    <a:lnL w="12700" cap="flat" cmpd="sng" algn="ctr">
                      <a:solidFill>
                        <a:srgbClr val="C4C4BF"/>
                      </a:solidFill>
                      <a:prstDash val="solid"/>
                      <a:round/>
                      <a:headEnd type="none" w="med" len="med"/>
                      <a:tailEnd type="none" w="med" len="med"/>
                    </a:lnL>
                    <a:lnR w="12700" cap="flat" cmpd="sng" algn="ctr">
                      <a:solidFill>
                        <a:srgbClr val="B6B5B1"/>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B6B5B1"/>
                      </a:solidFill>
                      <a:prstDash val="solid"/>
                      <a:round/>
                      <a:headEnd type="none" w="med" len="med"/>
                      <a:tailEnd type="none" w="med" len="med"/>
                    </a:lnB>
                    <a:solidFill>
                      <a:srgbClr val="E4E3DE"/>
                    </a:solidFill>
                  </a:tcPr>
                </a:tc>
                <a:tc>
                  <a:txBody>
                    <a:bodyPr/>
                    <a:lstStyle/>
                    <a:p>
                      <a:pPr marL="0" indent="0">
                        <a:lnSpc>
                          <a:spcPts val="1960"/>
                        </a:lnSpc>
                        <a:buNone/>
                      </a:pPr>
                      <a:r>
                        <a:rPr lang="en-US" sz="1400" b="1" dirty="0">
                          <a:solidFill>
                            <a:srgbClr val="14213D"/>
                          </a:solidFill>
                          <a:latin typeface="Arial" pitchFamily="34" charset="0"/>
                          <a:ea typeface="Arial" pitchFamily="34" charset="-122"/>
                          <a:cs typeface="Arial" pitchFamily="34" charset="-120"/>
                        </a:rPr>
                        <a:t>1</a:t>
                      </a:r>
                      <a:endParaRPr lang="en-US" sz="1400" dirty="0">
                        <a:latin typeface="Arial" charset="0"/>
                        <a:ea typeface="Arial" charset="0"/>
                        <a:cs typeface="Arial" charset="0"/>
                      </a:endParaRPr>
                    </a:p>
                  </a:txBody>
                  <a:tcPr marL="62230" marR="62230" marT="62230" marB="62230">
                    <a:lnL w="12700" cap="flat" cmpd="sng" algn="ctr">
                      <a:solidFill>
                        <a:srgbClr val="B6B5B1"/>
                      </a:solidFill>
                      <a:prstDash val="solid"/>
                      <a:round/>
                      <a:headEnd type="none" w="med" len="med"/>
                      <a:tailEnd type="none" w="med" len="med"/>
                    </a:lnL>
                    <a:lnR w="12700" cap="flat" cmpd="sng" algn="ctr">
                      <a:solidFill>
                        <a:srgbClr val="B6B5B1"/>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B6B5B1"/>
                      </a:solidFill>
                      <a:prstDash val="solid"/>
                      <a:round/>
                      <a:headEnd type="none" w="med" len="med"/>
                      <a:tailEnd type="none" w="med" len="med"/>
                    </a:lnB>
                    <a:solidFill>
                      <a:srgbClr val="E4E3DE"/>
                    </a:solidFill>
                  </a:tcPr>
                </a:tc>
                <a:tc>
                  <a:txBody>
                    <a:bodyPr/>
                    <a:lstStyle/>
                    <a:p>
                      <a:pPr marL="0" indent="0">
                        <a:lnSpc>
                          <a:spcPts val="1960"/>
                        </a:lnSpc>
                        <a:buNone/>
                      </a:pPr>
                      <a:r>
                        <a:rPr lang="en-US" sz="1400" b="1" dirty="0">
                          <a:solidFill>
                            <a:srgbClr val="14213D"/>
                          </a:solidFill>
                          <a:latin typeface="Arial" pitchFamily="34" charset="0"/>
                          <a:ea typeface="Arial" pitchFamily="34" charset="-122"/>
                          <a:cs typeface="Arial" pitchFamily="34" charset="-120"/>
                        </a:rPr>
                        <a:t>4</a:t>
                      </a:r>
                      <a:endParaRPr lang="en-US" sz="1400" dirty="0">
                        <a:latin typeface="Arial" charset="0"/>
                        <a:ea typeface="Arial" charset="0"/>
                        <a:cs typeface="Arial" charset="0"/>
                      </a:endParaRPr>
                    </a:p>
                  </a:txBody>
                  <a:tcPr marL="62230" marR="62230" marT="62230" marB="62230">
                    <a:lnL w="12700" cap="flat" cmpd="sng" algn="ctr">
                      <a:solidFill>
                        <a:srgbClr val="B6B5B1"/>
                      </a:solidFill>
                      <a:prstDash val="solid"/>
                      <a:round/>
                      <a:headEnd type="none" w="med" len="med"/>
                      <a:tailEnd type="none" w="med" len="med"/>
                    </a:lnL>
                    <a:lnR w="12700" cap="flat" cmpd="sng" algn="ctr">
                      <a:solidFill>
                        <a:srgbClr val="B6B5B1"/>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B6B5B1"/>
                      </a:solidFill>
                      <a:prstDash val="solid"/>
                      <a:round/>
                      <a:headEnd type="none" w="med" len="med"/>
                      <a:tailEnd type="none" w="med" len="med"/>
                    </a:lnB>
                    <a:solidFill>
                      <a:srgbClr val="E4E3DE"/>
                    </a:solidFill>
                  </a:tcPr>
                </a:tc>
                <a:tc>
                  <a:txBody>
                    <a:bodyPr/>
                    <a:lstStyle/>
                    <a:p>
                      <a:pPr marL="0" indent="0">
                        <a:lnSpc>
                          <a:spcPts val="1960"/>
                        </a:lnSpc>
                        <a:buNone/>
                      </a:pPr>
                      <a:r>
                        <a:rPr lang="en-US" sz="1400" b="1" dirty="0">
                          <a:solidFill>
                            <a:srgbClr val="14213D"/>
                          </a:solidFill>
                          <a:latin typeface="Arial" pitchFamily="34" charset="0"/>
                          <a:ea typeface="Arial" pitchFamily="34" charset="-122"/>
                          <a:cs typeface="Arial" pitchFamily="34" charset="-120"/>
                        </a:rPr>
                        <a:t>16</a:t>
                      </a:r>
                      <a:endParaRPr lang="en-US" sz="1400" dirty="0">
                        <a:latin typeface="Arial" charset="0"/>
                        <a:ea typeface="Arial" charset="0"/>
                        <a:cs typeface="Arial" charset="0"/>
                      </a:endParaRPr>
                    </a:p>
                  </a:txBody>
                  <a:tcPr marL="62230" marR="62230" marT="62230" marB="62230">
                    <a:lnL w="12700" cap="flat" cmpd="sng" algn="ctr">
                      <a:solidFill>
                        <a:srgbClr val="B6B5B1"/>
                      </a:solidFill>
                      <a:prstDash val="solid"/>
                      <a:round/>
                      <a:headEnd type="none" w="med" len="med"/>
                      <a:tailEnd type="none" w="med" len="med"/>
                    </a:lnL>
                    <a:lnR w="12700" cap="flat" cmpd="sng" algn="ctr">
                      <a:solidFill>
                        <a:srgbClr val="B6B5B1"/>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B6B5B1"/>
                      </a:solidFill>
                      <a:prstDash val="solid"/>
                      <a:round/>
                      <a:headEnd type="none" w="med" len="med"/>
                      <a:tailEnd type="none" w="med" len="med"/>
                    </a:lnB>
                    <a:solidFill>
                      <a:srgbClr val="E4E3DE"/>
                    </a:solidFill>
                  </a:tcPr>
                </a:tc>
                <a:tc>
                  <a:txBody>
                    <a:bodyPr/>
                    <a:lstStyle/>
                    <a:p>
                      <a:pPr marL="0" indent="0">
                        <a:lnSpc>
                          <a:spcPts val="1960"/>
                        </a:lnSpc>
                        <a:buNone/>
                      </a:pPr>
                      <a:r>
                        <a:rPr lang="en-US" sz="1400" b="1" dirty="0">
                          <a:solidFill>
                            <a:srgbClr val="14213D"/>
                          </a:solidFill>
                          <a:latin typeface="Arial" pitchFamily="34" charset="0"/>
                          <a:ea typeface="Arial" pitchFamily="34" charset="-122"/>
                          <a:cs typeface="Arial" pitchFamily="34" charset="-120"/>
                        </a:rPr>
                        <a:t>64</a:t>
                      </a:r>
                      <a:endParaRPr lang="en-US" sz="1400" dirty="0">
                        <a:latin typeface="Arial" charset="0"/>
                        <a:ea typeface="Arial" charset="0"/>
                        <a:cs typeface="Arial" charset="0"/>
                      </a:endParaRPr>
                    </a:p>
                  </a:txBody>
                  <a:tcPr marL="62230" marR="62230" marT="62230" marB="62230">
                    <a:lnL w="12700" cap="flat" cmpd="sng" algn="ctr">
                      <a:solidFill>
                        <a:srgbClr val="B6B5B1"/>
                      </a:solidFill>
                      <a:prstDash val="solid"/>
                      <a:round/>
                      <a:headEnd type="none" w="med" len="med"/>
                      <a:tailEnd type="none" w="med" len="med"/>
                    </a:lnL>
                    <a:lnR w="12700" cap="flat" cmpd="sng" algn="ctr">
                      <a:solidFill>
                        <a:srgbClr val="B6B5B1"/>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B6B5B1"/>
                      </a:solidFill>
                      <a:prstDash val="solid"/>
                      <a:round/>
                      <a:headEnd type="none" w="med" len="med"/>
                      <a:tailEnd type="none" w="med" len="med"/>
                    </a:lnB>
                    <a:solidFill>
                      <a:srgbClr val="E4E3DE"/>
                    </a:solidFill>
                  </a:tcPr>
                </a:tc>
                <a:extLst>
                  <a:ext uri="{0D108BD9-81ED-4DB2-BD59-A6C34878D82A}">
                    <a16:rowId xmlns:a16="http://schemas.microsoft.com/office/drawing/2014/main" val="10000"/>
                  </a:ext>
                </a:extLst>
              </a:tr>
              <a:tr h="384999">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LWFA, s per step</a:t>
                      </a:r>
                      <a:endParaRPr lang="en-US" sz="1400" dirty="0">
                        <a:latin typeface="Arial" charset="0"/>
                        <a:ea typeface="Arial" charset="0"/>
                        <a:cs typeface="Arial" charset="0"/>
                      </a:endParaRPr>
                    </a:p>
                  </a:txBody>
                  <a:tcPr marL="62230" marR="62230" marT="62230" marB="6223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B6B5B1"/>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0.371</a:t>
                      </a:r>
                      <a:endParaRPr lang="en-US" sz="1400" dirty="0">
                        <a:latin typeface="Arial" charset="0"/>
                        <a:ea typeface="Arial" charset="0"/>
                        <a:cs typeface="Arial" charset="0"/>
                      </a:endParaRPr>
                    </a:p>
                  </a:txBody>
                  <a:tcPr marL="62230" marR="62230" marT="62230" marB="6223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B6B5B1"/>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0.105</a:t>
                      </a:r>
                      <a:endParaRPr lang="en-US" sz="1400" dirty="0">
                        <a:latin typeface="Arial" charset="0"/>
                        <a:ea typeface="Arial" charset="0"/>
                        <a:cs typeface="Arial" charset="0"/>
                      </a:endParaRPr>
                    </a:p>
                  </a:txBody>
                  <a:tcPr marL="62230" marR="62230" marT="62230" marB="6223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B6B5B1"/>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0.035</a:t>
                      </a:r>
                      <a:endParaRPr lang="en-US" sz="1400" dirty="0">
                        <a:latin typeface="Arial" charset="0"/>
                        <a:ea typeface="Arial" charset="0"/>
                        <a:cs typeface="Arial" charset="0"/>
                      </a:endParaRPr>
                    </a:p>
                  </a:txBody>
                  <a:tcPr marL="62230" marR="62230" marT="62230" marB="6223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B6B5B1"/>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0.020</a:t>
                      </a:r>
                      <a:endParaRPr lang="en-US" sz="1400" dirty="0">
                        <a:latin typeface="Arial" charset="0"/>
                        <a:ea typeface="Arial" charset="0"/>
                        <a:cs typeface="Arial" charset="0"/>
                      </a:endParaRPr>
                    </a:p>
                  </a:txBody>
                  <a:tcPr marL="62230" marR="62230" marT="62230" marB="6223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B6B5B1"/>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extLst>
                  <a:ext uri="{0D108BD9-81ED-4DB2-BD59-A6C34878D82A}">
                    <a16:rowId xmlns:a16="http://schemas.microsoft.com/office/drawing/2014/main" val="10001"/>
                  </a:ext>
                </a:extLst>
              </a:tr>
              <a:tr h="384999">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speed-up</a:t>
                      </a:r>
                      <a:endParaRPr lang="en-US" sz="1400" dirty="0">
                        <a:latin typeface="Arial" charset="0"/>
                        <a:ea typeface="Arial" charset="0"/>
                        <a:cs typeface="Arial" charset="0"/>
                      </a:endParaRPr>
                    </a:p>
                  </a:txBody>
                  <a:tcPr marL="62230" marR="62230" marT="62230" marB="6223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1</a:t>
                      </a:r>
                      <a:endParaRPr lang="en-US" sz="1400" dirty="0">
                        <a:latin typeface="Arial" charset="0"/>
                        <a:ea typeface="Arial" charset="0"/>
                        <a:cs typeface="Arial" charset="0"/>
                      </a:endParaRPr>
                    </a:p>
                  </a:txBody>
                  <a:tcPr marL="62230" marR="62230" marT="62230" marB="6223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3.5</a:t>
                      </a:r>
                      <a:endParaRPr lang="en-US" sz="1400" dirty="0">
                        <a:latin typeface="Arial" charset="0"/>
                        <a:ea typeface="Arial" charset="0"/>
                        <a:cs typeface="Arial" charset="0"/>
                      </a:endParaRPr>
                    </a:p>
                  </a:txBody>
                  <a:tcPr marL="62230" marR="62230" marT="62230" marB="6223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10.6</a:t>
                      </a:r>
                      <a:endParaRPr lang="en-US" sz="1400" dirty="0">
                        <a:latin typeface="Arial" charset="0"/>
                        <a:ea typeface="Arial" charset="0"/>
                        <a:cs typeface="Arial" charset="0"/>
                      </a:endParaRPr>
                    </a:p>
                  </a:txBody>
                  <a:tcPr marL="62230" marR="62230" marT="62230" marB="6223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18.1</a:t>
                      </a:r>
                      <a:endParaRPr lang="en-US" sz="1400" dirty="0">
                        <a:latin typeface="Arial" charset="0"/>
                        <a:ea typeface="Arial" charset="0"/>
                        <a:cs typeface="Arial" charset="0"/>
                      </a:endParaRPr>
                    </a:p>
                  </a:txBody>
                  <a:tcPr marL="62230" marR="62230" marT="62230" marB="6223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extLst>
                  <a:ext uri="{0D108BD9-81ED-4DB2-BD59-A6C34878D82A}">
                    <a16:rowId xmlns:a16="http://schemas.microsoft.com/office/drawing/2014/main" val="10002"/>
                  </a:ext>
                </a:extLst>
              </a:tr>
              <a:tr h="384999">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FEL, s per step</a:t>
                      </a:r>
                      <a:endParaRPr lang="en-US" sz="1400" dirty="0">
                        <a:latin typeface="Arial" charset="0"/>
                        <a:ea typeface="Arial" charset="0"/>
                        <a:cs typeface="Arial" charset="0"/>
                      </a:endParaRPr>
                    </a:p>
                  </a:txBody>
                  <a:tcPr marL="62230" marR="62230" marT="62230" marB="6223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2.15</a:t>
                      </a:r>
                      <a:endParaRPr lang="en-US" sz="1400" dirty="0">
                        <a:latin typeface="Arial" charset="0"/>
                        <a:ea typeface="Arial" charset="0"/>
                        <a:cs typeface="Arial" charset="0"/>
                      </a:endParaRPr>
                    </a:p>
                  </a:txBody>
                  <a:tcPr marL="62230" marR="62230" marT="62230" marB="6223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0.84</a:t>
                      </a:r>
                      <a:endParaRPr lang="en-US" sz="1400" dirty="0">
                        <a:latin typeface="Arial" charset="0"/>
                        <a:ea typeface="Arial" charset="0"/>
                        <a:cs typeface="Arial" charset="0"/>
                      </a:endParaRPr>
                    </a:p>
                  </a:txBody>
                  <a:tcPr marL="62230" marR="62230" marT="62230" marB="6223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0.28</a:t>
                      </a:r>
                      <a:endParaRPr lang="en-US" sz="1400" dirty="0">
                        <a:latin typeface="Arial" charset="0"/>
                        <a:ea typeface="Arial" charset="0"/>
                        <a:cs typeface="Arial" charset="0"/>
                      </a:endParaRPr>
                    </a:p>
                  </a:txBody>
                  <a:tcPr marL="62230" marR="62230" marT="62230" marB="6223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960"/>
                        </a:lnSpc>
                        <a:buNone/>
                      </a:pPr>
                      <a:r>
                        <a:rPr lang="en-US" sz="1400" dirty="0">
                          <a:solidFill>
                            <a:srgbClr val="14213D"/>
                          </a:solidFill>
                          <a:latin typeface="Arial" pitchFamily="34" charset="0"/>
                          <a:ea typeface="Arial" pitchFamily="34" charset="-122"/>
                          <a:cs typeface="Arial" pitchFamily="34" charset="-120"/>
                        </a:rPr>
                        <a:t>0.11</a:t>
                      </a:r>
                      <a:endParaRPr lang="en-US" sz="1400" dirty="0">
                        <a:latin typeface="Arial" charset="0"/>
                        <a:ea typeface="Arial" charset="0"/>
                        <a:cs typeface="Arial" charset="0"/>
                      </a:endParaRPr>
                    </a:p>
                  </a:txBody>
                  <a:tcPr marL="62230" marR="62230" marT="62230" marB="62230">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5" name="Text 2"/>
          <p:cNvSpPr/>
          <p:nvPr/>
        </p:nvSpPr>
        <p:spPr>
          <a:xfrm>
            <a:off x="815942" y="3637508"/>
            <a:ext cx="3380344" cy="1156145"/>
          </a:xfrm>
          <a:prstGeom prst="roundRect">
            <a:avLst>
              <a:gd name="adj" fmla="val 8513"/>
            </a:avLst>
          </a:prstGeom>
          <a:solidFill>
            <a:srgbClr val="FDFCF9"/>
          </a:solidFill>
          <a:ln w="6350">
            <a:solidFill>
              <a:srgbClr val="DEDBD2"/>
            </a:solidFill>
            <a:prstDash val="solid"/>
          </a:ln>
        </p:spPr>
        <p:txBody>
          <a:bodyPr wrap="square" lIns="175839" tIns="175856" rIns="86709" bIns="150422" rtlCol="0" anchor="t">
            <a:normAutofit/>
          </a:bodyPr>
          <a:lstStyle/>
          <a:p>
            <a:pPr marL="0" indent="0" algn="l">
              <a:lnSpc>
                <a:spcPts val="1960"/>
              </a:lnSpc>
              <a:buNone/>
            </a:pPr>
            <a:r>
              <a:rPr lang="en-US" sz="1400" dirty="0">
                <a:solidFill>
                  <a:srgbClr val="3F4757"/>
                </a:solidFill>
                <a:latin typeface="Arial" pitchFamily="34" charset="0"/>
                <a:ea typeface="Arial" pitchFamily="34" charset="-122"/>
                <a:cs typeface="Arial" pitchFamily="34" charset="-120"/>
              </a:rPr>
              <a:t>All 35 tests pass on GPU; 1–4 GPUs reproduce the serial run (regression, FEL, flying focus).</a:t>
            </a:r>
            <a:endParaRPr lang="en-US" sz="1400" dirty="0"/>
          </a:p>
        </p:txBody>
      </p:sp>
      <p:sp>
        <p:nvSpPr>
          <p:cNvPr id="6" name="Text 3"/>
          <p:cNvSpPr/>
          <p:nvPr/>
        </p:nvSpPr>
        <p:spPr>
          <a:xfrm>
            <a:off x="4405819" y="3637508"/>
            <a:ext cx="3380344" cy="1156145"/>
          </a:xfrm>
          <a:prstGeom prst="roundRect">
            <a:avLst>
              <a:gd name="adj" fmla="val 8513"/>
            </a:avLst>
          </a:prstGeom>
          <a:solidFill>
            <a:srgbClr val="FDFCF9"/>
          </a:solidFill>
          <a:ln w="6350">
            <a:solidFill>
              <a:srgbClr val="DEDBD2"/>
            </a:solidFill>
            <a:prstDash val="solid"/>
          </a:ln>
        </p:spPr>
        <p:txBody>
          <a:bodyPr wrap="square" lIns="175839" tIns="175856" rIns="86709" bIns="150422" rtlCol="0" anchor="t">
            <a:normAutofit/>
          </a:bodyPr>
          <a:lstStyle/>
          <a:p>
            <a:pPr marL="0" indent="0" algn="l">
              <a:lnSpc>
                <a:spcPts val="1960"/>
              </a:lnSpc>
              <a:buNone/>
            </a:pPr>
            <a:r>
              <a:rPr lang="en-US" sz="1400" dirty="0">
                <a:solidFill>
                  <a:srgbClr val="3F4757"/>
                </a:solidFill>
                <a:latin typeface="Arial" pitchFamily="34" charset="0"/>
                <a:ea typeface="Arial" pitchFamily="34" charset="-122"/>
                <a:cs typeface="Arial" pitchFamily="34" charset="-120"/>
              </a:rPr>
              <a:t>One 4-GPU node: 2.6× (LWFA) and 1.4× (FEL) a 288-core CPU node.</a:t>
            </a:r>
            <a:endParaRPr lang="en-US" sz="1400" dirty="0"/>
          </a:p>
        </p:txBody>
      </p:sp>
      <p:sp>
        <p:nvSpPr>
          <p:cNvPr id="7" name="Text 4"/>
          <p:cNvSpPr/>
          <p:nvPr/>
        </p:nvSpPr>
        <p:spPr>
          <a:xfrm>
            <a:off x="7995696" y="3637508"/>
            <a:ext cx="3380344" cy="1156145"/>
          </a:xfrm>
          <a:prstGeom prst="roundRect">
            <a:avLst>
              <a:gd name="adj" fmla="val 8513"/>
            </a:avLst>
          </a:prstGeom>
          <a:solidFill>
            <a:srgbClr val="FDFCF9"/>
          </a:solidFill>
          <a:ln w="6350">
            <a:solidFill>
              <a:srgbClr val="DEDBD2"/>
            </a:solidFill>
            <a:prstDash val="solid"/>
          </a:ln>
        </p:spPr>
        <p:txBody>
          <a:bodyPr wrap="square" lIns="175839" tIns="175856" rIns="86709" bIns="150422" rtlCol="0" anchor="t">
            <a:normAutofit/>
          </a:bodyPr>
          <a:lstStyle/>
          <a:p>
            <a:pPr marL="0" indent="0" algn="l">
              <a:lnSpc>
                <a:spcPts val="1960"/>
              </a:lnSpc>
              <a:buNone/>
            </a:pPr>
            <a:r>
              <a:rPr lang="en-US" sz="1400" dirty="0">
                <a:solidFill>
                  <a:srgbClr val="3F4757"/>
                </a:solidFill>
                <a:latin typeface="Arial" pitchFamily="34" charset="0"/>
                <a:ea typeface="Arial" pitchFamily="34" charset="-122"/>
                <a:cs typeface="Arial" pitchFamily="34" charset="-120"/>
              </a:rPr>
              <a:t>Limits: host–device copies per step; ~19 slices per rank at 64 GPUs ends strong scaling.</a:t>
            </a:r>
            <a:endParaRPr lang="en-US" sz="1400" dirty="0"/>
          </a:p>
        </p:txBody>
      </p:sp>
      <p:sp>
        <p:nvSpPr>
          <p:cNvPr id="8" name="Text 5"/>
          <p:cNvSpPr/>
          <p:nvPr/>
        </p:nvSpPr>
        <p:spPr>
          <a:xfrm>
            <a:off x="812767" y="6238280"/>
            <a:ext cx="7848570" cy="238738"/>
          </a:xfrm>
          <a:prstGeom prst="rect">
            <a:avLst/>
          </a:prstGeom>
          <a:noFill/>
          <a:ln/>
        </p:spPr>
        <p:txBody>
          <a:bodyPr wrap="square" lIns="0" tIns="0" rIns="0" bIns="0" rtlCol="0" anchor="t">
            <a:normAutofit/>
          </a:bodyPr>
          <a:lstStyle/>
          <a:p>
            <a:pPr marL="0" indent="0" algn="l">
              <a:lnSpc>
                <a:spcPts val="1680"/>
              </a:lnSpc>
              <a:buNone/>
            </a:pPr>
            <a:r>
              <a:rPr lang="en-US" sz="1200" dirty="0">
                <a:solidFill>
                  <a:srgbClr val="6B7280"/>
                </a:solidFill>
                <a:latin typeface="Arial" pitchFamily="34" charset="0"/>
                <a:ea typeface="Arial" pitchFamily="34" charset="-122"/>
                <a:cs typeface="Arial" pitchFamily="34" charset="-120"/>
              </a:rPr>
              <a:t>QUARZ &amp; GEM-PIC-RZ · A. Pukhov</a:t>
            </a:r>
            <a:endParaRPr lang="en-US" sz="1200" dirty="0"/>
          </a:p>
        </p:txBody>
      </p:sp>
      <p:sp>
        <p:nvSpPr>
          <p:cNvPr id="9" name="Text 6"/>
          <p:cNvSpPr/>
          <p:nvPr/>
        </p:nvSpPr>
        <p:spPr>
          <a:xfrm>
            <a:off x="10058431" y="6238280"/>
            <a:ext cx="1320783" cy="238738"/>
          </a:xfrm>
          <a:prstGeom prst="rect">
            <a:avLst/>
          </a:prstGeom>
          <a:noFill/>
          <a:ln/>
        </p:spPr>
        <p:txBody>
          <a:bodyPr wrap="square" lIns="0" tIns="0" rIns="0" bIns="0" rtlCol="0" anchor="t">
            <a:normAutofit/>
          </a:bodyPr>
          <a:lstStyle/>
          <a:p>
            <a:pPr marL="0" indent="0" algn="r">
              <a:lnSpc>
                <a:spcPts val="1680"/>
              </a:lnSpc>
              <a:buNone/>
            </a:pPr>
            <a:r>
              <a:rPr lang="en-US" sz="1200" dirty="0">
                <a:solidFill>
                  <a:srgbClr val="6B7280"/>
                </a:solidFill>
                <a:latin typeface="Arial" pitchFamily="34" charset="0"/>
                <a:ea typeface="Arial" pitchFamily="34" charset="-122"/>
                <a:cs typeface="Arial" pitchFamily="34" charset="-120"/>
              </a:rPr>
              <a:t>35</a:t>
            </a:r>
            <a:endParaRPr lang="en-US" sz="1200" dirty="0"/>
          </a:p>
        </p:txBody>
      </p:sp>
      <p:pic>
        <p:nvPicPr>
          <p:cNvPr id="11" name="Picture 10">
            <a:extLst>
              <a:ext uri="{FF2B5EF4-FFF2-40B4-BE49-F238E27FC236}">
                <a16:creationId xmlns:a16="http://schemas.microsoft.com/office/drawing/2014/main" id="{2B3D5ED5-D37C-1E68-6DB9-38C76822115D}"/>
              </a:ext>
            </a:extLst>
          </p:cNvPr>
          <p:cNvPicPr>
            <a:picLocks noChangeAspect="1"/>
          </p:cNvPicPr>
          <p:nvPr/>
        </p:nvPicPr>
        <p:blipFill>
          <a:blip r:embed="rId3"/>
          <a:stretch>
            <a:fillRect/>
          </a:stretch>
        </p:blipFill>
        <p:spPr>
          <a:xfrm>
            <a:off x="11260707" y="32588"/>
            <a:ext cx="914400" cy="914400"/>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 36">
    <p:bg>
      <p:bgPr>
        <a:solidFill>
          <a:srgbClr val="F6F5F0"/>
        </a:solidFill>
        <a:effectLst/>
      </p:bgPr>
    </p:bg>
    <p:spTree>
      <p:nvGrpSpPr>
        <p:cNvPr id="1" name=""/>
        <p:cNvGrpSpPr/>
        <p:nvPr/>
      </p:nvGrpSpPr>
      <p:grpSpPr>
        <a:xfrm>
          <a:off x="0" y="0"/>
          <a:ext cx="0" cy="0"/>
          <a:chOff x="0" y="0"/>
          <a:chExt cx="0" cy="0"/>
        </a:xfrm>
      </p:grpSpPr>
      <p:sp>
        <p:nvSpPr>
          <p:cNvPr id="2" name="Text 0"/>
          <p:cNvSpPr/>
          <p:nvPr/>
        </p:nvSpPr>
        <p:spPr>
          <a:xfrm>
            <a:off x="812767" y="812775"/>
            <a:ext cx="10883441" cy="238738"/>
          </a:xfrm>
          <a:prstGeom prst="rect">
            <a:avLst/>
          </a:prstGeom>
          <a:noFill/>
          <a:ln/>
        </p:spPr>
        <p:txBody>
          <a:bodyPr wrap="square" lIns="0" tIns="0" rIns="0" bIns="0" rtlCol="0" anchor="t">
            <a:normAutofit/>
          </a:bodyPr>
          <a:lstStyle/>
          <a:p>
            <a:pPr marL="0" indent="0" algn="l">
              <a:lnSpc>
                <a:spcPts val="1680"/>
              </a:lnSpc>
              <a:buNone/>
            </a:pPr>
            <a:r>
              <a:rPr lang="en-US" sz="1200" b="1" kern="0" spc="150" dirty="0">
                <a:solidFill>
                  <a:srgbClr val="5A6478"/>
                </a:solidFill>
                <a:latin typeface="Arial" pitchFamily="34" charset="0"/>
                <a:ea typeface="Arial" pitchFamily="34" charset="-122"/>
                <a:cs typeface="Arial" pitchFamily="34" charset="-120"/>
              </a:rPr>
              <a:t>GUIDE</a:t>
            </a:r>
            <a:endParaRPr lang="en-US" sz="1200" dirty="0"/>
          </a:p>
        </p:txBody>
      </p:sp>
      <p:sp>
        <p:nvSpPr>
          <p:cNvPr id="3" name="Text 1"/>
          <p:cNvSpPr>
            <a:spLocks noGrp="1"/>
          </p:cNvSpPr>
          <p:nvPr>
            <p:ph type="title"/>
          </p:nvPr>
        </p:nvSpPr>
        <p:spPr>
          <a:xfrm>
            <a:off x="812767" y="1229296"/>
            <a:ext cx="10883441" cy="472424"/>
          </a:xfrm>
          <a:prstGeom prst="rect">
            <a:avLst/>
          </a:prstGeom>
          <a:noFill/>
          <a:ln/>
        </p:spPr>
        <p:txBody>
          <a:bodyPr wrap="square" lIns="0" tIns="0" rIns="0" bIns="0" rtlCol="0" anchor="t">
            <a:normAutofit/>
          </a:bodyPr>
          <a:lstStyle/>
          <a:p>
            <a:pPr marL="0" indent="0" algn="l">
              <a:lnSpc>
                <a:spcPts val="3520"/>
              </a:lnSpc>
              <a:buNone/>
            </a:pPr>
            <a:r>
              <a:rPr lang="en-US" sz="3200" b="1" i="0" dirty="0">
                <a:solidFill>
                  <a:srgbClr val="14213D"/>
                </a:solidFill>
                <a:latin typeface="Georgia" pitchFamily="18" charset="0"/>
                <a:ea typeface="Georgia" pitchFamily="18" charset="-122"/>
                <a:cs typeface="Georgia" pitchFamily="18" charset="-120"/>
              </a:rPr>
              <a:t>Which code for which problem</a:t>
            </a:r>
            <a:endParaRPr lang="en-US" sz="3200" dirty="0"/>
          </a:p>
        </p:txBody>
      </p:sp>
      <p:graphicFrame>
        <p:nvGraphicFramePr>
          <p:cNvPr id="4" name="Table 0"/>
          <p:cNvGraphicFramePr>
            <a:graphicFrameLocks noGrp="1"/>
          </p:cNvGraphicFramePr>
          <p:nvPr>
            <p:extLst>
              <p:ext uri="{D42A27DB-BD31-4B8C-83A1-F6EECF244321}">
                <p14:modId xmlns:p14="http://schemas.microsoft.com/office/powerpoint/2010/main" val="1579011935"/>
              </p:ext>
            </p:extLst>
          </p:nvPr>
        </p:nvGraphicFramePr>
        <p:xfrm>
          <a:off x="824415" y="1891149"/>
          <a:ext cx="10554800" cy="3224862"/>
        </p:xfrm>
        <a:graphic>
          <a:graphicData uri="http://schemas.openxmlformats.org/drawingml/2006/table">
            <a:tbl>
              <a:tblPr/>
              <a:tblGrid>
                <a:gridCol w="4855208">
                  <a:extLst>
                    <a:ext uri="{9D8B030D-6E8A-4147-A177-3AD203B41FA5}">
                      <a16:colId xmlns:a16="http://schemas.microsoft.com/office/drawing/2014/main" val="20000"/>
                    </a:ext>
                  </a:extLst>
                </a:gridCol>
                <a:gridCol w="2322056">
                  <a:extLst>
                    <a:ext uri="{9D8B030D-6E8A-4147-A177-3AD203B41FA5}">
                      <a16:colId xmlns:a16="http://schemas.microsoft.com/office/drawing/2014/main" val="20001"/>
                    </a:ext>
                  </a:extLst>
                </a:gridCol>
                <a:gridCol w="3377536">
                  <a:extLst>
                    <a:ext uri="{9D8B030D-6E8A-4147-A177-3AD203B41FA5}">
                      <a16:colId xmlns:a16="http://schemas.microsoft.com/office/drawing/2014/main" val="20002"/>
                    </a:ext>
                  </a:extLst>
                </a:gridCol>
              </a:tblGrid>
              <a:tr h="358318">
                <a:tc>
                  <a:txBody>
                    <a:bodyPr/>
                    <a:lstStyle/>
                    <a:p>
                      <a:pPr marL="0" indent="0">
                        <a:lnSpc>
                          <a:spcPts val="1820"/>
                        </a:lnSpc>
                        <a:buNone/>
                      </a:pPr>
                      <a:r>
                        <a:rPr lang="en-US" sz="1300" b="1" dirty="0">
                          <a:solidFill>
                            <a:srgbClr val="14213D"/>
                          </a:solidFill>
                          <a:latin typeface="Arial" pitchFamily="34" charset="0"/>
                          <a:ea typeface="Arial" pitchFamily="34" charset="-122"/>
                          <a:cs typeface="Arial" pitchFamily="34" charset="-120"/>
                        </a:rPr>
                        <a:t>problem</a:t>
                      </a:r>
                      <a:endParaRPr lang="en-US" sz="1300" dirty="0">
                        <a:latin typeface="Arial" charset="0"/>
                        <a:ea typeface="Arial" charset="0"/>
                        <a:cs typeface="Arial" charset="0"/>
                      </a:endParaRPr>
                    </a:p>
                  </a:txBody>
                  <a:tcPr marL="57785" marR="57785" marT="57785" marB="57785">
                    <a:lnL w="12700" cap="flat" cmpd="sng" algn="ctr">
                      <a:solidFill>
                        <a:srgbClr val="C4C4BF"/>
                      </a:solidFill>
                      <a:prstDash val="solid"/>
                      <a:round/>
                      <a:headEnd type="none" w="med" len="med"/>
                      <a:tailEnd type="none" w="med" len="med"/>
                    </a:lnL>
                    <a:lnR w="12700" cap="flat" cmpd="sng" algn="ctr">
                      <a:solidFill>
                        <a:srgbClr val="B6B5B1"/>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B6B5B1"/>
                      </a:solidFill>
                      <a:prstDash val="solid"/>
                      <a:round/>
                      <a:headEnd type="none" w="med" len="med"/>
                      <a:tailEnd type="none" w="med" len="med"/>
                    </a:lnB>
                    <a:solidFill>
                      <a:srgbClr val="E4E3DE"/>
                    </a:solidFill>
                  </a:tcPr>
                </a:tc>
                <a:tc>
                  <a:txBody>
                    <a:bodyPr/>
                    <a:lstStyle/>
                    <a:p>
                      <a:pPr marL="0" indent="0">
                        <a:lnSpc>
                          <a:spcPts val="1820"/>
                        </a:lnSpc>
                        <a:buNone/>
                      </a:pPr>
                      <a:r>
                        <a:rPr lang="en-US" sz="1300" b="1" dirty="0">
                          <a:solidFill>
                            <a:srgbClr val="14213D"/>
                          </a:solidFill>
                          <a:latin typeface="Arial" pitchFamily="34" charset="0"/>
                          <a:ea typeface="Arial" pitchFamily="34" charset="-122"/>
                          <a:cs typeface="Arial" pitchFamily="34" charset="-120"/>
                        </a:rPr>
                        <a:t>use</a:t>
                      </a:r>
                      <a:endParaRPr lang="en-US" sz="1300" dirty="0">
                        <a:latin typeface="Arial" charset="0"/>
                        <a:ea typeface="Arial" charset="0"/>
                        <a:cs typeface="Arial" charset="0"/>
                      </a:endParaRPr>
                    </a:p>
                  </a:txBody>
                  <a:tcPr marL="57785" marR="57785" marT="57785" marB="57785">
                    <a:lnL w="12700" cap="flat" cmpd="sng" algn="ctr">
                      <a:solidFill>
                        <a:srgbClr val="B6B5B1"/>
                      </a:solidFill>
                      <a:prstDash val="solid"/>
                      <a:round/>
                      <a:headEnd type="none" w="med" len="med"/>
                      <a:tailEnd type="none" w="med" len="med"/>
                    </a:lnL>
                    <a:lnR w="12700" cap="flat" cmpd="sng" algn="ctr">
                      <a:solidFill>
                        <a:srgbClr val="B6B5B1"/>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B6B5B1"/>
                      </a:solidFill>
                      <a:prstDash val="solid"/>
                      <a:round/>
                      <a:headEnd type="none" w="med" len="med"/>
                      <a:tailEnd type="none" w="med" len="med"/>
                    </a:lnB>
                    <a:solidFill>
                      <a:srgbClr val="E4E3DE"/>
                    </a:solidFill>
                  </a:tcPr>
                </a:tc>
                <a:tc>
                  <a:txBody>
                    <a:bodyPr/>
                    <a:lstStyle/>
                    <a:p>
                      <a:pPr marL="0" indent="0">
                        <a:lnSpc>
                          <a:spcPts val="1820"/>
                        </a:lnSpc>
                        <a:buNone/>
                      </a:pPr>
                      <a:r>
                        <a:rPr lang="en-US" sz="1300" b="1" dirty="0">
                          <a:solidFill>
                            <a:srgbClr val="14213D"/>
                          </a:solidFill>
                          <a:latin typeface="Arial" pitchFamily="34" charset="0"/>
                          <a:ea typeface="Arial" pitchFamily="34" charset="-122"/>
                          <a:cs typeface="Arial" pitchFamily="34" charset="-120"/>
                        </a:rPr>
                        <a:t>why</a:t>
                      </a:r>
                      <a:endParaRPr lang="en-US" sz="1300" dirty="0">
                        <a:latin typeface="Arial" charset="0"/>
                        <a:ea typeface="Arial" charset="0"/>
                        <a:cs typeface="Arial" charset="0"/>
                      </a:endParaRPr>
                    </a:p>
                  </a:txBody>
                  <a:tcPr marL="57785" marR="57785" marT="57785" marB="57785">
                    <a:lnL w="12700" cap="flat" cmpd="sng" algn="ctr">
                      <a:solidFill>
                        <a:srgbClr val="B6B5B1"/>
                      </a:solidFill>
                      <a:prstDash val="solid"/>
                      <a:round/>
                      <a:headEnd type="none" w="med" len="med"/>
                      <a:tailEnd type="none" w="med" len="med"/>
                    </a:lnL>
                    <a:lnR w="12700" cap="flat" cmpd="sng" algn="ctr">
                      <a:solidFill>
                        <a:srgbClr val="B6B5B1"/>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B6B5B1"/>
                      </a:solidFill>
                      <a:prstDash val="solid"/>
                      <a:round/>
                      <a:headEnd type="none" w="med" len="med"/>
                      <a:tailEnd type="none" w="med" len="med"/>
                    </a:lnB>
                    <a:solidFill>
                      <a:srgbClr val="E4E3DE"/>
                    </a:solidFill>
                  </a:tcPr>
                </a:tc>
                <a:extLst>
                  <a:ext uri="{0D108BD9-81ED-4DB2-BD59-A6C34878D82A}">
                    <a16:rowId xmlns:a16="http://schemas.microsoft.com/office/drawing/2014/main" val="10000"/>
                  </a:ext>
                </a:extLst>
              </a:tr>
              <a:tr h="358318">
                <a:tc>
                  <a:txBody>
                    <a:bodyPr/>
                    <a:lstStyle/>
                    <a:p>
                      <a:pPr marL="0" indent="0">
                        <a:lnSpc>
                          <a:spcPts val="1820"/>
                        </a:lnSpc>
                        <a:buNone/>
                      </a:pPr>
                      <a:r>
                        <a:rPr lang="en-US" sz="1300" dirty="0">
                          <a:solidFill>
                            <a:srgbClr val="14213D"/>
                          </a:solidFill>
                          <a:latin typeface="Arial" pitchFamily="34" charset="0"/>
                          <a:ea typeface="Arial" pitchFamily="34" charset="-122"/>
                          <a:cs typeface="Arial" pitchFamily="34" charset="-120"/>
                        </a:rPr>
                        <a:t>PWFA, AWAKE, ion motion, pinched witness</a:t>
                      </a:r>
                      <a:endParaRPr lang="en-US" sz="1300" dirty="0">
                        <a:latin typeface="Arial" charset="0"/>
                        <a:ea typeface="Arial" charset="0"/>
                        <a:cs typeface="Arial" charset="0"/>
                      </a:endParaRPr>
                    </a:p>
                  </a:txBody>
                  <a:tcPr marL="57785" marR="57785" marT="57785" marB="57785">
                    <a:lnL w="12700" cap="flat" cmpd="sng" algn="ctr">
                      <a:solidFill>
                        <a:srgbClr val="C4C4BF"/>
                      </a:solidFill>
                      <a:prstDash val="solid"/>
                      <a:round/>
                      <a:headEnd type="none" w="med" len="med"/>
                      <a:tailEnd type="none" w="med" len="med"/>
                    </a:lnL>
                    <a:lnR w="12700" cap="flat" cmpd="sng" algn="ctr">
                      <a:solidFill>
                        <a:srgbClr val="B5BCC4"/>
                      </a:solidFill>
                      <a:prstDash val="solid"/>
                      <a:round/>
                      <a:headEnd type="none" w="med" len="med"/>
                      <a:tailEnd type="none" w="med" len="med"/>
                    </a:lnR>
                    <a:lnT w="12700" cap="flat" cmpd="sng" algn="ctr">
                      <a:solidFill>
                        <a:srgbClr val="B6B5B1"/>
                      </a:solidFill>
                      <a:prstDash val="solid"/>
                      <a:round/>
                      <a:headEnd type="none" w="med" len="med"/>
                      <a:tailEnd type="none" w="med" len="med"/>
                    </a:lnT>
                    <a:lnB w="12700" cap="flat" cmpd="sng" algn="ctr">
                      <a:solidFill>
                        <a:srgbClr val="B5BCC4"/>
                      </a:solidFill>
                      <a:prstDash val="solid"/>
                      <a:round/>
                      <a:headEnd type="none" w="med" len="med"/>
                      <a:tailEnd type="none" w="med" len="med"/>
                    </a:lnB>
                    <a:solidFill>
                      <a:srgbClr val="E3ECF6"/>
                    </a:solidFill>
                  </a:tcPr>
                </a:tc>
                <a:tc>
                  <a:txBody>
                    <a:bodyPr/>
                    <a:lstStyle/>
                    <a:p>
                      <a:pPr marL="0" indent="0">
                        <a:lnSpc>
                          <a:spcPts val="1820"/>
                        </a:lnSpc>
                        <a:buNone/>
                      </a:pPr>
                      <a:r>
                        <a:rPr lang="en-US" sz="1300" dirty="0">
                          <a:solidFill>
                            <a:srgbClr val="14213D"/>
                          </a:solidFill>
                          <a:latin typeface="Arial" pitchFamily="34" charset="0"/>
                          <a:ea typeface="Arial" pitchFamily="34" charset="-122"/>
                          <a:cs typeface="Arial" pitchFamily="34" charset="-120"/>
                        </a:rPr>
                        <a:t>QUARZ</a:t>
                      </a:r>
                      <a:endParaRPr lang="en-US" sz="1300" dirty="0">
                        <a:latin typeface="Arial" charset="0"/>
                        <a:ea typeface="Arial" charset="0"/>
                        <a:cs typeface="Arial" charset="0"/>
                      </a:endParaRPr>
                    </a:p>
                  </a:txBody>
                  <a:tcPr marL="57785" marR="57785" marT="57785" marB="57785">
                    <a:lnL w="12700" cap="flat" cmpd="sng" algn="ctr">
                      <a:solidFill>
                        <a:srgbClr val="B5BCC4"/>
                      </a:solidFill>
                      <a:prstDash val="solid"/>
                      <a:round/>
                      <a:headEnd type="none" w="med" len="med"/>
                      <a:tailEnd type="none" w="med" len="med"/>
                    </a:lnL>
                    <a:lnR w="12700" cap="flat" cmpd="sng" algn="ctr">
                      <a:solidFill>
                        <a:srgbClr val="B5BCC4"/>
                      </a:solidFill>
                      <a:prstDash val="solid"/>
                      <a:round/>
                      <a:headEnd type="none" w="med" len="med"/>
                      <a:tailEnd type="none" w="med" len="med"/>
                    </a:lnR>
                    <a:lnT w="12700" cap="flat" cmpd="sng" algn="ctr">
                      <a:solidFill>
                        <a:srgbClr val="B6B5B1"/>
                      </a:solidFill>
                      <a:prstDash val="solid"/>
                      <a:round/>
                      <a:headEnd type="none" w="med" len="med"/>
                      <a:tailEnd type="none" w="med" len="med"/>
                    </a:lnT>
                    <a:lnB w="12700" cap="flat" cmpd="sng" algn="ctr">
                      <a:solidFill>
                        <a:srgbClr val="B5BCC4"/>
                      </a:solidFill>
                      <a:prstDash val="solid"/>
                      <a:round/>
                      <a:headEnd type="none" w="med" len="med"/>
                      <a:tailEnd type="none" w="med" len="med"/>
                    </a:lnB>
                    <a:solidFill>
                      <a:srgbClr val="E3ECF6"/>
                    </a:solidFill>
                  </a:tcPr>
                </a:tc>
                <a:tc>
                  <a:txBody>
                    <a:bodyPr/>
                    <a:lstStyle/>
                    <a:p>
                      <a:pPr marL="0" indent="0">
                        <a:lnSpc>
                          <a:spcPts val="1820"/>
                        </a:lnSpc>
                        <a:buNone/>
                      </a:pPr>
                      <a:r>
                        <a:rPr lang="en-US" sz="1300" dirty="0">
                          <a:solidFill>
                            <a:srgbClr val="14213D"/>
                          </a:solidFill>
                          <a:latin typeface="Arial" pitchFamily="34" charset="0"/>
                          <a:ea typeface="Arial" pitchFamily="34" charset="-122"/>
                          <a:cs typeface="Arial" pitchFamily="34" charset="-120"/>
                        </a:rPr>
                        <a:t>stretched r grid, GPU, m = 1</a:t>
                      </a:r>
                      <a:endParaRPr lang="en-US" sz="1300" dirty="0">
                        <a:latin typeface="Arial" charset="0"/>
                        <a:ea typeface="Arial" charset="0"/>
                        <a:cs typeface="Arial" charset="0"/>
                      </a:endParaRPr>
                    </a:p>
                  </a:txBody>
                  <a:tcPr marL="57785" marR="57785" marT="57785" marB="57785">
                    <a:lnL w="12700" cap="flat" cmpd="sng" algn="ctr">
                      <a:solidFill>
                        <a:srgbClr val="B5BCC4"/>
                      </a:solidFill>
                      <a:prstDash val="solid"/>
                      <a:round/>
                      <a:headEnd type="none" w="med" len="med"/>
                      <a:tailEnd type="none" w="med" len="med"/>
                    </a:lnL>
                    <a:lnR w="12700" cap="flat" cmpd="sng" algn="ctr">
                      <a:solidFill>
                        <a:srgbClr val="B5BCC4"/>
                      </a:solidFill>
                      <a:prstDash val="solid"/>
                      <a:round/>
                      <a:headEnd type="none" w="med" len="med"/>
                      <a:tailEnd type="none" w="med" len="med"/>
                    </a:lnR>
                    <a:lnT w="12700" cap="flat" cmpd="sng" algn="ctr">
                      <a:solidFill>
                        <a:srgbClr val="B6B5B1"/>
                      </a:solidFill>
                      <a:prstDash val="solid"/>
                      <a:round/>
                      <a:headEnd type="none" w="med" len="med"/>
                      <a:tailEnd type="none" w="med" len="med"/>
                    </a:lnT>
                    <a:lnB w="12700" cap="flat" cmpd="sng" algn="ctr">
                      <a:solidFill>
                        <a:srgbClr val="B5BCC4"/>
                      </a:solidFill>
                      <a:prstDash val="solid"/>
                      <a:round/>
                      <a:headEnd type="none" w="med" len="med"/>
                      <a:tailEnd type="none" w="med" len="med"/>
                    </a:lnB>
                    <a:solidFill>
                      <a:srgbClr val="E3ECF6"/>
                    </a:solidFill>
                  </a:tcPr>
                </a:tc>
                <a:extLst>
                  <a:ext uri="{0D108BD9-81ED-4DB2-BD59-A6C34878D82A}">
                    <a16:rowId xmlns:a16="http://schemas.microsoft.com/office/drawing/2014/main" val="10001"/>
                  </a:ext>
                </a:extLst>
              </a:tr>
              <a:tr h="358318">
                <a:tc>
                  <a:txBody>
                    <a:bodyPr/>
                    <a:lstStyle/>
                    <a:p>
                      <a:pPr marL="0" indent="0">
                        <a:lnSpc>
                          <a:spcPts val="1820"/>
                        </a:lnSpc>
                        <a:buNone/>
                      </a:pPr>
                      <a:r>
                        <a:rPr lang="en-US" sz="1300" dirty="0">
                          <a:solidFill>
                            <a:srgbClr val="14213D"/>
                          </a:solidFill>
                          <a:latin typeface="Arial" pitchFamily="34" charset="0"/>
                          <a:ea typeface="Arial" pitchFamily="34" charset="-122"/>
                          <a:cs typeface="Arial" pitchFamily="34" charset="-120"/>
                        </a:rPr>
                        <a:t>LWFA scans with multi-cycle pulses</a:t>
                      </a:r>
                      <a:endParaRPr lang="en-US" sz="1300" dirty="0">
                        <a:latin typeface="Arial" charset="0"/>
                        <a:ea typeface="Arial" charset="0"/>
                        <a:cs typeface="Arial" charset="0"/>
                      </a:endParaRPr>
                    </a:p>
                  </a:txBody>
                  <a:tcPr marL="57785" marR="57785" marT="57785" marB="57785">
                    <a:lnL w="12700" cap="flat" cmpd="sng" algn="ctr">
                      <a:solidFill>
                        <a:srgbClr val="C4C4BF"/>
                      </a:solidFill>
                      <a:prstDash val="solid"/>
                      <a:round/>
                      <a:headEnd type="none" w="med" len="med"/>
                      <a:tailEnd type="none" w="med" len="med"/>
                    </a:lnL>
                    <a:lnR w="12700" cap="flat" cmpd="sng" algn="ctr">
                      <a:solidFill>
                        <a:srgbClr val="B5BCC4"/>
                      </a:solidFill>
                      <a:prstDash val="solid"/>
                      <a:round/>
                      <a:headEnd type="none" w="med" len="med"/>
                      <a:tailEnd type="none" w="med" len="med"/>
                    </a:lnR>
                    <a:lnT w="12700" cap="flat" cmpd="sng" algn="ctr">
                      <a:solidFill>
                        <a:srgbClr val="B5BCC4"/>
                      </a:solidFill>
                      <a:prstDash val="solid"/>
                      <a:round/>
                      <a:headEnd type="none" w="med" len="med"/>
                      <a:tailEnd type="none" w="med" len="med"/>
                    </a:lnT>
                    <a:lnB w="12700" cap="flat" cmpd="sng" algn="ctr">
                      <a:solidFill>
                        <a:srgbClr val="B5BCC4"/>
                      </a:solidFill>
                      <a:prstDash val="solid"/>
                      <a:round/>
                      <a:headEnd type="none" w="med" len="med"/>
                      <a:tailEnd type="none" w="med" len="med"/>
                    </a:lnB>
                    <a:solidFill>
                      <a:srgbClr val="E3ECF6"/>
                    </a:solidFill>
                  </a:tcPr>
                </a:tc>
                <a:tc>
                  <a:txBody>
                    <a:bodyPr/>
                    <a:lstStyle/>
                    <a:p>
                      <a:pPr marL="0" indent="0">
                        <a:lnSpc>
                          <a:spcPts val="1820"/>
                        </a:lnSpc>
                        <a:buNone/>
                      </a:pPr>
                      <a:r>
                        <a:rPr lang="en-US" sz="1300" dirty="0">
                          <a:solidFill>
                            <a:srgbClr val="14213D"/>
                          </a:solidFill>
                          <a:latin typeface="Arial" pitchFamily="34" charset="0"/>
                          <a:ea typeface="Arial" pitchFamily="34" charset="-122"/>
                          <a:cs typeface="Arial" pitchFamily="34" charset="-120"/>
                        </a:rPr>
                        <a:t>QUARZ (envelope)</a:t>
                      </a:r>
                      <a:endParaRPr lang="en-US" sz="1300" dirty="0">
                        <a:latin typeface="Arial" charset="0"/>
                        <a:ea typeface="Arial" charset="0"/>
                        <a:cs typeface="Arial" charset="0"/>
                      </a:endParaRPr>
                    </a:p>
                  </a:txBody>
                  <a:tcPr marL="57785" marR="57785" marT="57785" marB="57785">
                    <a:lnL w="12700" cap="flat" cmpd="sng" algn="ctr">
                      <a:solidFill>
                        <a:srgbClr val="B5BCC4"/>
                      </a:solidFill>
                      <a:prstDash val="solid"/>
                      <a:round/>
                      <a:headEnd type="none" w="med" len="med"/>
                      <a:tailEnd type="none" w="med" len="med"/>
                    </a:lnL>
                    <a:lnR w="12700" cap="flat" cmpd="sng" algn="ctr">
                      <a:solidFill>
                        <a:srgbClr val="B5BCC4"/>
                      </a:solidFill>
                      <a:prstDash val="solid"/>
                      <a:round/>
                      <a:headEnd type="none" w="med" len="med"/>
                      <a:tailEnd type="none" w="med" len="med"/>
                    </a:lnR>
                    <a:lnT w="12700" cap="flat" cmpd="sng" algn="ctr">
                      <a:solidFill>
                        <a:srgbClr val="B5BCC4"/>
                      </a:solidFill>
                      <a:prstDash val="solid"/>
                      <a:round/>
                      <a:headEnd type="none" w="med" len="med"/>
                      <a:tailEnd type="none" w="med" len="med"/>
                    </a:lnT>
                    <a:lnB w="12700" cap="flat" cmpd="sng" algn="ctr">
                      <a:solidFill>
                        <a:srgbClr val="B5BCC4"/>
                      </a:solidFill>
                      <a:prstDash val="solid"/>
                      <a:round/>
                      <a:headEnd type="none" w="med" len="med"/>
                      <a:tailEnd type="none" w="med" len="med"/>
                    </a:lnB>
                    <a:solidFill>
                      <a:srgbClr val="E3ECF6"/>
                    </a:solidFill>
                  </a:tcPr>
                </a:tc>
                <a:tc>
                  <a:txBody>
                    <a:bodyPr/>
                    <a:lstStyle/>
                    <a:p>
                      <a:pPr marL="0" indent="0">
                        <a:lnSpc>
                          <a:spcPts val="1820"/>
                        </a:lnSpc>
                        <a:buNone/>
                      </a:pPr>
                      <a:r>
                        <a:rPr lang="en-US" sz="1300" dirty="0">
                          <a:solidFill>
                            <a:srgbClr val="14213D"/>
                          </a:solidFill>
                          <a:latin typeface="Arial" pitchFamily="34" charset="0"/>
                          <a:ea typeface="Arial" pitchFamily="34" charset="-122"/>
                          <a:cs typeface="Arial" pitchFamily="34" charset="-120"/>
                        </a:rPr>
                        <a:t>cheapest per stage</a:t>
                      </a:r>
                      <a:endParaRPr lang="en-US" sz="1300" dirty="0">
                        <a:latin typeface="Arial" charset="0"/>
                        <a:ea typeface="Arial" charset="0"/>
                        <a:cs typeface="Arial" charset="0"/>
                      </a:endParaRPr>
                    </a:p>
                  </a:txBody>
                  <a:tcPr marL="57785" marR="57785" marT="57785" marB="57785">
                    <a:lnL w="12700" cap="flat" cmpd="sng" algn="ctr">
                      <a:solidFill>
                        <a:srgbClr val="B5BCC4"/>
                      </a:solidFill>
                      <a:prstDash val="solid"/>
                      <a:round/>
                      <a:headEnd type="none" w="med" len="med"/>
                      <a:tailEnd type="none" w="med" len="med"/>
                    </a:lnL>
                    <a:lnR w="12700" cap="flat" cmpd="sng" algn="ctr">
                      <a:solidFill>
                        <a:srgbClr val="B5BCC4"/>
                      </a:solidFill>
                      <a:prstDash val="solid"/>
                      <a:round/>
                      <a:headEnd type="none" w="med" len="med"/>
                      <a:tailEnd type="none" w="med" len="med"/>
                    </a:lnR>
                    <a:lnT w="12700" cap="flat" cmpd="sng" algn="ctr">
                      <a:solidFill>
                        <a:srgbClr val="B5BCC4"/>
                      </a:solidFill>
                      <a:prstDash val="solid"/>
                      <a:round/>
                      <a:headEnd type="none" w="med" len="med"/>
                      <a:tailEnd type="none" w="med" len="med"/>
                    </a:lnT>
                    <a:lnB w="12700" cap="flat" cmpd="sng" algn="ctr">
                      <a:solidFill>
                        <a:srgbClr val="B5BCC4"/>
                      </a:solidFill>
                      <a:prstDash val="solid"/>
                      <a:round/>
                      <a:headEnd type="none" w="med" len="med"/>
                      <a:tailEnd type="none" w="med" len="med"/>
                    </a:lnB>
                    <a:solidFill>
                      <a:srgbClr val="E3ECF6"/>
                    </a:solidFill>
                  </a:tcPr>
                </a:tc>
                <a:extLst>
                  <a:ext uri="{0D108BD9-81ED-4DB2-BD59-A6C34878D82A}">
                    <a16:rowId xmlns:a16="http://schemas.microsoft.com/office/drawing/2014/main" val="10002"/>
                  </a:ext>
                </a:extLst>
              </a:tr>
              <a:tr h="358318">
                <a:tc>
                  <a:txBody>
                    <a:bodyPr/>
                    <a:lstStyle/>
                    <a:p>
                      <a:pPr marL="0" indent="0">
                        <a:lnSpc>
                          <a:spcPts val="1820"/>
                        </a:lnSpc>
                        <a:buNone/>
                      </a:pPr>
                      <a:r>
                        <a:rPr lang="en-US" sz="1300" dirty="0">
                          <a:solidFill>
                            <a:srgbClr val="14213D"/>
                          </a:solidFill>
                          <a:latin typeface="Arial" pitchFamily="34" charset="0"/>
                          <a:ea typeface="Arial" pitchFamily="34" charset="-122"/>
                          <a:cs typeface="Arial" pitchFamily="34" charset="-120"/>
                        </a:rPr>
                        <a:t>Few-cycle / kHz lasers, depletion, redshift</a:t>
                      </a:r>
                      <a:endParaRPr lang="en-US" sz="1300" dirty="0">
                        <a:latin typeface="Arial" charset="0"/>
                        <a:ea typeface="Arial" charset="0"/>
                        <a:cs typeface="Arial" charset="0"/>
                      </a:endParaRPr>
                    </a:p>
                  </a:txBody>
                  <a:tcPr marL="57785" marR="57785" marT="57785" marB="57785">
                    <a:lnL w="12700" cap="flat" cmpd="sng" algn="ctr">
                      <a:solidFill>
                        <a:srgbClr val="C4C4BF"/>
                      </a:solidFill>
                      <a:prstDash val="solid"/>
                      <a:round/>
                      <a:headEnd type="none" w="med" len="med"/>
                      <a:tailEnd type="none" w="med" len="med"/>
                    </a:lnL>
                    <a:lnR w="12700" cap="flat" cmpd="sng" algn="ctr">
                      <a:solidFill>
                        <a:srgbClr val="C5BAB2"/>
                      </a:solidFill>
                      <a:prstDash val="solid"/>
                      <a:round/>
                      <a:headEnd type="none" w="med" len="med"/>
                      <a:tailEnd type="none" w="med" len="med"/>
                    </a:lnR>
                    <a:lnT w="12700" cap="flat" cmpd="sng" algn="ctr">
                      <a:solidFill>
                        <a:srgbClr val="B5BCC4"/>
                      </a:solidFill>
                      <a:prstDash val="solid"/>
                      <a:round/>
                      <a:headEnd type="none" w="med" len="med"/>
                      <a:tailEnd type="none" w="med" len="med"/>
                    </a:lnT>
                    <a:lnB w="12700" cap="flat" cmpd="sng" algn="ctr">
                      <a:solidFill>
                        <a:srgbClr val="C5BAB2"/>
                      </a:solidFill>
                      <a:prstDash val="solid"/>
                      <a:round/>
                      <a:headEnd type="none" w="med" len="med"/>
                      <a:tailEnd type="none" w="med" len="med"/>
                    </a:lnB>
                    <a:solidFill>
                      <a:srgbClr val="F7E9DF"/>
                    </a:solidFill>
                  </a:tcPr>
                </a:tc>
                <a:tc>
                  <a:txBody>
                    <a:bodyPr/>
                    <a:lstStyle/>
                    <a:p>
                      <a:pPr marL="0" indent="0">
                        <a:lnSpc>
                          <a:spcPts val="1820"/>
                        </a:lnSpc>
                        <a:buNone/>
                      </a:pPr>
                      <a:r>
                        <a:rPr lang="en-US" sz="1300" dirty="0">
                          <a:solidFill>
                            <a:srgbClr val="14213D"/>
                          </a:solidFill>
                          <a:latin typeface="Arial" pitchFamily="34" charset="0"/>
                          <a:ea typeface="Arial" pitchFamily="34" charset="-122"/>
                          <a:cs typeface="Arial" pitchFamily="34" charset="-120"/>
                        </a:rPr>
                        <a:t>GEM-PIC-RZ</a:t>
                      </a:r>
                      <a:endParaRPr lang="en-US" sz="1300" dirty="0">
                        <a:latin typeface="Arial" charset="0"/>
                        <a:ea typeface="Arial" charset="0"/>
                        <a:cs typeface="Arial" charset="0"/>
                      </a:endParaRPr>
                    </a:p>
                  </a:txBody>
                  <a:tcPr marL="57785" marR="57785" marT="57785" marB="57785">
                    <a:lnL w="12700" cap="flat" cmpd="sng" algn="ctr">
                      <a:solidFill>
                        <a:srgbClr val="C5BAB2"/>
                      </a:solidFill>
                      <a:prstDash val="solid"/>
                      <a:round/>
                      <a:headEnd type="none" w="med" len="med"/>
                      <a:tailEnd type="none" w="med" len="med"/>
                    </a:lnL>
                    <a:lnR w="12700" cap="flat" cmpd="sng" algn="ctr">
                      <a:solidFill>
                        <a:srgbClr val="C5BAB2"/>
                      </a:solidFill>
                      <a:prstDash val="solid"/>
                      <a:round/>
                      <a:headEnd type="none" w="med" len="med"/>
                      <a:tailEnd type="none" w="med" len="med"/>
                    </a:lnR>
                    <a:lnT w="12700" cap="flat" cmpd="sng" algn="ctr">
                      <a:solidFill>
                        <a:srgbClr val="B5BCC4"/>
                      </a:solidFill>
                      <a:prstDash val="solid"/>
                      <a:round/>
                      <a:headEnd type="none" w="med" len="med"/>
                      <a:tailEnd type="none" w="med" len="med"/>
                    </a:lnT>
                    <a:lnB w="12700" cap="flat" cmpd="sng" algn="ctr">
                      <a:solidFill>
                        <a:srgbClr val="C5BAB2"/>
                      </a:solidFill>
                      <a:prstDash val="solid"/>
                      <a:round/>
                      <a:headEnd type="none" w="med" len="med"/>
                      <a:tailEnd type="none" w="med" len="med"/>
                    </a:lnB>
                    <a:solidFill>
                      <a:srgbClr val="F7E9DF"/>
                    </a:solidFill>
                  </a:tcPr>
                </a:tc>
                <a:tc>
                  <a:txBody>
                    <a:bodyPr/>
                    <a:lstStyle/>
                    <a:p>
                      <a:pPr marL="0" indent="0">
                        <a:lnSpc>
                          <a:spcPts val="1820"/>
                        </a:lnSpc>
                        <a:buNone/>
                      </a:pPr>
                      <a:r>
                        <a:rPr lang="en-US" sz="1300" dirty="0">
                          <a:solidFill>
                            <a:srgbClr val="14213D"/>
                          </a:solidFill>
                          <a:latin typeface="Arial" pitchFamily="34" charset="0"/>
                          <a:ea typeface="Arial" pitchFamily="34" charset="-122"/>
                          <a:cs typeface="Arial" pitchFamily="34" charset="-120"/>
                        </a:rPr>
                        <a:t>carrier resolved</a:t>
                      </a:r>
                      <a:endParaRPr lang="en-US" sz="1300" dirty="0">
                        <a:latin typeface="Arial" charset="0"/>
                        <a:ea typeface="Arial" charset="0"/>
                        <a:cs typeface="Arial" charset="0"/>
                      </a:endParaRPr>
                    </a:p>
                  </a:txBody>
                  <a:tcPr marL="57785" marR="57785" marT="57785" marB="57785">
                    <a:lnL w="12700" cap="flat" cmpd="sng" algn="ctr">
                      <a:solidFill>
                        <a:srgbClr val="C5BAB2"/>
                      </a:solidFill>
                      <a:prstDash val="solid"/>
                      <a:round/>
                      <a:headEnd type="none" w="med" len="med"/>
                      <a:tailEnd type="none" w="med" len="med"/>
                    </a:lnL>
                    <a:lnR w="12700" cap="flat" cmpd="sng" algn="ctr">
                      <a:solidFill>
                        <a:srgbClr val="C5BAB2"/>
                      </a:solidFill>
                      <a:prstDash val="solid"/>
                      <a:round/>
                      <a:headEnd type="none" w="med" len="med"/>
                      <a:tailEnd type="none" w="med" len="med"/>
                    </a:lnR>
                    <a:lnT w="12700" cap="flat" cmpd="sng" algn="ctr">
                      <a:solidFill>
                        <a:srgbClr val="B5BCC4"/>
                      </a:solidFill>
                      <a:prstDash val="solid"/>
                      <a:round/>
                      <a:headEnd type="none" w="med" len="med"/>
                      <a:tailEnd type="none" w="med" len="med"/>
                    </a:lnT>
                    <a:lnB w="12700" cap="flat" cmpd="sng" algn="ctr">
                      <a:solidFill>
                        <a:srgbClr val="C5BAB2"/>
                      </a:solidFill>
                      <a:prstDash val="solid"/>
                      <a:round/>
                      <a:headEnd type="none" w="med" len="med"/>
                      <a:tailEnd type="none" w="med" len="med"/>
                    </a:lnB>
                    <a:solidFill>
                      <a:srgbClr val="F7E9DF"/>
                    </a:solidFill>
                  </a:tcPr>
                </a:tc>
                <a:extLst>
                  <a:ext uri="{0D108BD9-81ED-4DB2-BD59-A6C34878D82A}">
                    <a16:rowId xmlns:a16="http://schemas.microsoft.com/office/drawing/2014/main" val="10003"/>
                  </a:ext>
                </a:extLst>
              </a:tr>
              <a:tr h="358318">
                <a:tc>
                  <a:txBody>
                    <a:bodyPr/>
                    <a:lstStyle/>
                    <a:p>
                      <a:pPr marL="0" indent="0">
                        <a:lnSpc>
                          <a:spcPts val="1820"/>
                        </a:lnSpc>
                        <a:buNone/>
                      </a:pPr>
                      <a:r>
                        <a:rPr lang="en-US" sz="1300" dirty="0">
                          <a:solidFill>
                            <a:srgbClr val="14213D"/>
                          </a:solidFill>
                          <a:latin typeface="Arial" pitchFamily="34" charset="0"/>
                          <a:ea typeface="Arial" pitchFamily="34" charset="-122"/>
                          <a:cs typeface="Arial" pitchFamily="34" charset="-120"/>
                        </a:rPr>
                        <a:t>Ionization injection</a:t>
                      </a:r>
                      <a:endParaRPr lang="en-US" sz="1300" dirty="0">
                        <a:latin typeface="Arial" charset="0"/>
                        <a:ea typeface="Arial" charset="0"/>
                        <a:cs typeface="Arial" charset="0"/>
                      </a:endParaRPr>
                    </a:p>
                  </a:txBody>
                  <a:tcPr marL="57785" marR="57785" marT="57785" marB="57785">
                    <a:lnL w="12700" cap="flat" cmpd="sng" algn="ctr">
                      <a:solidFill>
                        <a:srgbClr val="C4C4BF"/>
                      </a:solidFill>
                      <a:prstDash val="solid"/>
                      <a:round/>
                      <a:headEnd type="none" w="med" len="med"/>
                      <a:tailEnd type="none" w="med" len="med"/>
                    </a:lnL>
                    <a:lnR w="12700" cap="flat" cmpd="sng" algn="ctr">
                      <a:solidFill>
                        <a:srgbClr val="C5BAB2"/>
                      </a:solidFill>
                      <a:prstDash val="solid"/>
                      <a:round/>
                      <a:headEnd type="none" w="med" len="med"/>
                      <a:tailEnd type="none" w="med" len="med"/>
                    </a:lnR>
                    <a:lnT w="12700" cap="flat" cmpd="sng" algn="ctr">
                      <a:solidFill>
                        <a:srgbClr val="C5BAB2"/>
                      </a:solidFill>
                      <a:prstDash val="solid"/>
                      <a:round/>
                      <a:headEnd type="none" w="med" len="med"/>
                      <a:tailEnd type="none" w="med" len="med"/>
                    </a:lnT>
                    <a:lnB w="12700" cap="flat" cmpd="sng" algn="ctr">
                      <a:solidFill>
                        <a:srgbClr val="C5BAB2"/>
                      </a:solidFill>
                      <a:prstDash val="solid"/>
                      <a:round/>
                      <a:headEnd type="none" w="med" len="med"/>
                      <a:tailEnd type="none" w="med" len="med"/>
                    </a:lnB>
                    <a:solidFill>
                      <a:srgbClr val="F7E9DF"/>
                    </a:solidFill>
                  </a:tcPr>
                </a:tc>
                <a:tc>
                  <a:txBody>
                    <a:bodyPr/>
                    <a:lstStyle/>
                    <a:p>
                      <a:pPr marL="0" indent="0">
                        <a:lnSpc>
                          <a:spcPts val="1820"/>
                        </a:lnSpc>
                        <a:buNone/>
                      </a:pPr>
                      <a:r>
                        <a:rPr lang="en-US" sz="1300" dirty="0">
                          <a:solidFill>
                            <a:srgbClr val="14213D"/>
                          </a:solidFill>
                          <a:latin typeface="Arial" pitchFamily="34" charset="0"/>
                          <a:ea typeface="Arial" pitchFamily="34" charset="-122"/>
                          <a:cs typeface="Arial" pitchFamily="34" charset="-120"/>
                        </a:rPr>
                        <a:t>GEM-PIC-RZ</a:t>
                      </a:r>
                      <a:endParaRPr lang="en-US" sz="1300" dirty="0">
                        <a:latin typeface="Arial" charset="0"/>
                        <a:ea typeface="Arial" charset="0"/>
                        <a:cs typeface="Arial" charset="0"/>
                      </a:endParaRPr>
                    </a:p>
                  </a:txBody>
                  <a:tcPr marL="57785" marR="57785" marT="57785" marB="57785">
                    <a:lnL w="12700" cap="flat" cmpd="sng" algn="ctr">
                      <a:solidFill>
                        <a:srgbClr val="C5BAB2"/>
                      </a:solidFill>
                      <a:prstDash val="solid"/>
                      <a:round/>
                      <a:headEnd type="none" w="med" len="med"/>
                      <a:tailEnd type="none" w="med" len="med"/>
                    </a:lnL>
                    <a:lnR w="12700" cap="flat" cmpd="sng" algn="ctr">
                      <a:solidFill>
                        <a:srgbClr val="C5BAB2"/>
                      </a:solidFill>
                      <a:prstDash val="solid"/>
                      <a:round/>
                      <a:headEnd type="none" w="med" len="med"/>
                      <a:tailEnd type="none" w="med" len="med"/>
                    </a:lnR>
                    <a:lnT w="12700" cap="flat" cmpd="sng" algn="ctr">
                      <a:solidFill>
                        <a:srgbClr val="C5BAB2"/>
                      </a:solidFill>
                      <a:prstDash val="solid"/>
                      <a:round/>
                      <a:headEnd type="none" w="med" len="med"/>
                      <a:tailEnd type="none" w="med" len="med"/>
                    </a:lnT>
                    <a:lnB w="12700" cap="flat" cmpd="sng" algn="ctr">
                      <a:solidFill>
                        <a:srgbClr val="C5BAB2"/>
                      </a:solidFill>
                      <a:prstDash val="solid"/>
                      <a:round/>
                      <a:headEnd type="none" w="med" len="med"/>
                      <a:tailEnd type="none" w="med" len="med"/>
                    </a:lnB>
                    <a:solidFill>
                      <a:srgbClr val="F7E9DF"/>
                    </a:solidFill>
                  </a:tcPr>
                </a:tc>
                <a:tc>
                  <a:txBody>
                    <a:bodyPr/>
                    <a:lstStyle/>
                    <a:p>
                      <a:pPr marL="0" indent="0">
                        <a:lnSpc>
                          <a:spcPts val="1820"/>
                        </a:lnSpc>
                        <a:buNone/>
                      </a:pPr>
                      <a:r>
                        <a:rPr lang="en-US" sz="1300" dirty="0">
                          <a:solidFill>
                            <a:srgbClr val="14213D"/>
                          </a:solidFill>
                          <a:latin typeface="Arial" pitchFamily="34" charset="0"/>
                          <a:ea typeface="Arial" pitchFamily="34" charset="-122"/>
                          <a:cs typeface="Arial" pitchFamily="34" charset="-120"/>
                        </a:rPr>
                        <a:t>ADK in the real field</a:t>
                      </a:r>
                      <a:endParaRPr lang="en-US" sz="1300" dirty="0">
                        <a:latin typeface="Arial" charset="0"/>
                        <a:ea typeface="Arial" charset="0"/>
                        <a:cs typeface="Arial" charset="0"/>
                      </a:endParaRPr>
                    </a:p>
                  </a:txBody>
                  <a:tcPr marL="57785" marR="57785" marT="57785" marB="57785">
                    <a:lnL w="12700" cap="flat" cmpd="sng" algn="ctr">
                      <a:solidFill>
                        <a:srgbClr val="C5BAB2"/>
                      </a:solidFill>
                      <a:prstDash val="solid"/>
                      <a:round/>
                      <a:headEnd type="none" w="med" len="med"/>
                      <a:tailEnd type="none" w="med" len="med"/>
                    </a:lnL>
                    <a:lnR w="12700" cap="flat" cmpd="sng" algn="ctr">
                      <a:solidFill>
                        <a:srgbClr val="C5BAB2"/>
                      </a:solidFill>
                      <a:prstDash val="solid"/>
                      <a:round/>
                      <a:headEnd type="none" w="med" len="med"/>
                      <a:tailEnd type="none" w="med" len="med"/>
                    </a:lnR>
                    <a:lnT w="12700" cap="flat" cmpd="sng" algn="ctr">
                      <a:solidFill>
                        <a:srgbClr val="C5BAB2"/>
                      </a:solidFill>
                      <a:prstDash val="solid"/>
                      <a:round/>
                      <a:headEnd type="none" w="med" len="med"/>
                      <a:tailEnd type="none" w="med" len="med"/>
                    </a:lnT>
                    <a:lnB w="12700" cap="flat" cmpd="sng" algn="ctr">
                      <a:solidFill>
                        <a:srgbClr val="C5BAB2"/>
                      </a:solidFill>
                      <a:prstDash val="solid"/>
                      <a:round/>
                      <a:headEnd type="none" w="med" len="med"/>
                      <a:tailEnd type="none" w="med" len="med"/>
                    </a:lnB>
                    <a:solidFill>
                      <a:srgbClr val="F7E9DF"/>
                    </a:solidFill>
                  </a:tcPr>
                </a:tc>
                <a:extLst>
                  <a:ext uri="{0D108BD9-81ED-4DB2-BD59-A6C34878D82A}">
                    <a16:rowId xmlns:a16="http://schemas.microsoft.com/office/drawing/2014/main" val="10004"/>
                  </a:ext>
                </a:extLst>
              </a:tr>
              <a:tr h="358318">
                <a:tc>
                  <a:txBody>
                    <a:bodyPr/>
                    <a:lstStyle/>
                    <a:p>
                      <a:pPr marL="0" indent="0">
                        <a:lnSpc>
                          <a:spcPts val="1820"/>
                        </a:lnSpc>
                        <a:buNone/>
                      </a:pPr>
                      <a:r>
                        <a:rPr lang="en-US" sz="1300" dirty="0">
                          <a:solidFill>
                            <a:srgbClr val="14213D"/>
                          </a:solidFill>
                          <a:latin typeface="Arial" pitchFamily="34" charset="0"/>
                          <a:ea typeface="Arial" pitchFamily="34" charset="-122"/>
                          <a:cs typeface="Arial" pitchFamily="34" charset="-120"/>
                        </a:rPr>
                        <a:t>Undulator radiation, FEL after a plasma stage</a:t>
                      </a:r>
                      <a:endParaRPr lang="en-US" sz="1300" dirty="0">
                        <a:latin typeface="Arial" charset="0"/>
                        <a:ea typeface="Arial" charset="0"/>
                        <a:cs typeface="Arial" charset="0"/>
                      </a:endParaRPr>
                    </a:p>
                  </a:txBody>
                  <a:tcPr marL="57785" marR="57785" marT="57785" marB="57785">
                    <a:lnL w="12700" cap="flat" cmpd="sng" algn="ctr">
                      <a:solidFill>
                        <a:srgbClr val="C4C4BF"/>
                      </a:solidFill>
                      <a:prstDash val="solid"/>
                      <a:round/>
                      <a:headEnd type="none" w="med" len="med"/>
                      <a:tailEnd type="none" w="med" len="med"/>
                    </a:lnL>
                    <a:lnR w="12700" cap="flat" cmpd="sng" algn="ctr">
                      <a:solidFill>
                        <a:srgbClr val="C5BAB2"/>
                      </a:solidFill>
                      <a:prstDash val="solid"/>
                      <a:round/>
                      <a:headEnd type="none" w="med" len="med"/>
                      <a:tailEnd type="none" w="med" len="med"/>
                    </a:lnR>
                    <a:lnT w="12700" cap="flat" cmpd="sng" algn="ctr">
                      <a:solidFill>
                        <a:srgbClr val="C5BAB2"/>
                      </a:solidFill>
                      <a:prstDash val="solid"/>
                      <a:round/>
                      <a:headEnd type="none" w="med" len="med"/>
                      <a:tailEnd type="none" w="med" len="med"/>
                    </a:lnT>
                    <a:lnB w="12700" cap="flat" cmpd="sng" algn="ctr">
                      <a:solidFill>
                        <a:srgbClr val="C5BAB2"/>
                      </a:solidFill>
                      <a:prstDash val="solid"/>
                      <a:round/>
                      <a:headEnd type="none" w="med" len="med"/>
                      <a:tailEnd type="none" w="med" len="med"/>
                    </a:lnB>
                    <a:solidFill>
                      <a:srgbClr val="F7E9DF"/>
                    </a:solidFill>
                  </a:tcPr>
                </a:tc>
                <a:tc>
                  <a:txBody>
                    <a:bodyPr/>
                    <a:lstStyle/>
                    <a:p>
                      <a:pPr marL="0" indent="0">
                        <a:lnSpc>
                          <a:spcPts val="1820"/>
                        </a:lnSpc>
                        <a:buNone/>
                      </a:pPr>
                      <a:r>
                        <a:rPr lang="en-US" sz="1300" dirty="0">
                          <a:solidFill>
                            <a:srgbClr val="14213D"/>
                          </a:solidFill>
                          <a:latin typeface="Arial" pitchFamily="34" charset="0"/>
                          <a:ea typeface="Arial" pitchFamily="34" charset="-122"/>
                          <a:cs typeface="Arial" pitchFamily="34" charset="-120"/>
                        </a:rPr>
                        <a:t>GEM-PIC-RZ</a:t>
                      </a:r>
                      <a:endParaRPr lang="en-US" sz="1300" dirty="0">
                        <a:latin typeface="Arial" charset="0"/>
                        <a:ea typeface="Arial" charset="0"/>
                        <a:cs typeface="Arial" charset="0"/>
                      </a:endParaRPr>
                    </a:p>
                  </a:txBody>
                  <a:tcPr marL="57785" marR="57785" marT="57785" marB="57785">
                    <a:lnL w="12700" cap="flat" cmpd="sng" algn="ctr">
                      <a:solidFill>
                        <a:srgbClr val="C5BAB2"/>
                      </a:solidFill>
                      <a:prstDash val="solid"/>
                      <a:round/>
                      <a:headEnd type="none" w="med" len="med"/>
                      <a:tailEnd type="none" w="med" len="med"/>
                    </a:lnL>
                    <a:lnR w="12700" cap="flat" cmpd="sng" algn="ctr">
                      <a:solidFill>
                        <a:srgbClr val="C5BAB2"/>
                      </a:solidFill>
                      <a:prstDash val="solid"/>
                      <a:round/>
                      <a:headEnd type="none" w="med" len="med"/>
                      <a:tailEnd type="none" w="med" len="med"/>
                    </a:lnR>
                    <a:lnT w="12700" cap="flat" cmpd="sng" algn="ctr">
                      <a:solidFill>
                        <a:srgbClr val="C5BAB2"/>
                      </a:solidFill>
                      <a:prstDash val="solid"/>
                      <a:round/>
                      <a:headEnd type="none" w="med" len="med"/>
                      <a:tailEnd type="none" w="med" len="med"/>
                    </a:lnT>
                    <a:lnB w="12700" cap="flat" cmpd="sng" algn="ctr">
                      <a:solidFill>
                        <a:srgbClr val="C5BAB2"/>
                      </a:solidFill>
                      <a:prstDash val="solid"/>
                      <a:round/>
                      <a:headEnd type="none" w="med" len="med"/>
                      <a:tailEnd type="none" w="med" len="med"/>
                    </a:lnB>
                    <a:solidFill>
                      <a:srgbClr val="F7E9DF"/>
                    </a:solidFill>
                  </a:tcPr>
                </a:tc>
                <a:tc>
                  <a:txBody>
                    <a:bodyPr/>
                    <a:lstStyle/>
                    <a:p>
                      <a:pPr marL="0" indent="0">
                        <a:lnSpc>
                          <a:spcPts val="1820"/>
                        </a:lnSpc>
                        <a:buNone/>
                      </a:pPr>
                      <a:r>
                        <a:rPr lang="en-US" sz="1300" dirty="0">
                          <a:solidFill>
                            <a:srgbClr val="14213D"/>
                          </a:solidFill>
                          <a:latin typeface="Arial" pitchFamily="34" charset="0"/>
                          <a:ea typeface="Arial" pitchFamily="34" charset="-122"/>
                          <a:cs typeface="Arial" pitchFamily="34" charset="-120"/>
                        </a:rPr>
                        <a:t>radiation in the model</a:t>
                      </a:r>
                      <a:endParaRPr lang="en-US" sz="1300" dirty="0">
                        <a:latin typeface="Arial" charset="0"/>
                        <a:ea typeface="Arial" charset="0"/>
                        <a:cs typeface="Arial" charset="0"/>
                      </a:endParaRPr>
                    </a:p>
                  </a:txBody>
                  <a:tcPr marL="57785" marR="57785" marT="57785" marB="57785">
                    <a:lnL w="12700" cap="flat" cmpd="sng" algn="ctr">
                      <a:solidFill>
                        <a:srgbClr val="C5BAB2"/>
                      </a:solidFill>
                      <a:prstDash val="solid"/>
                      <a:round/>
                      <a:headEnd type="none" w="med" len="med"/>
                      <a:tailEnd type="none" w="med" len="med"/>
                    </a:lnL>
                    <a:lnR w="12700" cap="flat" cmpd="sng" algn="ctr">
                      <a:solidFill>
                        <a:srgbClr val="C5BAB2"/>
                      </a:solidFill>
                      <a:prstDash val="solid"/>
                      <a:round/>
                      <a:headEnd type="none" w="med" len="med"/>
                      <a:tailEnd type="none" w="med" len="med"/>
                    </a:lnR>
                    <a:lnT w="12700" cap="flat" cmpd="sng" algn="ctr">
                      <a:solidFill>
                        <a:srgbClr val="C5BAB2"/>
                      </a:solidFill>
                      <a:prstDash val="solid"/>
                      <a:round/>
                      <a:headEnd type="none" w="med" len="med"/>
                      <a:tailEnd type="none" w="med" len="med"/>
                    </a:lnT>
                    <a:lnB w="12700" cap="flat" cmpd="sng" algn="ctr">
                      <a:solidFill>
                        <a:srgbClr val="C5BAB2"/>
                      </a:solidFill>
                      <a:prstDash val="solid"/>
                      <a:round/>
                      <a:headEnd type="none" w="med" len="med"/>
                      <a:tailEnd type="none" w="med" len="med"/>
                    </a:lnB>
                    <a:solidFill>
                      <a:srgbClr val="F7E9DF"/>
                    </a:solidFill>
                  </a:tcPr>
                </a:tc>
                <a:extLst>
                  <a:ext uri="{0D108BD9-81ED-4DB2-BD59-A6C34878D82A}">
                    <a16:rowId xmlns:a16="http://schemas.microsoft.com/office/drawing/2014/main" val="10005"/>
                  </a:ext>
                </a:extLst>
              </a:tr>
              <a:tr h="358318">
                <a:tc>
                  <a:txBody>
                    <a:bodyPr/>
                    <a:lstStyle/>
                    <a:p>
                      <a:pPr marL="0" indent="0">
                        <a:lnSpc>
                          <a:spcPts val="1820"/>
                        </a:lnSpc>
                        <a:buNone/>
                      </a:pPr>
                      <a:r>
                        <a:rPr lang="en-US" sz="1300" dirty="0">
                          <a:solidFill>
                            <a:srgbClr val="14213D"/>
                          </a:solidFill>
                          <a:latin typeface="Arial" pitchFamily="34" charset="0"/>
                          <a:ea typeface="Arial" pitchFamily="34" charset="-122"/>
                          <a:cs typeface="Arial" pitchFamily="34" charset="-120"/>
                        </a:rPr>
                        <a:t>Sharp down-ramp self-injection</a:t>
                      </a:r>
                      <a:endParaRPr lang="en-US" sz="1300" dirty="0">
                        <a:latin typeface="Arial" charset="0"/>
                        <a:ea typeface="Arial" charset="0"/>
                        <a:cs typeface="Arial" charset="0"/>
                      </a:endParaRPr>
                    </a:p>
                  </a:txBody>
                  <a:tcPr marL="57785" marR="57785" marT="57785" marB="57785">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C5BAB2"/>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820"/>
                        </a:lnSpc>
                        <a:buNone/>
                      </a:pPr>
                      <a:r>
                        <a:rPr lang="en-US" sz="1300" dirty="0">
                          <a:solidFill>
                            <a:srgbClr val="14213D"/>
                          </a:solidFill>
                          <a:latin typeface="Arial" pitchFamily="34" charset="0"/>
                          <a:ea typeface="Arial" pitchFamily="34" charset="-122"/>
                          <a:cs typeface="Arial" pitchFamily="34" charset="-120"/>
                        </a:rPr>
                        <a:t>full PIC, for now</a:t>
                      </a:r>
                      <a:endParaRPr lang="en-US" sz="1300" dirty="0">
                        <a:latin typeface="Arial" charset="0"/>
                        <a:ea typeface="Arial" charset="0"/>
                        <a:cs typeface="Arial" charset="0"/>
                      </a:endParaRPr>
                    </a:p>
                  </a:txBody>
                  <a:tcPr marL="57785" marR="57785" marT="57785" marB="57785">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C5BAB2"/>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820"/>
                        </a:lnSpc>
                        <a:buNone/>
                      </a:pPr>
                      <a:r>
                        <a:rPr lang="en-US" sz="1300" dirty="0">
                          <a:solidFill>
                            <a:srgbClr val="14213D"/>
                          </a:solidFill>
                          <a:latin typeface="Arial" pitchFamily="34" charset="0"/>
                          <a:ea typeface="Arial" pitchFamily="34" charset="-122"/>
                          <a:cs typeface="Arial" pitchFamily="34" charset="-120"/>
                        </a:rPr>
                        <a:t>open problem (GT2)</a:t>
                      </a:r>
                      <a:endParaRPr lang="en-US" sz="1300" dirty="0">
                        <a:latin typeface="Arial" charset="0"/>
                        <a:ea typeface="Arial" charset="0"/>
                        <a:cs typeface="Arial" charset="0"/>
                      </a:endParaRPr>
                    </a:p>
                  </a:txBody>
                  <a:tcPr marL="57785" marR="57785" marT="57785" marB="57785">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C5BAB2"/>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extLst>
                  <a:ext uri="{0D108BD9-81ED-4DB2-BD59-A6C34878D82A}">
                    <a16:rowId xmlns:a16="http://schemas.microsoft.com/office/drawing/2014/main" val="10006"/>
                  </a:ext>
                </a:extLst>
              </a:tr>
              <a:tr h="358318">
                <a:tc>
                  <a:txBody>
                    <a:bodyPr/>
                    <a:lstStyle/>
                    <a:p>
                      <a:pPr marL="0" indent="0">
                        <a:lnSpc>
                          <a:spcPts val="1820"/>
                        </a:lnSpc>
                        <a:buNone/>
                      </a:pPr>
                      <a:r>
                        <a:rPr lang="en-US" sz="1300" dirty="0">
                          <a:solidFill>
                            <a:srgbClr val="14213D"/>
                          </a:solidFill>
                          <a:latin typeface="Arial" pitchFamily="34" charset="0"/>
                          <a:ea typeface="Arial" pitchFamily="34" charset="-122"/>
                          <a:cs typeface="Arial" pitchFamily="34" charset="-120"/>
                        </a:rPr>
                        <a:t>TNSA, solid targets, backscatter, surface harmonics</a:t>
                      </a:r>
                      <a:endParaRPr lang="en-US" sz="1300" dirty="0">
                        <a:latin typeface="Arial" charset="0"/>
                        <a:ea typeface="Arial" charset="0"/>
                        <a:cs typeface="Arial" charset="0"/>
                      </a:endParaRPr>
                    </a:p>
                  </a:txBody>
                  <a:tcPr marL="57785" marR="57785" marT="57785" marB="57785">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820"/>
                        </a:lnSpc>
                        <a:buNone/>
                      </a:pPr>
                      <a:r>
                        <a:rPr lang="en-US" sz="1300" dirty="0">
                          <a:solidFill>
                            <a:srgbClr val="14213D"/>
                          </a:solidFill>
                          <a:latin typeface="Arial" pitchFamily="34" charset="0"/>
                          <a:ea typeface="Arial" pitchFamily="34" charset="-122"/>
                          <a:cs typeface="Arial" pitchFamily="34" charset="-120"/>
                        </a:rPr>
                        <a:t>full PIC</a:t>
                      </a:r>
                      <a:endParaRPr lang="en-US" sz="1300" dirty="0">
                        <a:latin typeface="Arial" charset="0"/>
                        <a:ea typeface="Arial" charset="0"/>
                        <a:cs typeface="Arial" charset="0"/>
                      </a:endParaRPr>
                    </a:p>
                  </a:txBody>
                  <a:tcPr marL="57785" marR="57785" marT="57785" marB="57785">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820"/>
                        </a:lnSpc>
                        <a:buNone/>
                      </a:pPr>
                      <a:r>
                        <a:rPr lang="en-US" sz="1300" dirty="0">
                          <a:solidFill>
                            <a:srgbClr val="14213D"/>
                          </a:solidFill>
                          <a:latin typeface="Arial" pitchFamily="34" charset="0"/>
                          <a:ea typeface="Arial" pitchFamily="34" charset="-122"/>
                          <a:cs typeface="Arial" pitchFamily="34" charset="-120"/>
                        </a:rPr>
                        <a:t>backward waves, overdense</a:t>
                      </a:r>
                      <a:endParaRPr lang="en-US" sz="1300" dirty="0">
                        <a:latin typeface="Arial" charset="0"/>
                        <a:ea typeface="Arial" charset="0"/>
                        <a:cs typeface="Arial" charset="0"/>
                      </a:endParaRPr>
                    </a:p>
                  </a:txBody>
                  <a:tcPr marL="57785" marR="57785" marT="57785" marB="57785">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extLst>
                  <a:ext uri="{0D108BD9-81ED-4DB2-BD59-A6C34878D82A}">
                    <a16:rowId xmlns:a16="http://schemas.microsoft.com/office/drawing/2014/main" val="10007"/>
                  </a:ext>
                </a:extLst>
              </a:tr>
              <a:tr h="358318">
                <a:tc>
                  <a:txBody>
                    <a:bodyPr/>
                    <a:lstStyle/>
                    <a:p>
                      <a:pPr marL="0" indent="0">
                        <a:lnSpc>
                          <a:spcPts val="1820"/>
                        </a:lnSpc>
                        <a:buNone/>
                      </a:pPr>
                      <a:r>
                        <a:rPr lang="en-US" sz="1300" dirty="0">
                          <a:solidFill>
                            <a:srgbClr val="14213D"/>
                          </a:solidFill>
                          <a:latin typeface="Arial" pitchFamily="34" charset="0"/>
                          <a:ea typeface="Arial" pitchFamily="34" charset="-122"/>
                          <a:cs typeface="Arial" pitchFamily="34" charset="-120"/>
                        </a:rPr>
                        <a:t>Nonlinear hosing, flat or tilted beams</a:t>
                      </a:r>
                      <a:endParaRPr lang="en-US" sz="1300" dirty="0">
                        <a:latin typeface="Arial" charset="0"/>
                        <a:ea typeface="Arial" charset="0"/>
                        <a:cs typeface="Arial" charset="0"/>
                      </a:endParaRPr>
                    </a:p>
                  </a:txBody>
                  <a:tcPr marL="57785" marR="57785" marT="57785" marB="57785">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820"/>
                        </a:lnSpc>
                        <a:buNone/>
                      </a:pPr>
                      <a:r>
                        <a:rPr lang="en-US" sz="1300" dirty="0">
                          <a:solidFill>
                            <a:srgbClr val="14213D"/>
                          </a:solidFill>
                          <a:latin typeface="Arial" pitchFamily="34" charset="0"/>
                          <a:ea typeface="Arial" pitchFamily="34" charset="-122"/>
                          <a:cs typeface="Arial" pitchFamily="34" charset="-120"/>
                        </a:rPr>
                        <a:t>3D codes</a:t>
                      </a:r>
                      <a:endParaRPr lang="en-US" sz="1300" dirty="0">
                        <a:latin typeface="Arial" charset="0"/>
                        <a:ea typeface="Arial" charset="0"/>
                        <a:cs typeface="Arial" charset="0"/>
                      </a:endParaRPr>
                    </a:p>
                  </a:txBody>
                  <a:tcPr marL="57785" marR="57785" marT="57785" marB="57785">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tc>
                  <a:txBody>
                    <a:bodyPr/>
                    <a:lstStyle/>
                    <a:p>
                      <a:pPr marL="0" indent="0">
                        <a:lnSpc>
                          <a:spcPts val="1820"/>
                        </a:lnSpc>
                        <a:buNone/>
                      </a:pPr>
                      <a:r>
                        <a:rPr lang="en-US" sz="1300" dirty="0">
                          <a:solidFill>
                            <a:srgbClr val="14213D"/>
                          </a:solidFill>
                          <a:latin typeface="Arial" pitchFamily="34" charset="0"/>
                          <a:ea typeface="Arial" pitchFamily="34" charset="-122"/>
                          <a:cs typeface="Arial" pitchFamily="34" charset="-120"/>
                        </a:rPr>
                        <a:t>needs m ≥ 2</a:t>
                      </a:r>
                      <a:endParaRPr lang="en-US" sz="1300" dirty="0">
                        <a:latin typeface="Arial" charset="0"/>
                        <a:ea typeface="Arial" charset="0"/>
                        <a:cs typeface="Arial" charset="0"/>
                      </a:endParaRPr>
                    </a:p>
                  </a:txBody>
                  <a:tcPr marL="57785" marR="57785" marT="57785" marB="57785">
                    <a:lnL w="12700" cap="flat" cmpd="sng" algn="ctr">
                      <a:solidFill>
                        <a:srgbClr val="C4C4BF"/>
                      </a:solidFill>
                      <a:prstDash val="solid"/>
                      <a:round/>
                      <a:headEnd type="none" w="med" len="med"/>
                      <a:tailEnd type="none" w="med" len="med"/>
                    </a:lnL>
                    <a:lnR w="12700" cap="flat" cmpd="sng" algn="ctr">
                      <a:solidFill>
                        <a:srgbClr val="C4C4BF"/>
                      </a:solidFill>
                      <a:prstDash val="solid"/>
                      <a:round/>
                      <a:headEnd type="none" w="med" len="med"/>
                      <a:tailEnd type="none" w="med" len="med"/>
                    </a:lnR>
                    <a:lnT w="12700" cap="flat" cmpd="sng" algn="ctr">
                      <a:solidFill>
                        <a:srgbClr val="C4C4BF"/>
                      </a:solidFill>
                      <a:prstDash val="solid"/>
                      <a:round/>
                      <a:headEnd type="none" w="med" len="med"/>
                      <a:tailEnd type="none" w="med" len="med"/>
                    </a:lnT>
                    <a:lnB w="12700" cap="flat" cmpd="sng" algn="ctr">
                      <a:solidFill>
                        <a:srgbClr val="C4C4BF"/>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sp>
        <p:nvSpPr>
          <p:cNvPr id="5" name="Text 2"/>
          <p:cNvSpPr/>
          <p:nvPr/>
        </p:nvSpPr>
        <p:spPr>
          <a:xfrm>
            <a:off x="812767" y="6238280"/>
            <a:ext cx="7848570" cy="238738"/>
          </a:xfrm>
          <a:prstGeom prst="rect">
            <a:avLst/>
          </a:prstGeom>
          <a:noFill/>
          <a:ln/>
        </p:spPr>
        <p:txBody>
          <a:bodyPr wrap="square" lIns="0" tIns="0" rIns="0" bIns="0" rtlCol="0" anchor="t">
            <a:normAutofit/>
          </a:bodyPr>
          <a:lstStyle/>
          <a:p>
            <a:pPr marL="0" indent="0" algn="l">
              <a:lnSpc>
                <a:spcPts val="1680"/>
              </a:lnSpc>
              <a:buNone/>
            </a:pPr>
            <a:r>
              <a:rPr lang="en-US" sz="1200" dirty="0">
                <a:solidFill>
                  <a:srgbClr val="6B7280"/>
                </a:solidFill>
                <a:latin typeface="Arial" pitchFamily="34" charset="0"/>
                <a:ea typeface="Arial" pitchFamily="34" charset="-122"/>
                <a:cs typeface="Arial" pitchFamily="34" charset="-120"/>
              </a:rPr>
              <a:t>QUARZ &amp; GEM-PIC-RZ · A. Pukhov</a:t>
            </a:r>
            <a:endParaRPr lang="en-US" sz="1200" dirty="0"/>
          </a:p>
        </p:txBody>
      </p:sp>
      <p:sp>
        <p:nvSpPr>
          <p:cNvPr id="6" name="Text 3"/>
          <p:cNvSpPr/>
          <p:nvPr/>
        </p:nvSpPr>
        <p:spPr>
          <a:xfrm>
            <a:off x="10058431" y="6238280"/>
            <a:ext cx="1320783" cy="238738"/>
          </a:xfrm>
          <a:prstGeom prst="rect">
            <a:avLst/>
          </a:prstGeom>
          <a:noFill/>
          <a:ln/>
        </p:spPr>
        <p:txBody>
          <a:bodyPr wrap="square" lIns="0" tIns="0" rIns="0" bIns="0" rtlCol="0" anchor="t">
            <a:normAutofit/>
          </a:bodyPr>
          <a:lstStyle/>
          <a:p>
            <a:pPr marL="0" indent="0" algn="r">
              <a:lnSpc>
                <a:spcPts val="1680"/>
              </a:lnSpc>
              <a:buNone/>
            </a:pPr>
            <a:r>
              <a:rPr lang="en-US" sz="1200" dirty="0">
                <a:solidFill>
                  <a:srgbClr val="6B7280"/>
                </a:solidFill>
                <a:latin typeface="Arial" pitchFamily="34" charset="0"/>
                <a:ea typeface="Arial" pitchFamily="34" charset="-122"/>
                <a:cs typeface="Arial" pitchFamily="34" charset="-120"/>
              </a:rPr>
              <a:t>36</a:t>
            </a:r>
            <a:endParaRPr lang="en-US" sz="1200"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 37">
    <p:bg>
      <p:bgPr>
        <a:solidFill>
          <a:srgbClr val="F6F5F0"/>
        </a:solidFill>
        <a:effectLst/>
      </p:bgPr>
    </p:bg>
    <p:spTree>
      <p:nvGrpSpPr>
        <p:cNvPr id="1" name=""/>
        <p:cNvGrpSpPr/>
        <p:nvPr/>
      </p:nvGrpSpPr>
      <p:grpSpPr>
        <a:xfrm>
          <a:off x="0" y="0"/>
          <a:ext cx="0" cy="0"/>
          <a:chOff x="0" y="0"/>
          <a:chExt cx="0" cy="0"/>
        </a:xfrm>
      </p:grpSpPr>
      <p:sp>
        <p:nvSpPr>
          <p:cNvPr id="2" name="Text 0"/>
          <p:cNvSpPr/>
          <p:nvPr/>
        </p:nvSpPr>
        <p:spPr>
          <a:xfrm>
            <a:off x="812767" y="812750"/>
            <a:ext cx="10883441" cy="238738"/>
          </a:xfrm>
          <a:prstGeom prst="rect">
            <a:avLst/>
          </a:prstGeom>
          <a:noFill/>
          <a:ln/>
        </p:spPr>
        <p:txBody>
          <a:bodyPr wrap="square" lIns="0" tIns="0" rIns="0" bIns="0" rtlCol="0" anchor="t">
            <a:normAutofit/>
          </a:bodyPr>
          <a:lstStyle/>
          <a:p>
            <a:pPr marL="0" indent="0" algn="l">
              <a:lnSpc>
                <a:spcPts val="1680"/>
              </a:lnSpc>
              <a:buNone/>
            </a:pPr>
            <a:r>
              <a:rPr lang="en-US" sz="1200" b="1" kern="0" spc="150" dirty="0">
                <a:solidFill>
                  <a:srgbClr val="5A6478"/>
                </a:solidFill>
                <a:latin typeface="Arial" pitchFamily="34" charset="0"/>
                <a:ea typeface="Arial" pitchFamily="34" charset="-122"/>
                <a:cs typeface="Arial" pitchFamily="34" charset="-120"/>
              </a:rPr>
              <a:t>HOW THE CODES WERE BUILT</a:t>
            </a:r>
            <a:endParaRPr lang="en-US" sz="1200" dirty="0"/>
          </a:p>
        </p:txBody>
      </p:sp>
      <p:sp>
        <p:nvSpPr>
          <p:cNvPr id="3" name="Text 1"/>
          <p:cNvSpPr>
            <a:spLocks noGrp="1"/>
          </p:cNvSpPr>
          <p:nvPr>
            <p:ph type="title"/>
          </p:nvPr>
        </p:nvSpPr>
        <p:spPr>
          <a:xfrm>
            <a:off x="812767" y="1254696"/>
            <a:ext cx="10883441" cy="919448"/>
          </a:xfrm>
          <a:prstGeom prst="rect">
            <a:avLst/>
          </a:prstGeom>
          <a:noFill/>
          <a:ln/>
        </p:spPr>
        <p:txBody>
          <a:bodyPr wrap="square" lIns="0" tIns="0" rIns="0" bIns="0" rtlCol="0" anchor="t">
            <a:normAutofit/>
          </a:bodyPr>
          <a:lstStyle/>
          <a:p>
            <a:pPr marL="0" indent="0" algn="l">
              <a:lnSpc>
                <a:spcPts val="3520"/>
              </a:lnSpc>
              <a:buNone/>
            </a:pPr>
            <a:r>
              <a:rPr lang="en-US" sz="3200" b="1" i="0" dirty="0">
                <a:solidFill>
                  <a:srgbClr val="14213D"/>
                </a:solidFill>
                <a:latin typeface="Georgia" pitchFamily="18" charset="0"/>
                <a:ea typeface="Georgia" pitchFamily="18" charset="-122"/>
                <a:cs typeface="Georgia" pitchFamily="18" charset="-120"/>
              </a:rPr>
              <a:t>Zero-touch development: </a:t>
            </a:r>
            <a:r>
              <a:rPr lang="en-US" sz="3200" b="1" i="1" dirty="0">
                <a:solidFill>
                  <a:srgbClr val="14213D"/>
                </a:solidFill>
                <a:latin typeface="Georgia" pitchFamily="18" charset="0"/>
                <a:ea typeface="Georgia" pitchFamily="18" charset="-122"/>
                <a:cs typeface="Georgia" pitchFamily="18" charset="-120"/>
              </a:rPr>
              <a:t>the tests are the contract</a:t>
            </a:r>
            <a:br>
              <a:rPr lang="en-US" sz="3200" b="1" i="1" dirty="0">
                <a:solidFill>
                  <a:srgbClr val="14213D"/>
                </a:solidFill>
                <a:latin typeface="Georgia" pitchFamily="18" charset="0"/>
                <a:ea typeface="Georgia" pitchFamily="18" charset="-122"/>
                <a:cs typeface="Georgia" pitchFamily="18" charset="-120"/>
              </a:rPr>
            </a:br>
            <a:r>
              <a:rPr lang="ru-RU" sz="3200" b="1" dirty="0">
                <a:solidFill>
                  <a:srgbClr val="14213D"/>
                </a:solidFill>
                <a:latin typeface="Georgia" pitchFamily="18" charset="0"/>
                <a:ea typeface="Georgia" pitchFamily="18" charset="-122"/>
                <a:cs typeface="Georgia" pitchFamily="18" charset="-120"/>
              </a:rPr>
              <a:t>Нерукотворный код:</a:t>
            </a:r>
            <a:r>
              <a:rPr lang="ru-RU" sz="3200" b="1" i="1" dirty="0">
                <a:solidFill>
                  <a:srgbClr val="14213D"/>
                </a:solidFill>
                <a:latin typeface="Georgia" pitchFamily="18" charset="0"/>
                <a:ea typeface="Georgia" pitchFamily="18" charset="-122"/>
                <a:cs typeface="Georgia" pitchFamily="18" charset="-120"/>
              </a:rPr>
              <a:t> Доверяй, но проверяй!</a:t>
            </a:r>
            <a:endParaRPr lang="en-US" sz="3200" i="1" dirty="0"/>
          </a:p>
        </p:txBody>
      </p:sp>
      <p:sp>
        <p:nvSpPr>
          <p:cNvPr id="4" name="Shape 2"/>
          <p:cNvSpPr/>
          <p:nvPr/>
        </p:nvSpPr>
        <p:spPr>
          <a:xfrm>
            <a:off x="815942" y="2380506"/>
            <a:ext cx="3380344" cy="2296290"/>
          </a:xfrm>
          <a:prstGeom prst="roundRect">
            <a:avLst>
              <a:gd name="adj" fmla="val 4286"/>
            </a:avLst>
          </a:prstGeom>
          <a:solidFill>
            <a:srgbClr val="FDFCF9"/>
          </a:solidFill>
          <a:ln w="6350">
            <a:solidFill>
              <a:srgbClr val="DEDBD2"/>
            </a:solidFill>
            <a:prstDash val="solid"/>
          </a:ln>
        </p:spPr>
      </p:sp>
      <p:sp>
        <p:nvSpPr>
          <p:cNvPr id="5" name="Text 3"/>
          <p:cNvSpPr/>
          <p:nvPr/>
        </p:nvSpPr>
        <p:spPr>
          <a:xfrm>
            <a:off x="1071423" y="2635969"/>
            <a:ext cx="2955464" cy="299708"/>
          </a:xfrm>
          <a:prstGeom prst="rect">
            <a:avLst/>
          </a:prstGeom>
          <a:noFill/>
          <a:ln/>
        </p:spPr>
        <p:txBody>
          <a:bodyPr wrap="square" lIns="0" tIns="0" rIns="0" bIns="0" rtlCol="0" anchor="t">
            <a:normAutofit/>
          </a:bodyPr>
          <a:lstStyle/>
          <a:p>
            <a:pPr marL="0" indent="0" algn="l">
              <a:lnSpc>
                <a:spcPts val="2160"/>
              </a:lnSpc>
              <a:buNone/>
            </a:pPr>
            <a:r>
              <a:rPr lang="en-US" sz="1800" b="1" dirty="0">
                <a:solidFill>
                  <a:srgbClr val="14213D"/>
                </a:solidFill>
                <a:latin typeface="Arial" pitchFamily="34" charset="0"/>
                <a:ea typeface="Arial" pitchFamily="34" charset="-122"/>
                <a:cs typeface="Arial" pitchFamily="34" charset="-120"/>
              </a:rPr>
              <a:t>AI agent (Claude)</a:t>
            </a:r>
            <a:endParaRPr lang="en-US" sz="1800" dirty="0"/>
          </a:p>
        </p:txBody>
      </p:sp>
      <p:sp>
        <p:nvSpPr>
          <p:cNvPr id="6" name="Text 4"/>
          <p:cNvSpPr/>
          <p:nvPr/>
        </p:nvSpPr>
        <p:spPr>
          <a:xfrm>
            <a:off x="1071423" y="2999184"/>
            <a:ext cx="2955464" cy="1447533"/>
          </a:xfrm>
          <a:prstGeom prst="rect">
            <a:avLst/>
          </a:prstGeom>
          <a:noFill/>
          <a:ln/>
        </p:spPr>
        <p:txBody>
          <a:bodyPr wrap="square" lIns="0" tIns="0" rIns="0" bIns="0" rtlCol="0" anchor="t">
            <a:normAutofit/>
          </a:bodyPr>
          <a:lstStyle/>
          <a:p>
            <a:pPr marL="0" indent="0" algn="l">
              <a:lnSpc>
                <a:spcPts val="2240"/>
              </a:lnSpc>
              <a:buNone/>
            </a:pPr>
            <a:r>
              <a:rPr lang="en-US" sz="1600" dirty="0">
                <a:solidFill>
                  <a:srgbClr val="3F4757"/>
                </a:solidFill>
                <a:latin typeface="Arial" pitchFamily="34" charset="0"/>
                <a:ea typeface="Arial" pitchFamily="34" charset="-122"/>
                <a:cs typeface="Arial" pitchFamily="34" charset="-120"/>
              </a:rPr>
              <a:t>Wrote every line of source, tests, benchmark scripts and documentation, with a compiler, a shell and the test suite.</a:t>
            </a:r>
            <a:endParaRPr lang="en-US" sz="1600" dirty="0"/>
          </a:p>
        </p:txBody>
      </p:sp>
      <p:sp>
        <p:nvSpPr>
          <p:cNvPr id="7" name="Shape 5"/>
          <p:cNvSpPr/>
          <p:nvPr/>
        </p:nvSpPr>
        <p:spPr>
          <a:xfrm>
            <a:off x="4405819" y="2380506"/>
            <a:ext cx="3380344" cy="2296290"/>
          </a:xfrm>
          <a:prstGeom prst="roundRect">
            <a:avLst>
              <a:gd name="adj" fmla="val 4286"/>
            </a:avLst>
          </a:prstGeom>
          <a:solidFill>
            <a:srgbClr val="FDFCF9"/>
          </a:solidFill>
          <a:ln w="6350">
            <a:solidFill>
              <a:srgbClr val="DEDBD2"/>
            </a:solidFill>
            <a:prstDash val="solid"/>
          </a:ln>
        </p:spPr>
      </p:sp>
      <p:sp>
        <p:nvSpPr>
          <p:cNvPr id="8" name="Text 6"/>
          <p:cNvSpPr/>
          <p:nvPr/>
        </p:nvSpPr>
        <p:spPr>
          <a:xfrm>
            <a:off x="4661300" y="2635969"/>
            <a:ext cx="2955464" cy="299708"/>
          </a:xfrm>
          <a:prstGeom prst="rect">
            <a:avLst/>
          </a:prstGeom>
          <a:noFill/>
          <a:ln/>
        </p:spPr>
        <p:txBody>
          <a:bodyPr wrap="square" lIns="0" tIns="0" rIns="0" bIns="0" rtlCol="0" anchor="t">
            <a:normAutofit/>
          </a:bodyPr>
          <a:lstStyle/>
          <a:p>
            <a:pPr marL="0" indent="0" algn="l">
              <a:lnSpc>
                <a:spcPts val="2160"/>
              </a:lnSpc>
              <a:buNone/>
            </a:pPr>
            <a:r>
              <a:rPr lang="en-US" sz="1800" b="1" dirty="0">
                <a:solidFill>
                  <a:srgbClr val="14213D"/>
                </a:solidFill>
                <a:latin typeface="Arial" pitchFamily="34" charset="0"/>
                <a:ea typeface="Arial" pitchFamily="34" charset="-122"/>
                <a:cs typeface="Arial" pitchFamily="34" charset="-120"/>
              </a:rPr>
              <a:t>Physicist</a:t>
            </a:r>
            <a:endParaRPr lang="en-US" sz="1800" dirty="0"/>
          </a:p>
        </p:txBody>
      </p:sp>
      <p:sp>
        <p:nvSpPr>
          <p:cNvPr id="9" name="Text 7"/>
          <p:cNvSpPr/>
          <p:nvPr/>
        </p:nvSpPr>
        <p:spPr>
          <a:xfrm>
            <a:off x="4661300" y="2999184"/>
            <a:ext cx="2955464" cy="1447533"/>
          </a:xfrm>
          <a:prstGeom prst="rect">
            <a:avLst/>
          </a:prstGeom>
          <a:noFill/>
          <a:ln/>
        </p:spPr>
        <p:txBody>
          <a:bodyPr wrap="square" lIns="0" tIns="0" rIns="0" bIns="0" rtlCol="0" anchor="t">
            <a:normAutofit/>
          </a:bodyPr>
          <a:lstStyle/>
          <a:p>
            <a:pPr marL="0" indent="0" algn="l">
              <a:lnSpc>
                <a:spcPts val="2240"/>
              </a:lnSpc>
              <a:buNone/>
            </a:pPr>
            <a:r>
              <a:rPr lang="en-US" sz="1600" dirty="0">
                <a:solidFill>
                  <a:srgbClr val="3F4757"/>
                </a:solidFill>
                <a:latin typeface="Arial" pitchFamily="34" charset="0"/>
                <a:ea typeface="Arial" pitchFamily="34" charset="-122"/>
                <a:cs typeface="Arial" pitchFamily="34" charset="-120"/>
              </a:rPr>
              <a:t>Chose problems and methods, conventions, convergence criteria; interpreted results. Did not write or edit code.</a:t>
            </a:r>
            <a:endParaRPr lang="en-US" sz="1600" dirty="0"/>
          </a:p>
        </p:txBody>
      </p:sp>
      <p:sp>
        <p:nvSpPr>
          <p:cNvPr id="10" name="Shape 8"/>
          <p:cNvSpPr/>
          <p:nvPr/>
        </p:nvSpPr>
        <p:spPr>
          <a:xfrm>
            <a:off x="7995696" y="2380506"/>
            <a:ext cx="3380344" cy="2296290"/>
          </a:xfrm>
          <a:prstGeom prst="roundRect">
            <a:avLst>
              <a:gd name="adj" fmla="val 4286"/>
            </a:avLst>
          </a:prstGeom>
          <a:solidFill>
            <a:srgbClr val="FDFCF9"/>
          </a:solidFill>
          <a:ln w="6350">
            <a:solidFill>
              <a:srgbClr val="DEDBD2"/>
            </a:solidFill>
            <a:prstDash val="solid"/>
          </a:ln>
        </p:spPr>
      </p:sp>
      <p:sp>
        <p:nvSpPr>
          <p:cNvPr id="11" name="Text 9"/>
          <p:cNvSpPr/>
          <p:nvPr/>
        </p:nvSpPr>
        <p:spPr>
          <a:xfrm>
            <a:off x="8251176" y="2635969"/>
            <a:ext cx="2955464" cy="299708"/>
          </a:xfrm>
          <a:prstGeom prst="rect">
            <a:avLst/>
          </a:prstGeom>
          <a:noFill/>
          <a:ln/>
        </p:spPr>
        <p:txBody>
          <a:bodyPr wrap="square" lIns="0" tIns="0" rIns="0" bIns="0" rtlCol="0" anchor="t">
            <a:normAutofit/>
          </a:bodyPr>
          <a:lstStyle/>
          <a:p>
            <a:pPr marL="0" indent="0" algn="l">
              <a:lnSpc>
                <a:spcPts val="2160"/>
              </a:lnSpc>
              <a:buNone/>
            </a:pPr>
            <a:r>
              <a:rPr lang="en-US" sz="1800" b="1" dirty="0">
                <a:solidFill>
                  <a:srgbClr val="14213D"/>
                </a:solidFill>
                <a:latin typeface="Arial" pitchFamily="34" charset="0"/>
                <a:ea typeface="Arial" pitchFamily="34" charset="-122"/>
                <a:cs typeface="Arial" pitchFamily="34" charset="-120"/>
              </a:rPr>
              <a:t>The rule</a:t>
            </a:r>
            <a:endParaRPr lang="en-US" sz="1800" dirty="0"/>
          </a:p>
        </p:txBody>
      </p:sp>
      <p:sp>
        <p:nvSpPr>
          <p:cNvPr id="12" name="Text 10"/>
          <p:cNvSpPr/>
          <p:nvPr/>
        </p:nvSpPr>
        <p:spPr>
          <a:xfrm>
            <a:off x="8251176" y="2999184"/>
            <a:ext cx="2955464" cy="1447533"/>
          </a:xfrm>
          <a:prstGeom prst="rect">
            <a:avLst/>
          </a:prstGeom>
          <a:noFill/>
          <a:ln/>
        </p:spPr>
        <p:txBody>
          <a:bodyPr wrap="square" lIns="0" tIns="0" rIns="0" bIns="0" rtlCol="0" anchor="t">
            <a:normAutofit/>
          </a:bodyPr>
          <a:lstStyle/>
          <a:p>
            <a:pPr marL="0" indent="0" algn="l">
              <a:lnSpc>
                <a:spcPts val="2240"/>
              </a:lnSpc>
              <a:buNone/>
            </a:pPr>
            <a:r>
              <a:rPr lang="en-US" sz="1600" dirty="0">
                <a:solidFill>
                  <a:srgbClr val="3F4757"/>
                </a:solidFill>
                <a:latin typeface="Arial" pitchFamily="34" charset="0"/>
                <a:ea typeface="Arial" pitchFamily="34" charset="-122"/>
                <a:cs typeface="Arial" pitchFamily="34" charset="-120"/>
              </a:rPr>
              <a:t>No feature is done before it passes an independent analytic or numerical reference; every change reruns the suite.</a:t>
            </a:r>
            <a:endParaRPr lang="en-US" sz="1600" dirty="0"/>
          </a:p>
        </p:txBody>
      </p:sp>
      <p:sp>
        <p:nvSpPr>
          <p:cNvPr id="13" name="Text 11"/>
          <p:cNvSpPr/>
          <p:nvPr/>
        </p:nvSpPr>
        <p:spPr>
          <a:xfrm>
            <a:off x="812767" y="4908550"/>
            <a:ext cx="10883441" cy="932078"/>
          </a:xfrm>
          <a:prstGeom prst="rect">
            <a:avLst/>
          </a:prstGeom>
          <a:noFill/>
          <a:ln/>
        </p:spPr>
        <p:txBody>
          <a:bodyPr wrap="square" lIns="0" tIns="0" rIns="0" bIns="0" rtlCol="0" anchor="t">
            <a:normAutofit fontScale="85000" lnSpcReduction="10000"/>
          </a:bodyPr>
          <a:lstStyle/>
          <a:p>
            <a:pPr>
              <a:lnSpc>
                <a:spcPts val="2380"/>
              </a:lnSpc>
            </a:pPr>
            <a:r>
              <a:rPr lang="en-US" dirty="0"/>
              <a:t> </a:t>
            </a:r>
            <a:r>
              <a:rPr lang="en-US" b="1" dirty="0">
                <a:solidFill>
                  <a:srgbClr val="FF0000"/>
                </a:solidFill>
              </a:rPr>
              <a:t>Zero-touch development</a:t>
            </a:r>
            <a:r>
              <a:rPr lang="en-US" dirty="0">
                <a:solidFill>
                  <a:srgbClr val="FF0000"/>
                </a:solidFill>
              </a:rPr>
              <a:t> is </a:t>
            </a:r>
            <a:r>
              <a:rPr lang="en-US" b="1" dirty="0">
                <a:solidFill>
                  <a:srgbClr val="FF0000"/>
                </a:solidFill>
              </a:rPr>
              <a:t>agentic engineering</a:t>
            </a:r>
            <a:r>
              <a:rPr lang="en-US" dirty="0">
                <a:solidFill>
                  <a:srgbClr val="FF0000"/>
                </a:solidFill>
              </a:rPr>
              <a:t> applied to scientific software under</a:t>
            </a:r>
            <a:r>
              <a:rPr lang="en-US" b="1" dirty="0">
                <a:solidFill>
                  <a:srgbClr val="FF0000"/>
                </a:solidFill>
              </a:rPr>
              <a:t> two stricter conditions</a:t>
            </a:r>
            <a:r>
              <a:rPr lang="en-US" dirty="0">
                <a:solidFill>
                  <a:srgbClr val="FF0000"/>
                </a:solidFill>
              </a:rPr>
              <a:t>: </a:t>
            </a:r>
            <a:br>
              <a:rPr lang="en-US" dirty="0">
                <a:solidFill>
                  <a:srgbClr val="FF0000"/>
                </a:solidFill>
              </a:rPr>
            </a:br>
            <a:r>
              <a:rPr lang="en-US" dirty="0">
                <a:solidFill>
                  <a:srgbClr val="FF0000"/>
                </a:solidFill>
              </a:rPr>
              <a:t>no line of code is written or edited by a human, and acceptance rests on validation against </a:t>
            </a:r>
            <a:br>
              <a:rPr lang="en-US" dirty="0">
                <a:solidFill>
                  <a:srgbClr val="FF0000"/>
                </a:solidFill>
              </a:rPr>
            </a:br>
            <a:r>
              <a:rPr lang="en-US" b="1" dirty="0">
                <a:solidFill>
                  <a:srgbClr val="FF0000"/>
                </a:solidFill>
              </a:rPr>
              <a:t>references independent of the agent</a:t>
            </a:r>
            <a:r>
              <a:rPr lang="en-US" dirty="0">
                <a:solidFill>
                  <a:srgbClr val="FF0000"/>
                </a:solidFill>
              </a:rPr>
              <a:t>, such as analytic solutions and other codes, under physical criteria set by the scientist.</a:t>
            </a:r>
            <a:endParaRPr lang="en-US" sz="1700" dirty="0">
              <a:solidFill>
                <a:srgbClr val="FF0000"/>
              </a:solidFill>
            </a:endParaRPr>
          </a:p>
        </p:txBody>
      </p:sp>
      <p:sp>
        <p:nvSpPr>
          <p:cNvPr id="14" name="Text 12"/>
          <p:cNvSpPr/>
          <p:nvPr/>
        </p:nvSpPr>
        <p:spPr>
          <a:xfrm>
            <a:off x="812767" y="6238280"/>
            <a:ext cx="7848570" cy="238738"/>
          </a:xfrm>
          <a:prstGeom prst="rect">
            <a:avLst/>
          </a:prstGeom>
          <a:noFill/>
          <a:ln/>
        </p:spPr>
        <p:txBody>
          <a:bodyPr wrap="square" lIns="0" tIns="0" rIns="0" bIns="0" rtlCol="0" anchor="t">
            <a:normAutofit/>
          </a:bodyPr>
          <a:lstStyle/>
          <a:p>
            <a:pPr marL="0" indent="0" algn="l">
              <a:lnSpc>
                <a:spcPts val="1680"/>
              </a:lnSpc>
              <a:buNone/>
            </a:pPr>
            <a:r>
              <a:rPr lang="en-US" sz="1200" dirty="0">
                <a:solidFill>
                  <a:srgbClr val="6B7280"/>
                </a:solidFill>
                <a:latin typeface="Arial" pitchFamily="34" charset="0"/>
                <a:ea typeface="Arial" pitchFamily="34" charset="-122"/>
                <a:cs typeface="Arial" pitchFamily="34" charset="-120"/>
              </a:rPr>
              <a:t>QUARZ &amp; GEM-PIC-RZ · A. Pukhov</a:t>
            </a:r>
            <a:endParaRPr lang="en-US" sz="1200" dirty="0"/>
          </a:p>
        </p:txBody>
      </p:sp>
      <p:sp>
        <p:nvSpPr>
          <p:cNvPr id="15" name="Text 13"/>
          <p:cNvSpPr/>
          <p:nvPr/>
        </p:nvSpPr>
        <p:spPr>
          <a:xfrm>
            <a:off x="10058431" y="6238280"/>
            <a:ext cx="1320783" cy="238738"/>
          </a:xfrm>
          <a:prstGeom prst="rect">
            <a:avLst/>
          </a:prstGeom>
          <a:noFill/>
          <a:ln/>
        </p:spPr>
        <p:txBody>
          <a:bodyPr wrap="square" lIns="0" tIns="0" rIns="0" bIns="0" rtlCol="0" anchor="t">
            <a:normAutofit/>
          </a:bodyPr>
          <a:lstStyle/>
          <a:p>
            <a:pPr marL="0" indent="0" algn="r">
              <a:lnSpc>
                <a:spcPts val="1680"/>
              </a:lnSpc>
              <a:buNone/>
            </a:pPr>
            <a:r>
              <a:rPr lang="en-US" sz="1200" dirty="0">
                <a:solidFill>
                  <a:srgbClr val="6B7280"/>
                </a:solidFill>
                <a:latin typeface="Arial" pitchFamily="34" charset="0"/>
                <a:ea typeface="Arial" pitchFamily="34" charset="-122"/>
                <a:cs typeface="Arial" pitchFamily="34" charset="-120"/>
              </a:rPr>
              <a:t>37</a:t>
            </a:r>
            <a:endParaRPr lang="en-US" sz="1200"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 38">
    <p:bg>
      <p:bgPr>
        <a:solidFill>
          <a:srgbClr val="14213D"/>
        </a:solidFill>
        <a:effectLst/>
      </p:bgPr>
    </p:bg>
    <p:spTree>
      <p:nvGrpSpPr>
        <p:cNvPr id="1" name=""/>
        <p:cNvGrpSpPr/>
        <p:nvPr/>
      </p:nvGrpSpPr>
      <p:grpSpPr>
        <a:xfrm>
          <a:off x="0" y="0"/>
          <a:ext cx="0" cy="0"/>
          <a:chOff x="0" y="0"/>
          <a:chExt cx="0" cy="0"/>
        </a:xfrm>
      </p:grpSpPr>
      <p:sp>
        <p:nvSpPr>
          <p:cNvPr id="2" name="Text 0"/>
          <p:cNvSpPr/>
          <p:nvPr/>
        </p:nvSpPr>
        <p:spPr>
          <a:xfrm>
            <a:off x="812767" y="812775"/>
            <a:ext cx="10883441" cy="238738"/>
          </a:xfrm>
          <a:prstGeom prst="rect">
            <a:avLst/>
          </a:prstGeom>
          <a:noFill/>
          <a:ln/>
        </p:spPr>
        <p:txBody>
          <a:bodyPr wrap="square" lIns="0" tIns="0" rIns="0" bIns="0" rtlCol="0" anchor="t">
            <a:normAutofit/>
          </a:bodyPr>
          <a:lstStyle/>
          <a:p>
            <a:pPr marL="0" indent="0" algn="l">
              <a:lnSpc>
                <a:spcPts val="1680"/>
              </a:lnSpc>
              <a:buNone/>
            </a:pPr>
            <a:r>
              <a:rPr lang="en-US" sz="1200" b="1" kern="0" spc="150" dirty="0">
                <a:solidFill>
                  <a:srgbClr val="8FB4E3"/>
                </a:solidFill>
                <a:latin typeface="Arial" pitchFamily="34" charset="0"/>
                <a:ea typeface="Arial" pitchFamily="34" charset="-122"/>
                <a:cs typeface="Arial" pitchFamily="34" charset="-120"/>
              </a:rPr>
              <a:t>SUMMARY</a:t>
            </a:r>
            <a:endParaRPr lang="en-US" sz="1200" dirty="0"/>
          </a:p>
        </p:txBody>
      </p:sp>
      <p:sp>
        <p:nvSpPr>
          <p:cNvPr id="3" name="Text 1"/>
          <p:cNvSpPr/>
          <p:nvPr/>
        </p:nvSpPr>
        <p:spPr>
          <a:xfrm>
            <a:off x="812767" y="1381696"/>
            <a:ext cx="5258574" cy="574052"/>
          </a:xfrm>
          <a:prstGeom prst="rect">
            <a:avLst/>
          </a:prstGeom>
          <a:noFill/>
          <a:ln/>
        </p:spPr>
        <p:txBody>
          <a:bodyPr wrap="square" lIns="0" tIns="0" rIns="0" bIns="0" rtlCol="0" anchor="t">
            <a:normAutofit/>
          </a:bodyPr>
          <a:lstStyle/>
          <a:p>
            <a:pPr marL="0" indent="0" algn="l">
              <a:lnSpc>
                <a:spcPts val="4320"/>
              </a:lnSpc>
              <a:buNone/>
            </a:pPr>
            <a:r>
              <a:rPr lang="en-US" sz="3600" b="1" dirty="0">
                <a:solidFill>
                  <a:srgbClr val="8FB4E3"/>
                </a:solidFill>
                <a:latin typeface="Georgia" pitchFamily="18" charset="0"/>
                <a:ea typeface="Georgia" pitchFamily="18" charset="-122"/>
                <a:cs typeface="Georgia" pitchFamily="18" charset="-120"/>
              </a:rPr>
              <a:t>QUARZ</a:t>
            </a:r>
            <a:endParaRPr lang="en-US" sz="3600" dirty="0"/>
          </a:p>
        </p:txBody>
      </p:sp>
      <p:sp>
        <p:nvSpPr>
          <p:cNvPr id="4" name="Text 2"/>
          <p:cNvSpPr/>
          <p:nvPr/>
        </p:nvSpPr>
        <p:spPr>
          <a:xfrm>
            <a:off x="868901" y="2031926"/>
            <a:ext cx="5194820" cy="2014130"/>
          </a:xfrm>
          <a:prstGeom prst="rect">
            <a:avLst/>
          </a:prstGeom>
          <a:noFill/>
          <a:ln/>
        </p:spPr>
        <p:txBody>
          <a:bodyPr wrap="square" lIns="0" tIns="0" rIns="0" bIns="0" rtlCol="0" anchor="t">
            <a:normAutofit/>
          </a:bodyPr>
          <a:lstStyle/>
          <a:p>
            <a:pPr marL="197866" indent="-197866" algn="l">
              <a:lnSpc>
                <a:spcPts val="2610"/>
              </a:lnSpc>
              <a:buSzPct val="100000"/>
              <a:buChar char="•"/>
            </a:pPr>
            <a:r>
              <a:rPr lang="en-US" sz="1800" dirty="0">
                <a:solidFill>
                  <a:srgbClr val="E3E8F0"/>
                </a:solidFill>
                <a:latin typeface="Arial" pitchFamily="34" charset="0"/>
                <a:ea typeface="Arial" pitchFamily="34" charset="-122"/>
                <a:cs typeface="Arial" pitchFamily="34" charset="-120"/>
              </a:rPr>
              <a:t>Quasi-static RZ on any radial grid, exact Gauss law, 2nd order</a:t>
            </a:r>
            <a:endParaRPr lang="en-US" sz="1800" dirty="0"/>
          </a:p>
          <a:p>
            <a:pPr marL="197866" indent="-197866" algn="l">
              <a:lnSpc>
                <a:spcPts val="2610"/>
              </a:lnSpc>
              <a:buSzPct val="100000"/>
              <a:buChar char="•"/>
            </a:pPr>
            <a:r>
              <a:rPr lang="en-US" sz="1800" dirty="0">
                <a:solidFill>
                  <a:srgbClr val="E3E8F0"/>
                </a:solidFill>
                <a:latin typeface="Arial" pitchFamily="34" charset="0"/>
                <a:ea typeface="Arial" pitchFamily="34" charset="-122"/>
                <a:cs typeface="Arial" pitchFamily="34" charset="-120"/>
              </a:rPr>
              <a:t>Same near-axis fields with 30× fewer cells and time</a:t>
            </a:r>
            <a:endParaRPr lang="en-US" sz="1800" dirty="0"/>
          </a:p>
          <a:p>
            <a:pPr marL="197866" indent="-197866" algn="l">
              <a:lnSpc>
                <a:spcPts val="2610"/>
              </a:lnSpc>
              <a:buSzPct val="100000"/>
              <a:buChar char="•"/>
            </a:pPr>
            <a:r>
              <a:rPr lang="en-US" sz="1800" dirty="0">
                <a:solidFill>
                  <a:srgbClr val="E3E8F0"/>
                </a:solidFill>
                <a:latin typeface="Arial" pitchFamily="34" charset="0"/>
                <a:ea typeface="Arial" pitchFamily="34" charset="-122"/>
                <a:cs typeface="Arial" pitchFamily="34" charset="-120"/>
              </a:rPr>
              <a:t>Agrees with HiPACE++ on AWAKE; 12 m in minutes on 16 GPUs</a:t>
            </a:r>
            <a:endParaRPr lang="en-US" sz="1800" dirty="0"/>
          </a:p>
        </p:txBody>
      </p:sp>
      <p:sp>
        <p:nvSpPr>
          <p:cNvPr id="5" name="Text 3"/>
          <p:cNvSpPr/>
          <p:nvPr/>
        </p:nvSpPr>
        <p:spPr>
          <a:xfrm>
            <a:off x="812767" y="4122241"/>
            <a:ext cx="5258574" cy="274337"/>
          </a:xfrm>
          <a:prstGeom prst="rect">
            <a:avLst/>
          </a:prstGeom>
          <a:noFill/>
          <a:ln/>
        </p:spPr>
        <p:txBody>
          <a:bodyPr wrap="square" lIns="0" tIns="0" rIns="0" bIns="0" rtlCol="0" anchor="t">
            <a:normAutofit/>
          </a:bodyPr>
          <a:lstStyle/>
          <a:p>
            <a:pPr marL="0" indent="0" algn="l">
              <a:lnSpc>
                <a:spcPts val="1960"/>
              </a:lnSpc>
              <a:buNone/>
            </a:pPr>
            <a:r>
              <a:rPr lang="en-US" sz="1400" dirty="0">
                <a:solidFill>
                  <a:srgbClr val="C9D3E3"/>
                </a:solidFill>
                <a:latin typeface="Arial" pitchFamily="34" charset="0"/>
                <a:ea typeface="Arial" pitchFamily="34" charset="-122"/>
                <a:cs typeface="Arial" pitchFamily="34" charset="-120"/>
              </a:rPr>
              <a:t>github.com/AlexMPukhov/QUARZ · arXiv:2610.16910</a:t>
            </a:r>
            <a:endParaRPr lang="en-US" sz="1400" dirty="0"/>
          </a:p>
        </p:txBody>
      </p:sp>
      <p:sp>
        <p:nvSpPr>
          <p:cNvPr id="6" name="Text 4"/>
          <p:cNvSpPr/>
          <p:nvPr/>
        </p:nvSpPr>
        <p:spPr>
          <a:xfrm>
            <a:off x="6273766" y="1381696"/>
            <a:ext cx="5258611" cy="574052"/>
          </a:xfrm>
          <a:prstGeom prst="rect">
            <a:avLst/>
          </a:prstGeom>
          <a:noFill/>
          <a:ln/>
        </p:spPr>
        <p:txBody>
          <a:bodyPr wrap="square" lIns="0" tIns="0" rIns="0" bIns="0" rtlCol="0" anchor="t">
            <a:normAutofit/>
          </a:bodyPr>
          <a:lstStyle/>
          <a:p>
            <a:pPr marL="0" indent="0" algn="l">
              <a:lnSpc>
                <a:spcPts val="4320"/>
              </a:lnSpc>
              <a:buNone/>
            </a:pPr>
            <a:r>
              <a:rPr lang="en-US" sz="3600" b="1" dirty="0">
                <a:solidFill>
                  <a:srgbClr val="F2B48C"/>
                </a:solidFill>
                <a:latin typeface="Georgia" pitchFamily="18" charset="0"/>
                <a:ea typeface="Georgia" pitchFamily="18" charset="-122"/>
                <a:cs typeface="Georgia" pitchFamily="18" charset="-120"/>
              </a:rPr>
              <a:t>GEM-PIC-RZ</a:t>
            </a:r>
            <a:endParaRPr lang="en-US" sz="3600" dirty="0"/>
          </a:p>
        </p:txBody>
      </p:sp>
      <p:sp>
        <p:nvSpPr>
          <p:cNvPr id="7" name="Text 5"/>
          <p:cNvSpPr/>
          <p:nvPr/>
        </p:nvSpPr>
        <p:spPr>
          <a:xfrm>
            <a:off x="6329900" y="2031926"/>
            <a:ext cx="5194857" cy="2014130"/>
          </a:xfrm>
          <a:prstGeom prst="rect">
            <a:avLst/>
          </a:prstGeom>
          <a:noFill/>
          <a:ln/>
        </p:spPr>
        <p:txBody>
          <a:bodyPr wrap="square" lIns="0" tIns="0" rIns="0" bIns="0" rtlCol="0" anchor="t">
            <a:normAutofit/>
          </a:bodyPr>
          <a:lstStyle/>
          <a:p>
            <a:pPr marL="197866" indent="-197866" algn="l">
              <a:lnSpc>
                <a:spcPts val="2610"/>
              </a:lnSpc>
              <a:buSzPct val="100000"/>
              <a:buChar char="•"/>
            </a:pPr>
            <a:r>
              <a:rPr lang="en-US" sz="1800" dirty="0">
                <a:solidFill>
                  <a:srgbClr val="E3E8F0"/>
                </a:solidFill>
                <a:latin typeface="Arial" pitchFamily="34" charset="0"/>
                <a:ea typeface="Arial" pitchFamily="34" charset="-122"/>
                <a:cs typeface="Arial" pitchFamily="34" charset="-120"/>
              </a:rPr>
              <a:t>Laser carrier resolved, step 100× the full-PIC step</a:t>
            </a:r>
            <a:endParaRPr lang="en-US" sz="1800" dirty="0"/>
          </a:p>
          <a:p>
            <a:pPr marL="197866" indent="-197866" algn="l">
              <a:lnSpc>
                <a:spcPts val="2610"/>
              </a:lnSpc>
              <a:buSzPct val="100000"/>
              <a:buChar char="•"/>
            </a:pPr>
            <a:r>
              <a:rPr lang="en-US" sz="1800" dirty="0">
                <a:solidFill>
                  <a:srgbClr val="E3E8F0"/>
                </a:solidFill>
                <a:latin typeface="Arial" pitchFamily="34" charset="0"/>
                <a:ea typeface="Arial" pitchFamily="34" charset="-122"/>
                <a:cs typeface="Arial" pitchFamily="34" charset="-120"/>
              </a:rPr>
              <a:t>Wake, few-cycle depletion, ionization injection match FBPIC at ~2 % of the CPU time</a:t>
            </a:r>
            <a:endParaRPr lang="en-US" sz="1800" dirty="0"/>
          </a:p>
          <a:p>
            <a:pPr marL="197866" indent="-197866" algn="l">
              <a:lnSpc>
                <a:spcPts val="2610"/>
              </a:lnSpc>
              <a:buSzPct val="100000"/>
              <a:buChar char="•"/>
            </a:pPr>
            <a:r>
              <a:rPr lang="en-US" sz="1800" dirty="0">
                <a:solidFill>
                  <a:srgbClr val="E3E8F0"/>
                </a:solidFill>
                <a:latin typeface="Arial" pitchFamily="34" charset="0"/>
                <a:ea typeface="Arial" pitchFamily="34" charset="-122"/>
                <a:cs typeface="Arial" pitchFamily="34" charset="-120"/>
              </a:rPr>
              <a:t>Undulators and FEL in the same equations</a:t>
            </a:r>
            <a:endParaRPr lang="en-US" sz="1800" dirty="0"/>
          </a:p>
        </p:txBody>
      </p:sp>
      <p:sp>
        <p:nvSpPr>
          <p:cNvPr id="8" name="Text 6"/>
          <p:cNvSpPr/>
          <p:nvPr/>
        </p:nvSpPr>
        <p:spPr>
          <a:xfrm>
            <a:off x="6273766" y="4122241"/>
            <a:ext cx="5258611" cy="523274"/>
          </a:xfrm>
          <a:prstGeom prst="rect">
            <a:avLst/>
          </a:prstGeom>
          <a:noFill/>
          <a:ln/>
        </p:spPr>
        <p:txBody>
          <a:bodyPr wrap="square" lIns="0" tIns="0" rIns="0" bIns="0" rtlCol="0" anchor="t">
            <a:normAutofit/>
          </a:bodyPr>
          <a:lstStyle/>
          <a:p>
            <a:pPr marL="0" indent="0" algn="l">
              <a:lnSpc>
                <a:spcPts val="1960"/>
              </a:lnSpc>
              <a:buNone/>
            </a:pPr>
            <a:r>
              <a:rPr lang="en-US" sz="1400" dirty="0">
                <a:solidFill>
                  <a:srgbClr val="C9D3E3"/>
                </a:solidFill>
                <a:latin typeface="Arial" pitchFamily="34" charset="0"/>
                <a:ea typeface="Arial" pitchFamily="34" charset="-122"/>
                <a:cs typeface="Arial" pitchFamily="34" charset="-120"/>
              </a:rPr>
              <a:t>github.com/AlexMPukhov/GEM-PIC-RZ · arXiv:2610.31622</a:t>
            </a:r>
            <a:endParaRPr lang="en-US" sz="1400" dirty="0"/>
          </a:p>
        </p:txBody>
      </p:sp>
      <p:sp>
        <p:nvSpPr>
          <p:cNvPr id="9" name="Shape 7"/>
          <p:cNvSpPr/>
          <p:nvPr/>
        </p:nvSpPr>
        <p:spPr>
          <a:xfrm>
            <a:off x="812767" y="4982071"/>
            <a:ext cx="10566447" cy="0"/>
          </a:xfrm>
          <a:prstGeom prst="line">
            <a:avLst/>
          </a:prstGeom>
          <a:noFill/>
          <a:ln w="12700">
            <a:solidFill>
              <a:srgbClr val="3A4A6B"/>
            </a:solidFill>
            <a:prstDash val="solid"/>
          </a:ln>
        </p:spPr>
      </p:sp>
      <p:sp>
        <p:nvSpPr>
          <p:cNvPr id="10" name="Text 8"/>
          <p:cNvSpPr/>
          <p:nvPr/>
        </p:nvSpPr>
        <p:spPr>
          <a:xfrm>
            <a:off x="812767" y="5165169"/>
            <a:ext cx="10883441" cy="665427"/>
          </a:xfrm>
          <a:prstGeom prst="rect">
            <a:avLst/>
          </a:prstGeom>
          <a:noFill/>
          <a:ln/>
        </p:spPr>
        <p:txBody>
          <a:bodyPr wrap="square" lIns="0" tIns="0" rIns="0" bIns="0" rtlCol="0" anchor="t">
            <a:normAutofit/>
          </a:bodyPr>
          <a:lstStyle/>
          <a:p>
            <a:pPr marL="0" indent="0" algn="l">
              <a:lnSpc>
                <a:spcPts val="2520"/>
              </a:lnSpc>
              <a:buNone/>
            </a:pPr>
            <a:r>
              <a:rPr lang="en-US" dirty="0">
                <a:solidFill>
                  <a:srgbClr val="F6F5F0"/>
                </a:solidFill>
                <a:latin typeface="Arial" pitchFamily="34" charset="0"/>
                <a:ea typeface="Arial" pitchFamily="34" charset="-122"/>
                <a:cs typeface="Arial" pitchFamily="34" charset="-120"/>
              </a:rPr>
              <a:t>All codes are </a:t>
            </a:r>
            <a:r>
              <a:rPr lang="en-US" sz="1800" dirty="0">
                <a:solidFill>
                  <a:srgbClr val="F6F5F0"/>
                </a:solidFill>
                <a:latin typeface="Arial" pitchFamily="34" charset="0"/>
                <a:ea typeface="Arial" pitchFamily="34" charset="-122"/>
                <a:cs typeface="Arial" pitchFamily="34" charset="-120"/>
              </a:rPr>
              <a:t>Open Source and we welcome collaboration: </a:t>
            </a:r>
            <a:br>
              <a:rPr lang="en-US" sz="1800" dirty="0">
                <a:solidFill>
                  <a:srgbClr val="F6F5F0"/>
                </a:solidFill>
                <a:latin typeface="Arial" pitchFamily="34" charset="0"/>
                <a:ea typeface="Arial" pitchFamily="34" charset="-122"/>
                <a:cs typeface="Arial" pitchFamily="34" charset="-120"/>
              </a:rPr>
            </a:br>
            <a:r>
              <a:rPr lang="en-US" sz="1800" i="1" dirty="0">
                <a:solidFill>
                  <a:srgbClr val="F6F5F0"/>
                </a:solidFill>
                <a:latin typeface="Arial" pitchFamily="34" charset="0"/>
                <a:ea typeface="Arial" pitchFamily="34" charset="-122"/>
                <a:cs typeface="Arial" pitchFamily="34" charset="-120"/>
              </a:rPr>
              <a:t>adding new physics and features has never been that fast and convenient!</a:t>
            </a:r>
            <a:endParaRPr lang="en-US" sz="1800" i="1" dirty="0"/>
          </a:p>
        </p:txBody>
      </p:sp>
    </p:spTree>
  </p:cSld>
  <p:clrMapOvr>
    <a:masterClrMapping/>
  </p:clrMapOvr>
</p:sld>
</file>

<file path=ppt/theme/theme1.xml><?xml version="1.0" encoding="utf-8"?>
<a:theme xmlns:a="http://schemas.openxmlformats.org/drawingml/2006/main" name="QUARZ and GEM-PIC-RZ">
  <a:themeElements>
    <a:clrScheme name="QUARZ and GEM-PIC-RZ">
      <a:dk1>
        <a:srgbClr val="14213D"/>
      </a:dk1>
      <a:lt1>
        <a:srgbClr val="F6F5F0"/>
      </a:lt1>
      <a:dk2>
        <a:srgbClr val="4D566A"/>
      </a:dk2>
      <a:lt2>
        <a:srgbClr val="DFE0DE"/>
      </a:lt2>
      <a:accent1>
        <a:srgbClr val="1F5FA6"/>
      </a:accent1>
      <a:accent2>
        <a:srgbClr val="B5541A"/>
      </a:accent2>
      <a:accent3>
        <a:srgbClr val="F2B48C"/>
      </a:accent3>
      <a:accent4>
        <a:srgbClr val="8FB4E3"/>
      </a:accent4>
      <a:accent5>
        <a:srgbClr val="8FA1BD"/>
      </a:accent5>
      <a:accent6>
        <a:srgbClr val="F7DCC8"/>
      </a:accent6>
      <a:hlink>
        <a:srgbClr val="0563C1"/>
      </a:hlink>
      <a:folHlink>
        <a:srgbClr val="954F72"/>
      </a:folHlink>
    </a:clrScheme>
    <a:fontScheme name="QUARZ and GEM-PIC-RZ">
      <a:majorFont>
        <a:latin typeface="Georgia"/>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rial"/>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9099</Words>
  <Application>Microsoft Office PowerPoint</Application>
  <PresentationFormat>Widescreen</PresentationFormat>
  <Paragraphs>560</Paragraphs>
  <Slides>40</Slides>
  <Notes>38</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Cambria Math</vt:lpstr>
      <vt:lpstr>Coiny</vt:lpstr>
      <vt:lpstr>Franklin Gothic Medium</vt:lpstr>
      <vt:lpstr>Georgia</vt:lpstr>
      <vt:lpstr>IBM Plex Sans</vt:lpstr>
      <vt:lpstr>Times New Roman</vt:lpstr>
      <vt:lpstr>QUARZ and GEM-PIC-RZ</vt:lpstr>
      <vt:lpstr>QUARZ and GEM-PIC-RZ</vt:lpstr>
      <vt:lpstr>PowerPoint Presentation</vt:lpstr>
      <vt:lpstr>PowerPoint Presentation</vt:lpstr>
      <vt:lpstr>PowerPoint Presentation</vt:lpstr>
      <vt:lpstr>Plasma accelerators: a multi-scale problem span over six orders of magnitude</vt:lpstr>
      <vt:lpstr>A ladder of models, and where the two codes sit</vt:lpstr>
      <vt:lpstr>The two codes at a glance</vt:lpstr>
      <vt:lpstr>QUARZ</vt:lpstr>
      <vt:lpstr>Quasi-static fields, with an explicit B⊥ solve</vt:lpstr>
      <vt:lpstr>Plasma in ξ, beams in t</vt:lpstr>
      <vt:lpstr>Multiscale in r: fine on the axis, coarse outside</vt:lpstr>
      <vt:lpstr>Discretization on arbitrary radial nodes</vt:lpstr>
      <vt:lpstr>Mode m = 1: offsets, tilts and the onset of hosing</vt:lpstr>
      <vt:lpstr>Pinched witness with mobile hydrogen ions</vt:lpstr>
      <vt:lpstr>Stretched grids: same order, 10–100× smaller error</vt:lpstr>
      <vt:lpstr>Field errors carry over into the beam dynamics</vt:lpstr>
      <vt:lpstr>A fine axis exposes the bubble-back caustic</vt:lpstr>
      <vt:lpstr>AWAKE Run 2 self-modulation vs HiPACE++</vt:lpstr>
      <vt:lpstr>Pipelined in ξ, on CPUs and GPUs</vt:lpstr>
      <vt:lpstr>Beyond the beam-driven wake</vt:lpstr>
      <vt:lpstr>GEM-PIC-RZ</vt:lpstr>
      <vt:lpstr>Split the field into forward and backward parts</vt:lpstr>
      <vt:lpstr>The reduced system in azimuthal mode m</vt:lpstr>
      <vt:lpstr>Two particle lists, exchanged without loss</vt:lpstr>
      <vt:lpstr>One step = a march in ζ, two solves per slice</vt:lpstr>
      <vt:lpstr>No Courant condition, shown not assumed</vt:lpstr>
      <vt:lpstr>Two spurious modes, removed at the source</vt:lpstr>
      <vt:lpstr>The wake in the bubble regime</vt:lpstr>
      <vt:lpstr>Bubble closure: converge the wake behind it</vt:lpstr>
      <vt:lpstr>Few-cycle pulse: depletion and redshift</vt:lpstr>
      <vt:lpstr>For a 2.5-cycle pulse the envelope model underestimates depletion fivefold</vt:lpstr>
      <vt:lpstr>Ionization injection from a nitrogen dopant</vt:lpstr>
      <vt:lpstr>Sharp down-ramp injection is not yet reproduced</vt:lpstr>
      <vt:lpstr>Every benchmark repeated for a = 0…4 k₀⁻¹ and Δ/2</vt:lpstr>
      <vt:lpstr>Undulator radiation and FELs, same equations</vt:lpstr>
      <vt:lpstr>Flying focus: a luminal Bessel driver</vt:lpstr>
      <vt:lpstr>GPUs and the MPI pipeline on JUPITER</vt:lpstr>
      <vt:lpstr>Which code for which problem</vt:lpstr>
      <vt:lpstr>Zero-touch development: the tests are the contract Нерукотворный код: Доверяй, но проверяй!</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QUARZ and GEM-PIC-RZ</dc:title>
  <dc:subject/>
  <dc:creator>pukhov</dc:creator>
  <cp:lastModifiedBy>pukhov</cp:lastModifiedBy>
  <cp:revision>66</cp:revision>
  <dcterms:created xsi:type="dcterms:W3CDTF">2026-10-30T10:27:15Z</dcterms:created>
  <dcterms:modified xsi:type="dcterms:W3CDTF">2026-11-05T12:59:07Z</dcterms:modified>
</cp:coreProperties>
</file>