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F5C84-7860-46AC-B149-716DECFAFE3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26EB5-C014-422F-A4F1-8E2D63638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8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1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99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2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71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41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85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3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1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3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8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35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27.08.2020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E4170-59B9-4969-8F78-CCC75A52B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84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7EE895-E888-4DCE-96B5-F98BB74F08C3}"/>
              </a:ext>
            </a:extLst>
          </p:cNvPr>
          <p:cNvSpPr txBox="1"/>
          <p:nvPr/>
        </p:nvSpPr>
        <p:spPr>
          <a:xfrm>
            <a:off x="869058" y="1730558"/>
            <a:ext cx="774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and design of compact TPC option of the IT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8CC598-81AD-44E2-BE58-9474CB365078}"/>
              </a:ext>
            </a:extLst>
          </p:cNvPr>
          <p:cNvSpPr txBox="1"/>
          <p:nvPr/>
        </p:nvSpPr>
        <p:spPr>
          <a:xfrm>
            <a:off x="3638547" y="3105834"/>
            <a:ext cx="1640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 Shekhtman</a:t>
            </a:r>
          </a:p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Budker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INP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01560B61-4A82-467A-A0CD-F172094A4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F0EF22FC-6AA9-4615-B998-99E66B9A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4F44901F-FACA-4483-971F-0C84831C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4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174BFF-1C92-40B4-A5CF-F9723B8A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94DE03-9659-4C3B-9326-91CA23CA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BC6007-3F2F-47A3-91B7-0650A21E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2</a:t>
            </a:fld>
            <a:endParaRPr lang="ru-RU"/>
          </a:p>
        </p:txBody>
      </p:sp>
      <p:pic>
        <p:nvPicPr>
          <p:cNvPr id="6" name="Рисунок 5" descr="Изображение выглядит как снимок экрана, компьютер, стол, экран&#10;&#10;Автоматически созданное описание">
            <a:extLst>
              <a:ext uri="{FF2B5EF4-FFF2-40B4-BE49-F238E27FC236}">
                <a16:creationId xmlns:a16="http://schemas.microsoft.com/office/drawing/2014/main" id="{146E1576-0F91-4CBB-B6B1-5595992AE3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" t="21396" r="6875" b="20340"/>
          <a:stretch/>
        </p:blipFill>
        <p:spPr>
          <a:xfrm>
            <a:off x="395736" y="1854681"/>
            <a:ext cx="8201025" cy="33297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972A25-3D9A-4C1E-B5CD-269D12ACFD0A}"/>
              </a:ext>
            </a:extLst>
          </p:cNvPr>
          <p:cNvSpPr txBox="1"/>
          <p:nvPr/>
        </p:nvSpPr>
        <p:spPr>
          <a:xfrm>
            <a:off x="1657350" y="767751"/>
            <a:ext cx="4305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Timeline for 2020 fixed with INFN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Frascatti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9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FF7E7F4-8665-4B01-AF08-AA927A06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86C707-A836-4C77-8FFB-DFCA69E60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46026"/>
            <a:ext cx="3086100" cy="365125"/>
          </a:xfrm>
        </p:spPr>
        <p:txBody>
          <a:bodyPr/>
          <a:lstStyle/>
          <a:p>
            <a:r>
              <a:rPr lang="sv-SE" dirty="0"/>
              <a:t>Cremlin+ Internal BINP WP5 meeting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F52C9B-DFB6-4757-8C42-D2E131BF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61162" y="6322771"/>
            <a:ext cx="2057400" cy="365125"/>
          </a:xfrm>
        </p:spPr>
        <p:txBody>
          <a:bodyPr/>
          <a:lstStyle/>
          <a:p>
            <a:fld id="{6E1E4170-59B9-4969-8F78-CCC75A52B294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BBD45A-1F54-4BF6-A029-4B15FFEA9EBF}"/>
              </a:ext>
            </a:extLst>
          </p:cNvPr>
          <p:cNvSpPr txBox="1"/>
          <p:nvPr/>
        </p:nvSpPr>
        <p:spPr>
          <a:xfrm>
            <a:off x="989514" y="41008"/>
            <a:ext cx="390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design of the TPC prototype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CFE4E1C4-E3C1-43A5-8262-4219998E6C64}"/>
              </a:ext>
            </a:extLst>
          </p:cNvPr>
          <p:cNvSpPr/>
          <p:nvPr/>
        </p:nvSpPr>
        <p:spPr>
          <a:xfrm>
            <a:off x="3028950" y="913438"/>
            <a:ext cx="2304256" cy="23762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C8AEE98-A4FC-4814-AFE1-79DFCE96CEC3}"/>
              </a:ext>
            </a:extLst>
          </p:cNvPr>
          <p:cNvCxnSpPr>
            <a:stCxn id="6" idx="0"/>
          </p:cNvCxnSpPr>
          <p:nvPr/>
        </p:nvCxnSpPr>
        <p:spPr>
          <a:xfrm>
            <a:off x="4181078" y="913438"/>
            <a:ext cx="26642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39F3C0B-AE67-408A-A7AB-1EB9DA0644C9}"/>
              </a:ext>
            </a:extLst>
          </p:cNvPr>
          <p:cNvCxnSpPr/>
          <p:nvPr/>
        </p:nvCxnSpPr>
        <p:spPr>
          <a:xfrm>
            <a:off x="4165838" y="3280118"/>
            <a:ext cx="26642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:a16="http://schemas.microsoft.com/office/drawing/2014/main" id="{1C2B6C7D-AEAD-4AB8-9CEE-CE1A73268552}"/>
              </a:ext>
            </a:extLst>
          </p:cNvPr>
          <p:cNvSpPr/>
          <p:nvPr/>
        </p:nvSpPr>
        <p:spPr>
          <a:xfrm>
            <a:off x="5485606" y="913438"/>
            <a:ext cx="2304256" cy="23762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33F9121-82D3-4E86-9832-082E653076F0}"/>
              </a:ext>
            </a:extLst>
          </p:cNvPr>
          <p:cNvSpPr/>
          <p:nvPr/>
        </p:nvSpPr>
        <p:spPr>
          <a:xfrm>
            <a:off x="5468206" y="944382"/>
            <a:ext cx="1188000" cy="232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022549B6-DDF7-4E82-A729-E0C25BD49D2E}"/>
              </a:ext>
            </a:extLst>
          </p:cNvPr>
          <p:cNvCxnSpPr>
            <a:stCxn id="6" idx="0"/>
            <a:endCxn id="6" idx="4"/>
          </p:cNvCxnSpPr>
          <p:nvPr/>
        </p:nvCxnSpPr>
        <p:spPr>
          <a:xfrm>
            <a:off x="4181078" y="913438"/>
            <a:ext cx="0" cy="23762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FAD34758-A372-4C4C-A2B3-BD45D1B8BADF}"/>
              </a:ext>
            </a:extLst>
          </p:cNvPr>
          <p:cNvCxnSpPr/>
          <p:nvPr/>
        </p:nvCxnSpPr>
        <p:spPr>
          <a:xfrm flipH="1">
            <a:off x="4181078" y="3442102"/>
            <a:ext cx="259228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AD951A2-0C7F-473D-8D4D-D360537A6C9F}"/>
              </a:ext>
            </a:extLst>
          </p:cNvPr>
          <p:cNvSpPr txBox="1"/>
          <p:nvPr/>
        </p:nvSpPr>
        <p:spPr>
          <a:xfrm rot="16200000">
            <a:off x="3809850" y="196311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400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050C77-8C0D-4664-AAB1-1834B7630526}"/>
              </a:ext>
            </a:extLst>
          </p:cNvPr>
          <p:cNvSpPr txBox="1"/>
          <p:nvPr/>
        </p:nvSpPr>
        <p:spPr>
          <a:xfrm>
            <a:off x="5333206" y="3442102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600 (300)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8E1354D-EF6D-4CD4-80DB-AC9A857D874D}"/>
              </a:ext>
            </a:extLst>
          </p:cNvPr>
          <p:cNvSpPr/>
          <p:nvPr/>
        </p:nvSpPr>
        <p:spPr>
          <a:xfrm>
            <a:off x="3172966" y="4072354"/>
            <a:ext cx="5112568" cy="1872208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9C27239-DDC9-44B9-BCAD-9C6A4711C2C4}"/>
              </a:ext>
            </a:extLst>
          </p:cNvPr>
          <p:cNvCxnSpPr/>
          <p:nvPr/>
        </p:nvCxnSpPr>
        <p:spPr>
          <a:xfrm flipH="1">
            <a:off x="3172966" y="6232594"/>
            <a:ext cx="511256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CF7E6568-A2F4-4238-81B7-E2DDF4DE7B12}"/>
              </a:ext>
            </a:extLst>
          </p:cNvPr>
          <p:cNvCxnSpPr/>
          <p:nvPr/>
        </p:nvCxnSpPr>
        <p:spPr>
          <a:xfrm>
            <a:off x="3172966" y="5656530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A9C99DE-6171-482E-9AD9-6D7904CBAD38}"/>
              </a:ext>
            </a:extLst>
          </p:cNvPr>
          <p:cNvCxnSpPr/>
          <p:nvPr/>
        </p:nvCxnSpPr>
        <p:spPr>
          <a:xfrm>
            <a:off x="8285534" y="5656530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9D166CB-6813-48E5-B07B-E351518E5468}"/>
              </a:ext>
            </a:extLst>
          </p:cNvPr>
          <p:cNvSpPr txBox="1"/>
          <p:nvPr/>
        </p:nvSpPr>
        <p:spPr>
          <a:xfrm>
            <a:off x="5163127" y="626395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1256.6</a:t>
            </a:r>
            <a:endParaRPr lang="ru-RU" dirty="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40165063-D3B3-41F2-A279-FC28AD776A82}"/>
              </a:ext>
            </a:extLst>
          </p:cNvPr>
          <p:cNvCxnSpPr/>
          <p:nvPr/>
        </p:nvCxnSpPr>
        <p:spPr>
          <a:xfrm flipH="1">
            <a:off x="2721521" y="5944562"/>
            <a:ext cx="728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D0CD0AC-8C28-4B25-A902-FB1787F3074E}"/>
              </a:ext>
            </a:extLst>
          </p:cNvPr>
          <p:cNvCxnSpPr/>
          <p:nvPr/>
        </p:nvCxnSpPr>
        <p:spPr>
          <a:xfrm flipH="1">
            <a:off x="2757786" y="4072354"/>
            <a:ext cx="728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B7D011AB-C9E6-4176-962C-CDF36F4E909E}"/>
              </a:ext>
            </a:extLst>
          </p:cNvPr>
          <p:cNvCxnSpPr/>
          <p:nvPr/>
        </p:nvCxnSpPr>
        <p:spPr>
          <a:xfrm>
            <a:off x="2884934" y="4072354"/>
            <a:ext cx="0" cy="187220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38A9833-A98F-41D5-ADC8-E59FB5839FA4}"/>
              </a:ext>
            </a:extLst>
          </p:cNvPr>
          <p:cNvSpPr txBox="1"/>
          <p:nvPr/>
        </p:nvSpPr>
        <p:spPr>
          <a:xfrm rot="16200000">
            <a:off x="2489924" y="482379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300</a:t>
            </a:r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792751-6E82-4236-AD31-8537517662D4}"/>
              </a:ext>
            </a:extLst>
          </p:cNvPr>
          <p:cNvSpPr txBox="1"/>
          <p:nvPr/>
        </p:nvSpPr>
        <p:spPr>
          <a:xfrm>
            <a:off x="3244974" y="511974"/>
            <a:ext cx="156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Габариты </a:t>
            </a:r>
            <a:r>
              <a:rPr lang="en-US" dirty="0"/>
              <a:t>TPC</a:t>
            </a:r>
            <a:r>
              <a:rPr lang="ru-RU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B0A469-B96E-4111-AE9E-CF9C990FA7FA}"/>
              </a:ext>
            </a:extLst>
          </p:cNvPr>
          <p:cNvSpPr txBox="1"/>
          <p:nvPr/>
        </p:nvSpPr>
        <p:spPr>
          <a:xfrm>
            <a:off x="3085753" y="3640306"/>
            <a:ext cx="1163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Развертка</a:t>
            </a:r>
          </a:p>
        </p:txBody>
      </p:sp>
    </p:spTree>
    <p:extLst>
      <p:ext uri="{BB962C8B-B14F-4D97-AF65-F5344CB8AC3E}">
        <p14:creationId xmlns:p14="http://schemas.microsoft.com/office/powerpoint/2010/main" val="102264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4F95D52-F19A-4183-A39F-24B34F3A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3FEB28-9474-41E6-A23D-51710604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702" y="5768798"/>
            <a:ext cx="3086100" cy="365125"/>
          </a:xfrm>
        </p:spPr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EFE8FE-890D-403B-BFD0-087DFB6AA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4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73D656-55AD-4FC4-A391-56B6D911B831}"/>
              </a:ext>
            </a:extLst>
          </p:cNvPr>
          <p:cNvSpPr txBox="1"/>
          <p:nvPr/>
        </p:nvSpPr>
        <p:spPr>
          <a:xfrm>
            <a:off x="143895" y="21269"/>
            <a:ext cx="390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design of the TPC prototype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A35AFE8-D4DA-48C2-9818-EFB564B4AC67}"/>
              </a:ext>
            </a:extLst>
          </p:cNvPr>
          <p:cNvSpPr/>
          <p:nvPr/>
        </p:nvSpPr>
        <p:spPr>
          <a:xfrm>
            <a:off x="655319" y="4919435"/>
            <a:ext cx="804798" cy="44534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B395F9-8A49-4315-9C62-2AC5825E9E8C}"/>
              </a:ext>
            </a:extLst>
          </p:cNvPr>
          <p:cNvSpPr/>
          <p:nvPr/>
        </p:nvSpPr>
        <p:spPr>
          <a:xfrm>
            <a:off x="4323417" y="741707"/>
            <a:ext cx="403244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B7420EA-12C8-4B88-B8DD-8F26A96A7B91}"/>
              </a:ext>
            </a:extLst>
          </p:cNvPr>
          <p:cNvCxnSpPr/>
          <p:nvPr/>
        </p:nvCxnSpPr>
        <p:spPr>
          <a:xfrm flipH="1">
            <a:off x="3745468" y="741707"/>
            <a:ext cx="728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58E0129E-A522-4561-B69E-F85DBB5ED7F4}"/>
              </a:ext>
            </a:extLst>
          </p:cNvPr>
          <p:cNvCxnSpPr/>
          <p:nvPr/>
        </p:nvCxnSpPr>
        <p:spPr>
          <a:xfrm flipH="1">
            <a:off x="3745468" y="4630139"/>
            <a:ext cx="728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4884565-D091-4CDF-9A02-28C8F3A76BE2}"/>
              </a:ext>
            </a:extLst>
          </p:cNvPr>
          <p:cNvCxnSpPr/>
          <p:nvPr/>
        </p:nvCxnSpPr>
        <p:spPr>
          <a:xfrm>
            <a:off x="8346365" y="4270099"/>
            <a:ext cx="0" cy="855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1C21B32-873F-4D4E-BA46-8C13433B2BCD}"/>
              </a:ext>
            </a:extLst>
          </p:cNvPr>
          <p:cNvCxnSpPr/>
          <p:nvPr/>
        </p:nvCxnSpPr>
        <p:spPr>
          <a:xfrm>
            <a:off x="4323417" y="4342107"/>
            <a:ext cx="0" cy="783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C29652BC-497B-4F32-A568-C2B6AEBCBD30}"/>
              </a:ext>
            </a:extLst>
          </p:cNvPr>
          <p:cNvCxnSpPr/>
          <p:nvPr/>
        </p:nvCxnSpPr>
        <p:spPr>
          <a:xfrm flipH="1">
            <a:off x="4323417" y="4918171"/>
            <a:ext cx="40229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2A6108F2-42BA-4194-97F4-ED1F76788829}"/>
              </a:ext>
            </a:extLst>
          </p:cNvPr>
          <p:cNvCxnSpPr/>
          <p:nvPr/>
        </p:nvCxnSpPr>
        <p:spPr>
          <a:xfrm>
            <a:off x="3961492" y="741707"/>
            <a:ext cx="0" cy="38884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0310145-0D79-4677-899A-FD1D04CECACB}"/>
              </a:ext>
            </a:extLst>
          </p:cNvPr>
          <p:cNvSpPr txBox="1"/>
          <p:nvPr/>
        </p:nvSpPr>
        <p:spPr>
          <a:xfrm rot="16200000">
            <a:off x="3528958" y="232370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07330A-37DB-457C-A0A6-9879BFADDA81}"/>
              </a:ext>
            </a:extLst>
          </p:cNvPr>
          <p:cNvSpPr txBox="1"/>
          <p:nvPr/>
        </p:nvSpPr>
        <p:spPr>
          <a:xfrm>
            <a:off x="5979665" y="495420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314.2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9D58CCE-11B5-4979-A56C-5E1911813403}"/>
              </a:ext>
            </a:extLst>
          </p:cNvPr>
          <p:cNvSpPr/>
          <p:nvPr/>
        </p:nvSpPr>
        <p:spPr>
          <a:xfrm>
            <a:off x="4364219" y="4035048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AA073AB4-BCDC-41C1-A40B-1EF68EB07CE5}"/>
              </a:ext>
            </a:extLst>
          </p:cNvPr>
          <p:cNvSpPr/>
          <p:nvPr/>
        </p:nvSpPr>
        <p:spPr>
          <a:xfrm>
            <a:off x="4429204" y="4051080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09E21F0B-4504-4CC9-9A84-2A94A91AB6DA}"/>
              </a:ext>
            </a:extLst>
          </p:cNvPr>
          <p:cNvSpPr/>
          <p:nvPr/>
        </p:nvSpPr>
        <p:spPr>
          <a:xfrm>
            <a:off x="6347058" y="4048192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62C8D5EA-1C59-49F5-93A7-D8044FBBCD9A}"/>
              </a:ext>
            </a:extLst>
          </p:cNvPr>
          <p:cNvSpPr/>
          <p:nvPr/>
        </p:nvSpPr>
        <p:spPr>
          <a:xfrm>
            <a:off x="8210955" y="4048192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0AD2BBC-4C59-45CD-AE48-AB55A9214CB5}"/>
              </a:ext>
            </a:extLst>
          </p:cNvPr>
          <p:cNvSpPr/>
          <p:nvPr/>
        </p:nvSpPr>
        <p:spPr>
          <a:xfrm>
            <a:off x="4370645" y="4190335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F17BE879-5D50-43BE-B2D4-9E68B6D21499}"/>
              </a:ext>
            </a:extLst>
          </p:cNvPr>
          <p:cNvSpPr/>
          <p:nvPr/>
        </p:nvSpPr>
        <p:spPr>
          <a:xfrm>
            <a:off x="4435630" y="4206367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A89CE8CC-61AB-4E1F-9B73-7B13399807E5}"/>
              </a:ext>
            </a:extLst>
          </p:cNvPr>
          <p:cNvSpPr/>
          <p:nvPr/>
        </p:nvSpPr>
        <p:spPr>
          <a:xfrm>
            <a:off x="6353484" y="4203479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D463EF27-DF69-42FE-BC47-2117CD155453}"/>
              </a:ext>
            </a:extLst>
          </p:cNvPr>
          <p:cNvSpPr/>
          <p:nvPr/>
        </p:nvSpPr>
        <p:spPr>
          <a:xfrm>
            <a:off x="8217381" y="4203479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0181E55-7FB4-40F6-8114-DB7E408437DF}"/>
              </a:ext>
            </a:extLst>
          </p:cNvPr>
          <p:cNvSpPr/>
          <p:nvPr/>
        </p:nvSpPr>
        <p:spPr>
          <a:xfrm>
            <a:off x="4369654" y="4342107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5F872D6A-6429-4B56-A2FF-BED2371C7EC9}"/>
              </a:ext>
            </a:extLst>
          </p:cNvPr>
          <p:cNvSpPr/>
          <p:nvPr/>
        </p:nvSpPr>
        <p:spPr>
          <a:xfrm>
            <a:off x="8217381" y="4354574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5885DE93-788D-4A24-AF11-C0AD7347DC2E}"/>
              </a:ext>
            </a:extLst>
          </p:cNvPr>
          <p:cNvSpPr/>
          <p:nvPr/>
        </p:nvSpPr>
        <p:spPr>
          <a:xfrm>
            <a:off x="6353484" y="4354575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1D8CB10D-F70E-46A2-BB99-A544BA7D47AE}"/>
              </a:ext>
            </a:extLst>
          </p:cNvPr>
          <p:cNvSpPr/>
          <p:nvPr/>
        </p:nvSpPr>
        <p:spPr>
          <a:xfrm>
            <a:off x="4432276" y="4354576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AD2FA03-45B3-42BF-AE29-A7AAC3C1D770}"/>
              </a:ext>
            </a:extLst>
          </p:cNvPr>
          <p:cNvSpPr/>
          <p:nvPr/>
        </p:nvSpPr>
        <p:spPr>
          <a:xfrm>
            <a:off x="3867128" y="5817913"/>
            <a:ext cx="4110740" cy="288032"/>
          </a:xfrm>
          <a:prstGeom prst="rect">
            <a:avLst/>
          </a:prstGeom>
          <a:pattFill prst="dk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14A0DE2F-4DC2-41A5-9E00-9D23223C8D05}"/>
              </a:ext>
            </a:extLst>
          </p:cNvPr>
          <p:cNvSpPr/>
          <p:nvPr/>
        </p:nvSpPr>
        <p:spPr>
          <a:xfrm>
            <a:off x="3867128" y="5770559"/>
            <a:ext cx="4110740" cy="360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477006D5-CA24-4265-BD78-7B546130CA80}"/>
              </a:ext>
            </a:extLst>
          </p:cNvPr>
          <p:cNvSpPr/>
          <p:nvPr/>
        </p:nvSpPr>
        <p:spPr>
          <a:xfrm>
            <a:off x="4089436" y="5762749"/>
            <a:ext cx="45719" cy="3431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389D515-A8A1-43D7-A83C-426833713264}"/>
              </a:ext>
            </a:extLst>
          </p:cNvPr>
          <p:cNvSpPr/>
          <p:nvPr/>
        </p:nvSpPr>
        <p:spPr>
          <a:xfrm>
            <a:off x="5849967" y="5770559"/>
            <a:ext cx="45719" cy="3431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D28DD3B6-6AF8-4634-A9A3-112F3C2D9FA2}"/>
              </a:ext>
            </a:extLst>
          </p:cNvPr>
          <p:cNvSpPr/>
          <p:nvPr/>
        </p:nvSpPr>
        <p:spPr>
          <a:xfrm>
            <a:off x="7707438" y="5780501"/>
            <a:ext cx="45719" cy="3431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8A55FEFC-C5E7-436E-B714-4C39A068A050}"/>
              </a:ext>
            </a:extLst>
          </p:cNvPr>
          <p:cNvSpPr/>
          <p:nvPr/>
        </p:nvSpPr>
        <p:spPr>
          <a:xfrm>
            <a:off x="4041337" y="6100837"/>
            <a:ext cx="141916" cy="45719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D45A2A5-2D3E-4D0F-AAF7-8CA7D69B25BE}"/>
              </a:ext>
            </a:extLst>
          </p:cNvPr>
          <p:cNvSpPr/>
          <p:nvPr/>
        </p:nvSpPr>
        <p:spPr>
          <a:xfrm>
            <a:off x="5801868" y="6123696"/>
            <a:ext cx="141916" cy="45719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8709B5C7-C8CA-476E-AA83-37566C07BF44}"/>
              </a:ext>
            </a:extLst>
          </p:cNvPr>
          <p:cNvSpPr/>
          <p:nvPr/>
        </p:nvSpPr>
        <p:spPr>
          <a:xfrm>
            <a:off x="7659339" y="6112701"/>
            <a:ext cx="141916" cy="45719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C5761A-340F-4C42-8B4A-AB06F9A44228}"/>
              </a:ext>
            </a:extLst>
          </p:cNvPr>
          <p:cNvSpPr txBox="1"/>
          <p:nvPr/>
        </p:nvSpPr>
        <p:spPr>
          <a:xfrm>
            <a:off x="4323417" y="362347"/>
            <a:ext cx="1960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Схема электродов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BA7A5A-A6B3-411B-A1C8-22FA2D4D429E}"/>
              </a:ext>
            </a:extLst>
          </p:cNvPr>
          <p:cNvSpPr txBox="1"/>
          <p:nvPr/>
        </p:nvSpPr>
        <p:spPr>
          <a:xfrm>
            <a:off x="3607174" y="5313857"/>
            <a:ext cx="219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Разрез по электроду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2B33A72-9FCD-48CB-AC92-21E8E79A6ACD}"/>
              </a:ext>
            </a:extLst>
          </p:cNvPr>
          <p:cNvSpPr txBox="1"/>
          <p:nvPr/>
        </p:nvSpPr>
        <p:spPr>
          <a:xfrm>
            <a:off x="3058812" y="578050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0.5 мм</a:t>
            </a: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D613039-E201-4763-B709-14F31E9E0287}"/>
              </a:ext>
            </a:extLst>
          </p:cNvPr>
          <p:cNvCxnSpPr>
            <a:cxnSpLocks/>
          </p:cNvCxnSpPr>
          <p:nvPr/>
        </p:nvCxnSpPr>
        <p:spPr>
          <a:xfrm>
            <a:off x="7898551" y="4630139"/>
            <a:ext cx="8104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1B28BD4A-878F-4A6A-AFB9-08AE9C8A850E}"/>
              </a:ext>
            </a:extLst>
          </p:cNvPr>
          <p:cNvCxnSpPr>
            <a:cxnSpLocks/>
          </p:cNvCxnSpPr>
          <p:nvPr/>
        </p:nvCxnSpPr>
        <p:spPr>
          <a:xfrm>
            <a:off x="7898551" y="4414115"/>
            <a:ext cx="8104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BFB2FE30-617D-4921-A17B-60EA0914291A}"/>
              </a:ext>
            </a:extLst>
          </p:cNvPr>
          <p:cNvSpPr/>
          <p:nvPr/>
        </p:nvSpPr>
        <p:spPr>
          <a:xfrm>
            <a:off x="4356802" y="3578345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73B2DC17-0D08-4D20-812F-E33BBEA00EF2}"/>
              </a:ext>
            </a:extLst>
          </p:cNvPr>
          <p:cNvSpPr/>
          <p:nvPr/>
        </p:nvSpPr>
        <p:spPr>
          <a:xfrm>
            <a:off x="4421787" y="3594377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extLst>
              <a:ext uri="{FF2B5EF4-FFF2-40B4-BE49-F238E27FC236}">
                <a16:creationId xmlns:a16="http://schemas.microsoft.com/office/drawing/2014/main" id="{B99E3A49-5C73-4FF5-B105-CFDE9AA49675}"/>
              </a:ext>
            </a:extLst>
          </p:cNvPr>
          <p:cNvSpPr/>
          <p:nvPr/>
        </p:nvSpPr>
        <p:spPr>
          <a:xfrm>
            <a:off x="6339641" y="3591489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id="{FD64FDD3-8A16-4390-883B-1F2EBFF19203}"/>
              </a:ext>
            </a:extLst>
          </p:cNvPr>
          <p:cNvSpPr/>
          <p:nvPr/>
        </p:nvSpPr>
        <p:spPr>
          <a:xfrm>
            <a:off x="8203538" y="3591489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DB5A0F4B-C3DC-4D9B-B60F-6AA85DC0142E}"/>
              </a:ext>
            </a:extLst>
          </p:cNvPr>
          <p:cNvSpPr/>
          <p:nvPr/>
        </p:nvSpPr>
        <p:spPr>
          <a:xfrm>
            <a:off x="4363228" y="3733632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>
            <a:extLst>
              <a:ext uri="{FF2B5EF4-FFF2-40B4-BE49-F238E27FC236}">
                <a16:creationId xmlns:a16="http://schemas.microsoft.com/office/drawing/2014/main" id="{F5B120B0-0756-4D2D-94AD-EF2844A182AF}"/>
              </a:ext>
            </a:extLst>
          </p:cNvPr>
          <p:cNvSpPr/>
          <p:nvPr/>
        </p:nvSpPr>
        <p:spPr>
          <a:xfrm>
            <a:off x="4428213" y="3749664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extLst>
              <a:ext uri="{FF2B5EF4-FFF2-40B4-BE49-F238E27FC236}">
                <a16:creationId xmlns:a16="http://schemas.microsoft.com/office/drawing/2014/main" id="{398E4651-E80F-49B3-AC3C-E143995D6970}"/>
              </a:ext>
            </a:extLst>
          </p:cNvPr>
          <p:cNvSpPr/>
          <p:nvPr/>
        </p:nvSpPr>
        <p:spPr>
          <a:xfrm>
            <a:off x="6346067" y="3746776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E1EE965F-8C84-45FA-B69A-4A04EB4E4F4E}"/>
              </a:ext>
            </a:extLst>
          </p:cNvPr>
          <p:cNvSpPr/>
          <p:nvPr/>
        </p:nvSpPr>
        <p:spPr>
          <a:xfrm>
            <a:off x="8209964" y="3746776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F9558441-26A5-4015-878F-E3289864E7E4}"/>
              </a:ext>
            </a:extLst>
          </p:cNvPr>
          <p:cNvSpPr/>
          <p:nvPr/>
        </p:nvSpPr>
        <p:spPr>
          <a:xfrm>
            <a:off x="4362256" y="3885331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C473BAFD-C277-4F70-8184-0B52CDBE3D72}"/>
              </a:ext>
            </a:extLst>
          </p:cNvPr>
          <p:cNvSpPr/>
          <p:nvPr/>
        </p:nvSpPr>
        <p:spPr>
          <a:xfrm>
            <a:off x="8209964" y="3897871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id="{03A162E2-8E04-4B1C-9E7E-40AE1DF372F1}"/>
              </a:ext>
            </a:extLst>
          </p:cNvPr>
          <p:cNvSpPr/>
          <p:nvPr/>
        </p:nvSpPr>
        <p:spPr>
          <a:xfrm>
            <a:off x="6346067" y="3897872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9EC05C79-03E5-4670-94C3-21A2004619C0}"/>
              </a:ext>
            </a:extLst>
          </p:cNvPr>
          <p:cNvSpPr/>
          <p:nvPr/>
        </p:nvSpPr>
        <p:spPr>
          <a:xfrm>
            <a:off x="4424859" y="3897873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A4556F14-4332-4CC6-8CAA-6D0453FAD1CB}"/>
              </a:ext>
            </a:extLst>
          </p:cNvPr>
          <p:cNvSpPr/>
          <p:nvPr/>
        </p:nvSpPr>
        <p:spPr>
          <a:xfrm>
            <a:off x="4364219" y="1378430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32D1869D-CFEC-4914-8CBC-49BC22A9498B}"/>
              </a:ext>
            </a:extLst>
          </p:cNvPr>
          <p:cNvSpPr/>
          <p:nvPr/>
        </p:nvSpPr>
        <p:spPr>
          <a:xfrm>
            <a:off x="4429204" y="1394462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id="{A41CB539-7EC0-4802-94A2-4EF04A24FEA6}"/>
              </a:ext>
            </a:extLst>
          </p:cNvPr>
          <p:cNvSpPr/>
          <p:nvPr/>
        </p:nvSpPr>
        <p:spPr>
          <a:xfrm>
            <a:off x="6347058" y="1391574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id="{FC78D78A-F539-44E4-94ED-227A0D9CD551}"/>
              </a:ext>
            </a:extLst>
          </p:cNvPr>
          <p:cNvSpPr/>
          <p:nvPr/>
        </p:nvSpPr>
        <p:spPr>
          <a:xfrm>
            <a:off x="8210955" y="1391574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0599A491-995D-4248-A835-B665E218F7F4}"/>
              </a:ext>
            </a:extLst>
          </p:cNvPr>
          <p:cNvSpPr/>
          <p:nvPr/>
        </p:nvSpPr>
        <p:spPr>
          <a:xfrm>
            <a:off x="4370645" y="1533717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4B4C4132-EF63-467A-8ED3-7311BDAF502D}"/>
              </a:ext>
            </a:extLst>
          </p:cNvPr>
          <p:cNvSpPr/>
          <p:nvPr/>
        </p:nvSpPr>
        <p:spPr>
          <a:xfrm>
            <a:off x="4435630" y="1549749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604B4C48-3D3C-49A4-82E0-185DDD038546}"/>
              </a:ext>
            </a:extLst>
          </p:cNvPr>
          <p:cNvSpPr/>
          <p:nvPr/>
        </p:nvSpPr>
        <p:spPr>
          <a:xfrm>
            <a:off x="6353484" y="1546861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id="{C3373F03-0703-471A-8127-BF31A91FE841}"/>
              </a:ext>
            </a:extLst>
          </p:cNvPr>
          <p:cNvSpPr/>
          <p:nvPr/>
        </p:nvSpPr>
        <p:spPr>
          <a:xfrm>
            <a:off x="8217381" y="1546861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FC1ACD74-33FA-49D7-9176-C56923542258}"/>
              </a:ext>
            </a:extLst>
          </p:cNvPr>
          <p:cNvSpPr/>
          <p:nvPr/>
        </p:nvSpPr>
        <p:spPr>
          <a:xfrm>
            <a:off x="4369654" y="1685489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id="{A34D0E62-6324-4C28-A695-8072FDD99309}"/>
              </a:ext>
            </a:extLst>
          </p:cNvPr>
          <p:cNvSpPr/>
          <p:nvPr/>
        </p:nvSpPr>
        <p:spPr>
          <a:xfrm>
            <a:off x="8217381" y="1697956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>
            <a:extLst>
              <a:ext uri="{FF2B5EF4-FFF2-40B4-BE49-F238E27FC236}">
                <a16:creationId xmlns:a16="http://schemas.microsoft.com/office/drawing/2014/main" id="{1AC1AE73-0AED-4B37-B0D3-BF3C98A38D37}"/>
              </a:ext>
            </a:extLst>
          </p:cNvPr>
          <p:cNvSpPr/>
          <p:nvPr/>
        </p:nvSpPr>
        <p:spPr>
          <a:xfrm>
            <a:off x="6353484" y="1697957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>
            <a:extLst>
              <a:ext uri="{FF2B5EF4-FFF2-40B4-BE49-F238E27FC236}">
                <a16:creationId xmlns:a16="http://schemas.microsoft.com/office/drawing/2014/main" id="{A806AFC7-C848-4CA0-A6C0-C95DB25D2377}"/>
              </a:ext>
            </a:extLst>
          </p:cNvPr>
          <p:cNvSpPr/>
          <p:nvPr/>
        </p:nvSpPr>
        <p:spPr>
          <a:xfrm>
            <a:off x="4432276" y="1697958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A184FE59-7CE9-471D-9CD3-3D2416B33F4B}"/>
              </a:ext>
            </a:extLst>
          </p:cNvPr>
          <p:cNvCxnSpPr>
            <a:cxnSpLocks/>
          </p:cNvCxnSpPr>
          <p:nvPr/>
        </p:nvCxnSpPr>
        <p:spPr>
          <a:xfrm>
            <a:off x="7850453" y="745615"/>
            <a:ext cx="8104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9D2ACA18-5B8B-41B2-A9C7-326561AC0FFF}"/>
              </a:ext>
            </a:extLst>
          </p:cNvPr>
          <p:cNvSpPr/>
          <p:nvPr/>
        </p:nvSpPr>
        <p:spPr>
          <a:xfrm>
            <a:off x="4356802" y="921727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id="{0B5D7D9E-0A30-4CC1-8539-3075B69E94F2}"/>
              </a:ext>
            </a:extLst>
          </p:cNvPr>
          <p:cNvSpPr/>
          <p:nvPr/>
        </p:nvSpPr>
        <p:spPr>
          <a:xfrm>
            <a:off x="4421787" y="937759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id="{05CAD265-483A-4D6B-BE33-5999E780DDF7}"/>
              </a:ext>
            </a:extLst>
          </p:cNvPr>
          <p:cNvSpPr/>
          <p:nvPr/>
        </p:nvSpPr>
        <p:spPr>
          <a:xfrm>
            <a:off x="6339641" y="934871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>
            <a:extLst>
              <a:ext uri="{FF2B5EF4-FFF2-40B4-BE49-F238E27FC236}">
                <a16:creationId xmlns:a16="http://schemas.microsoft.com/office/drawing/2014/main" id="{86E26B60-D103-4CF4-A83F-5BBB64C8FF6C}"/>
              </a:ext>
            </a:extLst>
          </p:cNvPr>
          <p:cNvSpPr/>
          <p:nvPr/>
        </p:nvSpPr>
        <p:spPr>
          <a:xfrm>
            <a:off x="8203538" y="934871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122FBF88-1502-4A58-98C1-FD94F184613E}"/>
              </a:ext>
            </a:extLst>
          </p:cNvPr>
          <p:cNvSpPr/>
          <p:nvPr/>
        </p:nvSpPr>
        <p:spPr>
          <a:xfrm>
            <a:off x="4363228" y="1077014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id="{28CDF17E-D922-47AE-8576-C80190682E0C}"/>
              </a:ext>
            </a:extLst>
          </p:cNvPr>
          <p:cNvSpPr/>
          <p:nvPr/>
        </p:nvSpPr>
        <p:spPr>
          <a:xfrm>
            <a:off x="4428213" y="1093046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>
            <a:extLst>
              <a:ext uri="{FF2B5EF4-FFF2-40B4-BE49-F238E27FC236}">
                <a16:creationId xmlns:a16="http://schemas.microsoft.com/office/drawing/2014/main" id="{95C80853-ABEF-45D1-B321-B3225485DAF5}"/>
              </a:ext>
            </a:extLst>
          </p:cNvPr>
          <p:cNvSpPr/>
          <p:nvPr/>
        </p:nvSpPr>
        <p:spPr>
          <a:xfrm>
            <a:off x="6346067" y="1090158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>
            <a:extLst>
              <a:ext uri="{FF2B5EF4-FFF2-40B4-BE49-F238E27FC236}">
                <a16:creationId xmlns:a16="http://schemas.microsoft.com/office/drawing/2014/main" id="{088DD2CF-3B32-4718-B7A5-85B9106D54F1}"/>
              </a:ext>
            </a:extLst>
          </p:cNvPr>
          <p:cNvSpPr/>
          <p:nvPr/>
        </p:nvSpPr>
        <p:spPr>
          <a:xfrm>
            <a:off x="8209964" y="1090158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5E608FBD-E21A-4DD8-B9C6-351E01170FC1}"/>
              </a:ext>
            </a:extLst>
          </p:cNvPr>
          <p:cNvSpPr/>
          <p:nvPr/>
        </p:nvSpPr>
        <p:spPr>
          <a:xfrm>
            <a:off x="4362256" y="1228713"/>
            <a:ext cx="3952825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>
            <a:extLst>
              <a:ext uri="{FF2B5EF4-FFF2-40B4-BE49-F238E27FC236}">
                <a16:creationId xmlns:a16="http://schemas.microsoft.com/office/drawing/2014/main" id="{6D47D7EB-030D-482A-8BD9-C4201350EDDE}"/>
              </a:ext>
            </a:extLst>
          </p:cNvPr>
          <p:cNvSpPr/>
          <p:nvPr/>
        </p:nvSpPr>
        <p:spPr>
          <a:xfrm>
            <a:off x="8209964" y="1241253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>
            <a:extLst>
              <a:ext uri="{FF2B5EF4-FFF2-40B4-BE49-F238E27FC236}">
                <a16:creationId xmlns:a16="http://schemas.microsoft.com/office/drawing/2014/main" id="{186A0016-D5BE-4936-ADCD-ABBA25963408}"/>
              </a:ext>
            </a:extLst>
          </p:cNvPr>
          <p:cNvSpPr/>
          <p:nvPr/>
        </p:nvSpPr>
        <p:spPr>
          <a:xfrm>
            <a:off x="6346067" y="1241254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>
            <a:extLst>
              <a:ext uri="{FF2B5EF4-FFF2-40B4-BE49-F238E27FC236}">
                <a16:creationId xmlns:a16="http://schemas.microsoft.com/office/drawing/2014/main" id="{2EFEC844-F642-469C-A6D8-3CB7FF2E67B9}"/>
              </a:ext>
            </a:extLst>
          </p:cNvPr>
          <p:cNvSpPr/>
          <p:nvPr/>
        </p:nvSpPr>
        <p:spPr>
          <a:xfrm>
            <a:off x="4424859" y="1241255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C63E7EED-E3A9-43DD-9812-4D9F250A8BDE}"/>
              </a:ext>
            </a:extLst>
          </p:cNvPr>
          <p:cNvCxnSpPr>
            <a:cxnSpLocks/>
          </p:cNvCxnSpPr>
          <p:nvPr/>
        </p:nvCxnSpPr>
        <p:spPr>
          <a:xfrm>
            <a:off x="7857870" y="923403"/>
            <a:ext cx="8104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19F07779-C1F2-4993-8C2B-CC972862890C}"/>
              </a:ext>
            </a:extLst>
          </p:cNvPr>
          <p:cNvCxnSpPr>
            <a:cxnSpLocks/>
          </p:cNvCxnSpPr>
          <p:nvPr/>
        </p:nvCxnSpPr>
        <p:spPr>
          <a:xfrm>
            <a:off x="8552402" y="4400293"/>
            <a:ext cx="0" cy="22984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2334A577-6ED9-4A39-8FAB-783F8BD6B81E}"/>
              </a:ext>
            </a:extLst>
          </p:cNvPr>
          <p:cNvCxnSpPr>
            <a:cxnSpLocks/>
          </p:cNvCxnSpPr>
          <p:nvPr/>
        </p:nvCxnSpPr>
        <p:spPr>
          <a:xfrm>
            <a:off x="8552402" y="705025"/>
            <a:ext cx="0" cy="22984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306FED2-B08F-4B0E-AFA8-5D2F59DB5920}"/>
              </a:ext>
            </a:extLst>
          </p:cNvPr>
          <p:cNvSpPr txBox="1"/>
          <p:nvPr/>
        </p:nvSpPr>
        <p:spPr>
          <a:xfrm>
            <a:off x="8570991" y="435457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</a:t>
            </a:r>
            <a:endParaRPr lang="ru-RU" sz="14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0E612F8-046B-4096-B4C7-7CFD9385DC84}"/>
              </a:ext>
            </a:extLst>
          </p:cNvPr>
          <p:cNvSpPr txBox="1"/>
          <p:nvPr/>
        </p:nvSpPr>
        <p:spPr>
          <a:xfrm>
            <a:off x="8541783" y="66605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</a:t>
            </a:r>
            <a:endParaRPr lang="ru-RU" sz="1400" dirty="0"/>
          </a:p>
        </p:txBody>
      </p: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924DE764-7A9E-40D7-B157-0306E753C6F2}"/>
              </a:ext>
            </a:extLst>
          </p:cNvPr>
          <p:cNvCxnSpPr>
            <a:cxnSpLocks/>
          </p:cNvCxnSpPr>
          <p:nvPr/>
        </p:nvCxnSpPr>
        <p:spPr>
          <a:xfrm>
            <a:off x="8309416" y="3326240"/>
            <a:ext cx="0" cy="2521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>
            <a:extLst>
              <a:ext uri="{FF2B5EF4-FFF2-40B4-BE49-F238E27FC236}">
                <a16:creationId xmlns:a16="http://schemas.microsoft.com/office/drawing/2014/main" id="{EDF7E044-91B9-4327-AFAA-A68FD5DBC648}"/>
              </a:ext>
            </a:extLst>
          </p:cNvPr>
          <p:cNvCxnSpPr>
            <a:cxnSpLocks/>
          </p:cNvCxnSpPr>
          <p:nvPr/>
        </p:nvCxnSpPr>
        <p:spPr>
          <a:xfrm flipH="1">
            <a:off x="8358991" y="3452292"/>
            <a:ext cx="193411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D50CE8B3-665C-4626-9BD8-BABE2FB8E5BE}"/>
              </a:ext>
            </a:extLst>
          </p:cNvPr>
          <p:cNvCxnSpPr>
            <a:cxnSpLocks/>
          </p:cNvCxnSpPr>
          <p:nvPr/>
        </p:nvCxnSpPr>
        <p:spPr>
          <a:xfrm>
            <a:off x="8109902" y="3452292"/>
            <a:ext cx="19883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055121E3-EB73-4FA9-8AD1-B536FB6B1B8B}"/>
              </a:ext>
            </a:extLst>
          </p:cNvPr>
          <p:cNvSpPr txBox="1"/>
          <p:nvPr/>
        </p:nvSpPr>
        <p:spPr>
          <a:xfrm>
            <a:off x="8346365" y="319255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  <a:endParaRPr lang="ru-RU" sz="1400" dirty="0"/>
          </a:p>
        </p:txBody>
      </p: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7619091D-ACC9-4628-A434-4B16B9C9F5E3}"/>
              </a:ext>
            </a:extLst>
          </p:cNvPr>
          <p:cNvCxnSpPr>
            <a:cxnSpLocks/>
          </p:cNvCxnSpPr>
          <p:nvPr/>
        </p:nvCxnSpPr>
        <p:spPr>
          <a:xfrm>
            <a:off x="8240240" y="4301934"/>
            <a:ext cx="0" cy="2521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>
            <a:extLst>
              <a:ext uri="{FF2B5EF4-FFF2-40B4-BE49-F238E27FC236}">
                <a16:creationId xmlns:a16="http://schemas.microsoft.com/office/drawing/2014/main" id="{CD410586-434F-442C-8732-A0794FF4AD41}"/>
              </a:ext>
            </a:extLst>
          </p:cNvPr>
          <p:cNvCxnSpPr>
            <a:cxnSpLocks/>
          </p:cNvCxnSpPr>
          <p:nvPr/>
        </p:nvCxnSpPr>
        <p:spPr>
          <a:xfrm>
            <a:off x="8041407" y="4486123"/>
            <a:ext cx="19883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BABBFF3F-C01B-45C0-826D-82CAACB6DF39}"/>
              </a:ext>
            </a:extLst>
          </p:cNvPr>
          <p:cNvSpPr txBox="1"/>
          <p:nvPr/>
        </p:nvSpPr>
        <p:spPr>
          <a:xfrm>
            <a:off x="7932346" y="439648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</a:t>
            </a:r>
            <a:endParaRPr lang="ru-RU" sz="1400" dirty="0"/>
          </a:p>
        </p:txBody>
      </p: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id="{5B5ED35C-D104-475F-B270-75D152723E56}"/>
              </a:ext>
            </a:extLst>
          </p:cNvPr>
          <p:cNvCxnSpPr>
            <a:cxnSpLocks/>
          </p:cNvCxnSpPr>
          <p:nvPr/>
        </p:nvCxnSpPr>
        <p:spPr>
          <a:xfrm flipH="1">
            <a:off x="8355865" y="4486123"/>
            <a:ext cx="161207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AB7E768A-3E6A-443F-B88E-DA6A975F49AE}"/>
              </a:ext>
            </a:extLst>
          </p:cNvPr>
          <p:cNvCxnSpPr/>
          <p:nvPr/>
        </p:nvCxnSpPr>
        <p:spPr>
          <a:xfrm flipH="1" flipV="1">
            <a:off x="6368926" y="362347"/>
            <a:ext cx="6426" cy="5203896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id="{0457A824-CF70-4CB6-85B3-DBE78DFA4576}"/>
              </a:ext>
            </a:extLst>
          </p:cNvPr>
          <p:cNvCxnSpPr>
            <a:cxnSpLocks/>
          </p:cNvCxnSpPr>
          <p:nvPr/>
        </p:nvCxnSpPr>
        <p:spPr>
          <a:xfrm>
            <a:off x="7977868" y="3957339"/>
            <a:ext cx="8104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4AA0BDC4-36D7-4143-AA4A-59F6312EA5FE}"/>
              </a:ext>
            </a:extLst>
          </p:cNvPr>
          <p:cNvCxnSpPr>
            <a:cxnSpLocks/>
          </p:cNvCxnSpPr>
          <p:nvPr/>
        </p:nvCxnSpPr>
        <p:spPr>
          <a:xfrm>
            <a:off x="7982407" y="4038523"/>
            <a:ext cx="8104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>
            <a:extLst>
              <a:ext uri="{FF2B5EF4-FFF2-40B4-BE49-F238E27FC236}">
                <a16:creationId xmlns:a16="http://schemas.microsoft.com/office/drawing/2014/main" id="{F7B8E0F9-7410-49E0-9633-217D9F83ADA5}"/>
              </a:ext>
            </a:extLst>
          </p:cNvPr>
          <p:cNvCxnSpPr>
            <a:cxnSpLocks/>
          </p:cNvCxnSpPr>
          <p:nvPr/>
        </p:nvCxnSpPr>
        <p:spPr>
          <a:xfrm>
            <a:off x="8668329" y="3782635"/>
            <a:ext cx="0" cy="17470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28A1AFCE-54E7-4652-9AC3-9FA760409AAD}"/>
              </a:ext>
            </a:extLst>
          </p:cNvPr>
          <p:cNvCxnSpPr>
            <a:cxnSpLocks/>
          </p:cNvCxnSpPr>
          <p:nvPr/>
        </p:nvCxnSpPr>
        <p:spPr>
          <a:xfrm flipV="1">
            <a:off x="8668329" y="4035012"/>
            <a:ext cx="0" cy="16846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FA847133-9E89-4D59-A942-2CB7E48E53FF}"/>
              </a:ext>
            </a:extLst>
          </p:cNvPr>
          <p:cNvSpPr txBox="1"/>
          <p:nvPr/>
        </p:nvSpPr>
        <p:spPr>
          <a:xfrm>
            <a:off x="8619846" y="398126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  <a:endParaRPr lang="ru-RU" sz="1400" dirty="0"/>
          </a:p>
        </p:txBody>
      </p: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09F713E2-EEEE-4477-9E46-A32116D2DB09}"/>
              </a:ext>
            </a:extLst>
          </p:cNvPr>
          <p:cNvCxnSpPr>
            <a:cxnSpLocks/>
          </p:cNvCxnSpPr>
          <p:nvPr/>
        </p:nvCxnSpPr>
        <p:spPr>
          <a:xfrm>
            <a:off x="8048346" y="3805641"/>
            <a:ext cx="580171" cy="9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C86EB963-8F96-48E9-8C78-21FB9F53BF6F}"/>
              </a:ext>
            </a:extLst>
          </p:cNvPr>
          <p:cNvCxnSpPr>
            <a:cxnSpLocks/>
          </p:cNvCxnSpPr>
          <p:nvPr/>
        </p:nvCxnSpPr>
        <p:spPr>
          <a:xfrm>
            <a:off x="8048346" y="3734768"/>
            <a:ext cx="580171" cy="9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BEB59539-3EE4-4124-9393-F080028D4CA6}"/>
              </a:ext>
            </a:extLst>
          </p:cNvPr>
          <p:cNvCxnSpPr>
            <a:cxnSpLocks/>
          </p:cNvCxnSpPr>
          <p:nvPr/>
        </p:nvCxnSpPr>
        <p:spPr>
          <a:xfrm>
            <a:off x="8529469" y="3563001"/>
            <a:ext cx="0" cy="17470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>
            <a:extLst>
              <a:ext uri="{FF2B5EF4-FFF2-40B4-BE49-F238E27FC236}">
                <a16:creationId xmlns:a16="http://schemas.microsoft.com/office/drawing/2014/main" id="{AE33CA32-75D1-4C3F-BABD-05D251B7B9EF}"/>
              </a:ext>
            </a:extLst>
          </p:cNvPr>
          <p:cNvCxnSpPr>
            <a:cxnSpLocks/>
          </p:cNvCxnSpPr>
          <p:nvPr/>
        </p:nvCxnSpPr>
        <p:spPr>
          <a:xfrm flipV="1">
            <a:off x="8529469" y="3806359"/>
            <a:ext cx="0" cy="11437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9090F11A-2345-4051-ADD9-EF21DBCE3EAE}"/>
              </a:ext>
            </a:extLst>
          </p:cNvPr>
          <p:cNvSpPr txBox="1"/>
          <p:nvPr/>
        </p:nvSpPr>
        <p:spPr>
          <a:xfrm>
            <a:off x="8452720" y="345746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  <a:endParaRPr lang="ru-RU" sz="1400" dirty="0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DE37F480-2EA0-47C2-8A2D-C35AB1D7DF7C}"/>
              </a:ext>
            </a:extLst>
          </p:cNvPr>
          <p:cNvSpPr/>
          <p:nvPr/>
        </p:nvSpPr>
        <p:spPr>
          <a:xfrm>
            <a:off x="977870" y="5063451"/>
            <a:ext cx="141916" cy="13224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390F1006-F561-48B0-A27F-2028DC5D71EB}"/>
              </a:ext>
            </a:extLst>
          </p:cNvPr>
          <p:cNvCxnSpPr>
            <a:cxnSpLocks/>
          </p:cNvCxnSpPr>
          <p:nvPr/>
        </p:nvCxnSpPr>
        <p:spPr>
          <a:xfrm>
            <a:off x="1469221" y="5351483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3AF7EF76-DC3F-418A-8014-881AD2B08AE0}"/>
              </a:ext>
            </a:extLst>
          </p:cNvPr>
          <p:cNvCxnSpPr>
            <a:cxnSpLocks/>
          </p:cNvCxnSpPr>
          <p:nvPr/>
        </p:nvCxnSpPr>
        <p:spPr>
          <a:xfrm>
            <a:off x="648893" y="5351483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17DEE3A3-EF41-4BE1-832F-79968EDACCB4}"/>
              </a:ext>
            </a:extLst>
          </p:cNvPr>
          <p:cNvCxnSpPr>
            <a:cxnSpLocks/>
          </p:cNvCxnSpPr>
          <p:nvPr/>
        </p:nvCxnSpPr>
        <p:spPr>
          <a:xfrm>
            <a:off x="1424500" y="5376355"/>
            <a:ext cx="342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C550C8A1-AD97-42FB-8822-EAF13CA8767A}"/>
              </a:ext>
            </a:extLst>
          </p:cNvPr>
          <p:cNvCxnSpPr>
            <a:cxnSpLocks/>
          </p:cNvCxnSpPr>
          <p:nvPr/>
        </p:nvCxnSpPr>
        <p:spPr>
          <a:xfrm>
            <a:off x="1416585" y="4918976"/>
            <a:ext cx="342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>
            <a:extLst>
              <a:ext uri="{FF2B5EF4-FFF2-40B4-BE49-F238E27FC236}">
                <a16:creationId xmlns:a16="http://schemas.microsoft.com/office/drawing/2014/main" id="{E2515F5B-2E35-4404-8831-8952659221BB}"/>
              </a:ext>
            </a:extLst>
          </p:cNvPr>
          <p:cNvCxnSpPr>
            <a:cxnSpLocks/>
          </p:cNvCxnSpPr>
          <p:nvPr/>
        </p:nvCxnSpPr>
        <p:spPr>
          <a:xfrm>
            <a:off x="1676141" y="4908355"/>
            <a:ext cx="0" cy="468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>
            <a:extLst>
              <a:ext uri="{FF2B5EF4-FFF2-40B4-BE49-F238E27FC236}">
                <a16:creationId xmlns:a16="http://schemas.microsoft.com/office/drawing/2014/main" id="{2D353416-D14C-4577-9AA0-9C8E60E130D0}"/>
              </a:ext>
            </a:extLst>
          </p:cNvPr>
          <p:cNvCxnSpPr>
            <a:cxnSpLocks/>
          </p:cNvCxnSpPr>
          <p:nvPr/>
        </p:nvCxnSpPr>
        <p:spPr>
          <a:xfrm>
            <a:off x="648893" y="5639515"/>
            <a:ext cx="82032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CE360FE4-94AF-441E-9B8E-ED3C35A1AA68}"/>
              </a:ext>
            </a:extLst>
          </p:cNvPr>
          <p:cNvSpPr txBox="1"/>
          <p:nvPr/>
        </p:nvSpPr>
        <p:spPr>
          <a:xfrm>
            <a:off x="877963" y="537586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</a:t>
            </a:r>
            <a:endParaRPr lang="ru-RU" sz="14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9793AD0-0FF2-4146-B57A-15FD3D96E4E8}"/>
              </a:ext>
            </a:extLst>
          </p:cNvPr>
          <p:cNvSpPr txBox="1"/>
          <p:nvPr/>
        </p:nvSpPr>
        <p:spPr>
          <a:xfrm rot="16200000">
            <a:off x="1458207" y="497665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  <a:endParaRPr lang="ru-RU" sz="14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3A5BAFC-3252-4675-8A7D-E5B6A043ABD0}"/>
              </a:ext>
            </a:extLst>
          </p:cNvPr>
          <p:cNvSpPr txBox="1"/>
          <p:nvPr/>
        </p:nvSpPr>
        <p:spPr>
          <a:xfrm>
            <a:off x="1892165" y="5063451"/>
            <a:ext cx="323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Площадки с обратной стороны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9FD740C4-77D4-4517-B840-2E72D2CD3051}"/>
              </a:ext>
            </a:extLst>
          </p:cNvPr>
          <p:cNvSpPr txBox="1"/>
          <p:nvPr/>
        </p:nvSpPr>
        <p:spPr>
          <a:xfrm>
            <a:off x="391886" y="993735"/>
            <a:ext cx="255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These PCBs are produced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3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66A3660-6D2B-4635-8535-FE461D6A0D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666" y="6337761"/>
            <a:ext cx="2057400" cy="365125"/>
          </a:xfrm>
        </p:spPr>
        <p:txBody>
          <a:bodyPr/>
          <a:lstStyle/>
          <a:p>
            <a:r>
              <a:rPr lang="ru-RU" dirty="0"/>
              <a:t>27.08.2020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305BAC-1DC8-425E-9C31-DADF7602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299" y="6300232"/>
            <a:ext cx="3086100" cy="365125"/>
          </a:xfrm>
        </p:spPr>
        <p:txBody>
          <a:bodyPr/>
          <a:lstStyle/>
          <a:p>
            <a:r>
              <a:rPr lang="sv-SE" dirty="0"/>
              <a:t>Cremlin+ Internal BINP WP5 meeting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177D0E-E52C-44B4-8AF0-AF02DBC2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5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C51A4B-775E-47EA-B1C1-F0CE2889E9EF}"/>
              </a:ext>
            </a:extLst>
          </p:cNvPr>
          <p:cNvSpPr/>
          <p:nvPr/>
        </p:nvSpPr>
        <p:spPr>
          <a:xfrm>
            <a:off x="3534926" y="686589"/>
            <a:ext cx="2664296" cy="7200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E50561B-8E30-41FD-B41C-6104992EB12D}"/>
              </a:ext>
            </a:extLst>
          </p:cNvPr>
          <p:cNvSpPr/>
          <p:nvPr/>
        </p:nvSpPr>
        <p:spPr>
          <a:xfrm>
            <a:off x="6218853" y="686589"/>
            <a:ext cx="2664296" cy="7200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A2A4EC3-8437-44CE-AA90-29A5C04C9DB4}"/>
              </a:ext>
            </a:extLst>
          </p:cNvPr>
          <p:cNvSpPr/>
          <p:nvPr/>
        </p:nvSpPr>
        <p:spPr>
          <a:xfrm>
            <a:off x="6055206" y="614581"/>
            <a:ext cx="288032" cy="7200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5">
            <a:extLst>
              <a:ext uri="{FF2B5EF4-FFF2-40B4-BE49-F238E27FC236}">
                <a16:creationId xmlns:a16="http://schemas.microsoft.com/office/drawing/2014/main" id="{92BF0E41-F719-4D6A-A1CE-0DA3BEB8B7BE}"/>
              </a:ext>
            </a:extLst>
          </p:cNvPr>
          <p:cNvSpPr/>
          <p:nvPr/>
        </p:nvSpPr>
        <p:spPr>
          <a:xfrm>
            <a:off x="5882650" y="447984"/>
            <a:ext cx="606118" cy="234778"/>
          </a:xfrm>
          <a:custGeom>
            <a:avLst/>
            <a:gdLst>
              <a:gd name="connsiteX0" fmla="*/ 0 w 606118"/>
              <a:gd name="connsiteY0" fmla="*/ 222422 h 234778"/>
              <a:gd name="connsiteX1" fmla="*/ 12357 w 606118"/>
              <a:gd name="connsiteY1" fmla="*/ 191530 h 234778"/>
              <a:gd name="connsiteX2" fmla="*/ 37070 w 606118"/>
              <a:gd name="connsiteY2" fmla="*/ 154459 h 234778"/>
              <a:gd name="connsiteX3" fmla="*/ 55605 w 606118"/>
              <a:gd name="connsiteY3" fmla="*/ 117389 h 234778"/>
              <a:gd name="connsiteX4" fmla="*/ 61784 w 606118"/>
              <a:gd name="connsiteY4" fmla="*/ 98854 h 234778"/>
              <a:gd name="connsiteX5" fmla="*/ 98854 w 606118"/>
              <a:gd name="connsiteY5" fmla="*/ 74141 h 234778"/>
              <a:gd name="connsiteX6" fmla="*/ 148281 w 606118"/>
              <a:gd name="connsiteY6" fmla="*/ 30892 h 234778"/>
              <a:gd name="connsiteX7" fmla="*/ 185351 w 606118"/>
              <a:gd name="connsiteY7" fmla="*/ 18535 h 234778"/>
              <a:gd name="connsiteX8" fmla="*/ 234778 w 606118"/>
              <a:gd name="connsiteY8" fmla="*/ 0 h 234778"/>
              <a:gd name="connsiteX9" fmla="*/ 389238 w 606118"/>
              <a:gd name="connsiteY9" fmla="*/ 6178 h 234778"/>
              <a:gd name="connsiteX10" fmla="*/ 426308 w 606118"/>
              <a:gd name="connsiteY10" fmla="*/ 18535 h 234778"/>
              <a:gd name="connsiteX11" fmla="*/ 469557 w 606118"/>
              <a:gd name="connsiteY11" fmla="*/ 30892 h 234778"/>
              <a:gd name="connsiteX12" fmla="*/ 494270 w 606118"/>
              <a:gd name="connsiteY12" fmla="*/ 43249 h 234778"/>
              <a:gd name="connsiteX13" fmla="*/ 512805 w 606118"/>
              <a:gd name="connsiteY13" fmla="*/ 49427 h 234778"/>
              <a:gd name="connsiteX14" fmla="*/ 549876 w 606118"/>
              <a:gd name="connsiteY14" fmla="*/ 74141 h 234778"/>
              <a:gd name="connsiteX15" fmla="*/ 562232 w 606118"/>
              <a:gd name="connsiteY15" fmla="*/ 92676 h 234778"/>
              <a:gd name="connsiteX16" fmla="*/ 580767 w 606118"/>
              <a:gd name="connsiteY16" fmla="*/ 111211 h 234778"/>
              <a:gd name="connsiteX17" fmla="*/ 599303 w 606118"/>
              <a:gd name="connsiteY17" fmla="*/ 172995 h 234778"/>
              <a:gd name="connsiteX18" fmla="*/ 605481 w 606118"/>
              <a:gd name="connsiteY18" fmla="*/ 191530 h 234778"/>
              <a:gd name="connsiteX19" fmla="*/ 605481 w 606118"/>
              <a:gd name="connsiteY19" fmla="*/ 234778 h 23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6118" h="234778">
                <a:moveTo>
                  <a:pt x="0" y="222422"/>
                </a:moveTo>
                <a:cubicBezTo>
                  <a:pt x="4119" y="212125"/>
                  <a:pt x="7046" y="201266"/>
                  <a:pt x="12357" y="191530"/>
                </a:cubicBezTo>
                <a:cubicBezTo>
                  <a:pt x="19468" y="178492"/>
                  <a:pt x="32373" y="168548"/>
                  <a:pt x="37070" y="154459"/>
                </a:cubicBezTo>
                <a:cubicBezTo>
                  <a:pt x="52601" y="107870"/>
                  <a:pt x="31651" y="165297"/>
                  <a:pt x="55605" y="117389"/>
                </a:cubicBezTo>
                <a:cubicBezTo>
                  <a:pt x="58518" y="111564"/>
                  <a:pt x="57179" y="103459"/>
                  <a:pt x="61784" y="98854"/>
                </a:cubicBezTo>
                <a:cubicBezTo>
                  <a:pt x="72285" y="88353"/>
                  <a:pt x="98854" y="74141"/>
                  <a:pt x="98854" y="74141"/>
                </a:cubicBezTo>
                <a:cubicBezTo>
                  <a:pt x="113270" y="52516"/>
                  <a:pt x="117388" y="41190"/>
                  <a:pt x="148281" y="30892"/>
                </a:cubicBezTo>
                <a:cubicBezTo>
                  <a:pt x="160638" y="26773"/>
                  <a:pt x="174514" y="25760"/>
                  <a:pt x="185351" y="18535"/>
                </a:cubicBezTo>
                <a:cubicBezTo>
                  <a:pt x="212623" y="353"/>
                  <a:pt x="196605" y="7634"/>
                  <a:pt x="234778" y="0"/>
                </a:cubicBezTo>
                <a:cubicBezTo>
                  <a:pt x="286265" y="2059"/>
                  <a:pt x="337950" y="1215"/>
                  <a:pt x="389238" y="6178"/>
                </a:cubicBezTo>
                <a:cubicBezTo>
                  <a:pt x="402203" y="7433"/>
                  <a:pt x="413951" y="14416"/>
                  <a:pt x="426308" y="18535"/>
                </a:cubicBezTo>
                <a:cubicBezTo>
                  <a:pt x="452904" y="27401"/>
                  <a:pt x="438517" y="23133"/>
                  <a:pt x="469557" y="30892"/>
                </a:cubicBezTo>
                <a:cubicBezTo>
                  <a:pt x="477795" y="35011"/>
                  <a:pt x="485805" y="39621"/>
                  <a:pt x="494270" y="43249"/>
                </a:cubicBezTo>
                <a:cubicBezTo>
                  <a:pt x="500256" y="45814"/>
                  <a:pt x="507112" y="46264"/>
                  <a:pt x="512805" y="49427"/>
                </a:cubicBezTo>
                <a:cubicBezTo>
                  <a:pt x="525787" y="56639"/>
                  <a:pt x="549876" y="74141"/>
                  <a:pt x="549876" y="74141"/>
                </a:cubicBezTo>
                <a:cubicBezTo>
                  <a:pt x="553995" y="80319"/>
                  <a:pt x="557478" y="86972"/>
                  <a:pt x="562232" y="92676"/>
                </a:cubicBezTo>
                <a:cubicBezTo>
                  <a:pt x="567826" y="99388"/>
                  <a:pt x="576524" y="103573"/>
                  <a:pt x="580767" y="111211"/>
                </a:cubicBezTo>
                <a:cubicBezTo>
                  <a:pt x="589402" y="126754"/>
                  <a:pt x="594142" y="154931"/>
                  <a:pt x="599303" y="172995"/>
                </a:cubicBezTo>
                <a:cubicBezTo>
                  <a:pt x="601092" y="179257"/>
                  <a:pt x="604833" y="185050"/>
                  <a:pt x="605481" y="191530"/>
                </a:cubicBezTo>
                <a:cubicBezTo>
                  <a:pt x="606915" y="205874"/>
                  <a:pt x="605481" y="220362"/>
                  <a:pt x="605481" y="23477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FE3862-F4E4-4B34-81F7-B4DA923ACEC1}"/>
              </a:ext>
            </a:extLst>
          </p:cNvPr>
          <p:cNvSpPr txBox="1"/>
          <p:nvPr/>
        </p:nvSpPr>
        <p:spPr>
          <a:xfrm>
            <a:off x="4903078" y="902613"/>
            <a:ext cx="987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Склейка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636CA426-BD7A-4C6A-A331-99A38DBAB5CC}"/>
              </a:ext>
            </a:extLst>
          </p:cNvPr>
          <p:cNvSpPr/>
          <p:nvPr/>
        </p:nvSpPr>
        <p:spPr>
          <a:xfrm>
            <a:off x="4750678" y="1892418"/>
            <a:ext cx="2808312" cy="2808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A1831507-2944-4FCF-8206-9DEAC1FC4C6C}"/>
              </a:ext>
            </a:extLst>
          </p:cNvPr>
          <p:cNvSpPr/>
          <p:nvPr/>
        </p:nvSpPr>
        <p:spPr>
          <a:xfrm>
            <a:off x="4826878" y="1946562"/>
            <a:ext cx="2655912" cy="270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775FD9BB-6DD2-4D02-B0F6-90617AA28FE0}"/>
              </a:ext>
            </a:extLst>
          </p:cNvPr>
          <p:cNvSpPr/>
          <p:nvPr/>
        </p:nvSpPr>
        <p:spPr>
          <a:xfrm>
            <a:off x="4903078" y="1995678"/>
            <a:ext cx="2503512" cy="26017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61B630-6D2F-4E36-996C-086B063C7DA6}"/>
              </a:ext>
            </a:extLst>
          </p:cNvPr>
          <p:cNvSpPr txBox="1"/>
          <p:nvPr/>
        </p:nvSpPr>
        <p:spPr>
          <a:xfrm>
            <a:off x="3794943" y="1419720"/>
            <a:ext cx="4905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Торцевая пластина с ВВ электродом и кольцами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C5BFE5B-8867-4F9A-B457-1CA3B2EA7F98}"/>
              </a:ext>
            </a:extLst>
          </p:cNvPr>
          <p:cNvSpPr/>
          <p:nvPr/>
        </p:nvSpPr>
        <p:spPr>
          <a:xfrm>
            <a:off x="1294786" y="5087320"/>
            <a:ext cx="3952056" cy="144016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258F2D7-5E0E-4D50-A924-89FEDFB66781}"/>
              </a:ext>
            </a:extLst>
          </p:cNvPr>
          <p:cNvSpPr/>
          <p:nvPr/>
        </p:nvSpPr>
        <p:spPr>
          <a:xfrm>
            <a:off x="1294786" y="4663656"/>
            <a:ext cx="343272" cy="423664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885F634-C8C5-4BFE-909C-EB611DFE4AEB}"/>
              </a:ext>
            </a:extLst>
          </p:cNvPr>
          <p:cNvSpPr/>
          <p:nvPr/>
        </p:nvSpPr>
        <p:spPr>
          <a:xfrm>
            <a:off x="1705320" y="4663656"/>
            <a:ext cx="343272" cy="423664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DACBACE-2ABC-48FA-87B9-CE71EC0DF07F}"/>
              </a:ext>
            </a:extLst>
          </p:cNvPr>
          <p:cNvCxnSpPr/>
          <p:nvPr/>
        </p:nvCxnSpPr>
        <p:spPr>
          <a:xfrm>
            <a:off x="2150498" y="5087320"/>
            <a:ext cx="3096344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1F72BE8-9EDF-454B-8E4A-62581E3F2FF1}"/>
              </a:ext>
            </a:extLst>
          </p:cNvPr>
          <p:cNvSpPr/>
          <p:nvPr/>
        </p:nvSpPr>
        <p:spPr>
          <a:xfrm>
            <a:off x="1653626" y="4151216"/>
            <a:ext cx="45719" cy="695977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EA951FE-EEB1-486A-861E-7EAB0134FB64}"/>
              </a:ext>
            </a:extLst>
          </p:cNvPr>
          <p:cNvSpPr/>
          <p:nvPr/>
        </p:nvSpPr>
        <p:spPr>
          <a:xfrm>
            <a:off x="2366522" y="5074851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8">
            <a:extLst>
              <a:ext uri="{FF2B5EF4-FFF2-40B4-BE49-F238E27FC236}">
                <a16:creationId xmlns:a16="http://schemas.microsoft.com/office/drawing/2014/main" id="{0008F6C4-3650-4DA0-80A7-362248CCCF5A}"/>
              </a:ext>
            </a:extLst>
          </p:cNvPr>
          <p:cNvSpPr/>
          <p:nvPr/>
        </p:nvSpPr>
        <p:spPr>
          <a:xfrm>
            <a:off x="934146" y="4309158"/>
            <a:ext cx="1477926" cy="1318437"/>
          </a:xfrm>
          <a:custGeom>
            <a:avLst/>
            <a:gdLst>
              <a:gd name="connsiteX0" fmla="*/ 1477926 w 1477926"/>
              <a:gd name="connsiteY0" fmla="*/ 988827 h 1318437"/>
              <a:gd name="connsiteX1" fmla="*/ 1403498 w 1477926"/>
              <a:gd name="connsiteY1" fmla="*/ 1127051 h 1318437"/>
              <a:gd name="connsiteX2" fmla="*/ 1382233 w 1477926"/>
              <a:gd name="connsiteY2" fmla="*/ 1158948 h 1318437"/>
              <a:gd name="connsiteX3" fmla="*/ 1360968 w 1477926"/>
              <a:gd name="connsiteY3" fmla="*/ 1180214 h 1318437"/>
              <a:gd name="connsiteX4" fmla="*/ 1307805 w 1477926"/>
              <a:gd name="connsiteY4" fmla="*/ 1244009 h 1318437"/>
              <a:gd name="connsiteX5" fmla="*/ 1275907 w 1477926"/>
              <a:gd name="connsiteY5" fmla="*/ 1254641 h 1318437"/>
              <a:gd name="connsiteX6" fmla="*/ 1254642 w 1477926"/>
              <a:gd name="connsiteY6" fmla="*/ 1275907 h 1318437"/>
              <a:gd name="connsiteX7" fmla="*/ 1190847 w 1477926"/>
              <a:gd name="connsiteY7" fmla="*/ 1297172 h 1318437"/>
              <a:gd name="connsiteX8" fmla="*/ 1073889 w 1477926"/>
              <a:gd name="connsiteY8" fmla="*/ 1318437 h 1318437"/>
              <a:gd name="connsiteX9" fmla="*/ 595424 w 1477926"/>
              <a:gd name="connsiteY9" fmla="*/ 1307804 h 1318437"/>
              <a:gd name="connsiteX10" fmla="*/ 542261 w 1477926"/>
              <a:gd name="connsiteY10" fmla="*/ 1297172 h 1318437"/>
              <a:gd name="connsiteX11" fmla="*/ 425303 w 1477926"/>
              <a:gd name="connsiteY11" fmla="*/ 1275907 h 1318437"/>
              <a:gd name="connsiteX12" fmla="*/ 361507 w 1477926"/>
              <a:gd name="connsiteY12" fmla="*/ 1254641 h 1318437"/>
              <a:gd name="connsiteX13" fmla="*/ 318977 w 1477926"/>
              <a:gd name="connsiteY13" fmla="*/ 1244009 h 1318437"/>
              <a:gd name="connsiteX14" fmla="*/ 265814 w 1477926"/>
              <a:gd name="connsiteY14" fmla="*/ 1222744 h 1318437"/>
              <a:gd name="connsiteX15" fmla="*/ 212652 w 1477926"/>
              <a:gd name="connsiteY15" fmla="*/ 1212111 h 1318437"/>
              <a:gd name="connsiteX16" fmla="*/ 148856 w 1477926"/>
              <a:gd name="connsiteY16" fmla="*/ 1190846 h 1318437"/>
              <a:gd name="connsiteX17" fmla="*/ 116959 w 1477926"/>
              <a:gd name="connsiteY17" fmla="*/ 1180214 h 1318437"/>
              <a:gd name="connsiteX18" fmla="*/ 74428 w 1477926"/>
              <a:gd name="connsiteY18" fmla="*/ 1127051 h 1318437"/>
              <a:gd name="connsiteX19" fmla="*/ 53163 w 1477926"/>
              <a:gd name="connsiteY19" fmla="*/ 1063255 h 1318437"/>
              <a:gd name="connsiteX20" fmla="*/ 42531 w 1477926"/>
              <a:gd name="connsiteY20" fmla="*/ 1031358 h 1318437"/>
              <a:gd name="connsiteX21" fmla="*/ 31898 w 1477926"/>
              <a:gd name="connsiteY21" fmla="*/ 999460 h 1318437"/>
              <a:gd name="connsiteX22" fmla="*/ 21266 w 1477926"/>
              <a:gd name="connsiteY22" fmla="*/ 946297 h 1318437"/>
              <a:gd name="connsiteX23" fmla="*/ 0 w 1477926"/>
              <a:gd name="connsiteY23" fmla="*/ 861237 h 1318437"/>
              <a:gd name="connsiteX24" fmla="*/ 10633 w 1477926"/>
              <a:gd name="connsiteY24" fmla="*/ 489097 h 1318437"/>
              <a:gd name="connsiteX25" fmla="*/ 31898 w 1477926"/>
              <a:gd name="connsiteY25" fmla="*/ 435934 h 1318437"/>
              <a:gd name="connsiteX26" fmla="*/ 42531 w 1477926"/>
              <a:gd name="connsiteY26" fmla="*/ 404037 h 1318437"/>
              <a:gd name="connsiteX27" fmla="*/ 116959 w 1477926"/>
              <a:gd name="connsiteY27" fmla="*/ 308344 h 1318437"/>
              <a:gd name="connsiteX28" fmla="*/ 159489 w 1477926"/>
              <a:gd name="connsiteY28" fmla="*/ 244548 h 1318437"/>
              <a:gd name="connsiteX29" fmla="*/ 170121 w 1477926"/>
              <a:gd name="connsiteY29" fmla="*/ 212651 h 1318437"/>
              <a:gd name="connsiteX30" fmla="*/ 191387 w 1477926"/>
              <a:gd name="connsiteY30" fmla="*/ 191386 h 1318437"/>
              <a:gd name="connsiteX31" fmla="*/ 265814 w 1477926"/>
              <a:gd name="connsiteY31" fmla="*/ 106325 h 1318437"/>
              <a:gd name="connsiteX32" fmla="*/ 287080 w 1477926"/>
              <a:gd name="connsiteY32" fmla="*/ 74427 h 1318437"/>
              <a:gd name="connsiteX33" fmla="*/ 414670 w 1477926"/>
              <a:gd name="connsiteY33" fmla="*/ 10632 h 1318437"/>
              <a:gd name="connsiteX34" fmla="*/ 446568 w 1477926"/>
              <a:gd name="connsiteY34" fmla="*/ 0 h 1318437"/>
              <a:gd name="connsiteX35" fmla="*/ 701749 w 1477926"/>
              <a:gd name="connsiteY35" fmla="*/ 0 h 131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477926" h="1318437">
                <a:moveTo>
                  <a:pt x="1477926" y="988827"/>
                </a:moveTo>
                <a:cubicBezTo>
                  <a:pt x="1445355" y="1070255"/>
                  <a:pt x="1464829" y="1030674"/>
                  <a:pt x="1403498" y="1127051"/>
                </a:cubicBezTo>
                <a:cubicBezTo>
                  <a:pt x="1396638" y="1137832"/>
                  <a:pt x="1391269" y="1149912"/>
                  <a:pt x="1382233" y="1158948"/>
                </a:cubicBezTo>
                <a:cubicBezTo>
                  <a:pt x="1375145" y="1166037"/>
                  <a:pt x="1367230" y="1172386"/>
                  <a:pt x="1360968" y="1180214"/>
                </a:cubicBezTo>
                <a:cubicBezTo>
                  <a:pt x="1338554" y="1208232"/>
                  <a:pt x="1340276" y="1222362"/>
                  <a:pt x="1307805" y="1244009"/>
                </a:cubicBezTo>
                <a:cubicBezTo>
                  <a:pt x="1298480" y="1250226"/>
                  <a:pt x="1286540" y="1251097"/>
                  <a:pt x="1275907" y="1254641"/>
                </a:cubicBezTo>
                <a:cubicBezTo>
                  <a:pt x="1268819" y="1261730"/>
                  <a:pt x="1263608" y="1271424"/>
                  <a:pt x="1254642" y="1275907"/>
                </a:cubicBezTo>
                <a:cubicBezTo>
                  <a:pt x="1234593" y="1285932"/>
                  <a:pt x="1212112" y="1290084"/>
                  <a:pt x="1190847" y="1297172"/>
                </a:cubicBezTo>
                <a:cubicBezTo>
                  <a:pt x="1131845" y="1316839"/>
                  <a:pt x="1170060" y="1306415"/>
                  <a:pt x="1073889" y="1318437"/>
                </a:cubicBezTo>
                <a:lnTo>
                  <a:pt x="595424" y="1307804"/>
                </a:lnTo>
                <a:cubicBezTo>
                  <a:pt x="577367" y="1307082"/>
                  <a:pt x="560087" y="1300143"/>
                  <a:pt x="542261" y="1297172"/>
                </a:cubicBezTo>
                <a:cubicBezTo>
                  <a:pt x="480497" y="1286878"/>
                  <a:pt x="476327" y="1291214"/>
                  <a:pt x="425303" y="1275907"/>
                </a:cubicBezTo>
                <a:cubicBezTo>
                  <a:pt x="403833" y="1269466"/>
                  <a:pt x="383253" y="1260077"/>
                  <a:pt x="361507" y="1254641"/>
                </a:cubicBezTo>
                <a:cubicBezTo>
                  <a:pt x="347330" y="1251097"/>
                  <a:pt x="332840" y="1248630"/>
                  <a:pt x="318977" y="1244009"/>
                </a:cubicBezTo>
                <a:cubicBezTo>
                  <a:pt x="300870" y="1237974"/>
                  <a:pt x="284095" y="1228228"/>
                  <a:pt x="265814" y="1222744"/>
                </a:cubicBezTo>
                <a:cubicBezTo>
                  <a:pt x="248505" y="1217551"/>
                  <a:pt x="230087" y="1216866"/>
                  <a:pt x="212652" y="1212111"/>
                </a:cubicBezTo>
                <a:cubicBezTo>
                  <a:pt x="191026" y="1206213"/>
                  <a:pt x="170121" y="1197934"/>
                  <a:pt x="148856" y="1190846"/>
                </a:cubicBezTo>
                <a:lnTo>
                  <a:pt x="116959" y="1180214"/>
                </a:lnTo>
                <a:cubicBezTo>
                  <a:pt x="99285" y="1162540"/>
                  <a:pt x="85158" y="1151193"/>
                  <a:pt x="74428" y="1127051"/>
                </a:cubicBezTo>
                <a:cubicBezTo>
                  <a:pt x="65324" y="1106567"/>
                  <a:pt x="60251" y="1084520"/>
                  <a:pt x="53163" y="1063255"/>
                </a:cubicBezTo>
                <a:lnTo>
                  <a:pt x="42531" y="1031358"/>
                </a:lnTo>
                <a:cubicBezTo>
                  <a:pt x="38987" y="1020725"/>
                  <a:pt x="34096" y="1010450"/>
                  <a:pt x="31898" y="999460"/>
                </a:cubicBezTo>
                <a:cubicBezTo>
                  <a:pt x="28354" y="981739"/>
                  <a:pt x="25330" y="963906"/>
                  <a:pt x="21266" y="946297"/>
                </a:cubicBezTo>
                <a:cubicBezTo>
                  <a:pt x="14694" y="917819"/>
                  <a:pt x="0" y="861237"/>
                  <a:pt x="0" y="861237"/>
                </a:cubicBezTo>
                <a:cubicBezTo>
                  <a:pt x="3544" y="737190"/>
                  <a:pt x="1352" y="612847"/>
                  <a:pt x="10633" y="489097"/>
                </a:cubicBezTo>
                <a:cubicBezTo>
                  <a:pt x="12060" y="470064"/>
                  <a:pt x="25196" y="453805"/>
                  <a:pt x="31898" y="435934"/>
                </a:cubicBezTo>
                <a:cubicBezTo>
                  <a:pt x="35833" y="425440"/>
                  <a:pt x="37088" y="413834"/>
                  <a:pt x="42531" y="404037"/>
                </a:cubicBezTo>
                <a:cubicBezTo>
                  <a:pt x="74328" y="346803"/>
                  <a:pt x="78211" y="347091"/>
                  <a:pt x="116959" y="308344"/>
                </a:cubicBezTo>
                <a:cubicBezTo>
                  <a:pt x="142239" y="232500"/>
                  <a:pt x="106393" y="324192"/>
                  <a:pt x="159489" y="244548"/>
                </a:cubicBezTo>
                <a:cubicBezTo>
                  <a:pt x="165706" y="235223"/>
                  <a:pt x="164355" y="222261"/>
                  <a:pt x="170121" y="212651"/>
                </a:cubicBezTo>
                <a:cubicBezTo>
                  <a:pt x="175279" y="204055"/>
                  <a:pt x="185372" y="199406"/>
                  <a:pt x="191387" y="191386"/>
                </a:cubicBezTo>
                <a:cubicBezTo>
                  <a:pt x="253412" y="108686"/>
                  <a:pt x="206449" y="145903"/>
                  <a:pt x="265814" y="106325"/>
                </a:cubicBezTo>
                <a:cubicBezTo>
                  <a:pt x="272903" y="95692"/>
                  <a:pt x="277463" y="82842"/>
                  <a:pt x="287080" y="74427"/>
                </a:cubicBezTo>
                <a:cubicBezTo>
                  <a:pt x="337815" y="30034"/>
                  <a:pt x="354441" y="30708"/>
                  <a:pt x="414670" y="10632"/>
                </a:cubicBezTo>
                <a:cubicBezTo>
                  <a:pt x="425303" y="7088"/>
                  <a:pt x="435360" y="0"/>
                  <a:pt x="446568" y="0"/>
                </a:cubicBezTo>
                <a:lnTo>
                  <a:pt x="701749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46BE3B-2A63-4310-8E01-283A1F62D8EE}"/>
              </a:ext>
            </a:extLst>
          </p:cNvPr>
          <p:cNvSpPr txBox="1"/>
          <p:nvPr/>
        </p:nvSpPr>
        <p:spPr>
          <a:xfrm>
            <a:off x="1034278" y="5805264"/>
            <a:ext cx="362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Разрез края торцевой ВВ пластины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57FDE6-E72D-4B48-9184-89CB78CF7890}"/>
              </a:ext>
            </a:extLst>
          </p:cNvPr>
          <p:cNvSpPr txBox="1"/>
          <p:nvPr/>
        </p:nvSpPr>
        <p:spPr>
          <a:xfrm>
            <a:off x="98174" y="3429000"/>
            <a:ext cx="264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Цилиндр с ВВ делителем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D1A2D9AE-EA1D-45D3-A451-94A74C1D0ECF}"/>
              </a:ext>
            </a:extLst>
          </p:cNvPr>
          <p:cNvCxnSpPr>
            <a:endCxn id="18" idx="0"/>
          </p:cNvCxnSpPr>
          <p:nvPr/>
        </p:nvCxnSpPr>
        <p:spPr>
          <a:xfrm>
            <a:off x="746246" y="3798332"/>
            <a:ext cx="930240" cy="352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B9ACF55A-E785-4F26-9AC6-0D2D5EC2FA06}"/>
              </a:ext>
            </a:extLst>
          </p:cNvPr>
          <p:cNvCxnSpPr>
            <a:stCxn id="10" idx="2"/>
            <a:endCxn id="10" idx="6"/>
          </p:cNvCxnSpPr>
          <p:nvPr/>
        </p:nvCxnSpPr>
        <p:spPr>
          <a:xfrm>
            <a:off x="4750678" y="3296574"/>
            <a:ext cx="280831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08E6057-7B1D-479F-8E22-6C17DE6C5198}"/>
              </a:ext>
            </a:extLst>
          </p:cNvPr>
          <p:cNvSpPr txBox="1"/>
          <p:nvPr/>
        </p:nvSpPr>
        <p:spPr>
          <a:xfrm>
            <a:off x="5979675" y="292723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EC3863-5ECA-470D-B443-0FD85AC73EF8}"/>
              </a:ext>
            </a:extLst>
          </p:cNvPr>
          <p:cNvSpPr txBox="1"/>
          <p:nvPr/>
        </p:nvSpPr>
        <p:spPr>
          <a:xfrm>
            <a:off x="182666" y="208799"/>
            <a:ext cx="390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design of the TPC prototype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0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01827A9-9D4C-4FC3-A5FE-9AAB7E5F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7053" y="6209633"/>
            <a:ext cx="2057400" cy="365125"/>
          </a:xfrm>
        </p:spPr>
        <p:txBody>
          <a:bodyPr/>
          <a:lstStyle/>
          <a:p>
            <a:r>
              <a:rPr lang="ru-RU" dirty="0"/>
              <a:t>27.08.2020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C3B9384-EF03-4F0B-ABD3-265E358F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A20CAC-EC8E-467C-918D-6DC4DB7F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6</a:t>
            </a:fld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8698505E-400B-4838-8BB4-1AF6989D83DE}"/>
              </a:ext>
            </a:extLst>
          </p:cNvPr>
          <p:cNvSpPr/>
          <p:nvPr/>
        </p:nvSpPr>
        <p:spPr>
          <a:xfrm>
            <a:off x="4495800" y="679978"/>
            <a:ext cx="2808312" cy="2808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75013AD-A6F4-43C0-A9D6-F1CC686DF256}"/>
              </a:ext>
            </a:extLst>
          </p:cNvPr>
          <p:cNvSpPr/>
          <p:nvPr/>
        </p:nvSpPr>
        <p:spPr>
          <a:xfrm>
            <a:off x="4572000" y="756178"/>
            <a:ext cx="2655912" cy="2655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1C48F626-7407-47BC-A25E-901B55E96C90}"/>
              </a:ext>
            </a:extLst>
          </p:cNvPr>
          <p:cNvSpPr/>
          <p:nvPr/>
        </p:nvSpPr>
        <p:spPr>
          <a:xfrm>
            <a:off x="4648200" y="832378"/>
            <a:ext cx="2503512" cy="25118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AF6ECE-F454-46D2-A2F8-0465BF66D305}"/>
              </a:ext>
            </a:extLst>
          </p:cNvPr>
          <p:cNvSpPr txBox="1"/>
          <p:nvPr/>
        </p:nvSpPr>
        <p:spPr>
          <a:xfrm>
            <a:off x="3209352" y="247930"/>
            <a:ext cx="6029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Кольцо с уплотнением со стороны считывающей структуры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BED162F-1207-45AC-9D78-1479CA5FEA0B}"/>
              </a:ext>
            </a:extLst>
          </p:cNvPr>
          <p:cNvSpPr/>
          <p:nvPr/>
        </p:nvSpPr>
        <p:spPr>
          <a:xfrm>
            <a:off x="6457950" y="4796154"/>
            <a:ext cx="1080120" cy="79208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8B9A81F-981D-4D5D-B3C1-EF7329412B20}"/>
              </a:ext>
            </a:extLst>
          </p:cNvPr>
          <p:cNvSpPr/>
          <p:nvPr/>
        </p:nvSpPr>
        <p:spPr>
          <a:xfrm>
            <a:off x="7114406" y="4796154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E214E81-D684-467C-9D5D-F1F624E20A69}"/>
              </a:ext>
            </a:extLst>
          </p:cNvPr>
          <p:cNvSpPr/>
          <p:nvPr/>
        </p:nvSpPr>
        <p:spPr>
          <a:xfrm>
            <a:off x="6601966" y="4796154"/>
            <a:ext cx="21602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BB8FD5-E8E8-4D61-8DB8-21A442249202}"/>
              </a:ext>
            </a:extLst>
          </p:cNvPr>
          <p:cNvSpPr txBox="1"/>
          <p:nvPr/>
        </p:nvSpPr>
        <p:spPr>
          <a:xfrm>
            <a:off x="5675558" y="4364106"/>
            <a:ext cx="3094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Разрез кольца с уплотнением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166D9E0-020A-44CC-9977-CFD3EA943902}"/>
              </a:ext>
            </a:extLst>
          </p:cNvPr>
          <p:cNvSpPr/>
          <p:nvPr/>
        </p:nvSpPr>
        <p:spPr>
          <a:xfrm rot="5400000">
            <a:off x="1931836" y="2666267"/>
            <a:ext cx="1080120" cy="79208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7752203-5A22-4086-8ADA-DBFE0B076B51}"/>
              </a:ext>
            </a:extLst>
          </p:cNvPr>
          <p:cNvSpPr/>
          <p:nvPr/>
        </p:nvSpPr>
        <p:spPr>
          <a:xfrm>
            <a:off x="2061102" y="3130203"/>
            <a:ext cx="302782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942BF2B-1981-40F6-A6F0-E43D8ADE12B8}"/>
              </a:ext>
            </a:extLst>
          </p:cNvPr>
          <p:cNvSpPr/>
          <p:nvPr/>
        </p:nvSpPr>
        <p:spPr>
          <a:xfrm rot="5400000">
            <a:off x="3877140" y="1795086"/>
            <a:ext cx="45719" cy="361963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CB792B3-499C-467D-9BA6-5D5BAB9A248D}"/>
              </a:ext>
            </a:extLst>
          </p:cNvPr>
          <p:cNvSpPr/>
          <p:nvPr/>
        </p:nvSpPr>
        <p:spPr>
          <a:xfrm rot="5400000" flipH="1" flipV="1">
            <a:off x="509544" y="3972166"/>
            <a:ext cx="3024336" cy="124506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94C683E-FBA8-4112-B8F8-AE0718BC7990}"/>
              </a:ext>
            </a:extLst>
          </p:cNvPr>
          <p:cNvSpPr/>
          <p:nvPr/>
        </p:nvSpPr>
        <p:spPr>
          <a:xfrm>
            <a:off x="1959459" y="2731600"/>
            <a:ext cx="89519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58B5D4-34A9-4732-89E3-4B9F710945F6}"/>
              </a:ext>
            </a:extLst>
          </p:cNvPr>
          <p:cNvSpPr txBox="1"/>
          <p:nvPr/>
        </p:nvSpPr>
        <p:spPr>
          <a:xfrm>
            <a:off x="3052544" y="3222324"/>
            <a:ext cx="187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Стенка цилиндра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12376C-A9AE-4703-8FF9-FA93864CDCC9}"/>
              </a:ext>
            </a:extLst>
          </p:cNvPr>
          <p:cNvSpPr txBox="1"/>
          <p:nvPr/>
        </p:nvSpPr>
        <p:spPr>
          <a:xfrm>
            <a:off x="277053" y="3746387"/>
            <a:ext cx="1715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Торцевая пластина со считывающей структурой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386A48-951F-4D7C-8918-A1598E38E911}"/>
              </a:ext>
            </a:extLst>
          </p:cNvPr>
          <p:cNvSpPr txBox="1"/>
          <p:nvPr/>
        </p:nvSpPr>
        <p:spPr>
          <a:xfrm>
            <a:off x="131026" y="-35321"/>
            <a:ext cx="390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design of the TPC prototype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8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3EA707-0865-43F4-9312-E41AB12B9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609E32-6F11-49AD-97AD-448C2C85D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49557" y="6345984"/>
            <a:ext cx="3086100" cy="365125"/>
          </a:xfrm>
        </p:spPr>
        <p:txBody>
          <a:bodyPr/>
          <a:lstStyle/>
          <a:p>
            <a:r>
              <a:rPr lang="sv-SE" dirty="0"/>
              <a:t>Cremlin+ Internal BINP WP5 meeting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2AB90C-6330-421B-864A-17838022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4275" y="6345983"/>
            <a:ext cx="2057400" cy="365125"/>
          </a:xfrm>
        </p:spPr>
        <p:txBody>
          <a:bodyPr/>
          <a:lstStyle/>
          <a:p>
            <a:fld id="{6E1E4170-59B9-4969-8F78-CCC75A52B294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8EEC117-2325-47E8-8ADE-8924E59F7332}"/>
              </a:ext>
            </a:extLst>
          </p:cNvPr>
          <p:cNvSpPr/>
          <p:nvPr/>
        </p:nvSpPr>
        <p:spPr>
          <a:xfrm>
            <a:off x="4626510" y="4935272"/>
            <a:ext cx="370446" cy="109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3204BFB-FAD3-46E5-88B1-7D60D11874B5}"/>
              </a:ext>
            </a:extLst>
          </p:cNvPr>
          <p:cNvSpPr/>
          <p:nvPr/>
        </p:nvSpPr>
        <p:spPr>
          <a:xfrm>
            <a:off x="2458294" y="0"/>
            <a:ext cx="5760640" cy="5904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683D447-8361-427B-AE88-CAB8FED7F9D0}"/>
              </a:ext>
            </a:extLst>
          </p:cNvPr>
          <p:cNvSpPr/>
          <p:nvPr/>
        </p:nvSpPr>
        <p:spPr>
          <a:xfrm>
            <a:off x="2568402" y="136875"/>
            <a:ext cx="5540424" cy="56309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7EF15F6E-7580-4ACB-AC93-5BEFE8F6543D}"/>
              </a:ext>
            </a:extLst>
          </p:cNvPr>
          <p:cNvSpPr/>
          <p:nvPr/>
        </p:nvSpPr>
        <p:spPr>
          <a:xfrm>
            <a:off x="4474518" y="2106703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DE03A702-73BC-492F-A374-DD83C3713349}"/>
              </a:ext>
            </a:extLst>
          </p:cNvPr>
          <p:cNvSpPr/>
          <p:nvPr/>
        </p:nvSpPr>
        <p:spPr>
          <a:xfrm>
            <a:off x="5914678" y="2106703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E075815A-B120-4950-AE29-F3849325EEC0}"/>
              </a:ext>
            </a:extLst>
          </p:cNvPr>
          <p:cNvSpPr/>
          <p:nvPr/>
        </p:nvSpPr>
        <p:spPr>
          <a:xfrm>
            <a:off x="4474518" y="3330839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61E7EC5-A1B3-4E34-9DF9-0D076D7A486E}"/>
              </a:ext>
            </a:extLst>
          </p:cNvPr>
          <p:cNvSpPr/>
          <p:nvPr/>
        </p:nvSpPr>
        <p:spPr>
          <a:xfrm>
            <a:off x="5914678" y="3330839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E2D54E6-BCE9-4AE2-BC4C-3E3190C86BD4}"/>
              </a:ext>
            </a:extLst>
          </p:cNvPr>
          <p:cNvSpPr/>
          <p:nvPr/>
        </p:nvSpPr>
        <p:spPr>
          <a:xfrm>
            <a:off x="4258494" y="1818671"/>
            <a:ext cx="2088232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4814B69-C2AD-46B0-A369-01BAE64B84CC}"/>
              </a:ext>
            </a:extLst>
          </p:cNvPr>
          <p:cNvSpPr/>
          <p:nvPr/>
        </p:nvSpPr>
        <p:spPr>
          <a:xfrm>
            <a:off x="4778456" y="2334302"/>
            <a:ext cx="104830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8B823D5-56AB-40D6-9C80-DCFE010DB298}"/>
              </a:ext>
            </a:extLst>
          </p:cNvPr>
          <p:cNvSpPr/>
          <p:nvPr/>
        </p:nvSpPr>
        <p:spPr>
          <a:xfrm>
            <a:off x="4991628" y="2486701"/>
            <a:ext cx="640550" cy="7001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D1EE438D-0860-4A61-B09D-A3A731F5AAD6}"/>
              </a:ext>
            </a:extLst>
          </p:cNvPr>
          <p:cNvCxnSpPr/>
          <p:nvPr/>
        </p:nvCxnSpPr>
        <p:spPr>
          <a:xfrm>
            <a:off x="4991628" y="2682767"/>
            <a:ext cx="6405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706A596B-A496-4D0F-850F-B31DA0B04165}"/>
              </a:ext>
            </a:extLst>
          </p:cNvPr>
          <p:cNvCxnSpPr/>
          <p:nvPr/>
        </p:nvCxnSpPr>
        <p:spPr>
          <a:xfrm>
            <a:off x="4991628" y="2952326"/>
            <a:ext cx="6405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2ECE851D-8BBB-4ED5-B4E2-D3D61C88FA1E}"/>
              </a:ext>
            </a:extLst>
          </p:cNvPr>
          <p:cNvCxnSpPr/>
          <p:nvPr/>
        </p:nvCxnSpPr>
        <p:spPr>
          <a:xfrm flipV="1">
            <a:off x="5185614" y="2466823"/>
            <a:ext cx="0" cy="72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355ED5D-E00A-4DAF-A882-E8A7A34436C3}"/>
              </a:ext>
            </a:extLst>
          </p:cNvPr>
          <p:cNvCxnSpPr/>
          <p:nvPr/>
        </p:nvCxnSpPr>
        <p:spPr>
          <a:xfrm flipV="1">
            <a:off x="5410622" y="2466822"/>
            <a:ext cx="0" cy="72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FC3DEB7-B63C-4BEC-97A0-FAC417519D68}"/>
              </a:ext>
            </a:extLst>
          </p:cNvPr>
          <p:cNvSpPr txBox="1"/>
          <p:nvPr/>
        </p:nvSpPr>
        <p:spPr>
          <a:xfrm>
            <a:off x="24286" y="4370607"/>
            <a:ext cx="380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Схема считывающей плоскости с ГЭУ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6A9E05-9657-4EB0-8631-BB30B7AFEF5B}"/>
              </a:ext>
            </a:extLst>
          </p:cNvPr>
          <p:cNvSpPr txBox="1"/>
          <p:nvPr/>
        </p:nvSpPr>
        <p:spPr>
          <a:xfrm>
            <a:off x="2731903" y="3741885"/>
            <a:ext cx="1569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ГЭУ на рамках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722828AA-AFEB-4D82-AED0-DD01A7A3ADA8}"/>
              </a:ext>
            </a:extLst>
          </p:cNvPr>
          <p:cNvCxnSpPr/>
          <p:nvPr/>
        </p:nvCxnSpPr>
        <p:spPr>
          <a:xfrm flipV="1">
            <a:off x="3970462" y="3618871"/>
            <a:ext cx="864096" cy="504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F1DEA752-6615-4919-ACF3-64C7B5C4F7DE}"/>
              </a:ext>
            </a:extLst>
          </p:cNvPr>
          <p:cNvCxnSpPr/>
          <p:nvPr/>
        </p:nvCxnSpPr>
        <p:spPr>
          <a:xfrm flipH="1" flipV="1">
            <a:off x="5311903" y="2826823"/>
            <a:ext cx="1538879" cy="10440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28F6240-8167-4565-A193-4ABF89318EE5}"/>
              </a:ext>
            </a:extLst>
          </p:cNvPr>
          <p:cNvSpPr txBox="1"/>
          <p:nvPr/>
        </p:nvSpPr>
        <p:spPr>
          <a:xfrm>
            <a:off x="6081342" y="3870899"/>
            <a:ext cx="1587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Считывающие</a:t>
            </a:r>
          </a:p>
          <a:p>
            <a:r>
              <a:rPr lang="ru-RU" dirty="0"/>
              <a:t>электроды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3EAC754-6696-4E5B-92AA-D2D6304FFFF4}"/>
              </a:ext>
            </a:extLst>
          </p:cNvPr>
          <p:cNvSpPr/>
          <p:nvPr/>
        </p:nvSpPr>
        <p:spPr>
          <a:xfrm>
            <a:off x="3832123" y="4885618"/>
            <a:ext cx="1986711" cy="45719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25FCD61-1C6E-420B-A98B-90775337717D}"/>
              </a:ext>
            </a:extLst>
          </p:cNvPr>
          <p:cNvSpPr/>
          <p:nvPr/>
        </p:nvSpPr>
        <p:spPr>
          <a:xfrm>
            <a:off x="3841030" y="4663739"/>
            <a:ext cx="1986711" cy="15240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AA3D93C7-672E-4528-8910-1AB51B44CD69}"/>
              </a:ext>
            </a:extLst>
          </p:cNvPr>
          <p:cNvSpPr/>
          <p:nvPr/>
        </p:nvSpPr>
        <p:spPr>
          <a:xfrm>
            <a:off x="4666706" y="4821654"/>
            <a:ext cx="7200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7DBA2927-541C-47EB-9336-7C2027233E7C}"/>
              </a:ext>
            </a:extLst>
          </p:cNvPr>
          <p:cNvSpPr/>
          <p:nvPr/>
        </p:nvSpPr>
        <p:spPr>
          <a:xfrm>
            <a:off x="4884752" y="4821654"/>
            <a:ext cx="7200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6C6BD3B8-DEA4-4FAD-9C4C-D6E5D1EDF76D}"/>
              </a:ext>
            </a:extLst>
          </p:cNvPr>
          <p:cNvSpPr/>
          <p:nvPr/>
        </p:nvSpPr>
        <p:spPr>
          <a:xfrm>
            <a:off x="4626510" y="4444788"/>
            <a:ext cx="370446" cy="2189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B7C5FBE-C594-41FC-BC66-B9E241DBFDE1}"/>
              </a:ext>
            </a:extLst>
          </p:cNvPr>
          <p:cNvSpPr/>
          <p:nvPr/>
        </p:nvSpPr>
        <p:spPr>
          <a:xfrm>
            <a:off x="3984523" y="5173650"/>
            <a:ext cx="1986711" cy="45719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AFC483F2-8542-4F8B-BFBF-86BA01B60B82}"/>
              </a:ext>
            </a:extLst>
          </p:cNvPr>
          <p:cNvSpPr/>
          <p:nvPr/>
        </p:nvSpPr>
        <p:spPr>
          <a:xfrm>
            <a:off x="4738714" y="4663739"/>
            <a:ext cx="146038" cy="8699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074E4EF6-818A-4F77-8FE8-5E4EB71A027A}"/>
              </a:ext>
            </a:extLst>
          </p:cNvPr>
          <p:cNvCxnSpPr/>
          <p:nvPr/>
        </p:nvCxnSpPr>
        <p:spPr>
          <a:xfrm flipV="1">
            <a:off x="3370562" y="5219369"/>
            <a:ext cx="864096" cy="504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9F31E8D-B5DE-499C-A1CE-65586547806B}"/>
              </a:ext>
            </a:extLst>
          </p:cNvPr>
          <p:cNvSpPr txBox="1"/>
          <p:nvPr/>
        </p:nvSpPr>
        <p:spPr>
          <a:xfrm>
            <a:off x="1321236" y="5550845"/>
            <a:ext cx="3656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Плата с разъемами для усилителей</a:t>
            </a:r>
          </a:p>
        </p:txBody>
      </p: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60EEFAAE-6AC7-4425-95FF-18FF0E6CCF20}"/>
              </a:ext>
            </a:extLst>
          </p:cNvPr>
          <p:cNvCxnSpPr/>
          <p:nvPr/>
        </p:nvCxnSpPr>
        <p:spPr>
          <a:xfrm flipV="1">
            <a:off x="3000616" y="4715313"/>
            <a:ext cx="864096" cy="504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BC06C1F-6FCE-445B-A876-4E6B100DD674}"/>
              </a:ext>
            </a:extLst>
          </p:cNvPr>
          <p:cNvSpPr txBox="1"/>
          <p:nvPr/>
        </p:nvSpPr>
        <p:spPr>
          <a:xfrm>
            <a:off x="1811538" y="5161255"/>
            <a:ext cx="13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Рамки с ГЭУ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A7D55A-9AFF-4277-87C0-6F7C9885B0F1}"/>
              </a:ext>
            </a:extLst>
          </p:cNvPr>
          <p:cNvSpPr txBox="1"/>
          <p:nvPr/>
        </p:nvSpPr>
        <p:spPr>
          <a:xfrm>
            <a:off x="131026" y="-35321"/>
            <a:ext cx="390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design of the TPC prototype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05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CBF3CB1-BFFF-44A1-81D0-DA650CE52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B0BC7D9-BD4C-4DD9-8B9E-C0B33995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71C6CD-15D1-4E6D-A8A6-C9A59B2DE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8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55456B-EEA2-4EF7-A935-F00A56B54E80}"/>
              </a:ext>
            </a:extLst>
          </p:cNvPr>
          <p:cNvSpPr txBox="1"/>
          <p:nvPr/>
        </p:nvSpPr>
        <p:spPr>
          <a:xfrm>
            <a:off x="2006082" y="214604"/>
            <a:ext cx="47916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status: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Sketches of the prototype parts are ready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Simulations of space charge are performed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Tooling for  gluing of the cylinder is necessary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first readout PCB?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826645-64E8-4E93-B322-06719849DF5D}"/>
              </a:ext>
            </a:extLst>
          </p:cNvPr>
          <p:cNvSpPr txBox="1"/>
          <p:nvPr/>
        </p:nvSpPr>
        <p:spPr>
          <a:xfrm>
            <a:off x="2006082" y="2131315"/>
            <a:ext cx="34542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 for the end of the year: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tooling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PCB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TDR for the prototype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parts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42B16B-5186-4F20-BA1A-9EE9F699B4C3}"/>
              </a:ext>
            </a:extLst>
          </p:cNvPr>
          <p:cNvSpPr txBox="1"/>
          <p:nvPr/>
        </p:nvSpPr>
        <p:spPr>
          <a:xfrm>
            <a:off x="2006082" y="4162640"/>
            <a:ext cx="69365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for the next years: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Assembly of the prototype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tests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cosmics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isotope (one analogue channel and scope)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 with multichannel electronics (DMXG64B or VMM3)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08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C6687B-053E-42C6-BC3E-76558E05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27.08.2020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102C91-25D2-45F0-B16E-AC5E2977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Cremlin+ Internal BINP WP5 meeting</a:t>
            </a: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BA8C09-7E89-45DC-B4AE-02B04034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4170-59B9-4969-8F78-CCC75A52B294}" type="slidenum">
              <a:rPr lang="ru-RU" smtClean="0"/>
              <a:t>9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0E0943-921B-4AD9-9364-CFC79C7DFEFE}"/>
              </a:ext>
            </a:extLst>
          </p:cNvPr>
          <p:cNvSpPr txBox="1"/>
          <p:nvPr/>
        </p:nvSpPr>
        <p:spPr>
          <a:xfrm>
            <a:off x="1424279" y="1399592"/>
            <a:ext cx="62954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expenditures: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 power supply for the main TPC volume (30 kV, 10W)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Spellman? (~300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the first readout PCB (30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GEMs and/or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muRWELL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readout (CERN or TECTRA)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(100-200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87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352</Words>
  <Application>Microsoft Office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Shekhtman Lev</dc:creator>
  <cp:lastModifiedBy>Shekhtman Lev</cp:lastModifiedBy>
  <cp:revision>6</cp:revision>
  <dcterms:created xsi:type="dcterms:W3CDTF">2020-08-26T08:26:19Z</dcterms:created>
  <dcterms:modified xsi:type="dcterms:W3CDTF">2020-08-26T09:17:50Z</dcterms:modified>
</cp:coreProperties>
</file>