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17"/>
  </p:notesMasterIdLst>
  <p:sldIdLst>
    <p:sldId id="257" r:id="rId2"/>
    <p:sldId id="263" r:id="rId3"/>
    <p:sldId id="371" r:id="rId4"/>
    <p:sldId id="372" r:id="rId5"/>
    <p:sldId id="373" r:id="rId6"/>
    <p:sldId id="374" r:id="rId7"/>
    <p:sldId id="375" r:id="rId8"/>
    <p:sldId id="262" r:id="rId9"/>
    <p:sldId id="376" r:id="rId10"/>
    <p:sldId id="377" r:id="rId11"/>
    <p:sldId id="378" r:id="rId12"/>
    <p:sldId id="382" r:id="rId13"/>
    <p:sldId id="379" r:id="rId14"/>
    <p:sldId id="380" r:id="rId15"/>
    <p:sldId id="381" r:id="rId16"/>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0"/>
    <a:srgbClr val="00294B"/>
    <a:srgbClr val="456487"/>
    <a:srgbClr val="E05314"/>
    <a:srgbClr val="6600CC"/>
    <a:srgbClr val="511F74"/>
    <a:srgbClr val="7A286A"/>
    <a:srgbClr val="DF8A2D"/>
    <a:srgbClr val="F392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05" autoAdjust="0"/>
    <p:restoredTop sz="96115" autoAdjust="0"/>
  </p:normalViewPr>
  <p:slideViewPr>
    <p:cSldViewPr>
      <p:cViewPr varScale="1">
        <p:scale>
          <a:sx n="144" d="100"/>
          <a:sy n="144" d="100"/>
        </p:scale>
        <p:origin x="312" y="184"/>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28/09/2020</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01/03/2020</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dirty="0"/>
              <a:t>Mon exposé - Lieu - Titre</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01/03/2020</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Mon exposé - Lieu - Titre</a:t>
            </a: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tiff"/><Relationship Id="rId1" Type="http://schemas.openxmlformats.org/officeDocument/2006/relationships/slideLayout" Target="../slideLayouts/slideLayout8.xm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tiff"/><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arxiv.org/abs/arXiv:1206.2913"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image" Target="../media/image11.tiff"/><Relationship Id="rId1" Type="http://schemas.openxmlformats.org/officeDocument/2006/relationships/slideLayout" Target="../slideLayouts/slideLayout8.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1389435" y="1373560"/>
            <a:ext cx="8533456" cy="2664296"/>
          </a:xfrm>
        </p:spPr>
        <p:txBody>
          <a:bodyPr>
            <a:normAutofit/>
          </a:bodyPr>
          <a:lstStyle/>
          <a:p>
            <a:pPr algn="ctr"/>
            <a:r>
              <a:rPr lang="fr-FR" sz="3600" dirty="0" err="1"/>
              <a:t>CREMLINplus</a:t>
            </a:r>
            <a:r>
              <a:rPr lang="fr-FR" sz="3600" dirty="0"/>
              <a:t> WP5 General Meeting</a:t>
            </a:r>
          </a:p>
          <a:p>
            <a:pPr algn="ctr"/>
            <a:r>
              <a:rPr lang="fr-FR" sz="2800" dirty="0"/>
              <a:t>TASK 2: </a:t>
            </a:r>
            <a:r>
              <a:rPr lang="fr-FR" sz="2800" dirty="0" err="1"/>
              <a:t>Status</a:t>
            </a:r>
            <a:r>
              <a:rPr lang="fr-FR" sz="2800" dirty="0"/>
              <a:t> at IJCLab</a:t>
            </a:r>
          </a:p>
          <a:p>
            <a:pPr algn="ctr"/>
            <a:endParaRPr lang="fr-FR" dirty="0"/>
          </a:p>
          <a:p>
            <a:pPr algn="ctr"/>
            <a:r>
              <a:rPr lang="fr-FR" dirty="0"/>
              <a:t>Walid KAABI</a:t>
            </a:r>
          </a:p>
          <a:p>
            <a:pPr algn="ctr"/>
            <a:r>
              <a:rPr lang="fr-FR" dirty="0"/>
              <a:t>IJCLab-IN2P3/CNRS</a:t>
            </a:r>
          </a:p>
        </p:txBody>
      </p:sp>
      <p:sp>
        <p:nvSpPr>
          <p:cNvPr id="6" name="Espace réservé de la date 5"/>
          <p:cNvSpPr>
            <a:spLocks noGrp="1"/>
          </p:cNvSpPr>
          <p:nvPr>
            <p:ph type="dt" sz="half" idx="10"/>
          </p:nvPr>
        </p:nvSpPr>
        <p:spPr/>
        <p:txBody>
          <a:bodyPr/>
          <a:lstStyle/>
          <a:p>
            <a:r>
              <a:rPr lang="fr-FR" dirty="0"/>
              <a:t>28/09/2020</a:t>
            </a:r>
          </a:p>
        </p:txBody>
      </p:sp>
      <p:sp>
        <p:nvSpPr>
          <p:cNvPr id="7" name="Espace réservé du pied de page 6"/>
          <p:cNvSpPr>
            <a:spLocks noGrp="1"/>
          </p:cNvSpPr>
          <p:nvPr>
            <p:ph type="ftr" sz="quarter" idx="11"/>
          </p:nvPr>
        </p:nvSpPr>
        <p:spPr/>
        <p:txBody>
          <a:bodyPr/>
          <a:lstStyle/>
          <a:p>
            <a:r>
              <a:rPr lang="fr-FR" dirty="0" err="1"/>
              <a:t>CREMLINplus</a:t>
            </a:r>
            <a:r>
              <a:rPr lang="fr-FR" dirty="0"/>
              <a:t> WP5 General Meeting</a:t>
            </a:r>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1</a:t>
            </a:fld>
            <a:endParaRPr lang="fr-FR" dirty="0"/>
          </a:p>
        </p:txBody>
      </p:sp>
      <p:pic>
        <p:nvPicPr>
          <p:cNvPr id="11" name="Image 10">
            <a:extLst>
              <a:ext uri="{FF2B5EF4-FFF2-40B4-BE49-F238E27FC236}">
                <a16:creationId xmlns:a16="http://schemas.microsoft.com/office/drawing/2014/main" id="{4884999C-92D2-0C43-A10A-A749F9479136}"/>
              </a:ext>
            </a:extLst>
          </p:cNvPr>
          <p:cNvPicPr>
            <a:picLocks noChangeAspect="1"/>
          </p:cNvPicPr>
          <p:nvPr/>
        </p:nvPicPr>
        <p:blipFill>
          <a:blip r:embed="rId2"/>
          <a:stretch>
            <a:fillRect/>
          </a:stretch>
        </p:blipFill>
        <p:spPr>
          <a:xfrm>
            <a:off x="2794099" y="4403905"/>
            <a:ext cx="3672408" cy="858087"/>
          </a:xfrm>
          <a:prstGeom prst="rect">
            <a:avLst/>
          </a:prstGeom>
        </p:spPr>
      </p:pic>
      <p:pic>
        <p:nvPicPr>
          <p:cNvPr id="12" name="Image 11">
            <a:extLst>
              <a:ext uri="{FF2B5EF4-FFF2-40B4-BE49-F238E27FC236}">
                <a16:creationId xmlns:a16="http://schemas.microsoft.com/office/drawing/2014/main" id="{08299DE0-4031-CD47-8E42-A9BC036A0862}"/>
              </a:ext>
            </a:extLst>
          </p:cNvPr>
          <p:cNvPicPr>
            <a:picLocks noChangeAspect="1"/>
          </p:cNvPicPr>
          <p:nvPr/>
        </p:nvPicPr>
        <p:blipFill>
          <a:blip r:embed="rId3"/>
          <a:stretch>
            <a:fillRect/>
          </a:stretch>
        </p:blipFill>
        <p:spPr>
          <a:xfrm>
            <a:off x="6970563" y="4403905"/>
            <a:ext cx="1238886" cy="856800"/>
          </a:xfrm>
          <a:prstGeom prst="rect">
            <a:avLst/>
          </a:prstGeom>
        </p:spPr>
      </p:pic>
    </p:spTree>
    <p:extLst>
      <p:ext uri="{BB962C8B-B14F-4D97-AF65-F5344CB8AC3E}">
        <p14:creationId xmlns:p14="http://schemas.microsoft.com/office/powerpoint/2010/main" val="97776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latin typeface="+mn-lt"/>
              </a:rPr>
              <a:t>Baseline Lattice Design</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10</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2"/>
          <a:stretch>
            <a:fillRect/>
          </a:stretch>
        </p:blipFill>
        <p:spPr>
          <a:xfrm>
            <a:off x="7978675" y="-848"/>
            <a:ext cx="2794098" cy="652863"/>
          </a:xfrm>
          <a:prstGeom prst="rect">
            <a:avLst/>
          </a:prstGeom>
        </p:spPr>
      </p:pic>
      <p:sp>
        <p:nvSpPr>
          <p:cNvPr id="3" name="ZoneTexte 2">
            <a:extLst>
              <a:ext uri="{FF2B5EF4-FFF2-40B4-BE49-F238E27FC236}">
                <a16:creationId xmlns:a16="http://schemas.microsoft.com/office/drawing/2014/main" id="{BE338B20-2D5C-9E4B-91FC-93D61F5599B2}"/>
              </a:ext>
            </a:extLst>
          </p:cNvPr>
          <p:cNvSpPr txBox="1"/>
          <p:nvPr/>
        </p:nvSpPr>
        <p:spPr>
          <a:xfrm>
            <a:off x="849883" y="1445568"/>
            <a:ext cx="9505056" cy="3477875"/>
          </a:xfrm>
          <a:prstGeom prst="rect">
            <a:avLst/>
          </a:prstGeom>
          <a:noFill/>
        </p:spPr>
        <p:txBody>
          <a:bodyPr wrap="square" rtlCol="0">
            <a:spAutoFit/>
          </a:bodyPr>
          <a:lstStyle/>
          <a:p>
            <a:r>
              <a:rPr lang="en-US" b="1" dirty="0"/>
              <a:t>Studies and next steps foreseen within </a:t>
            </a:r>
            <a:r>
              <a:rPr lang="en-US" b="1" dirty="0" err="1"/>
              <a:t>CREMLINplus</a:t>
            </a:r>
            <a:r>
              <a:rPr lang="en-US" b="1" dirty="0"/>
              <a:t> program</a:t>
            </a:r>
            <a:r>
              <a:rPr lang="en-US" dirty="0"/>
              <a:t>: </a:t>
            </a:r>
          </a:p>
          <a:p>
            <a:endParaRPr lang="en-US" dirty="0"/>
          </a:p>
          <a:p>
            <a:pPr marL="342900" indent="-342900">
              <a:buClr>
                <a:srgbClr val="00B050"/>
              </a:buClr>
              <a:buFont typeface="Wingdings" pitchFamily="2" charset="2"/>
              <a:buChar char="ü"/>
            </a:pPr>
            <a:r>
              <a:rPr lang="en-GB" dirty="0"/>
              <a:t>Linear lattice optimization and initial magnet specs</a:t>
            </a:r>
          </a:p>
          <a:p>
            <a:pPr marL="342900" indent="-342900">
              <a:buClr>
                <a:srgbClr val="00B050"/>
              </a:buClr>
              <a:buFont typeface="Wingdings" pitchFamily="2" charset="2"/>
              <a:buChar char="ü"/>
            </a:pPr>
            <a:r>
              <a:rPr lang="en-GB" dirty="0"/>
              <a:t>Momentum acceptance and longitudinal match</a:t>
            </a:r>
          </a:p>
          <a:p>
            <a:pPr marL="342900" indent="-342900">
              <a:buClr>
                <a:srgbClr val="CC0066"/>
              </a:buClr>
              <a:buFont typeface="Wingdings" pitchFamily="2" charset="2"/>
              <a:buChar char="ü"/>
            </a:pPr>
            <a:r>
              <a:rPr lang="en-GB" dirty="0"/>
              <a:t>Study of optics tolerances</a:t>
            </a:r>
          </a:p>
          <a:p>
            <a:pPr marL="342900" indent="-342900">
              <a:buClr>
                <a:srgbClr val="CC0066"/>
              </a:buClr>
              <a:buFont typeface="Wingdings" pitchFamily="2" charset="2"/>
              <a:buChar char="ü"/>
            </a:pPr>
            <a:r>
              <a:rPr lang="en-GB" dirty="0"/>
              <a:t>Correction of non-linear aberrations with multipole magnets</a:t>
            </a:r>
          </a:p>
          <a:p>
            <a:pPr marL="342900" indent="-342900">
              <a:buClr>
                <a:srgbClr val="CC0066"/>
              </a:buClr>
              <a:buFont typeface="Wingdings" pitchFamily="2" charset="2"/>
              <a:buChar char="ü"/>
            </a:pPr>
            <a:r>
              <a:rPr lang="en-GB" dirty="0"/>
              <a:t>Final magnets specifications</a:t>
            </a:r>
          </a:p>
          <a:p>
            <a:pPr marL="342900" indent="-342900">
              <a:buClr>
                <a:srgbClr val="CC0066"/>
              </a:buClr>
              <a:buFont typeface="Wingdings" pitchFamily="2" charset="2"/>
              <a:buChar char="ü"/>
            </a:pPr>
            <a:r>
              <a:rPr lang="en-GB" dirty="0"/>
              <a:t>Prototyping of critical magnets </a:t>
            </a:r>
          </a:p>
          <a:p>
            <a:pPr>
              <a:buClr>
                <a:srgbClr val="CC0066"/>
              </a:buClr>
            </a:pPr>
            <a:endParaRPr lang="en-GB" dirty="0"/>
          </a:p>
          <a:p>
            <a:pPr>
              <a:buClr>
                <a:srgbClr val="CC0066"/>
              </a:buClr>
            </a:pPr>
            <a:r>
              <a:rPr lang="en-GB" dirty="0">
                <a:sym typeface="Wingdings" pitchFamily="2" charset="2"/>
              </a:rPr>
              <a:t> </a:t>
            </a:r>
            <a:r>
              <a:rPr lang="en-GB" dirty="0"/>
              <a:t>A post-doc will be hired starting from November 2020 to strengthen the team at IJCLab.</a:t>
            </a:r>
          </a:p>
        </p:txBody>
      </p:sp>
    </p:spTree>
    <p:extLst>
      <p:ext uri="{BB962C8B-B14F-4D97-AF65-F5344CB8AC3E}">
        <p14:creationId xmlns:p14="http://schemas.microsoft.com/office/powerpoint/2010/main" val="256969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latin typeface="+mn-lt"/>
              </a:rPr>
              <a:t>PERLE injection line</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11</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2"/>
          <a:stretch>
            <a:fillRect/>
          </a:stretch>
        </p:blipFill>
        <p:spPr>
          <a:xfrm>
            <a:off x="7978675" y="-848"/>
            <a:ext cx="2794098" cy="652863"/>
          </a:xfrm>
          <a:prstGeom prst="rect">
            <a:avLst/>
          </a:prstGeom>
        </p:spPr>
      </p:pic>
      <p:sp>
        <p:nvSpPr>
          <p:cNvPr id="61" name="ZoneTexte 6">
            <a:extLst>
              <a:ext uri="{FF2B5EF4-FFF2-40B4-BE49-F238E27FC236}">
                <a16:creationId xmlns:a16="http://schemas.microsoft.com/office/drawing/2014/main" id="{7E7CCC76-221D-E449-9E20-C17C88E079D8}"/>
              </a:ext>
            </a:extLst>
          </p:cNvPr>
          <p:cNvSpPr txBox="1"/>
          <p:nvPr/>
        </p:nvSpPr>
        <p:spPr>
          <a:xfrm>
            <a:off x="417835" y="1085528"/>
            <a:ext cx="9937104" cy="213404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150000"/>
              </a:lnSpc>
            </a:pPr>
            <a:r>
              <a:rPr lang="en-GB" sz="1500" dirty="0">
                <a:latin typeface="+mn-lt"/>
                <a:cs typeface="Arial" panose="020B0604020202020204" pitchFamily="34" charset="0"/>
              </a:rPr>
              <a:t>PERLE injection line consist of:</a:t>
            </a:r>
          </a:p>
          <a:p>
            <a:pPr marL="285750" indent="-285750">
              <a:lnSpc>
                <a:spcPct val="150000"/>
              </a:lnSpc>
              <a:buFont typeface="Courier New" panose="02070309020205020404" pitchFamily="49" charset="0"/>
              <a:buChar char="o"/>
            </a:pPr>
            <a:r>
              <a:rPr lang="en-GB" sz="1500" dirty="0">
                <a:latin typeface="+mn-lt"/>
                <a:cs typeface="Arial" panose="020B0604020202020204" pitchFamily="34" charset="0"/>
              </a:rPr>
              <a:t>A DC photoemission electron gun (The ALICE DC gun to be upgraded).</a:t>
            </a:r>
          </a:p>
          <a:p>
            <a:pPr marL="285750" indent="-285750">
              <a:lnSpc>
                <a:spcPct val="150000"/>
              </a:lnSpc>
              <a:buFont typeface="Courier New" panose="02070309020205020404" pitchFamily="49" charset="0"/>
              <a:buChar char="o"/>
            </a:pPr>
            <a:r>
              <a:rPr lang="en-GB" sz="1500" dirty="0">
                <a:latin typeface="+mn-lt"/>
                <a:cs typeface="Arial" panose="020B0604020202020204" pitchFamily="34" charset="0"/>
              </a:rPr>
              <a:t>A bunching and focusing section: 401 MHz normal conducting buncher cavity placed between two solenoid.</a:t>
            </a:r>
          </a:p>
          <a:p>
            <a:pPr marL="285750" indent="-285750">
              <a:lnSpc>
                <a:spcPct val="150000"/>
              </a:lnSpc>
              <a:buFont typeface="Courier New" panose="02070309020205020404" pitchFamily="49" charset="0"/>
              <a:buChar char="o"/>
            </a:pPr>
            <a:r>
              <a:rPr lang="en-GB" sz="1500" dirty="0">
                <a:latin typeface="+mn-lt"/>
                <a:cs typeface="Arial" panose="020B0604020202020204" pitchFamily="34" charset="0"/>
              </a:rPr>
              <a:t>A superconducting booster with five 802 MHz cavities individually supplied and controlled on amplitudes and phases.</a:t>
            </a:r>
          </a:p>
          <a:p>
            <a:pPr marL="285750" indent="-285750">
              <a:lnSpc>
                <a:spcPct val="150000"/>
              </a:lnSpc>
              <a:buFont typeface="Courier New" panose="02070309020205020404" pitchFamily="49" charset="0"/>
              <a:buChar char="o"/>
            </a:pPr>
            <a:r>
              <a:rPr lang="en-GB" sz="1500" dirty="0">
                <a:latin typeface="+mn-lt"/>
                <a:cs typeface="Arial" panose="020B0604020202020204" pitchFamily="34" charset="0"/>
              </a:rPr>
              <a:t>Merger to transport the beam into the main LINAC.</a:t>
            </a:r>
          </a:p>
          <a:p>
            <a:pPr marL="285750" indent="-285750">
              <a:lnSpc>
                <a:spcPct val="150000"/>
              </a:lnSpc>
              <a:buFont typeface="Courier New" panose="02070309020205020404" pitchFamily="49" charset="0"/>
              <a:buChar char="o"/>
            </a:pPr>
            <a:r>
              <a:rPr lang="en-GB" sz="1500" dirty="0">
                <a:latin typeface="+mn-lt"/>
                <a:cs typeface="Arial" panose="020B0604020202020204" pitchFamily="34" charset="0"/>
              </a:rPr>
              <a:t>Beam diagnostics to be placed between components. </a:t>
            </a:r>
            <a:endParaRPr lang="en-GB" sz="1500" dirty="0">
              <a:latin typeface="+mn-lt"/>
            </a:endParaRPr>
          </a:p>
        </p:txBody>
      </p:sp>
      <p:grpSp>
        <p:nvGrpSpPr>
          <p:cNvPr id="62" name="Groupe 61">
            <a:extLst>
              <a:ext uri="{FF2B5EF4-FFF2-40B4-BE49-F238E27FC236}">
                <a16:creationId xmlns:a16="http://schemas.microsoft.com/office/drawing/2014/main" id="{8F0F60D2-2766-BC4C-99DB-7D75D542008B}"/>
              </a:ext>
            </a:extLst>
          </p:cNvPr>
          <p:cNvGrpSpPr/>
          <p:nvPr/>
        </p:nvGrpSpPr>
        <p:grpSpPr>
          <a:xfrm>
            <a:off x="921891" y="3245768"/>
            <a:ext cx="9302452" cy="2304256"/>
            <a:chOff x="276314" y="3281588"/>
            <a:chExt cx="9134170" cy="4215105"/>
          </a:xfrm>
        </p:grpSpPr>
        <p:grpSp>
          <p:nvGrpSpPr>
            <p:cNvPr id="63" name="Groupe 62">
              <a:extLst>
                <a:ext uri="{FF2B5EF4-FFF2-40B4-BE49-F238E27FC236}">
                  <a16:creationId xmlns:a16="http://schemas.microsoft.com/office/drawing/2014/main" id="{87044F3D-D934-FF4D-ABFE-8279277396F1}"/>
                </a:ext>
              </a:extLst>
            </p:cNvPr>
            <p:cNvGrpSpPr/>
            <p:nvPr/>
          </p:nvGrpSpPr>
          <p:grpSpPr>
            <a:xfrm>
              <a:off x="276314" y="3281588"/>
              <a:ext cx="9134170" cy="4215105"/>
              <a:chOff x="263956" y="3133304"/>
              <a:chExt cx="9404765" cy="4215105"/>
            </a:xfrm>
          </p:grpSpPr>
          <p:sp>
            <p:nvSpPr>
              <p:cNvPr id="65" name="ZoneTexte 12">
                <a:extLst>
                  <a:ext uri="{FF2B5EF4-FFF2-40B4-BE49-F238E27FC236}">
                    <a16:creationId xmlns:a16="http://schemas.microsoft.com/office/drawing/2014/main" id="{0C1C00F9-D373-B54E-8AF3-80F89DAF63C1}"/>
                  </a:ext>
                </a:extLst>
              </p:cNvPr>
              <p:cNvSpPr txBox="1"/>
              <p:nvPr/>
            </p:nvSpPr>
            <p:spPr>
              <a:xfrm>
                <a:off x="4294392" y="5792401"/>
                <a:ext cx="5374329" cy="155600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nSpc>
                    <a:spcPct val="120000"/>
                  </a:lnSpc>
                  <a:defRPr sz="1200">
                    <a:solidFill>
                      <a:srgbClr val="404040"/>
                    </a:solidFill>
                    <a:latin typeface="Arial"/>
                    <a:ea typeface="Arial"/>
                    <a:cs typeface="Arial"/>
                    <a:sym typeface="Arial"/>
                  </a:defRPr>
                </a:pPr>
                <a:r>
                  <a:rPr lang="en-US" sz="1400" b="1" dirty="0">
                    <a:solidFill>
                      <a:schemeClr val="accent1">
                        <a:lumMod val="75000"/>
                      </a:schemeClr>
                    </a:solidFill>
                    <a:latin typeface="+mn-lt"/>
                  </a:rPr>
                  <a:t>Photocathodes choice:</a:t>
                </a: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latin typeface="+mn-lt"/>
                  </a:rPr>
                  <a:t>Sb-based photocathodes (unpolarized</a:t>
                </a:r>
                <a:r>
                  <a:rPr lang="en-US" sz="1400" b="1" dirty="0">
                    <a:solidFill>
                      <a:schemeClr val="accent1">
                        <a:lumMod val="75000"/>
                      </a:schemeClr>
                    </a:solidFill>
                    <a:latin typeface="+mn-lt"/>
                  </a:rPr>
                  <a:t> electrons</a:t>
                </a:r>
                <a:r>
                  <a:rPr sz="1400" b="1" dirty="0">
                    <a:solidFill>
                      <a:schemeClr val="accent1">
                        <a:lumMod val="75000"/>
                      </a:schemeClr>
                    </a:solidFill>
                    <a:latin typeface="+mn-lt"/>
                  </a:rPr>
                  <a:t>)</a:t>
                </a:r>
                <a:r>
                  <a:rPr lang="en-US" sz="1400" b="1" dirty="0">
                    <a:solidFill>
                      <a:schemeClr val="accent1">
                        <a:lumMod val="75000"/>
                      </a:schemeClr>
                    </a:solidFill>
                    <a:latin typeface="+mn-lt"/>
                  </a:rPr>
                  <a:t> operated at 350 kV</a:t>
                </a:r>
                <a:endParaRPr sz="1400" b="1" dirty="0">
                  <a:solidFill>
                    <a:schemeClr val="accent1">
                      <a:lumMod val="75000"/>
                    </a:schemeClr>
                  </a:solidFill>
                  <a:latin typeface="+mn-lt"/>
                </a:endParaRP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latin typeface="+mn-lt"/>
                  </a:rPr>
                  <a:t>GaAs photocathodes (polarized</a:t>
                </a:r>
                <a:r>
                  <a:rPr lang="en-US" sz="1400" b="1" dirty="0">
                    <a:solidFill>
                      <a:schemeClr val="accent1">
                        <a:lumMod val="75000"/>
                      </a:schemeClr>
                    </a:solidFill>
                    <a:latin typeface="+mn-lt"/>
                  </a:rPr>
                  <a:t> electrons</a:t>
                </a:r>
                <a:r>
                  <a:rPr sz="1400" b="1" dirty="0">
                    <a:solidFill>
                      <a:schemeClr val="accent1">
                        <a:lumMod val="75000"/>
                      </a:schemeClr>
                    </a:solidFill>
                    <a:latin typeface="+mn-lt"/>
                  </a:rPr>
                  <a:t>)</a:t>
                </a:r>
                <a:r>
                  <a:rPr lang="en-US" sz="1400" b="1" dirty="0">
                    <a:solidFill>
                      <a:schemeClr val="accent1">
                        <a:lumMod val="75000"/>
                      </a:schemeClr>
                    </a:solidFill>
                    <a:latin typeface="+mn-lt"/>
                  </a:rPr>
                  <a:t> operated at 220 kV</a:t>
                </a:r>
              </a:p>
            </p:txBody>
          </p:sp>
          <p:pic>
            <p:nvPicPr>
              <p:cNvPr id="66" name="Picture 15" descr="Picture1">
                <a:extLst>
                  <a:ext uri="{FF2B5EF4-FFF2-40B4-BE49-F238E27FC236}">
                    <a16:creationId xmlns:a16="http://schemas.microsoft.com/office/drawing/2014/main" id="{12A2A48E-CC8C-ED48-8802-68688F8FC6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556" y="3984885"/>
                <a:ext cx="8570913" cy="1420813"/>
              </a:xfrm>
              <a:prstGeom prst="rect">
                <a:avLst/>
              </a:prstGeom>
              <a:noFill/>
              <a:extLst>
                <a:ext uri="{909E8E84-426E-40DD-AFC4-6F175D3DCCD1}">
                  <a14:hiddenFill xmlns:a14="http://schemas.microsoft.com/office/drawing/2010/main">
                    <a:solidFill>
                      <a:srgbClr val="FFFFFF"/>
                    </a:solidFill>
                  </a14:hiddenFill>
                </a:ext>
              </a:extLst>
            </p:spPr>
          </p:pic>
          <p:sp>
            <p:nvSpPr>
              <p:cNvPr id="67" name="Text Box 16">
                <a:extLst>
                  <a:ext uri="{FF2B5EF4-FFF2-40B4-BE49-F238E27FC236}">
                    <a16:creationId xmlns:a16="http://schemas.microsoft.com/office/drawing/2014/main" id="{4499FDB0-CAFC-2540-86AC-C9EBE2AAE060}"/>
                  </a:ext>
                </a:extLst>
              </p:cNvPr>
              <p:cNvSpPr txBox="1">
                <a:spLocks noChangeArrowheads="1"/>
              </p:cNvSpPr>
              <p:nvPr/>
            </p:nvSpPr>
            <p:spPr bwMode="auto">
              <a:xfrm>
                <a:off x="263956" y="3275274"/>
                <a:ext cx="1566246"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mn-lt"/>
                    <a:cs typeface="Arial" panose="020B0604020202020204" pitchFamily="34" charset="0"/>
                  </a:rPr>
                  <a:t>Photocathode gun</a:t>
                </a:r>
                <a:endParaRPr lang="en-US" altLang="en-US" sz="1400" b="1" dirty="0">
                  <a:latin typeface="+mn-lt"/>
                  <a:cs typeface="Arial" panose="020B0604020202020204" pitchFamily="34" charset="0"/>
                </a:endParaRPr>
              </a:p>
            </p:txBody>
          </p:sp>
          <p:sp>
            <p:nvSpPr>
              <p:cNvPr id="68" name="Text Box 17">
                <a:extLst>
                  <a:ext uri="{FF2B5EF4-FFF2-40B4-BE49-F238E27FC236}">
                    <a16:creationId xmlns:a16="http://schemas.microsoft.com/office/drawing/2014/main" id="{35440B15-5A98-6849-B075-A85DEEC64C3C}"/>
                  </a:ext>
                </a:extLst>
              </p:cNvPr>
              <p:cNvSpPr txBox="1">
                <a:spLocks noChangeArrowheads="1"/>
              </p:cNvSpPr>
              <p:nvPr/>
            </p:nvSpPr>
            <p:spPr bwMode="auto">
              <a:xfrm>
                <a:off x="1087643" y="5590966"/>
                <a:ext cx="2011363"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400" b="1" dirty="0">
                    <a:latin typeface="+mn-lt"/>
                    <a:cs typeface="Arial" panose="020B0604020202020204" pitchFamily="34" charset="0"/>
                  </a:rPr>
                  <a:t>Focusing solenoids</a:t>
                </a:r>
                <a:endParaRPr lang="en-US" altLang="en-US" sz="1400" b="1" dirty="0">
                  <a:latin typeface="+mn-lt"/>
                  <a:cs typeface="Arial" panose="020B0604020202020204" pitchFamily="34" charset="0"/>
                </a:endParaRPr>
              </a:p>
            </p:txBody>
          </p:sp>
          <p:sp>
            <p:nvSpPr>
              <p:cNvPr id="69" name="Text Box 18">
                <a:extLst>
                  <a:ext uri="{FF2B5EF4-FFF2-40B4-BE49-F238E27FC236}">
                    <a16:creationId xmlns:a16="http://schemas.microsoft.com/office/drawing/2014/main" id="{8981A255-C344-1544-A336-EFC6BFA67D94}"/>
                  </a:ext>
                </a:extLst>
              </p:cNvPr>
              <p:cNvSpPr txBox="1">
                <a:spLocks noChangeArrowheads="1"/>
              </p:cNvSpPr>
              <p:nvPr/>
            </p:nvSpPr>
            <p:spPr bwMode="auto">
              <a:xfrm>
                <a:off x="1449014" y="3660192"/>
                <a:ext cx="866910"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mn-lt"/>
                    <a:cs typeface="Arial" panose="020B0604020202020204" pitchFamily="34" charset="0"/>
                  </a:rPr>
                  <a:t>Light box</a:t>
                </a:r>
                <a:endParaRPr lang="en-US" altLang="en-US" sz="1400" b="1" dirty="0">
                  <a:latin typeface="+mn-lt"/>
                  <a:cs typeface="Arial" panose="020B0604020202020204" pitchFamily="34" charset="0"/>
                </a:endParaRPr>
              </a:p>
            </p:txBody>
          </p:sp>
          <p:sp>
            <p:nvSpPr>
              <p:cNvPr id="70" name="Text Box 19">
                <a:extLst>
                  <a:ext uri="{FF2B5EF4-FFF2-40B4-BE49-F238E27FC236}">
                    <a16:creationId xmlns:a16="http://schemas.microsoft.com/office/drawing/2014/main" id="{6BB64079-0E23-6642-9B4C-D31D3E8B8AD3}"/>
                  </a:ext>
                </a:extLst>
              </p:cNvPr>
              <p:cNvSpPr txBox="1">
                <a:spLocks noChangeArrowheads="1"/>
              </p:cNvSpPr>
              <p:nvPr/>
            </p:nvSpPr>
            <p:spPr bwMode="auto">
              <a:xfrm>
                <a:off x="2814062" y="3228907"/>
                <a:ext cx="812261"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err="1">
                    <a:latin typeface="+mn-lt"/>
                    <a:cs typeface="Arial" panose="020B0604020202020204" pitchFamily="34" charset="0"/>
                  </a:rPr>
                  <a:t>Buncher</a:t>
                </a:r>
                <a:endParaRPr lang="en-US" altLang="en-US" sz="1400" b="1" dirty="0">
                  <a:latin typeface="+mn-lt"/>
                  <a:cs typeface="Arial" panose="020B0604020202020204" pitchFamily="34" charset="0"/>
                </a:endParaRPr>
              </a:p>
            </p:txBody>
          </p:sp>
          <p:sp>
            <p:nvSpPr>
              <p:cNvPr id="71" name="Text Box 20">
                <a:extLst>
                  <a:ext uri="{FF2B5EF4-FFF2-40B4-BE49-F238E27FC236}">
                    <a16:creationId xmlns:a16="http://schemas.microsoft.com/office/drawing/2014/main" id="{5BF7F306-E919-D048-A989-0FADFF1BD26A}"/>
                  </a:ext>
                </a:extLst>
              </p:cNvPr>
              <p:cNvSpPr txBox="1">
                <a:spLocks noChangeArrowheads="1"/>
              </p:cNvSpPr>
              <p:nvPr/>
            </p:nvSpPr>
            <p:spPr bwMode="auto">
              <a:xfrm>
                <a:off x="5487781" y="3133304"/>
                <a:ext cx="1077073" cy="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mn-lt"/>
                    <a:cs typeface="Arial" panose="020B0604020202020204" pitchFamily="34" charset="0"/>
                  </a:rPr>
                  <a:t>SRF booster</a:t>
                </a:r>
                <a:endParaRPr lang="en-US" altLang="en-US" sz="1400" b="1" dirty="0">
                  <a:latin typeface="+mn-lt"/>
                  <a:cs typeface="Arial" panose="020B0604020202020204" pitchFamily="34" charset="0"/>
                </a:endParaRPr>
              </a:p>
            </p:txBody>
          </p:sp>
          <p:sp>
            <p:nvSpPr>
              <p:cNvPr id="72" name="Line 22">
                <a:extLst>
                  <a:ext uri="{FF2B5EF4-FFF2-40B4-BE49-F238E27FC236}">
                    <a16:creationId xmlns:a16="http://schemas.microsoft.com/office/drawing/2014/main" id="{65B0E542-0F75-684A-9C54-7C74199122CF}"/>
                  </a:ext>
                </a:extLst>
              </p:cNvPr>
              <p:cNvSpPr>
                <a:spLocks noChangeShapeType="1"/>
              </p:cNvSpPr>
              <p:nvPr/>
            </p:nvSpPr>
            <p:spPr bwMode="auto">
              <a:xfrm flipV="1">
                <a:off x="2080055" y="4981224"/>
                <a:ext cx="1287950" cy="61179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3" name="Line 23">
                <a:extLst>
                  <a:ext uri="{FF2B5EF4-FFF2-40B4-BE49-F238E27FC236}">
                    <a16:creationId xmlns:a16="http://schemas.microsoft.com/office/drawing/2014/main" id="{ECBB1214-8B11-864A-A201-64592EADA825}"/>
                  </a:ext>
                </a:extLst>
              </p:cNvPr>
              <p:cNvSpPr>
                <a:spLocks noChangeShapeType="1"/>
              </p:cNvSpPr>
              <p:nvPr/>
            </p:nvSpPr>
            <p:spPr bwMode="auto">
              <a:xfrm flipH="1" flipV="1">
                <a:off x="1206931" y="5067560"/>
                <a:ext cx="873124" cy="525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Line 25">
                <a:extLst>
                  <a:ext uri="{FF2B5EF4-FFF2-40B4-BE49-F238E27FC236}">
                    <a16:creationId xmlns:a16="http://schemas.microsoft.com/office/drawing/2014/main" id="{07FFFB13-1F7E-254E-80B7-3F66C92333C8}"/>
                  </a:ext>
                </a:extLst>
              </p:cNvPr>
              <p:cNvSpPr>
                <a:spLocks noChangeShapeType="1"/>
              </p:cNvSpPr>
              <p:nvPr/>
            </p:nvSpPr>
            <p:spPr bwMode="auto">
              <a:xfrm flipH="1">
                <a:off x="789419" y="3791912"/>
                <a:ext cx="417512" cy="49459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Line 27">
                <a:extLst>
                  <a:ext uri="{FF2B5EF4-FFF2-40B4-BE49-F238E27FC236}">
                    <a16:creationId xmlns:a16="http://schemas.microsoft.com/office/drawing/2014/main" id="{2CA33057-7AFD-0748-9BC0-5E649D4AD00E}"/>
                  </a:ext>
                </a:extLst>
              </p:cNvPr>
              <p:cNvSpPr>
                <a:spLocks noChangeShapeType="1"/>
              </p:cNvSpPr>
              <p:nvPr/>
            </p:nvSpPr>
            <p:spPr bwMode="auto">
              <a:xfrm>
                <a:off x="1889556" y="4286510"/>
                <a:ext cx="76200" cy="1666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Line 28">
                <a:extLst>
                  <a:ext uri="{FF2B5EF4-FFF2-40B4-BE49-F238E27FC236}">
                    <a16:creationId xmlns:a16="http://schemas.microsoft.com/office/drawing/2014/main" id="{AFDD7BA5-43C3-B840-9B47-ABEFCB5CEF18}"/>
                  </a:ext>
                </a:extLst>
              </p:cNvPr>
              <p:cNvSpPr>
                <a:spLocks noChangeShapeType="1"/>
              </p:cNvSpPr>
              <p:nvPr/>
            </p:nvSpPr>
            <p:spPr bwMode="auto">
              <a:xfrm flipH="1">
                <a:off x="2937305" y="3829926"/>
                <a:ext cx="249236" cy="62327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7" name="Line 29">
                <a:extLst>
                  <a:ext uri="{FF2B5EF4-FFF2-40B4-BE49-F238E27FC236}">
                    <a16:creationId xmlns:a16="http://schemas.microsoft.com/office/drawing/2014/main" id="{C6078C70-8526-5E4D-9CFA-9169439E95CB}"/>
                  </a:ext>
                </a:extLst>
              </p:cNvPr>
              <p:cNvSpPr>
                <a:spLocks noChangeShapeType="1"/>
              </p:cNvSpPr>
              <p:nvPr/>
            </p:nvSpPr>
            <p:spPr bwMode="auto">
              <a:xfrm>
                <a:off x="6113894" y="3632460"/>
                <a:ext cx="249237" cy="8207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64" name="Image 63">
              <a:extLst>
                <a:ext uri="{FF2B5EF4-FFF2-40B4-BE49-F238E27FC236}">
                  <a16:creationId xmlns:a16="http://schemas.microsoft.com/office/drawing/2014/main" id="{CD179BC9-CDCD-474F-B4F3-DEEDDFC5D0F4}"/>
                </a:ext>
              </a:extLst>
            </p:cNvPr>
            <p:cNvPicPr>
              <a:picLocks noChangeAspect="1"/>
            </p:cNvPicPr>
            <p:nvPr/>
          </p:nvPicPr>
          <p:blipFill>
            <a:blip r:embed="rId4"/>
            <a:stretch>
              <a:fillRect/>
            </a:stretch>
          </p:blipFill>
          <p:spPr>
            <a:xfrm>
              <a:off x="4330700" y="4540250"/>
              <a:ext cx="3860800" cy="698500"/>
            </a:xfrm>
            <a:prstGeom prst="rect">
              <a:avLst/>
            </a:prstGeom>
          </p:spPr>
        </p:pic>
      </p:grpSp>
      <p:sp>
        <p:nvSpPr>
          <p:cNvPr id="78" name="ZoneTexte 77">
            <a:extLst>
              <a:ext uri="{FF2B5EF4-FFF2-40B4-BE49-F238E27FC236}">
                <a16:creationId xmlns:a16="http://schemas.microsoft.com/office/drawing/2014/main" id="{3BC58858-155B-DF4A-8ACA-06BB7B944AFC}"/>
              </a:ext>
            </a:extLst>
          </p:cNvPr>
          <p:cNvSpPr txBox="1"/>
          <p:nvPr/>
        </p:nvSpPr>
        <p:spPr>
          <a:xfrm>
            <a:off x="273819" y="4954796"/>
            <a:ext cx="4812596" cy="523220"/>
          </a:xfrm>
          <a:prstGeom prst="rect">
            <a:avLst/>
          </a:prstGeom>
          <a:noFill/>
        </p:spPr>
        <p:txBody>
          <a:bodyPr wrap="square" rtlCol="0">
            <a:spAutoFit/>
          </a:bodyPr>
          <a:lstStyle/>
          <a:p>
            <a:r>
              <a:rPr lang="en-GB" sz="1400" b="1" dirty="0">
                <a:solidFill>
                  <a:srgbClr val="C00000"/>
                </a:solidFill>
                <a:latin typeface="+mn-lt"/>
                <a:cs typeface="Arial" panose="020B0604020202020204" pitchFamily="34" charset="0"/>
              </a:rPr>
              <a:t>Photocathode laser choice:</a:t>
            </a:r>
          </a:p>
          <a:p>
            <a:r>
              <a:rPr lang="en-GB" sz="1400" b="1" dirty="0" err="1">
                <a:solidFill>
                  <a:srgbClr val="C00000"/>
                </a:solidFill>
                <a:latin typeface="+mn-lt"/>
                <a:cs typeface="Arial" panose="020B0604020202020204" pitchFamily="34" charset="0"/>
              </a:rPr>
              <a:t>Nd:YAG</a:t>
            </a:r>
            <a:r>
              <a:rPr lang="en-GB" sz="1400" b="1" dirty="0">
                <a:solidFill>
                  <a:srgbClr val="C00000"/>
                </a:solidFill>
                <a:latin typeface="+mn-lt"/>
                <a:cs typeface="Arial" panose="020B0604020202020204" pitchFamily="34" charset="0"/>
              </a:rPr>
              <a:t> laser (532 nm) or </a:t>
            </a:r>
            <a:r>
              <a:rPr lang="en-GB" sz="1400" b="1" dirty="0" err="1">
                <a:solidFill>
                  <a:srgbClr val="C00000"/>
                </a:solidFill>
                <a:latin typeface="+mn-lt"/>
                <a:cs typeface="Arial" panose="020B0604020202020204" pitchFamily="34" charset="0"/>
              </a:rPr>
              <a:t>Ti:Sapphire</a:t>
            </a:r>
            <a:r>
              <a:rPr lang="en-GB" sz="1400" b="1" dirty="0">
                <a:solidFill>
                  <a:srgbClr val="C00000"/>
                </a:solidFill>
                <a:latin typeface="+mn-lt"/>
                <a:cs typeface="Arial" panose="020B0604020202020204" pitchFamily="34" charset="0"/>
              </a:rPr>
              <a:t> laser (400 nm).</a:t>
            </a:r>
          </a:p>
        </p:txBody>
      </p:sp>
      <p:sp>
        <p:nvSpPr>
          <p:cNvPr id="25" name="ZoneTexte 24">
            <a:extLst>
              <a:ext uri="{FF2B5EF4-FFF2-40B4-BE49-F238E27FC236}">
                <a16:creationId xmlns:a16="http://schemas.microsoft.com/office/drawing/2014/main" id="{99AD6D52-4CB7-3046-8705-8EE0C5C2C736}"/>
              </a:ext>
            </a:extLst>
          </p:cNvPr>
          <p:cNvSpPr txBox="1"/>
          <p:nvPr/>
        </p:nvSpPr>
        <p:spPr>
          <a:xfrm>
            <a:off x="8050683" y="674966"/>
            <a:ext cx="2578074" cy="338554"/>
          </a:xfrm>
          <a:prstGeom prst="rect">
            <a:avLst/>
          </a:prstGeom>
          <a:noFill/>
        </p:spPr>
        <p:txBody>
          <a:bodyPr wrap="square" rtlCol="0">
            <a:spAutoFit/>
          </a:bodyPr>
          <a:lstStyle/>
          <a:p>
            <a:r>
              <a:rPr lang="en-GB" sz="1600" u="sng" dirty="0">
                <a:solidFill>
                  <a:srgbClr val="FF0000"/>
                </a:solidFill>
              </a:rPr>
              <a:t>Courtesy to B. Hounsell</a:t>
            </a:r>
          </a:p>
        </p:txBody>
      </p:sp>
    </p:spTree>
    <p:extLst>
      <p:ext uri="{BB962C8B-B14F-4D97-AF65-F5344CB8AC3E}">
        <p14:creationId xmlns:p14="http://schemas.microsoft.com/office/powerpoint/2010/main" val="2630460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latin typeface="+mn-lt"/>
              </a:rPr>
              <a:t>PERLE injection line</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12</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2"/>
          <a:stretch>
            <a:fillRect/>
          </a:stretch>
        </p:blipFill>
        <p:spPr>
          <a:xfrm>
            <a:off x="7978675" y="-848"/>
            <a:ext cx="2794098" cy="652863"/>
          </a:xfrm>
          <a:prstGeom prst="rect">
            <a:avLst/>
          </a:prstGeom>
        </p:spPr>
      </p:pic>
      <p:sp>
        <p:nvSpPr>
          <p:cNvPr id="8" name="Content Placeholder 2">
            <a:extLst>
              <a:ext uri="{FF2B5EF4-FFF2-40B4-BE49-F238E27FC236}">
                <a16:creationId xmlns:a16="http://schemas.microsoft.com/office/drawing/2014/main" id="{C8280CC0-8BB9-A241-B754-EDCAFC224AE3}"/>
              </a:ext>
            </a:extLst>
          </p:cNvPr>
          <p:cNvSpPr txBox="1">
            <a:spLocks/>
          </p:cNvSpPr>
          <p:nvPr/>
        </p:nvSpPr>
        <p:spPr>
          <a:xfrm>
            <a:off x="273820" y="997729"/>
            <a:ext cx="6533623" cy="311213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fontAlgn="auto">
              <a:spcAft>
                <a:spcPts val="0"/>
              </a:spcAft>
              <a:buFont typeface="Courier New" panose="02070309020205020404" pitchFamily="49" charset="0"/>
              <a:buChar char="o"/>
            </a:pPr>
            <a:r>
              <a:rPr lang="en-GB" sz="1800" b="0" dirty="0"/>
              <a:t>The PERLE injector must deliver a beam of sufficient quality and at high average current.</a:t>
            </a:r>
          </a:p>
          <a:p>
            <a:pPr marL="285750" indent="-285750" fontAlgn="auto">
              <a:spcAft>
                <a:spcPts val="0"/>
              </a:spcAft>
              <a:buFont typeface="Courier New" panose="02070309020205020404" pitchFamily="49" charset="0"/>
              <a:buChar char="o"/>
            </a:pPr>
            <a:r>
              <a:rPr lang="en-GB" sz="1800" b="0" dirty="0"/>
              <a:t>The beam quality in an ERL is source limited which means that it is never better than it is at the cathode. The goal of the injector is to preserve this emittance as much as possible.</a:t>
            </a:r>
          </a:p>
          <a:p>
            <a:pPr marL="285750" indent="-285750" fontAlgn="auto">
              <a:spcAft>
                <a:spcPts val="0"/>
              </a:spcAft>
              <a:buFont typeface="Courier New" panose="02070309020205020404" pitchFamily="49" charset="0"/>
              <a:buChar char="o"/>
            </a:pPr>
            <a:r>
              <a:rPr lang="en-GB" sz="1800" b="0" dirty="0"/>
              <a:t>The injector breaks down into three subcomponents</a:t>
            </a:r>
          </a:p>
          <a:p>
            <a:pPr marL="742950" lvl="1" indent="-285750" fontAlgn="auto">
              <a:spcAft>
                <a:spcPts val="0"/>
              </a:spcAft>
              <a:buFont typeface="Wingdings" pitchFamily="2" charset="2"/>
              <a:buChar char="§"/>
            </a:pPr>
            <a:r>
              <a:rPr lang="en-GB" sz="1800" b="0" dirty="0">
                <a:solidFill>
                  <a:srgbClr val="00294B"/>
                </a:solidFill>
              </a:rPr>
              <a:t>350 kV DC electron gun</a:t>
            </a:r>
          </a:p>
          <a:p>
            <a:pPr marL="742950" lvl="1" indent="-285750" fontAlgn="auto">
              <a:spcAft>
                <a:spcPts val="0"/>
              </a:spcAft>
              <a:buFont typeface="Wingdings" pitchFamily="2" charset="2"/>
              <a:buChar char="§"/>
            </a:pPr>
            <a:r>
              <a:rPr lang="en-GB" sz="1800" b="0" dirty="0">
                <a:solidFill>
                  <a:srgbClr val="00294B"/>
                </a:solidFill>
              </a:rPr>
              <a:t>Injector (Gun to booster exit)</a:t>
            </a:r>
          </a:p>
          <a:p>
            <a:pPr marL="742950" lvl="1" indent="-285750" fontAlgn="auto">
              <a:spcAft>
                <a:spcPts val="0"/>
              </a:spcAft>
              <a:buFont typeface="Wingdings" pitchFamily="2" charset="2"/>
              <a:buChar char="§"/>
            </a:pPr>
            <a:r>
              <a:rPr lang="en-GB" sz="1800" b="0" dirty="0">
                <a:solidFill>
                  <a:srgbClr val="00294B"/>
                </a:solidFill>
              </a:rPr>
              <a:t>Merger</a:t>
            </a:r>
          </a:p>
        </p:txBody>
      </p:sp>
      <p:graphicFrame>
        <p:nvGraphicFramePr>
          <p:cNvPr id="10" name="Table 50">
            <a:extLst>
              <a:ext uri="{FF2B5EF4-FFF2-40B4-BE49-F238E27FC236}">
                <a16:creationId xmlns:a16="http://schemas.microsoft.com/office/drawing/2014/main" id="{FC61F271-31F0-5C43-9427-CE5BB990AA2C}"/>
              </a:ext>
            </a:extLst>
          </p:cNvPr>
          <p:cNvGraphicFramePr>
            <a:graphicFrameLocks noGrp="1"/>
          </p:cNvGraphicFramePr>
          <p:nvPr/>
        </p:nvGraphicFramePr>
        <p:xfrm>
          <a:off x="6970563" y="967959"/>
          <a:ext cx="3672408" cy="3429937"/>
        </p:xfrm>
        <a:graphic>
          <a:graphicData uri="http://schemas.openxmlformats.org/drawingml/2006/table">
            <a:tbl>
              <a:tblPr firstRow="1" bandRow="1">
                <a:tableStyleId>{5C22544A-7EE6-4342-B048-85BDC9FD1C3A}</a:tableStyleId>
              </a:tblPr>
              <a:tblGrid>
                <a:gridCol w="1869590">
                  <a:extLst>
                    <a:ext uri="{9D8B030D-6E8A-4147-A177-3AD203B41FA5}">
                      <a16:colId xmlns:a16="http://schemas.microsoft.com/office/drawing/2014/main" val="932484189"/>
                    </a:ext>
                  </a:extLst>
                </a:gridCol>
                <a:gridCol w="1802818">
                  <a:extLst>
                    <a:ext uri="{9D8B030D-6E8A-4147-A177-3AD203B41FA5}">
                      <a16:colId xmlns:a16="http://schemas.microsoft.com/office/drawing/2014/main" val="358466248"/>
                    </a:ext>
                  </a:extLst>
                </a:gridCol>
              </a:tblGrid>
              <a:tr h="416189">
                <a:tc>
                  <a:txBody>
                    <a:bodyPr/>
                    <a:lstStyle/>
                    <a:p>
                      <a:endParaRPr lang="en-GB" sz="1600" dirty="0"/>
                    </a:p>
                  </a:txBody>
                  <a:tcPr marL="28932" marR="28932" marT="14467" marB="14467"/>
                </a:tc>
                <a:tc>
                  <a:txBody>
                    <a:bodyPr/>
                    <a:lstStyle/>
                    <a:p>
                      <a:pPr algn="ctr"/>
                      <a:r>
                        <a:rPr lang="en-GB" sz="1600" dirty="0"/>
                        <a:t>PERLE Parameters</a:t>
                      </a:r>
                    </a:p>
                  </a:txBody>
                  <a:tcPr marL="28932" marR="28932" marT="14467" marB="14467" anchor="ctr"/>
                </a:tc>
                <a:extLst>
                  <a:ext uri="{0D108BD9-81ED-4DB2-BD59-A6C34878D82A}">
                    <a16:rowId xmlns:a16="http://schemas.microsoft.com/office/drawing/2014/main" val="3316848582"/>
                  </a:ext>
                </a:extLst>
              </a:tr>
              <a:tr h="416189">
                <a:tc>
                  <a:txBody>
                    <a:bodyPr/>
                    <a:lstStyle/>
                    <a:p>
                      <a:r>
                        <a:rPr lang="en-GB" sz="1600" b="0" dirty="0"/>
                        <a:t>Injection energy</a:t>
                      </a:r>
                    </a:p>
                  </a:txBody>
                  <a:tcPr marL="28932" marR="28932" marT="14467" marB="14467" anchor="ctr"/>
                </a:tc>
                <a:tc>
                  <a:txBody>
                    <a:bodyPr/>
                    <a:lstStyle/>
                    <a:p>
                      <a:pPr algn="ctr"/>
                      <a:r>
                        <a:rPr lang="en-GB" sz="1600" b="0" dirty="0"/>
                        <a:t>7 MeV</a:t>
                      </a:r>
                    </a:p>
                  </a:txBody>
                  <a:tcPr marL="28932" marR="28932" marT="14467" marB="14467" anchor="ctr"/>
                </a:tc>
                <a:extLst>
                  <a:ext uri="{0D108BD9-81ED-4DB2-BD59-A6C34878D82A}">
                    <a16:rowId xmlns:a16="http://schemas.microsoft.com/office/drawing/2014/main" val="252495761"/>
                  </a:ext>
                </a:extLst>
              </a:tr>
              <a:tr h="416189">
                <a:tc>
                  <a:txBody>
                    <a:bodyPr/>
                    <a:lstStyle/>
                    <a:p>
                      <a:r>
                        <a:rPr lang="en-GB" sz="1600" b="0" dirty="0"/>
                        <a:t>Bunch charge</a:t>
                      </a:r>
                    </a:p>
                  </a:txBody>
                  <a:tcPr marL="28932" marR="28932" marT="14467" marB="14467" anchor="ctr"/>
                </a:tc>
                <a:tc>
                  <a:txBody>
                    <a:bodyPr/>
                    <a:lstStyle/>
                    <a:p>
                      <a:pPr algn="ctr"/>
                      <a:r>
                        <a:rPr lang="en-GB" sz="1600" b="0" dirty="0"/>
                        <a:t>500 </a:t>
                      </a:r>
                      <a:r>
                        <a:rPr lang="en-GB" sz="1600" b="0" dirty="0" err="1"/>
                        <a:t>pC</a:t>
                      </a:r>
                      <a:endParaRPr lang="en-GB" sz="1600" b="0" dirty="0"/>
                    </a:p>
                  </a:txBody>
                  <a:tcPr marL="28932" marR="28932" marT="14467" marB="14467" anchor="ctr"/>
                </a:tc>
                <a:extLst>
                  <a:ext uri="{0D108BD9-81ED-4DB2-BD59-A6C34878D82A}">
                    <a16:rowId xmlns:a16="http://schemas.microsoft.com/office/drawing/2014/main" val="1624630065"/>
                  </a:ext>
                </a:extLst>
              </a:tr>
              <a:tr h="416189">
                <a:tc>
                  <a:txBody>
                    <a:bodyPr/>
                    <a:lstStyle/>
                    <a:p>
                      <a:r>
                        <a:rPr lang="en-GB" sz="1600" b="0" dirty="0"/>
                        <a:t>Bunc</a:t>
                      </a:r>
                      <a:r>
                        <a:rPr lang="en-GB" sz="1600" b="0" baseline="0" dirty="0"/>
                        <a:t>h repetition rate</a:t>
                      </a:r>
                      <a:endParaRPr lang="en-GB" sz="1600" b="0" dirty="0"/>
                    </a:p>
                  </a:txBody>
                  <a:tcPr marL="28932" marR="28932" marT="14467" marB="14467" anchor="ctr"/>
                </a:tc>
                <a:tc>
                  <a:txBody>
                    <a:bodyPr/>
                    <a:lstStyle/>
                    <a:p>
                      <a:pPr algn="ctr"/>
                      <a:r>
                        <a:rPr lang="en-GB" sz="1600" b="0" dirty="0"/>
                        <a:t>40.1 MHz</a:t>
                      </a:r>
                    </a:p>
                  </a:txBody>
                  <a:tcPr marL="28932" marR="28932" marT="14467" marB="14467" anchor="ctr"/>
                </a:tc>
                <a:extLst>
                  <a:ext uri="{0D108BD9-81ED-4DB2-BD59-A6C34878D82A}">
                    <a16:rowId xmlns:a16="http://schemas.microsoft.com/office/drawing/2014/main" val="1101522357"/>
                  </a:ext>
                </a:extLst>
              </a:tr>
              <a:tr h="416189">
                <a:tc>
                  <a:txBody>
                    <a:bodyPr/>
                    <a:lstStyle/>
                    <a:p>
                      <a:r>
                        <a:rPr lang="en-GB" sz="1600" b="0" dirty="0"/>
                        <a:t>Unpolarised current</a:t>
                      </a:r>
                    </a:p>
                  </a:txBody>
                  <a:tcPr marL="28932" marR="28932" marT="14467" marB="14467" anchor="ctr"/>
                </a:tc>
                <a:tc>
                  <a:txBody>
                    <a:bodyPr/>
                    <a:lstStyle/>
                    <a:p>
                      <a:pPr algn="ctr"/>
                      <a:r>
                        <a:rPr lang="en-GB" sz="1600" b="0" dirty="0"/>
                        <a:t>20 mA</a:t>
                      </a:r>
                    </a:p>
                  </a:txBody>
                  <a:tcPr marL="28932" marR="28932" marT="14467" marB="14467" anchor="ctr"/>
                </a:tc>
                <a:extLst>
                  <a:ext uri="{0D108BD9-81ED-4DB2-BD59-A6C34878D82A}">
                    <a16:rowId xmlns:a16="http://schemas.microsoft.com/office/drawing/2014/main" val="4233947988"/>
                  </a:ext>
                </a:extLst>
              </a:tr>
              <a:tr h="416189">
                <a:tc>
                  <a:txBody>
                    <a:bodyPr/>
                    <a:lstStyle/>
                    <a:p>
                      <a:r>
                        <a:rPr lang="en-GB" sz="1600" b="0" dirty="0"/>
                        <a:t>RMS bunch</a:t>
                      </a:r>
                      <a:r>
                        <a:rPr lang="en-GB" sz="1600" b="0" baseline="0" dirty="0"/>
                        <a:t> length</a:t>
                      </a:r>
                      <a:endParaRPr lang="en-GB" sz="1600" b="0" dirty="0"/>
                    </a:p>
                  </a:txBody>
                  <a:tcPr marL="28932" marR="28932" marT="14467" marB="14467" anchor="ctr"/>
                </a:tc>
                <a:tc>
                  <a:txBody>
                    <a:bodyPr/>
                    <a:lstStyle/>
                    <a:p>
                      <a:pPr algn="ctr"/>
                      <a:r>
                        <a:rPr lang="en-GB" sz="1600" b="0" dirty="0"/>
                        <a:t>3 mm</a:t>
                      </a:r>
                    </a:p>
                  </a:txBody>
                  <a:tcPr marL="28932" marR="28932" marT="14467" marB="14467" anchor="ctr"/>
                </a:tc>
                <a:extLst>
                  <a:ext uri="{0D108BD9-81ED-4DB2-BD59-A6C34878D82A}">
                    <a16:rowId xmlns:a16="http://schemas.microsoft.com/office/drawing/2014/main" val="1661509109"/>
                  </a:ext>
                </a:extLst>
              </a:tr>
              <a:tr h="416189">
                <a:tc>
                  <a:txBody>
                    <a:bodyPr/>
                    <a:lstStyle/>
                    <a:p>
                      <a:r>
                        <a:rPr lang="en-GB" sz="1600" b="0" dirty="0"/>
                        <a:t>Emittance</a:t>
                      </a:r>
                    </a:p>
                  </a:txBody>
                  <a:tcPr marL="28932" marR="28932" marT="14467" marB="14467" anchor="ctr"/>
                </a:tc>
                <a:tc>
                  <a:txBody>
                    <a:bodyPr/>
                    <a:lstStyle/>
                    <a:p>
                      <a:pPr algn="ctr"/>
                      <a:r>
                        <a:rPr lang="en-GB" sz="1600" b="0" dirty="0"/>
                        <a:t>&lt; 6 </a:t>
                      </a:r>
                      <a:r>
                        <a:rPr lang="el-GR" sz="1600" b="0" dirty="0"/>
                        <a:t>π∙</a:t>
                      </a:r>
                      <a:r>
                        <a:rPr lang="en-GB" sz="1600" b="0" dirty="0" err="1"/>
                        <a:t>mm∙mrad</a:t>
                      </a:r>
                      <a:endParaRPr lang="en-GB" sz="1600" b="0" dirty="0"/>
                    </a:p>
                  </a:txBody>
                  <a:tcPr marL="28932" marR="28932" marT="14467" marB="14467" anchor="ctr"/>
                </a:tc>
                <a:extLst>
                  <a:ext uri="{0D108BD9-81ED-4DB2-BD59-A6C34878D82A}">
                    <a16:rowId xmlns:a16="http://schemas.microsoft.com/office/drawing/2014/main" val="2704338603"/>
                  </a:ext>
                </a:extLst>
              </a:tr>
              <a:tr h="495820">
                <a:tc>
                  <a:txBody>
                    <a:bodyPr/>
                    <a:lstStyle/>
                    <a:p>
                      <a:r>
                        <a:rPr lang="en-GB" sz="1600" b="0" dirty="0"/>
                        <a:t>Uncorrelated energy spread</a:t>
                      </a:r>
                    </a:p>
                  </a:txBody>
                  <a:tcPr marL="28932" marR="28932" marT="14467" marB="14467" anchor="ctr"/>
                </a:tc>
                <a:tc>
                  <a:txBody>
                    <a:bodyPr/>
                    <a:lstStyle/>
                    <a:p>
                      <a:pPr algn="ctr"/>
                      <a:r>
                        <a:rPr lang="en-GB" sz="1600" b="0" dirty="0"/>
                        <a:t>&lt; 10 </a:t>
                      </a:r>
                      <a:r>
                        <a:rPr lang="en-GB" sz="1600" b="0" dirty="0" err="1"/>
                        <a:t>keV</a:t>
                      </a:r>
                      <a:endParaRPr lang="en-GB" sz="1600" b="0" dirty="0"/>
                    </a:p>
                  </a:txBody>
                  <a:tcPr marL="28932" marR="28932" marT="14467" marB="14467" anchor="ctr"/>
                </a:tc>
                <a:extLst>
                  <a:ext uri="{0D108BD9-81ED-4DB2-BD59-A6C34878D82A}">
                    <a16:rowId xmlns:a16="http://schemas.microsoft.com/office/drawing/2014/main" val="2808336824"/>
                  </a:ext>
                </a:extLst>
              </a:tr>
            </a:tbl>
          </a:graphicData>
        </a:graphic>
      </p:graphicFrame>
      <p:grpSp>
        <p:nvGrpSpPr>
          <p:cNvPr id="4" name="Groupe 3">
            <a:extLst>
              <a:ext uri="{FF2B5EF4-FFF2-40B4-BE49-F238E27FC236}">
                <a16:creationId xmlns:a16="http://schemas.microsoft.com/office/drawing/2014/main" id="{43B597BE-9C89-804F-A285-8C5CD0AE2835}"/>
              </a:ext>
            </a:extLst>
          </p:cNvPr>
          <p:cNvGrpSpPr/>
          <p:nvPr/>
        </p:nvGrpSpPr>
        <p:grpSpPr>
          <a:xfrm>
            <a:off x="310715" y="4325888"/>
            <a:ext cx="9900208" cy="1512168"/>
            <a:chOff x="129803" y="4253880"/>
            <a:chExt cx="10406121" cy="1880687"/>
          </a:xfrm>
        </p:grpSpPr>
        <p:sp>
          <p:nvSpPr>
            <p:cNvPr id="12" name="Rectangle 11">
              <a:extLst>
                <a:ext uri="{FF2B5EF4-FFF2-40B4-BE49-F238E27FC236}">
                  <a16:creationId xmlns:a16="http://schemas.microsoft.com/office/drawing/2014/main" id="{E05E663A-AD8D-C84F-83E4-890BFB4F399F}"/>
                </a:ext>
              </a:extLst>
            </p:cNvPr>
            <p:cNvSpPr/>
            <p:nvPr/>
          </p:nvSpPr>
          <p:spPr>
            <a:xfrm>
              <a:off x="8046010" y="5207121"/>
              <a:ext cx="297527" cy="193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E1D374C-279F-BB43-898F-5191CF45817D}"/>
                </a:ext>
              </a:extLst>
            </p:cNvPr>
            <p:cNvSpPr/>
            <p:nvPr/>
          </p:nvSpPr>
          <p:spPr>
            <a:xfrm>
              <a:off x="6760693" y="5014025"/>
              <a:ext cx="297527" cy="193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8CCD139-BC7C-A54B-9755-B99FACD44B68}"/>
                </a:ext>
              </a:extLst>
            </p:cNvPr>
            <p:cNvSpPr/>
            <p:nvPr/>
          </p:nvSpPr>
          <p:spPr>
            <a:xfrm>
              <a:off x="5796723" y="4411785"/>
              <a:ext cx="297527" cy="193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6">
              <a:extLst>
                <a:ext uri="{FF2B5EF4-FFF2-40B4-BE49-F238E27FC236}">
                  <a16:creationId xmlns:a16="http://schemas.microsoft.com/office/drawing/2014/main" id="{77E0382A-942E-F349-9F10-D1F7358DC813}"/>
                </a:ext>
              </a:extLst>
            </p:cNvPr>
            <p:cNvCxnSpPr/>
            <p:nvPr/>
          </p:nvCxnSpPr>
          <p:spPr>
            <a:xfrm>
              <a:off x="5507282" y="4515143"/>
              <a:ext cx="2894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7">
              <a:extLst>
                <a:ext uri="{FF2B5EF4-FFF2-40B4-BE49-F238E27FC236}">
                  <a16:creationId xmlns:a16="http://schemas.microsoft.com/office/drawing/2014/main" id="{02556C90-CE50-6F42-9D16-251D33BA75FE}"/>
                </a:ext>
              </a:extLst>
            </p:cNvPr>
            <p:cNvCxnSpPr>
              <a:stCxn id="14" idx="3"/>
              <a:endCxn id="13" idx="1"/>
            </p:cNvCxnSpPr>
            <p:nvPr/>
          </p:nvCxnSpPr>
          <p:spPr>
            <a:xfrm>
              <a:off x="6094250" y="4508333"/>
              <a:ext cx="666443" cy="602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8">
              <a:extLst>
                <a:ext uri="{FF2B5EF4-FFF2-40B4-BE49-F238E27FC236}">
                  <a16:creationId xmlns:a16="http://schemas.microsoft.com/office/drawing/2014/main" id="{C34782ED-1986-8543-990E-9DD2032E1B35}"/>
                </a:ext>
              </a:extLst>
            </p:cNvPr>
            <p:cNvCxnSpPr>
              <a:stCxn id="13" idx="3"/>
              <a:endCxn id="12" idx="1"/>
            </p:cNvCxnSpPr>
            <p:nvPr/>
          </p:nvCxnSpPr>
          <p:spPr>
            <a:xfrm>
              <a:off x="7058220" y="5110573"/>
              <a:ext cx="987790" cy="193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9">
              <a:extLst>
                <a:ext uri="{FF2B5EF4-FFF2-40B4-BE49-F238E27FC236}">
                  <a16:creationId xmlns:a16="http://schemas.microsoft.com/office/drawing/2014/main" id="{02319CBA-8C1E-6547-B993-2E961ADE30E7}"/>
                </a:ext>
              </a:extLst>
            </p:cNvPr>
            <p:cNvCxnSpPr>
              <a:stCxn id="12" idx="3"/>
              <a:endCxn id="20" idx="1"/>
            </p:cNvCxnSpPr>
            <p:nvPr/>
          </p:nvCxnSpPr>
          <p:spPr>
            <a:xfrm>
              <a:off x="8343537" y="5303669"/>
              <a:ext cx="666085" cy="563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53214B1-7DA8-C746-BF6A-ACA461863018}"/>
                </a:ext>
              </a:extLst>
            </p:cNvPr>
            <p:cNvSpPr/>
            <p:nvPr/>
          </p:nvSpPr>
          <p:spPr>
            <a:xfrm rot="2580000">
              <a:off x="6517850" y="4736252"/>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45B1937-F56C-8A4C-9719-7419292EDF15}"/>
                </a:ext>
              </a:extLst>
            </p:cNvPr>
            <p:cNvSpPr/>
            <p:nvPr/>
          </p:nvSpPr>
          <p:spPr>
            <a:xfrm>
              <a:off x="9009622" y="5770169"/>
              <a:ext cx="297527" cy="193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12">
              <a:extLst>
                <a:ext uri="{FF2B5EF4-FFF2-40B4-BE49-F238E27FC236}">
                  <a16:creationId xmlns:a16="http://schemas.microsoft.com/office/drawing/2014/main" id="{5EA0D611-2C2A-F44C-9083-084C3817B8F5}"/>
                </a:ext>
              </a:extLst>
            </p:cNvPr>
            <p:cNvCxnSpPr/>
            <p:nvPr/>
          </p:nvCxnSpPr>
          <p:spPr>
            <a:xfrm>
              <a:off x="9307149" y="5880119"/>
              <a:ext cx="3063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46462DB-3A91-D54D-8DFC-BF67DAC2FACB}"/>
                </a:ext>
              </a:extLst>
            </p:cNvPr>
            <p:cNvSpPr/>
            <p:nvPr/>
          </p:nvSpPr>
          <p:spPr>
            <a:xfrm rot="2580000">
              <a:off x="8764285" y="5492396"/>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22E4EB1-399B-764F-ABE1-36D2F4EC4562}"/>
                </a:ext>
              </a:extLst>
            </p:cNvPr>
            <p:cNvSpPr/>
            <p:nvPr/>
          </p:nvSpPr>
          <p:spPr>
            <a:xfrm rot="600000">
              <a:off x="7214581" y="4987089"/>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20EFF02-AA55-D047-B961-D2697AF28DAC}"/>
                </a:ext>
              </a:extLst>
            </p:cNvPr>
            <p:cNvSpPr/>
            <p:nvPr/>
          </p:nvSpPr>
          <p:spPr>
            <a:xfrm rot="600000">
              <a:off x="7513039" y="5049752"/>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B0C254A-C1A2-C04A-B2B1-4ACF8AA1C455}"/>
                </a:ext>
              </a:extLst>
            </p:cNvPr>
            <p:cNvSpPr/>
            <p:nvPr/>
          </p:nvSpPr>
          <p:spPr>
            <a:xfrm rot="600000">
              <a:off x="7781739" y="5086056"/>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8943E83-D31F-0D4E-9FF9-FC3ABFD865A5}"/>
                </a:ext>
              </a:extLst>
            </p:cNvPr>
            <p:cNvSpPr/>
            <p:nvPr/>
          </p:nvSpPr>
          <p:spPr>
            <a:xfrm rot="2580000">
              <a:off x="6329564" y="4556641"/>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AC84554-326C-BF43-AA7C-AEC727F6326B}"/>
                </a:ext>
              </a:extLst>
            </p:cNvPr>
            <p:cNvSpPr/>
            <p:nvPr/>
          </p:nvSpPr>
          <p:spPr>
            <a:xfrm rot="2580000">
              <a:off x="8569023" y="5336178"/>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62FA57C-60A4-D74D-8A6E-52F7C050299B}"/>
                </a:ext>
              </a:extLst>
            </p:cNvPr>
            <p:cNvSpPr/>
            <p:nvPr/>
          </p:nvSpPr>
          <p:spPr>
            <a:xfrm>
              <a:off x="5031820" y="4313621"/>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353BBD-A839-3A48-A146-6AD3300B3059}"/>
                </a:ext>
              </a:extLst>
            </p:cNvPr>
            <p:cNvSpPr/>
            <p:nvPr/>
          </p:nvSpPr>
          <p:spPr>
            <a:xfrm>
              <a:off x="4215054" y="4313619"/>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5A9D7CA-2E39-3240-AF1D-88818DCC6D83}"/>
                </a:ext>
              </a:extLst>
            </p:cNvPr>
            <p:cNvSpPr/>
            <p:nvPr/>
          </p:nvSpPr>
          <p:spPr>
            <a:xfrm>
              <a:off x="5443849" y="4313622"/>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700EB54-D5DA-5E40-A16F-A84DD22281EB}"/>
                </a:ext>
              </a:extLst>
            </p:cNvPr>
            <p:cNvSpPr/>
            <p:nvPr/>
          </p:nvSpPr>
          <p:spPr>
            <a:xfrm>
              <a:off x="4652063" y="4313619"/>
              <a:ext cx="109114" cy="389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62B04B3-0649-A044-B6E2-B8D4B05A8B15}"/>
                </a:ext>
              </a:extLst>
            </p:cNvPr>
            <p:cNvSpPr/>
            <p:nvPr/>
          </p:nvSpPr>
          <p:spPr>
            <a:xfrm>
              <a:off x="9613492" y="5625670"/>
              <a:ext cx="917716" cy="50889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D77CF5E-40D8-8845-B74D-FA12C04A5555}"/>
                </a:ext>
              </a:extLst>
            </p:cNvPr>
            <p:cNvSpPr/>
            <p:nvPr/>
          </p:nvSpPr>
          <p:spPr>
            <a:xfrm>
              <a:off x="2161907" y="4253880"/>
              <a:ext cx="1741802" cy="50889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25">
              <a:extLst>
                <a:ext uri="{FF2B5EF4-FFF2-40B4-BE49-F238E27FC236}">
                  <a16:creationId xmlns:a16="http://schemas.microsoft.com/office/drawing/2014/main" id="{882AFAB8-E055-DC40-8FA5-920C772C0D7C}"/>
                </a:ext>
              </a:extLst>
            </p:cNvPr>
            <p:cNvCxnSpPr>
              <a:stCxn id="30" idx="3"/>
              <a:endCxn id="14" idx="1"/>
            </p:cNvCxnSpPr>
            <p:nvPr/>
          </p:nvCxnSpPr>
          <p:spPr>
            <a:xfrm>
              <a:off x="5552963" y="4508333"/>
              <a:ext cx="2437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26">
              <a:extLst>
                <a:ext uri="{FF2B5EF4-FFF2-40B4-BE49-F238E27FC236}">
                  <a16:creationId xmlns:a16="http://schemas.microsoft.com/office/drawing/2014/main" id="{FB748D27-61F0-814F-A5AE-631A253EEFA7}"/>
                </a:ext>
              </a:extLst>
            </p:cNvPr>
            <p:cNvCxnSpPr>
              <a:stCxn id="30" idx="1"/>
              <a:endCxn id="28" idx="3"/>
            </p:cNvCxnSpPr>
            <p:nvPr/>
          </p:nvCxnSpPr>
          <p:spPr>
            <a:xfrm flipH="1" flipV="1">
              <a:off x="5140934" y="4508332"/>
              <a:ext cx="30291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27">
              <a:extLst>
                <a:ext uri="{FF2B5EF4-FFF2-40B4-BE49-F238E27FC236}">
                  <a16:creationId xmlns:a16="http://schemas.microsoft.com/office/drawing/2014/main" id="{E8F8E732-6125-2942-AE41-2496642BDA76}"/>
                </a:ext>
              </a:extLst>
            </p:cNvPr>
            <p:cNvCxnSpPr>
              <a:stCxn id="28" idx="1"/>
              <a:endCxn id="31" idx="3"/>
            </p:cNvCxnSpPr>
            <p:nvPr/>
          </p:nvCxnSpPr>
          <p:spPr>
            <a:xfrm flipH="1" flipV="1">
              <a:off x="4761177" y="4508330"/>
              <a:ext cx="27064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8">
              <a:extLst>
                <a:ext uri="{FF2B5EF4-FFF2-40B4-BE49-F238E27FC236}">
                  <a16:creationId xmlns:a16="http://schemas.microsoft.com/office/drawing/2014/main" id="{BA960AE4-0915-E84E-9901-F5931CA4AC62}"/>
                </a:ext>
              </a:extLst>
            </p:cNvPr>
            <p:cNvCxnSpPr>
              <a:stCxn id="31" idx="1"/>
              <a:endCxn id="29" idx="3"/>
            </p:cNvCxnSpPr>
            <p:nvPr/>
          </p:nvCxnSpPr>
          <p:spPr>
            <a:xfrm flipH="1">
              <a:off x="4324168" y="4508330"/>
              <a:ext cx="327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29">
              <a:extLst>
                <a:ext uri="{FF2B5EF4-FFF2-40B4-BE49-F238E27FC236}">
                  <a16:creationId xmlns:a16="http://schemas.microsoft.com/office/drawing/2014/main" id="{A20CFAFA-16DB-594A-89E1-CB5B994E7D03}"/>
                </a:ext>
              </a:extLst>
            </p:cNvPr>
            <p:cNvCxnSpPr>
              <a:stCxn id="29" idx="1"/>
              <a:endCxn id="33" idx="3"/>
            </p:cNvCxnSpPr>
            <p:nvPr/>
          </p:nvCxnSpPr>
          <p:spPr>
            <a:xfrm flipH="1" flipV="1">
              <a:off x="3903709" y="4508329"/>
              <a:ext cx="31134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0">
              <a:extLst>
                <a:ext uri="{FF2B5EF4-FFF2-40B4-BE49-F238E27FC236}">
                  <a16:creationId xmlns:a16="http://schemas.microsoft.com/office/drawing/2014/main" id="{C4406E72-056E-4B4A-A236-F2755CAEF04C}"/>
                </a:ext>
              </a:extLst>
            </p:cNvPr>
            <p:cNvSpPr/>
            <p:nvPr/>
          </p:nvSpPr>
          <p:spPr>
            <a:xfrm>
              <a:off x="3548611" y="4355928"/>
              <a:ext cx="99698" cy="3048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31">
              <a:extLst>
                <a:ext uri="{FF2B5EF4-FFF2-40B4-BE49-F238E27FC236}">
                  <a16:creationId xmlns:a16="http://schemas.microsoft.com/office/drawing/2014/main" id="{1748AAA6-420E-A841-A43B-1F1E40D12E58}"/>
                </a:ext>
              </a:extLst>
            </p:cNvPr>
            <p:cNvSpPr/>
            <p:nvPr/>
          </p:nvSpPr>
          <p:spPr>
            <a:xfrm>
              <a:off x="3152162" y="4362743"/>
              <a:ext cx="99698" cy="3048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32">
              <a:extLst>
                <a:ext uri="{FF2B5EF4-FFF2-40B4-BE49-F238E27FC236}">
                  <a16:creationId xmlns:a16="http://schemas.microsoft.com/office/drawing/2014/main" id="{EDC98476-EBD7-BD44-A88D-BE5EE871490B}"/>
                </a:ext>
              </a:extLst>
            </p:cNvPr>
            <p:cNvSpPr/>
            <p:nvPr/>
          </p:nvSpPr>
          <p:spPr>
            <a:xfrm>
              <a:off x="2760743" y="4355928"/>
              <a:ext cx="99698" cy="3048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33">
              <a:extLst>
                <a:ext uri="{FF2B5EF4-FFF2-40B4-BE49-F238E27FC236}">
                  <a16:creationId xmlns:a16="http://schemas.microsoft.com/office/drawing/2014/main" id="{AEA9BFD3-05F1-9F48-AE9C-1DEC6DEDA7DA}"/>
                </a:ext>
              </a:extLst>
            </p:cNvPr>
            <p:cNvSpPr/>
            <p:nvPr/>
          </p:nvSpPr>
          <p:spPr>
            <a:xfrm>
              <a:off x="2405645" y="4355928"/>
              <a:ext cx="99698" cy="3048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34">
              <a:extLst>
                <a:ext uri="{FF2B5EF4-FFF2-40B4-BE49-F238E27FC236}">
                  <a16:creationId xmlns:a16="http://schemas.microsoft.com/office/drawing/2014/main" id="{DFF7A288-6FBD-B84E-868E-B06786051013}"/>
                </a:ext>
              </a:extLst>
            </p:cNvPr>
            <p:cNvCxnSpPr>
              <a:stCxn id="33" idx="3"/>
              <a:endCxn id="40" idx="6"/>
            </p:cNvCxnSpPr>
            <p:nvPr/>
          </p:nvCxnSpPr>
          <p:spPr>
            <a:xfrm flipH="1" flipV="1">
              <a:off x="3648309" y="4508328"/>
              <a:ext cx="2554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35">
              <a:extLst>
                <a:ext uri="{FF2B5EF4-FFF2-40B4-BE49-F238E27FC236}">
                  <a16:creationId xmlns:a16="http://schemas.microsoft.com/office/drawing/2014/main" id="{0F05C9F8-2136-8245-8FEB-7D7494315EDB}"/>
                </a:ext>
              </a:extLst>
            </p:cNvPr>
            <p:cNvCxnSpPr>
              <a:endCxn id="41" idx="6"/>
            </p:cNvCxnSpPr>
            <p:nvPr/>
          </p:nvCxnSpPr>
          <p:spPr>
            <a:xfrm flipH="1">
              <a:off x="3251860" y="4511714"/>
              <a:ext cx="270643" cy="3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36">
              <a:extLst>
                <a:ext uri="{FF2B5EF4-FFF2-40B4-BE49-F238E27FC236}">
                  <a16:creationId xmlns:a16="http://schemas.microsoft.com/office/drawing/2014/main" id="{AC16D959-5EC1-2A48-8A9E-0DC980B883CC}"/>
                </a:ext>
              </a:extLst>
            </p:cNvPr>
            <p:cNvCxnSpPr>
              <a:endCxn id="42" idx="6"/>
            </p:cNvCxnSpPr>
            <p:nvPr/>
          </p:nvCxnSpPr>
          <p:spPr>
            <a:xfrm flipH="1">
              <a:off x="2860441" y="4508328"/>
              <a:ext cx="2742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37">
              <a:extLst>
                <a:ext uri="{FF2B5EF4-FFF2-40B4-BE49-F238E27FC236}">
                  <a16:creationId xmlns:a16="http://schemas.microsoft.com/office/drawing/2014/main" id="{FA70ABA7-7350-6C40-AF0B-F73FD619DCE1}"/>
                </a:ext>
              </a:extLst>
            </p:cNvPr>
            <p:cNvCxnSpPr>
              <a:stCxn id="43" idx="6"/>
              <a:endCxn id="42" idx="2"/>
            </p:cNvCxnSpPr>
            <p:nvPr/>
          </p:nvCxnSpPr>
          <p:spPr>
            <a:xfrm>
              <a:off x="2505343" y="4508328"/>
              <a:ext cx="25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38">
              <a:extLst>
                <a:ext uri="{FF2B5EF4-FFF2-40B4-BE49-F238E27FC236}">
                  <a16:creationId xmlns:a16="http://schemas.microsoft.com/office/drawing/2014/main" id="{C995715E-640C-8743-AE9E-8321447760FA}"/>
                </a:ext>
              </a:extLst>
            </p:cNvPr>
            <p:cNvCxnSpPr>
              <a:stCxn id="33" idx="1"/>
              <a:endCxn id="43" idx="2"/>
            </p:cNvCxnSpPr>
            <p:nvPr/>
          </p:nvCxnSpPr>
          <p:spPr>
            <a:xfrm flipV="1">
              <a:off x="2161907" y="4508328"/>
              <a:ext cx="24373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19583A5-C6F3-D84F-A430-54454251364E}"/>
                </a:ext>
              </a:extLst>
            </p:cNvPr>
            <p:cNvSpPr/>
            <p:nvPr/>
          </p:nvSpPr>
          <p:spPr>
            <a:xfrm>
              <a:off x="1873216" y="4378411"/>
              <a:ext cx="106515" cy="2598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0">
              <a:extLst>
                <a:ext uri="{FF2B5EF4-FFF2-40B4-BE49-F238E27FC236}">
                  <a16:creationId xmlns:a16="http://schemas.microsoft.com/office/drawing/2014/main" id="{9218C2CE-C932-FC44-BA4D-5F7721954762}"/>
                </a:ext>
              </a:extLst>
            </p:cNvPr>
            <p:cNvSpPr/>
            <p:nvPr/>
          </p:nvSpPr>
          <p:spPr>
            <a:xfrm>
              <a:off x="1567997" y="4359314"/>
              <a:ext cx="99698" cy="30480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E94826F-3C37-9445-92D5-204514AB0FE0}"/>
                </a:ext>
              </a:extLst>
            </p:cNvPr>
            <p:cNvSpPr/>
            <p:nvPr/>
          </p:nvSpPr>
          <p:spPr>
            <a:xfrm>
              <a:off x="1240102" y="4377077"/>
              <a:ext cx="106515" cy="2598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BAE1E24A-E603-CC41-BF7F-0FE42B5EF5CB}"/>
                </a:ext>
              </a:extLst>
            </p:cNvPr>
            <p:cNvSpPr/>
            <p:nvPr/>
          </p:nvSpPr>
          <p:spPr>
            <a:xfrm>
              <a:off x="728010" y="4334912"/>
              <a:ext cx="368694" cy="35392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43">
              <a:extLst>
                <a:ext uri="{FF2B5EF4-FFF2-40B4-BE49-F238E27FC236}">
                  <a16:creationId xmlns:a16="http://schemas.microsoft.com/office/drawing/2014/main" id="{A47E55CE-12B2-F34D-8FEE-D85394633F6C}"/>
                </a:ext>
              </a:extLst>
            </p:cNvPr>
            <p:cNvCxnSpPr>
              <a:stCxn id="49" idx="3"/>
              <a:endCxn id="33" idx="1"/>
            </p:cNvCxnSpPr>
            <p:nvPr/>
          </p:nvCxnSpPr>
          <p:spPr>
            <a:xfrm>
              <a:off x="1979731" y="4508328"/>
              <a:ext cx="18217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44">
              <a:extLst>
                <a:ext uri="{FF2B5EF4-FFF2-40B4-BE49-F238E27FC236}">
                  <a16:creationId xmlns:a16="http://schemas.microsoft.com/office/drawing/2014/main" id="{A7739846-4D13-CC4F-930E-F426771C31C4}"/>
                </a:ext>
              </a:extLst>
            </p:cNvPr>
            <p:cNvCxnSpPr>
              <a:stCxn id="50" idx="6"/>
              <a:endCxn id="49" idx="1"/>
            </p:cNvCxnSpPr>
            <p:nvPr/>
          </p:nvCxnSpPr>
          <p:spPr>
            <a:xfrm flipV="1">
              <a:off x="1667695" y="4508328"/>
              <a:ext cx="205521" cy="3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45">
              <a:extLst>
                <a:ext uri="{FF2B5EF4-FFF2-40B4-BE49-F238E27FC236}">
                  <a16:creationId xmlns:a16="http://schemas.microsoft.com/office/drawing/2014/main" id="{0EDE0C57-1191-7048-A28B-5F600B1F55A5}"/>
                </a:ext>
              </a:extLst>
            </p:cNvPr>
            <p:cNvCxnSpPr>
              <a:stCxn id="51" idx="3"/>
              <a:endCxn id="50" idx="2"/>
            </p:cNvCxnSpPr>
            <p:nvPr/>
          </p:nvCxnSpPr>
          <p:spPr>
            <a:xfrm>
              <a:off x="1346617" y="4506994"/>
              <a:ext cx="221380" cy="4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46">
              <a:extLst>
                <a:ext uri="{FF2B5EF4-FFF2-40B4-BE49-F238E27FC236}">
                  <a16:creationId xmlns:a16="http://schemas.microsoft.com/office/drawing/2014/main" id="{C02A2B2F-B778-B24E-B642-7939ED8F3475}"/>
                </a:ext>
              </a:extLst>
            </p:cNvPr>
            <p:cNvCxnSpPr>
              <a:stCxn id="52" idx="3"/>
              <a:endCxn id="51" idx="1"/>
            </p:cNvCxnSpPr>
            <p:nvPr/>
          </p:nvCxnSpPr>
          <p:spPr>
            <a:xfrm flipV="1">
              <a:off x="1096704" y="4506994"/>
              <a:ext cx="143398" cy="4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95">
              <a:extLst>
                <a:ext uri="{FF2B5EF4-FFF2-40B4-BE49-F238E27FC236}">
                  <a16:creationId xmlns:a16="http://schemas.microsoft.com/office/drawing/2014/main" id="{D0D455C5-E8F0-934A-87FE-3A90BA7D0ACE}"/>
                </a:ext>
              </a:extLst>
            </p:cNvPr>
            <p:cNvSpPr txBox="1"/>
            <p:nvPr/>
          </p:nvSpPr>
          <p:spPr>
            <a:xfrm>
              <a:off x="129803" y="4768359"/>
              <a:ext cx="1250547" cy="382783"/>
            </a:xfrm>
            <a:prstGeom prst="rect">
              <a:avLst/>
            </a:prstGeom>
            <a:noFill/>
          </p:spPr>
          <p:txBody>
            <a:bodyPr wrap="none" rtlCol="0">
              <a:spAutoFit/>
            </a:bodyPr>
            <a:lstStyle/>
            <a:p>
              <a:r>
                <a:rPr lang="en-GB" sz="1400" dirty="0"/>
                <a:t>Electron gun</a:t>
              </a:r>
            </a:p>
          </p:txBody>
        </p:sp>
        <p:sp>
          <p:nvSpPr>
            <p:cNvPr id="58" name="TextBox 96">
              <a:extLst>
                <a:ext uri="{FF2B5EF4-FFF2-40B4-BE49-F238E27FC236}">
                  <a16:creationId xmlns:a16="http://schemas.microsoft.com/office/drawing/2014/main" id="{3F13A23A-C8C2-7148-BA6C-86AA6C566F00}"/>
                </a:ext>
              </a:extLst>
            </p:cNvPr>
            <p:cNvSpPr txBox="1"/>
            <p:nvPr/>
          </p:nvSpPr>
          <p:spPr>
            <a:xfrm>
              <a:off x="1982639" y="4853948"/>
              <a:ext cx="2044143" cy="382783"/>
            </a:xfrm>
            <a:prstGeom prst="rect">
              <a:avLst/>
            </a:prstGeom>
            <a:noFill/>
          </p:spPr>
          <p:txBody>
            <a:bodyPr wrap="none" rtlCol="0">
              <a:spAutoFit/>
            </a:bodyPr>
            <a:lstStyle/>
            <a:p>
              <a:r>
                <a:rPr lang="en-GB" sz="1400" dirty="0"/>
                <a:t>Injector to booster exit</a:t>
              </a:r>
            </a:p>
          </p:txBody>
        </p:sp>
        <p:sp>
          <p:nvSpPr>
            <p:cNvPr id="59" name="TextBox 97">
              <a:extLst>
                <a:ext uri="{FF2B5EF4-FFF2-40B4-BE49-F238E27FC236}">
                  <a16:creationId xmlns:a16="http://schemas.microsoft.com/office/drawing/2014/main" id="{5F783BD3-046B-E849-96C5-9CE91E7B7B97}"/>
                </a:ext>
              </a:extLst>
            </p:cNvPr>
            <p:cNvSpPr txBox="1"/>
            <p:nvPr/>
          </p:nvSpPr>
          <p:spPr>
            <a:xfrm>
              <a:off x="7397842" y="4644073"/>
              <a:ext cx="788879" cy="382783"/>
            </a:xfrm>
            <a:prstGeom prst="rect">
              <a:avLst/>
            </a:prstGeom>
            <a:noFill/>
          </p:spPr>
          <p:txBody>
            <a:bodyPr wrap="none" rtlCol="0">
              <a:spAutoFit/>
            </a:bodyPr>
            <a:lstStyle/>
            <a:p>
              <a:r>
                <a:rPr lang="en-GB" sz="1400" dirty="0"/>
                <a:t>Merger</a:t>
              </a:r>
            </a:p>
          </p:txBody>
        </p:sp>
        <p:sp>
          <p:nvSpPr>
            <p:cNvPr id="60" name="TextBox 51">
              <a:extLst>
                <a:ext uri="{FF2B5EF4-FFF2-40B4-BE49-F238E27FC236}">
                  <a16:creationId xmlns:a16="http://schemas.microsoft.com/office/drawing/2014/main" id="{AD1BE11B-30FB-7245-AAF0-34A445301820}"/>
                </a:ext>
              </a:extLst>
            </p:cNvPr>
            <p:cNvSpPr txBox="1"/>
            <p:nvPr/>
          </p:nvSpPr>
          <p:spPr>
            <a:xfrm>
              <a:off x="9494307" y="5231515"/>
              <a:ext cx="1041617" cy="382783"/>
            </a:xfrm>
            <a:prstGeom prst="rect">
              <a:avLst/>
            </a:prstGeom>
            <a:noFill/>
          </p:spPr>
          <p:txBody>
            <a:bodyPr wrap="none" rtlCol="0">
              <a:spAutoFit/>
            </a:bodyPr>
            <a:lstStyle/>
            <a:p>
              <a:r>
                <a:rPr lang="en-GB" sz="1400" dirty="0"/>
                <a:t>Main </a:t>
              </a:r>
              <a:r>
                <a:rPr lang="en-GB" sz="1400" dirty="0" err="1"/>
                <a:t>linac</a:t>
              </a:r>
              <a:endParaRPr lang="en-GB" sz="1400" dirty="0"/>
            </a:p>
          </p:txBody>
        </p:sp>
      </p:grpSp>
    </p:spTree>
    <p:extLst>
      <p:ext uri="{BB962C8B-B14F-4D97-AF65-F5344CB8AC3E}">
        <p14:creationId xmlns:p14="http://schemas.microsoft.com/office/powerpoint/2010/main" val="1073599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5">
            <a:extLst>
              <a:ext uri="{FF2B5EF4-FFF2-40B4-BE49-F238E27FC236}">
                <a16:creationId xmlns:a16="http://schemas.microsoft.com/office/drawing/2014/main" id="{E7736ED7-D175-0E44-87B9-3D94E11C46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70"/>
          <a:stretch/>
        </p:blipFill>
        <p:spPr>
          <a:xfrm>
            <a:off x="4522291" y="4239825"/>
            <a:ext cx="3142204" cy="1382208"/>
          </a:xfrm>
          <a:prstGeom prst="rect">
            <a:avLst/>
          </a:prstGeom>
        </p:spPr>
      </p:pic>
      <p:sp>
        <p:nvSpPr>
          <p:cNvPr id="2" name="Titre 1"/>
          <p:cNvSpPr>
            <a:spLocks noGrp="1"/>
          </p:cNvSpPr>
          <p:nvPr>
            <p:ph type="title"/>
          </p:nvPr>
        </p:nvSpPr>
        <p:spPr/>
        <p:txBody>
          <a:bodyPr/>
          <a:lstStyle/>
          <a:p>
            <a:r>
              <a:rPr lang="en-GB" dirty="0">
                <a:latin typeface="+mn-lt"/>
              </a:rPr>
              <a:t>PERLE injection line</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13</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3"/>
          <a:stretch>
            <a:fillRect/>
          </a:stretch>
        </p:blipFill>
        <p:spPr>
          <a:xfrm>
            <a:off x="7978675" y="-848"/>
            <a:ext cx="2794098" cy="652863"/>
          </a:xfrm>
          <a:prstGeom prst="rect">
            <a:avLst/>
          </a:prstGeom>
        </p:spPr>
      </p:pic>
      <p:sp>
        <p:nvSpPr>
          <p:cNvPr id="61" name="Content Placeholder 2">
            <a:extLst>
              <a:ext uri="{FF2B5EF4-FFF2-40B4-BE49-F238E27FC236}">
                <a16:creationId xmlns:a16="http://schemas.microsoft.com/office/drawing/2014/main" id="{7BF50C8C-C17D-0E48-BBFC-5C3314963F2D}"/>
              </a:ext>
            </a:extLst>
          </p:cNvPr>
          <p:cNvSpPr txBox="1">
            <a:spLocks/>
          </p:cNvSpPr>
          <p:nvPr/>
        </p:nvSpPr>
        <p:spPr>
          <a:xfrm>
            <a:off x="132779" y="1272159"/>
            <a:ext cx="5181600" cy="370180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fontAlgn="auto">
              <a:spcAft>
                <a:spcPts val="0"/>
              </a:spcAft>
              <a:buFont typeface="Courier New" panose="02070309020205020404" pitchFamily="49" charset="0"/>
              <a:buChar char="o"/>
            </a:pPr>
            <a:r>
              <a:rPr lang="en-GB" sz="1800" b="0" dirty="0"/>
              <a:t>The ALICE electron gun electrode geometry has been re-optimised for PERLE’s new requirements.</a:t>
            </a:r>
          </a:p>
          <a:p>
            <a:pPr marL="285750" indent="-285750" fontAlgn="auto">
              <a:spcAft>
                <a:spcPts val="0"/>
              </a:spcAft>
              <a:buFont typeface="Courier New" panose="02070309020205020404" pitchFamily="49" charset="0"/>
              <a:buChar char="o"/>
            </a:pPr>
            <a:r>
              <a:rPr lang="en-GB" sz="1800" b="0" dirty="0"/>
              <a:t>An optimisation was done with a 5 cavity booster linac from the cathode to the booster exit. The results can be seen on the right.</a:t>
            </a:r>
          </a:p>
          <a:p>
            <a:pPr marL="285750" indent="-285750" fontAlgn="auto">
              <a:spcAft>
                <a:spcPts val="0"/>
              </a:spcAft>
              <a:buFont typeface="Courier New" panose="02070309020205020404" pitchFamily="49" charset="0"/>
              <a:buChar char="o"/>
            </a:pPr>
            <a:r>
              <a:rPr lang="en-GB" sz="1800" b="0" dirty="0"/>
              <a:t>The current optimisation meets the specification at this point.</a:t>
            </a:r>
          </a:p>
          <a:p>
            <a:pPr marL="285750" indent="-285750" fontAlgn="auto">
              <a:spcAft>
                <a:spcPts val="0"/>
              </a:spcAft>
              <a:buFont typeface="Courier New" panose="02070309020205020404" pitchFamily="49" charset="0"/>
              <a:buChar char="o"/>
            </a:pPr>
            <a:r>
              <a:rPr lang="en-GB" sz="1800" b="0" dirty="0"/>
              <a:t>It is likely the booster design will be switched to a 4 cavity design.</a:t>
            </a:r>
          </a:p>
          <a:p>
            <a:pPr marL="285750" indent="-285750" fontAlgn="auto">
              <a:spcAft>
                <a:spcPts val="0"/>
              </a:spcAft>
              <a:buFont typeface="Courier New" panose="02070309020205020404" pitchFamily="49" charset="0"/>
              <a:buChar char="o"/>
            </a:pPr>
            <a:r>
              <a:rPr lang="en-GB" sz="1800" b="0" dirty="0"/>
              <a:t>Both the gun and injector to booster exit will probably be iterated at least once more.</a:t>
            </a:r>
          </a:p>
        </p:txBody>
      </p:sp>
      <p:graphicFrame>
        <p:nvGraphicFramePr>
          <p:cNvPr id="62" name="Table 27">
            <a:extLst>
              <a:ext uri="{FF2B5EF4-FFF2-40B4-BE49-F238E27FC236}">
                <a16:creationId xmlns:a16="http://schemas.microsoft.com/office/drawing/2014/main" id="{38870662-2BC2-9F40-8B34-3DF04B201D1D}"/>
              </a:ext>
            </a:extLst>
          </p:cNvPr>
          <p:cNvGraphicFramePr>
            <a:graphicFrameLocks noGrp="1"/>
          </p:cNvGraphicFramePr>
          <p:nvPr>
            <p:extLst>
              <p:ext uri="{D42A27DB-BD31-4B8C-83A1-F6EECF244321}">
                <p14:modId xmlns:p14="http://schemas.microsoft.com/office/powerpoint/2010/main" val="2090933762"/>
              </p:ext>
            </p:extLst>
          </p:nvPr>
        </p:nvGraphicFramePr>
        <p:xfrm>
          <a:off x="5746427" y="921185"/>
          <a:ext cx="3960440" cy="1460487"/>
        </p:xfrm>
        <a:graphic>
          <a:graphicData uri="http://schemas.openxmlformats.org/drawingml/2006/table">
            <a:tbl>
              <a:tblPr firstRow="1" bandRow="1">
                <a:tableStyleId>{7DF18680-E054-41AD-8BC1-D1AEF772440D}</a:tableStyleId>
              </a:tblPr>
              <a:tblGrid>
                <a:gridCol w="1939014">
                  <a:extLst>
                    <a:ext uri="{9D8B030D-6E8A-4147-A177-3AD203B41FA5}">
                      <a16:colId xmlns:a16="http://schemas.microsoft.com/office/drawing/2014/main" val="2612147746"/>
                    </a:ext>
                  </a:extLst>
                </a:gridCol>
                <a:gridCol w="2021426">
                  <a:extLst>
                    <a:ext uri="{9D8B030D-6E8A-4147-A177-3AD203B41FA5}">
                      <a16:colId xmlns:a16="http://schemas.microsoft.com/office/drawing/2014/main" val="2780684216"/>
                    </a:ext>
                  </a:extLst>
                </a:gridCol>
              </a:tblGrid>
              <a:tr h="259798">
                <a:tc gridSpan="2">
                  <a:txBody>
                    <a:bodyPr/>
                    <a:lstStyle/>
                    <a:p>
                      <a:pPr algn="ctr"/>
                      <a:r>
                        <a:rPr lang="en-GB" sz="1600" dirty="0"/>
                        <a:t>Achieved</a:t>
                      </a:r>
                      <a:r>
                        <a:rPr lang="en-GB" sz="1600" baseline="0" dirty="0"/>
                        <a:t> bunch parameters</a:t>
                      </a:r>
                      <a:endParaRPr lang="en-GB" sz="1600" dirty="0"/>
                    </a:p>
                  </a:txBody>
                  <a:tcPr/>
                </a:tc>
                <a:tc hMerge="1">
                  <a:txBody>
                    <a:bodyPr/>
                    <a:lstStyle/>
                    <a:p>
                      <a:endParaRPr lang="en-GB" dirty="0"/>
                    </a:p>
                  </a:txBody>
                  <a:tcPr/>
                </a:tc>
                <a:extLst>
                  <a:ext uri="{0D108BD9-81ED-4DB2-BD59-A6C34878D82A}">
                    <a16:rowId xmlns:a16="http://schemas.microsoft.com/office/drawing/2014/main" val="3470952287"/>
                  </a:ext>
                </a:extLst>
              </a:tr>
              <a:tr h="454647">
                <a:tc>
                  <a:txBody>
                    <a:bodyPr/>
                    <a:lstStyle/>
                    <a:p>
                      <a:r>
                        <a:rPr lang="en-GB" sz="1600" dirty="0"/>
                        <a:t>Transverse emittance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3.7 mm </a:t>
                      </a:r>
                      <a:r>
                        <a:rPr lang="en-GB" sz="1600" dirty="0" err="1"/>
                        <a:t>mrad</a:t>
                      </a:r>
                      <a:endParaRPr lang="en-GB" sz="1600" dirty="0"/>
                    </a:p>
                  </a:txBody>
                  <a:tcPr anchor="ctr"/>
                </a:tc>
                <a:extLst>
                  <a:ext uri="{0D108BD9-81ED-4DB2-BD59-A6C34878D82A}">
                    <a16:rowId xmlns:a16="http://schemas.microsoft.com/office/drawing/2014/main" val="3835055260"/>
                  </a:ext>
                </a:extLst>
              </a:tr>
              <a:tr h="259798">
                <a:tc>
                  <a:txBody>
                    <a:bodyPr/>
                    <a:lstStyle/>
                    <a:p>
                      <a:r>
                        <a:rPr lang="en-GB" sz="1600" dirty="0"/>
                        <a:t>Bunch length</a:t>
                      </a:r>
                    </a:p>
                  </a:txBody>
                  <a:tcPr anchor="ctr"/>
                </a:tc>
                <a:tc>
                  <a:txBody>
                    <a:bodyPr/>
                    <a:lstStyle/>
                    <a:p>
                      <a:pPr algn="ctr"/>
                      <a:r>
                        <a:rPr lang="en-GB" sz="1600" dirty="0"/>
                        <a:t>3.0 mm</a:t>
                      </a:r>
                    </a:p>
                  </a:txBody>
                  <a:tcPr anchor="ctr"/>
                </a:tc>
                <a:extLst>
                  <a:ext uri="{0D108BD9-81ED-4DB2-BD59-A6C34878D82A}">
                    <a16:rowId xmlns:a16="http://schemas.microsoft.com/office/drawing/2014/main" val="2544097910"/>
                  </a:ext>
                </a:extLst>
              </a:tr>
              <a:tr h="259798">
                <a:tc>
                  <a:txBody>
                    <a:bodyPr/>
                    <a:lstStyle/>
                    <a:p>
                      <a:r>
                        <a:rPr lang="en-GB" sz="1600" dirty="0"/>
                        <a:t>Energy</a:t>
                      </a:r>
                    </a:p>
                  </a:txBody>
                  <a:tcPr anchor="ctr"/>
                </a:tc>
                <a:tc>
                  <a:txBody>
                    <a:bodyPr/>
                    <a:lstStyle/>
                    <a:p>
                      <a:pPr algn="ctr"/>
                      <a:r>
                        <a:rPr lang="en-GB" sz="1600" dirty="0"/>
                        <a:t>7.0 mm</a:t>
                      </a:r>
                    </a:p>
                  </a:txBody>
                  <a:tcPr anchor="ctr"/>
                </a:tc>
                <a:extLst>
                  <a:ext uri="{0D108BD9-81ED-4DB2-BD59-A6C34878D82A}">
                    <a16:rowId xmlns:a16="http://schemas.microsoft.com/office/drawing/2014/main" val="1213245443"/>
                  </a:ext>
                </a:extLst>
              </a:tr>
            </a:tbl>
          </a:graphicData>
        </a:graphic>
      </p:graphicFrame>
      <p:pic>
        <p:nvPicPr>
          <p:cNvPr id="63" name="Picture 23">
            <a:extLst>
              <a:ext uri="{FF2B5EF4-FFF2-40B4-BE49-F238E27FC236}">
                <a16:creationId xmlns:a16="http://schemas.microsoft.com/office/drawing/2014/main" id="{E1CB43BC-44F0-2045-A711-856E09D56B38}"/>
              </a:ext>
            </a:extLst>
          </p:cNvPr>
          <p:cNvPicPr>
            <a:picLocks noChangeAspect="1"/>
          </p:cNvPicPr>
          <p:nvPr/>
        </p:nvPicPr>
        <p:blipFill rotWithShape="1">
          <a:blip r:embed="rId4">
            <a:extLst>
              <a:ext uri="{28A0092B-C50C-407E-A947-70E740481C1C}">
                <a14:useLocalDpi xmlns:a14="http://schemas.microsoft.com/office/drawing/2010/main" val="0"/>
              </a:ext>
            </a:extLst>
          </a:blip>
          <a:srcRect t="10700" r="9300"/>
          <a:stretch/>
        </p:blipFill>
        <p:spPr>
          <a:xfrm>
            <a:off x="7576715" y="2461505"/>
            <a:ext cx="2346176" cy="1725277"/>
          </a:xfrm>
          <a:prstGeom prst="rect">
            <a:avLst/>
          </a:prstGeom>
        </p:spPr>
      </p:pic>
      <p:pic>
        <p:nvPicPr>
          <p:cNvPr id="64" name="Picture 24">
            <a:extLst>
              <a:ext uri="{FF2B5EF4-FFF2-40B4-BE49-F238E27FC236}">
                <a16:creationId xmlns:a16="http://schemas.microsoft.com/office/drawing/2014/main" id="{8C5A5338-4A67-6948-8F2D-E3874FC93B1B}"/>
              </a:ext>
            </a:extLst>
          </p:cNvPr>
          <p:cNvPicPr>
            <a:picLocks noChangeAspect="1"/>
          </p:cNvPicPr>
          <p:nvPr/>
        </p:nvPicPr>
        <p:blipFill rotWithShape="1">
          <a:blip r:embed="rId5">
            <a:extLst>
              <a:ext uri="{28A0092B-C50C-407E-A947-70E740481C1C}">
                <a14:useLocalDpi xmlns:a14="http://schemas.microsoft.com/office/drawing/2010/main" val="0"/>
              </a:ext>
            </a:extLst>
          </a:blip>
          <a:srcRect t="10101" r="8408"/>
          <a:stretch/>
        </p:blipFill>
        <p:spPr>
          <a:xfrm>
            <a:off x="5170363" y="2461979"/>
            <a:ext cx="2346176" cy="1719893"/>
          </a:xfrm>
          <a:prstGeom prst="rect">
            <a:avLst/>
          </a:prstGeom>
        </p:spPr>
      </p:pic>
      <p:pic>
        <p:nvPicPr>
          <p:cNvPr id="66" name="Picture 26">
            <a:extLst>
              <a:ext uri="{FF2B5EF4-FFF2-40B4-BE49-F238E27FC236}">
                <a16:creationId xmlns:a16="http://schemas.microsoft.com/office/drawing/2014/main" id="{F0CFDF8C-3A43-784A-B68A-BC8328AE53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3134"/>
          <a:stretch/>
        </p:blipFill>
        <p:spPr>
          <a:xfrm>
            <a:off x="7690643" y="4274659"/>
            <a:ext cx="2948376" cy="1419381"/>
          </a:xfrm>
          <a:prstGeom prst="rect">
            <a:avLst/>
          </a:prstGeom>
        </p:spPr>
      </p:pic>
      <p:sp>
        <p:nvSpPr>
          <p:cNvPr id="3" name="ZoneTexte 2">
            <a:extLst>
              <a:ext uri="{FF2B5EF4-FFF2-40B4-BE49-F238E27FC236}">
                <a16:creationId xmlns:a16="http://schemas.microsoft.com/office/drawing/2014/main" id="{21E5C6F5-380C-D24D-AB40-E752B667CFAA}"/>
              </a:ext>
            </a:extLst>
          </p:cNvPr>
          <p:cNvSpPr txBox="1"/>
          <p:nvPr/>
        </p:nvSpPr>
        <p:spPr>
          <a:xfrm>
            <a:off x="129803" y="1200151"/>
            <a:ext cx="5688632" cy="400110"/>
          </a:xfrm>
          <a:prstGeom prst="rect">
            <a:avLst/>
          </a:prstGeom>
          <a:noFill/>
        </p:spPr>
        <p:txBody>
          <a:bodyPr wrap="square" rtlCol="0">
            <a:spAutoFit/>
          </a:bodyPr>
          <a:lstStyle/>
          <a:p>
            <a:r>
              <a:rPr lang="en-GB" dirty="0">
                <a:solidFill>
                  <a:srgbClr val="FF6700"/>
                </a:solidFill>
              </a:rPr>
              <a:t>Electron source to booster exit optimisation:</a:t>
            </a:r>
            <a:endParaRPr lang="fr-FR" dirty="0">
              <a:solidFill>
                <a:srgbClr val="FF6700"/>
              </a:solidFill>
            </a:endParaRPr>
          </a:p>
        </p:txBody>
      </p:sp>
    </p:spTree>
    <p:extLst>
      <p:ext uri="{BB962C8B-B14F-4D97-AF65-F5344CB8AC3E}">
        <p14:creationId xmlns:p14="http://schemas.microsoft.com/office/powerpoint/2010/main" val="4184318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latin typeface="+mn-lt"/>
              </a:rPr>
              <a:t>PERLE injection line</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14</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2"/>
          <a:stretch>
            <a:fillRect/>
          </a:stretch>
        </p:blipFill>
        <p:spPr>
          <a:xfrm>
            <a:off x="7978675" y="-848"/>
            <a:ext cx="2794098" cy="652863"/>
          </a:xfrm>
          <a:prstGeom prst="rect">
            <a:avLst/>
          </a:prstGeom>
        </p:spPr>
      </p:pic>
      <p:sp>
        <p:nvSpPr>
          <p:cNvPr id="3" name="ZoneTexte 2">
            <a:extLst>
              <a:ext uri="{FF2B5EF4-FFF2-40B4-BE49-F238E27FC236}">
                <a16:creationId xmlns:a16="http://schemas.microsoft.com/office/drawing/2014/main" id="{21E5C6F5-380C-D24D-AB40-E752B667CFAA}"/>
              </a:ext>
            </a:extLst>
          </p:cNvPr>
          <p:cNvSpPr txBox="1"/>
          <p:nvPr/>
        </p:nvSpPr>
        <p:spPr>
          <a:xfrm>
            <a:off x="129803" y="1333490"/>
            <a:ext cx="5688632" cy="400110"/>
          </a:xfrm>
          <a:prstGeom prst="rect">
            <a:avLst/>
          </a:prstGeom>
          <a:noFill/>
        </p:spPr>
        <p:txBody>
          <a:bodyPr wrap="square" rtlCol="0">
            <a:spAutoFit/>
          </a:bodyPr>
          <a:lstStyle/>
          <a:p>
            <a:r>
              <a:rPr lang="en-GB" dirty="0">
                <a:solidFill>
                  <a:srgbClr val="FF6700"/>
                </a:solidFill>
              </a:rPr>
              <a:t>The merger study:</a:t>
            </a:r>
            <a:endParaRPr lang="fr-FR" dirty="0">
              <a:solidFill>
                <a:srgbClr val="FF6700"/>
              </a:solidFill>
            </a:endParaRPr>
          </a:p>
        </p:txBody>
      </p:sp>
      <p:sp>
        <p:nvSpPr>
          <p:cNvPr id="14" name="Content Placeholder 2">
            <a:extLst>
              <a:ext uri="{FF2B5EF4-FFF2-40B4-BE49-F238E27FC236}">
                <a16:creationId xmlns:a16="http://schemas.microsoft.com/office/drawing/2014/main" id="{65D3047C-C1B9-5D4A-936B-A0A7DE3ED25F}"/>
              </a:ext>
            </a:extLst>
          </p:cNvPr>
          <p:cNvSpPr txBox="1">
            <a:spLocks/>
          </p:cNvSpPr>
          <p:nvPr/>
        </p:nvSpPr>
        <p:spPr>
          <a:xfrm>
            <a:off x="197725" y="1732985"/>
            <a:ext cx="5528647" cy="326017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fontAlgn="auto">
              <a:spcAft>
                <a:spcPts val="0"/>
              </a:spcAft>
              <a:buFont typeface="Courier New" panose="02070309020205020404" pitchFamily="49" charset="0"/>
              <a:buChar char="o"/>
            </a:pPr>
            <a:r>
              <a:rPr lang="en-GB" sz="1800" b="0" dirty="0"/>
              <a:t>The merger is the current area of development at the moment.</a:t>
            </a:r>
          </a:p>
          <a:p>
            <a:pPr marL="285750" indent="-285750" fontAlgn="auto">
              <a:spcAft>
                <a:spcPts val="0"/>
              </a:spcAft>
              <a:buFont typeface="Courier New" panose="02070309020205020404" pitchFamily="49" charset="0"/>
              <a:buChar char="o"/>
            </a:pPr>
            <a:r>
              <a:rPr lang="en-GB" sz="1800" b="0" dirty="0"/>
              <a:t>It is the section which transports the 500 </a:t>
            </a:r>
            <a:r>
              <a:rPr lang="en-GB" sz="1800" b="0" dirty="0" err="1"/>
              <a:t>pC</a:t>
            </a:r>
            <a:r>
              <a:rPr lang="en-GB" sz="1800" b="0" dirty="0"/>
              <a:t> beam at 7 MeV to the main loop. </a:t>
            </a:r>
          </a:p>
          <a:p>
            <a:pPr marL="285750" indent="-285750" fontAlgn="auto">
              <a:spcAft>
                <a:spcPts val="0"/>
              </a:spcAft>
              <a:buFont typeface="Courier New" panose="02070309020205020404" pitchFamily="49" charset="0"/>
              <a:buChar char="o"/>
            </a:pPr>
            <a:r>
              <a:rPr lang="en-GB" sz="1800" b="0" dirty="0"/>
              <a:t>Space charge is still significant and will need to be managed to prevent significant degradation to the emittance.</a:t>
            </a:r>
          </a:p>
          <a:p>
            <a:pPr marL="285750" indent="-285750" fontAlgn="auto">
              <a:spcAft>
                <a:spcPts val="0"/>
              </a:spcAft>
              <a:buFont typeface="Courier New" panose="02070309020205020404" pitchFamily="49" charset="0"/>
              <a:buChar char="o"/>
            </a:pPr>
            <a:r>
              <a:rPr lang="en-GB" sz="1800" b="0" dirty="0"/>
              <a:t>4 dipole schemes are currently being investigated as they have the potential to mitigate the effects of space charge on the dispersion and the consequent emittance growth.</a:t>
            </a:r>
          </a:p>
        </p:txBody>
      </p:sp>
      <p:grpSp>
        <p:nvGrpSpPr>
          <p:cNvPr id="4" name="Groupe 3">
            <a:extLst>
              <a:ext uri="{FF2B5EF4-FFF2-40B4-BE49-F238E27FC236}">
                <a16:creationId xmlns:a16="http://schemas.microsoft.com/office/drawing/2014/main" id="{A0EAF03B-62CA-BC41-A681-CA2ADCD01ED8}"/>
              </a:ext>
            </a:extLst>
          </p:cNvPr>
          <p:cNvGrpSpPr/>
          <p:nvPr/>
        </p:nvGrpSpPr>
        <p:grpSpPr>
          <a:xfrm>
            <a:off x="5818435" y="1733600"/>
            <a:ext cx="4577541" cy="1247984"/>
            <a:chOff x="5818435" y="1733600"/>
            <a:chExt cx="4577541" cy="1247984"/>
          </a:xfrm>
        </p:grpSpPr>
        <p:sp>
          <p:nvSpPr>
            <p:cNvPr id="15" name="Rectangle 14">
              <a:extLst>
                <a:ext uri="{FF2B5EF4-FFF2-40B4-BE49-F238E27FC236}">
                  <a16:creationId xmlns:a16="http://schemas.microsoft.com/office/drawing/2014/main" id="{23CF8152-4183-A640-BFEC-2F1AFB323635}"/>
                </a:ext>
              </a:extLst>
            </p:cNvPr>
            <p:cNvSpPr/>
            <p:nvPr/>
          </p:nvSpPr>
          <p:spPr>
            <a:xfrm>
              <a:off x="9139323" y="2409549"/>
              <a:ext cx="238528" cy="14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D1F3576-5267-D944-8394-C2A9F900864C}"/>
                </a:ext>
              </a:extLst>
            </p:cNvPr>
            <p:cNvSpPr/>
            <p:nvPr/>
          </p:nvSpPr>
          <p:spPr>
            <a:xfrm>
              <a:off x="8108883" y="2263469"/>
              <a:ext cx="238528" cy="14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E217162-83BF-5245-8290-CAD0AF952A61}"/>
                </a:ext>
              </a:extLst>
            </p:cNvPr>
            <p:cNvSpPr/>
            <p:nvPr/>
          </p:nvSpPr>
          <p:spPr>
            <a:xfrm>
              <a:off x="7336067" y="1807864"/>
              <a:ext cx="238528" cy="14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7">
              <a:extLst>
                <a:ext uri="{FF2B5EF4-FFF2-40B4-BE49-F238E27FC236}">
                  <a16:creationId xmlns:a16="http://schemas.microsoft.com/office/drawing/2014/main" id="{BB7697BC-AC47-B54B-AFA5-86488F4E6A48}"/>
                </a:ext>
              </a:extLst>
            </p:cNvPr>
            <p:cNvCxnSpPr/>
            <p:nvPr/>
          </p:nvCxnSpPr>
          <p:spPr>
            <a:xfrm>
              <a:off x="7104022" y="1886056"/>
              <a:ext cx="2320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8">
              <a:extLst>
                <a:ext uri="{FF2B5EF4-FFF2-40B4-BE49-F238E27FC236}">
                  <a16:creationId xmlns:a16="http://schemas.microsoft.com/office/drawing/2014/main" id="{D200BD29-5D65-F345-9402-426AAC37BF18}"/>
                </a:ext>
              </a:extLst>
            </p:cNvPr>
            <p:cNvCxnSpPr>
              <a:stCxn id="17" idx="3"/>
              <a:endCxn id="16" idx="1"/>
            </p:cNvCxnSpPr>
            <p:nvPr/>
          </p:nvCxnSpPr>
          <p:spPr>
            <a:xfrm>
              <a:off x="7574595" y="1880904"/>
              <a:ext cx="534288" cy="455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9">
              <a:extLst>
                <a:ext uri="{FF2B5EF4-FFF2-40B4-BE49-F238E27FC236}">
                  <a16:creationId xmlns:a16="http://schemas.microsoft.com/office/drawing/2014/main" id="{E56C21B4-1B8F-594A-8407-EE41DDBB74B4}"/>
                </a:ext>
              </a:extLst>
            </p:cNvPr>
            <p:cNvCxnSpPr>
              <a:stCxn id="16" idx="3"/>
              <a:endCxn id="15" idx="1"/>
            </p:cNvCxnSpPr>
            <p:nvPr/>
          </p:nvCxnSpPr>
          <p:spPr>
            <a:xfrm>
              <a:off x="8347411" y="2336509"/>
              <a:ext cx="791913" cy="146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10">
              <a:extLst>
                <a:ext uri="{FF2B5EF4-FFF2-40B4-BE49-F238E27FC236}">
                  <a16:creationId xmlns:a16="http://schemas.microsoft.com/office/drawing/2014/main" id="{89272B83-49A0-8445-BB4C-39CE178BEE45}"/>
                </a:ext>
              </a:extLst>
            </p:cNvPr>
            <p:cNvCxnSpPr>
              <a:stCxn id="15" idx="3"/>
              <a:endCxn id="23" idx="1"/>
            </p:cNvCxnSpPr>
            <p:nvPr/>
          </p:nvCxnSpPr>
          <p:spPr>
            <a:xfrm>
              <a:off x="9377851" y="2482589"/>
              <a:ext cx="534001" cy="425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E793DF2-BFA0-CD48-8763-800EBBA89C21}"/>
                </a:ext>
              </a:extLst>
            </p:cNvPr>
            <p:cNvSpPr/>
            <p:nvPr/>
          </p:nvSpPr>
          <p:spPr>
            <a:xfrm rot="2580000">
              <a:off x="7914195" y="2053329"/>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CA9133D-8659-BA46-AF94-FE88D6BB03D5}"/>
                </a:ext>
              </a:extLst>
            </p:cNvPr>
            <p:cNvSpPr/>
            <p:nvPr/>
          </p:nvSpPr>
          <p:spPr>
            <a:xfrm>
              <a:off x="9911852" y="2835504"/>
              <a:ext cx="238528" cy="14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13">
              <a:extLst>
                <a:ext uri="{FF2B5EF4-FFF2-40B4-BE49-F238E27FC236}">
                  <a16:creationId xmlns:a16="http://schemas.microsoft.com/office/drawing/2014/main" id="{84FD6842-D617-DC45-85E3-416600FC1063}"/>
                </a:ext>
              </a:extLst>
            </p:cNvPr>
            <p:cNvCxnSpPr/>
            <p:nvPr/>
          </p:nvCxnSpPr>
          <p:spPr>
            <a:xfrm>
              <a:off x="10150380" y="2918683"/>
              <a:ext cx="2455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1F582E2-5F5E-4946-9155-7F11ACB6D1B2}"/>
                </a:ext>
              </a:extLst>
            </p:cNvPr>
            <p:cNvSpPr/>
            <p:nvPr/>
          </p:nvSpPr>
          <p:spPr>
            <a:xfrm rot="2580000">
              <a:off x="9715165" y="2625364"/>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C60DBD5-F53C-B24C-8214-E98E6F2B8E25}"/>
                </a:ext>
              </a:extLst>
            </p:cNvPr>
            <p:cNvSpPr/>
            <p:nvPr/>
          </p:nvSpPr>
          <p:spPr>
            <a:xfrm rot="600000">
              <a:off x="8472766" y="2243091"/>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F87D7FD-FD4A-DA45-902B-1C1A34FEFF45}"/>
                </a:ext>
              </a:extLst>
            </p:cNvPr>
            <p:cNvSpPr/>
            <p:nvPr/>
          </p:nvSpPr>
          <p:spPr>
            <a:xfrm rot="600000">
              <a:off x="8712040" y="2290497"/>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87FCFEF-5DB8-FF4A-864C-80BB6162127E}"/>
                </a:ext>
              </a:extLst>
            </p:cNvPr>
            <p:cNvSpPr/>
            <p:nvPr/>
          </p:nvSpPr>
          <p:spPr>
            <a:xfrm rot="600000">
              <a:off x="8927457" y="2317961"/>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467C957-FF9E-9D43-8294-241EF4111BA7}"/>
                </a:ext>
              </a:extLst>
            </p:cNvPr>
            <p:cNvSpPr/>
            <p:nvPr/>
          </p:nvSpPr>
          <p:spPr>
            <a:xfrm rot="2580000">
              <a:off x="7763246" y="1917450"/>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C3DD0CF-46F8-6841-B7C0-81C880A54F41}"/>
                </a:ext>
              </a:extLst>
            </p:cNvPr>
            <p:cNvSpPr/>
            <p:nvPr/>
          </p:nvSpPr>
          <p:spPr>
            <a:xfrm rot="2580000">
              <a:off x="9558624" y="2507183"/>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8E12430-BCF3-F745-9FAB-FBC13C4F6F56}"/>
                </a:ext>
              </a:extLst>
            </p:cNvPr>
            <p:cNvSpPr/>
            <p:nvPr/>
          </p:nvSpPr>
          <p:spPr>
            <a:xfrm>
              <a:off x="6722843" y="1733602"/>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897B47D-DB7D-0348-81B7-661A0DB64FDC}"/>
                </a:ext>
              </a:extLst>
            </p:cNvPr>
            <p:cNvSpPr/>
            <p:nvPr/>
          </p:nvSpPr>
          <p:spPr>
            <a:xfrm>
              <a:off x="6068041" y="1733600"/>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9DAC5AF-532D-6F44-BC83-18D544F7A6D7}"/>
                </a:ext>
              </a:extLst>
            </p:cNvPr>
            <p:cNvSpPr/>
            <p:nvPr/>
          </p:nvSpPr>
          <p:spPr>
            <a:xfrm>
              <a:off x="7053167" y="1733602"/>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BB0CFDE-A2B2-B543-8709-90D8CD68BB54}"/>
                </a:ext>
              </a:extLst>
            </p:cNvPr>
            <p:cNvSpPr/>
            <p:nvPr/>
          </p:nvSpPr>
          <p:spPr>
            <a:xfrm>
              <a:off x="6418391" y="1733600"/>
              <a:ext cx="87477" cy="2946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25">
              <a:extLst>
                <a:ext uri="{FF2B5EF4-FFF2-40B4-BE49-F238E27FC236}">
                  <a16:creationId xmlns:a16="http://schemas.microsoft.com/office/drawing/2014/main" id="{FA7144E8-CDEE-004E-94A2-FAF206E32669}"/>
                </a:ext>
              </a:extLst>
            </p:cNvPr>
            <p:cNvCxnSpPr>
              <a:stCxn id="33" idx="3"/>
              <a:endCxn id="17" idx="1"/>
            </p:cNvCxnSpPr>
            <p:nvPr/>
          </p:nvCxnSpPr>
          <p:spPr>
            <a:xfrm>
              <a:off x="7140644" y="1880904"/>
              <a:ext cx="1954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26">
              <a:extLst>
                <a:ext uri="{FF2B5EF4-FFF2-40B4-BE49-F238E27FC236}">
                  <a16:creationId xmlns:a16="http://schemas.microsoft.com/office/drawing/2014/main" id="{E7454467-C7EC-194D-857B-4D6E49D94E3A}"/>
                </a:ext>
              </a:extLst>
            </p:cNvPr>
            <p:cNvCxnSpPr>
              <a:stCxn id="33" idx="1"/>
              <a:endCxn id="31" idx="3"/>
            </p:cNvCxnSpPr>
            <p:nvPr/>
          </p:nvCxnSpPr>
          <p:spPr>
            <a:xfrm flipH="1" flipV="1">
              <a:off x="6810320" y="1880904"/>
              <a:ext cx="2428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7BB95FCE-FBD6-5745-A078-43F933BFB1CE}"/>
                </a:ext>
              </a:extLst>
            </p:cNvPr>
            <p:cNvCxnSpPr>
              <a:stCxn id="31" idx="1"/>
              <a:endCxn id="34" idx="3"/>
            </p:cNvCxnSpPr>
            <p:nvPr/>
          </p:nvCxnSpPr>
          <p:spPr>
            <a:xfrm flipH="1" flipV="1">
              <a:off x="6505868" y="1880902"/>
              <a:ext cx="216975"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28">
              <a:extLst>
                <a:ext uri="{FF2B5EF4-FFF2-40B4-BE49-F238E27FC236}">
                  <a16:creationId xmlns:a16="http://schemas.microsoft.com/office/drawing/2014/main" id="{E7846AA3-7FD1-5545-8A86-B427850B2B5E}"/>
                </a:ext>
              </a:extLst>
            </p:cNvPr>
            <p:cNvCxnSpPr>
              <a:stCxn id="34" idx="1"/>
              <a:endCxn id="32" idx="3"/>
            </p:cNvCxnSpPr>
            <p:nvPr/>
          </p:nvCxnSpPr>
          <p:spPr>
            <a:xfrm flipH="1">
              <a:off x="6155518" y="1880902"/>
              <a:ext cx="2628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29">
              <a:extLst>
                <a:ext uri="{FF2B5EF4-FFF2-40B4-BE49-F238E27FC236}">
                  <a16:creationId xmlns:a16="http://schemas.microsoft.com/office/drawing/2014/main" id="{7902C716-1109-8E45-8173-3E5F9675528F}"/>
                </a:ext>
              </a:extLst>
            </p:cNvPr>
            <p:cNvCxnSpPr>
              <a:stCxn id="32" idx="1"/>
            </p:cNvCxnSpPr>
            <p:nvPr/>
          </p:nvCxnSpPr>
          <p:spPr>
            <a:xfrm flipH="1" flipV="1">
              <a:off x="5818435" y="1880901"/>
              <a:ext cx="2496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34">
            <a:extLst>
              <a:ext uri="{FF2B5EF4-FFF2-40B4-BE49-F238E27FC236}">
                <a16:creationId xmlns:a16="http://schemas.microsoft.com/office/drawing/2014/main" id="{6D22F6EC-09E5-6D48-B354-6312286BC185}"/>
              </a:ext>
            </a:extLst>
          </p:cNvPr>
          <p:cNvPicPr>
            <a:picLocks noChangeAspect="1"/>
          </p:cNvPicPr>
          <p:nvPr/>
        </p:nvPicPr>
        <p:blipFill rotWithShape="1">
          <a:blip r:embed="rId3">
            <a:extLst>
              <a:ext uri="{28A0092B-C50C-407E-A947-70E740481C1C}">
                <a14:useLocalDpi xmlns:a14="http://schemas.microsoft.com/office/drawing/2010/main" val="0"/>
              </a:ext>
            </a:extLst>
          </a:blip>
          <a:srcRect t="10401" r="8408"/>
          <a:stretch/>
        </p:blipFill>
        <p:spPr>
          <a:xfrm>
            <a:off x="5818435" y="3276010"/>
            <a:ext cx="2422525" cy="1769958"/>
          </a:xfrm>
          <a:prstGeom prst="rect">
            <a:avLst/>
          </a:prstGeom>
        </p:spPr>
      </p:pic>
      <p:pic>
        <p:nvPicPr>
          <p:cNvPr id="42" name="Picture 35">
            <a:extLst>
              <a:ext uri="{FF2B5EF4-FFF2-40B4-BE49-F238E27FC236}">
                <a16:creationId xmlns:a16="http://schemas.microsoft.com/office/drawing/2014/main" id="{A3BA79FA-96AA-9B4B-96AB-9B5F31145CED}"/>
              </a:ext>
            </a:extLst>
          </p:cNvPr>
          <p:cNvPicPr>
            <a:picLocks noChangeAspect="1"/>
          </p:cNvPicPr>
          <p:nvPr/>
        </p:nvPicPr>
        <p:blipFill rotWithShape="1">
          <a:blip r:embed="rId4">
            <a:extLst>
              <a:ext uri="{28A0092B-C50C-407E-A947-70E740481C1C}">
                <a14:useLocalDpi xmlns:a14="http://schemas.microsoft.com/office/drawing/2010/main" val="0"/>
              </a:ext>
            </a:extLst>
          </a:blip>
          <a:srcRect t="10700" r="8631"/>
          <a:stretch/>
        </p:blipFill>
        <p:spPr>
          <a:xfrm>
            <a:off x="8266707" y="3310180"/>
            <a:ext cx="2377897" cy="1735788"/>
          </a:xfrm>
          <a:prstGeom prst="rect">
            <a:avLst/>
          </a:prstGeom>
        </p:spPr>
      </p:pic>
    </p:spTree>
    <p:extLst>
      <p:ext uri="{BB962C8B-B14F-4D97-AF65-F5344CB8AC3E}">
        <p14:creationId xmlns:p14="http://schemas.microsoft.com/office/powerpoint/2010/main" val="3396748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2"/>
          <a:stretch>
            <a:fillRect/>
          </a:stretch>
        </p:blipFill>
        <p:spPr>
          <a:xfrm>
            <a:off x="7978675" y="-848"/>
            <a:ext cx="2794098" cy="652863"/>
          </a:xfrm>
          <a:prstGeom prst="rect">
            <a:avLst/>
          </a:prstGeom>
        </p:spPr>
      </p:pic>
      <p:sp>
        <p:nvSpPr>
          <p:cNvPr id="8" name="ZoneTexte 7">
            <a:extLst>
              <a:ext uri="{FF2B5EF4-FFF2-40B4-BE49-F238E27FC236}">
                <a16:creationId xmlns:a16="http://schemas.microsoft.com/office/drawing/2014/main" id="{9CE086B1-1500-4F43-9FDB-4551922B0538}"/>
              </a:ext>
            </a:extLst>
          </p:cNvPr>
          <p:cNvSpPr txBox="1"/>
          <p:nvPr/>
        </p:nvSpPr>
        <p:spPr>
          <a:xfrm>
            <a:off x="2218035" y="2455421"/>
            <a:ext cx="6552728" cy="646331"/>
          </a:xfrm>
          <a:prstGeom prst="rect">
            <a:avLst/>
          </a:prstGeom>
          <a:noFill/>
        </p:spPr>
        <p:txBody>
          <a:bodyPr wrap="square" rtlCol="0">
            <a:spAutoFit/>
          </a:bodyPr>
          <a:lstStyle/>
          <a:p>
            <a:r>
              <a:rPr lang="en-GB" sz="3600" b="1" dirty="0"/>
              <a:t>Thank you for your attention!</a:t>
            </a:r>
          </a:p>
        </p:txBody>
      </p:sp>
    </p:spTree>
    <p:extLst>
      <p:ext uri="{BB962C8B-B14F-4D97-AF65-F5344CB8AC3E}">
        <p14:creationId xmlns:p14="http://schemas.microsoft.com/office/powerpoint/2010/main" val="13667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7D3966C-41CE-8B41-9521-0B69CCA497B5}"/>
              </a:ext>
            </a:extLst>
          </p:cNvPr>
          <p:cNvSpPr>
            <a:spLocks noGrp="1"/>
          </p:cNvSpPr>
          <p:nvPr>
            <p:ph type="dt" sz="half" idx="10"/>
          </p:nvPr>
        </p:nvSpPr>
        <p:spPr/>
        <p:txBody>
          <a:bodyPr/>
          <a:lstStyle/>
          <a:p>
            <a:r>
              <a:rPr lang="fr-FR" dirty="0"/>
              <a:t>28/09/2020</a:t>
            </a:r>
          </a:p>
        </p:txBody>
      </p:sp>
      <p:sp>
        <p:nvSpPr>
          <p:cNvPr id="8" name="Espace réservé du numéro de diapositive 7">
            <a:extLst>
              <a:ext uri="{FF2B5EF4-FFF2-40B4-BE49-F238E27FC236}">
                <a16:creationId xmlns:a16="http://schemas.microsoft.com/office/drawing/2014/main" id="{2209E38E-0DE3-1F42-982F-F11593461FA1}"/>
              </a:ext>
            </a:extLst>
          </p:cNvPr>
          <p:cNvSpPr>
            <a:spLocks noGrp="1"/>
          </p:cNvSpPr>
          <p:nvPr>
            <p:ph type="sldNum" sz="quarter" idx="12"/>
          </p:nvPr>
        </p:nvSpPr>
        <p:spPr/>
        <p:txBody>
          <a:bodyPr/>
          <a:lstStyle/>
          <a:p>
            <a:fld id="{77E71596-5F9D-49C5-9701-16B3CA54319D}" type="slidenum">
              <a:rPr lang="fr-FR" smtClean="0"/>
              <a:pPr/>
              <a:t>2</a:t>
            </a:fld>
            <a:endParaRPr lang="fr-FR" dirty="0"/>
          </a:p>
        </p:txBody>
      </p:sp>
      <p:sp>
        <p:nvSpPr>
          <p:cNvPr id="9" name="Titre 8">
            <a:extLst>
              <a:ext uri="{FF2B5EF4-FFF2-40B4-BE49-F238E27FC236}">
                <a16:creationId xmlns:a16="http://schemas.microsoft.com/office/drawing/2014/main" id="{99AE89E2-F80B-104E-BA38-60D68EC212FC}"/>
              </a:ext>
            </a:extLst>
          </p:cNvPr>
          <p:cNvSpPr>
            <a:spLocks noGrp="1"/>
          </p:cNvSpPr>
          <p:nvPr>
            <p:ph type="title"/>
          </p:nvPr>
        </p:nvSpPr>
        <p:spPr/>
        <p:txBody>
          <a:bodyPr/>
          <a:lstStyle/>
          <a:p>
            <a:r>
              <a:rPr lang="fr-FR" dirty="0">
                <a:latin typeface="+mn-lt"/>
              </a:rPr>
              <a:t>Introduction:</a:t>
            </a:r>
          </a:p>
        </p:txBody>
      </p:sp>
      <p:sp>
        <p:nvSpPr>
          <p:cNvPr id="10" name="Espace réservé du pied de page 6">
            <a:extLst>
              <a:ext uri="{FF2B5EF4-FFF2-40B4-BE49-F238E27FC236}">
                <a16:creationId xmlns:a16="http://schemas.microsoft.com/office/drawing/2014/main" id="{79E18FCB-5543-A34E-8C81-D581161DB14B}"/>
              </a:ext>
            </a:extLst>
          </p:cNvPr>
          <p:cNvSpPr>
            <a:spLocks noGrp="1"/>
          </p:cNvSpPr>
          <p:nvPr>
            <p:ph type="ftr" sz="quarter" idx="11"/>
          </p:nvPr>
        </p:nvSpPr>
        <p:spPr>
          <a:xfrm>
            <a:off x="2938116" y="5714820"/>
            <a:ext cx="4896544" cy="322263"/>
          </a:xfrm>
        </p:spPr>
        <p:txBody>
          <a:bodyPr/>
          <a:lstStyle/>
          <a:p>
            <a:r>
              <a:rPr lang="fr-FR" dirty="0" err="1"/>
              <a:t>CREMLINplus</a:t>
            </a:r>
            <a:r>
              <a:rPr lang="fr-FR" dirty="0"/>
              <a:t> WP5 General Meeting</a:t>
            </a:r>
          </a:p>
        </p:txBody>
      </p:sp>
      <p:sp>
        <p:nvSpPr>
          <p:cNvPr id="4" name="Rectangle 3">
            <a:extLst>
              <a:ext uri="{FF2B5EF4-FFF2-40B4-BE49-F238E27FC236}">
                <a16:creationId xmlns:a16="http://schemas.microsoft.com/office/drawing/2014/main" id="{A0BDDCD1-EA66-1942-8EAD-64DEE6AEF821}"/>
              </a:ext>
            </a:extLst>
          </p:cNvPr>
          <p:cNvSpPr/>
          <p:nvPr/>
        </p:nvSpPr>
        <p:spPr>
          <a:xfrm>
            <a:off x="561851" y="1733600"/>
            <a:ext cx="9793088" cy="2554545"/>
          </a:xfrm>
          <a:prstGeom prst="rect">
            <a:avLst/>
          </a:prstGeom>
        </p:spPr>
        <p:txBody>
          <a:bodyPr wrap="square">
            <a:spAutoFit/>
          </a:bodyPr>
          <a:lstStyle/>
          <a:p>
            <a:r>
              <a:rPr lang="en-GB" b="1" dirty="0">
                <a:latin typeface="+mn-lt"/>
              </a:rPr>
              <a:t>Task 5.2</a:t>
            </a:r>
            <a:r>
              <a:rPr lang="en-GB" dirty="0">
                <a:latin typeface="+mn-lt"/>
              </a:rPr>
              <a:t>: Joint development of accelerator equipment by IJCLab-CNRS and BINP groups.</a:t>
            </a:r>
          </a:p>
          <a:p>
            <a:endParaRPr lang="en-GB" b="1" dirty="0">
              <a:latin typeface="Calibri" panose="020F0502020204030204" pitchFamily="34" charset="0"/>
            </a:endParaRPr>
          </a:p>
          <a:p>
            <a:r>
              <a:rPr lang="en-GB" b="1" dirty="0">
                <a:latin typeface="Calibri" panose="020F0502020204030204" pitchFamily="34" charset="0"/>
              </a:rPr>
              <a:t>Deliverable:</a:t>
            </a:r>
          </a:p>
          <a:p>
            <a:r>
              <a:rPr lang="en-GB" dirty="0">
                <a:latin typeface="Calibri" panose="020F0502020204030204" pitchFamily="34" charset="0"/>
              </a:rPr>
              <a:t>D5.1: Report on joint development of collider technologies for lepton colliders </a:t>
            </a:r>
            <a:r>
              <a:rPr lang="en-GB" dirty="0">
                <a:solidFill>
                  <a:srgbClr val="FF6700"/>
                </a:solidFill>
                <a:latin typeface="Calibri" panose="020F0502020204030204" pitchFamily="34" charset="0"/>
              </a:rPr>
              <a:t>(M36) </a:t>
            </a:r>
          </a:p>
          <a:p>
            <a:endParaRPr lang="en-GB" dirty="0">
              <a:effectLst/>
              <a:latin typeface="Calibri" panose="020F0502020204030204" pitchFamily="34" charset="0"/>
            </a:endParaRPr>
          </a:p>
          <a:p>
            <a:r>
              <a:rPr lang="en-GB" b="1" dirty="0">
                <a:effectLst/>
                <a:latin typeface="Calibri" panose="020F0502020204030204" pitchFamily="34" charset="0"/>
              </a:rPr>
              <a:t>Milestone</a:t>
            </a:r>
            <a:r>
              <a:rPr lang="en-GB" b="1" dirty="0">
                <a:latin typeface="Calibri" panose="020F0502020204030204" pitchFamily="34" charset="0"/>
              </a:rPr>
              <a:t>:</a:t>
            </a:r>
          </a:p>
          <a:p>
            <a:r>
              <a:rPr lang="en-GB" dirty="0">
                <a:latin typeface="Calibri" panose="020F0502020204030204" pitchFamily="34" charset="0"/>
              </a:rPr>
              <a:t>M3: Prototyping and measurements of key elements </a:t>
            </a:r>
            <a:r>
              <a:rPr lang="en-GB" dirty="0">
                <a:solidFill>
                  <a:srgbClr val="FF6700"/>
                </a:solidFill>
                <a:latin typeface="Calibri" panose="020F0502020204030204" pitchFamily="34" charset="0"/>
              </a:rPr>
              <a:t>(M42)</a:t>
            </a:r>
          </a:p>
          <a:p>
            <a:endParaRPr lang="en-GB" dirty="0">
              <a:effectLst/>
            </a:endParaRPr>
          </a:p>
        </p:txBody>
      </p:sp>
      <p:pic>
        <p:nvPicPr>
          <p:cNvPr id="7" name="Image 6">
            <a:extLst>
              <a:ext uri="{FF2B5EF4-FFF2-40B4-BE49-F238E27FC236}">
                <a16:creationId xmlns:a16="http://schemas.microsoft.com/office/drawing/2014/main" id="{19A38618-31CA-C449-8EB5-06D03758E474}"/>
              </a:ext>
            </a:extLst>
          </p:cNvPr>
          <p:cNvPicPr>
            <a:picLocks noChangeAspect="1"/>
          </p:cNvPicPr>
          <p:nvPr/>
        </p:nvPicPr>
        <p:blipFill>
          <a:blip r:embed="rId2"/>
          <a:stretch>
            <a:fillRect/>
          </a:stretch>
        </p:blipFill>
        <p:spPr>
          <a:xfrm>
            <a:off x="7978675" y="-848"/>
            <a:ext cx="2794098" cy="652863"/>
          </a:xfrm>
          <a:prstGeom prst="rect">
            <a:avLst/>
          </a:prstGeom>
        </p:spPr>
      </p:pic>
    </p:spTree>
    <p:extLst>
      <p:ext uri="{BB962C8B-B14F-4D97-AF65-F5344CB8AC3E}">
        <p14:creationId xmlns:p14="http://schemas.microsoft.com/office/powerpoint/2010/main" val="382432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mn-lt"/>
              </a:rPr>
              <a:t>Introduction to PERLE</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3</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sp>
        <p:nvSpPr>
          <p:cNvPr id="12" name="ZoneTexte 11">
            <a:extLst>
              <a:ext uri="{FF2B5EF4-FFF2-40B4-BE49-F238E27FC236}">
                <a16:creationId xmlns:a16="http://schemas.microsoft.com/office/drawing/2014/main" id="{2498FBF4-F5AB-D74E-A1B6-B21C93A6503C}"/>
              </a:ext>
            </a:extLst>
          </p:cNvPr>
          <p:cNvSpPr txBox="1"/>
          <p:nvPr/>
        </p:nvSpPr>
        <p:spPr>
          <a:xfrm>
            <a:off x="2255150" y="5329581"/>
            <a:ext cx="6174045" cy="364459"/>
          </a:xfrm>
          <a:prstGeom prst="rect">
            <a:avLst/>
          </a:prstGeom>
          <a:noFill/>
        </p:spPr>
        <p:txBody>
          <a:bodyPr wrap="square" rtlCol="0">
            <a:spAutoFit/>
          </a:bodyPr>
          <a:lstStyle/>
          <a:p>
            <a:pPr algn="ctr"/>
            <a:r>
              <a:rPr lang="en-GB" sz="884" dirty="0">
                <a:latin typeface="Arial" panose="020B0604020202020204" pitchFamily="34" charset="0"/>
                <a:cs typeface="Arial" panose="020B0604020202020204" pitchFamily="34" charset="0"/>
              </a:rPr>
              <a:t>[2] J.L. </a:t>
            </a:r>
            <a:r>
              <a:rPr lang="en-GB" sz="884" dirty="0" err="1">
                <a:latin typeface="Arial" panose="020B0604020202020204" pitchFamily="34" charset="0"/>
                <a:cs typeface="Arial" panose="020B0604020202020204" pitchFamily="34" charset="0"/>
              </a:rPr>
              <a:t>Abelleira</a:t>
            </a:r>
            <a:r>
              <a:rPr lang="en-GB" sz="884" dirty="0">
                <a:latin typeface="Arial" panose="020B0604020202020204" pitchFamily="34" charset="0"/>
                <a:cs typeface="Arial" panose="020B0604020202020204" pitchFamily="34" charset="0"/>
              </a:rPr>
              <a:t> Fernandez et al, “ A Large Hadron Electron Collider at CERN: Report on the Physics and Design Concepts for Machine and Detector “, </a:t>
            </a:r>
            <a:r>
              <a:rPr lang="en-GB" sz="884" dirty="0" err="1">
                <a:latin typeface="Arial" panose="020B0604020202020204" pitchFamily="34" charset="0"/>
                <a:cs typeface="Arial" panose="020B0604020202020204" pitchFamily="34" charset="0"/>
              </a:rPr>
              <a:t>J.Phys</a:t>
            </a:r>
            <a:r>
              <a:rPr lang="en-GB" sz="884" dirty="0">
                <a:latin typeface="Arial" panose="020B0604020202020204" pitchFamily="34" charset="0"/>
                <a:cs typeface="Arial" panose="020B0604020202020204" pitchFamily="34" charset="0"/>
              </a:rPr>
              <a:t>. G39 (2012) 075001, </a:t>
            </a:r>
            <a:r>
              <a:rPr lang="en-GB" sz="884"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arXiv:1206.2913</a:t>
            </a:r>
            <a:endParaRPr lang="fr-FR" sz="884" dirty="0">
              <a:latin typeface="Arial" panose="020B0604020202020204" pitchFamily="34" charset="0"/>
              <a:cs typeface="Arial" panose="020B0604020202020204" pitchFamily="34" charset="0"/>
            </a:endParaRPr>
          </a:p>
        </p:txBody>
      </p:sp>
      <p:sp>
        <p:nvSpPr>
          <p:cNvPr id="13" name="PERLE is a high current, multi-turn ERL facility, designed to study and validate main principles of the Large Hadron Electron Collider (LHeC).…">
            <a:extLst>
              <a:ext uri="{FF2B5EF4-FFF2-40B4-BE49-F238E27FC236}">
                <a16:creationId xmlns:a16="http://schemas.microsoft.com/office/drawing/2014/main" id="{96795CC3-5001-9D4D-9C87-59767D9A1FE9}"/>
              </a:ext>
            </a:extLst>
          </p:cNvPr>
          <p:cNvSpPr txBox="1"/>
          <p:nvPr/>
        </p:nvSpPr>
        <p:spPr>
          <a:xfrm>
            <a:off x="489843" y="1013520"/>
            <a:ext cx="10012804" cy="1621470"/>
          </a:xfrm>
          <a:prstGeom prst="rect">
            <a:avLst/>
          </a:prstGeom>
          <a:ln w="12700">
            <a:miter lim="400000"/>
          </a:ln>
          <a:extLst>
            <a:ext uri="{C572A759-6A51-4108-AA02-DFA0A04FC94B}">
              <ma14:wrappingTextBoxFlag xmlns:ma14="http://schemas.microsoft.com/office/mac/drawingml/2011/main" xmlns="" val="1"/>
            </a:ext>
          </a:extLst>
        </p:spPr>
        <p:txBody>
          <a:bodyPr wrap="square" lIns="40396" rIns="40396">
            <a:spAutoFit/>
          </a:bodyPr>
          <a:lstStyle/>
          <a:p>
            <a:pPr algn="just">
              <a:lnSpc>
                <a:spcPct val="150000"/>
              </a:lnSpc>
            </a:pPr>
            <a:r>
              <a:rPr lang="en-GB" sz="1700" dirty="0">
                <a:latin typeface="Calibri" panose="020F0502020204030204" pitchFamily="34" charset="0"/>
                <a:cs typeface="Calibri" panose="020F0502020204030204" pitchFamily="34" charset="0"/>
              </a:rPr>
              <a:t>PERLE: A proposed 3 turns ERL, based on SRF technology, to serve as testbed for studying, testing and validating a broad range of accelerator phenomena &amp; technical choices for future projects.</a:t>
            </a:r>
            <a:r>
              <a:rPr lang="en-US" sz="1700" dirty="0">
                <a:latin typeface="Calibri" panose="020F0502020204030204" pitchFamily="34" charset="0"/>
                <a:ea typeface="Arial"/>
                <a:cs typeface="Calibri" panose="020F0502020204030204" pitchFamily="34" charset="0"/>
                <a:sym typeface="Arial"/>
              </a:rPr>
              <a:t> </a:t>
            </a:r>
          </a:p>
          <a:p>
            <a:pPr algn="just">
              <a:lnSpc>
                <a:spcPct val="150000"/>
              </a:lnSpc>
            </a:pPr>
            <a:r>
              <a:rPr lang="en-GB" sz="1700" dirty="0">
                <a:latin typeface="Calibri" panose="020F0502020204030204" pitchFamily="34" charset="0"/>
                <a:cs typeface="Calibri" panose="020F0502020204030204" pitchFamily="34" charset="0"/>
              </a:rPr>
              <a:t>Particularly, design challenges and beam parameters are chosen to enable PERLE as the hub for technology development (especially on injector and SRF) for the Large Hadron Electron Collider (</a:t>
            </a:r>
            <a:r>
              <a:rPr lang="en-GB" sz="1700" dirty="0" err="1">
                <a:latin typeface="Calibri" panose="020F0502020204030204" pitchFamily="34" charset="0"/>
                <a:cs typeface="Calibri" panose="020F0502020204030204" pitchFamily="34" charset="0"/>
              </a:rPr>
              <a:t>LHeC</a:t>
            </a:r>
            <a:r>
              <a:rPr lang="en-GB" sz="1700" dirty="0">
                <a:latin typeface="Calibri" panose="020F0502020204030204" pitchFamily="34" charset="0"/>
                <a:cs typeface="Calibri" panose="020F0502020204030204" pitchFamily="34" charset="0"/>
              </a:rPr>
              <a:t>) </a:t>
            </a:r>
            <a:r>
              <a:rPr lang="en-GB" sz="1700" baseline="30000" dirty="0">
                <a:latin typeface="Calibri" panose="020F0502020204030204" pitchFamily="34" charset="0"/>
                <a:cs typeface="Calibri" panose="020F0502020204030204" pitchFamily="34" charset="0"/>
              </a:rPr>
              <a:t>[1]</a:t>
            </a:r>
            <a:endParaRPr lang="en-US" sz="1700" dirty="0">
              <a:latin typeface="Calibri" panose="020F0502020204030204" pitchFamily="34" charset="0"/>
              <a:ea typeface="Arial"/>
              <a:cs typeface="Calibri" panose="020F0502020204030204" pitchFamily="34" charset="0"/>
              <a:sym typeface="Arial"/>
            </a:endParaRPr>
          </a:p>
        </p:txBody>
      </p:sp>
      <p:graphicFrame>
        <p:nvGraphicFramePr>
          <p:cNvPr id="14" name="Tableau 13">
            <a:extLst>
              <a:ext uri="{FF2B5EF4-FFF2-40B4-BE49-F238E27FC236}">
                <a16:creationId xmlns:a16="http://schemas.microsoft.com/office/drawing/2014/main" id="{9AB081F3-161E-4D46-8030-CA2F23C8AFD9}"/>
              </a:ext>
            </a:extLst>
          </p:cNvPr>
          <p:cNvGraphicFramePr>
            <a:graphicFrameLocks noGrp="1"/>
          </p:cNvGraphicFramePr>
          <p:nvPr>
            <p:extLst>
              <p:ext uri="{D42A27DB-BD31-4B8C-83A1-F6EECF244321}">
                <p14:modId xmlns:p14="http://schemas.microsoft.com/office/powerpoint/2010/main" val="886878606"/>
              </p:ext>
            </p:extLst>
          </p:nvPr>
        </p:nvGraphicFramePr>
        <p:xfrm>
          <a:off x="2456476" y="2669704"/>
          <a:ext cx="5702932" cy="2661027"/>
        </p:xfrm>
        <a:graphic>
          <a:graphicData uri="http://schemas.openxmlformats.org/drawingml/2006/table">
            <a:tbl>
              <a:tblPr firstRow="1" firstCol="1" bandRow="1"/>
              <a:tblGrid>
                <a:gridCol w="2817954">
                  <a:extLst>
                    <a:ext uri="{9D8B030D-6E8A-4147-A177-3AD203B41FA5}">
                      <a16:colId xmlns:a16="http://schemas.microsoft.com/office/drawing/2014/main" val="20000"/>
                    </a:ext>
                  </a:extLst>
                </a:gridCol>
                <a:gridCol w="1493716">
                  <a:extLst>
                    <a:ext uri="{9D8B030D-6E8A-4147-A177-3AD203B41FA5}">
                      <a16:colId xmlns:a16="http://schemas.microsoft.com/office/drawing/2014/main" val="20001"/>
                    </a:ext>
                  </a:extLst>
                </a:gridCol>
                <a:gridCol w="1391262">
                  <a:extLst>
                    <a:ext uri="{9D8B030D-6E8A-4147-A177-3AD203B41FA5}">
                      <a16:colId xmlns:a16="http://schemas.microsoft.com/office/drawing/2014/main" val="20002"/>
                    </a:ext>
                  </a:extLst>
                </a:gridCol>
              </a:tblGrid>
              <a:tr h="310297">
                <a:tc>
                  <a:txBody>
                    <a:bodyPr/>
                    <a:lstStyle/>
                    <a:p>
                      <a:pPr algn="l">
                        <a:spcAft>
                          <a:spcPts val="0"/>
                        </a:spcAft>
                      </a:pPr>
                      <a:r>
                        <a:rPr lang="en-GB" sz="1600" b="1" dirty="0">
                          <a:effectLst/>
                          <a:latin typeface="+mn-lt"/>
                          <a:ea typeface="Arial" charset="0"/>
                          <a:cs typeface="Arial" charset="0"/>
                        </a:rPr>
                        <a:t>Target Parameter</a:t>
                      </a:r>
                      <a:endParaRPr lang="fr-FR" sz="160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600" b="1" dirty="0">
                          <a:effectLst/>
                          <a:latin typeface="+mn-lt"/>
                          <a:ea typeface="Arial" charset="0"/>
                          <a:cs typeface="Arial" charset="0"/>
                        </a:rPr>
                        <a:t>Unit</a:t>
                      </a:r>
                      <a:endParaRPr lang="fr-FR" sz="160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600" b="1" dirty="0">
                          <a:effectLst/>
                          <a:latin typeface="+mn-lt"/>
                          <a:ea typeface="Arial" charset="0"/>
                          <a:cs typeface="Arial" charset="0"/>
                        </a:rPr>
                        <a:t>Value</a:t>
                      </a:r>
                      <a:endParaRPr lang="fr-FR" sz="160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95127">
                <a:tc>
                  <a:txBody>
                    <a:bodyPr/>
                    <a:lstStyle/>
                    <a:p>
                      <a:pPr algn="l">
                        <a:spcAft>
                          <a:spcPts val="0"/>
                        </a:spcAft>
                      </a:pPr>
                      <a:r>
                        <a:rPr lang="en-GB" sz="1500" b="0" dirty="0">
                          <a:effectLst/>
                          <a:latin typeface="+mn-lt"/>
                          <a:ea typeface="Arial" charset="0"/>
                          <a:cs typeface="Arial" charset="0"/>
                        </a:rPr>
                        <a:t>Injection energy</a:t>
                      </a:r>
                      <a:endParaRPr lang="fr-FR" sz="1500" b="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500" b="0" dirty="0">
                          <a:effectLst/>
                          <a:latin typeface="+mn-lt"/>
                          <a:ea typeface="Arial" charset="0"/>
                          <a:cs typeface="Arial" charset="0"/>
                        </a:rPr>
                        <a:t>MeV</a:t>
                      </a:r>
                      <a:endParaRPr lang="fr-FR" sz="1500" b="0" dirty="0">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7</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24793">
                <a:tc>
                  <a:txBody>
                    <a:bodyPr/>
                    <a:lstStyle/>
                    <a:p>
                      <a:pPr algn="l">
                        <a:spcAft>
                          <a:spcPts val="0"/>
                        </a:spcAft>
                      </a:pPr>
                      <a:r>
                        <a:rPr lang="en-GB" sz="1500" b="0" dirty="0">
                          <a:effectLst/>
                          <a:latin typeface="+mn-lt"/>
                          <a:ea typeface="Arial" charset="0"/>
                          <a:cs typeface="Arial" charset="0"/>
                        </a:rPr>
                        <a:t>Electron beam energy</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a:effectLst/>
                          <a:latin typeface="+mn-lt"/>
                          <a:ea typeface="Arial" charset="0"/>
                          <a:cs typeface="Arial" charset="0"/>
                        </a:rPr>
                        <a:t>MeV</a:t>
                      </a:r>
                      <a:endParaRPr lang="fr-FR" sz="15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500</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95127">
                <a:tc>
                  <a:txBody>
                    <a:bodyPr/>
                    <a:lstStyle/>
                    <a:p>
                      <a:pPr algn="l">
                        <a:spcAft>
                          <a:spcPts val="0"/>
                        </a:spcAft>
                      </a:pPr>
                      <a:r>
                        <a:rPr lang="en-GB" sz="1500" b="0" dirty="0">
                          <a:effectLst/>
                          <a:latin typeface="+mn-lt"/>
                          <a:ea typeface="Arial" charset="0"/>
                          <a:cs typeface="Arial" charset="0"/>
                        </a:rPr>
                        <a:t>Normalised Emittance </a:t>
                      </a:r>
                      <a:r>
                        <a:rPr lang="en-GB" sz="1500" b="0" dirty="0" err="1">
                          <a:effectLst/>
                          <a:latin typeface="+mn-lt"/>
                          <a:ea typeface="Arial" charset="0"/>
                          <a:cs typeface="Arial" charset="0"/>
                        </a:rPr>
                        <a:t>γε</a:t>
                      </a:r>
                      <a:r>
                        <a:rPr lang="en-GB" sz="1500" b="0" baseline="-25000" dirty="0" err="1">
                          <a:effectLst/>
                          <a:latin typeface="+mn-lt"/>
                          <a:ea typeface="Arial" charset="0"/>
                          <a:cs typeface="Arial" charset="0"/>
                        </a:rPr>
                        <a:t>x,y</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effectLst/>
                          <a:latin typeface="+mn-lt"/>
                          <a:ea typeface="Arial" charset="0"/>
                          <a:cs typeface="Arial" charset="0"/>
                        </a:rPr>
                        <a:t>mm mrad</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6</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205483">
                <a:tc>
                  <a:txBody>
                    <a:bodyPr/>
                    <a:lstStyle/>
                    <a:p>
                      <a:pPr algn="l">
                        <a:spcAft>
                          <a:spcPts val="0"/>
                        </a:spcAft>
                      </a:pPr>
                      <a:r>
                        <a:rPr lang="en-GB" sz="1500" b="0" dirty="0">
                          <a:effectLst/>
                          <a:latin typeface="+mn-lt"/>
                          <a:ea typeface="Arial" charset="0"/>
                          <a:cs typeface="Arial" charset="0"/>
                        </a:rPr>
                        <a:t>Average beam current</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a:effectLst/>
                          <a:latin typeface="+mn-lt"/>
                          <a:ea typeface="Arial" charset="0"/>
                          <a:cs typeface="Arial" charset="0"/>
                        </a:rPr>
                        <a:t>mA</a:t>
                      </a:r>
                      <a:endParaRPr lang="fr-FR" sz="15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20</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71683">
                <a:tc>
                  <a:txBody>
                    <a:bodyPr/>
                    <a:lstStyle/>
                    <a:p>
                      <a:pPr algn="l">
                        <a:spcAft>
                          <a:spcPts val="0"/>
                        </a:spcAft>
                      </a:pPr>
                      <a:r>
                        <a:rPr lang="en-GB" sz="1500" b="0" dirty="0">
                          <a:effectLst/>
                          <a:latin typeface="+mn-lt"/>
                          <a:ea typeface="Arial" charset="0"/>
                          <a:cs typeface="Arial" charset="0"/>
                        </a:rPr>
                        <a:t>Bunch charge</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a:effectLst/>
                          <a:latin typeface="+mn-lt"/>
                          <a:ea typeface="Arial" charset="0"/>
                          <a:cs typeface="Arial" charset="0"/>
                        </a:rPr>
                        <a:t>pC</a:t>
                      </a:r>
                      <a:endParaRPr lang="fr-FR" sz="15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500</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205483">
                <a:tc>
                  <a:txBody>
                    <a:bodyPr/>
                    <a:lstStyle/>
                    <a:p>
                      <a:pPr algn="l">
                        <a:spcAft>
                          <a:spcPts val="0"/>
                        </a:spcAft>
                      </a:pPr>
                      <a:r>
                        <a:rPr lang="en-GB" sz="1500" b="0" dirty="0">
                          <a:effectLst/>
                          <a:latin typeface="+mn-lt"/>
                          <a:ea typeface="Arial" charset="0"/>
                          <a:cs typeface="Arial" charset="0"/>
                        </a:rPr>
                        <a:t>Bunch length</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a:effectLst/>
                          <a:latin typeface="+mn-lt"/>
                          <a:ea typeface="Arial" charset="0"/>
                          <a:cs typeface="Arial" charset="0"/>
                        </a:rPr>
                        <a:t>mm</a:t>
                      </a:r>
                      <a:endParaRPr lang="fr-FR" sz="15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3</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88231">
                <a:tc>
                  <a:txBody>
                    <a:bodyPr/>
                    <a:lstStyle/>
                    <a:p>
                      <a:pPr algn="l">
                        <a:spcAft>
                          <a:spcPts val="0"/>
                        </a:spcAft>
                      </a:pPr>
                      <a:r>
                        <a:rPr lang="en-GB" sz="1500" b="0" dirty="0">
                          <a:effectLst/>
                          <a:latin typeface="+mn-lt"/>
                          <a:ea typeface="Arial" charset="0"/>
                          <a:cs typeface="Arial" charset="0"/>
                        </a:rPr>
                        <a:t>Bunch spacing</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effectLst/>
                          <a:latin typeface="+mn-lt"/>
                          <a:ea typeface="Arial" charset="0"/>
                          <a:cs typeface="Arial" charset="0"/>
                        </a:rPr>
                        <a:t>ns</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25</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205483">
                <a:tc>
                  <a:txBody>
                    <a:bodyPr/>
                    <a:lstStyle/>
                    <a:p>
                      <a:pPr algn="l">
                        <a:spcAft>
                          <a:spcPts val="0"/>
                        </a:spcAft>
                      </a:pPr>
                      <a:r>
                        <a:rPr lang="en-GB" sz="1500" b="0" dirty="0">
                          <a:effectLst/>
                          <a:latin typeface="+mn-lt"/>
                          <a:ea typeface="Arial" charset="0"/>
                          <a:cs typeface="Arial" charset="0"/>
                        </a:rPr>
                        <a:t>RF frequency</a:t>
                      </a:r>
                      <a:endParaRPr lang="fr-FR" sz="1500" b="0" dirty="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a:effectLst/>
                          <a:latin typeface="+mn-lt"/>
                          <a:ea typeface="Arial" charset="0"/>
                          <a:cs typeface="Arial" charset="0"/>
                        </a:rPr>
                        <a:t>MHz</a:t>
                      </a:r>
                      <a:endParaRPr lang="fr-FR" sz="1500" b="0">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801.58</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86162">
                <a:tc>
                  <a:txBody>
                    <a:bodyPr/>
                    <a:lstStyle/>
                    <a:p>
                      <a:pPr algn="l">
                        <a:spcAft>
                          <a:spcPts val="0"/>
                        </a:spcAft>
                      </a:pPr>
                      <a:r>
                        <a:rPr lang="en-GB" sz="1500" b="0" dirty="0">
                          <a:effectLst/>
                          <a:latin typeface="+mn-lt"/>
                          <a:ea typeface="Arial" charset="0"/>
                          <a:cs typeface="Arial" charset="0"/>
                        </a:rPr>
                        <a:t>Duty factor</a:t>
                      </a:r>
                      <a:endParaRPr lang="fr-FR" sz="1500" b="0" dirty="0">
                        <a:effectLst/>
                        <a:latin typeface="+mn-lt"/>
                        <a:ea typeface="Arial" charset="0"/>
                        <a:cs typeface="Arial" charset="0"/>
                      </a:endParaRPr>
                    </a:p>
                  </a:txBody>
                  <a:tcPr marL="60595" marR="60595"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500" b="0">
                          <a:effectLst/>
                          <a:latin typeface="+mn-lt"/>
                          <a:ea typeface="Arial" charset="0"/>
                          <a:cs typeface="Arial" charset="0"/>
                        </a:rPr>
                        <a:t> </a:t>
                      </a:r>
                      <a:endParaRPr lang="fr-FR" sz="1500" b="0">
                        <a:effectLst/>
                        <a:latin typeface="+mn-lt"/>
                        <a:ea typeface="Arial" charset="0"/>
                        <a:cs typeface="Arial" charset="0"/>
                      </a:endParaRPr>
                    </a:p>
                  </a:txBody>
                  <a:tcPr marL="60595" marR="60595"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500" b="0" dirty="0">
                          <a:solidFill>
                            <a:schemeClr val="tx1"/>
                          </a:solidFill>
                          <a:effectLst/>
                          <a:latin typeface="+mn-lt"/>
                          <a:ea typeface="Arial" charset="0"/>
                          <a:cs typeface="Arial" charset="0"/>
                        </a:rPr>
                        <a:t>CW</a:t>
                      </a:r>
                      <a:endParaRPr lang="fr-FR" sz="1500" b="0" dirty="0">
                        <a:solidFill>
                          <a:schemeClr val="tx1"/>
                        </a:solidFill>
                        <a:effectLst/>
                        <a:latin typeface="+mn-lt"/>
                        <a:ea typeface="Arial" charset="0"/>
                        <a:cs typeface="Arial" charset="0"/>
                      </a:endParaRPr>
                    </a:p>
                  </a:txBody>
                  <a:tcPr marL="60595" marR="60595"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pic>
        <p:nvPicPr>
          <p:cNvPr id="10" name="Image 9">
            <a:extLst>
              <a:ext uri="{FF2B5EF4-FFF2-40B4-BE49-F238E27FC236}">
                <a16:creationId xmlns:a16="http://schemas.microsoft.com/office/drawing/2014/main" id="{7F4E7FF9-ACF1-7E42-ACFC-E0FF388F3810}"/>
              </a:ext>
            </a:extLst>
          </p:cNvPr>
          <p:cNvPicPr>
            <a:picLocks noChangeAspect="1"/>
          </p:cNvPicPr>
          <p:nvPr/>
        </p:nvPicPr>
        <p:blipFill>
          <a:blip r:embed="rId3"/>
          <a:stretch>
            <a:fillRect/>
          </a:stretch>
        </p:blipFill>
        <p:spPr>
          <a:xfrm>
            <a:off x="7978675" y="-848"/>
            <a:ext cx="2794098" cy="652863"/>
          </a:xfrm>
          <a:prstGeom prst="rect">
            <a:avLst/>
          </a:prstGeom>
        </p:spPr>
      </p:pic>
    </p:spTree>
    <p:extLst>
      <p:ext uri="{BB962C8B-B14F-4D97-AF65-F5344CB8AC3E}">
        <p14:creationId xmlns:p14="http://schemas.microsoft.com/office/powerpoint/2010/main" val="84269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latin typeface="+mn-lt"/>
              </a:rPr>
              <a:t>PERLE in the global ERL landscape</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4</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sp>
        <p:nvSpPr>
          <p:cNvPr id="8" name="Rectangle 7">
            <a:extLst>
              <a:ext uri="{FF2B5EF4-FFF2-40B4-BE49-F238E27FC236}">
                <a16:creationId xmlns:a16="http://schemas.microsoft.com/office/drawing/2014/main" id="{1E3FF8F7-57BE-0646-B4D4-284299CBF29A}"/>
              </a:ext>
            </a:extLst>
          </p:cNvPr>
          <p:cNvSpPr/>
          <p:nvPr/>
        </p:nvSpPr>
        <p:spPr>
          <a:xfrm>
            <a:off x="6475209" y="2848077"/>
            <a:ext cx="127233" cy="127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grpSp>
        <p:nvGrpSpPr>
          <p:cNvPr id="10" name="Groupe 9">
            <a:extLst>
              <a:ext uri="{FF2B5EF4-FFF2-40B4-BE49-F238E27FC236}">
                <a16:creationId xmlns:a16="http://schemas.microsoft.com/office/drawing/2014/main" id="{E6239A41-AE14-8344-B54F-4546E24408EE}"/>
              </a:ext>
            </a:extLst>
          </p:cNvPr>
          <p:cNvGrpSpPr/>
          <p:nvPr/>
        </p:nvGrpSpPr>
        <p:grpSpPr>
          <a:xfrm>
            <a:off x="5942890" y="2661075"/>
            <a:ext cx="1533475" cy="654420"/>
            <a:chOff x="6318899" y="3070746"/>
            <a:chExt cx="1735555" cy="740659"/>
          </a:xfrm>
        </p:grpSpPr>
        <p:sp>
          <p:nvSpPr>
            <p:cNvPr id="12" name="Rectangle 11">
              <a:extLst>
                <a:ext uri="{FF2B5EF4-FFF2-40B4-BE49-F238E27FC236}">
                  <a16:creationId xmlns:a16="http://schemas.microsoft.com/office/drawing/2014/main" id="{2DC3D34E-A2CD-1C4E-8801-3A1D2ACC90BA}"/>
                </a:ext>
              </a:extLst>
            </p:cNvPr>
            <p:cNvSpPr/>
            <p:nvPr/>
          </p:nvSpPr>
          <p:spPr>
            <a:xfrm>
              <a:off x="6318899" y="3070746"/>
              <a:ext cx="682401" cy="15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cxnSp>
          <p:nvCxnSpPr>
            <p:cNvPr id="13" name="Connecteur droit 12">
              <a:extLst>
                <a:ext uri="{FF2B5EF4-FFF2-40B4-BE49-F238E27FC236}">
                  <a16:creationId xmlns:a16="http://schemas.microsoft.com/office/drawing/2014/main" id="{CCB86496-4A4D-2F4B-9E73-DE59FE9A4F81}"/>
                </a:ext>
              </a:extLst>
            </p:cNvPr>
            <p:cNvCxnSpPr/>
            <p:nvPr/>
          </p:nvCxnSpPr>
          <p:spPr>
            <a:xfrm>
              <a:off x="6687404" y="3070750"/>
              <a:ext cx="252000" cy="14400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2CC5251-C71D-8541-A970-CF7C922B78E9}"/>
                </a:ext>
              </a:extLst>
            </p:cNvPr>
            <p:cNvSpPr/>
            <p:nvPr/>
          </p:nvSpPr>
          <p:spPr>
            <a:xfrm>
              <a:off x="7372053" y="3564341"/>
              <a:ext cx="682401" cy="22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cxnSp>
          <p:nvCxnSpPr>
            <p:cNvPr id="15" name="Connecteur droit 14">
              <a:extLst>
                <a:ext uri="{FF2B5EF4-FFF2-40B4-BE49-F238E27FC236}">
                  <a16:creationId xmlns:a16="http://schemas.microsoft.com/office/drawing/2014/main" id="{B15FD647-9922-5841-812E-48A2871AD508}"/>
                </a:ext>
              </a:extLst>
            </p:cNvPr>
            <p:cNvCxnSpPr/>
            <p:nvPr/>
          </p:nvCxnSpPr>
          <p:spPr>
            <a:xfrm>
              <a:off x="7522196" y="3523405"/>
              <a:ext cx="504000" cy="28800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6" name="Connecteur droit 15">
            <a:extLst>
              <a:ext uri="{FF2B5EF4-FFF2-40B4-BE49-F238E27FC236}">
                <a16:creationId xmlns:a16="http://schemas.microsoft.com/office/drawing/2014/main" id="{B14666E5-4DFE-DB40-8CAB-CCFDCA2B99BD}"/>
              </a:ext>
            </a:extLst>
          </p:cNvPr>
          <p:cNvCxnSpPr/>
          <p:nvPr/>
        </p:nvCxnSpPr>
        <p:spPr>
          <a:xfrm>
            <a:off x="6557898" y="2811900"/>
            <a:ext cx="0" cy="15904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BFF9A95-8729-3E4D-A2FC-B8730289FCEB}"/>
              </a:ext>
            </a:extLst>
          </p:cNvPr>
          <p:cNvSpPr txBox="1"/>
          <p:nvPr/>
        </p:nvSpPr>
        <p:spPr>
          <a:xfrm>
            <a:off x="6525556" y="3071071"/>
            <a:ext cx="503787" cy="228396"/>
          </a:xfrm>
          <a:prstGeom prst="rect">
            <a:avLst/>
          </a:prstGeom>
          <a:noFill/>
        </p:spPr>
        <p:txBody>
          <a:bodyPr wrap="square" rtlCol="0">
            <a:spAutoFit/>
          </a:bodyPr>
          <a:lstStyle/>
          <a:p>
            <a:r>
              <a:rPr lang="fr-FR" sz="884" b="1" u="sng">
                <a:solidFill>
                  <a:srgbClr val="00B050"/>
                </a:solidFill>
                <a:latin typeface="+mn-lt"/>
              </a:rPr>
              <a:t>PERLE</a:t>
            </a:r>
          </a:p>
        </p:txBody>
      </p:sp>
      <p:sp>
        <p:nvSpPr>
          <p:cNvPr id="18" name="Étoile à 5 branches 17">
            <a:extLst>
              <a:ext uri="{FF2B5EF4-FFF2-40B4-BE49-F238E27FC236}">
                <a16:creationId xmlns:a16="http://schemas.microsoft.com/office/drawing/2014/main" id="{81074466-4A00-EE46-AED1-2742CF1CA790}"/>
              </a:ext>
            </a:extLst>
          </p:cNvPr>
          <p:cNvSpPr/>
          <p:nvPr/>
        </p:nvSpPr>
        <p:spPr>
          <a:xfrm>
            <a:off x="6666421" y="2950487"/>
            <a:ext cx="127233" cy="127233"/>
          </a:xfrm>
          <a:prstGeom prst="star5">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19" name="Ellipse 18">
            <a:extLst>
              <a:ext uri="{FF2B5EF4-FFF2-40B4-BE49-F238E27FC236}">
                <a16:creationId xmlns:a16="http://schemas.microsoft.com/office/drawing/2014/main" id="{E7F6A652-492E-5F46-BBCF-DBA9E990F9D3}"/>
              </a:ext>
            </a:extLst>
          </p:cNvPr>
          <p:cNvSpPr/>
          <p:nvPr/>
        </p:nvSpPr>
        <p:spPr>
          <a:xfrm>
            <a:off x="2072063" y="1262266"/>
            <a:ext cx="95425" cy="95425"/>
          </a:xfrm>
          <a:prstGeom prst="ellipse">
            <a:avLst/>
          </a:prstGeom>
          <a:solidFill>
            <a:srgbClr val="FF0000"/>
          </a:solidFill>
          <a:ln>
            <a:solidFill>
              <a:srgbClr val="F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20" name="Ellipse 19">
            <a:extLst>
              <a:ext uri="{FF2B5EF4-FFF2-40B4-BE49-F238E27FC236}">
                <a16:creationId xmlns:a16="http://schemas.microsoft.com/office/drawing/2014/main" id="{7F7C53C4-F6EE-6248-AA4B-135E4EA9BAC5}"/>
              </a:ext>
            </a:extLst>
          </p:cNvPr>
          <p:cNvSpPr/>
          <p:nvPr/>
        </p:nvSpPr>
        <p:spPr>
          <a:xfrm>
            <a:off x="1977599" y="1493392"/>
            <a:ext cx="95425" cy="9542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21" name="Ellipse 20">
            <a:extLst>
              <a:ext uri="{FF2B5EF4-FFF2-40B4-BE49-F238E27FC236}">
                <a16:creationId xmlns:a16="http://schemas.microsoft.com/office/drawing/2014/main" id="{4B76B58C-D87A-3B43-84AF-FDDFB98F1CFD}"/>
              </a:ext>
            </a:extLst>
          </p:cNvPr>
          <p:cNvSpPr/>
          <p:nvPr/>
        </p:nvSpPr>
        <p:spPr>
          <a:xfrm>
            <a:off x="2088138" y="1929514"/>
            <a:ext cx="95425" cy="95425"/>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22" name="Ellipse 21">
            <a:extLst>
              <a:ext uri="{FF2B5EF4-FFF2-40B4-BE49-F238E27FC236}">
                <a16:creationId xmlns:a16="http://schemas.microsoft.com/office/drawing/2014/main" id="{A2F2C824-E813-AD4C-84FD-A09DE3897BFF}"/>
              </a:ext>
            </a:extLst>
          </p:cNvPr>
          <p:cNvSpPr/>
          <p:nvPr/>
        </p:nvSpPr>
        <p:spPr>
          <a:xfrm>
            <a:off x="2090145" y="1726524"/>
            <a:ext cx="95425" cy="954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23" name="Ellipse 22">
            <a:extLst>
              <a:ext uri="{FF2B5EF4-FFF2-40B4-BE49-F238E27FC236}">
                <a16:creationId xmlns:a16="http://schemas.microsoft.com/office/drawing/2014/main" id="{E715E33E-DC73-004F-AACD-FE7342C3843A}"/>
              </a:ext>
            </a:extLst>
          </p:cNvPr>
          <p:cNvSpPr/>
          <p:nvPr/>
        </p:nvSpPr>
        <p:spPr>
          <a:xfrm>
            <a:off x="2184608" y="1495400"/>
            <a:ext cx="95425" cy="954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24" name="ZoneTexte 23">
            <a:extLst>
              <a:ext uri="{FF2B5EF4-FFF2-40B4-BE49-F238E27FC236}">
                <a16:creationId xmlns:a16="http://schemas.microsoft.com/office/drawing/2014/main" id="{0FBFB058-4519-9945-B192-429944A62EC9}"/>
              </a:ext>
            </a:extLst>
          </p:cNvPr>
          <p:cNvSpPr txBox="1"/>
          <p:nvPr/>
        </p:nvSpPr>
        <p:spPr>
          <a:xfrm>
            <a:off x="2249272" y="1177854"/>
            <a:ext cx="2186294" cy="255455"/>
          </a:xfrm>
          <a:prstGeom prst="rect">
            <a:avLst/>
          </a:prstGeom>
          <a:noFill/>
        </p:spPr>
        <p:txBody>
          <a:bodyPr wrap="square" rtlCol="0">
            <a:spAutoFit/>
          </a:bodyPr>
          <a:lstStyle/>
          <a:p>
            <a:r>
              <a:rPr lang="en-GB" sz="1060" b="1">
                <a:solidFill>
                  <a:srgbClr val="FF0000"/>
                </a:solidFill>
                <a:latin typeface="+mn-lt"/>
              </a:rPr>
              <a:t>legacy, decommissioned </a:t>
            </a:r>
          </a:p>
        </p:txBody>
      </p:sp>
      <p:sp>
        <p:nvSpPr>
          <p:cNvPr id="25" name="ZoneTexte 24">
            <a:extLst>
              <a:ext uri="{FF2B5EF4-FFF2-40B4-BE49-F238E27FC236}">
                <a16:creationId xmlns:a16="http://schemas.microsoft.com/office/drawing/2014/main" id="{49CE447C-CDEC-EE4F-9FB0-9BCCA294A208}"/>
              </a:ext>
            </a:extLst>
          </p:cNvPr>
          <p:cNvSpPr txBox="1"/>
          <p:nvPr/>
        </p:nvSpPr>
        <p:spPr>
          <a:xfrm>
            <a:off x="2299515" y="1421039"/>
            <a:ext cx="2186294" cy="255455"/>
          </a:xfrm>
          <a:prstGeom prst="rect">
            <a:avLst/>
          </a:prstGeom>
          <a:noFill/>
        </p:spPr>
        <p:txBody>
          <a:bodyPr wrap="square" rtlCol="0">
            <a:spAutoFit/>
          </a:bodyPr>
          <a:lstStyle/>
          <a:p>
            <a:r>
              <a:rPr lang="fr-FR" sz="1060" b="1">
                <a:latin typeface="+mn-lt"/>
              </a:rPr>
              <a:t>Operating (</a:t>
            </a:r>
            <a:r>
              <a:rPr lang="fr-FR" sz="1060" b="1">
                <a:solidFill>
                  <a:srgbClr val="7030A0"/>
                </a:solidFill>
                <a:latin typeface="+mn-lt"/>
              </a:rPr>
              <a:t>SC,</a:t>
            </a:r>
            <a:r>
              <a:rPr lang="fr-FR" sz="1060" b="1">
                <a:solidFill>
                  <a:srgbClr val="FF0000"/>
                </a:solidFill>
                <a:latin typeface="+mn-lt"/>
              </a:rPr>
              <a:t> </a:t>
            </a:r>
            <a:r>
              <a:rPr lang="fr-FR" sz="1060" b="1">
                <a:latin typeface="+mn-lt"/>
              </a:rPr>
              <a:t>NC) </a:t>
            </a:r>
          </a:p>
        </p:txBody>
      </p:sp>
      <p:sp>
        <p:nvSpPr>
          <p:cNvPr id="26" name="ZoneTexte 25">
            <a:extLst>
              <a:ext uri="{FF2B5EF4-FFF2-40B4-BE49-F238E27FC236}">
                <a16:creationId xmlns:a16="http://schemas.microsoft.com/office/drawing/2014/main" id="{0FEB9503-120A-1044-A405-E36796CFAEE2}"/>
              </a:ext>
            </a:extLst>
          </p:cNvPr>
          <p:cNvSpPr txBox="1"/>
          <p:nvPr/>
        </p:nvSpPr>
        <p:spPr>
          <a:xfrm>
            <a:off x="2205056" y="1863127"/>
            <a:ext cx="1772281" cy="255455"/>
          </a:xfrm>
          <a:prstGeom prst="rect">
            <a:avLst/>
          </a:prstGeom>
          <a:noFill/>
        </p:spPr>
        <p:txBody>
          <a:bodyPr wrap="square" rtlCol="0">
            <a:spAutoFit/>
          </a:bodyPr>
          <a:lstStyle/>
          <a:p>
            <a:r>
              <a:rPr lang="en-GB" sz="1060" b="1">
                <a:solidFill>
                  <a:schemeClr val="accent5">
                    <a:lumMod val="75000"/>
                  </a:schemeClr>
                </a:solidFill>
                <a:latin typeface="+mn-lt"/>
              </a:rPr>
              <a:t>potential future machine </a:t>
            </a:r>
          </a:p>
        </p:txBody>
      </p:sp>
      <p:sp>
        <p:nvSpPr>
          <p:cNvPr id="27" name="ZoneTexte 26">
            <a:extLst>
              <a:ext uri="{FF2B5EF4-FFF2-40B4-BE49-F238E27FC236}">
                <a16:creationId xmlns:a16="http://schemas.microsoft.com/office/drawing/2014/main" id="{C8037357-CDD4-1249-B9BC-991778D2FBA6}"/>
              </a:ext>
            </a:extLst>
          </p:cNvPr>
          <p:cNvSpPr txBox="1"/>
          <p:nvPr/>
        </p:nvSpPr>
        <p:spPr>
          <a:xfrm>
            <a:off x="2195006" y="1648078"/>
            <a:ext cx="1176628" cy="255455"/>
          </a:xfrm>
          <a:prstGeom prst="rect">
            <a:avLst/>
          </a:prstGeom>
          <a:noFill/>
        </p:spPr>
        <p:txBody>
          <a:bodyPr wrap="square" rtlCol="0">
            <a:spAutoFit/>
          </a:bodyPr>
          <a:lstStyle/>
          <a:p>
            <a:r>
              <a:rPr lang="en-GB" sz="1060" b="1">
                <a:solidFill>
                  <a:srgbClr val="00B050"/>
                </a:solidFill>
                <a:latin typeface="+mn-lt"/>
              </a:rPr>
              <a:t>planned </a:t>
            </a:r>
          </a:p>
        </p:txBody>
      </p:sp>
      <p:sp>
        <p:nvSpPr>
          <p:cNvPr id="28" name="ZoneTexte 27">
            <a:extLst>
              <a:ext uri="{FF2B5EF4-FFF2-40B4-BE49-F238E27FC236}">
                <a16:creationId xmlns:a16="http://schemas.microsoft.com/office/drawing/2014/main" id="{ECB96BE2-0806-854C-AFF6-458E8C45B26A}"/>
              </a:ext>
            </a:extLst>
          </p:cNvPr>
          <p:cNvSpPr txBox="1"/>
          <p:nvPr/>
        </p:nvSpPr>
        <p:spPr>
          <a:xfrm>
            <a:off x="5004012" y="4035055"/>
            <a:ext cx="653482" cy="228396"/>
          </a:xfrm>
          <a:prstGeom prst="rect">
            <a:avLst/>
          </a:prstGeom>
          <a:solidFill>
            <a:schemeClr val="bg1"/>
          </a:solidFill>
        </p:spPr>
        <p:txBody>
          <a:bodyPr wrap="square" rtlCol="0">
            <a:spAutoFit/>
          </a:bodyPr>
          <a:lstStyle/>
          <a:p>
            <a:r>
              <a:rPr lang="fr-FR" sz="884" b="1" dirty="0">
                <a:solidFill>
                  <a:srgbClr val="7030A0"/>
                </a:solidFill>
                <a:latin typeface="+mn-lt"/>
              </a:rPr>
              <a:t>cERL-KEK</a:t>
            </a:r>
          </a:p>
        </p:txBody>
      </p:sp>
      <p:sp>
        <p:nvSpPr>
          <p:cNvPr id="29" name="Ellipse 28">
            <a:extLst>
              <a:ext uri="{FF2B5EF4-FFF2-40B4-BE49-F238E27FC236}">
                <a16:creationId xmlns:a16="http://schemas.microsoft.com/office/drawing/2014/main" id="{F80CBD57-46C7-AD4B-A89E-2622A76A274B}"/>
              </a:ext>
            </a:extLst>
          </p:cNvPr>
          <p:cNvSpPr>
            <a:spLocks noChangeAspect="1"/>
          </p:cNvSpPr>
          <p:nvPr/>
        </p:nvSpPr>
        <p:spPr>
          <a:xfrm>
            <a:off x="4941111" y="4202054"/>
            <a:ext cx="95425" cy="954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sp>
        <p:nvSpPr>
          <p:cNvPr id="30" name="Rectangle 29">
            <a:extLst>
              <a:ext uri="{FF2B5EF4-FFF2-40B4-BE49-F238E27FC236}">
                <a16:creationId xmlns:a16="http://schemas.microsoft.com/office/drawing/2014/main" id="{B33639CF-8922-F64D-937D-57CC66634225}"/>
              </a:ext>
            </a:extLst>
          </p:cNvPr>
          <p:cNvSpPr/>
          <p:nvPr/>
        </p:nvSpPr>
        <p:spPr>
          <a:xfrm>
            <a:off x="6334341" y="3773659"/>
            <a:ext cx="298744" cy="190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grpSp>
        <p:nvGrpSpPr>
          <p:cNvPr id="31" name="Groupe 30">
            <a:extLst>
              <a:ext uri="{FF2B5EF4-FFF2-40B4-BE49-F238E27FC236}">
                <a16:creationId xmlns:a16="http://schemas.microsoft.com/office/drawing/2014/main" id="{576A1ED7-AFCA-E341-BACC-95C07FC3F34C}"/>
              </a:ext>
            </a:extLst>
          </p:cNvPr>
          <p:cNvGrpSpPr/>
          <p:nvPr/>
        </p:nvGrpSpPr>
        <p:grpSpPr>
          <a:xfrm>
            <a:off x="1209923" y="725488"/>
            <a:ext cx="8652053" cy="4888295"/>
            <a:chOff x="1209923" y="725488"/>
            <a:chExt cx="8652053" cy="4888295"/>
          </a:xfrm>
        </p:grpSpPr>
        <p:pic>
          <p:nvPicPr>
            <p:cNvPr id="6" name="Image 5">
              <a:extLst>
                <a:ext uri="{FF2B5EF4-FFF2-40B4-BE49-F238E27FC236}">
                  <a16:creationId xmlns:a16="http://schemas.microsoft.com/office/drawing/2014/main" id="{2A618BD6-752B-894F-BD28-2EB435CDA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9923" y="725488"/>
              <a:ext cx="8652053" cy="4888295"/>
            </a:xfrm>
            <a:prstGeom prst="rect">
              <a:avLst/>
            </a:prstGeom>
          </p:spPr>
        </p:pic>
        <p:sp>
          <p:nvSpPr>
            <p:cNvPr id="3" name="Rectangle : coins arrondis 2">
              <a:extLst>
                <a:ext uri="{FF2B5EF4-FFF2-40B4-BE49-F238E27FC236}">
                  <a16:creationId xmlns:a16="http://schemas.microsoft.com/office/drawing/2014/main" id="{0EDDC8B5-B212-894B-8C8E-808A9CE310C4}"/>
                </a:ext>
              </a:extLst>
            </p:cNvPr>
            <p:cNvSpPr/>
            <p:nvPr/>
          </p:nvSpPr>
          <p:spPr>
            <a:xfrm>
              <a:off x="7186588" y="1648078"/>
              <a:ext cx="792088" cy="2554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CB5B1ABA-C158-4443-811F-F8337DA809B1}"/>
                </a:ext>
              </a:extLst>
            </p:cNvPr>
            <p:cNvCxnSpPr/>
            <p:nvPr/>
          </p:nvCxnSpPr>
          <p:spPr>
            <a:xfrm>
              <a:off x="7476365" y="1640462"/>
              <a:ext cx="502311" cy="281436"/>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 name="Rectangle : coins arrondis 3">
            <a:extLst>
              <a:ext uri="{FF2B5EF4-FFF2-40B4-BE49-F238E27FC236}">
                <a16:creationId xmlns:a16="http://schemas.microsoft.com/office/drawing/2014/main" id="{EF0B7409-1C7B-8543-817B-9720A2E80CB5}"/>
              </a:ext>
            </a:extLst>
          </p:cNvPr>
          <p:cNvSpPr/>
          <p:nvPr/>
        </p:nvSpPr>
        <p:spPr>
          <a:xfrm>
            <a:off x="6793654" y="3029744"/>
            <a:ext cx="682711" cy="285751"/>
          </a:xfrm>
          <a:prstGeom prst="round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2DEE312E-E532-1140-B386-C2E62B22DEF0}"/>
              </a:ext>
            </a:extLst>
          </p:cNvPr>
          <p:cNvPicPr>
            <a:picLocks noChangeAspect="1"/>
          </p:cNvPicPr>
          <p:nvPr/>
        </p:nvPicPr>
        <p:blipFill>
          <a:blip r:embed="rId3"/>
          <a:stretch>
            <a:fillRect/>
          </a:stretch>
        </p:blipFill>
        <p:spPr>
          <a:xfrm>
            <a:off x="7978675" y="-848"/>
            <a:ext cx="2794098" cy="652863"/>
          </a:xfrm>
          <a:prstGeom prst="rect">
            <a:avLst/>
          </a:prstGeom>
        </p:spPr>
      </p:pic>
    </p:spTree>
    <p:extLst>
      <p:ext uri="{BB962C8B-B14F-4D97-AF65-F5344CB8AC3E}">
        <p14:creationId xmlns:p14="http://schemas.microsoft.com/office/powerpoint/2010/main" val="359840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mn-lt"/>
              </a:rPr>
              <a:t>PERLE Configuration</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5</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grpSp>
        <p:nvGrpSpPr>
          <p:cNvPr id="6" name="Grouper 88">
            <a:extLst>
              <a:ext uri="{FF2B5EF4-FFF2-40B4-BE49-F238E27FC236}">
                <a16:creationId xmlns:a16="http://schemas.microsoft.com/office/drawing/2014/main" id="{EF14F30E-4A40-0841-B351-4250EB66F4E2}"/>
              </a:ext>
            </a:extLst>
          </p:cNvPr>
          <p:cNvGrpSpPr/>
          <p:nvPr/>
        </p:nvGrpSpPr>
        <p:grpSpPr>
          <a:xfrm>
            <a:off x="2002011" y="747319"/>
            <a:ext cx="7260164" cy="4802705"/>
            <a:chOff x="0" y="0"/>
            <a:chExt cx="8216900" cy="5435600"/>
          </a:xfrm>
        </p:grpSpPr>
        <p:grpSp>
          <p:nvGrpSpPr>
            <p:cNvPr id="8" name="Grouper 83">
              <a:extLst>
                <a:ext uri="{FF2B5EF4-FFF2-40B4-BE49-F238E27FC236}">
                  <a16:creationId xmlns:a16="http://schemas.microsoft.com/office/drawing/2014/main" id="{7C34948E-32EB-B34D-85C6-4C913F754B0F}"/>
                </a:ext>
              </a:extLst>
            </p:cNvPr>
            <p:cNvGrpSpPr/>
            <p:nvPr/>
          </p:nvGrpSpPr>
          <p:grpSpPr>
            <a:xfrm>
              <a:off x="0" y="0"/>
              <a:ext cx="8216900" cy="5435600"/>
              <a:chOff x="0" y="0"/>
              <a:chExt cx="8216900" cy="5435600"/>
            </a:xfrm>
          </p:grpSpPr>
          <p:pic>
            <p:nvPicPr>
              <p:cNvPr id="13" name="Picture 1" descr="Picture 1">
                <a:extLst>
                  <a:ext uri="{FF2B5EF4-FFF2-40B4-BE49-F238E27FC236}">
                    <a16:creationId xmlns:a16="http://schemas.microsoft.com/office/drawing/2014/main" id="{65502D26-3309-B148-893A-9039ABA66B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216900" cy="5435600"/>
              </a:xfrm>
              <a:prstGeom prst="rect">
                <a:avLst/>
              </a:prstGeom>
              <a:ln w="9525" cap="flat">
                <a:solidFill>
                  <a:srgbClr val="C87700"/>
                </a:solidFill>
                <a:prstDash val="solid"/>
                <a:miter lim="800000"/>
              </a:ln>
              <a:effectLst/>
            </p:spPr>
          </p:pic>
          <p:sp>
            <p:nvSpPr>
              <p:cNvPr id="14" name="TextBox 21">
                <a:extLst>
                  <a:ext uri="{FF2B5EF4-FFF2-40B4-BE49-F238E27FC236}">
                    <a16:creationId xmlns:a16="http://schemas.microsoft.com/office/drawing/2014/main" id="{9DA61037-1C37-5D4F-9B50-D93DBB053C03}"/>
                  </a:ext>
                </a:extLst>
              </p:cNvPr>
              <p:cNvSpPr txBox="1"/>
              <p:nvPr/>
            </p:nvSpPr>
            <p:spPr>
              <a:xfrm>
                <a:off x="664002" y="4558056"/>
                <a:ext cx="1179295" cy="2950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1060"/>
                  <a:t>D</a:t>
                </a:r>
                <a:r>
                  <a:rPr sz="1060">
                    <a:latin typeface="Arial Unicode MS"/>
                    <a:ea typeface="Arial Unicode MS"/>
                    <a:cs typeface="Arial Unicode MS"/>
                    <a:sym typeface="Arial Unicode MS"/>
                  </a:rPr>
                  <a:t>C = </a:t>
                </a:r>
                <a:r>
                  <a:rPr sz="1060"/>
                  <a:t>l</a:t>
                </a:r>
                <a:r>
                  <a:rPr sz="1060" baseline="-25000">
                    <a:latin typeface="Arial"/>
                    <a:ea typeface="Arial"/>
                    <a:cs typeface="Arial"/>
                    <a:sym typeface="Arial"/>
                  </a:rPr>
                  <a:t>RF</a:t>
                </a:r>
                <a:r>
                  <a:rPr sz="1060">
                    <a:latin typeface="Arial Unicode MS"/>
                    <a:ea typeface="Arial Unicode MS"/>
                    <a:cs typeface="Arial Unicode MS"/>
                    <a:sym typeface="Arial Unicode MS"/>
                  </a:rPr>
                  <a:t>/2</a:t>
                </a:r>
              </a:p>
            </p:txBody>
          </p:sp>
          <p:sp>
            <p:nvSpPr>
              <p:cNvPr id="15" name="TextBox 12">
                <a:extLst>
                  <a:ext uri="{FF2B5EF4-FFF2-40B4-BE49-F238E27FC236}">
                    <a16:creationId xmlns:a16="http://schemas.microsoft.com/office/drawing/2014/main" id="{5213EC7E-EAAC-4D41-AA89-34E9E5716871}"/>
                  </a:ext>
                </a:extLst>
              </p:cNvPr>
              <p:cNvSpPr txBox="1"/>
              <p:nvPr/>
            </p:nvSpPr>
            <p:spPr>
              <a:xfrm>
                <a:off x="1675436" y="2640567"/>
                <a:ext cx="700327" cy="2958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lang="en-US" sz="1060" dirty="0"/>
                  <a:t>7</a:t>
                </a:r>
                <a:r>
                  <a:rPr sz="1060" dirty="0">
                    <a:solidFill>
                      <a:srgbClr val="C00000"/>
                    </a:solidFill>
                  </a:rPr>
                  <a:t> </a:t>
                </a:r>
                <a:r>
                  <a:rPr sz="1060" dirty="0"/>
                  <a:t>MeV</a:t>
                </a:r>
              </a:p>
            </p:txBody>
          </p:sp>
          <p:sp>
            <p:nvSpPr>
              <p:cNvPr id="16" name="TextBox 13">
                <a:extLst>
                  <a:ext uri="{FF2B5EF4-FFF2-40B4-BE49-F238E27FC236}">
                    <a16:creationId xmlns:a16="http://schemas.microsoft.com/office/drawing/2014/main" id="{8510DB8F-E6CD-2E48-B570-03C10755B3E3}"/>
                  </a:ext>
                </a:extLst>
              </p:cNvPr>
              <p:cNvSpPr txBox="1"/>
              <p:nvPr/>
            </p:nvSpPr>
            <p:spPr>
              <a:xfrm rot="20272894">
                <a:off x="5008213" y="3608217"/>
                <a:ext cx="1275583" cy="2950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1060" dirty="0"/>
                  <a:t>D</a:t>
                </a:r>
                <a:r>
                  <a:rPr sz="1060" dirty="0">
                    <a:latin typeface="Arial Unicode MS"/>
                    <a:ea typeface="Arial Unicode MS"/>
                    <a:cs typeface="Arial Unicode MS"/>
                    <a:sym typeface="Arial Unicode MS"/>
                  </a:rPr>
                  <a:t>E = </a:t>
                </a:r>
                <a:r>
                  <a:rPr lang="en-US" sz="1060" dirty="0">
                    <a:solidFill>
                      <a:srgbClr val="FFFF00"/>
                    </a:solidFill>
                    <a:latin typeface="Arial Unicode MS"/>
                    <a:ea typeface="Arial Unicode MS"/>
                    <a:cs typeface="Arial Unicode MS"/>
                    <a:sym typeface="Arial Unicode MS"/>
                  </a:rPr>
                  <a:t>80</a:t>
                </a:r>
                <a:r>
                  <a:rPr sz="1060" dirty="0">
                    <a:latin typeface="Arial Unicode MS"/>
                    <a:ea typeface="Arial Unicode MS"/>
                    <a:cs typeface="Arial Unicode MS"/>
                    <a:sym typeface="Arial Unicode MS"/>
                  </a:rPr>
                  <a:t> MeV</a:t>
                </a:r>
              </a:p>
            </p:txBody>
          </p:sp>
          <p:sp>
            <p:nvSpPr>
              <p:cNvPr id="17" name="TextBox 15">
                <a:extLst>
                  <a:ext uri="{FF2B5EF4-FFF2-40B4-BE49-F238E27FC236}">
                    <a16:creationId xmlns:a16="http://schemas.microsoft.com/office/drawing/2014/main" id="{001D3451-CCA7-D149-8CEE-35EB261B6496}"/>
                  </a:ext>
                </a:extLst>
              </p:cNvPr>
              <p:cNvSpPr txBox="1"/>
              <p:nvPr/>
            </p:nvSpPr>
            <p:spPr>
              <a:xfrm>
                <a:off x="3988165" y="3851702"/>
                <a:ext cx="679336" cy="2958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lang="en-US" sz="1060" dirty="0"/>
                  <a:t>7</a:t>
                </a:r>
                <a:r>
                  <a:rPr sz="1060" dirty="0"/>
                  <a:t> MeV </a:t>
                </a:r>
              </a:p>
            </p:txBody>
          </p:sp>
          <p:sp>
            <p:nvSpPr>
              <p:cNvPr id="18" name="TextBox 12">
                <a:extLst>
                  <a:ext uri="{FF2B5EF4-FFF2-40B4-BE49-F238E27FC236}">
                    <a16:creationId xmlns:a16="http://schemas.microsoft.com/office/drawing/2014/main" id="{02943787-47D9-584C-81C9-BC578CF1B395}"/>
                  </a:ext>
                </a:extLst>
              </p:cNvPr>
              <p:cNvSpPr txBox="1"/>
              <p:nvPr/>
            </p:nvSpPr>
            <p:spPr>
              <a:xfrm>
                <a:off x="7169208" y="1022373"/>
                <a:ext cx="992288" cy="2958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1060"/>
                  <a:t>1 : 3 : 5</a:t>
                </a:r>
              </a:p>
            </p:txBody>
          </p:sp>
          <p:sp>
            <p:nvSpPr>
              <p:cNvPr id="19" name="TextBox 12">
                <a:extLst>
                  <a:ext uri="{FF2B5EF4-FFF2-40B4-BE49-F238E27FC236}">
                    <a16:creationId xmlns:a16="http://schemas.microsoft.com/office/drawing/2014/main" id="{8345AE5D-328C-D24E-80F7-9416C817F7B0}"/>
                  </a:ext>
                </a:extLst>
              </p:cNvPr>
              <p:cNvSpPr txBox="1"/>
              <p:nvPr/>
            </p:nvSpPr>
            <p:spPr>
              <a:xfrm>
                <a:off x="536151" y="3777350"/>
                <a:ext cx="898783" cy="2958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1060"/>
                  <a:t>2 : 4 : 6</a:t>
                </a:r>
              </a:p>
            </p:txBody>
          </p:sp>
          <p:sp>
            <p:nvSpPr>
              <p:cNvPr id="20" name="Straight Arrow Connector 16">
                <a:extLst>
                  <a:ext uri="{FF2B5EF4-FFF2-40B4-BE49-F238E27FC236}">
                    <a16:creationId xmlns:a16="http://schemas.microsoft.com/office/drawing/2014/main" id="{489D118B-5445-D441-8C78-4B0EDF421DF3}"/>
                  </a:ext>
                </a:extLst>
              </p:cNvPr>
              <p:cNvSpPr/>
              <p:nvPr/>
            </p:nvSpPr>
            <p:spPr>
              <a:xfrm flipH="1">
                <a:off x="3753451" y="3671690"/>
                <a:ext cx="658344" cy="389375"/>
              </a:xfrm>
              <a:prstGeom prst="line">
                <a:avLst/>
              </a:prstGeom>
              <a:noFill/>
              <a:ln w="12699" cap="flat">
                <a:solidFill>
                  <a:srgbClr val="FFFF00"/>
                </a:solidFill>
                <a:prstDash val="solid"/>
                <a:round/>
                <a:tailEnd type="triangle" w="med" len="med"/>
              </a:ln>
              <a:effectLst/>
            </p:spPr>
            <p:txBody>
              <a:bodyPr wrap="square" lIns="40396" tIns="40396" rIns="40396" bIns="40396" numCol="1" anchor="t">
                <a:noAutofit/>
              </a:bodyPr>
              <a:lstStyle/>
              <a:p>
                <a:endParaRPr sz="1767"/>
              </a:p>
            </p:txBody>
          </p:sp>
          <p:sp>
            <p:nvSpPr>
              <p:cNvPr id="21" name="TextBox 15">
                <a:extLst>
                  <a:ext uri="{FF2B5EF4-FFF2-40B4-BE49-F238E27FC236}">
                    <a16:creationId xmlns:a16="http://schemas.microsoft.com/office/drawing/2014/main" id="{EF476607-62AB-F94B-8B2D-4521668C623A}"/>
                  </a:ext>
                </a:extLst>
              </p:cNvPr>
              <p:cNvSpPr txBox="1"/>
              <p:nvPr/>
            </p:nvSpPr>
            <p:spPr>
              <a:xfrm rot="20492133">
                <a:off x="3404070" y="4175930"/>
                <a:ext cx="616363" cy="2958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sz="1060"/>
                  <a:t>dump</a:t>
                </a:r>
              </a:p>
            </p:txBody>
          </p:sp>
          <p:grpSp>
            <p:nvGrpSpPr>
              <p:cNvPr id="22" name="Cube 50">
                <a:extLst>
                  <a:ext uri="{FF2B5EF4-FFF2-40B4-BE49-F238E27FC236}">
                    <a16:creationId xmlns:a16="http://schemas.microsoft.com/office/drawing/2014/main" id="{34B40F78-8E6D-0F45-A56F-3889D91830EB}"/>
                  </a:ext>
                </a:extLst>
              </p:cNvPr>
              <p:cNvGrpSpPr/>
              <p:nvPr/>
            </p:nvGrpSpPr>
            <p:grpSpPr>
              <a:xfrm>
                <a:off x="887429" y="2952858"/>
                <a:ext cx="749618" cy="224534"/>
                <a:chOff x="0" y="0"/>
                <a:chExt cx="749617" cy="224533"/>
              </a:xfrm>
            </p:grpSpPr>
            <p:sp>
              <p:nvSpPr>
                <p:cNvPr id="31" name="Figure">
                  <a:extLst>
                    <a:ext uri="{FF2B5EF4-FFF2-40B4-BE49-F238E27FC236}">
                      <a16:creationId xmlns:a16="http://schemas.microsoft.com/office/drawing/2014/main" id="{FD7B0445-8257-0A41-914E-2EBA90875A39}"/>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path>
                  </a:pathLst>
                </a:custGeom>
                <a:solidFill>
                  <a:srgbClr val="00863D"/>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2" name="Figure">
                  <a:extLst>
                    <a:ext uri="{FF2B5EF4-FFF2-40B4-BE49-F238E27FC236}">
                      <a16:creationId xmlns:a16="http://schemas.microsoft.com/office/drawing/2014/main" id="{2D454A66-BCE3-D24E-92CE-2BD1511C046A}"/>
                    </a:ext>
                  </a:extLst>
                </p:cNvPr>
                <p:cNvSpPr/>
                <p:nvPr/>
              </p:nvSpPr>
              <p:spPr>
                <a:xfrm rot="21040540">
                  <a:off x="714817" y="1441"/>
                  <a:ext cx="26416"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3" name="Figure">
                  <a:extLst>
                    <a:ext uri="{FF2B5EF4-FFF2-40B4-BE49-F238E27FC236}">
                      <a16:creationId xmlns:a16="http://schemas.microsoft.com/office/drawing/2014/main" id="{FEBD979E-6C4C-774C-A9F2-0471D697EC98}"/>
                    </a:ext>
                  </a:extLst>
                </p:cNvPr>
                <p:cNvSpPr/>
                <p:nvPr/>
              </p:nvSpPr>
              <p:spPr>
                <a:xfrm rot="21040540">
                  <a:off x="-2765" y="59960"/>
                  <a:ext cx="742307" cy="264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9" y="0"/>
                      </a:lnTo>
                      <a:lnTo>
                        <a:pt x="21600" y="0"/>
                      </a:lnTo>
                      <a:lnTo>
                        <a:pt x="20831" y="21600"/>
                      </a:lnTo>
                      <a:close/>
                    </a:path>
                  </a:pathLst>
                </a:custGeom>
                <a:solidFill>
                  <a:srgbClr val="FFFFFF">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4" name="Figure">
                  <a:extLst>
                    <a:ext uri="{FF2B5EF4-FFF2-40B4-BE49-F238E27FC236}">
                      <a16:creationId xmlns:a16="http://schemas.microsoft.com/office/drawing/2014/main" id="{7160AF57-55E3-FF40-982E-0109BE823D25}"/>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moveTo>
                        <a:pt x="0" y="5400"/>
                      </a:moveTo>
                      <a:lnTo>
                        <a:pt x="20831" y="5400"/>
                      </a:lnTo>
                      <a:lnTo>
                        <a:pt x="21600" y="0"/>
                      </a:lnTo>
                      <a:moveTo>
                        <a:pt x="20831" y="5400"/>
                      </a:moveTo>
                      <a:lnTo>
                        <a:pt x="20831" y="21600"/>
                      </a:lnTo>
                    </a:path>
                  </a:pathLst>
                </a:custGeom>
                <a:noFill/>
                <a:ln w="12699" cap="flat">
                  <a:solidFill>
                    <a:srgbClr val="00B050"/>
                  </a:solidFill>
                  <a:prstDash val="solid"/>
                  <a:round/>
                </a:ln>
                <a:effectLst/>
              </p:spPr>
              <p:txBody>
                <a:bodyPr wrap="square" lIns="40396" tIns="40396" rIns="40396" bIns="40396" numCol="1" anchor="ctr">
                  <a:noAutofit/>
                </a:bodyPr>
                <a:lstStyle/>
                <a:p>
                  <a:pPr>
                    <a:lnSpc>
                      <a:spcPct val="120000"/>
                    </a:lnSpc>
                  </a:pPr>
                  <a:endParaRPr sz="1767"/>
                </a:p>
              </p:txBody>
            </p:sp>
          </p:grpSp>
          <p:sp>
            <p:nvSpPr>
              <p:cNvPr id="23" name="Straight Arrow Connector 8">
                <a:extLst>
                  <a:ext uri="{FF2B5EF4-FFF2-40B4-BE49-F238E27FC236}">
                    <a16:creationId xmlns:a16="http://schemas.microsoft.com/office/drawing/2014/main" id="{71D390F7-0DA4-D84F-AC91-501DDF6B7318}"/>
                  </a:ext>
                </a:extLst>
              </p:cNvPr>
              <p:cNvSpPr/>
              <p:nvPr/>
            </p:nvSpPr>
            <p:spPr>
              <a:xfrm flipV="1">
                <a:off x="1629574" y="2998600"/>
                <a:ext cx="639263" cy="11740"/>
              </a:xfrm>
              <a:prstGeom prst="line">
                <a:avLst/>
              </a:prstGeom>
              <a:noFill/>
              <a:ln w="12699" cap="flat">
                <a:solidFill>
                  <a:srgbClr val="FFFF00"/>
                </a:solidFill>
                <a:prstDash val="solid"/>
                <a:round/>
                <a:tailEnd type="triangle" w="med" len="med"/>
              </a:ln>
              <a:effectLst/>
            </p:spPr>
            <p:txBody>
              <a:bodyPr wrap="square" lIns="40396" tIns="40396" rIns="40396" bIns="40396" numCol="1" anchor="t">
                <a:noAutofit/>
              </a:bodyPr>
              <a:lstStyle/>
              <a:p>
                <a:endParaRPr sz="1767"/>
              </a:p>
            </p:txBody>
          </p:sp>
          <p:sp>
            <p:nvSpPr>
              <p:cNvPr id="24" name="TextBox 15">
                <a:extLst>
                  <a:ext uri="{FF2B5EF4-FFF2-40B4-BE49-F238E27FC236}">
                    <a16:creationId xmlns:a16="http://schemas.microsoft.com/office/drawing/2014/main" id="{0254CA80-CEB0-E642-B073-5FC63BC0B805}"/>
                  </a:ext>
                </a:extLst>
              </p:cNvPr>
              <p:cNvSpPr txBox="1"/>
              <p:nvPr/>
            </p:nvSpPr>
            <p:spPr>
              <a:xfrm rot="21160245">
                <a:off x="813983" y="2660267"/>
                <a:ext cx="734674" cy="2958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0396" tIns="40396" rIns="40396" bIns="40396" numCol="1" anchor="t">
                <a:spAutoFit/>
              </a:bodyPr>
              <a:lstStyle>
                <a:lvl1pPr algn="ctr">
                  <a:lnSpc>
                    <a:spcPct val="120000"/>
                  </a:lnSpc>
                  <a:defRPr sz="1200">
                    <a:solidFill>
                      <a:srgbClr val="FFFF00"/>
                    </a:solidFill>
                    <a:latin typeface="Arial Unicode MS"/>
                    <a:ea typeface="Arial Unicode MS"/>
                    <a:cs typeface="Arial Unicode MS"/>
                    <a:sym typeface="Arial Unicode MS"/>
                  </a:defRPr>
                </a:lvl1pPr>
              </a:lstStyle>
              <a:p>
                <a:r>
                  <a:rPr sz="1060"/>
                  <a:t>injector</a:t>
                </a:r>
              </a:p>
            </p:txBody>
          </p:sp>
          <p:grpSp>
            <p:nvGrpSpPr>
              <p:cNvPr id="25" name="Cube 60">
                <a:extLst>
                  <a:ext uri="{FF2B5EF4-FFF2-40B4-BE49-F238E27FC236}">
                    <a16:creationId xmlns:a16="http://schemas.microsoft.com/office/drawing/2014/main" id="{D96CC8E9-76D3-4149-8F61-5576617DBF60}"/>
                  </a:ext>
                </a:extLst>
              </p:cNvPr>
              <p:cNvGrpSpPr/>
              <p:nvPr/>
            </p:nvGrpSpPr>
            <p:grpSpPr>
              <a:xfrm>
                <a:off x="3485612" y="4004178"/>
                <a:ext cx="320046" cy="240957"/>
                <a:chOff x="0" y="0"/>
                <a:chExt cx="320044" cy="240956"/>
              </a:xfrm>
            </p:grpSpPr>
            <p:sp>
              <p:nvSpPr>
                <p:cNvPr id="27" name="Figure">
                  <a:extLst>
                    <a:ext uri="{FF2B5EF4-FFF2-40B4-BE49-F238E27FC236}">
                      <a16:creationId xmlns:a16="http://schemas.microsoft.com/office/drawing/2014/main" id="{C13DCE4B-DE6F-8840-9B5C-7C68A84630A1}"/>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path>
                  </a:pathLst>
                </a:custGeom>
                <a:solidFill>
                  <a:srgbClr val="B40000"/>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28" name="Figure">
                  <a:extLst>
                    <a:ext uri="{FF2B5EF4-FFF2-40B4-BE49-F238E27FC236}">
                      <a16:creationId xmlns:a16="http://schemas.microsoft.com/office/drawing/2014/main" id="{F3CEE865-18C6-BB43-AE75-83EAD7ED5279}"/>
                    </a:ext>
                  </a:extLst>
                </p:cNvPr>
                <p:cNvSpPr/>
                <p:nvPr/>
              </p:nvSpPr>
              <p:spPr>
                <a:xfrm rot="20483132" flipH="1">
                  <a:off x="24258" y="80288"/>
                  <a:ext cx="39623"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29" name="Figure">
                  <a:extLst>
                    <a:ext uri="{FF2B5EF4-FFF2-40B4-BE49-F238E27FC236}">
                      <a16:creationId xmlns:a16="http://schemas.microsoft.com/office/drawing/2014/main" id="{A14E9F0C-37C2-FE49-A0F5-54791296C24F}"/>
                    </a:ext>
                  </a:extLst>
                </p:cNvPr>
                <p:cNvSpPr/>
                <p:nvPr/>
              </p:nvSpPr>
              <p:spPr>
                <a:xfrm rot="20483132" flipH="1">
                  <a:off x="-1114" y="44342"/>
                  <a:ext cx="284330" cy="396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10" y="0"/>
                      </a:lnTo>
                      <a:lnTo>
                        <a:pt x="21600" y="0"/>
                      </a:lnTo>
                      <a:lnTo>
                        <a:pt x="18590" y="21600"/>
                      </a:lnTo>
                      <a:close/>
                    </a:path>
                  </a:pathLst>
                </a:custGeom>
                <a:solidFill>
                  <a:srgbClr val="FFFFFF">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0" name="Figure">
                  <a:extLst>
                    <a:ext uri="{FF2B5EF4-FFF2-40B4-BE49-F238E27FC236}">
                      <a16:creationId xmlns:a16="http://schemas.microsoft.com/office/drawing/2014/main" id="{4189B44C-0AEA-B143-9B56-B0B22EA023E1}"/>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moveTo>
                        <a:pt x="0" y="5400"/>
                      </a:moveTo>
                      <a:lnTo>
                        <a:pt x="18590" y="5400"/>
                      </a:lnTo>
                      <a:lnTo>
                        <a:pt x="21600" y="0"/>
                      </a:lnTo>
                      <a:moveTo>
                        <a:pt x="18590" y="5400"/>
                      </a:moveTo>
                      <a:lnTo>
                        <a:pt x="18590" y="21600"/>
                      </a:lnTo>
                    </a:path>
                  </a:pathLst>
                </a:custGeom>
                <a:noFill/>
                <a:ln w="12699" cap="flat">
                  <a:solidFill>
                    <a:srgbClr val="DE8400"/>
                  </a:solidFill>
                  <a:prstDash val="solid"/>
                  <a:round/>
                </a:ln>
                <a:effectLst/>
              </p:spPr>
              <p:txBody>
                <a:bodyPr wrap="square" lIns="40396" tIns="40396" rIns="40396" bIns="40396" numCol="1" anchor="ctr">
                  <a:noAutofit/>
                </a:bodyPr>
                <a:lstStyle/>
                <a:p>
                  <a:pPr>
                    <a:lnSpc>
                      <a:spcPct val="120000"/>
                    </a:lnSpc>
                  </a:pPr>
                  <a:endParaRPr sz="1767"/>
                </a:p>
              </p:txBody>
            </p:sp>
          </p:grpSp>
          <p:sp>
            <p:nvSpPr>
              <p:cNvPr id="26" name="Oval 26">
                <a:extLst>
                  <a:ext uri="{FF2B5EF4-FFF2-40B4-BE49-F238E27FC236}">
                    <a16:creationId xmlns:a16="http://schemas.microsoft.com/office/drawing/2014/main" id="{02291DEC-2DC6-E941-8713-EB46E2BA1EFF}"/>
                  </a:ext>
                </a:extLst>
              </p:cNvPr>
              <p:cNvSpPr/>
              <p:nvPr/>
            </p:nvSpPr>
            <p:spPr>
              <a:xfrm>
                <a:off x="868185" y="3063168"/>
                <a:ext cx="125945" cy="119357"/>
              </a:xfrm>
              <a:prstGeom prst="ellipse">
                <a:avLst/>
              </a:prstGeom>
              <a:solidFill>
                <a:srgbClr val="FF0000"/>
              </a:solidFill>
              <a:ln w="12700" cap="flat">
                <a:noFill/>
                <a:miter lim="400000"/>
              </a:ln>
              <a:effectLst/>
            </p:spPr>
            <p:txBody>
              <a:bodyPr wrap="square" lIns="40396" tIns="40396" rIns="40396" bIns="40396" numCol="1" anchor="ctr">
                <a:noAutofit/>
              </a:bodyPr>
              <a:lstStyle/>
              <a:p>
                <a:pPr>
                  <a:lnSpc>
                    <a:spcPct val="120000"/>
                  </a:lnSpc>
                </a:pPr>
                <a:endParaRPr sz="1767"/>
              </a:p>
            </p:txBody>
          </p:sp>
        </p:grpSp>
        <p:pic>
          <p:nvPicPr>
            <p:cNvPr id="10" name="Image 86" descr="Image 86">
              <a:extLst>
                <a:ext uri="{FF2B5EF4-FFF2-40B4-BE49-F238E27FC236}">
                  <a16:creationId xmlns:a16="http://schemas.microsoft.com/office/drawing/2014/main" id="{281279C8-0699-8A4F-A528-C733A06FD4A5}"/>
                </a:ext>
              </a:extLst>
            </p:cNvPr>
            <p:cNvPicPr>
              <a:picLocks noChangeAspect="1"/>
            </p:cNvPicPr>
            <p:nvPr/>
          </p:nvPicPr>
          <p:blipFill>
            <a:blip r:embed="rId3"/>
            <a:stretch>
              <a:fillRect/>
            </a:stretch>
          </p:blipFill>
          <p:spPr>
            <a:xfrm>
              <a:off x="4276990" y="2570148"/>
              <a:ext cx="1982581" cy="1252157"/>
            </a:xfrm>
            <a:prstGeom prst="rect">
              <a:avLst/>
            </a:prstGeom>
            <a:ln w="12700" cap="flat">
              <a:noFill/>
              <a:miter lim="400000"/>
            </a:ln>
            <a:effectLst/>
          </p:spPr>
        </p:pic>
        <p:pic>
          <p:nvPicPr>
            <p:cNvPr id="12" name="Image 87" descr="Image 87">
              <a:extLst>
                <a:ext uri="{FF2B5EF4-FFF2-40B4-BE49-F238E27FC236}">
                  <a16:creationId xmlns:a16="http://schemas.microsoft.com/office/drawing/2014/main" id="{9943243F-8F39-FF4E-B7C9-97821A563F80}"/>
                </a:ext>
              </a:extLst>
            </p:cNvPr>
            <p:cNvPicPr>
              <a:picLocks noChangeAspect="1"/>
            </p:cNvPicPr>
            <p:nvPr/>
          </p:nvPicPr>
          <p:blipFill>
            <a:blip r:embed="rId3"/>
            <a:stretch>
              <a:fillRect/>
            </a:stretch>
          </p:blipFill>
          <p:spPr>
            <a:xfrm>
              <a:off x="2268837" y="1851505"/>
              <a:ext cx="1982581" cy="1252158"/>
            </a:xfrm>
            <a:prstGeom prst="rect">
              <a:avLst/>
            </a:prstGeom>
            <a:ln w="12700" cap="flat">
              <a:noFill/>
              <a:miter lim="400000"/>
            </a:ln>
            <a:effectLst/>
          </p:spPr>
        </p:pic>
      </p:grpSp>
      <p:sp>
        <p:nvSpPr>
          <p:cNvPr id="35" name="TextBox 13">
            <a:extLst>
              <a:ext uri="{FF2B5EF4-FFF2-40B4-BE49-F238E27FC236}">
                <a16:creationId xmlns:a16="http://schemas.microsoft.com/office/drawing/2014/main" id="{AD43FC8F-0F43-684C-B112-88B5C124338F}"/>
              </a:ext>
            </a:extLst>
          </p:cNvPr>
          <p:cNvSpPr txBox="1"/>
          <p:nvPr/>
        </p:nvSpPr>
        <p:spPr>
          <a:xfrm rot="20272894">
            <a:off x="4124845" y="2371330"/>
            <a:ext cx="1127060" cy="255455"/>
          </a:xfrm>
          <a:prstGeom prst="rect">
            <a:avLst/>
          </a:prstGeom>
          <a:ln w="12700">
            <a:miter lim="400000"/>
          </a:ln>
          <a:extLst>
            <a:ext uri="{C572A759-6A51-4108-AA02-DFA0A04FC94B}">
              <ma14:wrappingTextBoxFlag xmlns:ma14="http://schemas.microsoft.com/office/mac/drawingml/2011/main" xmlns="" val="1"/>
            </a:ext>
          </a:extLst>
        </p:spPr>
        <p:txBody>
          <a:bodyPr lIns="40396" rIns="40396">
            <a:spAutoFit/>
          </a:bodyPr>
          <a:lstStyle/>
          <a:p>
            <a:pPr>
              <a:defRPr sz="1200">
                <a:solidFill>
                  <a:srgbClr val="FFFF00"/>
                </a:solidFill>
                <a:latin typeface="Symbol"/>
                <a:ea typeface="Symbol"/>
                <a:cs typeface="Symbol"/>
                <a:sym typeface="Symbol"/>
              </a:defRPr>
            </a:pPr>
            <a:r>
              <a:rPr sz="1060" dirty="0"/>
              <a:t>D</a:t>
            </a:r>
            <a:r>
              <a:rPr sz="1060" dirty="0">
                <a:latin typeface="Arial Unicode MS"/>
                <a:ea typeface="Arial Unicode MS"/>
                <a:cs typeface="Arial Unicode MS"/>
                <a:sym typeface="Arial Unicode MS"/>
              </a:rPr>
              <a:t>E = </a:t>
            </a:r>
            <a:r>
              <a:rPr lang="en-US" sz="1060" dirty="0">
                <a:solidFill>
                  <a:srgbClr val="FFFF00"/>
                </a:solidFill>
                <a:latin typeface="Arial Unicode MS"/>
                <a:ea typeface="Arial Unicode MS"/>
                <a:cs typeface="Arial Unicode MS"/>
                <a:sym typeface="Arial Unicode MS"/>
              </a:rPr>
              <a:t>80</a:t>
            </a:r>
            <a:r>
              <a:rPr sz="1060" dirty="0">
                <a:latin typeface="Arial Unicode MS"/>
                <a:ea typeface="Arial Unicode MS"/>
                <a:cs typeface="Arial Unicode MS"/>
                <a:sym typeface="Arial Unicode MS"/>
              </a:rPr>
              <a:t> MeV</a:t>
            </a:r>
          </a:p>
        </p:txBody>
      </p:sp>
      <p:sp>
        <p:nvSpPr>
          <p:cNvPr id="36" name="ZoneTexte 90">
            <a:extLst>
              <a:ext uri="{FF2B5EF4-FFF2-40B4-BE49-F238E27FC236}">
                <a16:creationId xmlns:a16="http://schemas.microsoft.com/office/drawing/2014/main" id="{E9314BD5-99FA-8142-B806-F21BFF074383}"/>
              </a:ext>
            </a:extLst>
          </p:cNvPr>
          <p:cNvSpPr txBox="1"/>
          <p:nvPr/>
        </p:nvSpPr>
        <p:spPr>
          <a:xfrm>
            <a:off x="2103003" y="1064868"/>
            <a:ext cx="4567058" cy="851836"/>
          </a:xfrm>
          <a:prstGeom prst="rect">
            <a:avLst/>
          </a:prstGeom>
          <a:ln w="12700">
            <a:miter lim="400000"/>
          </a:ln>
          <a:extLst>
            <a:ext uri="{C572A759-6A51-4108-AA02-DFA0A04FC94B}">
              <ma14:wrappingTextBoxFlag xmlns:ma14="http://schemas.microsoft.com/office/mac/drawingml/2011/main" xmlns="" val="1"/>
            </a:ext>
          </a:extLst>
        </p:spPr>
        <p:txBody>
          <a:bodyPr lIns="40396" rIns="40396">
            <a:spAutoFit/>
          </a:bodyPr>
          <a:lstStyle/>
          <a:p>
            <a:pPr marL="252489" indent="-252489">
              <a:lnSpc>
                <a:spcPct val="120000"/>
              </a:lnSpc>
              <a:buSzPct val="100000"/>
              <a:buChar char="▪"/>
              <a:defRPr sz="1600">
                <a:solidFill>
                  <a:srgbClr val="FFFFFF"/>
                </a:solidFill>
                <a:latin typeface="Arial"/>
                <a:ea typeface="Arial"/>
                <a:cs typeface="Arial"/>
                <a:sym typeface="Arial"/>
              </a:defRPr>
            </a:pPr>
            <a:r>
              <a:rPr sz="1414" dirty="0"/>
              <a:t>2 </a:t>
            </a:r>
            <a:r>
              <a:rPr sz="1414" dirty="0" err="1"/>
              <a:t>Linacs</a:t>
            </a:r>
            <a:r>
              <a:rPr sz="1414" dirty="0"/>
              <a:t> (Four 5-Cell 801.58 MHz SC cavities)</a:t>
            </a:r>
          </a:p>
          <a:p>
            <a:pPr marL="252489" indent="-252489">
              <a:lnSpc>
                <a:spcPct val="120000"/>
              </a:lnSpc>
              <a:buSzPct val="100000"/>
              <a:buChar char="▪"/>
              <a:defRPr sz="1600">
                <a:solidFill>
                  <a:srgbClr val="FFFFFF"/>
                </a:solidFill>
                <a:latin typeface="Arial"/>
                <a:ea typeface="Arial"/>
                <a:cs typeface="Arial"/>
                <a:sym typeface="Arial"/>
              </a:defRPr>
            </a:pPr>
            <a:r>
              <a:rPr sz="1414" dirty="0"/>
              <a:t>3 turns </a:t>
            </a:r>
            <a:r>
              <a:rPr lang="en-US" sz="1414" dirty="0"/>
              <a:t>(</a:t>
            </a:r>
            <a:r>
              <a:rPr lang="en-US" sz="1414" dirty="0">
                <a:solidFill>
                  <a:schemeClr val="bg1"/>
                </a:solidFill>
                <a:sym typeface="Wingdings" pitchFamily="2" charset="2"/>
              </a:rPr>
              <a:t>160</a:t>
            </a:r>
            <a:r>
              <a:rPr sz="1414" dirty="0">
                <a:solidFill>
                  <a:srgbClr val="C00000"/>
                </a:solidFill>
              </a:rPr>
              <a:t> </a:t>
            </a:r>
            <a:r>
              <a:rPr sz="1414" dirty="0"/>
              <a:t>MeV/turn)</a:t>
            </a:r>
          </a:p>
          <a:p>
            <a:pPr marL="252489" indent="-252489">
              <a:lnSpc>
                <a:spcPct val="120000"/>
              </a:lnSpc>
              <a:buSzPct val="100000"/>
              <a:buChar char="▪"/>
              <a:defRPr sz="1600">
                <a:solidFill>
                  <a:srgbClr val="FFFFFF"/>
                </a:solidFill>
                <a:latin typeface="Arial"/>
                <a:ea typeface="Arial"/>
                <a:cs typeface="Arial"/>
                <a:sym typeface="Arial"/>
              </a:defRPr>
            </a:pPr>
            <a:r>
              <a:rPr sz="1414" dirty="0"/>
              <a:t>Max. beam energy </a:t>
            </a:r>
            <a:r>
              <a:rPr lang="en-US" sz="1414" dirty="0">
                <a:solidFill>
                  <a:schemeClr val="bg1"/>
                </a:solidFill>
              </a:rPr>
              <a:t>5</a:t>
            </a:r>
            <a:r>
              <a:rPr sz="1414" dirty="0"/>
              <a:t>00 MeV</a:t>
            </a:r>
          </a:p>
        </p:txBody>
      </p:sp>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4"/>
          <a:stretch>
            <a:fillRect/>
          </a:stretch>
        </p:blipFill>
        <p:spPr>
          <a:xfrm>
            <a:off x="7978675" y="-848"/>
            <a:ext cx="2794098" cy="652863"/>
          </a:xfrm>
          <a:prstGeom prst="rect">
            <a:avLst/>
          </a:prstGeom>
        </p:spPr>
      </p:pic>
    </p:spTree>
    <p:extLst>
      <p:ext uri="{BB962C8B-B14F-4D97-AF65-F5344CB8AC3E}">
        <p14:creationId xmlns:p14="http://schemas.microsoft.com/office/powerpoint/2010/main" val="252622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mn-lt"/>
              </a:rPr>
              <a:t>PERLE Configuration</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6</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6" name="Picture 1">
            <a:extLst>
              <a:ext uri="{FF2B5EF4-FFF2-40B4-BE49-F238E27FC236}">
                <a16:creationId xmlns:a16="http://schemas.microsoft.com/office/drawing/2014/main" id="{E6C7D01C-9B44-C04F-8691-7B6F9F4AAB27}"/>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9318" y="1162698"/>
            <a:ext cx="8101583" cy="3896587"/>
          </a:xfrm>
          <a:prstGeom prst="rect">
            <a:avLst/>
          </a:prstGeom>
          <a:noFill/>
          <a:ln w="9525">
            <a:solidFill>
              <a:srgbClr val="C877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21">
            <a:extLst>
              <a:ext uri="{FF2B5EF4-FFF2-40B4-BE49-F238E27FC236}">
                <a16:creationId xmlns:a16="http://schemas.microsoft.com/office/drawing/2014/main" id="{23CDE16F-CED9-2D43-A430-C998D29A8C85}"/>
              </a:ext>
            </a:extLst>
          </p:cNvPr>
          <p:cNvSpPr txBox="1">
            <a:spLocks noChangeArrowheads="1"/>
          </p:cNvSpPr>
          <p:nvPr/>
        </p:nvSpPr>
        <p:spPr bwMode="auto">
          <a:xfrm>
            <a:off x="1587986" y="4454846"/>
            <a:ext cx="1179637"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C  in arc 6 = </a:t>
            </a:r>
            <a:r>
              <a:rPr lang="en-US" altLang="fr-FR" sz="884" dirty="0" err="1">
                <a:solidFill>
                  <a:srgbClr val="FFFF00"/>
                </a:solidFill>
                <a:latin typeface="Symbol" pitchFamily="2" charset="2"/>
              </a:rPr>
              <a:t>l</a:t>
            </a:r>
            <a:r>
              <a:rPr lang="en-US" altLang="fr-FR" sz="795" baseline="-25000" dirty="0" err="1">
                <a:solidFill>
                  <a:srgbClr val="FFFF00"/>
                </a:solidFill>
                <a:latin typeface="Arial" panose="020B0604020202020204" pitchFamily="34" charset="0"/>
              </a:rPr>
              <a:t>RF</a:t>
            </a:r>
            <a:r>
              <a:rPr lang="en-US" altLang="fr-FR" sz="884" dirty="0">
                <a:solidFill>
                  <a:srgbClr val="FFFF00"/>
                </a:solidFill>
              </a:rPr>
              <a:t>/2</a:t>
            </a:r>
          </a:p>
        </p:txBody>
      </p:sp>
      <p:sp>
        <p:nvSpPr>
          <p:cNvPr id="10" name="TextBox 12">
            <a:extLst>
              <a:ext uri="{FF2B5EF4-FFF2-40B4-BE49-F238E27FC236}">
                <a16:creationId xmlns:a16="http://schemas.microsoft.com/office/drawing/2014/main" id="{3DF9D37D-EA1F-1748-8D8A-8C7F0CE3D6FF}"/>
              </a:ext>
            </a:extLst>
          </p:cNvPr>
          <p:cNvSpPr txBox="1">
            <a:spLocks noChangeArrowheads="1"/>
          </p:cNvSpPr>
          <p:nvPr/>
        </p:nvSpPr>
        <p:spPr bwMode="auto">
          <a:xfrm>
            <a:off x="2359450" y="3098475"/>
            <a:ext cx="514776"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rPr>
              <a:t>7 MeV</a:t>
            </a:r>
          </a:p>
        </p:txBody>
      </p:sp>
      <p:sp>
        <p:nvSpPr>
          <p:cNvPr id="12" name="TextBox 13">
            <a:extLst>
              <a:ext uri="{FF2B5EF4-FFF2-40B4-BE49-F238E27FC236}">
                <a16:creationId xmlns:a16="http://schemas.microsoft.com/office/drawing/2014/main" id="{AAE573C2-45DF-D641-B94E-DDA0C25D31E7}"/>
              </a:ext>
            </a:extLst>
          </p:cNvPr>
          <p:cNvSpPr txBox="1">
            <a:spLocks noChangeArrowheads="1"/>
          </p:cNvSpPr>
          <p:nvPr/>
        </p:nvSpPr>
        <p:spPr bwMode="auto">
          <a:xfrm>
            <a:off x="5345067" y="3264850"/>
            <a:ext cx="850011"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80 MeV</a:t>
            </a:r>
          </a:p>
        </p:txBody>
      </p:sp>
      <p:sp>
        <p:nvSpPr>
          <p:cNvPr id="13" name="TextBox 14">
            <a:extLst>
              <a:ext uri="{FF2B5EF4-FFF2-40B4-BE49-F238E27FC236}">
                <a16:creationId xmlns:a16="http://schemas.microsoft.com/office/drawing/2014/main" id="{9C3330F3-5A77-4249-ADA6-B83BB7F131AB}"/>
              </a:ext>
            </a:extLst>
          </p:cNvPr>
          <p:cNvSpPr txBox="1">
            <a:spLocks noChangeArrowheads="1"/>
          </p:cNvSpPr>
          <p:nvPr/>
        </p:nvSpPr>
        <p:spPr bwMode="auto">
          <a:xfrm>
            <a:off x="3336351" y="2762807"/>
            <a:ext cx="866843"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80 MeV</a:t>
            </a:r>
          </a:p>
        </p:txBody>
      </p:sp>
      <p:sp>
        <p:nvSpPr>
          <p:cNvPr id="14" name="TextBox 15">
            <a:extLst>
              <a:ext uri="{FF2B5EF4-FFF2-40B4-BE49-F238E27FC236}">
                <a16:creationId xmlns:a16="http://schemas.microsoft.com/office/drawing/2014/main" id="{C0DA721F-2319-4043-AC5C-FAA09E9E1790}"/>
              </a:ext>
            </a:extLst>
          </p:cNvPr>
          <p:cNvSpPr txBox="1">
            <a:spLocks noChangeArrowheads="1"/>
          </p:cNvSpPr>
          <p:nvPr/>
        </p:nvSpPr>
        <p:spPr bwMode="auto">
          <a:xfrm>
            <a:off x="3946228" y="4025484"/>
            <a:ext cx="584538"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7 MeV </a:t>
            </a:r>
          </a:p>
        </p:txBody>
      </p:sp>
      <p:sp>
        <p:nvSpPr>
          <p:cNvPr id="15" name="TextBox 12">
            <a:extLst>
              <a:ext uri="{FF2B5EF4-FFF2-40B4-BE49-F238E27FC236}">
                <a16:creationId xmlns:a16="http://schemas.microsoft.com/office/drawing/2014/main" id="{DB841A38-D8C1-0A45-B7ED-2EFACB8C0367}"/>
              </a:ext>
            </a:extLst>
          </p:cNvPr>
          <p:cNvSpPr txBox="1">
            <a:spLocks noChangeArrowheads="1"/>
          </p:cNvSpPr>
          <p:nvPr/>
        </p:nvSpPr>
        <p:spPr bwMode="auto">
          <a:xfrm>
            <a:off x="6369651" y="1920242"/>
            <a:ext cx="729383"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1 : 3 : 5</a:t>
            </a:r>
          </a:p>
        </p:txBody>
      </p:sp>
      <p:sp>
        <p:nvSpPr>
          <p:cNvPr id="16" name="TextBox 12">
            <a:extLst>
              <a:ext uri="{FF2B5EF4-FFF2-40B4-BE49-F238E27FC236}">
                <a16:creationId xmlns:a16="http://schemas.microsoft.com/office/drawing/2014/main" id="{8AEECD39-C6FC-4042-B629-C598A7DB6CB5}"/>
              </a:ext>
            </a:extLst>
          </p:cNvPr>
          <p:cNvSpPr txBox="1">
            <a:spLocks noChangeArrowheads="1"/>
          </p:cNvSpPr>
          <p:nvPr/>
        </p:nvSpPr>
        <p:spPr bwMode="auto">
          <a:xfrm>
            <a:off x="1494008" y="3895186"/>
            <a:ext cx="660652"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2 : 4 : 6</a:t>
            </a:r>
          </a:p>
        </p:txBody>
      </p:sp>
      <p:cxnSp>
        <p:nvCxnSpPr>
          <p:cNvPr id="17" name="Straight Arrow Connector 16">
            <a:extLst>
              <a:ext uri="{FF2B5EF4-FFF2-40B4-BE49-F238E27FC236}">
                <a16:creationId xmlns:a16="http://schemas.microsoft.com/office/drawing/2014/main" id="{0F2F3018-5A97-2245-B254-1B4BBBCF2AB6}"/>
              </a:ext>
            </a:extLst>
          </p:cNvPr>
          <p:cNvCxnSpPr>
            <a:cxnSpLocks noChangeShapeType="1"/>
          </p:cNvCxnSpPr>
          <p:nvPr/>
        </p:nvCxnSpPr>
        <p:spPr bwMode="auto">
          <a:xfrm flipH="1">
            <a:off x="4682362" y="3803901"/>
            <a:ext cx="483917" cy="279129"/>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18" name="TextBox 15">
            <a:extLst>
              <a:ext uri="{FF2B5EF4-FFF2-40B4-BE49-F238E27FC236}">
                <a16:creationId xmlns:a16="http://schemas.microsoft.com/office/drawing/2014/main" id="{7A0A8960-C495-7045-B61D-D3A93F9FF1BF}"/>
              </a:ext>
            </a:extLst>
          </p:cNvPr>
          <p:cNvSpPr txBox="1">
            <a:spLocks noChangeArrowheads="1"/>
          </p:cNvSpPr>
          <p:nvPr/>
        </p:nvSpPr>
        <p:spPr bwMode="auto">
          <a:xfrm rot="20492134">
            <a:off x="4442294" y="4159719"/>
            <a:ext cx="465572"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dump</a:t>
            </a:r>
          </a:p>
        </p:txBody>
      </p:sp>
      <p:sp>
        <p:nvSpPr>
          <p:cNvPr id="19" name="Cube 50">
            <a:extLst>
              <a:ext uri="{FF2B5EF4-FFF2-40B4-BE49-F238E27FC236}">
                <a16:creationId xmlns:a16="http://schemas.microsoft.com/office/drawing/2014/main" id="{D01C82BD-3E94-9740-8BC1-98167AB47678}"/>
              </a:ext>
            </a:extLst>
          </p:cNvPr>
          <p:cNvSpPr>
            <a:spLocks noChangeArrowheads="1"/>
          </p:cNvSpPr>
          <p:nvPr/>
        </p:nvSpPr>
        <p:spPr bwMode="auto">
          <a:xfrm rot="21040540">
            <a:off x="1754904" y="3346746"/>
            <a:ext cx="545634" cy="75744"/>
          </a:xfrm>
          <a:prstGeom prst="cube">
            <a:avLst>
              <a:gd name="adj" fmla="val 25000"/>
            </a:avLst>
          </a:prstGeom>
          <a:solidFill>
            <a:srgbClr val="00863D"/>
          </a:solidFill>
          <a:ln w="12699">
            <a:solidFill>
              <a:srgbClr val="00B05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cxnSp>
        <p:nvCxnSpPr>
          <p:cNvPr id="20" name="Straight Arrow Connector 8">
            <a:extLst>
              <a:ext uri="{FF2B5EF4-FFF2-40B4-BE49-F238E27FC236}">
                <a16:creationId xmlns:a16="http://schemas.microsoft.com/office/drawing/2014/main" id="{5C866624-0DC6-E140-B163-78E09B9F2C86}"/>
              </a:ext>
            </a:extLst>
          </p:cNvPr>
          <p:cNvCxnSpPr>
            <a:cxnSpLocks noChangeShapeType="1"/>
          </p:cNvCxnSpPr>
          <p:nvPr/>
        </p:nvCxnSpPr>
        <p:spPr bwMode="auto">
          <a:xfrm flipV="1">
            <a:off x="2297733" y="3336928"/>
            <a:ext cx="469891" cy="8416"/>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1" name="TextBox 15">
            <a:extLst>
              <a:ext uri="{FF2B5EF4-FFF2-40B4-BE49-F238E27FC236}">
                <a16:creationId xmlns:a16="http://schemas.microsoft.com/office/drawing/2014/main" id="{5429E8C5-77C2-9642-9826-A730A2C47E38}"/>
              </a:ext>
            </a:extLst>
          </p:cNvPr>
          <p:cNvSpPr txBox="1">
            <a:spLocks noChangeArrowheads="1"/>
          </p:cNvSpPr>
          <p:nvPr/>
        </p:nvSpPr>
        <p:spPr bwMode="auto">
          <a:xfrm rot="21160244">
            <a:off x="1626559" y="3124653"/>
            <a:ext cx="640727"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injector</a:t>
            </a:r>
          </a:p>
        </p:txBody>
      </p:sp>
      <p:sp>
        <p:nvSpPr>
          <p:cNvPr id="22" name="Cube 60">
            <a:extLst>
              <a:ext uri="{FF2B5EF4-FFF2-40B4-BE49-F238E27FC236}">
                <a16:creationId xmlns:a16="http://schemas.microsoft.com/office/drawing/2014/main" id="{9DD473D5-AEB1-A64C-B262-F8F27EA6F9E8}"/>
              </a:ext>
            </a:extLst>
          </p:cNvPr>
          <p:cNvSpPr>
            <a:spLocks noChangeArrowheads="1"/>
          </p:cNvSpPr>
          <p:nvPr/>
        </p:nvSpPr>
        <p:spPr bwMode="auto">
          <a:xfrm rot="9683132" flipV="1">
            <a:off x="4498612" y="4056269"/>
            <a:ext cx="208997" cy="113616"/>
          </a:xfrm>
          <a:prstGeom prst="cube">
            <a:avLst>
              <a:gd name="adj" fmla="val 25000"/>
            </a:avLst>
          </a:prstGeom>
          <a:solidFill>
            <a:srgbClr val="B40000"/>
          </a:solidFill>
          <a:ln w="12699">
            <a:solidFill>
              <a:srgbClr val="DE840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23" name="Oval 26">
            <a:extLst>
              <a:ext uri="{FF2B5EF4-FFF2-40B4-BE49-F238E27FC236}">
                <a16:creationId xmlns:a16="http://schemas.microsoft.com/office/drawing/2014/main" id="{9BA68691-633D-6245-9019-59B42D13A810}"/>
              </a:ext>
            </a:extLst>
          </p:cNvPr>
          <p:cNvSpPr>
            <a:spLocks noChangeArrowheads="1"/>
          </p:cNvSpPr>
          <p:nvPr/>
        </p:nvSpPr>
        <p:spPr bwMode="auto">
          <a:xfrm>
            <a:off x="1738072" y="3383214"/>
            <a:ext cx="92576" cy="85563"/>
          </a:xfrm>
          <a:prstGeom prst="ellipse">
            <a:avLst/>
          </a:prstGeom>
          <a:solidFill>
            <a:srgbClr val="FF0000"/>
          </a:solidFill>
          <a:ln>
            <a:noFill/>
          </a:ln>
          <a:extLst>
            <a:ext uri="{91240B29-F687-4F45-9708-019B960494DF}">
              <a14:hiddenLine xmlns:a14="http://schemas.microsoft.com/office/drawing/2010/main" w="12699">
                <a:solidFill>
                  <a:srgbClr val="000000"/>
                </a:solidFill>
                <a:round/>
                <a:headEnd/>
                <a:tailEnd/>
              </a14:hiddenLine>
            </a:ext>
          </a:extLst>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24" name="ZoneTexte 23">
            <a:extLst>
              <a:ext uri="{FF2B5EF4-FFF2-40B4-BE49-F238E27FC236}">
                <a16:creationId xmlns:a16="http://schemas.microsoft.com/office/drawing/2014/main" id="{67321627-D59F-0849-B001-82FFD1ECCECE}"/>
              </a:ext>
            </a:extLst>
          </p:cNvPr>
          <p:cNvSpPr txBox="1"/>
          <p:nvPr/>
        </p:nvSpPr>
        <p:spPr>
          <a:xfrm>
            <a:off x="1411327" y="1386585"/>
            <a:ext cx="5991284" cy="338554"/>
          </a:xfrm>
          <a:prstGeom prst="rect">
            <a:avLst/>
          </a:prstGeom>
          <a:noFill/>
        </p:spPr>
        <p:txBody>
          <a:bodyPr wrap="square" rtlCol="0">
            <a:spAutoFit/>
          </a:bodyPr>
          <a:lstStyle/>
          <a:p>
            <a:r>
              <a:rPr lang="en-GB" sz="1600" dirty="0">
                <a:solidFill>
                  <a:schemeClr val="bg1"/>
                </a:solidFill>
              </a:rPr>
              <a:t>Three passes ‘up’ to reach the maximum energy</a:t>
            </a:r>
          </a:p>
        </p:txBody>
      </p:sp>
      <p:grpSp>
        <p:nvGrpSpPr>
          <p:cNvPr id="25" name="Groupe 24">
            <a:extLst>
              <a:ext uri="{FF2B5EF4-FFF2-40B4-BE49-F238E27FC236}">
                <a16:creationId xmlns:a16="http://schemas.microsoft.com/office/drawing/2014/main" id="{966404F9-9F6B-D54F-B043-346C50CDBF02}"/>
              </a:ext>
            </a:extLst>
          </p:cNvPr>
          <p:cNvGrpSpPr/>
          <p:nvPr/>
        </p:nvGrpSpPr>
        <p:grpSpPr>
          <a:xfrm>
            <a:off x="879318" y="2973504"/>
            <a:ext cx="8106666" cy="2805427"/>
            <a:chOff x="994994" y="3365348"/>
            <a:chExt cx="9174953" cy="3175123"/>
          </a:xfrm>
        </p:grpSpPr>
        <p:sp>
          <p:nvSpPr>
            <p:cNvPr id="26" name="ZoneTexte 25">
              <a:extLst>
                <a:ext uri="{FF2B5EF4-FFF2-40B4-BE49-F238E27FC236}">
                  <a16:creationId xmlns:a16="http://schemas.microsoft.com/office/drawing/2014/main" id="{295F903B-0E2A-8E44-889D-3972E32D0D2B}"/>
                </a:ext>
              </a:extLst>
            </p:cNvPr>
            <p:cNvSpPr txBox="1"/>
            <p:nvPr/>
          </p:nvSpPr>
          <p:spPr>
            <a:xfrm>
              <a:off x="994994" y="5321299"/>
              <a:ext cx="9174953" cy="1219172"/>
            </a:xfrm>
            <a:prstGeom prst="rect">
              <a:avLst/>
            </a:prstGeom>
            <a:solidFill>
              <a:schemeClr val="tx1">
                <a:lumMod val="65000"/>
                <a:lumOff val="35000"/>
              </a:schemeClr>
            </a:solidFill>
          </p:spPr>
          <p:txBody>
            <a:bodyPr wrap="square" rtlCol="0">
              <a:spAutoFit/>
            </a:bodyPr>
            <a:lstStyle/>
            <a:p>
              <a:r>
                <a:rPr lang="en-GB" sz="1600" dirty="0">
                  <a:solidFill>
                    <a:schemeClr val="bg1"/>
                  </a:solidFill>
                  <a:latin typeface="+mn-lt"/>
                </a:rPr>
                <a:t>Electron beam at maximum energy could be used for: </a:t>
              </a:r>
            </a:p>
            <a:p>
              <a:pPr marL="252489" indent="-252489">
                <a:buFont typeface="Wingdings" pitchFamily="2" charset="2"/>
                <a:buChar char="§"/>
              </a:pPr>
              <a:r>
                <a:rPr lang="en-GB" sz="1600" dirty="0">
                  <a:solidFill>
                    <a:schemeClr val="bg1"/>
                  </a:solidFill>
                  <a:latin typeface="+mn-lt"/>
                  <a:cs typeface="Arial" panose="020B0604020202020204" pitchFamily="34" charset="0"/>
                </a:rPr>
                <a:t>Elastic electron-proton scattering with polarised beam </a:t>
              </a:r>
              <a:r>
                <a:rPr lang="en-GB" sz="1600" dirty="0">
                  <a:solidFill>
                    <a:schemeClr val="bg1"/>
                  </a:solidFill>
                  <a:latin typeface="+mn-lt"/>
                </a:rPr>
                <a:t>(Particle physics) </a:t>
              </a:r>
            </a:p>
            <a:p>
              <a:pPr marL="252489" indent="-252489">
                <a:buFont typeface="Wingdings" pitchFamily="2" charset="2"/>
                <a:buChar char="§"/>
              </a:pPr>
              <a:r>
                <a:rPr lang="en-GB" sz="1600" dirty="0">
                  <a:solidFill>
                    <a:schemeClr val="bg1"/>
                  </a:solidFill>
                  <a:latin typeface="+mn-lt"/>
                  <a:cs typeface="Arial" panose="020B0604020202020204" pitchFamily="34" charset="0"/>
                </a:rPr>
                <a:t>Exploration of proton densities in exotic nuclei by electron scattering </a:t>
              </a:r>
              <a:r>
                <a:rPr lang="en-GB" sz="1600" dirty="0">
                  <a:solidFill>
                    <a:schemeClr val="bg1"/>
                  </a:solidFill>
                  <a:latin typeface="+mn-lt"/>
                </a:rPr>
                <a:t>(Nuclear physics)</a:t>
              </a:r>
              <a:endParaRPr lang="en-GB" sz="1600" dirty="0">
                <a:solidFill>
                  <a:schemeClr val="bg1"/>
                </a:solidFill>
                <a:latin typeface="+mn-lt"/>
                <a:cs typeface="Arial" panose="020B0604020202020204" pitchFamily="34" charset="0"/>
              </a:endParaRPr>
            </a:p>
            <a:p>
              <a:pPr marL="252489" indent="-252489">
                <a:buFont typeface="Wingdings" pitchFamily="2" charset="2"/>
                <a:buChar char="§"/>
              </a:pPr>
              <a:r>
                <a:rPr lang="en-GB" sz="1600" dirty="0">
                  <a:solidFill>
                    <a:schemeClr val="bg1"/>
                  </a:solidFill>
                  <a:latin typeface="+mn-lt"/>
                  <a:cs typeface="Arial" panose="020B0604020202020204" pitchFamily="34" charset="0"/>
                </a:rPr>
                <a:t>Gamma ray production between 0.2 and 5 MeV</a:t>
              </a:r>
              <a:r>
                <a:rPr lang="en-GB" sz="1600" dirty="0">
                  <a:latin typeface="+mn-lt"/>
                  <a:cs typeface="Arial" panose="020B0604020202020204" pitchFamily="34" charset="0"/>
                </a:rPr>
                <a:t> </a:t>
              </a:r>
              <a:r>
                <a:rPr lang="en-GB" sz="1600" dirty="0">
                  <a:solidFill>
                    <a:schemeClr val="bg1"/>
                  </a:solidFill>
                  <a:latin typeface="+mn-lt"/>
                </a:rPr>
                <a:t>(wide applications in Photo-nuclear physics), </a:t>
              </a:r>
            </a:p>
          </p:txBody>
        </p:sp>
        <p:sp>
          <p:nvSpPr>
            <p:cNvPr id="27" name="Rectangle à coins arrondis 3">
              <a:extLst>
                <a:ext uri="{FF2B5EF4-FFF2-40B4-BE49-F238E27FC236}">
                  <a16:creationId xmlns:a16="http://schemas.microsoft.com/office/drawing/2014/main" id="{3CC0A99E-803C-4B47-A166-4D9E0A44B62A}"/>
                </a:ext>
              </a:extLst>
            </p:cNvPr>
            <p:cNvSpPr/>
            <p:nvPr/>
          </p:nvSpPr>
          <p:spPr>
            <a:xfrm rot="20188848">
              <a:off x="3534615" y="3365348"/>
              <a:ext cx="376898" cy="684463"/>
            </a:xfrm>
            <a:prstGeom prst="roundRect">
              <a:avLst>
                <a:gd name="adj" fmla="val 50000"/>
              </a:avLst>
            </a:prstGeom>
            <a:solidFill>
              <a:schemeClr val="bg1">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grpSp>
      <p:sp>
        <p:nvSpPr>
          <p:cNvPr id="28" name="Espace réservé du pied de page 2">
            <a:extLst>
              <a:ext uri="{FF2B5EF4-FFF2-40B4-BE49-F238E27FC236}">
                <a16:creationId xmlns:a16="http://schemas.microsoft.com/office/drawing/2014/main" id="{6CBBBE18-508D-DF48-A8DE-4DEBB43548E7}"/>
              </a:ext>
            </a:extLst>
          </p:cNvPr>
          <p:cNvSpPr txBox="1">
            <a:spLocks/>
          </p:cNvSpPr>
          <p:nvPr/>
        </p:nvSpPr>
        <p:spPr>
          <a:xfrm>
            <a:off x="1784861" y="5697040"/>
            <a:ext cx="6772940" cy="295696"/>
          </a:xfrm>
          <a:prstGeom prst="rect">
            <a:avLst/>
          </a:prstGeom>
        </p:spPr>
        <p:txBody>
          <a:bodyPr vert="horz" lIns="91440" tIns="45720" rIns="91440" bIns="45720" rtlCol="0" anchor="ctr"/>
          <a:lstStyle>
            <a:defPPr>
              <a:defRPr lang="fr-FR"/>
            </a:defPPr>
            <a:lvl1pPr algn="ctr"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endParaRPr lang="en-GB" b="1" dirty="0">
              <a:solidFill>
                <a:schemeClr val="tx1">
                  <a:lumMod val="65000"/>
                  <a:lumOff val="35000"/>
                </a:schemeClr>
              </a:solidFill>
              <a:latin typeface="+mn-lt"/>
            </a:endParaRPr>
          </a:p>
        </p:txBody>
      </p:sp>
      <p:pic>
        <p:nvPicPr>
          <p:cNvPr id="29" name="Image 28">
            <a:extLst>
              <a:ext uri="{FF2B5EF4-FFF2-40B4-BE49-F238E27FC236}">
                <a16:creationId xmlns:a16="http://schemas.microsoft.com/office/drawing/2014/main" id="{EE9CB06B-15AF-894D-B610-42713EC6593F}"/>
              </a:ext>
            </a:extLst>
          </p:cNvPr>
          <p:cNvPicPr>
            <a:picLocks noChangeAspect="1"/>
          </p:cNvPicPr>
          <p:nvPr/>
        </p:nvPicPr>
        <p:blipFill>
          <a:blip r:embed="rId3"/>
          <a:stretch>
            <a:fillRect/>
          </a:stretch>
        </p:blipFill>
        <p:spPr>
          <a:xfrm>
            <a:off x="7978675" y="-848"/>
            <a:ext cx="2794098" cy="652863"/>
          </a:xfrm>
          <a:prstGeom prst="rect">
            <a:avLst/>
          </a:prstGeom>
        </p:spPr>
      </p:pic>
    </p:spTree>
    <p:extLst>
      <p:ext uri="{BB962C8B-B14F-4D97-AF65-F5344CB8AC3E}">
        <p14:creationId xmlns:p14="http://schemas.microsoft.com/office/powerpoint/2010/main" val="37411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5E-6 2.22222E-6 L 0.06563 -0.01459 L 0.12357 -0.01528 L 0.29037 -0.10209 L 0.29688 -0.10972 L 0.30261 -0.11806 L 0.3086 -0.12408 L 0.33373 -0.13681 L 0.34063 -0.1419 L 0.34441 -0.1463 L 0.35157 -0.15648 L 0.35886 -0.1632 L 0.42279 -0.1963 L 0.43881 -0.20232 L 0.55795 -0.21667 L 0.57514 -0.21412 L 0.63308 -0.18959 L 0.63933 -0.18264 L 0.62487 -0.12917 L 0.61915 -0.12153 L 0.55144 -0.08681 L 0.54336 -0.07662 L 0.53829 -0.06968 L 0.5293 -0.06134 L 0.50248 -0.04676 L 0.49219 -0.03658 L 0.48724 -0.02801 L 0.47774 -0.0213 L 0.29922 0.07129 L 0.29115 0.07222 L 0.28529 0.06967 L 0.27631 0.07037 L 0.25079 0.0831 L 0.23933 0.08565 L 0.23126 0.08403 L 0.22357 0.08403 L 0.15847 0.11713 L 0.14323 0.12129 L 0.02344 0.13495 L 0.01003 0.13241 L -0.0504 0.10787 L -0.05482 0.10278 L -0.04154 0.04491 L -0.03386 0.03819 L 0.02917 0.00578 L 0.04076 0.00509 L 0.04519 0.00578 L 0.05469 0.00671 L 0.08399 -0.00764 L 0.09545 -0.00949 L 0.10951 -0.01019 L 0.28529 -0.09954 L 0.29779 -0.10718 L 0.30573 -0.11389 L 0.31524 -0.11991 L 0.34584 -0.13681 L 0.35365 -0.1419 L 0.3642 -0.14884 L 0.37579 -0.1581 L 0.41589 -0.17847 L 0.43243 -0.18449 L 0.44831 -0.18866 L 0.4681 -0.19121 L 0.55482 -0.20301 L 0.57579 -0.20301 L 0.58907 -0.20232 L 0.60508 -0.19792 L 0.62917 -0.18704 L 0.64258 -0.175 L 0.64284 -0.16667 L 0.63438 -0.12847 L 0.628 -0.11806 L 0.62045 -0.10972 L 0.60639 -0.09954 L 0.56889 -0.07917 L 0.5586 -0.07315 L 0.54779 -0.06459 L 0.53633 -0.05695 L 0.50821 -0.04259 L 0.4961 -0.03334 L 0.48842 -0.02801 L 0.47839 -0.0213 L 0.30118 0.07037 L 0.29115 0.07384 L 0.28529 0.07384 L 0.27631 0.07731 L 0.24844 0.09074 L 0.23933 0.09514 L 0.2323 0.09514 L 0.22357 0.0993 L 0.17136 0.12384 L 0.15339 0.13148 L 0.13816 0.13657 L 0.11915 0.14004 L 0.10001 0.14166 L 0.0306 0.1493 L 0.01146 0.1493 L -0.00143 0.14768 L -0.01784 0.14514 L -0.03959 0.13588 L -0.05105 0.12731 L -0.05482 0.12315 L -0.05678 0.11366 L -0.04649 0.07222 L -0.04076 0.06273 L -0.03321 0.05602 L -0.01915 0.04583 L 0.03178 0.01944 L 0.04011 0.0169 L 0.04519 0.01528 L 0.05417 0.01273 L 0.08399 -0.00255 L 0.0961 -0.00764 L 0.11211 -0.00949 L 0.29688 -0.10463 L 0.30326 -0.11042 L 0.31211 -0.11482 L 0.31758 -0.11644 L 0.32553 -0.1206 L 0.41654 -0.16736 L 0.43373 -0.17338 L 0.44909 -0.17847 L 0.46941 -0.18264 L 0.55795 -0.19213 L 0.57644 -0.19121 L 0.58985 -0.18959 L 0.6056 -0.18611 L 0.62995 -0.17755 L 0.64115 -0.16667 L 0.64519 -0.15648 L 0.6349 -0.11482 L 0.62917 -0.10371 L 0.62136 -0.09861 L 0.61055 -0.09005 L 0.51849 -0.04259 L 0.50951 -0.0375 L 0.50248 -0.03403 L 0.49493 -0.02986 L 0.48842 -0.02547 L 0.47891 -0.0213 L 0.30261 0.06967 L 0.29297 0.07546 L 0.28777 0.07477 L 0.28021 0.07893 L 0.26823 0.0875 L 0.17058 0.13842 L 0.15599 0.14514 L 0.13698 0.1493 L 0.1198 0.15278 L 0.02865 0.16296 L 0.01146 0.16203 L -0.00325 0.16134 L -0.01862 0.15879 L -0.04271 0.14768 L -0.0517 0.14004 L -0.0556 0.13495 L -0.05795 0.12569 L -0.04727 0.08403 L -0.04154 0.07546 L -0.03386 0.06875 L -0.02175 0.05926 L 0.07709 0.00833 L 0.08477 0.00416 L 0.09284 -0.00255 L 0.09922 -0.00255 L 0.14063 -0.02547 " pathEditMode="relative" rAng="0" ptsTypes="AAAAAAAAAAAAAAAAAAAAAAAAAAAAAAAAAAAAAAAAAAAAAAAAAAAAAAAAAAAAAAAAAAAAAAAAAAAAAAAAAAAAAAAAAAAAAAAAAAAAAAAAAAAAAAAAAAAAAAAAAAAAAAAAAAAAAAAAAAAAAAAAAAAAAAAAAAAAAAAAAAAAAA">
                                      <p:cBhvr>
                                        <p:cTn id="9" dur="9000" fill="hold"/>
                                        <p:tgtEl>
                                          <p:spTgt spid="23"/>
                                        </p:tgtEl>
                                        <p:attrNameLst>
                                          <p:attrName>ppt_x</p:attrName>
                                          <p:attrName>ppt_y</p:attrName>
                                        </p:attrNameLst>
                                      </p:cBhvr>
                                      <p:rCtr x="29362" y="-2685"/>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mn-lt"/>
              </a:rPr>
              <a:t>PERLE Configuration</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7</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6" name="Picture 1">
            <a:extLst>
              <a:ext uri="{FF2B5EF4-FFF2-40B4-BE49-F238E27FC236}">
                <a16:creationId xmlns:a16="http://schemas.microsoft.com/office/drawing/2014/main" id="{757BD90D-0E17-C541-927E-4F318ED203C2}"/>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45884" y="619972"/>
            <a:ext cx="8121769" cy="3937829"/>
          </a:xfrm>
          <a:prstGeom prst="rect">
            <a:avLst/>
          </a:prstGeom>
          <a:solidFill>
            <a:srgbClr val="0000FF"/>
          </a:solidFill>
          <a:ln w="9525">
            <a:solidFill>
              <a:srgbClr val="C87700"/>
            </a:solidFill>
            <a:miter lim="800000"/>
            <a:headEnd/>
            <a:tailEnd/>
          </a:ln>
        </p:spPr>
      </p:pic>
      <p:sp>
        <p:nvSpPr>
          <p:cNvPr id="8" name="TextBox 12">
            <a:extLst>
              <a:ext uri="{FF2B5EF4-FFF2-40B4-BE49-F238E27FC236}">
                <a16:creationId xmlns:a16="http://schemas.microsoft.com/office/drawing/2014/main" id="{C5F37FAD-E700-9C4A-B77E-2B8F1BB4EA99}"/>
              </a:ext>
            </a:extLst>
          </p:cNvPr>
          <p:cNvSpPr txBox="1">
            <a:spLocks noChangeArrowheads="1"/>
          </p:cNvSpPr>
          <p:nvPr/>
        </p:nvSpPr>
        <p:spPr bwMode="auto">
          <a:xfrm>
            <a:off x="3275675" y="2459964"/>
            <a:ext cx="514776"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rPr>
              <a:t>7 MeV</a:t>
            </a:r>
          </a:p>
        </p:txBody>
      </p:sp>
      <p:sp>
        <p:nvSpPr>
          <p:cNvPr id="10" name="TextBox 13">
            <a:extLst>
              <a:ext uri="{FF2B5EF4-FFF2-40B4-BE49-F238E27FC236}">
                <a16:creationId xmlns:a16="http://schemas.microsoft.com/office/drawing/2014/main" id="{3DCD3909-41F3-3A40-82F7-66B11F09D98D}"/>
              </a:ext>
            </a:extLst>
          </p:cNvPr>
          <p:cNvSpPr txBox="1">
            <a:spLocks noChangeArrowheads="1"/>
          </p:cNvSpPr>
          <p:nvPr/>
        </p:nvSpPr>
        <p:spPr bwMode="auto">
          <a:xfrm>
            <a:off x="6408584" y="3089380"/>
            <a:ext cx="850011"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80 MeV</a:t>
            </a:r>
          </a:p>
        </p:txBody>
      </p:sp>
      <p:sp>
        <p:nvSpPr>
          <p:cNvPr id="12" name="TextBox 14">
            <a:extLst>
              <a:ext uri="{FF2B5EF4-FFF2-40B4-BE49-F238E27FC236}">
                <a16:creationId xmlns:a16="http://schemas.microsoft.com/office/drawing/2014/main" id="{D54D8C44-BAAB-3245-A08E-E0D229E7A819}"/>
              </a:ext>
            </a:extLst>
          </p:cNvPr>
          <p:cNvSpPr txBox="1">
            <a:spLocks noChangeArrowheads="1"/>
          </p:cNvSpPr>
          <p:nvPr/>
        </p:nvSpPr>
        <p:spPr bwMode="auto">
          <a:xfrm>
            <a:off x="4225678" y="2199675"/>
            <a:ext cx="866843"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latin typeface="Symbol" pitchFamily="2" charset="2"/>
              </a:rPr>
              <a:t>D</a:t>
            </a:r>
            <a:r>
              <a:rPr lang="en-US" altLang="fr-FR" sz="884" dirty="0">
                <a:solidFill>
                  <a:srgbClr val="FFFF00"/>
                </a:solidFill>
              </a:rPr>
              <a:t>E = 80 MeV</a:t>
            </a:r>
          </a:p>
        </p:txBody>
      </p:sp>
      <p:sp>
        <p:nvSpPr>
          <p:cNvPr id="13" name="TextBox 15">
            <a:extLst>
              <a:ext uri="{FF2B5EF4-FFF2-40B4-BE49-F238E27FC236}">
                <a16:creationId xmlns:a16="http://schemas.microsoft.com/office/drawing/2014/main" id="{5396C0E6-3AC6-4142-94EB-415B5C97E2FF}"/>
              </a:ext>
            </a:extLst>
          </p:cNvPr>
          <p:cNvSpPr txBox="1">
            <a:spLocks noChangeArrowheads="1"/>
          </p:cNvSpPr>
          <p:nvPr/>
        </p:nvSpPr>
        <p:spPr bwMode="auto">
          <a:xfrm>
            <a:off x="5314379" y="3593436"/>
            <a:ext cx="545166"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884" dirty="0">
                <a:solidFill>
                  <a:srgbClr val="FFFF00"/>
                </a:solidFill>
              </a:rPr>
              <a:t>7 MeV </a:t>
            </a:r>
          </a:p>
        </p:txBody>
      </p:sp>
      <p:sp>
        <p:nvSpPr>
          <p:cNvPr id="14" name="TextBox 12">
            <a:extLst>
              <a:ext uri="{FF2B5EF4-FFF2-40B4-BE49-F238E27FC236}">
                <a16:creationId xmlns:a16="http://schemas.microsoft.com/office/drawing/2014/main" id="{14FFA5A0-6364-754D-963F-EC2732D950A1}"/>
              </a:ext>
            </a:extLst>
          </p:cNvPr>
          <p:cNvSpPr txBox="1">
            <a:spLocks noChangeArrowheads="1"/>
          </p:cNvSpPr>
          <p:nvPr/>
        </p:nvSpPr>
        <p:spPr bwMode="auto">
          <a:xfrm>
            <a:off x="7406465" y="1439667"/>
            <a:ext cx="729383"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1 : 3 : 5</a:t>
            </a:r>
          </a:p>
        </p:txBody>
      </p:sp>
      <p:sp>
        <p:nvSpPr>
          <p:cNvPr id="15" name="TextBox 12">
            <a:extLst>
              <a:ext uri="{FF2B5EF4-FFF2-40B4-BE49-F238E27FC236}">
                <a16:creationId xmlns:a16="http://schemas.microsoft.com/office/drawing/2014/main" id="{95E627D0-D8AA-3C44-B06E-7F3A207847BD}"/>
              </a:ext>
            </a:extLst>
          </p:cNvPr>
          <p:cNvSpPr txBox="1">
            <a:spLocks noChangeArrowheads="1"/>
          </p:cNvSpPr>
          <p:nvPr/>
        </p:nvSpPr>
        <p:spPr bwMode="auto">
          <a:xfrm>
            <a:off x="2530822" y="3414611"/>
            <a:ext cx="660652" cy="25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060" b="1">
                <a:solidFill>
                  <a:srgbClr val="FFFF00"/>
                </a:solidFill>
              </a:rPr>
              <a:t>2 : 4 : 6</a:t>
            </a:r>
          </a:p>
        </p:txBody>
      </p:sp>
      <p:cxnSp>
        <p:nvCxnSpPr>
          <p:cNvPr id="16" name="Straight Arrow Connector 16">
            <a:extLst>
              <a:ext uri="{FF2B5EF4-FFF2-40B4-BE49-F238E27FC236}">
                <a16:creationId xmlns:a16="http://schemas.microsoft.com/office/drawing/2014/main" id="{D836061E-413A-F342-A8A5-D46AC8027A13}"/>
              </a:ext>
            </a:extLst>
          </p:cNvPr>
          <p:cNvCxnSpPr>
            <a:cxnSpLocks noChangeShapeType="1"/>
          </p:cNvCxnSpPr>
          <p:nvPr/>
        </p:nvCxnSpPr>
        <p:spPr bwMode="auto">
          <a:xfrm flipH="1">
            <a:off x="5116247" y="3347283"/>
            <a:ext cx="747521" cy="277501"/>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17" name="TextBox 15">
            <a:extLst>
              <a:ext uri="{FF2B5EF4-FFF2-40B4-BE49-F238E27FC236}">
                <a16:creationId xmlns:a16="http://schemas.microsoft.com/office/drawing/2014/main" id="{47E396E5-0D72-314C-A6FD-F32B4483558A}"/>
              </a:ext>
            </a:extLst>
          </p:cNvPr>
          <p:cNvSpPr txBox="1">
            <a:spLocks noChangeArrowheads="1"/>
          </p:cNvSpPr>
          <p:nvPr/>
        </p:nvSpPr>
        <p:spPr bwMode="auto">
          <a:xfrm rot="20492134">
            <a:off x="4727831" y="3732266"/>
            <a:ext cx="524587"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sz="884" dirty="0">
                <a:solidFill>
                  <a:srgbClr val="FFFF00"/>
                </a:solidFill>
              </a:rPr>
              <a:t>dump</a:t>
            </a:r>
          </a:p>
        </p:txBody>
      </p:sp>
      <p:sp>
        <p:nvSpPr>
          <p:cNvPr id="18" name="Cube 50">
            <a:extLst>
              <a:ext uri="{FF2B5EF4-FFF2-40B4-BE49-F238E27FC236}">
                <a16:creationId xmlns:a16="http://schemas.microsoft.com/office/drawing/2014/main" id="{DEC61987-A6A6-4F45-BA02-7D89262738B8}"/>
              </a:ext>
            </a:extLst>
          </p:cNvPr>
          <p:cNvSpPr>
            <a:spLocks noChangeArrowheads="1"/>
          </p:cNvSpPr>
          <p:nvPr/>
        </p:nvSpPr>
        <p:spPr bwMode="auto">
          <a:xfrm rot="21040540">
            <a:off x="2791718" y="2743575"/>
            <a:ext cx="545634" cy="75744"/>
          </a:xfrm>
          <a:prstGeom prst="cube">
            <a:avLst>
              <a:gd name="adj" fmla="val 25000"/>
            </a:avLst>
          </a:prstGeom>
          <a:solidFill>
            <a:srgbClr val="00863D"/>
          </a:solidFill>
          <a:ln w="12699">
            <a:solidFill>
              <a:srgbClr val="00B05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cxnSp>
        <p:nvCxnSpPr>
          <p:cNvPr id="19" name="Straight Arrow Connector 8">
            <a:extLst>
              <a:ext uri="{FF2B5EF4-FFF2-40B4-BE49-F238E27FC236}">
                <a16:creationId xmlns:a16="http://schemas.microsoft.com/office/drawing/2014/main" id="{937EDBBE-ECCE-8A49-8229-4AA1A95B76C0}"/>
              </a:ext>
            </a:extLst>
          </p:cNvPr>
          <p:cNvCxnSpPr>
            <a:cxnSpLocks noChangeShapeType="1"/>
          </p:cNvCxnSpPr>
          <p:nvPr/>
        </p:nvCxnSpPr>
        <p:spPr bwMode="auto">
          <a:xfrm>
            <a:off x="3334546" y="2741335"/>
            <a:ext cx="455904" cy="15427"/>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0" name="TextBox 15">
            <a:extLst>
              <a:ext uri="{FF2B5EF4-FFF2-40B4-BE49-F238E27FC236}">
                <a16:creationId xmlns:a16="http://schemas.microsoft.com/office/drawing/2014/main" id="{CE88BC28-8776-0245-9B3E-82D57AD9B5E1}"/>
              </a:ext>
            </a:extLst>
          </p:cNvPr>
          <p:cNvSpPr txBox="1">
            <a:spLocks noChangeArrowheads="1"/>
          </p:cNvSpPr>
          <p:nvPr/>
        </p:nvSpPr>
        <p:spPr bwMode="auto">
          <a:xfrm rot="21160244">
            <a:off x="2695033" y="2490946"/>
            <a:ext cx="583065" cy="22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ctr"/>
            <a:r>
              <a:rPr lang="en-US" altLang="fr-FR" sz="884" dirty="0">
                <a:solidFill>
                  <a:srgbClr val="FFFF00"/>
                </a:solidFill>
              </a:rPr>
              <a:t>injector</a:t>
            </a:r>
          </a:p>
        </p:txBody>
      </p:sp>
      <p:sp>
        <p:nvSpPr>
          <p:cNvPr id="21" name="Cube 60">
            <a:extLst>
              <a:ext uri="{FF2B5EF4-FFF2-40B4-BE49-F238E27FC236}">
                <a16:creationId xmlns:a16="http://schemas.microsoft.com/office/drawing/2014/main" id="{84E303D4-59B7-2245-B077-B25A55AA6362}"/>
              </a:ext>
            </a:extLst>
          </p:cNvPr>
          <p:cNvSpPr>
            <a:spLocks noChangeArrowheads="1"/>
          </p:cNvSpPr>
          <p:nvPr/>
        </p:nvSpPr>
        <p:spPr bwMode="auto">
          <a:xfrm rot="9683132" flipV="1">
            <a:off x="4925160" y="3595553"/>
            <a:ext cx="208997" cy="113616"/>
          </a:xfrm>
          <a:prstGeom prst="cube">
            <a:avLst>
              <a:gd name="adj" fmla="val 25000"/>
            </a:avLst>
          </a:prstGeom>
          <a:solidFill>
            <a:srgbClr val="B40000"/>
          </a:solidFill>
          <a:ln w="12699">
            <a:solidFill>
              <a:srgbClr val="DE8400"/>
            </a:solidFill>
            <a:round/>
            <a:headEnd/>
            <a:tailEnd/>
          </a:ln>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22" name="Oval 1">
            <a:extLst>
              <a:ext uri="{FF2B5EF4-FFF2-40B4-BE49-F238E27FC236}">
                <a16:creationId xmlns:a16="http://schemas.microsoft.com/office/drawing/2014/main" id="{383382AC-7D2E-8C4D-80E6-02F27AFB02F7}"/>
              </a:ext>
            </a:extLst>
          </p:cNvPr>
          <p:cNvSpPr>
            <a:spLocks noChangeArrowheads="1"/>
          </p:cNvSpPr>
          <p:nvPr/>
        </p:nvSpPr>
        <p:spPr bwMode="auto">
          <a:xfrm>
            <a:off x="3908234" y="2756762"/>
            <a:ext cx="91172" cy="85563"/>
          </a:xfrm>
          <a:prstGeom prst="ellipse">
            <a:avLst/>
          </a:prstGeom>
          <a:solidFill>
            <a:srgbClr val="0000FF"/>
          </a:solidFill>
          <a:ln>
            <a:noFill/>
          </a:ln>
          <a:extLst>
            <a:ext uri="{91240B29-F687-4F45-9708-019B960494DF}">
              <a14:hiddenLine xmlns:a14="http://schemas.microsoft.com/office/drawing/2010/main" w="12699">
                <a:solidFill>
                  <a:srgbClr val="000000"/>
                </a:solidFill>
                <a:round/>
                <a:headEnd/>
                <a:tailEnd/>
              </a14:hiddenLine>
            </a:ext>
          </a:extLst>
        </p:spPr>
        <p:txBody>
          <a:bodyPr lIns="79952" tIns="39274" rIns="79952" bIns="39274"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sz="884"/>
          </a:p>
        </p:txBody>
      </p:sp>
      <p:sp>
        <p:nvSpPr>
          <p:cNvPr id="23" name="ZoneTexte 22">
            <a:extLst>
              <a:ext uri="{FF2B5EF4-FFF2-40B4-BE49-F238E27FC236}">
                <a16:creationId xmlns:a16="http://schemas.microsoft.com/office/drawing/2014/main" id="{89ED02DB-AE34-5F48-A6DA-1E78ADF04417}"/>
              </a:ext>
            </a:extLst>
          </p:cNvPr>
          <p:cNvSpPr txBox="1"/>
          <p:nvPr/>
        </p:nvSpPr>
        <p:spPr>
          <a:xfrm>
            <a:off x="1796214" y="906010"/>
            <a:ext cx="4958325" cy="369332"/>
          </a:xfrm>
          <a:prstGeom prst="rect">
            <a:avLst/>
          </a:prstGeom>
          <a:noFill/>
        </p:spPr>
        <p:txBody>
          <a:bodyPr wrap="square" rtlCol="0">
            <a:spAutoFit/>
          </a:bodyPr>
          <a:lstStyle/>
          <a:p>
            <a:r>
              <a:rPr lang="en-GB" sz="1800" dirty="0">
                <a:solidFill>
                  <a:schemeClr val="bg1"/>
                </a:solidFill>
              </a:rPr>
              <a:t>Three passes ‘down’ for energy recovery</a:t>
            </a:r>
          </a:p>
        </p:txBody>
      </p:sp>
      <p:sp>
        <p:nvSpPr>
          <p:cNvPr id="24" name="Espace réservé du pied de page 2">
            <a:extLst>
              <a:ext uri="{FF2B5EF4-FFF2-40B4-BE49-F238E27FC236}">
                <a16:creationId xmlns:a16="http://schemas.microsoft.com/office/drawing/2014/main" id="{3A82A50D-6DE5-DC40-8BAD-FA456865E718}"/>
              </a:ext>
            </a:extLst>
          </p:cNvPr>
          <p:cNvSpPr txBox="1">
            <a:spLocks/>
          </p:cNvSpPr>
          <p:nvPr/>
        </p:nvSpPr>
        <p:spPr>
          <a:xfrm>
            <a:off x="3227582" y="5115498"/>
            <a:ext cx="5297431" cy="295696"/>
          </a:xfrm>
          <a:prstGeom prst="rect">
            <a:avLst/>
          </a:prstGeom>
        </p:spPr>
        <p:txBody>
          <a:bodyPr vert="horz" lIns="91440" tIns="45720" rIns="91440" bIns="45720" rtlCol="0" anchor="ctr"/>
          <a:lstStyle>
            <a:defPPr>
              <a:defRPr lang="fr-FR"/>
            </a:defPPr>
            <a:lvl1pPr algn="ctr"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r>
              <a:rPr lang="en-GB" b="1">
                <a:solidFill>
                  <a:schemeClr val="bg2">
                    <a:lumMod val="50000"/>
                  </a:schemeClr>
                </a:solidFill>
                <a:latin typeface="+mn-lt"/>
              </a:rPr>
              <a:t>Journées FCC France - LPNHE, 15 novembre 2019</a:t>
            </a:r>
            <a:endParaRPr lang="en-GB" b="1" dirty="0">
              <a:solidFill>
                <a:schemeClr val="bg2">
                  <a:lumMod val="50000"/>
                </a:schemeClr>
              </a:solidFill>
              <a:latin typeface="+mn-lt"/>
            </a:endParaRPr>
          </a:p>
        </p:txBody>
      </p:sp>
      <p:sp>
        <p:nvSpPr>
          <p:cNvPr id="25" name="ZoneTexte 24">
            <a:extLst>
              <a:ext uri="{FF2B5EF4-FFF2-40B4-BE49-F238E27FC236}">
                <a16:creationId xmlns:a16="http://schemas.microsoft.com/office/drawing/2014/main" id="{42318AD2-11D7-E048-AEC5-BD5914B890FD}"/>
              </a:ext>
            </a:extLst>
          </p:cNvPr>
          <p:cNvSpPr txBox="1"/>
          <p:nvPr/>
        </p:nvSpPr>
        <p:spPr>
          <a:xfrm>
            <a:off x="1634662" y="3970107"/>
            <a:ext cx="8144213" cy="1569660"/>
          </a:xfrm>
          <a:prstGeom prst="rect">
            <a:avLst/>
          </a:prstGeom>
          <a:solidFill>
            <a:schemeClr val="tx1">
              <a:lumMod val="65000"/>
              <a:lumOff val="35000"/>
            </a:schemeClr>
          </a:solidFill>
        </p:spPr>
        <p:txBody>
          <a:bodyPr wrap="square" rtlCol="0">
            <a:spAutoFit/>
          </a:bodyPr>
          <a:lstStyle/>
          <a:p>
            <a:r>
              <a:rPr lang="en-GB" sz="1600" dirty="0">
                <a:solidFill>
                  <a:schemeClr val="bg1"/>
                </a:solidFill>
                <a:latin typeface="+mn-lt"/>
              </a:rPr>
              <a:t>Several benefits from this manipulation: </a:t>
            </a:r>
          </a:p>
          <a:p>
            <a:pPr marL="252489" indent="-252489">
              <a:buFont typeface="Wingdings" pitchFamily="2" charset="2"/>
              <a:buChar char="§"/>
            </a:pPr>
            <a:r>
              <a:rPr lang="en-GB" sz="1600" dirty="0">
                <a:solidFill>
                  <a:schemeClr val="bg1"/>
                </a:solidFill>
                <a:latin typeface="+mn-lt"/>
              </a:rPr>
              <a:t>The required RF power (and its capital cost and required electricity) is significantly reduced to that required to establish the cavity field and make up minor losses.</a:t>
            </a:r>
          </a:p>
          <a:p>
            <a:pPr marL="252489" indent="-252489">
              <a:buFont typeface="Wingdings" pitchFamily="2" charset="2"/>
              <a:buChar char="§"/>
            </a:pPr>
            <a:r>
              <a:rPr lang="en-GB" sz="1600" dirty="0">
                <a:solidFill>
                  <a:schemeClr val="bg1"/>
                </a:solidFill>
                <a:latin typeface="+mn-lt"/>
              </a:rPr>
              <a:t>The beam is constantly renewed: never reach equilibrium state --&gt; provides flexibility to adapt beam properties for specific applications. </a:t>
            </a:r>
          </a:p>
          <a:p>
            <a:pPr marL="252489" indent="-252489">
              <a:buFont typeface="Wingdings" pitchFamily="2" charset="2"/>
              <a:buChar char="§"/>
            </a:pPr>
            <a:r>
              <a:rPr lang="en-GB" sz="1600" dirty="0">
                <a:solidFill>
                  <a:schemeClr val="bg1"/>
                </a:solidFill>
                <a:latin typeface="+mn-lt"/>
              </a:rPr>
              <a:t>The beam power that must be dissipated in the dump is reduced by a large factor.</a:t>
            </a:r>
            <a:endParaRPr lang="fr-FR" sz="1600" dirty="0">
              <a:solidFill>
                <a:schemeClr val="bg1"/>
              </a:solidFill>
              <a:latin typeface="+mn-lt"/>
            </a:endParaRPr>
          </a:p>
        </p:txBody>
      </p:sp>
      <p:sp>
        <p:nvSpPr>
          <p:cNvPr id="26" name="Rectangle : coins arrondis 25">
            <a:extLst>
              <a:ext uri="{FF2B5EF4-FFF2-40B4-BE49-F238E27FC236}">
                <a16:creationId xmlns:a16="http://schemas.microsoft.com/office/drawing/2014/main" id="{E1C01DA6-0E5F-CA48-AA31-459306F83A6E}"/>
              </a:ext>
            </a:extLst>
          </p:cNvPr>
          <p:cNvSpPr/>
          <p:nvPr/>
        </p:nvSpPr>
        <p:spPr>
          <a:xfrm rot="20067887">
            <a:off x="3764123" y="2497813"/>
            <a:ext cx="369577" cy="585277"/>
          </a:xfrm>
          <a:prstGeom prst="roundRect">
            <a:avLst>
              <a:gd name="adj" fmla="val 45414"/>
            </a:avLst>
          </a:prstGeom>
          <a:solidFill>
            <a:schemeClr val="bg1">
              <a:alpha val="6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pic>
        <p:nvPicPr>
          <p:cNvPr id="27" name="Image 26">
            <a:extLst>
              <a:ext uri="{FF2B5EF4-FFF2-40B4-BE49-F238E27FC236}">
                <a16:creationId xmlns:a16="http://schemas.microsoft.com/office/drawing/2014/main" id="{51EC9283-6E7F-5C4C-BB20-2DE6FC3A8DE6}"/>
              </a:ext>
            </a:extLst>
          </p:cNvPr>
          <p:cNvPicPr>
            <a:picLocks noChangeAspect="1"/>
          </p:cNvPicPr>
          <p:nvPr/>
        </p:nvPicPr>
        <p:blipFill>
          <a:blip r:embed="rId3"/>
          <a:stretch>
            <a:fillRect/>
          </a:stretch>
        </p:blipFill>
        <p:spPr>
          <a:xfrm>
            <a:off x="7978676" y="-848"/>
            <a:ext cx="2794097" cy="652862"/>
          </a:xfrm>
          <a:prstGeom prst="rect">
            <a:avLst/>
          </a:prstGeom>
        </p:spPr>
      </p:pic>
    </p:spTree>
    <p:extLst>
      <p:ext uri="{BB962C8B-B14F-4D97-AF65-F5344CB8AC3E}">
        <p14:creationId xmlns:p14="http://schemas.microsoft.com/office/powerpoint/2010/main" val="40650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6.25E-7 -3.7037E-7 L 0.14479 -0.075 L 0.15378 -0.07986 L 0.16172 -0.08472 L 0.16979 -0.08935 L 0.17604 -0.08935 L 0.18372 -0.09491 L 0.27383 -0.1412 L 0.29401 -0.14838 L 0.31016 -0.15417 L 0.32852 -0.15718 L 0.41497 -0.16528 L 0.43529 -0.16597 L 0.45026 -0.16435 L 0.46523 -0.16134 L 0.48789 -0.15162 L 0.49518 -0.14537 L 0.50117 -0.13889 L 0.50352 -0.13009 L 0.49453 -0.09028 L 0.48919 -0.08148 L 0.48086 -0.07176 L 0.46888 -0.06296 L 0.37904 -0.01667 L 0.37057 -0.01366 L 0.36224 -0.01042 L 0.35495 -0.00718 L 0.34727 -0.00162 L 0.33581 0.00486 L 0.15924 0.09583 L 0.15091 0.09977 L 0.14557 0.09977 L 0.13477 0.1037 L 0.10781 0.11644 L 0.09883 0.11968 L 0.09102 0.1206 L 0.08268 0.12454 L 0.0293 0.15162 L 0.01198 0.1581 L -0.00313 0.16204 L -0.02162 0.16597 L -0.11029 0.17477 L -0.1293 0.17477 L -0.1431 0.17407 L -0.15807 0.16921 L -0.18151 0.16204 L -0.19271 0.15324 L -0.19635 0.14769 L -0.19935 0.14282 L -0.18854 0.09745 L -0.18203 0.08866 L -0.17487 0.08218 L -0.16289 0.07176 L -0.11081 0.0463 L -0.10182 0.04144 L -0.09583 0.04144 L -0.08685 0.03912 L -0.0569 0.02315 L -0.04622 0.01991 L -0.03229 0.01435 L 0.14375 -0.07268 L 0.15612 -0.08148 L 0.16458 -0.08704 L 0.17422 -0.09583 L 0.20286 -0.11018 L 0.21432 -0.11806 L 0.2237 -0.12616 L 0.23333 -0.13102 L 0.27487 -0.15255 L 0.29258 -0.16042 L 0.30716 -0.16435 L 0.32917 -0.16852 L 0.41497 -0.17731 L 0.43529 -0.17731 L 0.44779 -0.17569 L 0.45924 -0.17407 L 0.48503 -0.16366 L 0.49518 -0.15417 L 0.49935 -0.15093 L 0.50065 -0.1412 L 0.49154 -0.10208 L 0.4862 -0.0919 L 0.47904 -0.08472 L 0.46706 -0.075 L 0.4263 -0.05347 L 0.41732 -0.0456 L 0.40651 -0.03819 L 0.39336 -0.03032 L 0.36588 -0.01667 L 0.35625 -0.00949 L 0.34531 -0.00162 L 0.33581 0.00648 L 0.15872 0.09653 L 0.15091 0.09815 L 0.14427 0.09583 L 0.13529 0.09583 L 0.10664 0.10857 L 0.09805 0.11088 L 0.09102 0.10926 L 0.08138 0.10926 L 0.01732 0.14282 L 0.00156 0.14699 L -0.11784 0.16042 L -0.13307 0.1588 L -0.19219 0.13333 L -0.19714 0.1294 L -0.1832 0.06944 L -0.17318 0.06389 L -0.11198 0.03125 L -0.1 0.03125 L -0.09518 0.03125 L -0.08385 0.03125 L -0.0582 0.01759 L -0.04844 0.01667 L -0.03346 0.01597 L -0.02513 0.01273 L 0.14427 -0.07338 L 0.15325 -0.08148 L 0.15872 -0.09028 L 0.16654 -0.09815 L 0.19401 -0.11088 L 0.20456 -0.12222 L 0.20807 -0.1294 L 0.21797 -0.13889 L 0.2832 -0.17153 L 0.2987 -0.17731 L 0.41797 -0.19074 L 0.43242 -0.18912 L 0.49154 -0.16528 L 0.49753 -0.1581 L 0.48372 -0.1037 L 0.47721 -0.09583 L 0.41016 -0.06157 L 0.40182 -0.05278 L 0.39648 -0.0456 L 0.38737 -0.03681 L 0.36081 -0.02083 L 0.3513 -0.01111 L 0.34674 -0.00556 L 0.33581 0.00556 L 0.17487 0.08866 L 0.11862 0.13495 L 0.09583 0.14607 " pathEditMode="relative" rAng="0" ptsTypes="AAAAAAAAAAAAAAAAAAAAAAAAAAAAAAAAAAAAAAAAAAAAAAAAAAAAAAAAAAAAAAAAAAAAAAAAAAAAAAAAAAAAAAAAAAAAAAAAAAAAAAAAAAAAAAAAAAAAAAAAAAAAAAAAAAAAAAAAAAAAAAA">
                                      <p:cBhvr>
                                        <p:cTn id="6" dur="9000" fill="hold"/>
                                        <p:tgtEl>
                                          <p:spTgt spid="22"/>
                                        </p:tgtEl>
                                        <p:attrNameLst>
                                          <p:attrName>ppt_x</p:attrName>
                                          <p:attrName>ppt_y</p:attrName>
                                        </p:attrNameLst>
                                      </p:cBhvr>
                                      <p:rCtr x="15208" y="-81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A4935C7D-8EC9-2C49-B07E-4EB7681BF2D3}"/>
              </a:ext>
            </a:extLst>
          </p:cNvPr>
          <p:cNvGrpSpPr/>
          <p:nvPr/>
        </p:nvGrpSpPr>
        <p:grpSpPr>
          <a:xfrm>
            <a:off x="1425947" y="3636760"/>
            <a:ext cx="8071841" cy="1992810"/>
            <a:chOff x="1425947" y="3636760"/>
            <a:chExt cx="8071841" cy="1992810"/>
          </a:xfrm>
        </p:grpSpPr>
        <p:pic>
          <p:nvPicPr>
            <p:cNvPr id="11" name="Picture 6" descr="cgggbgbd.png">
              <a:extLst>
                <a:ext uri="{FF2B5EF4-FFF2-40B4-BE49-F238E27FC236}">
                  <a16:creationId xmlns:a16="http://schemas.microsoft.com/office/drawing/2014/main" id="{BE2AF579-B7A8-9D41-A938-CE7B6550B7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5947" y="3636760"/>
              <a:ext cx="8071841" cy="194709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634FF892-D264-9C47-A630-FE5A405B19B5}"/>
                </a:ext>
              </a:extLst>
            </p:cNvPr>
            <p:cNvSpPr/>
            <p:nvPr/>
          </p:nvSpPr>
          <p:spPr>
            <a:xfrm>
              <a:off x="1425947" y="5583851"/>
              <a:ext cx="807184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47803A5-1DB9-934B-A2E5-99C3AE29CBAD}"/>
                </a:ext>
              </a:extLst>
            </p:cNvPr>
            <p:cNvSpPr/>
            <p:nvPr/>
          </p:nvSpPr>
          <p:spPr>
            <a:xfrm>
              <a:off x="9418835" y="3636760"/>
              <a:ext cx="78953" cy="1947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6" name="Espace réservé de la date 5">
            <a:extLst>
              <a:ext uri="{FF2B5EF4-FFF2-40B4-BE49-F238E27FC236}">
                <a16:creationId xmlns:a16="http://schemas.microsoft.com/office/drawing/2014/main" id="{D7D3966C-41CE-8B41-9521-0B69CCA497B5}"/>
              </a:ext>
            </a:extLst>
          </p:cNvPr>
          <p:cNvSpPr>
            <a:spLocks noGrp="1"/>
          </p:cNvSpPr>
          <p:nvPr>
            <p:ph type="dt" sz="half" idx="10"/>
          </p:nvPr>
        </p:nvSpPr>
        <p:spPr/>
        <p:txBody>
          <a:bodyPr/>
          <a:lstStyle/>
          <a:p>
            <a:r>
              <a:rPr lang="fr-FR" dirty="0"/>
              <a:t>28/09/2020</a:t>
            </a:r>
          </a:p>
        </p:txBody>
      </p:sp>
      <p:sp>
        <p:nvSpPr>
          <p:cNvPr id="8" name="Espace réservé du numéro de diapositive 7">
            <a:extLst>
              <a:ext uri="{FF2B5EF4-FFF2-40B4-BE49-F238E27FC236}">
                <a16:creationId xmlns:a16="http://schemas.microsoft.com/office/drawing/2014/main" id="{2209E38E-0DE3-1F42-982F-F11593461FA1}"/>
              </a:ext>
            </a:extLst>
          </p:cNvPr>
          <p:cNvSpPr>
            <a:spLocks noGrp="1"/>
          </p:cNvSpPr>
          <p:nvPr>
            <p:ph type="sldNum" sz="quarter" idx="12"/>
          </p:nvPr>
        </p:nvSpPr>
        <p:spPr>
          <a:xfrm>
            <a:off x="7326738" y="5013034"/>
            <a:ext cx="2422525" cy="322263"/>
          </a:xfrm>
        </p:spPr>
        <p:txBody>
          <a:bodyPr/>
          <a:lstStyle/>
          <a:p>
            <a:fld id="{77E71596-5F9D-49C5-9701-16B3CA54319D}" type="slidenum">
              <a:rPr lang="fr-FR" smtClean="0"/>
              <a:pPr/>
              <a:t>8</a:t>
            </a:fld>
            <a:endParaRPr lang="fr-FR" dirty="0"/>
          </a:p>
        </p:txBody>
      </p:sp>
      <p:sp>
        <p:nvSpPr>
          <p:cNvPr id="9" name="Titre 8">
            <a:extLst>
              <a:ext uri="{FF2B5EF4-FFF2-40B4-BE49-F238E27FC236}">
                <a16:creationId xmlns:a16="http://schemas.microsoft.com/office/drawing/2014/main" id="{99AE89E2-F80B-104E-BA38-60D68EC212FC}"/>
              </a:ext>
            </a:extLst>
          </p:cNvPr>
          <p:cNvSpPr>
            <a:spLocks noGrp="1"/>
          </p:cNvSpPr>
          <p:nvPr>
            <p:ph type="title"/>
          </p:nvPr>
        </p:nvSpPr>
        <p:spPr/>
        <p:txBody>
          <a:bodyPr/>
          <a:lstStyle/>
          <a:p>
            <a:r>
              <a:rPr lang="en-US" dirty="0">
                <a:latin typeface="Arial" charset="0"/>
                <a:ea typeface="Arial" charset="0"/>
                <a:cs typeface="Arial" charset="0"/>
              </a:rPr>
              <a:t>Transport optics</a:t>
            </a:r>
            <a:endParaRPr lang="fr-FR" dirty="0"/>
          </a:p>
        </p:txBody>
      </p:sp>
      <p:sp>
        <p:nvSpPr>
          <p:cNvPr id="10" name="Espace réservé du pied de page 6">
            <a:extLst>
              <a:ext uri="{FF2B5EF4-FFF2-40B4-BE49-F238E27FC236}">
                <a16:creationId xmlns:a16="http://schemas.microsoft.com/office/drawing/2014/main" id="{79E18FCB-5543-A34E-8C81-D581161DB14B}"/>
              </a:ext>
            </a:extLst>
          </p:cNvPr>
          <p:cNvSpPr>
            <a:spLocks noGrp="1"/>
          </p:cNvSpPr>
          <p:nvPr>
            <p:ph type="ftr" sz="quarter" idx="11"/>
          </p:nvPr>
        </p:nvSpPr>
        <p:spPr>
          <a:xfrm>
            <a:off x="2458542" y="5731817"/>
            <a:ext cx="4896544" cy="322263"/>
          </a:xfrm>
        </p:spPr>
        <p:txBody>
          <a:bodyPr/>
          <a:lstStyle/>
          <a:p>
            <a:r>
              <a:rPr lang="fr-FR" dirty="0" err="1"/>
              <a:t>CREMLINplus</a:t>
            </a:r>
            <a:r>
              <a:rPr lang="fr-FR" dirty="0"/>
              <a:t> WP5 General Meeting</a:t>
            </a:r>
          </a:p>
        </p:txBody>
      </p:sp>
      <p:sp>
        <p:nvSpPr>
          <p:cNvPr id="13" name="Rectangle 12">
            <a:extLst>
              <a:ext uri="{FF2B5EF4-FFF2-40B4-BE49-F238E27FC236}">
                <a16:creationId xmlns:a16="http://schemas.microsoft.com/office/drawing/2014/main" id="{5BBC0924-A28D-3848-BA73-EB2153EC0329}"/>
              </a:ext>
            </a:extLst>
          </p:cNvPr>
          <p:cNvSpPr/>
          <p:nvPr/>
        </p:nvSpPr>
        <p:spPr>
          <a:xfrm>
            <a:off x="1497955" y="3461792"/>
            <a:ext cx="8652386" cy="26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99D0322D-389F-654E-A65B-E77B42663909}"/>
              </a:ext>
            </a:extLst>
          </p:cNvPr>
          <p:cNvSpPr/>
          <p:nvPr/>
        </p:nvSpPr>
        <p:spPr>
          <a:xfrm>
            <a:off x="1795641" y="1810480"/>
            <a:ext cx="8652386" cy="26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val 11">
            <a:extLst>
              <a:ext uri="{FF2B5EF4-FFF2-40B4-BE49-F238E27FC236}">
                <a16:creationId xmlns:a16="http://schemas.microsoft.com/office/drawing/2014/main" id="{BB533CFB-56BF-C54A-9685-75E198CC4CAE}"/>
              </a:ext>
            </a:extLst>
          </p:cNvPr>
          <p:cNvSpPr/>
          <p:nvPr/>
        </p:nvSpPr>
        <p:spPr>
          <a:xfrm>
            <a:off x="2585720" y="4659032"/>
            <a:ext cx="1688532" cy="772217"/>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6" name="Oval 11">
            <a:extLst>
              <a:ext uri="{FF2B5EF4-FFF2-40B4-BE49-F238E27FC236}">
                <a16:creationId xmlns:a16="http://schemas.microsoft.com/office/drawing/2014/main" id="{18CC46CC-C5F9-284F-9A06-932FD2636171}"/>
              </a:ext>
            </a:extLst>
          </p:cNvPr>
          <p:cNvSpPr/>
          <p:nvPr/>
        </p:nvSpPr>
        <p:spPr>
          <a:xfrm>
            <a:off x="6460957" y="3533800"/>
            <a:ext cx="1282327" cy="918470"/>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7" name="Oval 12">
            <a:extLst>
              <a:ext uri="{FF2B5EF4-FFF2-40B4-BE49-F238E27FC236}">
                <a16:creationId xmlns:a16="http://schemas.microsoft.com/office/drawing/2014/main" id="{95E6A09F-05CA-6C48-B1A9-A7BAB3F85A90}"/>
              </a:ext>
            </a:extLst>
          </p:cNvPr>
          <p:cNvSpPr/>
          <p:nvPr/>
        </p:nvSpPr>
        <p:spPr>
          <a:xfrm>
            <a:off x="6400268" y="4600959"/>
            <a:ext cx="1427156" cy="772217"/>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8" name="Oval 12">
            <a:extLst>
              <a:ext uri="{FF2B5EF4-FFF2-40B4-BE49-F238E27FC236}">
                <a16:creationId xmlns:a16="http://schemas.microsoft.com/office/drawing/2014/main" id="{C6171046-48AA-654E-9564-703B0EF36AEA}"/>
              </a:ext>
            </a:extLst>
          </p:cNvPr>
          <p:cNvSpPr/>
          <p:nvPr/>
        </p:nvSpPr>
        <p:spPr>
          <a:xfrm>
            <a:off x="2631599" y="3699472"/>
            <a:ext cx="1500509" cy="772217"/>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9" name="Rectangle 18">
            <a:extLst>
              <a:ext uri="{FF2B5EF4-FFF2-40B4-BE49-F238E27FC236}">
                <a16:creationId xmlns:a16="http://schemas.microsoft.com/office/drawing/2014/main" id="{B2635466-DBD6-F74A-A2D8-3360353E6E38}"/>
              </a:ext>
            </a:extLst>
          </p:cNvPr>
          <p:cNvSpPr/>
          <p:nvPr/>
        </p:nvSpPr>
        <p:spPr>
          <a:xfrm>
            <a:off x="479735" y="1048244"/>
            <a:ext cx="10091228" cy="646331"/>
          </a:xfrm>
          <a:prstGeom prst="rect">
            <a:avLst/>
          </a:prstGeom>
        </p:spPr>
        <p:txBody>
          <a:bodyPr wrap="square">
            <a:spAutoFit/>
          </a:bodyPr>
          <a:lstStyle/>
          <a:p>
            <a:pPr algn="just"/>
            <a:r>
              <a:rPr lang="en-US" sz="1800" dirty="0">
                <a:latin typeface="+mn-lt"/>
                <a:cs typeface="Arial"/>
              </a:rPr>
              <a:t>Appropriate recirculation optics are of fundamental concern in a multi-pass machine to preserve beam quality. The design comprises different regions:</a:t>
            </a:r>
          </a:p>
        </p:txBody>
      </p:sp>
      <p:sp>
        <p:nvSpPr>
          <p:cNvPr id="20" name="Oval 15">
            <a:extLst>
              <a:ext uri="{FF2B5EF4-FFF2-40B4-BE49-F238E27FC236}">
                <a16:creationId xmlns:a16="http://schemas.microsoft.com/office/drawing/2014/main" id="{23B58379-3813-D348-AAA3-0A03E0D7A0B4}"/>
              </a:ext>
            </a:extLst>
          </p:cNvPr>
          <p:cNvSpPr/>
          <p:nvPr/>
        </p:nvSpPr>
        <p:spPr>
          <a:xfrm>
            <a:off x="7743283" y="3594545"/>
            <a:ext cx="1196136" cy="1590444"/>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21" name="Oval 15">
            <a:extLst>
              <a:ext uri="{FF2B5EF4-FFF2-40B4-BE49-F238E27FC236}">
                <a16:creationId xmlns:a16="http://schemas.microsoft.com/office/drawing/2014/main" id="{B28C6B88-CCB0-704E-BEE5-B8EC53065EA1}"/>
              </a:ext>
            </a:extLst>
          </p:cNvPr>
          <p:cNvSpPr/>
          <p:nvPr/>
        </p:nvSpPr>
        <p:spPr>
          <a:xfrm>
            <a:off x="1447498" y="3700451"/>
            <a:ext cx="1230042" cy="1590444"/>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23" name="ZoneTexte 22">
            <a:extLst>
              <a:ext uri="{FF2B5EF4-FFF2-40B4-BE49-F238E27FC236}">
                <a16:creationId xmlns:a16="http://schemas.microsoft.com/office/drawing/2014/main" id="{056ACFB9-C70A-E14A-BDB3-E0D37ED6401F}"/>
              </a:ext>
            </a:extLst>
          </p:cNvPr>
          <p:cNvSpPr txBox="1"/>
          <p:nvPr/>
        </p:nvSpPr>
        <p:spPr>
          <a:xfrm>
            <a:off x="479735" y="1712534"/>
            <a:ext cx="10091228" cy="646331"/>
          </a:xfrm>
          <a:prstGeom prst="rect">
            <a:avLst/>
          </a:prstGeom>
          <a:noFill/>
        </p:spPr>
        <p:txBody>
          <a:bodyPr wrap="square" rtlCol="0">
            <a:spAutoFit/>
          </a:bodyPr>
          <a:lstStyle/>
          <a:p>
            <a:pPr marL="285750" indent="-285750" algn="just">
              <a:buFont typeface="Wingdings" pitchFamily="2" charset="2"/>
              <a:buChar char="§"/>
            </a:pPr>
            <a:r>
              <a:rPr lang="en-US" sz="1800" b="1" dirty="0">
                <a:solidFill>
                  <a:srgbClr val="FF6600"/>
                </a:solidFill>
                <a:latin typeface="+mn-lt"/>
                <a:cs typeface="Arial"/>
              </a:rPr>
              <a:t>The Spreader optics:</a:t>
            </a:r>
            <a:r>
              <a:rPr lang="en-US" sz="1800" dirty="0">
                <a:solidFill>
                  <a:schemeClr val="tx1"/>
                </a:solidFill>
                <a:latin typeface="+mn-lt"/>
                <a:cs typeface="Arial"/>
              </a:rPr>
              <a:t> The </a:t>
            </a:r>
            <a:r>
              <a:rPr lang="en-US" sz="1800" dirty="0">
                <a:latin typeface="+mn-lt"/>
                <a:cs typeface="Arial"/>
              </a:rPr>
              <a:t>beams need to be directed into the appropriate energy dependent arc. Spreaders separate vertically beams and match optics functions to arcs.</a:t>
            </a:r>
            <a:endParaRPr lang="en-US" sz="1800" b="1" dirty="0">
              <a:solidFill>
                <a:srgbClr val="FF6600"/>
              </a:solidFill>
              <a:latin typeface="+mn-lt"/>
              <a:cs typeface="Arial"/>
            </a:endParaRPr>
          </a:p>
        </p:txBody>
      </p:sp>
      <p:sp>
        <p:nvSpPr>
          <p:cNvPr id="24" name="ZoneTexte 23">
            <a:extLst>
              <a:ext uri="{FF2B5EF4-FFF2-40B4-BE49-F238E27FC236}">
                <a16:creationId xmlns:a16="http://schemas.microsoft.com/office/drawing/2014/main" id="{DCA86692-CB11-1940-87B1-4DFF8FD1C39F}"/>
              </a:ext>
            </a:extLst>
          </p:cNvPr>
          <p:cNvSpPr txBox="1"/>
          <p:nvPr/>
        </p:nvSpPr>
        <p:spPr>
          <a:xfrm>
            <a:off x="479735" y="2381672"/>
            <a:ext cx="10091228" cy="646331"/>
          </a:xfrm>
          <a:prstGeom prst="rect">
            <a:avLst/>
          </a:prstGeom>
          <a:noFill/>
        </p:spPr>
        <p:txBody>
          <a:bodyPr wrap="square" rtlCol="0">
            <a:spAutoFit/>
          </a:bodyPr>
          <a:lstStyle/>
          <a:p>
            <a:pPr marL="285750" indent="-285750" algn="just">
              <a:buFont typeface="Wingdings" pitchFamily="2" charset="2"/>
              <a:buChar char="§"/>
            </a:pPr>
            <a:r>
              <a:rPr lang="en-US" sz="1800" b="1" dirty="0">
                <a:solidFill>
                  <a:srgbClr val="008000"/>
                </a:solidFill>
                <a:latin typeface="+mn-lt"/>
                <a:cs typeface="Arial"/>
              </a:rPr>
              <a:t>The Arc optics:</a:t>
            </a:r>
            <a:r>
              <a:rPr lang="en-US" sz="1800" dirty="0">
                <a:latin typeface="+mn-lt"/>
                <a:cs typeface="Arial"/>
              </a:rPr>
              <a:t> Disturbing effects on beam space charge such us cumulative emittance and momentum growth have to be counteracted through a pertinent choice of the basic optics cell</a:t>
            </a:r>
            <a:endParaRPr lang="en-US" sz="1800" b="1" dirty="0">
              <a:solidFill>
                <a:srgbClr val="008000"/>
              </a:solidFill>
              <a:latin typeface="+mn-lt"/>
              <a:cs typeface="Arial"/>
            </a:endParaRPr>
          </a:p>
        </p:txBody>
      </p:sp>
      <p:sp>
        <p:nvSpPr>
          <p:cNvPr id="25" name="ZoneTexte 24">
            <a:extLst>
              <a:ext uri="{FF2B5EF4-FFF2-40B4-BE49-F238E27FC236}">
                <a16:creationId xmlns:a16="http://schemas.microsoft.com/office/drawing/2014/main" id="{75FC6EED-8B3E-4A46-9C46-DAF95328DF9B}"/>
              </a:ext>
            </a:extLst>
          </p:cNvPr>
          <p:cNvSpPr txBox="1"/>
          <p:nvPr/>
        </p:nvSpPr>
        <p:spPr>
          <a:xfrm>
            <a:off x="482895" y="3029744"/>
            <a:ext cx="10088068" cy="369332"/>
          </a:xfrm>
          <a:prstGeom prst="rect">
            <a:avLst/>
          </a:prstGeom>
          <a:noFill/>
        </p:spPr>
        <p:txBody>
          <a:bodyPr wrap="square" rtlCol="0">
            <a:spAutoFit/>
          </a:bodyPr>
          <a:lstStyle/>
          <a:p>
            <a:pPr marL="285750" indent="-285750" algn="just">
              <a:buFont typeface="Wingdings" pitchFamily="2" charset="2"/>
              <a:buChar char="§"/>
            </a:pPr>
            <a:r>
              <a:rPr lang="en-US" sz="1800" b="1" dirty="0">
                <a:solidFill>
                  <a:srgbClr val="0000FF"/>
                </a:solidFill>
                <a:latin typeface="+mn-lt"/>
                <a:cs typeface="Arial"/>
              </a:rPr>
              <a:t>The Re-combiner optics: </a:t>
            </a:r>
            <a:r>
              <a:rPr lang="en-US" sz="1800" dirty="0">
                <a:solidFill>
                  <a:schemeClr val="tx1"/>
                </a:solidFill>
                <a:latin typeface="+mn-lt"/>
                <a:cs typeface="Arial"/>
              </a:rPr>
              <a:t>Re-</a:t>
            </a:r>
            <a:r>
              <a:rPr lang="en-US" sz="1800" dirty="0">
                <a:latin typeface="+mn-lt"/>
                <a:cs typeface="Arial"/>
              </a:rPr>
              <a:t>combiners and spreader are mirror symmetric.</a:t>
            </a:r>
          </a:p>
        </p:txBody>
      </p:sp>
      <p:pic>
        <p:nvPicPr>
          <p:cNvPr id="28" name="Image 27">
            <a:extLst>
              <a:ext uri="{FF2B5EF4-FFF2-40B4-BE49-F238E27FC236}">
                <a16:creationId xmlns:a16="http://schemas.microsoft.com/office/drawing/2014/main" id="{418CD0FF-3F90-7E46-899D-417BFE4E7654}"/>
              </a:ext>
            </a:extLst>
          </p:cNvPr>
          <p:cNvPicPr>
            <a:picLocks noChangeAspect="1"/>
          </p:cNvPicPr>
          <p:nvPr/>
        </p:nvPicPr>
        <p:blipFill>
          <a:blip r:embed="rId3"/>
          <a:stretch>
            <a:fillRect/>
          </a:stretch>
        </p:blipFill>
        <p:spPr>
          <a:xfrm>
            <a:off x="7978675" y="-848"/>
            <a:ext cx="2794098" cy="652863"/>
          </a:xfrm>
          <a:prstGeom prst="rect">
            <a:avLst/>
          </a:prstGeom>
        </p:spPr>
      </p:pic>
    </p:spTree>
    <p:extLst>
      <p:ext uri="{BB962C8B-B14F-4D97-AF65-F5344CB8AC3E}">
        <p14:creationId xmlns:p14="http://schemas.microsoft.com/office/powerpoint/2010/main" val="20168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latin typeface="+mn-lt"/>
              </a:rPr>
              <a:t>Baseline Lattice Design</a:t>
            </a:r>
          </a:p>
        </p:txBody>
      </p:sp>
      <p:sp>
        <p:nvSpPr>
          <p:cNvPr id="7" name="Espace réservé de la date 6"/>
          <p:cNvSpPr>
            <a:spLocks noGrp="1"/>
          </p:cNvSpPr>
          <p:nvPr>
            <p:ph type="dt" sz="half" idx="10"/>
          </p:nvPr>
        </p:nvSpPr>
        <p:spPr/>
        <p:txBody>
          <a:bodyPr/>
          <a:lstStyle/>
          <a:p>
            <a:r>
              <a:rPr lang="fr-FR" dirty="0"/>
              <a:t>28/09/2020</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9</a:t>
            </a:fld>
            <a:endParaRPr lang="fr-FR" dirty="0"/>
          </a:p>
        </p:txBody>
      </p:sp>
      <p:sp>
        <p:nvSpPr>
          <p:cNvPr id="11" name="Espace réservé du pied de page 7">
            <a:extLst>
              <a:ext uri="{FF2B5EF4-FFF2-40B4-BE49-F238E27FC236}">
                <a16:creationId xmlns:a16="http://schemas.microsoft.com/office/drawing/2014/main" id="{6CCBA6E2-8E71-3848-AF27-2014123C6BF6}"/>
              </a:ext>
            </a:extLst>
          </p:cNvPr>
          <p:cNvSpPr>
            <a:spLocks noGrp="1"/>
          </p:cNvSpPr>
          <p:nvPr>
            <p:ph type="ftr" sz="quarter" idx="11"/>
          </p:nvPr>
        </p:nvSpPr>
        <p:spPr/>
        <p:txBody>
          <a:bodyPr/>
          <a:lstStyle/>
          <a:p>
            <a:r>
              <a:rPr lang="fr-FR" dirty="0" err="1"/>
              <a:t>CREMLINplus</a:t>
            </a:r>
            <a:r>
              <a:rPr lang="fr-FR" dirty="0"/>
              <a:t> WP5 General Meeting</a:t>
            </a:r>
          </a:p>
        </p:txBody>
      </p:sp>
      <p:pic>
        <p:nvPicPr>
          <p:cNvPr id="37" name="Image 36">
            <a:extLst>
              <a:ext uri="{FF2B5EF4-FFF2-40B4-BE49-F238E27FC236}">
                <a16:creationId xmlns:a16="http://schemas.microsoft.com/office/drawing/2014/main" id="{B1F1F498-D9CA-5B4C-8853-7AE56CD72235}"/>
              </a:ext>
            </a:extLst>
          </p:cNvPr>
          <p:cNvPicPr>
            <a:picLocks noChangeAspect="1"/>
          </p:cNvPicPr>
          <p:nvPr/>
        </p:nvPicPr>
        <p:blipFill>
          <a:blip r:embed="rId2"/>
          <a:stretch>
            <a:fillRect/>
          </a:stretch>
        </p:blipFill>
        <p:spPr>
          <a:xfrm>
            <a:off x="7978675" y="-848"/>
            <a:ext cx="2794098" cy="652863"/>
          </a:xfrm>
          <a:prstGeom prst="rect">
            <a:avLst/>
          </a:prstGeom>
        </p:spPr>
      </p:pic>
      <p:pic>
        <p:nvPicPr>
          <p:cNvPr id="38" name="Image 37">
            <a:extLst>
              <a:ext uri="{FF2B5EF4-FFF2-40B4-BE49-F238E27FC236}">
                <a16:creationId xmlns:a16="http://schemas.microsoft.com/office/drawing/2014/main" id="{903047C9-1A8B-B94E-8DBB-C27C0E130BA6}"/>
              </a:ext>
            </a:extLst>
          </p:cNvPr>
          <p:cNvPicPr>
            <a:picLocks noChangeAspect="1"/>
          </p:cNvPicPr>
          <p:nvPr/>
        </p:nvPicPr>
        <p:blipFill>
          <a:blip r:embed="rId3"/>
          <a:stretch>
            <a:fillRect/>
          </a:stretch>
        </p:blipFill>
        <p:spPr>
          <a:xfrm>
            <a:off x="377373" y="1085528"/>
            <a:ext cx="4425930" cy="2143810"/>
          </a:xfrm>
          <a:prstGeom prst="rect">
            <a:avLst/>
          </a:prstGeom>
        </p:spPr>
      </p:pic>
      <p:pic>
        <p:nvPicPr>
          <p:cNvPr id="39" name="Image 38">
            <a:extLst>
              <a:ext uri="{FF2B5EF4-FFF2-40B4-BE49-F238E27FC236}">
                <a16:creationId xmlns:a16="http://schemas.microsoft.com/office/drawing/2014/main" id="{3B9D4FFC-43D0-A54E-B8ED-29BBDD28132F}"/>
              </a:ext>
            </a:extLst>
          </p:cNvPr>
          <p:cNvPicPr>
            <a:picLocks noChangeAspect="1"/>
          </p:cNvPicPr>
          <p:nvPr/>
        </p:nvPicPr>
        <p:blipFill>
          <a:blip r:embed="rId4"/>
          <a:stretch>
            <a:fillRect/>
          </a:stretch>
        </p:blipFill>
        <p:spPr>
          <a:xfrm>
            <a:off x="449381" y="3397613"/>
            <a:ext cx="4338909" cy="1936387"/>
          </a:xfrm>
          <a:prstGeom prst="rect">
            <a:avLst/>
          </a:prstGeom>
        </p:spPr>
      </p:pic>
      <p:pic>
        <p:nvPicPr>
          <p:cNvPr id="40" name="Image 39">
            <a:extLst>
              <a:ext uri="{FF2B5EF4-FFF2-40B4-BE49-F238E27FC236}">
                <a16:creationId xmlns:a16="http://schemas.microsoft.com/office/drawing/2014/main" id="{DC9825EF-BB9E-1845-8BA6-A10EF5FB2403}"/>
              </a:ext>
            </a:extLst>
          </p:cNvPr>
          <p:cNvPicPr>
            <a:picLocks noChangeAspect="1"/>
          </p:cNvPicPr>
          <p:nvPr/>
        </p:nvPicPr>
        <p:blipFill>
          <a:blip r:embed="rId5"/>
          <a:stretch>
            <a:fillRect/>
          </a:stretch>
        </p:blipFill>
        <p:spPr>
          <a:xfrm>
            <a:off x="4803303" y="1301552"/>
            <a:ext cx="2887340" cy="1501707"/>
          </a:xfrm>
          <a:prstGeom prst="rect">
            <a:avLst/>
          </a:prstGeom>
        </p:spPr>
      </p:pic>
      <p:pic>
        <p:nvPicPr>
          <p:cNvPr id="41" name="Image 40">
            <a:extLst>
              <a:ext uri="{FF2B5EF4-FFF2-40B4-BE49-F238E27FC236}">
                <a16:creationId xmlns:a16="http://schemas.microsoft.com/office/drawing/2014/main" id="{F672878A-3324-E045-A670-64FBFDE2AD5F}"/>
              </a:ext>
            </a:extLst>
          </p:cNvPr>
          <p:cNvPicPr>
            <a:picLocks noChangeAspect="1"/>
          </p:cNvPicPr>
          <p:nvPr/>
        </p:nvPicPr>
        <p:blipFill>
          <a:blip r:embed="rId6"/>
          <a:stretch>
            <a:fillRect/>
          </a:stretch>
        </p:blipFill>
        <p:spPr>
          <a:xfrm>
            <a:off x="4877883" y="3474064"/>
            <a:ext cx="2884768" cy="1427888"/>
          </a:xfrm>
          <a:prstGeom prst="rect">
            <a:avLst/>
          </a:prstGeom>
        </p:spPr>
      </p:pic>
      <p:pic>
        <p:nvPicPr>
          <p:cNvPr id="42" name="Picture 3">
            <a:extLst>
              <a:ext uri="{FF2B5EF4-FFF2-40B4-BE49-F238E27FC236}">
                <a16:creationId xmlns:a16="http://schemas.microsoft.com/office/drawing/2014/main" id="{B89A7D8D-0250-4A4E-9276-EB22C3E7848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96249" y="1874612"/>
            <a:ext cx="2446722" cy="1083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
            <a:extLst>
              <a:ext uri="{FF2B5EF4-FFF2-40B4-BE49-F238E27FC236}">
                <a16:creationId xmlns:a16="http://schemas.microsoft.com/office/drawing/2014/main" id="{5AAD14CD-D918-C946-BDC6-A003E4B49C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33516" y="3173760"/>
            <a:ext cx="2409455" cy="1213271"/>
          </a:xfrm>
          <a:prstGeom prst="rect">
            <a:avLst/>
          </a:prstGeom>
        </p:spPr>
      </p:pic>
      <p:sp>
        <p:nvSpPr>
          <p:cNvPr id="13" name="ZoneTexte 12">
            <a:extLst>
              <a:ext uri="{FF2B5EF4-FFF2-40B4-BE49-F238E27FC236}">
                <a16:creationId xmlns:a16="http://schemas.microsoft.com/office/drawing/2014/main" id="{7C54A19A-3756-CD4C-8E3E-A05B20E79383}"/>
              </a:ext>
            </a:extLst>
          </p:cNvPr>
          <p:cNvSpPr txBox="1"/>
          <p:nvPr/>
        </p:nvSpPr>
        <p:spPr>
          <a:xfrm>
            <a:off x="6829792" y="674966"/>
            <a:ext cx="3885187" cy="338554"/>
          </a:xfrm>
          <a:prstGeom prst="rect">
            <a:avLst/>
          </a:prstGeom>
          <a:noFill/>
        </p:spPr>
        <p:txBody>
          <a:bodyPr wrap="square" rtlCol="0">
            <a:spAutoFit/>
          </a:bodyPr>
          <a:lstStyle/>
          <a:p>
            <a:r>
              <a:rPr lang="en-GB" sz="1600" u="sng" dirty="0">
                <a:solidFill>
                  <a:srgbClr val="FF0000"/>
                </a:solidFill>
              </a:rPr>
              <a:t>Courtesy to A. </a:t>
            </a:r>
            <a:r>
              <a:rPr lang="en-GB" sz="1600" u="sng" dirty="0" err="1">
                <a:solidFill>
                  <a:srgbClr val="FF0000"/>
                </a:solidFill>
              </a:rPr>
              <a:t>Bogacz</a:t>
            </a:r>
            <a:r>
              <a:rPr lang="en-GB" sz="1600" u="sng" dirty="0">
                <a:solidFill>
                  <a:srgbClr val="FF0000"/>
                </a:solidFill>
              </a:rPr>
              <a:t> and C. Vallerand</a:t>
            </a:r>
          </a:p>
        </p:txBody>
      </p:sp>
    </p:spTree>
    <p:extLst>
      <p:ext uri="{BB962C8B-B14F-4D97-AF65-F5344CB8AC3E}">
        <p14:creationId xmlns:p14="http://schemas.microsoft.com/office/powerpoint/2010/main" val="436206919"/>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17257</TotalTime>
  <Words>1219</Words>
  <Application>Microsoft Macintosh PowerPoint</Application>
  <PresentationFormat>Personnalisé</PresentationFormat>
  <Paragraphs>222</Paragraphs>
  <Slides>15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vt:i4>
      </vt:variant>
    </vt:vector>
  </HeadingPairs>
  <TitlesOfParts>
    <vt:vector size="23" baseType="lpstr">
      <vt:lpstr>Arial Unicode MS</vt:lpstr>
      <vt:lpstr>Arial</vt:lpstr>
      <vt:lpstr>Calibri</vt:lpstr>
      <vt:lpstr>Calibri Light</vt:lpstr>
      <vt:lpstr>Courier New</vt:lpstr>
      <vt:lpstr>Symbol</vt:lpstr>
      <vt:lpstr>Wingdings</vt:lpstr>
      <vt:lpstr>1_modele-IJCLAb-powerpoint</vt:lpstr>
      <vt:lpstr>Présentation PowerPoint</vt:lpstr>
      <vt:lpstr>Introduction:</vt:lpstr>
      <vt:lpstr>Introduction to PERLE</vt:lpstr>
      <vt:lpstr>PERLE in the global ERL landscape</vt:lpstr>
      <vt:lpstr>PERLE Configuration</vt:lpstr>
      <vt:lpstr>PERLE Configuration</vt:lpstr>
      <vt:lpstr>PERLE Configuration</vt:lpstr>
      <vt:lpstr>Transport optics</vt:lpstr>
      <vt:lpstr>Baseline Lattice Design</vt:lpstr>
      <vt:lpstr>Baseline Lattice Design</vt:lpstr>
      <vt:lpstr>PERLE injection line</vt:lpstr>
      <vt:lpstr>PERLE injection line</vt:lpstr>
      <vt:lpstr>PERLE injection line</vt:lpstr>
      <vt:lpstr>PERLE injection line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1564</cp:revision>
  <dcterms:created xsi:type="dcterms:W3CDTF">2011-03-09T16:37:49Z</dcterms:created>
  <dcterms:modified xsi:type="dcterms:W3CDTF">2020-09-28T10:22:51Z</dcterms:modified>
</cp:coreProperties>
</file>