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772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000520" y="13266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497040" y="13266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000520" y="30438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97040" y="30438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4426200" cy="3287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4426200" cy="3287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772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2772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000520" y="13266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497040" y="13266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2000520" y="30438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3497040" y="30438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4426200" cy="3287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2772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2772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000520" y="13266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3497040" y="13266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2000520" y="30438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3497040" y="3043800"/>
            <a:ext cx="142488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772000" y="30438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772000" y="1326600"/>
            <a:ext cx="215964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Click to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edit the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title text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2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dt"/>
          </p:nvPr>
        </p:nvSpPr>
        <p:spPr>
          <a:xfrm>
            <a:off x="692640" y="5256000"/>
            <a:ext cx="2267640" cy="301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24.09.2019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ftr"/>
          </p:nvPr>
        </p:nvSpPr>
        <p:spPr>
          <a:xfrm>
            <a:off x="3339000" y="5256000"/>
            <a:ext cx="3402000" cy="301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2019 Joint Workshop on future charm-tau factory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/>
          </p:nvPr>
        </p:nvSpPr>
        <p:spPr>
          <a:xfrm>
            <a:off x="7119360" y="5256000"/>
            <a:ext cx="2267640" cy="301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ACC49A4-A500-44B1-B460-1E8FE151009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360" cy="946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9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36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166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165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165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16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://www.fluka.org/" TargetMode="External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828800" y="1966680"/>
            <a:ext cx="617040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369a3"/>
                </a:solidFill>
                <a:latin typeface="Arial"/>
                <a:ea typeface="DejaVu Sans"/>
              </a:rPr>
              <a:t>TPC Simulation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19" name="Рисунок 76" descr=""/>
          <p:cNvPicPr/>
          <p:nvPr/>
        </p:nvPicPr>
        <p:blipFill>
          <a:blip r:embed="rId1"/>
          <a:stretch/>
        </p:blipFill>
        <p:spPr>
          <a:xfrm>
            <a:off x="6662520" y="361800"/>
            <a:ext cx="2693520" cy="81000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77" descr=""/>
          <p:cNvPicPr/>
          <p:nvPr/>
        </p:nvPicPr>
        <p:blipFill>
          <a:blip r:embed="rId2"/>
          <a:stretch/>
        </p:blipFill>
        <p:spPr>
          <a:xfrm>
            <a:off x="731520" y="351360"/>
            <a:ext cx="870120" cy="836640"/>
          </a:xfrm>
          <a:prstGeom prst="rect">
            <a:avLst/>
          </a:prstGeom>
          <a:ln>
            <a:noFill/>
          </a:ln>
        </p:spPr>
      </p:pic>
      <p:pic>
        <p:nvPicPr>
          <p:cNvPr id="121" name="Google Shape;106;p3" descr=""/>
          <p:cNvPicPr/>
          <p:nvPr/>
        </p:nvPicPr>
        <p:blipFill>
          <a:blip r:embed="rId3"/>
          <a:stretch/>
        </p:blipFill>
        <p:spPr>
          <a:xfrm>
            <a:off x="3432240" y="4447440"/>
            <a:ext cx="2693880" cy="60588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3749040" y="2737080"/>
            <a:ext cx="231228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369a3"/>
                </a:solidFill>
                <a:latin typeface="Arial"/>
                <a:ea typeface="DejaVu Sans"/>
              </a:rPr>
              <a:t>Andrey Sokolov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2651760" y="3643920"/>
            <a:ext cx="44521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369a3"/>
                </a:solidFill>
                <a:latin typeface="Arial"/>
                <a:ea typeface="DejaVu Sans"/>
              </a:rPr>
              <a:t>Budker INP  - Novosibirsk State University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3200" spc="-1" strike="noStrike">
                <a:solidFill>
                  <a:srgbClr val="0369a3"/>
                </a:solidFill>
                <a:latin typeface="Arial"/>
              </a:rPr>
              <a:t>GARFIELD++ simulation of the TPC gas medium</a:t>
            </a:r>
            <a:endParaRPr b="0" lang="ru-RU" sz="3200" spc="-1" strike="noStrike">
              <a:solidFill>
                <a:srgbClr val="0369a3"/>
              </a:solidFill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548640" y="1660320"/>
            <a:ext cx="4681800" cy="3186000"/>
          </a:xfrm>
          <a:prstGeom prst="rect">
            <a:avLst/>
          </a:prstGeom>
          <a:ln>
            <a:noFill/>
          </a:ln>
        </p:spPr>
      </p:pic>
      <p:sp>
        <p:nvSpPr>
          <p:cNvPr id="182" name="TextShape 2"/>
          <p:cNvSpPr txBox="1"/>
          <p:nvPr/>
        </p:nvSpPr>
        <p:spPr>
          <a:xfrm>
            <a:off x="7680960" y="1005840"/>
            <a:ext cx="19760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by Vijayanand KV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5003280" y="1665360"/>
            <a:ext cx="4837320" cy="3291840"/>
          </a:xfrm>
          <a:prstGeom prst="rect">
            <a:avLst/>
          </a:prstGeom>
          <a:ln>
            <a:noFill/>
          </a:ln>
        </p:spPr>
      </p:pic>
      <p:sp>
        <p:nvSpPr>
          <p:cNvPr id="184" name="TextShape 3"/>
          <p:cNvSpPr txBox="1"/>
          <p:nvPr/>
        </p:nvSpPr>
        <p:spPr>
          <a:xfrm>
            <a:off x="1005840" y="5120640"/>
            <a:ext cx="748656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  <a:ea typeface="AR PL SungtiL GB"/>
              </a:rPr>
              <a:t>The Ar+CO</a:t>
            </a:r>
            <a:r>
              <a:rPr b="0" lang="en-US" sz="1800" spc="-1" strike="noStrike" baseline="-101000">
                <a:latin typeface="Arial"/>
                <a:ea typeface="AR PL SungtiL GB"/>
              </a:rPr>
              <a:t>2</a:t>
            </a:r>
            <a:r>
              <a:rPr b="0" lang="en-US" sz="1800" spc="-1" strike="noStrike">
                <a:latin typeface="Arial"/>
                <a:ea typeface="AR PL SungtiL GB"/>
              </a:rPr>
              <a:t> (80:20), Ar+CF</a:t>
            </a:r>
            <a:r>
              <a:rPr b="0" lang="en-US" sz="1800" spc="-1" strike="noStrike" baseline="-101000">
                <a:latin typeface="Arial"/>
                <a:ea typeface="AR PL SungtiL GB"/>
              </a:rPr>
              <a:t>4</a:t>
            </a:r>
            <a:r>
              <a:rPr b="0" lang="en-US" sz="1800" spc="-1" strike="noStrike">
                <a:latin typeface="Arial"/>
                <a:ea typeface="AR PL SungtiL GB"/>
              </a:rPr>
              <a:t> (90:10) and </a:t>
            </a:r>
            <a:r>
              <a:rPr b="0" lang="en-US" sz="1800" spc="-1" strike="noStrike">
                <a:latin typeface="Arial"/>
              </a:rPr>
              <a:t>Ar+CH</a:t>
            </a:r>
            <a:r>
              <a:rPr b="0" lang="en-US" sz="1800" spc="-1" strike="noStrike" baseline="-101000">
                <a:latin typeface="Arial"/>
              </a:rPr>
              <a:t>4</a:t>
            </a:r>
            <a:r>
              <a:rPr b="0" lang="en-US" sz="1800" spc="-1" strike="noStrike">
                <a:latin typeface="Arial"/>
              </a:rPr>
              <a:t> (90:10) look promising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3200" spc="-1" strike="noStrike">
                <a:solidFill>
                  <a:srgbClr val="0369a3"/>
                </a:solidFill>
                <a:latin typeface="Arial"/>
              </a:rPr>
              <a:t>GARFIELD++ simulation of the TPC gas medium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7681320" y="1005840"/>
            <a:ext cx="19760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by Vijayanand KV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166320" y="1261800"/>
            <a:ext cx="5163480" cy="321876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5041800" y="1263600"/>
            <a:ext cx="4727160" cy="321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3600" spc="-1" strike="noStrike">
                <a:solidFill>
                  <a:srgbClr val="0369a3"/>
                </a:solidFill>
                <a:latin typeface="Arial"/>
              </a:rPr>
              <a:t>Simulation of the gas avalanche in GEM </a:t>
            </a:r>
            <a:endParaRPr b="0" lang="ru-RU" sz="3600" spc="-1" strike="noStrike">
              <a:solidFill>
                <a:srgbClr val="0369a3"/>
              </a:solidFill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5482440" y="1463040"/>
            <a:ext cx="3021480" cy="3384720"/>
          </a:xfrm>
          <a:prstGeom prst="rect">
            <a:avLst/>
          </a:prstGeom>
          <a:ln>
            <a:noFill/>
          </a:ln>
        </p:spPr>
      </p:pic>
      <p:sp>
        <p:nvSpPr>
          <p:cNvPr id="191" name="TextShape 2"/>
          <p:cNvSpPr txBox="1"/>
          <p:nvPr/>
        </p:nvSpPr>
        <p:spPr>
          <a:xfrm>
            <a:off x="7406640" y="1005840"/>
            <a:ext cx="237744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by Vijayanand KV and Andrey Sokolov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640080" y="1737360"/>
            <a:ext cx="4663440" cy="2138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We started the 3D GEM simulation in order to estimate the size of the avalanche and ion back flow after quadruple GEM.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After triple GEM the size of the avalanche already simulated by Timofey Maltsev. The </a:t>
            </a:r>
            <a:r>
              <a:rPr b="0" lang="en-US" sz="1800" spc="-1" strike="noStrike">
                <a:latin typeface="Arial"/>
                <a:ea typeface="Arial"/>
              </a:rPr>
              <a:t>σ of the avalanche</a:t>
            </a:r>
            <a:r>
              <a:rPr b="0" lang="en-US" sz="1800" spc="-1" strike="noStrike">
                <a:latin typeface="Arial"/>
                <a:ea typeface="Arial"/>
              </a:rPr>
              <a:t> is about 300 </a:t>
            </a:r>
            <a:r>
              <a:rPr b="0" lang="en-US" sz="1800" spc="-1" strike="noStrike">
                <a:latin typeface="Arial"/>
                <a:ea typeface="Arial"/>
              </a:rPr>
              <a:t>μ</a:t>
            </a:r>
            <a:r>
              <a:rPr b="0" lang="en-US" sz="1800" spc="-1" strike="noStrike">
                <a:latin typeface="Arial"/>
                <a:ea typeface="Arial"/>
              </a:rPr>
              <a:t>m.</a:t>
            </a: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2800" spc="-1" strike="noStrike">
                <a:solidFill>
                  <a:srgbClr val="0369a3"/>
                </a:solidFill>
                <a:latin typeface="Arial"/>
              </a:rPr>
              <a:t>Parametric simulation of the TPC spatial resolution</a:t>
            </a:r>
            <a:endParaRPr b="0" lang="ru-RU" sz="2800" spc="-1" strike="noStrike">
              <a:solidFill>
                <a:srgbClr val="0369a3"/>
              </a:solid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7223760" y="1171800"/>
            <a:ext cx="20689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by Andrey Sokolov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457200" y="1833120"/>
            <a:ext cx="8365680" cy="3287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Based on results of GARFIELD++ and HEED simulation;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main idea to estimate the TPC spatial resolution for different gas mixtures and readuot pad sizes;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algorithm will be used for the cluster digitization stage in Aurora framework.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369a3"/>
                </a:solidFill>
                <a:latin typeface="Arial"/>
              </a:rPr>
              <a:t>Summary</a:t>
            </a:r>
            <a:endParaRPr b="0" lang="ru-RU" sz="4400" spc="-1" strike="noStrike">
              <a:solidFill>
                <a:srgbClr val="0369a3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504000" y="1326600"/>
            <a:ext cx="8640000" cy="3287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The TPC simulations are ongoing;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TPC geometry is implemented in Aurora framework;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default reconstruction is available;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background simulation is done;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ion back flow doesn’t lead to strong distortions of the drift field. The track distortions can be compensated;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gas and drift field choice will be based on results of GARFIELD++ and parametric simulation.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4400" spc="-1" strike="noStrike">
                <a:solidFill>
                  <a:srgbClr val="0369a3"/>
                </a:solidFill>
                <a:latin typeface="Arial"/>
              </a:rPr>
              <a:t>Outlook</a:t>
            </a:r>
            <a:endParaRPr b="0" lang="ru-RU" sz="4400" spc="-1" strike="noStrike">
              <a:solidFill>
                <a:srgbClr val="0369a3"/>
              </a:solid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504000" y="1326600"/>
            <a:ext cx="8640000" cy="3287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We have to implement the event mixer, pattern recognition and reconstruction to Aurora framework.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We have to finalize the choice of the gas mixture and pad size.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3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369a3"/>
                </a:solidFill>
                <a:latin typeface="Arial"/>
                <a:ea typeface="DejaVu Sans"/>
              </a:rPr>
              <a:t>Participants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504000" y="1326600"/>
            <a:ext cx="442620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Budker INP:</a:t>
            </a:r>
            <a:endParaRPr b="0" lang="en-US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Lev Shekhtman</a:t>
            </a:r>
            <a:endParaRPr b="0" lang="en-US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Andrey Sokolov</a:t>
            </a:r>
            <a:endParaRPr b="0" lang="en-US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Timofey Maltsev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5152320" y="1326600"/>
            <a:ext cx="4426200" cy="32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08000">
              <a:lnSpc>
                <a:spcPct val="100000"/>
              </a:lnSpc>
              <a:spcBef>
                <a:spcPts val="1417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NSU:</a:t>
            </a:r>
            <a:endParaRPr b="0" lang="en-US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Vijayanand KV (PhD student)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075320" y="712800"/>
            <a:ext cx="10080360" cy="4268880"/>
          </a:xfrm>
          <a:prstGeom prst="rect">
            <a:avLst/>
          </a:prstGeom>
          <a:ln>
            <a:noFill/>
          </a:ln>
        </p:spPr>
      </p:pic>
      <p:sp>
        <p:nvSpPr>
          <p:cNvPr id="130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369a3"/>
                </a:solidFill>
                <a:latin typeface="Arial"/>
              </a:rPr>
              <a:t>AURORA </a:t>
            </a:r>
            <a:r>
              <a:rPr b="0" lang="en-US" sz="4400" spc="-1" strike="noStrike">
                <a:solidFill>
                  <a:srgbClr val="0369a3"/>
                </a:solidFill>
                <a:latin typeface="Arial"/>
              </a:rPr>
              <a:t>simulation</a:t>
            </a:r>
            <a:r>
              <a:rPr b="0" lang="ru-RU" sz="4400" spc="-1" strike="noStrike">
                <a:solidFill>
                  <a:srgbClr val="0369a3"/>
                </a:solidFill>
                <a:latin typeface="Arial"/>
              </a:rPr>
              <a:t> </a:t>
            </a:r>
            <a:r>
              <a:rPr b="0" lang="en-US" sz="4400" spc="-1" strike="noStrike">
                <a:solidFill>
                  <a:srgbClr val="0369a3"/>
                </a:solidFill>
                <a:latin typeface="Arial"/>
              </a:rPr>
              <a:t>framework</a:t>
            </a:r>
            <a:endParaRPr b="0" lang="ru-RU" sz="4400" spc="-1" strike="noStrike">
              <a:solidFill>
                <a:srgbClr val="0369a3"/>
              </a:solid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31520" y="1554480"/>
            <a:ext cx="3200400" cy="188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369a3"/>
                </a:solidFill>
                <a:latin typeface="Arial"/>
              </a:rPr>
              <a:t>TPC is implemented in Aurora framework;</a:t>
            </a:r>
            <a:endParaRPr b="0" lang="en-US" sz="1800" spc="-1" strike="noStrike">
              <a:solidFill>
                <a:srgbClr val="0369a3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369a3"/>
                </a:solidFill>
                <a:latin typeface="Arial"/>
              </a:rPr>
              <a:t>We can now work with G4 hits only;</a:t>
            </a:r>
            <a:endParaRPr b="0" lang="en-US" sz="1800" spc="-1" strike="noStrike">
              <a:solidFill>
                <a:srgbClr val="0369a3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369a3"/>
                </a:solidFill>
                <a:latin typeface="Arial"/>
              </a:rPr>
              <a:t>Zero level RECO is exist – it use the helix fit with a constant radius.</a:t>
            </a:r>
            <a:endParaRPr b="0" lang="en-US" sz="1800" spc="-1" strike="noStrike">
              <a:solidFill>
                <a:srgbClr val="0369a3"/>
              </a:solid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Aurora Event Display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2184120" y="1162080"/>
            <a:ext cx="5313960" cy="414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2" descr=""/>
          <p:cNvPicPr/>
          <p:nvPr/>
        </p:nvPicPr>
        <p:blipFill>
          <a:blip r:embed="rId1"/>
          <a:srcRect l="30703" t="16675" r="12094" b="5444"/>
          <a:stretch/>
        </p:blipFill>
        <p:spPr>
          <a:xfrm>
            <a:off x="2084040" y="1393920"/>
            <a:ext cx="5596920" cy="3452400"/>
          </a:xfrm>
          <a:prstGeom prst="rect">
            <a:avLst/>
          </a:prstGeom>
          <a:ln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Physics background simulation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6762960" y="1005840"/>
            <a:ext cx="20703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by Lev Shekhtman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640080" y="4889880"/>
            <a:ext cx="8686800" cy="59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Simulation of background particles fluxes is performed with FLUKA package with FLAIR interface (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Times New Roman"/>
                <a:hlinkClick r:id="rId2"/>
              </a:rPr>
              <a:t>http://www.fluka.org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65760" y="73800"/>
            <a:ext cx="941832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369a3"/>
                </a:solidFill>
                <a:latin typeface="Arial"/>
              </a:rPr>
              <a:t>Simulation of the physics background</a:t>
            </a:r>
            <a:endParaRPr b="0" lang="ru-RU" sz="4400" spc="-1" strike="noStrike">
              <a:solidFill>
                <a:srgbClr val="0369a3"/>
              </a:solidFill>
              <a:latin typeface="Arial"/>
            </a:endParaRPr>
          </a:p>
        </p:txBody>
      </p:sp>
      <p:pic>
        <p:nvPicPr>
          <p:cNvPr id="139" name="Рисунок 14" descr=""/>
          <p:cNvPicPr/>
          <p:nvPr/>
        </p:nvPicPr>
        <p:blipFill>
          <a:blip r:embed="rId1"/>
          <a:srcRect l="6443" t="10386" r="0" b="7079"/>
          <a:stretch/>
        </p:blipFill>
        <p:spPr>
          <a:xfrm>
            <a:off x="5123520" y="1008720"/>
            <a:ext cx="4860720" cy="438624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6" descr=""/>
          <p:cNvPicPr/>
          <p:nvPr/>
        </p:nvPicPr>
        <p:blipFill>
          <a:blip r:embed="rId2"/>
          <a:srcRect l="6443" t="10575" r="-1057" b="6110"/>
          <a:stretch/>
        </p:blipFill>
        <p:spPr>
          <a:xfrm>
            <a:off x="275040" y="981360"/>
            <a:ext cx="4806720" cy="4525920"/>
          </a:xfrm>
          <a:prstGeom prst="rect">
            <a:avLst/>
          </a:prstGeom>
          <a:ln>
            <a:noFill/>
          </a:ln>
        </p:spPr>
      </p:pic>
      <p:sp>
        <p:nvSpPr>
          <p:cNvPr id="141" name="TextShape 2"/>
          <p:cNvSpPr txBox="1"/>
          <p:nvPr/>
        </p:nvSpPr>
        <p:spPr>
          <a:xfrm>
            <a:off x="3840480" y="1008720"/>
            <a:ext cx="20703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by Lev Shekhtman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5577840" y="4572000"/>
            <a:ext cx="365760" cy="182880"/>
          </a:xfrm>
          <a:prstGeom prst="rect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4"/>
          <p:cNvSpPr/>
          <p:nvPr/>
        </p:nvSpPr>
        <p:spPr>
          <a:xfrm>
            <a:off x="702000" y="4608000"/>
            <a:ext cx="365760" cy="182880"/>
          </a:xfrm>
          <a:prstGeom prst="rect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TextShape 5"/>
          <p:cNvSpPr txBox="1"/>
          <p:nvPr/>
        </p:nvSpPr>
        <p:spPr>
          <a:xfrm>
            <a:off x="3566160" y="5160960"/>
            <a:ext cx="6379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TPC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5" name="Line 6"/>
          <p:cNvSpPr/>
          <p:nvPr/>
        </p:nvSpPr>
        <p:spPr>
          <a:xfrm flipV="1">
            <a:off x="4204080" y="4754880"/>
            <a:ext cx="1465200" cy="5486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Line 7"/>
          <p:cNvSpPr/>
          <p:nvPr/>
        </p:nvSpPr>
        <p:spPr>
          <a:xfrm flipH="1" flipV="1">
            <a:off x="1067760" y="4790880"/>
            <a:ext cx="2589840" cy="5486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369a3"/>
                </a:solidFill>
                <a:latin typeface="Arial"/>
              </a:rPr>
              <a:t>Background in IT region</a:t>
            </a:r>
            <a:endParaRPr b="0" lang="ru-RU" sz="4400" spc="-1" strike="noStrike">
              <a:solidFill>
                <a:srgbClr val="0369a3"/>
              </a:solidFill>
              <a:latin typeface="Arial"/>
            </a:endParaRPr>
          </a:p>
        </p:txBody>
      </p:sp>
      <p:pic>
        <p:nvPicPr>
          <p:cNvPr id="148" name="Рисунок 3" descr=""/>
          <p:cNvPicPr/>
          <p:nvPr/>
        </p:nvPicPr>
        <p:blipFill>
          <a:blip r:embed="rId1"/>
          <a:srcRect l="8462" t="4153" r="10769" b="3834"/>
          <a:stretch/>
        </p:blipFill>
        <p:spPr>
          <a:xfrm>
            <a:off x="5539320" y="1219320"/>
            <a:ext cx="3402000" cy="372960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5" descr=""/>
          <p:cNvPicPr/>
          <p:nvPr/>
        </p:nvPicPr>
        <p:blipFill>
          <a:blip r:embed="rId2"/>
          <a:stretch/>
        </p:blipFill>
        <p:spPr>
          <a:xfrm>
            <a:off x="345240" y="1051920"/>
            <a:ext cx="4062240" cy="3738600"/>
          </a:xfrm>
          <a:prstGeom prst="rect">
            <a:avLst/>
          </a:prstGeom>
          <a:ln>
            <a:noFill/>
          </a:ln>
        </p:spPr>
      </p:pic>
      <p:sp>
        <p:nvSpPr>
          <p:cNvPr id="150" name="Line 2"/>
          <p:cNvSpPr/>
          <p:nvPr/>
        </p:nvSpPr>
        <p:spPr>
          <a:xfrm flipV="1">
            <a:off x="2377440" y="1371600"/>
            <a:ext cx="0" cy="3108960"/>
          </a:xfrm>
          <a:prstGeom prst="line">
            <a:avLst/>
          </a:prstGeom>
          <a:ln w="126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Line 3"/>
          <p:cNvSpPr/>
          <p:nvPr/>
        </p:nvSpPr>
        <p:spPr>
          <a:xfrm flipV="1">
            <a:off x="2772000" y="1371600"/>
            <a:ext cx="0" cy="3108960"/>
          </a:xfrm>
          <a:prstGeom prst="line">
            <a:avLst/>
          </a:prstGeom>
          <a:ln w="126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Line 4"/>
          <p:cNvSpPr/>
          <p:nvPr/>
        </p:nvSpPr>
        <p:spPr>
          <a:xfrm flipV="1">
            <a:off x="7847280" y="1499040"/>
            <a:ext cx="0" cy="2926080"/>
          </a:xfrm>
          <a:prstGeom prst="line">
            <a:avLst/>
          </a:prstGeom>
          <a:ln w="126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Line 5"/>
          <p:cNvSpPr/>
          <p:nvPr/>
        </p:nvSpPr>
        <p:spPr>
          <a:xfrm>
            <a:off x="7847280" y="2560320"/>
            <a:ext cx="365760" cy="0"/>
          </a:xfrm>
          <a:prstGeom prst="line">
            <a:avLst/>
          </a:prstGeom>
          <a:ln>
            <a:solidFill>
              <a:srgbClr val="ff3333"/>
            </a:solidFill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Line 6"/>
          <p:cNvSpPr/>
          <p:nvPr/>
        </p:nvSpPr>
        <p:spPr>
          <a:xfrm>
            <a:off x="2772000" y="1645920"/>
            <a:ext cx="365760" cy="0"/>
          </a:xfrm>
          <a:prstGeom prst="line">
            <a:avLst/>
          </a:prstGeom>
          <a:ln>
            <a:solidFill>
              <a:srgbClr val="ff3333"/>
            </a:solidFill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Line 7"/>
          <p:cNvSpPr/>
          <p:nvPr/>
        </p:nvSpPr>
        <p:spPr>
          <a:xfrm flipH="1">
            <a:off x="2011680" y="1645920"/>
            <a:ext cx="365760" cy="0"/>
          </a:xfrm>
          <a:prstGeom prst="line">
            <a:avLst/>
          </a:prstGeom>
          <a:ln>
            <a:solidFill>
              <a:srgbClr val="ff3333"/>
            </a:solidFill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TextShape 8"/>
          <p:cNvSpPr txBox="1"/>
          <p:nvPr/>
        </p:nvSpPr>
        <p:spPr>
          <a:xfrm>
            <a:off x="6763320" y="1005840"/>
            <a:ext cx="20703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by Lev Shekhtman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7" name="TextShape 9"/>
          <p:cNvSpPr txBox="1"/>
          <p:nvPr/>
        </p:nvSpPr>
        <p:spPr>
          <a:xfrm>
            <a:off x="548640" y="4865760"/>
            <a:ext cx="8503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The expected number of tracks from e+e- background are 50-100 within 6 </a:t>
            </a:r>
            <a:r>
              <a:rPr b="0" lang="en-US" sz="1800" spc="-1" strike="noStrike">
                <a:latin typeface="Arial"/>
                <a:ea typeface="Arial"/>
              </a:rPr>
              <a:t>μ</a:t>
            </a:r>
            <a:r>
              <a:rPr b="0" lang="en-US" sz="1800" spc="-1" strike="noStrike">
                <a:latin typeface="Arial"/>
                <a:ea typeface="Arial"/>
              </a:rPr>
              <a:t>s. It corresponds  ~1000 bunch crossings.</a:t>
            </a: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04000" y="22572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3200" spc="-1" strike="noStrike">
                <a:solidFill>
                  <a:srgbClr val="0369a3"/>
                </a:solidFill>
                <a:latin typeface="Arial"/>
                <a:ea typeface="DejaVu Sans"/>
              </a:rPr>
              <a:t>Track distortion along drift path in Ne+10%CO</a:t>
            </a:r>
            <a:r>
              <a:rPr b="0" lang="ru-RU" sz="3200" spc="-1" strike="noStrike" baseline="-33000">
                <a:solidFill>
                  <a:srgbClr val="0369a3"/>
                </a:solidFill>
                <a:latin typeface="Arial"/>
                <a:ea typeface="DejaVu Sans"/>
              </a:rPr>
              <a:t>2</a:t>
            </a:r>
            <a:endParaRPr b="0" lang="ru-RU" sz="3200" spc="-1" strike="noStrike">
              <a:solidFill>
                <a:srgbClr val="0369a3"/>
              </a:solidFill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1112040" y="1388520"/>
            <a:ext cx="6917760" cy="3976200"/>
          </a:xfrm>
          <a:prstGeom prst="rect">
            <a:avLst/>
          </a:prstGeom>
          <a:ln>
            <a:noFill/>
          </a:ln>
        </p:spPr>
      </p:pic>
      <p:sp>
        <p:nvSpPr>
          <p:cNvPr id="160" name="Line 2"/>
          <p:cNvSpPr/>
          <p:nvPr/>
        </p:nvSpPr>
        <p:spPr>
          <a:xfrm>
            <a:off x="2097720" y="5360040"/>
            <a:ext cx="2088000" cy="360"/>
          </a:xfrm>
          <a:prstGeom prst="line">
            <a:avLst/>
          </a:prstGeom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3"/>
          <p:cNvSpPr/>
          <p:nvPr/>
        </p:nvSpPr>
        <p:spPr>
          <a:xfrm flipV="1">
            <a:off x="1224000" y="2952000"/>
            <a:ext cx="360" cy="2088000"/>
          </a:xfrm>
          <a:prstGeom prst="line">
            <a:avLst/>
          </a:prstGeom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4"/>
          <p:cNvSpPr/>
          <p:nvPr/>
        </p:nvSpPr>
        <p:spPr>
          <a:xfrm>
            <a:off x="4380120" y="5087520"/>
            <a:ext cx="2935080" cy="42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ce181e"/>
                </a:solidFill>
                <a:latin typeface="Arial"/>
                <a:ea typeface="DejaVu Sans"/>
              </a:rPr>
              <a:t>radial direction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 rot="16200000">
            <a:off x="-433080" y="3598560"/>
            <a:ext cx="2673000" cy="42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ce181e"/>
                </a:solidFill>
                <a:latin typeface="Arial"/>
                <a:ea typeface="DejaVu Sans"/>
              </a:rPr>
              <a:t>Beam direction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64" name="CustomShape 6"/>
          <p:cNvSpPr/>
          <p:nvPr/>
        </p:nvSpPr>
        <p:spPr>
          <a:xfrm>
            <a:off x="2592000" y="1296000"/>
            <a:ext cx="9450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365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μm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5" name="Line 7"/>
          <p:cNvSpPr/>
          <p:nvPr/>
        </p:nvSpPr>
        <p:spPr>
          <a:xfrm>
            <a:off x="3096000" y="1604520"/>
            <a:ext cx="72000" cy="4114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8"/>
          <p:cNvSpPr/>
          <p:nvPr/>
        </p:nvSpPr>
        <p:spPr>
          <a:xfrm>
            <a:off x="1188720" y="5303520"/>
            <a:ext cx="91440" cy="91440"/>
          </a:xfrm>
          <a:prstGeom prst="ellipse">
            <a:avLst/>
          </a:prstGeom>
          <a:solidFill>
            <a:srgbClr val="ff3333"/>
          </a:solidFill>
          <a:ln>
            <a:solidFill>
              <a:srgbClr val="ff3333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TextShape 9"/>
          <p:cNvSpPr txBox="1"/>
          <p:nvPr/>
        </p:nvSpPr>
        <p:spPr>
          <a:xfrm>
            <a:off x="1247040" y="5184720"/>
            <a:ext cx="397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3333"/>
                </a:solidFill>
                <a:latin typeface="Arial"/>
              </a:rPr>
              <a:t>IP</a:t>
            </a:r>
            <a:endParaRPr b="0" lang="en-US" sz="1800" spc="-1" strike="noStrike">
              <a:solidFill>
                <a:srgbClr val="ff3333"/>
              </a:solidFill>
              <a:latin typeface="Arial"/>
            </a:endParaRPr>
          </a:p>
        </p:txBody>
      </p:sp>
      <p:sp>
        <p:nvSpPr>
          <p:cNvPr id="168" name="TextShape 10"/>
          <p:cNvSpPr txBox="1"/>
          <p:nvPr/>
        </p:nvSpPr>
        <p:spPr>
          <a:xfrm>
            <a:off x="7132320" y="1097280"/>
            <a:ext cx="21985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by Timofey Maltsev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ru-RU" sz="3200" spc="-1" strike="noStrike">
                <a:solidFill>
                  <a:srgbClr val="0369a3"/>
                </a:solidFill>
                <a:latin typeface="Arial"/>
                <a:ea typeface="DejaVu Sans"/>
              </a:rPr>
              <a:t>Track distortion along drift path in Ar+10%CO</a:t>
            </a:r>
            <a:r>
              <a:rPr b="0" lang="ru-RU" sz="3200" spc="-1" strike="noStrike" baseline="-33000">
                <a:solidFill>
                  <a:srgbClr val="0369a3"/>
                </a:solidFill>
                <a:latin typeface="Arial"/>
                <a:ea typeface="DejaVu Sans"/>
              </a:rPr>
              <a:t>2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1112760" y="1137600"/>
            <a:ext cx="6918480" cy="3977280"/>
          </a:xfrm>
          <a:prstGeom prst="rect">
            <a:avLst/>
          </a:prstGeom>
          <a:ln>
            <a:noFill/>
          </a:ln>
        </p:spPr>
      </p:pic>
      <p:sp>
        <p:nvSpPr>
          <p:cNvPr id="171" name="Line 2"/>
          <p:cNvSpPr/>
          <p:nvPr/>
        </p:nvSpPr>
        <p:spPr>
          <a:xfrm>
            <a:off x="1944360" y="5292000"/>
            <a:ext cx="2088000" cy="360"/>
          </a:xfrm>
          <a:prstGeom prst="line">
            <a:avLst/>
          </a:prstGeom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Line 3"/>
          <p:cNvSpPr/>
          <p:nvPr/>
        </p:nvSpPr>
        <p:spPr>
          <a:xfrm flipV="1">
            <a:off x="1224360" y="2736000"/>
            <a:ext cx="360" cy="2088000"/>
          </a:xfrm>
          <a:prstGeom prst="line">
            <a:avLst/>
          </a:prstGeom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4"/>
          <p:cNvSpPr/>
          <p:nvPr/>
        </p:nvSpPr>
        <p:spPr>
          <a:xfrm>
            <a:off x="2592720" y="828000"/>
            <a:ext cx="107136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1461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μm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4" name="Line 5"/>
          <p:cNvSpPr/>
          <p:nvPr/>
        </p:nvSpPr>
        <p:spPr>
          <a:xfrm>
            <a:off x="3024360" y="1174320"/>
            <a:ext cx="144000" cy="4456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6"/>
          <p:cNvSpPr/>
          <p:nvPr/>
        </p:nvSpPr>
        <p:spPr>
          <a:xfrm rot="16200000">
            <a:off x="-433080" y="3382920"/>
            <a:ext cx="2673000" cy="42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ce181e"/>
                </a:solidFill>
                <a:latin typeface="Arial"/>
                <a:ea typeface="DejaVu Sans"/>
              </a:rPr>
              <a:t>Beam direction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6" name="TextShape 7"/>
          <p:cNvSpPr txBox="1"/>
          <p:nvPr/>
        </p:nvSpPr>
        <p:spPr>
          <a:xfrm>
            <a:off x="7193880" y="1025280"/>
            <a:ext cx="21985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by Timofey Maltsev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7" name="CustomShape 8"/>
          <p:cNvSpPr/>
          <p:nvPr/>
        </p:nvSpPr>
        <p:spPr>
          <a:xfrm>
            <a:off x="4164120" y="5015520"/>
            <a:ext cx="2935080" cy="42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ce181e"/>
                </a:solidFill>
                <a:latin typeface="Arial"/>
                <a:ea typeface="DejaVu Sans"/>
              </a:rPr>
              <a:t>radial direction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8" name="CustomShape 9"/>
          <p:cNvSpPr/>
          <p:nvPr/>
        </p:nvSpPr>
        <p:spPr>
          <a:xfrm>
            <a:off x="1188720" y="5195520"/>
            <a:ext cx="91440" cy="91440"/>
          </a:xfrm>
          <a:prstGeom prst="ellipse">
            <a:avLst/>
          </a:prstGeom>
          <a:solidFill>
            <a:srgbClr val="ff3333"/>
          </a:solidFill>
          <a:ln>
            <a:solidFill>
              <a:srgbClr val="ff3333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TextShape 10"/>
          <p:cNvSpPr txBox="1"/>
          <p:nvPr/>
        </p:nvSpPr>
        <p:spPr>
          <a:xfrm>
            <a:off x="1247040" y="5076720"/>
            <a:ext cx="397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3333"/>
                </a:solidFill>
                <a:latin typeface="Arial"/>
              </a:rPr>
              <a:t>IP</a:t>
            </a:r>
            <a:endParaRPr b="0" lang="en-US" sz="1800" spc="-1" strike="noStrike">
              <a:solidFill>
                <a:srgbClr val="ff3333"/>
              </a:solid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Application>LibreOffice/6.0.7.3$Linux_X86_64 LibreOffice_project/00m0$Build-3</Application>
  <Words>23</Words>
  <Paragraphs>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2020-09-25T19:38:02Z</dcterms:created>
  <dc:creator/>
  <dc:description/>
  <dc:language>en-US</dc:language>
  <cp:lastModifiedBy/>
  <dcterms:modified xsi:type="dcterms:W3CDTF">2020-09-29T17:04:08Z</dcterms:modified>
  <cp:revision>45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