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7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9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8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8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4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9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3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6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8EE0-0627-4E1C-B4FB-8C799919DFC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B591-5FAC-4654-A9A4-5F0A32D9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Measurement of the phase space of proton beam in BINP accelerator based </a:t>
            </a:r>
            <a:r>
              <a:rPr lang="en-US" sz="4800" dirty="0" smtClean="0"/>
              <a:t>neutron </a:t>
            </a:r>
            <a:r>
              <a:rPr lang="en-US" sz="4800" dirty="0"/>
              <a:t>source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94259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Iaroslav</a:t>
            </a:r>
            <a:r>
              <a:rPr lang="en-US" sz="3600" dirty="0" smtClean="0"/>
              <a:t> </a:t>
            </a:r>
            <a:r>
              <a:rPr lang="en-US" sz="3600" dirty="0" err="1" smtClean="0"/>
              <a:t>Kolesnikov</a:t>
            </a:r>
            <a:endParaRPr lang="en-US" sz="3600" dirty="0" smtClean="0"/>
          </a:p>
          <a:p>
            <a:r>
              <a:rPr lang="en-US" sz="3600" dirty="0" smtClean="0"/>
              <a:t>AFAD 2021, 17</a:t>
            </a:r>
            <a:r>
              <a:rPr lang="en-US" sz="3600" baseline="30000" dirty="0" smtClean="0"/>
              <a:t>th </a:t>
            </a:r>
            <a:r>
              <a:rPr lang="en-US" sz="3600" dirty="0" smtClean="0"/>
              <a:t>March</a:t>
            </a:r>
            <a:endParaRPr lang="ru-RU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2106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3746" y="2011696"/>
            <a:ext cx="261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/>
              <a:t>H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source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Magnetic lenses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Accelerator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Gas stripper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Cooled apertures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Current transformer (</a:t>
            </a:r>
            <a:r>
              <a:rPr lang="en-US" sz="1600" dirty="0" err="1" smtClean="0"/>
              <a:t>Bergoz</a:t>
            </a:r>
            <a:r>
              <a:rPr lang="en-US" sz="1600" dirty="0" smtClean="0"/>
              <a:t> Instrumentation)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Bending magnet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Lithium target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7398" y="3300565"/>
            <a:ext cx="2514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/>
              <a:t>Usual therapy destination</a:t>
            </a:r>
          </a:p>
          <a:p>
            <a:pPr marL="342900" indent="-342900">
              <a:buAutoNum type="alphaUcParenR"/>
            </a:pPr>
            <a:r>
              <a:rPr lang="en-US" dirty="0"/>
              <a:t>Irradiation room for fast neutrons</a:t>
            </a:r>
          </a:p>
          <a:p>
            <a:pPr marL="342900" indent="-342900">
              <a:buAutoNum type="alphaUcParenR"/>
            </a:pPr>
            <a:r>
              <a:rPr lang="en-US" dirty="0"/>
              <a:t>Usual destination in the </a:t>
            </a:r>
            <a:r>
              <a:rPr lang="en-US" dirty="0" smtClean="0"/>
              <a:t>horizontal </a:t>
            </a:r>
            <a:r>
              <a:rPr lang="en-US" dirty="0"/>
              <a:t>transport channel</a:t>
            </a:r>
          </a:p>
          <a:p>
            <a:pPr marL="342900" indent="-342900">
              <a:buAutoNum type="alphaUcParenR"/>
            </a:pPr>
            <a:r>
              <a:rPr lang="en-US" dirty="0"/>
              <a:t>Destination of the target before wall</a:t>
            </a:r>
          </a:p>
          <a:p>
            <a:pPr marL="342900" indent="-342900">
              <a:buAutoNum type="alphaUcParenR"/>
            </a:pPr>
            <a:r>
              <a:rPr lang="en-US" dirty="0"/>
              <a:t>Destination for the future therapy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Scheme of the BINP accelerator based neutron source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4" y="1690688"/>
            <a:ext cx="7184364" cy="4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0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Vacuum conditions in the tandem accelerator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irradiation/experiment – 1-2 </a:t>
            </a:r>
            <a:r>
              <a:rPr lang="en-US" dirty="0" err="1" smtClean="0"/>
              <a:t>mPa</a:t>
            </a:r>
            <a:r>
              <a:rPr lang="en-US" dirty="0" smtClean="0"/>
              <a:t> inside the accelerator</a:t>
            </a:r>
          </a:p>
          <a:p>
            <a:r>
              <a:rPr lang="en-US" dirty="0" smtClean="0"/>
              <a:t>Many scientists believe, that this vacuum level too bad</a:t>
            </a:r>
          </a:p>
          <a:p>
            <a:r>
              <a:rPr lang="en-US" dirty="0" smtClean="0"/>
              <a:t>But.. We literally see our beam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15" y="3824435"/>
            <a:ext cx="3690668" cy="1939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113" y="3824435"/>
            <a:ext cx="3624751" cy="19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Experiment setup</a:t>
            </a:r>
            <a:endParaRPr lang="ru-RU" sz="3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8" b="2384"/>
          <a:stretch/>
        </p:blipFill>
        <p:spPr>
          <a:xfrm>
            <a:off x="1243006" y="1605117"/>
            <a:ext cx="4590268" cy="492357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663944" y="3262753"/>
            <a:ext cx="82664" cy="972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33487" y="3252249"/>
            <a:ext cx="42249" cy="983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03456" y="3260242"/>
            <a:ext cx="110181" cy="85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92171" y="3260242"/>
            <a:ext cx="110181" cy="85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98249" y="3252249"/>
            <a:ext cx="110181" cy="85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8685" y="2921442"/>
            <a:ext cx="337326" cy="37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971452" y="2921441"/>
            <a:ext cx="337326" cy="37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77216" y="2921440"/>
            <a:ext cx="337326" cy="37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42823" y="2944633"/>
            <a:ext cx="337326" cy="37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348371" y="2956242"/>
            <a:ext cx="4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485978" y="3051240"/>
            <a:ext cx="3698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Current transformer</a:t>
            </a:r>
            <a:endParaRPr lang="ru-RU" dirty="0" smtClean="0"/>
          </a:p>
          <a:p>
            <a:r>
              <a:rPr lang="en-US" dirty="0"/>
              <a:t>2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1 mm diameter cooled diaphragm on the 3D vacuum manipulator</a:t>
            </a:r>
          </a:p>
          <a:p>
            <a:r>
              <a:rPr lang="en-US" dirty="0"/>
              <a:t>3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Bending magnet</a:t>
            </a:r>
            <a:endParaRPr lang="ru-RU" dirty="0" smtClean="0"/>
          </a:p>
          <a:p>
            <a:r>
              <a:rPr lang="en-US" dirty="0"/>
              <a:t>4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D-Pace wire scanner</a:t>
            </a:r>
            <a:endParaRPr lang="ru-RU" dirty="0" smtClean="0"/>
          </a:p>
          <a:p>
            <a:r>
              <a:rPr lang="en-US" dirty="0"/>
              <a:t>5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Lithium target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33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data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1882159"/>
            <a:ext cx="8930640" cy="42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Experiments results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01" y="1695981"/>
            <a:ext cx="5574325" cy="4451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1690688"/>
            <a:ext cx="4162698" cy="445673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155474" y="3857897"/>
            <a:ext cx="9405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98" y="2188494"/>
            <a:ext cx="7347639" cy="4332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Experiments results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52765" y="3615872"/>
            <a:ext cx="85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11±1,5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17522" y="4016900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15±8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93326" y="4577842"/>
            <a:ext cx="9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mm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33258" y="5782832"/>
            <a:ext cx="90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 mm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08628" y="3519094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09806" y="3085525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mm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52470" y="298190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 mm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16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Experiments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optimal focusing range of the magnetic lenses ±1.5 %</a:t>
            </a:r>
          </a:p>
          <a:p>
            <a:r>
              <a:rPr lang="en-US" dirty="0" smtClean="0"/>
              <a:t>Optimal invariant normalized emittance of the 2/3 of the beam in the horizontal transporting channel is 0.27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err="1" smtClean="0"/>
              <a:t>mm∙mrad</a:t>
            </a:r>
            <a:r>
              <a:rPr lang="en-US" dirty="0" smtClean="0"/>
              <a:t>, it’s size is 11 mm with angular deviation 3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Size of the beam </a:t>
            </a:r>
            <a:r>
              <a:rPr lang="en-US" dirty="0"/>
              <a:t>in the </a:t>
            </a:r>
            <a:r>
              <a:rPr lang="en-US" dirty="0" smtClean="0"/>
              <a:t>vertical </a:t>
            </a:r>
            <a:r>
              <a:rPr lang="en-US" dirty="0"/>
              <a:t>transporting channel is </a:t>
            </a:r>
            <a:r>
              <a:rPr lang="en-US" dirty="0" smtClean="0"/>
              <a:t>15 mm with it’s angular deviation 16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Beam can be transported to the future therapy room and fast neutrons irradiation room</a:t>
            </a:r>
            <a:r>
              <a:rPr lang="en-US" dirty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3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237</Words>
  <Application>Microsoft Office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Measurement of the phase space of proton beam in BINP accelerator based neutron source</vt:lpstr>
      <vt:lpstr>Презентация PowerPoint</vt:lpstr>
      <vt:lpstr>Vacuum conditions in the tandem accelerator</vt:lpstr>
      <vt:lpstr>Experiment setup</vt:lpstr>
      <vt:lpstr>Primary data</vt:lpstr>
      <vt:lpstr>Experiments results</vt:lpstr>
      <vt:lpstr>Experiments results</vt:lpstr>
      <vt:lpstr>Experiments results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phase space of proton beam in BINP accelerator based neutron source</dc:title>
  <dc:creator>BINP User</dc:creator>
  <cp:lastModifiedBy>Пользователь Windows</cp:lastModifiedBy>
  <cp:revision>24</cp:revision>
  <dcterms:created xsi:type="dcterms:W3CDTF">2021-03-15T06:57:31Z</dcterms:created>
  <dcterms:modified xsi:type="dcterms:W3CDTF">2021-03-17T03:48:27Z</dcterms:modified>
</cp:coreProperties>
</file>