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687" r:id="rId3"/>
    <p:sldId id="688" r:id="rId4"/>
    <p:sldId id="722" r:id="rId5"/>
    <p:sldId id="689" r:id="rId6"/>
    <p:sldId id="691" r:id="rId7"/>
    <p:sldId id="692" r:id="rId8"/>
    <p:sldId id="710" r:id="rId9"/>
    <p:sldId id="711" r:id="rId10"/>
    <p:sldId id="728" r:id="rId11"/>
    <p:sldId id="704" r:id="rId12"/>
    <p:sldId id="726" r:id="rId13"/>
    <p:sldId id="705" r:id="rId14"/>
    <p:sldId id="712" r:id="rId15"/>
    <p:sldId id="724" r:id="rId16"/>
    <p:sldId id="725" r:id="rId17"/>
    <p:sldId id="716" r:id="rId18"/>
    <p:sldId id="715" r:id="rId19"/>
    <p:sldId id="727" r:id="rId20"/>
    <p:sldId id="708" r:id="rId21"/>
    <p:sldId id="709" r:id="rId22"/>
    <p:sldId id="729" r:id="rId23"/>
    <p:sldId id="703" r:id="rId24"/>
    <p:sldId id="718" r:id="rId25"/>
    <p:sldId id="719" r:id="rId26"/>
    <p:sldId id="720" r:id="rId27"/>
    <p:sldId id="721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8DC9CC"/>
    <a:srgbClr val="008DFD"/>
    <a:srgbClr val="6F7B91"/>
    <a:srgbClr val="071F65"/>
    <a:srgbClr val="1B0C64"/>
    <a:srgbClr val="4FD1CE"/>
    <a:srgbClr val="92D050"/>
    <a:srgbClr val="C0C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77" autoAdjust="0"/>
    <p:restoredTop sz="50000" autoAdjust="0"/>
  </p:normalViewPr>
  <p:slideViewPr>
    <p:cSldViewPr snapToGrid="0">
      <p:cViewPr varScale="1">
        <p:scale>
          <a:sx n="100" d="100"/>
          <a:sy n="100" d="100"/>
        </p:scale>
        <p:origin x="76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13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994A22-7990-4147-B722-23103CA33D18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64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35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09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6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9"/>
            <a:ext cx="9144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0741" y="2443617"/>
            <a:ext cx="9154741" cy="3835263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6D265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00" y="239797"/>
            <a:ext cx="1512300" cy="814847"/>
          </a:xfrm>
          <a:prstGeom prst="rect">
            <a:avLst/>
          </a:prstGeom>
        </p:spPr>
      </p:pic>
      <p:sp>
        <p:nvSpPr>
          <p:cNvPr id="12" name="标题 2">
            <a:extLst>
              <a:ext uri="{FF2B5EF4-FFF2-40B4-BE49-F238E27FC236}">
                <a16:creationId xmlns:a16="http://schemas.microsoft.com/office/drawing/2014/main" id="{D5745C8D-6D21-004B-B730-EB265F724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43617"/>
            <a:ext cx="9144000" cy="7905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chemeClr val="bg1"/>
                </a:solidFill>
              </a:rPr>
              <a:t>High intensity beam commissioning in </a:t>
            </a:r>
            <a:r>
              <a:rPr lang="en-US" altLang="zh-CN" sz="3200" dirty="0" smtClean="0">
                <a:solidFill>
                  <a:schemeClr val="bg1"/>
                </a:solidFill>
              </a:rPr>
              <a:t>CSNS/RCS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4" name="副标题 3">
            <a:extLst>
              <a:ext uri="{FF2B5EF4-FFF2-40B4-BE49-F238E27FC236}">
                <a16:creationId xmlns:a16="http://schemas.microsoft.com/office/drawing/2014/main" id="{B8CBC964-4CD9-634B-AA4E-D29746583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229" y="4529312"/>
            <a:ext cx="6400800" cy="114923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Shouyan Xu</a:t>
            </a:r>
          </a:p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CSNS AP Group,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IHEP        Mar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16,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386066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cap="all" dirty="0">
                <a:solidFill>
                  <a:srgbClr val="C0C5CE"/>
                </a:solidFill>
                <a:latin typeface="Arial Black" panose="020B0A04020102020204" pitchFamily="34" charset="0"/>
              </a:rPr>
              <a:t>Asian Forum for Accelerators and Detectors (</a:t>
            </a:r>
            <a:r>
              <a:rPr lang="en-US" altLang="zh-CN" sz="1600" cap="all" dirty="0" smtClean="0">
                <a:solidFill>
                  <a:srgbClr val="C0C5CE"/>
                </a:solidFill>
                <a:latin typeface="Arial Black" panose="020B0A04020102020204" pitchFamily="34" charset="0"/>
              </a:rPr>
              <a:t>AFAD-2021)</a:t>
            </a:r>
            <a:endParaRPr lang="zh-CN" altLang="en-US" sz="1600" cap="all" dirty="0">
              <a:solidFill>
                <a:srgbClr val="C0C5C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94589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0" y="2400267"/>
            <a:ext cx="5235111" cy="33912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5815" y="777208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orbit match between the injection line and the central trajectory in the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RCS: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for reconstructing the phase space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footprint and painting optimization.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line was corrected to match the central trajectory in the RCS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2560" y="5791534"/>
            <a:ext cx="6713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comparison of the measured 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Betatron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oscillation in CSNS/RCS before and after the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 for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injection beam.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0" y="1762088"/>
            <a:ext cx="2565483" cy="22720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46" y="1479129"/>
            <a:ext cx="3204486" cy="28379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47372" y="4281134"/>
            <a:ext cx="61966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magnetic saturation and the eddy current effects, the magnetic field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between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magnets is an important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performing Harmonic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 variation during the beam acceleration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was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9" y="4032291"/>
            <a:ext cx="2561304" cy="22683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919" y="769146"/>
            <a:ext cx="87262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Tune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correction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Harmonic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magnets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used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tune correction.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881887" y="3325299"/>
            <a:ext cx="1206279" cy="3459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68605" y="2846294"/>
            <a:ext cx="263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armonic compensation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6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54958"/>
            <a:ext cx="4804410" cy="247768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9F7F3C3-6A97-514F-94CF-8AFBFE9A6FD0}"/>
              </a:ext>
            </a:extLst>
          </p:cNvPr>
          <p:cNvSpPr txBox="1"/>
          <p:nvPr/>
        </p:nvSpPr>
        <p:spPr>
          <a:xfrm>
            <a:off x="4945170" y="2879103"/>
            <a:ext cx="2499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function @ 1ms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279213"/>
            <a:ext cx="4804410" cy="262994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9F7F3C3-6A97-514F-94CF-8AFBFE9A6FD0}"/>
              </a:ext>
            </a:extLst>
          </p:cNvPr>
          <p:cNvSpPr txBox="1"/>
          <p:nvPr/>
        </p:nvSpPr>
        <p:spPr>
          <a:xfrm>
            <a:off x="4945170" y="5533095"/>
            <a:ext cx="2946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function @ 10ms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350" y="5886633"/>
            <a:ext cx="8850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 correction, Lattice calibration, the match between the dipole field and RF frequency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acceleration process, and the tuning of the injection beam were performed by using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low-intensity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4945170" y="1484976"/>
                <a:ext cx="4083297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𝜃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𝜋𝜈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𝜋𝜈</m:t>
                              </m:r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d>
                                        <m:dPr>
                                          <m:ctrlP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zh-CN" altLang="en-US" sz="16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r>
                                        <a:rPr lang="zh-CN" altLang="en-US" sz="16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160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170" y="1484976"/>
                <a:ext cx="4083297" cy="625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4876800" y="847550"/>
            <a:ext cx="4151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</a:rPr>
              <a:t>Betatron</a:t>
            </a:r>
            <a:r>
              <a:rPr lang="en-US" altLang="zh-CN" dirty="0">
                <a:latin typeface="Times New Roman" panose="02020603050405020304" pitchFamily="18" charset="0"/>
              </a:rPr>
              <a:t> functions </a:t>
            </a:r>
            <a:r>
              <a:rPr lang="en-US" altLang="zh-CN" dirty="0" smtClean="0">
                <a:latin typeface="Times New Roman" panose="02020603050405020304" pitchFamily="18" charset="0"/>
              </a:rPr>
              <a:t>were </a:t>
            </a:r>
            <a:r>
              <a:rPr lang="en-US" altLang="zh-CN" dirty="0">
                <a:latin typeface="Times New Roman" panose="02020603050405020304" pitchFamily="18" charset="0"/>
              </a:rPr>
              <a:t>measured by using the Closed Orbit Distortion </a:t>
            </a:r>
            <a:r>
              <a:rPr lang="en-US" altLang="zh-CN" dirty="0" smtClean="0">
                <a:latin typeface="Times New Roman" panose="02020603050405020304" pitchFamily="18" charset="0"/>
              </a:rPr>
              <a:t> formula.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191356" y="2178595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Orbit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81813" y="217403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785360" y="1993799"/>
            <a:ext cx="434340" cy="269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5753101" y="1925297"/>
            <a:ext cx="297179" cy="415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831084" y="1320716"/>
            <a:ext cx="526211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tunes at injection were set at (4.81, 4.87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reduce space charge induced beam loss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tunes were moved downward to suppress the beam instability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horizontal chromaticity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corrected from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 to -8 to suppress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direction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chromaticity was corrected from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chromatic tune spread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vertical direction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304501"/>
            <a:ext cx="3688042" cy="341714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13574" y="800167"/>
            <a:ext cx="71181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Tune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at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high-intensity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commissioning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1FE15B-AA87-4D8F-B9CB-47CADB6EA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4"/>
          <a:stretch/>
        </p:blipFill>
        <p:spPr>
          <a:xfrm>
            <a:off x="101601" y="4721647"/>
            <a:ext cx="3759201" cy="2115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A1E86AC-1CB3-4C62-8D87-5BDF569930E8}"/>
              </a:ext>
            </a:extLst>
          </p:cNvPr>
          <p:cNvSpPr txBox="1"/>
          <p:nvPr/>
        </p:nvSpPr>
        <p:spPr>
          <a:xfrm>
            <a:off x="1783980" y="4938139"/>
            <a:ext cx="1760129" cy="37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Operation </a:t>
            </a:r>
            <a:r>
              <a:rPr lang="en-US" altLang="zh-CN" dirty="0" err="1"/>
              <a:t>TbT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9BF549-D008-4E46-8255-B787E3B864F4}"/>
              </a:ext>
            </a:extLst>
          </p:cNvPr>
          <p:cNvSpPr txBox="1"/>
          <p:nvPr/>
        </p:nvSpPr>
        <p:spPr>
          <a:xfrm>
            <a:off x="3947541" y="5126891"/>
            <a:ext cx="5029200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oscillation in RCS operation is depressed using the </a:t>
            </a:r>
            <a:r>
              <a:rPr lang="en-US" altLang="zh-CN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tune pattern. </a:t>
            </a:r>
            <a:endParaRPr lang="en-US" altLang="zh-CN" dirty="0">
              <a:solidFill>
                <a:srgbClr val="2433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1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76199" y="729016"/>
            <a:ext cx="9067801" cy="168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Bunching factor optimization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Bunching factor should be increased to mitigate the space charge effects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makes use of a controlled momentum </a:t>
            </a:r>
            <a:r>
              <a:rPr lang="en-US" altLang="zh-CN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rf</a:t>
            </a:r>
            <a:r>
              <a:rPr lang="en-US" altLang="zh-CN" sz="2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bucket to increase the bunching 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factor 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11" y="2413000"/>
            <a:ext cx="7348778" cy="34917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0832" y="5908299"/>
            <a:ext cx="3869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without momentum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offset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91934" y="5904783"/>
            <a:ext cx="3869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offset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7" name="图片 6" descr="C:\Users\xusy\Downloads\bunchfacto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9" y="1155806"/>
            <a:ext cx="4646083" cy="37125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533400" y="4994124"/>
            <a:ext cx="811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Bunching factor with different injection momentum offset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increasing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injection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offset,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bunching factor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F430E90-5BA8-5647-91A7-7422BC1A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199" y="947140"/>
            <a:ext cx="31216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Measured </a:t>
            </a:r>
            <a:r>
              <a:rPr lang="en-US" altLang="zh-CN" sz="2000" dirty="0" smtClean="0"/>
              <a:t>bunching factor</a:t>
            </a:r>
            <a:endParaRPr lang="en-US" altLang="zh-CN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32" y="1501138"/>
            <a:ext cx="3462338" cy="3208022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BF430E90-5BA8-5647-91A7-7422BC1A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03" y="947140"/>
            <a:ext cx="28850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2000" dirty="0" smtClean="0"/>
              <a:t>Simulation results</a:t>
            </a:r>
            <a:endParaRPr lang="en-US" altLang="zh-CN" sz="2000" dirty="0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BF430E90-5BA8-5647-91A7-7422BC1A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279" y="2146576"/>
            <a:ext cx="2397631" cy="4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1800" b="0" dirty="0" smtClean="0">
                <a:solidFill>
                  <a:srgbClr val="0000FF"/>
                </a:solidFill>
              </a:rPr>
              <a:t>0.2% Momentum offset</a:t>
            </a:r>
            <a:endParaRPr lang="en-US" altLang="zh-CN" sz="1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9"/>
          <a:stretch/>
        </p:blipFill>
        <p:spPr>
          <a:xfrm>
            <a:off x="653073" y="2811887"/>
            <a:ext cx="2768123" cy="1959504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/>
          <a:stretch/>
        </p:blipFill>
        <p:spPr>
          <a:xfrm>
            <a:off x="5590833" y="2728443"/>
            <a:ext cx="2594795" cy="195950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5891" y="4979556"/>
            <a:ext cx="3782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istribution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momentum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offset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22333" y="4863207"/>
            <a:ext cx="402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istribution with 0.2% momentum offset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F430E90-5BA8-5647-91A7-7422BC1A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173" y="1965114"/>
            <a:ext cx="68907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Reconstructed beam distribution in longitudinal phase space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6430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8" name="图片 7" descr="C:\Users\xusy\Downloads\RCSTransmiss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5" y="1367471"/>
            <a:ext cx="3894668" cy="342466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67724" y="4792132"/>
            <a:ext cx="848953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transmission with different injection momentum offset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increasing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injection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offset, the beam transmission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momentum is too large,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transmission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 rot="16200000">
            <a:off x="533499" y="268174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beam capture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1046" y="2456341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bucket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becomes small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BF430E90-5BA8-5647-91A7-7422BC1A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881" y="977627"/>
            <a:ext cx="2885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dirty="0" smtClean="0"/>
              <a:t>Simulation results</a:t>
            </a:r>
            <a:endParaRPr lang="en-US" altLang="zh-CN" dirty="0"/>
          </a:p>
        </p:txBody>
      </p:sp>
      <p:pic>
        <p:nvPicPr>
          <p:cNvPr id="11" name="图片 10" descr="C:\Users\xusy\Desktop\bunch_tra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39" y="1623958"/>
            <a:ext cx="3460327" cy="291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BF430E90-5BA8-5647-91A7-7422BC1A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1086930"/>
            <a:ext cx="2885016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Measured results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76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13" name="图片 12" descr="C:\Users\xusy\Downloads\TuneSprea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11" y="812801"/>
            <a:ext cx="5543355" cy="346459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186268" y="4463660"/>
            <a:ext cx="88476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tune spreads without (blue) injection momentum and with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(orange)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0.2% momentum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offset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Tune spread with injection momentum offset is smaller than that without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momentum offset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</a:rPr>
              <a:t>space charge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effects was mitigated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780" y="835075"/>
            <a:ext cx="5684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</a:rPr>
              <a:t>Cavity voltage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was measured and optimized</a:t>
            </a:r>
            <a:endParaRPr lang="zh-CN" altLang="en-US" sz="2000" dirty="0"/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2" y="1866731"/>
            <a:ext cx="3750945" cy="187452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15840" y="1783785"/>
            <a:ext cx="4267200" cy="189790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 rot="16200000">
            <a:off x="5189564" y="3299116"/>
            <a:ext cx="441273" cy="45719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986411" y="3035359"/>
            <a:ext cx="933953" cy="29240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6200000">
            <a:off x="5877909" y="2031651"/>
            <a:ext cx="299024" cy="45719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6994" y="3671636"/>
            <a:ext cx="7328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voltage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and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flat, and there is beam loss during the beam capturing; </a:t>
            </a:r>
          </a:p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voltage is increased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rapidly in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beginning.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46960" y="1253348"/>
            <a:ext cx="676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>
                <a:solidFill>
                  <a:srgbClr val="0000FF"/>
                </a:solidFill>
                <a:latin typeface="Times New Roman" panose="02020603050405020304" pitchFamily="18" charset="0"/>
                <a:ea typeface="CharisSIL"/>
                <a:cs typeface="Times New Roman" panose="02020603050405020304" pitchFamily="18" charset="0"/>
              </a:rPr>
              <a:t>The synchronous phase </a:t>
            </a:r>
            <a:r>
              <a:rPr lang="en-US" altLang="zh-CN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harisSIL"/>
                <a:cs typeface="Times New Roman" panose="02020603050405020304" pitchFamily="18" charset="0"/>
              </a:rPr>
              <a:t>increases </a:t>
            </a:r>
            <a:r>
              <a:rPr lang="en-US" altLang="zh-CN" kern="0" dirty="0">
                <a:solidFill>
                  <a:srgbClr val="0000FF"/>
                </a:solidFill>
                <a:latin typeface="Times New Roman" panose="02020603050405020304" pitchFamily="18" charset="0"/>
                <a:ea typeface="CharisSIL"/>
                <a:cs typeface="Times New Roman" panose="02020603050405020304" pitchFamily="18" charset="0"/>
              </a:rPr>
              <a:t>and the bucket </a:t>
            </a:r>
            <a:r>
              <a:rPr lang="en-US" altLang="zh-CN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harisSIL"/>
                <a:cs typeface="Times New Roman" panose="02020603050405020304" pitchFamily="18" charset="0"/>
              </a:rPr>
              <a:t>decreases.  </a:t>
            </a:r>
          </a:p>
          <a:p>
            <a:r>
              <a:rPr lang="en-US" altLang="zh-CN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harisSIL"/>
                <a:cs typeface="Times New Roman" panose="02020603050405020304" pitchFamily="18" charset="0"/>
              </a:rPr>
              <a:t>The RF voltage rises faster to reduce the beam loss during 5ms~10ms </a:t>
            </a:r>
            <a:endParaRPr lang="zh-CN" altLang="zh-CN" sz="2800" kern="1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6525379" y="2407238"/>
                <a:ext cx="1620401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16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𝑒h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379" y="2407238"/>
                <a:ext cx="1620401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6" y="4354634"/>
            <a:ext cx="4200607" cy="221886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76" y="4344212"/>
            <a:ext cx="4195240" cy="221886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82040" y="6388837"/>
            <a:ext cx="198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Beam loss at 1ms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87341" y="6241730"/>
            <a:ext cx="198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Beam loss at 8ms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3" name="流程图: 离页连接符 32"/>
          <p:cNvSpPr/>
          <p:nvPr/>
        </p:nvSpPr>
        <p:spPr>
          <a:xfrm>
            <a:off x="223128" y="1302268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流程图: 离页连接符 33"/>
          <p:cNvSpPr/>
          <p:nvPr/>
        </p:nvSpPr>
        <p:spPr>
          <a:xfrm>
            <a:off x="216448" y="2338899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文本框 5"/>
          <p:cNvSpPr txBox="1"/>
          <p:nvPr/>
        </p:nvSpPr>
        <p:spPr>
          <a:xfrm>
            <a:off x="1153852" y="1413543"/>
            <a:ext cx="618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  <a:ea typeface="微软雅黑" panose="020B0503020204020204" charset="-122"/>
              </a:rPr>
              <a:t>Introduction to </a:t>
            </a:r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CSNS/RCS </a:t>
            </a:r>
            <a:endParaRPr lang="en-US" altLang="zh-CN" sz="2400" dirty="0"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sp>
        <p:nvSpPr>
          <p:cNvPr id="42" name="文本框 43"/>
          <p:cNvSpPr txBox="1"/>
          <p:nvPr/>
        </p:nvSpPr>
        <p:spPr>
          <a:xfrm>
            <a:off x="1162190" y="2440246"/>
            <a:ext cx="743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Challenges in high intensity commissioning</a:t>
            </a:r>
            <a:endParaRPr lang="en-US" altLang="zh-CN" sz="2400" dirty="0"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211772" y="3363379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43"/>
          <p:cNvSpPr txBox="1"/>
          <p:nvPr/>
        </p:nvSpPr>
        <p:spPr>
          <a:xfrm>
            <a:off x="1192158" y="3544244"/>
            <a:ext cx="655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  <a:ea typeface="微软雅黑" panose="020B0503020204020204" charset="-122"/>
              </a:rPr>
              <a:t>Beam </a:t>
            </a:r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commissioning process </a:t>
            </a:r>
            <a:endParaRPr lang="en-US" altLang="zh-CN" sz="2400" dirty="0"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sp>
        <p:nvSpPr>
          <p:cNvPr id="13" name="流程图: 离页连接符 9"/>
          <p:cNvSpPr/>
          <p:nvPr/>
        </p:nvSpPr>
        <p:spPr>
          <a:xfrm>
            <a:off x="228590" y="4371749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文本框 43"/>
          <p:cNvSpPr txBox="1"/>
          <p:nvPr/>
        </p:nvSpPr>
        <p:spPr>
          <a:xfrm>
            <a:off x="1192704" y="5453112"/>
            <a:ext cx="536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  <a:ea typeface="微软雅黑" panose="020B0503020204020204" charset="-122"/>
              </a:rPr>
              <a:t>S</a:t>
            </a:r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ummary</a:t>
            </a:r>
            <a:endParaRPr lang="en-US" altLang="zh-CN" sz="2400" dirty="0"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11"/>
          <p:cNvCxnSpPr/>
          <p:nvPr/>
        </p:nvCxnSpPr>
        <p:spPr>
          <a:xfrm>
            <a:off x="1262138" y="4964756"/>
            <a:ext cx="6609322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6" name="流程图: 离页连接符 9"/>
          <p:cNvSpPr/>
          <p:nvPr/>
        </p:nvSpPr>
        <p:spPr>
          <a:xfrm>
            <a:off x="234461" y="5338149"/>
            <a:ext cx="769482" cy="720156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文本框 43">
            <a:extLst>
              <a:ext uri="{FF2B5EF4-FFF2-40B4-BE49-F238E27FC236}">
                <a16:creationId xmlns:a16="http://schemas.microsoft.com/office/drawing/2014/main" id="{F7C188DC-1D2E-F346-804E-C6DB3CC175A7}"/>
              </a:ext>
            </a:extLst>
          </p:cNvPr>
          <p:cNvSpPr txBox="1"/>
          <p:nvPr/>
        </p:nvSpPr>
        <p:spPr>
          <a:xfrm>
            <a:off x="1201145" y="4484309"/>
            <a:ext cx="678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  <a:ea typeface="微软雅黑" panose="020B0503020204020204" charset="-122"/>
              </a:rPr>
              <a:t>Upgrade plan</a:t>
            </a:r>
          </a:p>
        </p:txBody>
      </p:sp>
      <p:cxnSp>
        <p:nvCxnSpPr>
          <p:cNvPr id="19" name="直接连接符 11"/>
          <p:cNvCxnSpPr/>
          <p:nvPr/>
        </p:nvCxnSpPr>
        <p:spPr>
          <a:xfrm>
            <a:off x="1262138" y="1872781"/>
            <a:ext cx="6609322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20" name="直接连接符 11"/>
          <p:cNvCxnSpPr/>
          <p:nvPr/>
        </p:nvCxnSpPr>
        <p:spPr>
          <a:xfrm>
            <a:off x="1262138" y="4014001"/>
            <a:ext cx="6609322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21" name="直接连接符 11"/>
          <p:cNvCxnSpPr/>
          <p:nvPr/>
        </p:nvCxnSpPr>
        <p:spPr>
          <a:xfrm>
            <a:off x="1262138" y="2916721"/>
            <a:ext cx="6609322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22" name="直接连接符 11"/>
          <p:cNvCxnSpPr/>
          <p:nvPr/>
        </p:nvCxnSpPr>
        <p:spPr>
          <a:xfrm>
            <a:off x="1269758" y="5911381"/>
            <a:ext cx="6609322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834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BF430E90-5BA8-5647-91A7-7422BC1A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70" y="4104264"/>
            <a:ext cx="51143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rgbClr val="0000FF"/>
                </a:solidFill>
              </a:rPr>
              <a:t>A new methods was proposed to perform the correlated </a:t>
            </a:r>
            <a:r>
              <a:rPr lang="en-US" altLang="zh-CN" sz="2000" b="0" dirty="0" smtClean="0">
                <a:solidFill>
                  <a:srgbClr val="0000FF"/>
                </a:solidFill>
              </a:rPr>
              <a:t>painting</a:t>
            </a:r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CN" sz="2000" b="0" dirty="0" smtClean="0">
                <a:solidFill>
                  <a:srgbClr val="0000FF"/>
                </a:solidFill>
              </a:rPr>
              <a:t>The beam intensity </a:t>
            </a:r>
            <a:r>
              <a:rPr lang="en-US" altLang="zh-CN" sz="2000" b="0" dirty="0">
                <a:solidFill>
                  <a:srgbClr val="0000FF"/>
                </a:solidFill>
              </a:rPr>
              <a:t>in </a:t>
            </a:r>
            <a:r>
              <a:rPr lang="en-US" altLang="zh-CN" sz="2000" b="0" dirty="0" smtClean="0">
                <a:solidFill>
                  <a:srgbClr val="0000FF"/>
                </a:solidFill>
              </a:rPr>
              <a:t>vertical </a:t>
            </a:r>
            <a:r>
              <a:rPr lang="en-US" altLang="zh-CN" sz="2000" b="0" dirty="0">
                <a:solidFill>
                  <a:srgbClr val="0000FF"/>
                </a:solidFill>
              </a:rPr>
              <a:t>phase </a:t>
            </a:r>
            <a:r>
              <a:rPr lang="en-US" altLang="zh-CN" sz="2000" b="0" dirty="0" smtClean="0">
                <a:solidFill>
                  <a:srgbClr val="0000FF"/>
                </a:solidFill>
              </a:rPr>
              <a:t>space is effectively mitigated</a:t>
            </a:r>
            <a:endParaRPr lang="zh-CN" altLang="en-US" sz="2000" b="0" dirty="0">
              <a:solidFill>
                <a:srgbClr val="0000FF"/>
              </a:solidFill>
            </a:endParaRPr>
          </a:p>
        </p:txBody>
      </p:sp>
      <p:pic>
        <p:nvPicPr>
          <p:cNvPr id="11" name="图片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01" y="3911600"/>
            <a:ext cx="3259199" cy="264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037" y="843517"/>
            <a:ext cx="4412130" cy="270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1567" y="843517"/>
            <a:ext cx="3305983" cy="264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下箭头 1"/>
          <p:cNvSpPr/>
          <p:nvPr/>
        </p:nvSpPr>
        <p:spPr>
          <a:xfrm>
            <a:off x="7209600" y="3310467"/>
            <a:ext cx="308800" cy="601133"/>
          </a:xfrm>
          <a:prstGeom prst="downArrow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9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BF430E90-5BA8-5647-91A7-7422BC1A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395" y="4525466"/>
            <a:ext cx="4110605" cy="14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2000" dirty="0"/>
              <a:t>By correlated painting: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zh-CN" sz="2000" dirty="0">
                <a:solidFill>
                  <a:srgbClr val="C00000"/>
                </a:solidFill>
              </a:rPr>
              <a:t>Beam loss is well controlled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altLang="zh-CN" sz="2000" dirty="0">
                <a:solidFill>
                  <a:srgbClr val="C00000"/>
                </a:solidFill>
              </a:rPr>
              <a:t>Beam distribution is much better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2365"/>
            <a:ext cx="9144000" cy="240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7" y="4106332"/>
            <a:ext cx="2305750" cy="22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806" y="4106334"/>
            <a:ext cx="2485589" cy="221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2058676" y="4525466"/>
            <a:ext cx="129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48553" y="572789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542" y="3754566"/>
            <a:ext cx="136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01292" y="3754566"/>
            <a:ext cx="17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Anti-correlated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48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14" name="图片 13" descr="C:\Users\xusy\Desktop\捕获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6" y="1558607"/>
            <a:ext cx="6081395" cy="26704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6200" y="4597599"/>
            <a:ext cx="8877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</a:rPr>
              <a:t>For </a:t>
            </a:r>
            <a:r>
              <a:rPr lang="en-US" altLang="zh-CN" dirty="0">
                <a:latin typeface="Times New Roman" panose="02020603050405020304" pitchFamily="18" charset="0"/>
              </a:rPr>
              <a:t>the single-layer structure stripping foil, there may be some holes in the stripping foil, and the H</a:t>
            </a:r>
            <a:r>
              <a:rPr lang="en-US" altLang="zh-CN" baseline="30000" dirty="0">
                <a:latin typeface="Times New Roman" panose="02020603050405020304" pitchFamily="18" charset="0"/>
              </a:rPr>
              <a:t>-</a:t>
            </a:r>
            <a:r>
              <a:rPr lang="en-US" altLang="zh-CN" dirty="0">
                <a:latin typeface="Times New Roman" panose="02020603050405020304" pitchFamily="18" charset="0"/>
              </a:rPr>
              <a:t> particles may pass directly through the hole not being stripped. 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</a:rPr>
              <a:t>The </a:t>
            </a:r>
            <a:r>
              <a:rPr lang="en-US" altLang="zh-CN" dirty="0">
                <a:latin typeface="Times New Roman" panose="02020603050405020304" pitchFamily="18" charset="0"/>
              </a:rPr>
              <a:t>double-layer structure stripping foil was used </a:t>
            </a:r>
            <a:r>
              <a:rPr lang="en-US" altLang="zh-CN" dirty="0" smtClean="0">
                <a:latin typeface="Times New Roman" panose="02020603050405020304" pitchFamily="18" charset="0"/>
              </a:rPr>
              <a:t>to </a:t>
            </a:r>
            <a:r>
              <a:rPr lang="en-US" altLang="zh-CN" dirty="0">
                <a:latin typeface="Times New Roman" panose="02020603050405020304" pitchFamily="18" charset="0"/>
              </a:rPr>
              <a:t>increase the stripping </a:t>
            </a:r>
            <a:r>
              <a:rPr lang="en-US" altLang="zh-CN" dirty="0" smtClean="0">
                <a:latin typeface="Times New Roman" panose="02020603050405020304" pitchFamily="18" charset="0"/>
              </a:rPr>
              <a:t>efficiency.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</a:rPr>
              <a:t>The beam loss in the injection area was effectively reduced.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4242" y="774479"/>
            <a:ext cx="4709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</a:rPr>
              <a:t>Stripping efficiency of the stripping foil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262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" y="1746226"/>
            <a:ext cx="4800599" cy="23977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27" y="1764900"/>
            <a:ext cx="3921674" cy="3633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" y="4327184"/>
            <a:ext cx="4855778" cy="23189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1434" y="3232157"/>
            <a:ext cx="443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beam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was about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99.5%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collimators open.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0782" y="5516756"/>
            <a:ext cx="443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beam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was about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98.5%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collimators were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enabled.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64059" y="1444621"/>
            <a:ext cx="3093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BLM signals along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79427" y="5406212"/>
            <a:ext cx="422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remaining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is well localized at the collimator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section; 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50" y="774287"/>
            <a:ext cx="901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February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2020, the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CSNS/RCS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power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value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100-kW at a low beam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Historical Curve of Beam Power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54D377-A630-4A47-93C1-9995B30CB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82" y="3343779"/>
            <a:ext cx="8835713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kumimoji="1" lang="en-US" altLang="zh-CN" sz="2400" dirty="0">
                <a:latin typeface="Times New Roman"/>
                <a:cs typeface="Times New Roman"/>
              </a:rPr>
              <a:t>Nov., 2017, First 10kW beam strike on target for a short while;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kumimoji="1" lang="en-US" altLang="zh-CN" sz="2400" dirty="0">
                <a:latin typeface="Times New Roman"/>
                <a:cs typeface="Times New Roman"/>
              </a:rPr>
              <a:t>Mar. 2018, beam power over 20 kW in the test operation;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kumimoji="1" lang="en-US" altLang="zh-CN" sz="2400" dirty="0">
                <a:latin typeface="Times New Roman"/>
                <a:cs typeface="Times New Roman"/>
              </a:rPr>
              <a:t>Jan. 2019, after 4 weeks beam commissioning , beam power was gradually increased to 50kW+ with well controlled beam loss. 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kumimoji="1" lang="en-US" altLang="zh-CN" sz="2400" dirty="0">
                <a:solidFill>
                  <a:srgbClr val="0000FF"/>
                </a:solidFill>
                <a:latin typeface="Times New Roman"/>
                <a:cs typeface="Times New Roman"/>
              </a:rPr>
              <a:t>Sep. 2019, based on the 6 weeks beam commissioning,  the beam power in user operation was increased to 80 kW step by step.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kumimoji="1" lang="en-US" altLang="zh-CN" sz="2400" dirty="0">
                <a:solidFill>
                  <a:srgbClr val="0000FF"/>
                </a:solidFill>
                <a:latin typeface="Times New Roman"/>
                <a:cs typeface="Times New Roman"/>
              </a:rPr>
              <a:t>The beam power was increased to 100kW in the end of Feb. 2020.</a:t>
            </a:r>
            <a:endParaRPr kumimoji="1" lang="zh-CN" alt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813DDC-F223-BD4F-BD93-98F354C2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2502"/>
            <a:ext cx="9144000" cy="26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9267" y="908720"/>
            <a:ext cx="89915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 the </a:t>
            </a:r>
            <a:r>
              <a:rPr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Trim-Qs </a:t>
            </a:r>
            <a:r>
              <a:rPr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shape the tune </a:t>
            </a:r>
            <a:r>
              <a:rPr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curves, and to reduce the beta-beating</a:t>
            </a:r>
            <a:endParaRPr lang="en-US" altLang="zh-CN" sz="2400" b="1" dirty="0">
              <a:solidFill>
                <a:srgbClr val="2433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 the AC sextupoles to control the coherent </a:t>
            </a:r>
            <a:r>
              <a:rPr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oscillations, </a:t>
            </a:r>
            <a:r>
              <a:rPr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chromatic tune spread in the low-energy region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Re-install the injection components to realize the real correlated painting </a:t>
            </a:r>
            <a:r>
              <a:rPr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endParaRPr lang="en-US" altLang="zh-CN" sz="2400" b="1" dirty="0">
              <a:solidFill>
                <a:srgbClr val="2433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46397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>
                <a:ea typeface="微软雅黑" panose="020B0503020204020204" charset="-122"/>
              </a:rPr>
              <a:t>Upgrade plan</a:t>
            </a:r>
          </a:p>
        </p:txBody>
      </p:sp>
    </p:spTree>
    <p:extLst>
      <p:ext uri="{BB962C8B-B14F-4D97-AF65-F5344CB8AC3E}">
        <p14:creationId xmlns:p14="http://schemas.microsoft.com/office/powerpoint/2010/main" val="38906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FDE1925E-0FB4-3F4F-B073-DA3088F15428}"/>
              </a:ext>
            </a:extLst>
          </p:cNvPr>
          <p:cNvSpPr txBox="1"/>
          <p:nvPr/>
        </p:nvSpPr>
        <p:spPr>
          <a:xfrm>
            <a:off x="148912" y="765499"/>
            <a:ext cx="8887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1"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kumimoji="1"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in CSNS/RCS has </a:t>
            </a:r>
            <a:r>
              <a:rPr kumimoji="1"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successfully done, reached design goal of 100kW beam power after two and half years beam commissioning.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low-intensity beam was first used to perform orbit and </a:t>
            </a:r>
            <a:r>
              <a:rPr kumimoji="1"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correction </a:t>
            </a:r>
            <a:r>
              <a:rPr kumimoji="1"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CSNS/RCS</a:t>
            </a:r>
            <a:r>
              <a:rPr kumimoji="1"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CN" sz="2400" b="1" dirty="0">
              <a:solidFill>
                <a:srgbClr val="2433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Bunching </a:t>
            </a:r>
            <a:r>
              <a:rPr kumimoji="1"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and injection painting were optimized to </a:t>
            </a:r>
            <a:r>
              <a:rPr kumimoji="1"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mitigate the space charge effects.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Tunes </a:t>
            </a:r>
            <a:r>
              <a:rPr kumimoji="1"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kumimoji="1"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optimized </a:t>
            </a:r>
            <a:r>
              <a:rPr kumimoji="1"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suppress the instability </a:t>
            </a:r>
            <a:r>
              <a:rPr kumimoji="1" lang="en-US" altLang="zh-CN" sz="2400" b="1" dirty="0" smtClean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reduce the space charge induced beam loss.</a:t>
            </a:r>
            <a:endParaRPr kumimoji="1" lang="en-US" altLang="zh-CN" sz="2400" b="1" dirty="0">
              <a:solidFill>
                <a:srgbClr val="2433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en-US" altLang="zh-CN" sz="2400" b="1" dirty="0">
                <a:solidFill>
                  <a:srgbClr val="2433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Upgrading for high beam power will start in near future.</a:t>
            </a:r>
            <a:endParaRPr kumimoji="1" lang="zh-CN" altLang="en-US" sz="2400" b="1" dirty="0">
              <a:solidFill>
                <a:srgbClr val="2433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2564904"/>
            <a:ext cx="914121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435456" y="860519"/>
            <a:ext cx="622057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ea typeface="宋体" charset="-122"/>
              </a:rPr>
              <a:t>Thank you </a:t>
            </a:r>
            <a:r>
              <a:rPr lang="en-US" altLang="zh-CN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ea typeface="宋体" charset="-122"/>
              </a:rPr>
              <a:t>!</a:t>
            </a:r>
            <a:endParaRPr lang="zh-CN" altLang="en-US" sz="7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8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0" y="182085"/>
            <a:ext cx="6914600" cy="582619"/>
          </a:xfrm>
        </p:spPr>
        <p:txBody>
          <a:bodyPr/>
          <a:lstStyle/>
          <a:p>
            <a:r>
              <a:rPr kumimoji="1" lang="en-US" altLang="zh-CN" dirty="0"/>
              <a:t>Introduction to CSNS/RCS </a:t>
            </a: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85CE60CA-302F-1349-9782-97825974A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1384"/>
            <a:ext cx="9128760" cy="503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1A4807E9-9D69-C946-A7E2-A652F6BCB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82EBD6A-638C-3249-AA6B-EEBEA85C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9" name="文本框 8">
            <a:extLst>
              <a:ext uri="{FF2B5EF4-FFF2-40B4-BE49-F238E27FC236}">
                <a16:creationId xmlns:a16="http://schemas.microsoft.com/office/drawing/2014/main" id="{5ABEBCB9-389E-C34B-A9C2-3A7839762B8E}"/>
              </a:ext>
            </a:extLst>
          </p:cNvPr>
          <p:cNvSpPr txBox="1"/>
          <p:nvPr/>
        </p:nvSpPr>
        <p:spPr>
          <a:xfrm>
            <a:off x="7071360" y="2977783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RCS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kumimoji="1"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1.6GeV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25Hz</a:t>
            </a:r>
            <a:endParaRPr kumimoji="1"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E7120AEE-7F54-8346-BB33-7E8D64737763}"/>
              </a:ext>
            </a:extLst>
          </p:cNvPr>
          <p:cNvSpPr txBox="1"/>
          <p:nvPr/>
        </p:nvSpPr>
        <p:spPr>
          <a:xfrm>
            <a:off x="730475" y="1455167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071F65"/>
                </a:solidFill>
              </a:rPr>
              <a:t>80MeV H</a:t>
            </a:r>
            <a:r>
              <a:rPr kumimoji="1" lang="en-US" altLang="zh-CN" sz="2400" baseline="30000" dirty="0">
                <a:solidFill>
                  <a:srgbClr val="071F65"/>
                </a:solidFill>
              </a:rPr>
              <a:t>-</a:t>
            </a:r>
            <a:r>
              <a:rPr kumimoji="1" lang="en-US" altLang="zh-CN" sz="2400" dirty="0">
                <a:solidFill>
                  <a:srgbClr val="071F65"/>
                </a:solidFill>
              </a:rPr>
              <a:t> </a:t>
            </a:r>
            <a:r>
              <a:rPr kumimoji="1" lang="en-US" altLang="zh-CN" sz="2400" dirty="0" err="1">
                <a:solidFill>
                  <a:srgbClr val="071F65"/>
                </a:solidFill>
              </a:rPr>
              <a:t>linac</a:t>
            </a:r>
            <a:endParaRPr kumimoji="1" lang="zh-CN" altLang="en-US" sz="2400" dirty="0">
              <a:solidFill>
                <a:srgbClr val="071F65"/>
              </a:solidFill>
            </a:endParaRPr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5ABEBCB9-389E-C34B-A9C2-3A7839762B8E}"/>
              </a:ext>
            </a:extLst>
          </p:cNvPr>
          <p:cNvSpPr txBox="1"/>
          <p:nvPr/>
        </p:nvSpPr>
        <p:spPr>
          <a:xfrm>
            <a:off x="2361938" y="3299609"/>
            <a:ext cx="25377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71F65"/>
                </a:solidFill>
              </a:rPr>
              <a:t>Target</a:t>
            </a:r>
            <a:r>
              <a:rPr kumimoji="1" lang="zh-CN" altLang="en-US" sz="2400" dirty="0">
                <a:solidFill>
                  <a:srgbClr val="071F65"/>
                </a:solidFill>
              </a:rPr>
              <a:t>，</a:t>
            </a:r>
            <a:r>
              <a:rPr kumimoji="1" lang="en-US" altLang="zh-CN" sz="2400" dirty="0" smtClean="0">
                <a:solidFill>
                  <a:srgbClr val="071F65"/>
                </a:solidFill>
              </a:rPr>
              <a:t>Tungsten</a:t>
            </a:r>
            <a:endParaRPr kumimoji="1" lang="en-US" altLang="zh-CN" sz="2400" dirty="0">
              <a:solidFill>
                <a:srgbClr val="071F65"/>
              </a:solidFill>
            </a:endParaRPr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id="{5ABEBCB9-389E-C34B-A9C2-3A7839762B8E}"/>
              </a:ext>
            </a:extLst>
          </p:cNvPr>
          <p:cNvSpPr txBox="1"/>
          <p:nvPr/>
        </p:nvSpPr>
        <p:spPr>
          <a:xfrm>
            <a:off x="5455658" y="4976620"/>
            <a:ext cx="12804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71F65"/>
                </a:solidFill>
              </a:rPr>
              <a:t>100-kW</a:t>
            </a:r>
            <a:endParaRPr kumimoji="1" lang="en-US" altLang="zh-CN" sz="2400" dirty="0">
              <a:solidFill>
                <a:srgbClr val="071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0" y="182085"/>
            <a:ext cx="6914600" cy="582619"/>
          </a:xfrm>
        </p:spPr>
        <p:txBody>
          <a:bodyPr/>
          <a:lstStyle/>
          <a:p>
            <a:r>
              <a:rPr kumimoji="1" lang="en-US" altLang="zh-CN" dirty="0"/>
              <a:t>Introduction to CSNS/RCS 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27" y="825971"/>
            <a:ext cx="6263640" cy="380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21598" y="2090885"/>
            <a:ext cx="153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80-MeV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B, </a:t>
            </a:r>
            <a:r>
              <a:rPr lang="en-US" altLang="zh-CN" dirty="0" smtClean="0">
                <a:solidFill>
                  <a:srgbClr val="FF0000"/>
                </a:solidFill>
              </a:rPr>
              <a:t>0.1645T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f,  </a:t>
            </a:r>
            <a:r>
              <a:rPr lang="en-US" altLang="zh-CN" dirty="0" smtClean="0">
                <a:solidFill>
                  <a:srgbClr val="FF0000"/>
                </a:solidFill>
              </a:rPr>
              <a:t>1.022MHz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00629" y="676275"/>
            <a:ext cx="160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1.6-GeV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B, 0.9876T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f,  2.444MHz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77147" y="4175024"/>
            <a:ext cx="108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25Hz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8354"/>
              </p:ext>
            </p:extLst>
          </p:nvPr>
        </p:nvGraphicFramePr>
        <p:xfrm>
          <a:off x="1663383" y="4691524"/>
          <a:ext cx="5336945" cy="1980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zh-CN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kern="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Values</a:t>
                      </a:r>
                      <a:endParaRPr lang="zh-CN" sz="2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20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Freq. (MHz)</a:t>
                      </a:r>
                      <a:endParaRPr lang="zh-CN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1.022~2.444</a:t>
                      </a:r>
                    </a:p>
                  </a:txBody>
                  <a:tcPr marL="68601" marR="6860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0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Harmonic</a:t>
                      </a:r>
                      <a:endParaRPr lang="zh-CN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0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Power</a:t>
                      </a:r>
                      <a:endParaRPr lang="zh-CN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kW</a:t>
                      </a:r>
                      <a:endParaRPr lang="zh-CN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extLst>
                  <a:ext uri="{0D108BD9-81ED-4DB2-BD59-A6C34878D82A}">
                    <a16:rowId xmlns:a16="http://schemas.microsoft.com/office/drawing/2014/main" val="1741491801"/>
                  </a:ext>
                </a:extLst>
              </a:tr>
              <a:tr h="3300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kern="8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Protons per pulse</a:t>
                      </a:r>
                      <a:endParaRPr lang="zh-CN" sz="2000" kern="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1.56E13</a:t>
                      </a:r>
                      <a:endParaRPr lang="en-GB" sz="2000" kern="8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extLst>
                  <a:ext uri="{0D108BD9-81ED-4DB2-BD59-A6C34878D82A}">
                    <a16:rowId xmlns:a16="http://schemas.microsoft.com/office/drawing/2014/main" val="7105274"/>
                  </a:ext>
                </a:extLst>
              </a:tr>
              <a:tr h="3300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CN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Space Charge Tune shift</a:t>
                      </a:r>
                      <a:endParaRPr lang="zh-CN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601" marR="68601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-0.28</a:t>
                      </a:r>
                    </a:p>
                  </a:txBody>
                  <a:tcPr marL="68601" marR="68601" marT="0" marB="0"/>
                </a:tc>
                <a:extLst>
                  <a:ext uri="{0D108BD9-81ED-4DB2-BD59-A6C34878D82A}">
                    <a16:rowId xmlns:a16="http://schemas.microsoft.com/office/drawing/2014/main" val="292278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0" y="182085"/>
            <a:ext cx="6914600" cy="582619"/>
          </a:xfrm>
        </p:spPr>
        <p:txBody>
          <a:bodyPr/>
          <a:lstStyle/>
          <a:p>
            <a:r>
              <a:rPr kumimoji="1" lang="en-US" altLang="zh-CN" dirty="0"/>
              <a:t>Introduction to CSNS/RCS 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B1F3AF5A-70BC-754F-BAC4-AA43CAC1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44" y="1052736"/>
            <a:ext cx="464347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5CE7"/>
                </a:solidFill>
              </a:rPr>
              <a:t>Lattice of 4-fold symmetry, triplet.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5CE7"/>
                </a:solidFill>
              </a:rPr>
              <a:t>227.92m circumference.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5CE7"/>
                </a:solidFill>
              </a:rPr>
              <a:t>Four </a:t>
            </a:r>
            <a:r>
              <a:rPr lang="en-US" altLang="zh-CN" sz="2000" b="1" dirty="0">
                <a:solidFill>
                  <a:srgbClr val="005CE7"/>
                </a:solidFill>
                <a:cs typeface="Times New Roman" pitchFamily="18" charset="0"/>
              </a:rPr>
              <a:t>long straight sections</a:t>
            </a:r>
            <a:r>
              <a:rPr lang="en-US" altLang="zh-CN" sz="2000" b="1" dirty="0">
                <a:solidFill>
                  <a:srgbClr val="005CE7"/>
                </a:solidFill>
              </a:rPr>
              <a:t> for injection, acceleration, collimation and extraction.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5CE7"/>
                </a:solidFill>
              </a:rPr>
              <a:t>24 main dipoles with one power supply.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5CE7"/>
                </a:solidFill>
              </a:rPr>
              <a:t>48 main </a:t>
            </a:r>
            <a:r>
              <a:rPr lang="en-US" altLang="zh-CN" sz="2000" b="1" dirty="0" err="1">
                <a:solidFill>
                  <a:srgbClr val="005CE7"/>
                </a:solidFill>
              </a:rPr>
              <a:t>quadrupoles</a:t>
            </a:r>
            <a:r>
              <a:rPr lang="en-US" altLang="zh-CN" sz="2000" b="1" dirty="0">
                <a:solidFill>
                  <a:srgbClr val="005CE7"/>
                </a:solidFill>
              </a:rPr>
              <a:t> with 5 power supplies.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5CE7"/>
                </a:solidFill>
              </a:rPr>
              <a:t>Ceramic vacuum chambers for the </a:t>
            </a:r>
            <a:r>
              <a:rPr lang="en-US" altLang="zh-CN" sz="2000" b="1" dirty="0" err="1">
                <a:solidFill>
                  <a:srgbClr val="005CE7"/>
                </a:solidFill>
              </a:rPr>
              <a:t>AC&amp;pulsed</a:t>
            </a:r>
            <a:r>
              <a:rPr lang="en-US" altLang="zh-CN" sz="2000" b="1" dirty="0">
                <a:solidFill>
                  <a:srgbClr val="005CE7"/>
                </a:solidFill>
              </a:rPr>
              <a:t>  magnets.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5CE7"/>
                </a:solidFill>
              </a:rPr>
              <a:t>8 RF ferrite loaded cavities to provide 165 kV</a:t>
            </a:r>
            <a:r>
              <a:rPr lang="en-US" altLang="zh-CN" sz="2000" b="1" dirty="0" smtClean="0">
                <a:solidFill>
                  <a:srgbClr val="005CE7"/>
                </a:solidFill>
              </a:rPr>
              <a:t>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rgbClr val="005CE7"/>
                </a:solidFill>
              </a:rPr>
              <a:t>Design tunes are (4.86, 4.78)</a:t>
            </a:r>
            <a:endParaRPr lang="en-US" altLang="zh-CN" sz="2000" b="1" dirty="0">
              <a:solidFill>
                <a:srgbClr val="005CE7"/>
              </a:solidFill>
            </a:endParaRP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l"/>
            </a:pPr>
            <a:endParaRPr lang="en-US" altLang="zh-CN" sz="2000" b="1" dirty="0">
              <a:solidFill>
                <a:srgbClr val="005CE7"/>
              </a:solidFill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33114" y="1235738"/>
            <a:ext cx="3978226" cy="4367894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5CAC455-FEFC-784C-BE98-6329473B9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381" y="851243"/>
            <a:ext cx="4464619" cy="317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C:\Users\xusy\Desktop\resonan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60" y="3734399"/>
            <a:ext cx="3375660" cy="282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6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D9BF549-D008-4E46-8255-B787E3B864F4}"/>
              </a:ext>
            </a:extLst>
          </p:cNvPr>
          <p:cNvSpPr txBox="1"/>
          <p:nvPr/>
        </p:nvSpPr>
        <p:spPr>
          <a:xfrm>
            <a:off x="0" y="776372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altLang="zh-CN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oherent 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oscillation appears </a:t>
            </a:r>
            <a:r>
              <a:rPr lang="en-US" altLang="zh-CN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design 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 of </a:t>
            </a:r>
            <a:r>
              <a:rPr lang="en-US" altLang="zh-CN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(4.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86, 4.78</a:t>
            </a:r>
            <a:r>
              <a:rPr lang="en-US" altLang="zh-CN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when the beam power is bigger than 50 kW (7.8E12 </a:t>
            </a:r>
            <a:r>
              <a:rPr lang="en-US" altLang="zh-CN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ppp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It depends on circulated beam power,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horizontal tune and chromaticity.</a:t>
            </a:r>
            <a:endParaRPr lang="en-US" altLang="zh-CN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coherent oscillation in horizontal plane is dominant, but it also appears in vertical plane with special vertical tune and chromaticity.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altLang="zh-CN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headtail</a:t>
            </a:r>
            <a:r>
              <a:rPr lang="en-US" altLang="zh-CN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 is also detected through BPM waveform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beam spectrum is consistent of resistive wall impedance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BECD1B-98B1-4B3C-A1DD-42CABCC8B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7" y="2906750"/>
            <a:ext cx="2718412" cy="19389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CEBC13-4374-4BB3-AC67-6821473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906229" y="2912109"/>
            <a:ext cx="3122164" cy="19168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17FE2F6-61BA-4560-8ABA-8DBD44DB3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" y="4888794"/>
            <a:ext cx="3129095" cy="19389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35E6D04-68A7-4204-9EF8-CDBFF4C00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" y="2957084"/>
            <a:ext cx="3147331" cy="18577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DC0FEFE-EF51-46FA-B1A9-6A63EEB3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888" y="4885163"/>
            <a:ext cx="3010187" cy="1863885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AFCD6DA-13B1-4640-8D10-FDC7CC482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/>
          <a:stretch/>
        </p:blipFill>
        <p:spPr bwMode="auto">
          <a:xfrm>
            <a:off x="6216242" y="4828964"/>
            <a:ext cx="2718412" cy="18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085"/>
            <a:ext cx="7444741" cy="582619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Challenges in high </a:t>
            </a:r>
            <a:r>
              <a:rPr kumimoji="1" lang="en-US" altLang="zh-CN" sz="2800" dirty="0" smtClean="0"/>
              <a:t>intensity</a:t>
            </a: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5519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085"/>
            <a:ext cx="7444741" cy="582619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Challenges in high </a:t>
            </a:r>
            <a:r>
              <a:rPr kumimoji="1" lang="en-US" altLang="zh-CN" sz="2800" dirty="0" smtClean="0"/>
              <a:t>intensity</a:t>
            </a:r>
            <a:endParaRPr kumimoji="1" lang="en-US" altLang="zh-CN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908" y="1005426"/>
            <a:ext cx="4412130" cy="270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52" y="944466"/>
            <a:ext cx="3278552" cy="262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-1" y="4143078"/>
            <a:ext cx="53371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designed injection painting scheme is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anti-correlated painting, and  the emittance is painted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small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vertical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direction.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painted beam intensity is large in vertical phase space, and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growth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acceleration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80" y="3582532"/>
            <a:ext cx="3230880" cy="25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215206" y="6180952"/>
            <a:ext cx="401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profile on multi-wire scanners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04369" y="3712666"/>
            <a:ext cx="129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04369" y="502174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94589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739" y="1481667"/>
            <a:ext cx="3919827" cy="34864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879" y="1001221"/>
            <a:ext cx="531622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synchronicity between the dipole magnetic field and the RF frequency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mismatch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frequency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dipole magnetic field can cause the deviation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horizontal beam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in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BPMs are adopted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the matching between the 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frequency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ramping function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dipole field pattern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BPMs in each arc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0.98π</a:t>
            </a:r>
            <a:endParaRPr lang="en-US" altLang="zh-CN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frequency was tuned to match the dipole field pattern.</a:t>
            </a:r>
            <a:endParaRPr lang="en-US" altLang="zh-CN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424401" y="1097650"/>
                <a:ext cx="1917063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01" y="1097650"/>
                <a:ext cx="1917063" cy="564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校正后水平轨道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56" y="1321586"/>
            <a:ext cx="4383313" cy="203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校正前水平轨道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307838"/>
            <a:ext cx="4382875" cy="203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校正前垂直轨道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0" y="3459190"/>
            <a:ext cx="4382875" cy="22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校正后垂直轨道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55" y="3545808"/>
            <a:ext cx="4383313" cy="22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3143" y="1400553"/>
            <a:ext cx="123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x-before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4743" y="1408546"/>
            <a:ext cx="123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x-after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8254" y="3545808"/>
            <a:ext cx="123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y-before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3375" y="3672240"/>
            <a:ext cx="123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y-after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000" y="2712505"/>
            <a:ext cx="139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pitchFamily="34" charset="-122"/>
                <a:sym typeface="+mn-ea"/>
              </a:rPr>
              <a:t>±15mm</a:t>
            </a:r>
            <a:endParaRPr lang="zh-CN" altLang="en-US" b="1" dirty="0">
              <a:solidFill>
                <a:srgbClr val="7030A0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0842" y="5051236"/>
            <a:ext cx="139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pitchFamily="34" charset="-122"/>
                <a:sym typeface="+mn-ea"/>
              </a:rPr>
              <a:t>±2mm</a:t>
            </a:r>
            <a:endParaRPr lang="zh-CN" altLang="en-US" b="1" dirty="0">
              <a:solidFill>
                <a:srgbClr val="7030A0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7339" y="5034694"/>
            <a:ext cx="139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pitchFamily="34" charset="-122"/>
                <a:sym typeface="+mn-ea"/>
              </a:rPr>
              <a:t>±10mm</a:t>
            </a:r>
            <a:endParaRPr lang="zh-CN" altLang="en-US" b="1" dirty="0">
              <a:solidFill>
                <a:srgbClr val="7030A0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0842" y="2739198"/>
            <a:ext cx="139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微软雅黑" panose="020B0503020204020204" pitchFamily="34" charset="-122"/>
                <a:sym typeface="+mn-ea"/>
              </a:rPr>
              <a:t>±5mm</a:t>
            </a:r>
            <a:endParaRPr lang="zh-CN" altLang="en-US" b="1" dirty="0">
              <a:solidFill>
                <a:srgbClr val="7030A0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52351E87-FC66-FC49-86F9-4F0D23992362}"/>
              </a:ext>
            </a:extLst>
          </p:cNvPr>
          <p:cNvSpPr txBox="1">
            <a:spLocks/>
          </p:cNvSpPr>
          <p:nvPr/>
        </p:nvSpPr>
        <p:spPr>
          <a:xfrm>
            <a:off x="0" y="194589"/>
            <a:ext cx="7444741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 smtClean="0">
                <a:ea typeface="微软雅黑" panose="020B0503020204020204" charset="-122"/>
              </a:rPr>
              <a:t>Beam commissioning process</a:t>
            </a:r>
            <a:endParaRPr lang="en-US" altLang="zh-CN" sz="2800" dirty="0"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546" y="850890"/>
            <a:ext cx="227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 Correction</a:t>
            </a:r>
          </a:p>
        </p:txBody>
      </p:sp>
    </p:spTree>
    <p:extLst>
      <p:ext uri="{BB962C8B-B14F-4D97-AF65-F5344CB8AC3E}">
        <p14:creationId xmlns:p14="http://schemas.microsoft.com/office/powerpoint/2010/main" val="9365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19407</TotalTime>
  <Words>1407</Words>
  <Application>Microsoft Office PowerPoint</Application>
  <PresentationFormat>全屏显示(4:3)</PresentationFormat>
  <Paragraphs>189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CharisSIL</vt:lpstr>
      <vt:lpstr>等线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High intensity beam commissioning in CSNS/RCS</vt:lpstr>
      <vt:lpstr>Contents</vt:lpstr>
      <vt:lpstr>Introduction to CSNS/RCS </vt:lpstr>
      <vt:lpstr>Introduction to CSNS/RCS </vt:lpstr>
      <vt:lpstr>Introduction to CSNS/RCS </vt:lpstr>
      <vt:lpstr>Challenges in high intensity</vt:lpstr>
      <vt:lpstr>Challenges in high intensity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Historical Curve of Beam Power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xusy</cp:lastModifiedBy>
  <cp:revision>1480</cp:revision>
  <dcterms:created xsi:type="dcterms:W3CDTF">2018-05-04T02:09:20Z</dcterms:created>
  <dcterms:modified xsi:type="dcterms:W3CDTF">2021-03-16T03:12:53Z</dcterms:modified>
</cp:coreProperties>
</file>