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4" r:id="rId2"/>
    <p:sldId id="575" r:id="rId3"/>
    <p:sldId id="290" r:id="rId4"/>
    <p:sldId id="561" r:id="rId5"/>
    <p:sldId id="562" r:id="rId6"/>
    <p:sldId id="564" r:id="rId7"/>
    <p:sldId id="565" r:id="rId8"/>
    <p:sldId id="481" r:id="rId9"/>
    <p:sldId id="572" r:id="rId10"/>
    <p:sldId id="483" r:id="rId11"/>
    <p:sldId id="484" r:id="rId12"/>
    <p:sldId id="574" r:id="rId13"/>
    <p:sldId id="485" r:id="rId14"/>
    <p:sldId id="489" r:id="rId15"/>
    <p:sldId id="544" r:id="rId16"/>
    <p:sldId id="569" r:id="rId17"/>
    <p:sldId id="580" r:id="rId18"/>
    <p:sldId id="579" r:id="rId19"/>
    <p:sldId id="549" r:id="rId20"/>
    <p:sldId id="570" r:id="rId21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20B13-3D73-4722-9485-64444DF2F9D8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53A62-8CDF-49B4-AC59-F0C6E50521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57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128">
              <a:defRPr/>
            </a:pPr>
            <a:r>
              <a:rPr lang="en-US" altLang="ja-JP" dirty="0"/>
              <a:t>KEK constructed the Accelerator Test Facility (ATF) and the Superconducting Accelerator Facility (STF) for ILC R&amp;D and operates them for educating and training young researchers. Also, Compact Energy Recovery </a:t>
            </a:r>
            <a:r>
              <a:rPr lang="en-US" altLang="ja-JP" dirty="0" err="1"/>
              <a:t>Linac</a:t>
            </a:r>
            <a:r>
              <a:rPr lang="en-US" altLang="ja-JP" dirty="0"/>
              <a:t> (</a:t>
            </a:r>
            <a:r>
              <a:rPr lang="en-US" altLang="ja-JP" dirty="0" err="1"/>
              <a:t>cERL</a:t>
            </a:r>
            <a:r>
              <a:rPr lang="en-US" altLang="ja-JP" dirty="0"/>
              <a:t>) and Laser Undulator Compact X-ray source (LUCX) for developments to the application were constructed and are operated. From many experiences based on the construction and the operation in these four facilities, I would like to explain how to design and construct the advanced electron</a:t>
            </a:r>
            <a:r>
              <a:rPr lang="ja-JP" altLang="en-US" dirty="0"/>
              <a:t>　</a:t>
            </a:r>
            <a:r>
              <a:rPr lang="en-US" altLang="ja-JP" dirty="0"/>
              <a:t>accelerator in the energy range of 3MeV to 30MeV as extremely useful facility with some application examples. 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A566-F9F2-48FE-BCFD-A59DD35B8E6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82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4948-CCCB-8C44-BC13-98B6C5E9BEF7}" type="slidenum">
              <a:rPr lang="ja-JP" altLang="en-US" smtClean="0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32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15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984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42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12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914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51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02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880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02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380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6C6E2-1740-4EFF-A482-1A72FA26FE0F}" type="datetimeFigureOut">
              <a:rPr kumimoji="1" lang="ja-JP" altLang="en-US" smtClean="0"/>
              <a:t>2021/3/17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104BB-B373-496C-8DCD-A90A1CF5FE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05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0" y="193423"/>
            <a:ext cx="9144000" cy="7315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High intensity X-ray source using large optical cavity and the future</a:t>
            </a:r>
          </a:p>
          <a:p>
            <a:pPr algn="r"/>
            <a:r>
              <a:rPr lang="en-US" altLang="ja-JP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Junji Urakawa (KEK), WG-1 presentation, 2021.3.17 afternoon session</a:t>
            </a:r>
            <a:endParaRPr lang="ja-JP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0" y="1120571"/>
            <a:ext cx="9144000" cy="32030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ja-JP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</a:p>
          <a:p>
            <a:r>
              <a:rPr lang="en-US" altLang="ja-JP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are developing relatively large </a:t>
            </a:r>
            <a:r>
              <a:rPr lang="en-US" altLang="ja-JP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2D 4-mirror optical cavity 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reduce the crossing angle between electron bunch train and laser pulse train. Total length of first 2D 4-mirror optical cavity is </a:t>
            </a:r>
            <a:r>
              <a:rPr lang="en-US" altLang="ja-JP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7.56m and it includes 9 laser pulse train to realize the crossing angle of 8 degrees 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between electron beam in Linear accelerator and the laser pulse train in the optical cavity [1]. Second 2D 4-mirror optical cavity is under design and the total length of planed cavity is </a:t>
            </a:r>
            <a:r>
              <a:rPr lang="en-US" altLang="ja-JP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16.6m in which 18 laser pulse train 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 circulate and we have the possibility to realize the </a:t>
            </a:r>
            <a:r>
              <a:rPr lang="en-US" altLang="ja-JP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crossing angle of 2 degrees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altLang="ja-JP" sz="1800" dirty="0"/>
              <a:t> 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will report the performance of first 2D 4-mirror optical cavity and the experimental plan on 2D 4-mirror optical cavities. Below photo shows 1.9m long 2D 4-mirror optical cavity which is operating to generate X-ray. We hope it will be installed into </a:t>
            </a:r>
            <a:r>
              <a:rPr lang="en-US" altLang="ja-JP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Super-conducting Linear accelerator (STF) to generate high brightness </a:t>
            </a:r>
            <a:r>
              <a:rPr lang="en-US" altLang="ja-JP" sz="1800" b="1" dirty="0">
                <a:solidFill>
                  <a:srgbClr val="FF0000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-ray in the future</a:t>
            </a:r>
            <a:r>
              <a:rPr lang="en-US" altLang="ja-JP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ja-JP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Fig14_reyhori_4mirror_bw">
            <a:extLst>
              <a:ext uri="{FF2B5EF4-FFF2-40B4-BE49-F238E27FC236}">
                <a16:creationId xmlns:a16="http://schemas.microsoft.com/office/drawing/2014/main" xmlns="" id="{2563B87F-4571-4542-B328-439F352CD75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96" y="4185920"/>
            <a:ext cx="3596640" cy="26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DDBDED0D-5BDE-40D6-B03E-F45DA3F2D5AA}"/>
              </a:ext>
            </a:extLst>
          </p:cNvPr>
          <p:cNvSpPr txBox="1"/>
          <p:nvPr/>
        </p:nvSpPr>
        <p:spPr>
          <a:xfrm>
            <a:off x="819615" y="5871680"/>
            <a:ext cx="4338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/>
            <a:r>
              <a:rPr lang="en-US" altLang="ja-JP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[1] Kazuyuki </a:t>
            </a:r>
            <a:r>
              <a:rPr lang="en-US" altLang="ja-JP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Sakaue</a:t>
            </a:r>
            <a:r>
              <a:rPr lang="ja-JP" alt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ja-JP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et al.</a:t>
            </a:r>
            <a:r>
              <a:rPr lang="en-US" altLang="ja-JP" sz="1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altLang="ja-JP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“Stabilization of an optical enhancement cavity using a counter</a:t>
            </a:r>
            <a:r>
              <a:rPr lang="en-US" altLang="ja-JP" sz="1400" b="1" dirty="0">
                <a:effectLst/>
                <a:latin typeface="Times New Roman" panose="02020603050405020304" pitchFamily="18" charset="0"/>
                <a:ea typeface="ＭＳ 明朝" panose="02020609040205080304" pitchFamily="17" charset="-128"/>
              </a:rPr>
              <a:t> </a:t>
            </a:r>
            <a:r>
              <a:rPr lang="en-US" altLang="ja-JP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propagating mode” </a:t>
            </a:r>
            <a:r>
              <a:rPr lang="en-US" altLang="ja-JP" sz="1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 OF SCIENTIFIC INSTRUMENTS</a:t>
            </a:r>
            <a:r>
              <a:rPr lang="en-US" altLang="ja-JP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89, 023305 (2018).</a:t>
            </a:r>
            <a:endParaRPr lang="ja-JP" altLang="ja-JP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614" y="4132652"/>
            <a:ext cx="49295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2-mirror vs 4-mirror optical cavity</a:t>
            </a: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*4-mirror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100 times stable system.</a:t>
            </a: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*4-mirror is more flexible in the following points.</a:t>
            </a:r>
          </a:p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 injection, feedback to stabilize the resonance</a:t>
            </a:r>
          </a:p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 monitoring the laser profile and intensity in the</a:t>
            </a:r>
          </a:p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cavity. 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49"/>
            <a:ext cx="9144000" cy="63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-1" y="697403"/>
            <a:ext cx="916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Stability of stored pulse intensity: 15% </a:t>
            </a:r>
            <a:r>
              <a:rPr lang="en-US" altLang="ja-JP" sz="2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rms</a:t>
            </a: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About 0.2nm accuracy of cavity length adjustment was not achieved two years ago.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-14100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>
                <a:solidFill>
                  <a:prstClr val="black"/>
                </a:solidFill>
                <a:cs typeface="Times New Roman" panose="02020603050405020304" pitchFamily="18" charset="0"/>
              </a:rPr>
              <a:t>Laser power stability in the optical cavity</a:t>
            </a:r>
            <a:endParaRPr lang="ja-JP" altLang="en-US" sz="3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26578" y="2398489"/>
          <a:ext cx="4650074" cy="3805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KGPlot" r:id="rId3" imgW="6006960" imgH="4914720" progId="KGraph_Plot">
                  <p:embed/>
                </p:oleObj>
              </mc:Choice>
              <mc:Fallback>
                <p:oleObj name="KGPlot" r:id="rId3" imgW="6006960" imgH="4914720" progId="KGraph_Plot">
                  <p:embed/>
                  <p:pic>
                    <p:nvPicPr>
                      <p:cNvPr id="5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78" y="2398489"/>
                        <a:ext cx="4650074" cy="3805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905" y="2116431"/>
            <a:ext cx="4493834" cy="418617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10400" y="543384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cs typeface="Times New Roman" panose="02020603050405020304" pitchFamily="18" charset="0"/>
              </a:rPr>
              <a:t>2.8mJ/pulse</a:t>
            </a:r>
            <a:endParaRPr lang="ja-JP" altLang="en-US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5658" y="1447045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Stability of stored pulse intensity: 3.5% </a:t>
            </a:r>
            <a:r>
              <a:rPr lang="en-US" altLang="ja-JP" sz="20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rms</a:t>
            </a: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About 0.2nm accuracy of cavity length adjustment is achieved now.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8083" y="3216642"/>
            <a:ext cx="2122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cs typeface="Times New Roman" panose="02020603050405020304" pitchFamily="18" charset="0"/>
              </a:rPr>
              <a:t>Optical cavity is not stable due to the vibration and laser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cs typeface="Times New Roman" panose="02020603050405020304" pitchFamily="18" charset="0"/>
              </a:rPr>
              <a:t>injection optics drift.</a:t>
            </a:r>
            <a:endParaRPr lang="ja-JP" alt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4138863" y="3667225"/>
            <a:ext cx="731520" cy="298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保存されていない プレビュー 書類 6（ドラッグされました）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" y="779602"/>
            <a:ext cx="5265893" cy="3734341"/>
          </a:xfrm>
          <a:prstGeom prst="rect">
            <a:avLst/>
          </a:prstGeom>
        </p:spPr>
      </p:pic>
      <p:pic>
        <p:nvPicPr>
          <p:cNvPr id="3" name="図 2" descr="補正後のエネルギー1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51" y="4400073"/>
            <a:ext cx="3904435" cy="1182498"/>
          </a:xfrm>
          <a:prstGeom prst="rect">
            <a:avLst/>
          </a:prstGeom>
        </p:spPr>
      </p:pic>
      <p:pic>
        <p:nvPicPr>
          <p:cNvPr id="5" name="図 4" descr="補正後の電流10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251" y="3181085"/>
            <a:ext cx="3904435" cy="1189335"/>
          </a:xfrm>
          <a:prstGeom prst="rect">
            <a:avLst/>
          </a:prstGeom>
        </p:spPr>
      </p:pic>
      <p:sp>
        <p:nvSpPr>
          <p:cNvPr id="6" name="タイトル 12"/>
          <p:cNvSpPr txBox="1">
            <a:spLocks/>
          </p:cNvSpPr>
          <p:nvPr/>
        </p:nvSpPr>
        <p:spPr>
          <a:xfrm>
            <a:off x="0" y="0"/>
            <a:ext cx="9144000" cy="5754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800" b="1" dirty="0">
                <a:solidFill>
                  <a:prstClr val="black"/>
                </a:solidFill>
                <a:latin typeface="News Gothic MT"/>
              </a:rPr>
              <a:t>Development of multi-bunch e</a:t>
            </a:r>
            <a:r>
              <a:rPr lang="en-US" altLang="ja-JP" sz="2800" b="1" baseline="30000" dirty="0">
                <a:solidFill>
                  <a:prstClr val="black"/>
                </a:solidFill>
                <a:latin typeface="News Gothic MT"/>
              </a:rPr>
              <a:t>-</a:t>
            </a:r>
            <a:r>
              <a:rPr lang="en-US" altLang="ja-JP" sz="2800" b="1" dirty="0">
                <a:solidFill>
                  <a:prstClr val="black"/>
                </a:solidFill>
                <a:latin typeface="News Gothic MT"/>
              </a:rPr>
              <a:t> beam at LUCX</a:t>
            </a:r>
            <a:endParaRPr lang="ja-JP" altLang="en-US" sz="2800" b="1" dirty="0">
              <a:solidFill>
                <a:srgbClr val="000090"/>
              </a:solidFill>
              <a:latin typeface="News Gothic M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7410" y="4628933"/>
            <a:ext cx="37096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2012</a:t>
            </a:r>
            <a:r>
              <a:rPr lang="ja-JP" altLang="en-US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：　</a:t>
            </a:r>
            <a:r>
              <a:rPr lang="en-US" altLang="ja-JP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150</a:t>
            </a:r>
            <a:r>
              <a:rPr lang="ja-JP" altLang="en-US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bunches,   90 nC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2013</a:t>
            </a:r>
            <a:r>
              <a:rPr lang="ja-JP" altLang="en-US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：　</a:t>
            </a:r>
            <a:r>
              <a:rPr lang="en-US" altLang="ja-JP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300</a:t>
            </a:r>
            <a:r>
              <a:rPr lang="ja-JP" altLang="en-US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bunches, 380 nC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9438" y="5526945"/>
            <a:ext cx="577273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prstClr val="black"/>
                </a:solidFill>
                <a:latin typeface="News Gothic MT"/>
              </a:rPr>
              <a:t>2014</a:t>
            </a:r>
            <a:r>
              <a:rPr lang="ja-JP" altLang="en-US" sz="2400" b="1" dirty="0">
                <a:solidFill>
                  <a:prstClr val="black"/>
                </a:solidFill>
                <a:latin typeface="News Gothic MT"/>
              </a:rPr>
              <a:t>：</a:t>
            </a:r>
            <a:r>
              <a:rPr lang="en-US" altLang="ja-JP" sz="2400" b="1" dirty="0">
                <a:solidFill>
                  <a:srgbClr val="FF0000"/>
                </a:solidFill>
                <a:latin typeface="News Gothic MT"/>
              </a:rPr>
              <a:t>1000 bunches, 600 nC, 24 MeV</a:t>
            </a:r>
            <a:endParaRPr lang="ja-JP" altLang="en-US" sz="2400" b="1" dirty="0">
              <a:solidFill>
                <a:srgbClr val="FF0000"/>
              </a:solidFill>
              <a:latin typeface="News Gothic M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  <a:sym typeface="Wingdings"/>
              </a:rPr>
              <a:t>Energy compensation by RF amplitude modulation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5498941" y="4403602"/>
            <a:ext cx="273999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srgbClr val="0000FF"/>
                </a:solidFill>
                <a:latin typeface="Calibri"/>
                <a:cs typeface="Symbol" charset="2"/>
              </a:rPr>
              <a:t>Electron beam stability :</a:t>
            </a:r>
            <a:r>
              <a:rPr lang="en-US" altLang="ja-JP" sz="1400" b="1" dirty="0">
                <a:solidFill>
                  <a:srgbClr val="0000FF"/>
                </a:solidFill>
                <a:latin typeface="Calibri"/>
              </a:rPr>
              <a:t>0.2%(in </a:t>
            </a:r>
            <a:r>
              <a:rPr lang="en-US" altLang="ja-JP" sz="1400" b="1" dirty="0">
                <a:solidFill>
                  <a:srgbClr val="0000FF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1400" b="1" dirty="0">
                <a:solidFill>
                  <a:srgbClr val="0000FF"/>
                </a:solidFill>
                <a:latin typeface="Calibri"/>
              </a:rPr>
              <a:t>)</a:t>
            </a:r>
            <a:endParaRPr lang="ja-JP" altLang="en-US" sz="14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229250" y="4105301"/>
            <a:ext cx="24003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prstClr val="black"/>
                </a:solidFill>
                <a:latin typeface="ＭＳ Ｐゴシック"/>
                <a:cs typeface="ＭＳ Ｐゴシック"/>
              </a:rPr>
              <a:t>Number of bunches (1000)</a:t>
            </a:r>
            <a:endParaRPr lang="ja-JP" altLang="en-US" sz="1400" b="1" dirty="0">
              <a:solidFill>
                <a:prstClr val="black"/>
              </a:solidFill>
              <a:latin typeface="ＭＳ Ｐゴシック"/>
              <a:cs typeface="ＭＳ Ｐゴシック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915607" y="2686104"/>
            <a:ext cx="221236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Electron Bunch Charge</a:t>
            </a:r>
            <a:endParaRPr lang="ja-JP" altLang="en-US" sz="1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792750" y="773168"/>
            <a:ext cx="431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LUCX beam target</a:t>
            </a:r>
            <a:r>
              <a:rPr lang="ja-JP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：　</a:t>
            </a:r>
            <a:endParaRPr lang="en-US" altLang="ja-JP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30</a:t>
            </a:r>
            <a:r>
              <a:rPr lang="ja-JP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MeV, 357 MHz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  <a:r>
              <a:rPr lang="en-US" altLang="ja-JP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bunch spacing 2.8 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more than 1000</a:t>
            </a:r>
            <a:r>
              <a:rPr lang="ja-JP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bunches/pulse</a:t>
            </a: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,</a:t>
            </a:r>
            <a:r>
              <a:rPr lang="ja-JP" altLang="en-US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endParaRPr lang="en-US" altLang="ja-JP" sz="20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0432FF"/>
                </a:solidFill>
                <a:cs typeface="Times New Roman" panose="02020603050405020304" pitchFamily="18" charset="0"/>
              </a:rPr>
              <a:t>	beam size less than 10</a:t>
            </a:r>
            <a:r>
              <a:rPr lang="ja-JP" altLang="ja-JP" sz="2000" b="1" dirty="0">
                <a:solidFill>
                  <a:srgbClr val="0432FF"/>
                </a:solidFill>
                <a:cs typeface="Times New Roman" panose="02020603050405020304" pitchFamily="18" charset="0"/>
              </a:rPr>
              <a:t>0</a:t>
            </a:r>
            <a:r>
              <a:rPr lang="en-US" altLang="ja-JP" sz="2000" b="1" dirty="0">
                <a:solidFill>
                  <a:srgbClr val="0432FF"/>
                </a:solidFill>
                <a:latin typeface="SymbolMono BT" panose="05050103010405020505" pitchFamily="18" charset="2"/>
                <a:cs typeface="Times New Roman" panose="02020603050405020304" pitchFamily="18" charset="0"/>
              </a:rPr>
              <a:t>m</a:t>
            </a:r>
            <a:r>
              <a:rPr lang="en-US" altLang="ja-JP" sz="2000" b="1" dirty="0">
                <a:solidFill>
                  <a:srgbClr val="0432FF"/>
                </a:solidFill>
                <a:cs typeface="Times New Roman" panose="02020603050405020304" pitchFamily="18" charset="0"/>
              </a:rPr>
              <a:t>m</a:t>
            </a:r>
            <a:endParaRPr lang="ja-JP" altLang="en-US" sz="2000" b="1" dirty="0">
              <a:solidFill>
                <a:srgbClr val="0432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90317" y="1340419"/>
            <a:ext cx="19397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</a:rPr>
              <a:t>LCS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</a:rPr>
              <a:t>Collision point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13917" y="981152"/>
            <a:ext cx="19397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</a:rPr>
              <a:t>X-ray detector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16727" y="2237180"/>
            <a:ext cx="1174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/>
              </a:rPr>
              <a:t>RF cavity</a:t>
            </a:r>
          </a:p>
        </p:txBody>
      </p:sp>
    </p:spTree>
    <p:extLst>
      <p:ext uri="{BB962C8B-B14F-4D97-AF65-F5344CB8AC3E}">
        <p14:creationId xmlns:p14="http://schemas.microsoft.com/office/powerpoint/2010/main" val="65345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15616" y="2600370"/>
            <a:ext cx="781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Summary of Laser-Electron Beam Parameters at the photon-electron collision point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107504" y="3272216"/>
          <a:ext cx="7272808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18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Wavelength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Repetition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Power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Pulse energy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1064nm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357MHz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1MW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2.8mJ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107504" y="4064304"/>
          <a:ext cx="7272808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18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Size(H)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Size(V)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Pulse duration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Col. angle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60um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25um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7ps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7.5°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107504" y="5163024"/>
          <a:ext cx="7272808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8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Energy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Repetition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Charge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N. bunch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22MeV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357MHz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0.6nC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1000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107504" y="5955112"/>
          <a:ext cx="90010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8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82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Size(H)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Size(V)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Bunch length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Emi (H)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Emi (V)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40um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70um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15ps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5π</a:t>
                      </a:r>
                      <a:r>
                        <a:rPr kumimoji="1" lang="en-US" altLang="ja-JP" b="1" dirty="0" err="1"/>
                        <a:t>mmmrad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/>
                        <a:t>6π</a:t>
                      </a:r>
                      <a:r>
                        <a:rPr kumimoji="1" lang="en-US" altLang="ja-JP" b="1" dirty="0" err="1"/>
                        <a:t>mmmrad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7497270" y="4540210"/>
            <a:ext cx="1512168" cy="12456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5B9BD5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9keV LCS X-ray Energy</a:t>
            </a:r>
            <a:endParaRPr lang="ja-JP" altLang="en-US" sz="2000" dirty="0">
              <a:solidFill>
                <a:srgbClr val="5B9BD5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117" y="112357"/>
            <a:ext cx="2659667" cy="245989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51520" y="4793692"/>
            <a:ext cx="11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ELECTRON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1520" y="291900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LASER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1" y="158230"/>
            <a:ext cx="2495548" cy="226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756009" y="154560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white"/>
                </a:solidFill>
                <a:latin typeface="Calibri" panose="020F0502020204030204"/>
              </a:rPr>
              <a:t>40μm×70μm</a:t>
            </a:r>
            <a:endParaRPr lang="ja-JP" alt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90" y="13139"/>
            <a:ext cx="2853704" cy="265833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772572" y="222430"/>
            <a:ext cx="1476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Laser pulse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Energy in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Optical cavity</a:t>
            </a:r>
            <a:endParaRPr lang="ja-JP" alt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01182" y="752757"/>
            <a:ext cx="133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Total charge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per train</a:t>
            </a:r>
            <a:endParaRPr lang="ja-JP" alt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55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/>
      <p:bldP spid="11" grpId="0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6" y="2087094"/>
            <a:ext cx="4379584" cy="418617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432079" y="3099949"/>
            <a:ext cx="2221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Number of X-ray: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1.2x10</a:t>
            </a:r>
            <a:r>
              <a:rPr lang="en-US" altLang="ja-JP" baseline="30000" dirty="0">
                <a:solidFill>
                  <a:prstClr val="black"/>
                </a:solidFill>
                <a:latin typeface="Calibri" panose="020F0502020204030204"/>
              </a:rPr>
              <a:t>7 </a:t>
            </a: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Photons/train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</a:rPr>
              <a:t>Rep. Rate: 3.13Hz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0956" y="871333"/>
            <a:ext cx="61159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CAIN Simulation assumed following measured values.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Number of X-ray: 3.6x10</a:t>
            </a:r>
            <a:r>
              <a:rPr lang="en-US" altLang="ja-JP" sz="2000" b="1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7 </a:t>
            </a: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Photons/sec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X-ray Energy: 9keV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Source size:  60um x 25um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69" y="2371271"/>
            <a:ext cx="4251613" cy="380076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5186025" y="3730825"/>
            <a:ext cx="3273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X-ray flux at the HyPix-3000: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11.83 photons/sec/pixel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This pixel size is 100um x 100um.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12182" y="2001939"/>
            <a:ext cx="427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X-ray energy distribution at the HyPix-3000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86025" y="3242972"/>
            <a:ext cx="325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Energy band width(FWHM): ~4%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18516" y="4959883"/>
            <a:ext cx="195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/>
              </a:rPr>
              <a:t>Calculated by CAIN</a:t>
            </a:r>
            <a:endParaRPr lang="ja-JP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446" y="442741"/>
            <a:ext cx="817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cs typeface="Times New Roman" panose="02020603050405020304" pitchFamily="18" charset="0"/>
              </a:rPr>
              <a:t>Measured X-ray intensity distribution and the comparison with CAIN simulation</a:t>
            </a:r>
            <a:endParaRPr lang="ja-JP" altLang="en-US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3275856" y="4300278"/>
            <a:ext cx="360040" cy="4808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59832" y="4853152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12.5Hz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1718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3962" y="283997"/>
            <a:ext cx="3260788" cy="1099152"/>
          </a:xfrm>
        </p:spPr>
        <p:txBody>
          <a:bodyPr>
            <a:noAutofit/>
          </a:bodyPr>
          <a:lstStyle/>
          <a:p>
            <a:r>
              <a:rPr lang="en-US" altLang="ja-JP" sz="3600" i="1" dirty="0">
                <a:latin typeface="+mn-lt"/>
              </a:rPr>
              <a:t>LCS X-ray imaging at </a:t>
            </a:r>
            <a:r>
              <a:rPr lang="en-US" altLang="ja-JP" sz="3600" b="1" i="1" dirty="0">
                <a:latin typeface="+mn-lt"/>
              </a:rPr>
              <a:t>LUCX</a:t>
            </a:r>
            <a:endParaRPr lang="ja-JP" altLang="en-US" sz="3600" b="1" i="1" dirty="0">
              <a:latin typeface="+mn-lt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14775" y="123610"/>
            <a:ext cx="4831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ja-JP" sz="2400" dirty="0"/>
              <a:t>small source dimensions</a:t>
            </a:r>
          </a:p>
          <a:p>
            <a:pPr marL="342900" indent="-342900">
              <a:buFont typeface="Arial" charset="0"/>
              <a:buChar char="•"/>
            </a:pPr>
            <a:r>
              <a:rPr kumimoji="1" lang="en-US" altLang="ja-JP" sz="2400" dirty="0"/>
              <a:t>clear expansion of image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ja-JP" sz="2400" dirty="0"/>
              <a:t>edge contrast enhancement by refraction</a:t>
            </a:r>
            <a:endParaRPr kumimoji="1" lang="ja-JP" altLang="en-US" sz="2400" dirty="0"/>
          </a:p>
        </p:txBody>
      </p:sp>
      <p:pic>
        <p:nvPicPr>
          <p:cNvPr id="5" name="Picture 7" descr="C:\Users\kazu\Dropbox\20150624_LUCX_Hypix_imaging\chililong_300-20sec_disc_259-3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8439" r="37268" b="12456"/>
          <a:stretch/>
        </p:blipFill>
        <p:spPr bwMode="auto">
          <a:xfrm>
            <a:off x="4830785" y="3108778"/>
            <a:ext cx="3692252" cy="37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7208988" y="6202341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Chili pepper 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280 sec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 flipH="1">
            <a:off x="4751526" y="1720602"/>
            <a:ext cx="3770222" cy="1258265"/>
            <a:chOff x="473161" y="1779150"/>
            <a:chExt cx="3770222" cy="1258265"/>
          </a:xfrm>
        </p:grpSpPr>
        <p:cxnSp>
          <p:nvCxnSpPr>
            <p:cNvPr id="28" name="直線コネクタ 27"/>
            <p:cNvCxnSpPr/>
            <p:nvPr/>
          </p:nvCxnSpPr>
          <p:spPr>
            <a:xfrm flipV="1">
              <a:off x="495271" y="2443836"/>
              <a:ext cx="3692252" cy="54840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473161" y="1850414"/>
              <a:ext cx="3714362" cy="593418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37"/>
            <p:cNvSpPr/>
            <p:nvPr/>
          </p:nvSpPr>
          <p:spPr>
            <a:xfrm>
              <a:off x="869813" y="1921878"/>
              <a:ext cx="149999" cy="998900"/>
            </a:xfrm>
            <a:prstGeom prst="rect">
              <a:avLst/>
            </a:prstGeom>
            <a:pattFill prst="wdDnDiag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341398" y="2153332"/>
              <a:ext cx="140549" cy="57150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84240" y="1814490"/>
              <a:ext cx="396652" cy="122292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dirty="0">
                  <a:solidFill>
                    <a:schemeClr val="bg1"/>
                  </a:solidFill>
                </a:rPr>
                <a:t>detector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869769" y="1779150"/>
              <a:ext cx="396652" cy="1222925"/>
            </a:xfrm>
            <a:prstGeom prst="rect">
              <a:avLst/>
            </a:prstGeom>
            <a:noFill/>
            <a:ln w="190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4058931" y="2343816"/>
              <a:ext cx="184452" cy="2097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Picture 6" descr="C:\Users\kazu\Dropbox\20150624_LUCX_Hypix_imaging\chili_300sec_disc_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7886" r="37268" b="11496"/>
          <a:stretch/>
        </p:blipFill>
        <p:spPr bwMode="auto">
          <a:xfrm>
            <a:off x="670760" y="3145074"/>
            <a:ext cx="3576212" cy="36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925288" y="6202341"/>
            <a:ext cx="131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Chili pepper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300 sec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 flipH="1">
            <a:off x="301013" y="1629695"/>
            <a:ext cx="4025765" cy="1349127"/>
            <a:chOff x="4799297" y="1643115"/>
            <a:chExt cx="4025765" cy="1349127"/>
          </a:xfrm>
        </p:grpSpPr>
        <p:cxnSp>
          <p:nvCxnSpPr>
            <p:cNvPr id="20" name="直線コネクタ 19"/>
            <p:cNvCxnSpPr/>
            <p:nvPr/>
          </p:nvCxnSpPr>
          <p:spPr>
            <a:xfrm flipV="1">
              <a:off x="5176400" y="2372572"/>
              <a:ext cx="3356279" cy="54820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5176400" y="1814490"/>
              <a:ext cx="3356279" cy="558078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正方形/長方形 23"/>
            <p:cNvSpPr/>
            <p:nvPr/>
          </p:nvSpPr>
          <p:spPr>
            <a:xfrm>
              <a:off x="6232125" y="1702243"/>
              <a:ext cx="396652" cy="122292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kumimoji="1" lang="en-US" altLang="ja-JP" dirty="0">
                  <a:solidFill>
                    <a:schemeClr val="bg1"/>
                  </a:solidFill>
                </a:rPr>
                <a:t>detector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686554" y="2082068"/>
              <a:ext cx="140549" cy="57150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8383298" y="2281896"/>
              <a:ext cx="184452" cy="20973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799297" y="1769317"/>
              <a:ext cx="396652" cy="1222925"/>
            </a:xfrm>
            <a:prstGeom prst="rect">
              <a:avLst/>
            </a:prstGeom>
            <a:noFill/>
            <a:ln w="190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8147119" y="1643115"/>
              <a:ext cx="6779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LCS</a:t>
              </a:r>
            </a:p>
            <a:p>
              <a:r>
                <a:rPr kumimoji="1" lang="en-US" altLang="ja-JP" dirty="0"/>
                <a:t>point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80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89810"/>
            <a:ext cx="7886700" cy="917020"/>
          </a:xfrm>
        </p:spPr>
        <p:txBody>
          <a:bodyPr>
            <a:normAutofit/>
          </a:bodyPr>
          <a:lstStyle/>
          <a:p>
            <a:r>
              <a:rPr kumimoji="1" lang="en-US" altLang="ja-JP" sz="3600" b="1" i="1" dirty="0">
                <a:latin typeface="+mn-lt"/>
              </a:rPr>
              <a:t>Evaluation of present LCS performance</a:t>
            </a:r>
            <a:endParaRPr kumimoji="1" lang="ja-JP" altLang="en-US" sz="3600" b="1" i="1" dirty="0"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4" y="818367"/>
            <a:ext cx="1910791" cy="2704010"/>
          </a:xfrm>
          <a:prstGeom prst="rect">
            <a:avLst/>
          </a:prstGeom>
        </p:spPr>
      </p:pic>
      <p:pic>
        <p:nvPicPr>
          <p:cNvPr id="6" name="Picture 6" descr="C:\Users\kazu\Dropbox\20150624_LUCX_Hypix_imaging\chili_300sec_disc_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7886" r="37268" b="11496"/>
          <a:stretch/>
        </p:blipFill>
        <p:spPr bwMode="auto">
          <a:xfrm>
            <a:off x="178384" y="3268034"/>
            <a:ext cx="1830622" cy="18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093221" y="3268034"/>
            <a:ext cx="2657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LCS X-ray (LUCX)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FF0000"/>
                </a:solidFill>
                <a:latin typeface="Calibri"/>
              </a:rPr>
              <a:t>10 sec exposure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at 10</a:t>
            </a:r>
            <a:r>
              <a:rPr lang="en-US" altLang="ja-JP" sz="2400" b="1" i="1" baseline="30000" dirty="0">
                <a:solidFill>
                  <a:srgbClr val="0432FF"/>
                </a:solidFill>
                <a:latin typeface="Calibri"/>
              </a:rPr>
              <a:t>7</a:t>
            </a: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 photons/sec</a:t>
            </a:r>
            <a:endParaRPr lang="ja-JP" alt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56489" y="1570208"/>
            <a:ext cx="247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SR X-ray (PF-AR)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FF0000"/>
                </a:solidFill>
                <a:latin typeface="Calibri"/>
              </a:rPr>
              <a:t>30 </a:t>
            </a:r>
            <a:r>
              <a:rPr lang="en-US" altLang="ja-JP" sz="2400" b="1" i="1" dirty="0" err="1">
                <a:solidFill>
                  <a:srgbClr val="FF0000"/>
                </a:solidFill>
                <a:latin typeface="Calibri"/>
              </a:rPr>
              <a:t>msec</a:t>
            </a:r>
            <a:r>
              <a:rPr lang="en-US" altLang="ja-JP" sz="2400" b="1" i="1" dirty="0">
                <a:solidFill>
                  <a:srgbClr val="FF0000"/>
                </a:solidFill>
                <a:latin typeface="Calibri"/>
              </a:rPr>
              <a:t> exposure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for angiography</a:t>
            </a:r>
            <a:endParaRPr lang="ja-JP" alt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右矢印 8"/>
          <p:cNvSpPr/>
          <p:nvPr/>
        </p:nvSpPr>
        <p:spPr>
          <a:xfrm>
            <a:off x="4650237" y="2830381"/>
            <a:ext cx="835610" cy="2606310"/>
          </a:xfrm>
          <a:prstGeom prst="rightArrow">
            <a:avLst>
              <a:gd name="adj1" fmla="val 47007"/>
              <a:gd name="adj2" fmla="val 50000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59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white"/>
              </a:solidFill>
              <a:latin typeface="MS UI Gothic" charset="-128"/>
              <a:ea typeface="MS UI Gothic" charset="-128"/>
              <a:cs typeface="MS UI Gothic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32362" y="1444287"/>
            <a:ext cx="355499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i="1" dirty="0">
                <a:solidFill>
                  <a:prstClr val="black"/>
                </a:solidFill>
                <a:latin typeface="Calibri"/>
              </a:rPr>
              <a:t>Assume the </a:t>
            </a:r>
            <a:r>
              <a:rPr lang="en-US" altLang="ja-JP" sz="2400" b="1" i="1" dirty="0">
                <a:solidFill>
                  <a:prstClr val="black"/>
                </a:solidFill>
                <a:latin typeface="Calibri"/>
              </a:rPr>
              <a:t>angiography</a:t>
            </a:r>
            <a:r>
              <a:rPr lang="en-US" altLang="ja-JP" sz="2400" i="1" dirty="0">
                <a:solidFill>
                  <a:prstClr val="black"/>
                </a:solidFill>
                <a:latin typeface="Calibri"/>
              </a:rPr>
              <a:t> by LCS X-ray,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i="1">
                <a:solidFill>
                  <a:srgbClr val="FF0000"/>
                </a:solidFill>
                <a:latin typeface="Calibri"/>
              </a:rPr>
              <a:t>need 100 improvement </a:t>
            </a:r>
            <a:endParaRPr lang="en-US" altLang="ja-JP" sz="3200" b="1" i="1" dirty="0">
              <a:solidFill>
                <a:srgbClr val="FF0000"/>
              </a:solidFill>
              <a:latin typeface="Calibri"/>
            </a:endParaRP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i="1" dirty="0">
                <a:solidFill>
                  <a:srgbClr val="0432FF"/>
                </a:solidFill>
                <a:latin typeface="Calibri"/>
              </a:rPr>
              <a:t>intense electron beam</a:t>
            </a: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intense laser pulse</a:t>
            </a: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smaller beam size</a:t>
            </a: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i="1" dirty="0">
                <a:solidFill>
                  <a:srgbClr val="0432FF"/>
                </a:solidFill>
                <a:latin typeface="Calibri"/>
              </a:rPr>
              <a:t>increase repetition rate</a:t>
            </a: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i="1" dirty="0">
                <a:solidFill>
                  <a:srgbClr val="0432FF"/>
                </a:solidFill>
                <a:latin typeface="Calibri"/>
              </a:rPr>
              <a:t>…</a:t>
            </a: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i="1" dirty="0">
                <a:solidFill>
                  <a:srgbClr val="0432FF"/>
                </a:solidFill>
                <a:latin typeface="Calibri"/>
              </a:rPr>
              <a:t>small crossing angle</a:t>
            </a: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i="1" dirty="0">
                <a:solidFill>
                  <a:srgbClr val="0432FF"/>
                </a:solidFill>
                <a:latin typeface="Calibri"/>
              </a:rPr>
              <a:t>higher e- beam energy</a:t>
            </a:r>
          </a:p>
          <a:p>
            <a:pPr marL="342900" indent="-342900" defTabSz="914259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400" i="1" dirty="0">
                <a:solidFill>
                  <a:srgbClr val="0432FF"/>
                </a:solidFill>
                <a:latin typeface="Calibri"/>
              </a:rPr>
              <a:t>…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prstClr val="black"/>
                </a:solidFill>
                <a:latin typeface="Calibri"/>
              </a:rPr>
              <a:t>integrate challenges!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52030" y="5156022"/>
            <a:ext cx="2590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LCS X-ray (cERL)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FF0000"/>
                </a:solidFill>
                <a:latin typeface="Calibri"/>
              </a:rPr>
              <a:t>100 sec exposure</a:t>
            </a:r>
          </a:p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at 10</a:t>
            </a:r>
            <a:r>
              <a:rPr lang="en-US" altLang="ja-JP" sz="2400" b="1" i="1" baseline="30000" dirty="0">
                <a:solidFill>
                  <a:srgbClr val="0432FF"/>
                </a:solidFill>
                <a:latin typeface="Calibri"/>
              </a:rPr>
              <a:t>7</a:t>
            </a:r>
            <a:r>
              <a:rPr lang="en-US" altLang="ja-JP" sz="2400" b="1" i="1" dirty="0">
                <a:solidFill>
                  <a:srgbClr val="0432FF"/>
                </a:solidFill>
                <a:latin typeface="Calibri"/>
              </a:rPr>
              <a:t> photons/sec</a:t>
            </a:r>
            <a:endParaRPr lang="ja-JP" altLang="en-US" sz="2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" y="5264330"/>
            <a:ext cx="2231658" cy="153306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 rot="20903065">
            <a:off x="2719400" y="4570977"/>
            <a:ext cx="166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59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black"/>
                </a:solidFill>
                <a:latin typeface="Calibri"/>
              </a:rPr>
              <a:t>still improving…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6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2963" y="8869"/>
            <a:ext cx="8620218" cy="6001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increase the photon yield?</a:t>
            </a:r>
          </a:p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*Reduce the crossing angle, then we need a large optical cavity. (8 to 2 degrees increases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 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times.)</a:t>
            </a:r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ja-JP" b="1" dirty="0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duct</a:t>
            </a:r>
          </a:p>
          <a:p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~4m</a:t>
            </a:r>
          </a:p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*Multi-optical cavity system is possible, then we have to develop multi-fiber laser system with acceptable cost. (increases 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 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times)</a:t>
            </a:r>
          </a:p>
          <a:p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 rot="5400000">
            <a:off x="2540750" y="-1044685"/>
            <a:ext cx="3208523" cy="6652567"/>
            <a:chOff x="2756329" y="128847"/>
            <a:chExt cx="3208523" cy="6652567"/>
          </a:xfrm>
        </p:grpSpPr>
        <p:sp>
          <p:nvSpPr>
            <p:cNvPr id="49" name="正方形/長方形 48"/>
            <p:cNvSpPr/>
            <p:nvPr/>
          </p:nvSpPr>
          <p:spPr>
            <a:xfrm>
              <a:off x="4028659" y="128847"/>
              <a:ext cx="174858" cy="66525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アーチ 49"/>
            <p:cNvSpPr/>
            <p:nvPr/>
          </p:nvSpPr>
          <p:spPr>
            <a:xfrm rot="1235757">
              <a:off x="4244373" y="437167"/>
              <a:ext cx="583096" cy="503583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アーチ 50"/>
            <p:cNvSpPr/>
            <p:nvPr/>
          </p:nvSpPr>
          <p:spPr>
            <a:xfrm rot="12273956">
              <a:off x="3367274" y="5645921"/>
              <a:ext cx="583096" cy="503583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 flipH="1">
              <a:off x="3603846" y="609447"/>
              <a:ext cx="893546" cy="54374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>
              <a:endCxn id="57" idx="0"/>
            </p:cNvCxnSpPr>
            <p:nvPr/>
          </p:nvCxnSpPr>
          <p:spPr>
            <a:xfrm>
              <a:off x="4535921" y="609447"/>
              <a:ext cx="107497" cy="59591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/>
            <p:cNvCxnSpPr>
              <a:stCxn id="56" idx="2"/>
            </p:cNvCxnSpPr>
            <p:nvPr/>
          </p:nvCxnSpPr>
          <p:spPr>
            <a:xfrm flipH="1">
              <a:off x="3630718" y="401973"/>
              <a:ext cx="1936674" cy="563842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/>
            <p:nvPr/>
          </p:nvCxnSpPr>
          <p:spPr>
            <a:xfrm flipH="1">
              <a:off x="4658472" y="350700"/>
              <a:ext cx="913904" cy="624787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正方形/長方形 55"/>
            <p:cNvSpPr/>
            <p:nvPr/>
          </p:nvSpPr>
          <p:spPr>
            <a:xfrm rot="658114">
              <a:off x="5196756" y="262284"/>
              <a:ext cx="768096" cy="1409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/>
            <p:cNvSpPr/>
            <p:nvPr/>
          </p:nvSpPr>
          <p:spPr>
            <a:xfrm rot="671413">
              <a:off x="4245691" y="6567246"/>
              <a:ext cx="768096" cy="1409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8" name="直線コネクタ 57"/>
            <p:cNvCxnSpPr/>
            <p:nvPr/>
          </p:nvCxnSpPr>
          <p:spPr>
            <a:xfrm flipH="1" flipV="1">
              <a:off x="3677224" y="354524"/>
              <a:ext cx="877099" cy="2139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 flipV="1">
              <a:off x="2762458" y="5791227"/>
              <a:ext cx="877099" cy="2139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 flipH="1">
              <a:off x="2948940" y="394109"/>
              <a:ext cx="965610" cy="543094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 flipV="1">
              <a:off x="3220273" y="2999853"/>
              <a:ext cx="877099" cy="2139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>
            <a:xfrm flipV="1">
              <a:off x="3615909" y="401724"/>
              <a:ext cx="176539" cy="952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/>
            <p:nvPr/>
          </p:nvCxnSpPr>
          <p:spPr>
            <a:xfrm flipH="1">
              <a:off x="3319754" y="1618140"/>
              <a:ext cx="262006" cy="13817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テキスト ボックス 63"/>
            <p:cNvSpPr txBox="1"/>
            <p:nvPr/>
          </p:nvSpPr>
          <p:spPr>
            <a:xfrm>
              <a:off x="3233898" y="1319546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2m</a:t>
              </a:r>
              <a:endParaRPr kumimoji="1" lang="ja-JP" altLang="en-US" b="1" dirty="0"/>
            </a:p>
          </p:txBody>
        </p:sp>
        <p:cxnSp>
          <p:nvCxnSpPr>
            <p:cNvPr id="65" name="直線矢印コネクタ 64"/>
            <p:cNvCxnSpPr/>
            <p:nvPr/>
          </p:nvCxnSpPr>
          <p:spPr>
            <a:xfrm flipV="1">
              <a:off x="3138340" y="3015578"/>
              <a:ext cx="176539" cy="952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>
            <a:xfrm flipH="1">
              <a:off x="2827020" y="4231994"/>
              <a:ext cx="277172" cy="15592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テキスト ボックス 66"/>
            <p:cNvSpPr txBox="1"/>
            <p:nvPr/>
          </p:nvSpPr>
          <p:spPr>
            <a:xfrm>
              <a:off x="2756329" y="3933400"/>
              <a:ext cx="486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/>
                <a:t>2m</a:t>
              </a:r>
              <a:endParaRPr kumimoji="1" lang="ja-JP" altLang="en-US" b="1" dirty="0"/>
            </a:p>
          </p:txBody>
        </p:sp>
        <p:cxnSp>
          <p:nvCxnSpPr>
            <p:cNvPr id="68" name="直線矢印コネクタ 67"/>
            <p:cNvCxnSpPr/>
            <p:nvPr/>
          </p:nvCxnSpPr>
          <p:spPr>
            <a:xfrm flipV="1">
              <a:off x="4056887" y="569274"/>
              <a:ext cx="496345" cy="2499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テキスト ボックス 68"/>
            <p:cNvSpPr txBox="1"/>
            <p:nvPr/>
          </p:nvSpPr>
          <p:spPr>
            <a:xfrm>
              <a:off x="3921101" y="128847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70</a:t>
              </a:r>
              <a:r>
                <a:rPr kumimoji="1" lang="en-US" altLang="ja-JP" b="1" dirty="0"/>
                <a:t>mm</a:t>
              </a:r>
              <a:endParaRPr kumimoji="1" lang="ja-JP" altLang="en-US" b="1" dirty="0"/>
            </a:p>
          </p:txBody>
        </p:sp>
      </p:grpSp>
      <p:cxnSp>
        <p:nvCxnSpPr>
          <p:cNvPr id="72" name="直線矢印コネクタ 71">
            <a:extLst>
              <a:ext uri="{FF2B5EF4-FFF2-40B4-BE49-F238E27FC236}">
                <a16:creationId xmlns="" xmlns:a16="http://schemas.microsoft.com/office/drawing/2014/main" id="{6739D185-A85D-4CD7-8032-AE23321A521A}"/>
              </a:ext>
            </a:extLst>
          </p:cNvPr>
          <p:cNvCxnSpPr>
            <a:cxnSpLocks/>
          </p:cNvCxnSpPr>
          <p:nvPr/>
        </p:nvCxnSpPr>
        <p:spPr>
          <a:xfrm rot="1869414" flipV="1">
            <a:off x="802532" y="3333412"/>
            <a:ext cx="7530957" cy="451035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="" xmlns:a16="http://schemas.microsoft.com/office/drawing/2014/main" id="{8DBF2E92-4949-48BE-A593-17BA4F9CC2EA}"/>
              </a:ext>
            </a:extLst>
          </p:cNvPr>
          <p:cNvCxnSpPr>
            <a:cxnSpLocks/>
          </p:cNvCxnSpPr>
          <p:nvPr/>
        </p:nvCxnSpPr>
        <p:spPr>
          <a:xfrm rot="1869414" flipV="1">
            <a:off x="3698876" y="4029717"/>
            <a:ext cx="2210428" cy="22792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="" xmlns:a16="http://schemas.microsoft.com/office/drawing/2014/main" id="{1A97CC06-1BA5-4DDB-B547-9214C824721B}"/>
              </a:ext>
            </a:extLst>
          </p:cNvPr>
          <p:cNvCxnSpPr>
            <a:cxnSpLocks/>
          </p:cNvCxnSpPr>
          <p:nvPr/>
        </p:nvCxnSpPr>
        <p:spPr>
          <a:xfrm rot="1869414" flipV="1">
            <a:off x="3182089" y="5721262"/>
            <a:ext cx="2967858" cy="642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="" xmlns:a16="http://schemas.microsoft.com/office/drawing/2014/main" id="{D687BBEF-4E88-46AF-BECE-18CD54A2E7BC}"/>
              </a:ext>
            </a:extLst>
          </p:cNvPr>
          <p:cNvCxnSpPr>
            <a:cxnSpLocks/>
          </p:cNvCxnSpPr>
          <p:nvPr/>
        </p:nvCxnSpPr>
        <p:spPr>
          <a:xfrm rot="1869414" flipH="1">
            <a:off x="3632137" y="4269093"/>
            <a:ext cx="1809127" cy="1909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="" xmlns:a16="http://schemas.microsoft.com/office/drawing/2014/main" id="{FDD8B70B-C174-4167-BA4D-9DCDB02AC06E}"/>
              </a:ext>
            </a:extLst>
          </p:cNvPr>
          <p:cNvCxnSpPr>
            <a:cxnSpLocks/>
          </p:cNvCxnSpPr>
          <p:nvPr/>
        </p:nvCxnSpPr>
        <p:spPr>
          <a:xfrm rot="1869414" flipH="1">
            <a:off x="3693271" y="4224065"/>
            <a:ext cx="2651815" cy="2227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="" xmlns:a16="http://schemas.microsoft.com/office/drawing/2014/main" id="{B6BCDF84-5A65-4E8C-8B25-CFC2A2248123}"/>
              </a:ext>
            </a:extLst>
          </p:cNvPr>
          <p:cNvCxnSpPr>
            <a:cxnSpLocks/>
          </p:cNvCxnSpPr>
          <p:nvPr/>
        </p:nvCxnSpPr>
        <p:spPr>
          <a:xfrm rot="1869414" flipH="1">
            <a:off x="3610911" y="4604602"/>
            <a:ext cx="3014400" cy="1840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="" xmlns:a16="http://schemas.microsoft.com/office/drawing/2014/main" id="{B59FEC64-0B7D-4639-8FA6-18CDA75A63EC}"/>
              </a:ext>
            </a:extLst>
          </p:cNvPr>
          <p:cNvCxnSpPr>
            <a:cxnSpLocks/>
          </p:cNvCxnSpPr>
          <p:nvPr/>
        </p:nvCxnSpPr>
        <p:spPr>
          <a:xfrm rot="1869414" flipH="1">
            <a:off x="3315173" y="5503701"/>
            <a:ext cx="3192107" cy="920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="" xmlns:a16="http://schemas.microsoft.com/office/drawing/2014/main" id="{4FB8DC6E-146C-407D-9FB7-E2277C443924}"/>
              </a:ext>
            </a:extLst>
          </p:cNvPr>
          <p:cNvCxnSpPr/>
          <p:nvPr/>
        </p:nvCxnSpPr>
        <p:spPr>
          <a:xfrm rot="1869414" flipV="1">
            <a:off x="392224" y="4782217"/>
            <a:ext cx="2695983" cy="162205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="" xmlns:a16="http://schemas.microsoft.com/office/drawing/2014/main" id="{1F0D1036-561D-418F-AAD3-676A4090751F}"/>
              </a:ext>
            </a:extLst>
          </p:cNvPr>
          <p:cNvCxnSpPr>
            <a:cxnSpLocks/>
          </p:cNvCxnSpPr>
          <p:nvPr/>
        </p:nvCxnSpPr>
        <p:spPr>
          <a:xfrm rot="1869414" flipH="1">
            <a:off x="3549706" y="5102950"/>
            <a:ext cx="3135489" cy="1370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="" xmlns:a16="http://schemas.microsoft.com/office/drawing/2014/main" id="{3B3CCE8A-8F72-4564-98F6-0F23E621A4EE}"/>
              </a:ext>
            </a:extLst>
          </p:cNvPr>
          <p:cNvCxnSpPr/>
          <p:nvPr/>
        </p:nvCxnSpPr>
        <p:spPr>
          <a:xfrm rot="1869414" flipH="1">
            <a:off x="624348" y="4991657"/>
            <a:ext cx="5568059" cy="1236042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="" xmlns:a16="http://schemas.microsoft.com/office/drawing/2014/main" id="{7EAA68ED-EFB9-472E-897F-122F72B15D53}"/>
              </a:ext>
            </a:extLst>
          </p:cNvPr>
          <p:cNvCxnSpPr/>
          <p:nvPr/>
        </p:nvCxnSpPr>
        <p:spPr>
          <a:xfrm rot="1869414" flipH="1">
            <a:off x="1419409" y="5226718"/>
            <a:ext cx="4347624" cy="2470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コネクタ 100">
            <a:extLst>
              <a:ext uri="{FF2B5EF4-FFF2-40B4-BE49-F238E27FC236}">
                <a16:creationId xmlns="" xmlns:a16="http://schemas.microsoft.com/office/drawing/2014/main" id="{89BCFA2D-1037-45E6-A9AE-750122F6D48D}"/>
              </a:ext>
            </a:extLst>
          </p:cNvPr>
          <p:cNvCxnSpPr>
            <a:cxnSpLocks/>
          </p:cNvCxnSpPr>
          <p:nvPr/>
        </p:nvCxnSpPr>
        <p:spPr>
          <a:xfrm rot="1869414" flipV="1">
            <a:off x="893208" y="4000626"/>
            <a:ext cx="4142583" cy="1888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/>
          <p:cNvCxnSpPr/>
          <p:nvPr/>
        </p:nvCxnSpPr>
        <p:spPr>
          <a:xfrm>
            <a:off x="703525" y="3622286"/>
            <a:ext cx="676777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295423" y="4565966"/>
            <a:ext cx="9063232" cy="2129806"/>
            <a:chOff x="295423" y="4565966"/>
            <a:chExt cx="9063232" cy="2129806"/>
          </a:xfrm>
        </p:grpSpPr>
        <p:sp>
          <p:nvSpPr>
            <p:cNvPr id="102" name="楕円 10">
              <a:extLst>
                <a:ext uri="{FF2B5EF4-FFF2-40B4-BE49-F238E27FC236}">
                  <a16:creationId xmlns="" xmlns:a16="http://schemas.microsoft.com/office/drawing/2014/main" id="{92CC969B-1972-4B80-842E-B74DCC895788}"/>
                </a:ext>
              </a:extLst>
            </p:cNvPr>
            <p:cNvSpPr/>
            <p:nvPr/>
          </p:nvSpPr>
          <p:spPr>
            <a:xfrm rot="367397">
              <a:off x="5299074" y="4565966"/>
              <a:ext cx="1763341" cy="212980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楕円 1">
              <a:extLst>
                <a:ext uri="{FF2B5EF4-FFF2-40B4-BE49-F238E27FC236}">
                  <a16:creationId xmlns="" xmlns:a16="http://schemas.microsoft.com/office/drawing/2014/main" id="{5AFD78B2-398C-4C9C-880F-F896F55DB83B}"/>
                </a:ext>
              </a:extLst>
            </p:cNvPr>
            <p:cNvSpPr/>
            <p:nvPr/>
          </p:nvSpPr>
          <p:spPr>
            <a:xfrm rot="367397">
              <a:off x="5695760" y="4889103"/>
              <a:ext cx="990600" cy="1466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>
              <a:extLst>
                <a:ext uri="{FF2B5EF4-FFF2-40B4-BE49-F238E27FC236}">
                  <a16:creationId xmlns="" xmlns:a16="http://schemas.microsoft.com/office/drawing/2014/main" id="{0AE472F9-5164-4998-853B-74C3B2202784}"/>
                </a:ext>
              </a:extLst>
            </p:cNvPr>
            <p:cNvCxnSpPr>
              <a:endCxn id="103" idx="2"/>
            </p:cNvCxnSpPr>
            <p:nvPr/>
          </p:nvCxnSpPr>
          <p:spPr>
            <a:xfrm rot="1869414" flipV="1">
              <a:off x="3439259" y="4939795"/>
              <a:ext cx="2065829" cy="1323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="" xmlns:a16="http://schemas.microsoft.com/office/drawing/2014/main" id="{9EA08704-081E-4399-9BC0-909ED39845EB}"/>
                </a:ext>
              </a:extLst>
            </p:cNvPr>
            <p:cNvCxnSpPr>
              <a:cxnSpLocks/>
            </p:cNvCxnSpPr>
            <p:nvPr/>
          </p:nvCxnSpPr>
          <p:spPr>
            <a:xfrm rot="1869414" flipH="1">
              <a:off x="3294877" y="5551775"/>
              <a:ext cx="2308276" cy="6451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楕円 11">
              <a:extLst>
                <a:ext uri="{FF2B5EF4-FFF2-40B4-BE49-F238E27FC236}">
                  <a16:creationId xmlns="" xmlns:a16="http://schemas.microsoft.com/office/drawing/2014/main" id="{783D60EC-2FFE-470C-AD53-5190A1C76CF2}"/>
                </a:ext>
              </a:extLst>
            </p:cNvPr>
            <p:cNvSpPr/>
            <p:nvPr/>
          </p:nvSpPr>
          <p:spPr>
            <a:xfrm rot="1869414">
              <a:off x="6664998" y="5875909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楕円 12">
              <a:extLst>
                <a:ext uri="{FF2B5EF4-FFF2-40B4-BE49-F238E27FC236}">
                  <a16:creationId xmlns="" xmlns:a16="http://schemas.microsoft.com/office/drawing/2014/main" id="{772775C8-B476-4664-8D5A-CB0C4D33BDAF}"/>
                </a:ext>
              </a:extLst>
            </p:cNvPr>
            <p:cNvSpPr/>
            <p:nvPr/>
          </p:nvSpPr>
          <p:spPr>
            <a:xfrm rot="1869414">
              <a:off x="6373095" y="6257352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楕円 13">
              <a:extLst>
                <a:ext uri="{FF2B5EF4-FFF2-40B4-BE49-F238E27FC236}">
                  <a16:creationId xmlns="" xmlns:a16="http://schemas.microsoft.com/office/drawing/2014/main" id="{C34BA6F4-5EB4-42B3-AB67-BEBE9F332D88}"/>
                </a:ext>
              </a:extLst>
            </p:cNvPr>
            <p:cNvSpPr/>
            <p:nvPr/>
          </p:nvSpPr>
          <p:spPr>
            <a:xfrm rot="1869414">
              <a:off x="5385848" y="5185274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楕円 14">
              <a:extLst>
                <a:ext uri="{FF2B5EF4-FFF2-40B4-BE49-F238E27FC236}">
                  <a16:creationId xmlns="" xmlns:a16="http://schemas.microsoft.com/office/drawing/2014/main" id="{AE983985-1DFB-4B95-8438-F7093481C3AC}"/>
                </a:ext>
              </a:extLst>
            </p:cNvPr>
            <p:cNvSpPr/>
            <p:nvPr/>
          </p:nvSpPr>
          <p:spPr>
            <a:xfrm rot="1869414">
              <a:off x="6748739" y="5376692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楕円 15">
              <a:extLst>
                <a:ext uri="{FF2B5EF4-FFF2-40B4-BE49-F238E27FC236}">
                  <a16:creationId xmlns="" xmlns:a16="http://schemas.microsoft.com/office/drawing/2014/main" id="{B4D59479-D776-4B7E-8B71-D2E78B3D9919}"/>
                </a:ext>
              </a:extLst>
            </p:cNvPr>
            <p:cNvSpPr/>
            <p:nvPr/>
          </p:nvSpPr>
          <p:spPr>
            <a:xfrm rot="1869414">
              <a:off x="5676023" y="4729788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楕円 16">
              <a:extLst>
                <a:ext uri="{FF2B5EF4-FFF2-40B4-BE49-F238E27FC236}">
                  <a16:creationId xmlns="" xmlns:a16="http://schemas.microsoft.com/office/drawing/2014/main" id="{09AE70C8-C37C-4F0F-8291-AADBBFAE67ED}"/>
                </a:ext>
              </a:extLst>
            </p:cNvPr>
            <p:cNvSpPr/>
            <p:nvPr/>
          </p:nvSpPr>
          <p:spPr>
            <a:xfrm rot="1869414">
              <a:off x="6184666" y="4605100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17">
              <a:extLst>
                <a:ext uri="{FF2B5EF4-FFF2-40B4-BE49-F238E27FC236}">
                  <a16:creationId xmlns="" xmlns:a16="http://schemas.microsoft.com/office/drawing/2014/main" id="{2C978A00-46C8-42C3-AC73-ABEEE3ABCBD3}"/>
                </a:ext>
              </a:extLst>
            </p:cNvPr>
            <p:cNvSpPr/>
            <p:nvPr/>
          </p:nvSpPr>
          <p:spPr>
            <a:xfrm rot="1869414">
              <a:off x="5358406" y="5719245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楕円 18">
              <a:extLst>
                <a:ext uri="{FF2B5EF4-FFF2-40B4-BE49-F238E27FC236}">
                  <a16:creationId xmlns="" xmlns:a16="http://schemas.microsoft.com/office/drawing/2014/main" id="{FB339B46-A7D6-4EEF-8CB3-0E592B4F2ABF}"/>
                </a:ext>
              </a:extLst>
            </p:cNvPr>
            <p:cNvSpPr/>
            <p:nvPr/>
          </p:nvSpPr>
          <p:spPr>
            <a:xfrm rot="1869414">
              <a:off x="6590035" y="4918831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楕円 19">
              <a:extLst>
                <a:ext uri="{FF2B5EF4-FFF2-40B4-BE49-F238E27FC236}">
                  <a16:creationId xmlns="" xmlns:a16="http://schemas.microsoft.com/office/drawing/2014/main" id="{E9FB2458-82C1-46B4-9F2A-CF2560C6C519}"/>
                </a:ext>
              </a:extLst>
            </p:cNvPr>
            <p:cNvSpPr/>
            <p:nvPr/>
          </p:nvSpPr>
          <p:spPr>
            <a:xfrm rot="1869414">
              <a:off x="5958384" y="6384277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楕円 20">
              <a:extLst>
                <a:ext uri="{FF2B5EF4-FFF2-40B4-BE49-F238E27FC236}">
                  <a16:creationId xmlns="" xmlns:a16="http://schemas.microsoft.com/office/drawing/2014/main" id="{8E1D83BC-EB17-4BFD-873D-6BE3083BFA65}"/>
                </a:ext>
              </a:extLst>
            </p:cNvPr>
            <p:cNvSpPr/>
            <p:nvPr/>
          </p:nvSpPr>
          <p:spPr>
            <a:xfrm rot="1869414">
              <a:off x="5543831" y="6150992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8" name="直線コネクタ 87">
              <a:extLst>
                <a:ext uri="{FF2B5EF4-FFF2-40B4-BE49-F238E27FC236}">
                  <a16:creationId xmlns="" xmlns:a16="http://schemas.microsoft.com/office/drawing/2014/main" id="{024034DF-9A5A-45FC-8F34-11ED281DBDD8}"/>
                </a:ext>
              </a:extLst>
            </p:cNvPr>
            <p:cNvCxnSpPr>
              <a:cxnSpLocks/>
            </p:cNvCxnSpPr>
            <p:nvPr/>
          </p:nvCxnSpPr>
          <p:spPr>
            <a:xfrm rot="1869414" flipH="1">
              <a:off x="3651216" y="4791944"/>
              <a:ext cx="1661968" cy="1328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="" xmlns:a16="http://schemas.microsoft.com/office/drawing/2014/main" id="{9DE413BB-FDC8-4DD7-83D5-3B1E0E91B012}"/>
                </a:ext>
              </a:extLst>
            </p:cNvPr>
            <p:cNvCxnSpPr>
              <a:cxnSpLocks/>
            </p:cNvCxnSpPr>
            <p:nvPr/>
          </p:nvCxnSpPr>
          <p:spPr>
            <a:xfrm rot="1869414" flipV="1">
              <a:off x="6292751" y="5381976"/>
              <a:ext cx="724312" cy="43471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="" xmlns:a16="http://schemas.microsoft.com/office/drawing/2014/main" id="{96131FFB-F974-4DA4-8C50-8207F25C9377}"/>
                </a:ext>
              </a:extLst>
            </p:cNvPr>
            <p:cNvCxnSpPr>
              <a:cxnSpLocks/>
            </p:cNvCxnSpPr>
            <p:nvPr/>
          </p:nvCxnSpPr>
          <p:spPr>
            <a:xfrm rot="1869414" flipH="1">
              <a:off x="3427249" y="5289129"/>
              <a:ext cx="1984324" cy="863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矢印コネクタ 95">
              <a:extLst>
                <a:ext uri="{FF2B5EF4-FFF2-40B4-BE49-F238E27FC236}">
                  <a16:creationId xmlns="" xmlns:a16="http://schemas.microsoft.com/office/drawing/2014/main" id="{761BAEA8-92BF-4267-8D42-441D711F8159}"/>
                </a:ext>
              </a:extLst>
            </p:cNvPr>
            <p:cNvCxnSpPr/>
            <p:nvPr/>
          </p:nvCxnSpPr>
          <p:spPr>
            <a:xfrm rot="1869414" flipV="1">
              <a:off x="3549814" y="4842417"/>
              <a:ext cx="2452921" cy="1481884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="" xmlns:a16="http://schemas.microsoft.com/office/drawing/2014/main" id="{CBA85BE6-C411-44DA-B7B9-7FB6CF503B59}"/>
                </a:ext>
              </a:extLst>
            </p:cNvPr>
            <p:cNvCxnSpPr>
              <a:cxnSpLocks/>
            </p:cNvCxnSpPr>
            <p:nvPr/>
          </p:nvCxnSpPr>
          <p:spPr>
            <a:xfrm rot="1869414">
              <a:off x="295423" y="4920770"/>
              <a:ext cx="1209284" cy="12506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="" xmlns:a16="http://schemas.microsoft.com/office/drawing/2014/main" id="{F82F60EB-0323-4890-8636-577431976F48}"/>
                </a:ext>
              </a:extLst>
            </p:cNvPr>
            <p:cNvCxnSpPr>
              <a:cxnSpLocks/>
            </p:cNvCxnSpPr>
            <p:nvPr/>
          </p:nvCxnSpPr>
          <p:spPr>
            <a:xfrm rot="1869414">
              <a:off x="4925501" y="5554019"/>
              <a:ext cx="1392058" cy="639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443885" y="5690000"/>
              <a:ext cx="229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beam</a:t>
              </a:r>
              <a:endParaRPr kumimoji="1" lang="ja-JP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4339732" y="5557486"/>
              <a:ext cx="229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or </a:t>
              </a:r>
              <a:r>
                <a:rPr lang="en-US" altLang="ja-JP" b="1" dirty="0" smtClean="0">
                  <a:solidFill>
                    <a:srgbClr val="FFFF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g</a:t>
              </a:r>
              <a:r>
                <a:rPr lang="en-US" altLang="ja-JP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-ray</a:t>
              </a:r>
              <a:endParaRPr kumimoji="1" lang="ja-JP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テキスト ボックス 104"/>
            <p:cNvSpPr txBox="1"/>
            <p:nvPr/>
          </p:nvSpPr>
          <p:spPr>
            <a:xfrm>
              <a:off x="7067984" y="5610500"/>
              <a:ext cx="229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 beam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 flipV="1">
              <a:off x="3368149" y="5583359"/>
              <a:ext cx="2732560" cy="954174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テキスト ボックス 105"/>
            <p:cNvSpPr txBox="1"/>
            <p:nvPr/>
          </p:nvSpPr>
          <p:spPr>
            <a:xfrm>
              <a:off x="3472368" y="5907382"/>
              <a:ext cx="2290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</a:t>
              </a:r>
              <a:r>
                <a:rPr kumimoji="1" lang="en-US" altLang="ja-JP" b="1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beam</a:t>
              </a:r>
              <a:endParaRPr kumimoji="1" lang="ja-JP" alt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楕円 16">
              <a:extLst>
                <a:ext uri="{FF2B5EF4-FFF2-40B4-BE49-F238E27FC236}">
                  <a16:creationId xmlns="" xmlns:a16="http://schemas.microsoft.com/office/drawing/2014/main" id="{09AE70C8-C37C-4F0F-8291-AADBBFAE67ED}"/>
                </a:ext>
              </a:extLst>
            </p:cNvPr>
            <p:cNvSpPr/>
            <p:nvPr/>
          </p:nvSpPr>
          <p:spPr>
            <a:xfrm rot="1869414">
              <a:off x="585619" y="4571972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楕円 16">
              <a:extLst>
                <a:ext uri="{FF2B5EF4-FFF2-40B4-BE49-F238E27FC236}">
                  <a16:creationId xmlns="" xmlns:a16="http://schemas.microsoft.com/office/drawing/2014/main" id="{09AE70C8-C37C-4F0F-8291-AADBBFAE67ED}"/>
                </a:ext>
              </a:extLst>
            </p:cNvPr>
            <p:cNvSpPr/>
            <p:nvPr/>
          </p:nvSpPr>
          <p:spPr>
            <a:xfrm rot="1869414">
              <a:off x="7065940" y="6122472"/>
              <a:ext cx="284650" cy="30651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338584" y="6074989"/>
              <a:ext cx="1899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Concave mirror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7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c840ebf4-c38a-4376-94a6-7d294fc7bf68" descr="89BB6D93-DBB5-47EB-8663-BB5FDAF5B571@k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fbdba008-fe23-4cda-8b9d-9e011b824bf4" descr="97F81291-7F2D-43C2-AFB5-C03E05E94CD9@k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095625"/>
            <a:ext cx="4621212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C:\Users\Junji-1\Desktop\STFQB_fullC2_111026_#A48F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107033"/>
            <a:ext cx="45720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テキスト ボックス 4"/>
          <p:cNvSpPr txBox="1">
            <a:spLocks noChangeArrowheads="1"/>
          </p:cNvSpPr>
          <p:nvPr/>
        </p:nvSpPr>
        <p:spPr bwMode="auto">
          <a:xfrm>
            <a:off x="5984359" y="2951444"/>
            <a:ext cx="32247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rgbClr val="2E2E48"/>
                </a:solidFill>
                <a:latin typeface="Times" pitchFamily="18" charset="0"/>
                <a:ea typeface="Osaka" charset="-128"/>
              </a:rPr>
              <a:t>View from Beam Dump</a:t>
            </a:r>
            <a:endParaRPr lang="ja-JP" altLang="en-US" sz="2400" dirty="0">
              <a:solidFill>
                <a:srgbClr val="2E2E48"/>
              </a:solidFill>
              <a:latin typeface="Times" pitchFamily="18" charset="0"/>
              <a:ea typeface="Osaka" charset="-128"/>
            </a:endParaRPr>
          </a:p>
        </p:txBody>
      </p:sp>
      <p:sp>
        <p:nvSpPr>
          <p:cNvPr id="36870" name="テキスト ボックス 4"/>
          <p:cNvSpPr txBox="1">
            <a:spLocks noChangeArrowheads="1"/>
          </p:cNvSpPr>
          <p:nvPr/>
        </p:nvSpPr>
        <p:spPr bwMode="auto">
          <a:xfrm>
            <a:off x="4987925" y="3273549"/>
            <a:ext cx="1665288" cy="3714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b="1">
                <a:solidFill>
                  <a:srgbClr val="2E2E48"/>
                </a:solidFill>
              </a:rPr>
              <a:t>X-ray Detector</a:t>
            </a:r>
            <a:endParaRPr lang="ja-JP" altLang="en-US" b="1">
              <a:solidFill>
                <a:srgbClr val="2E2E48"/>
              </a:solidFill>
            </a:endParaRPr>
          </a:p>
        </p:txBody>
      </p:sp>
      <p:sp>
        <p:nvSpPr>
          <p:cNvPr id="36871" name="テキスト ボックス 5"/>
          <p:cNvSpPr txBox="1">
            <a:spLocks noChangeArrowheads="1"/>
          </p:cNvSpPr>
          <p:nvPr/>
        </p:nvSpPr>
        <p:spPr bwMode="auto">
          <a:xfrm>
            <a:off x="4684712" y="2143249"/>
            <a:ext cx="1422400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2E2E48"/>
                </a:solidFill>
              </a:rPr>
              <a:t>Beam Dump</a:t>
            </a:r>
            <a:endParaRPr lang="ja-JP" altLang="en-US" b="1" dirty="0">
              <a:solidFill>
                <a:srgbClr val="2E2E48"/>
              </a:solidFill>
            </a:endParaRPr>
          </a:p>
        </p:txBody>
      </p:sp>
      <p:sp>
        <p:nvSpPr>
          <p:cNvPr id="36875" name="テキスト ボックス 4"/>
          <p:cNvSpPr txBox="1">
            <a:spLocks noChangeArrowheads="1"/>
          </p:cNvSpPr>
          <p:nvPr/>
        </p:nvSpPr>
        <p:spPr bwMode="auto">
          <a:xfrm>
            <a:off x="4425950" y="5310357"/>
            <a:ext cx="4702175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srgbClr val="2E2E48"/>
                </a:solidFill>
              </a:rPr>
              <a:t>Development for Next Generation Compact High Brightness X-ray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srgbClr val="2E2E48"/>
                </a:solidFill>
              </a:rPr>
              <a:t>Source using Super Conducting RF Acceleration Technique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572000" y="44624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*Increase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current, then we have to use super-conducting linear accelerator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(increases 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~1000 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times)</a:t>
            </a:r>
            <a:endParaRPr lang="en-US" altLang="ja-JP" sz="2000" b="1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776071" y="2120602"/>
            <a:ext cx="232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b="1" dirty="0">
                <a:solidFill>
                  <a:srgbClr val="FF0000"/>
                </a:solidFill>
              </a:rPr>
              <a:t>2D four mirror cavity to generate X-ray with two cylindrical lenses. </a:t>
            </a:r>
          </a:p>
        </p:txBody>
      </p:sp>
    </p:spTree>
    <p:extLst>
      <p:ext uri="{BB962C8B-B14F-4D97-AF65-F5344CB8AC3E}">
        <p14:creationId xmlns:p14="http://schemas.microsoft.com/office/powerpoint/2010/main" val="32412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29155" y="3632648"/>
            <a:ext cx="7886700" cy="530988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i="1" dirty="0">
                <a:latin typeface="+mn-lt"/>
              </a:rPr>
              <a:t>4. Summary</a:t>
            </a:r>
            <a:endParaRPr kumimoji="1" lang="ja-JP" altLang="en-US" sz="3600" b="1" i="1" dirty="0">
              <a:latin typeface="+mn-lt"/>
            </a:endParaRP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367840" y="4147138"/>
            <a:ext cx="8319541" cy="2617648"/>
          </a:xfrm>
        </p:spPr>
        <p:txBody>
          <a:bodyPr>
            <a:normAutofit lnSpcReduction="10000"/>
          </a:bodyPr>
          <a:lstStyle/>
          <a:p>
            <a:r>
              <a:rPr lang="en-US" altLang="ja-JP" sz="2800" i="1" dirty="0" smtClean="0">
                <a:ea typeface="MS PGothic" charset="-128"/>
                <a:cs typeface="MS PGothic" charset="-128"/>
              </a:rPr>
              <a:t>It </a:t>
            </a:r>
            <a:r>
              <a:rPr lang="en-US" altLang="ja-JP" sz="2800" i="1" dirty="0">
                <a:ea typeface="MS PGothic" charset="-128"/>
                <a:cs typeface="MS PGothic" charset="-128"/>
              </a:rPr>
              <a:t>is a fundamental technology development to realize a </a:t>
            </a:r>
            <a:r>
              <a:rPr lang="en-US" altLang="ja-JP" sz="2800" b="1" i="1" dirty="0">
                <a:solidFill>
                  <a:srgbClr val="0432FF"/>
                </a:solidFill>
                <a:ea typeface="MS PGothic" charset="-128"/>
                <a:cs typeface="MS PGothic" charset="-128"/>
              </a:rPr>
              <a:t>compact </a:t>
            </a:r>
            <a:r>
              <a:rPr lang="en-US" altLang="ja-JP" sz="2800" b="1" i="1" dirty="0" smtClean="0">
                <a:solidFill>
                  <a:srgbClr val="0432FF"/>
                </a:solidFill>
                <a:ea typeface="MS PGothic" charset="-128"/>
                <a:cs typeface="MS PGothic" charset="-128"/>
              </a:rPr>
              <a:t>X and </a:t>
            </a:r>
            <a:r>
              <a:rPr lang="en-US" altLang="ja-JP" sz="2800" b="1" i="1" dirty="0" smtClean="0">
                <a:solidFill>
                  <a:srgbClr val="0432FF"/>
                </a:solidFill>
                <a:latin typeface="Symbol" panose="05050102010706020507" pitchFamily="18" charset="2"/>
                <a:ea typeface="MS PGothic" charset="-128"/>
                <a:cs typeface="MS PGothic" charset="-128"/>
              </a:rPr>
              <a:t>g</a:t>
            </a:r>
            <a:r>
              <a:rPr lang="en-US" altLang="ja-JP" sz="2800" b="1" i="1" dirty="0" smtClean="0">
                <a:solidFill>
                  <a:srgbClr val="0432FF"/>
                </a:solidFill>
                <a:ea typeface="MS PGothic" charset="-128"/>
                <a:cs typeface="MS PGothic" charset="-128"/>
              </a:rPr>
              <a:t>-ray </a:t>
            </a:r>
            <a:r>
              <a:rPr lang="en-US" altLang="ja-JP" sz="2800" b="1" i="1" dirty="0">
                <a:solidFill>
                  <a:srgbClr val="0432FF"/>
                </a:solidFill>
                <a:ea typeface="MS PGothic" charset="-128"/>
                <a:cs typeface="MS PGothic" charset="-128"/>
              </a:rPr>
              <a:t>source ,</a:t>
            </a:r>
            <a:r>
              <a:rPr lang="en-US" altLang="ja-JP" sz="2800" i="1" dirty="0">
                <a:ea typeface="MS PGothic" charset="-128"/>
                <a:cs typeface="MS PGothic" charset="-128"/>
              </a:rPr>
              <a:t>which energy is </a:t>
            </a:r>
            <a:r>
              <a:rPr lang="en-US" altLang="ja-JP" sz="2800" b="1" i="1" dirty="0">
                <a:solidFill>
                  <a:srgbClr val="0432FF"/>
                </a:solidFill>
                <a:ea typeface="MS PGothic" charset="-128"/>
                <a:cs typeface="MS PGothic" charset="-128"/>
              </a:rPr>
              <a:t>several tens of </a:t>
            </a:r>
            <a:r>
              <a:rPr lang="en-US" altLang="ja-JP" sz="2800" b="1" i="1" dirty="0" err="1">
                <a:solidFill>
                  <a:srgbClr val="0432FF"/>
                </a:solidFill>
                <a:ea typeface="MS PGothic" charset="-128"/>
                <a:cs typeface="MS PGothic" charset="-128"/>
              </a:rPr>
              <a:t>keV</a:t>
            </a:r>
            <a:r>
              <a:rPr lang="en-US" altLang="ja-JP" sz="2800" b="1" i="1" dirty="0">
                <a:solidFill>
                  <a:srgbClr val="0432FF"/>
                </a:solidFill>
                <a:ea typeface="MS PGothic" charset="-128"/>
                <a:cs typeface="MS PGothic" charset="-128"/>
              </a:rPr>
              <a:t> </a:t>
            </a:r>
            <a:r>
              <a:rPr lang="en-US" altLang="ja-JP" sz="2800" b="1" i="1" dirty="0" smtClean="0">
                <a:solidFill>
                  <a:srgbClr val="0432FF"/>
                </a:solidFill>
                <a:ea typeface="MS PGothic" charset="-128"/>
                <a:cs typeface="MS PGothic" charset="-128"/>
              </a:rPr>
              <a:t>or MeV, </a:t>
            </a:r>
            <a:r>
              <a:rPr lang="en-US" altLang="ja-JP" sz="2800" i="1" dirty="0" smtClean="0">
                <a:ea typeface="MS PGothic" charset="-128"/>
                <a:cs typeface="MS PGothic" charset="-128"/>
              </a:rPr>
              <a:t>where </a:t>
            </a:r>
            <a:r>
              <a:rPr lang="en-US" altLang="ja-JP" sz="2800" i="1" dirty="0">
                <a:ea typeface="MS PGothic" charset="-128"/>
                <a:cs typeface="MS PGothic" charset="-128"/>
              </a:rPr>
              <a:t>a wide variety of application </a:t>
            </a:r>
            <a:r>
              <a:rPr lang="en-US" altLang="ja-JP" i="1" dirty="0" smtClean="0">
                <a:ea typeface="MS PGothic" charset="-128"/>
                <a:cs typeface="MS PGothic" charset="-128"/>
              </a:rPr>
              <a:t>is</a:t>
            </a:r>
            <a:r>
              <a:rPr lang="en-US" altLang="ja-JP" sz="2800" i="1" dirty="0" smtClean="0">
                <a:ea typeface="MS PGothic" charset="-128"/>
                <a:cs typeface="MS PGothic" charset="-128"/>
              </a:rPr>
              <a:t> </a:t>
            </a:r>
            <a:r>
              <a:rPr lang="en-US" altLang="ja-JP" sz="2800" i="1" dirty="0">
                <a:ea typeface="MS PGothic" charset="-128"/>
                <a:cs typeface="MS PGothic" charset="-128"/>
              </a:rPr>
              <a:t>expected.</a:t>
            </a:r>
          </a:p>
          <a:p>
            <a:r>
              <a:rPr lang="en-US" altLang="ja-JP" sz="2800" i="1" dirty="0">
                <a:ea typeface="MS PGothic" charset="-128"/>
                <a:cs typeface="MS PGothic" charset="-128"/>
              </a:rPr>
              <a:t>Compact LCS </a:t>
            </a:r>
            <a:r>
              <a:rPr lang="en-US" altLang="ja-JP" sz="2800" i="1" dirty="0" smtClean="0">
                <a:ea typeface="MS PGothic" charset="-128"/>
                <a:cs typeface="MS PGothic" charset="-128"/>
              </a:rPr>
              <a:t>X and </a:t>
            </a:r>
            <a:r>
              <a:rPr lang="en-US" altLang="ja-JP" sz="2800" i="1" dirty="0" smtClean="0">
                <a:latin typeface="Symbol" panose="05050102010706020507" pitchFamily="18" charset="2"/>
                <a:ea typeface="MS PGothic" charset="-128"/>
                <a:cs typeface="MS PGothic" charset="-128"/>
              </a:rPr>
              <a:t>g</a:t>
            </a:r>
            <a:r>
              <a:rPr lang="en-US" altLang="ja-JP" sz="2800" i="1" dirty="0" smtClean="0">
                <a:ea typeface="MS PGothic" charset="-128"/>
                <a:cs typeface="MS PGothic" charset="-128"/>
              </a:rPr>
              <a:t>-ray </a:t>
            </a:r>
            <a:r>
              <a:rPr lang="en-US" altLang="ja-JP" sz="2800" i="1" dirty="0">
                <a:ea typeface="MS PGothic" charset="-128"/>
                <a:cs typeface="MS PGothic" charset="-128"/>
              </a:rPr>
              <a:t>source can be small to fit in universities, industrial labs and hospitals, then will contribute to improve our life.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036856" y="1461895"/>
            <a:ext cx="667403" cy="2732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/>
              <a:t>Isolator</a:t>
            </a:r>
            <a:endParaRPr kumimoji="1" lang="ja-JP" altLang="en-US" sz="1200" b="1" dirty="0"/>
          </a:p>
        </p:txBody>
      </p:sp>
      <p:sp>
        <p:nvSpPr>
          <p:cNvPr id="5" name="正方形/長方形 4"/>
          <p:cNvSpPr/>
          <p:nvPr/>
        </p:nvSpPr>
        <p:spPr>
          <a:xfrm>
            <a:off x="367838" y="1240836"/>
            <a:ext cx="1734208" cy="11561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Compact Fiber Laser Oscillator with 4 mirror optical cavity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285976" y="1240836"/>
            <a:ext cx="1066796" cy="11561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Fibered Stretcher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4076667" y="1098608"/>
            <a:ext cx="457200" cy="756744"/>
            <a:chOff x="4109545" y="1513490"/>
            <a:chExt cx="457200" cy="756744"/>
          </a:xfrm>
        </p:grpSpPr>
        <p:sp>
          <p:nvSpPr>
            <p:cNvPr id="10" name="円/楕円 9"/>
            <p:cNvSpPr/>
            <p:nvPr/>
          </p:nvSpPr>
          <p:spPr>
            <a:xfrm>
              <a:off x="4209393" y="1513490"/>
              <a:ext cx="357352" cy="7567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4109545" y="1513490"/>
              <a:ext cx="357352" cy="7567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5563229" y="1080385"/>
            <a:ext cx="457200" cy="756744"/>
            <a:chOff x="4109545" y="1513490"/>
            <a:chExt cx="457200" cy="756744"/>
          </a:xfrm>
        </p:grpSpPr>
        <p:sp>
          <p:nvSpPr>
            <p:cNvPr id="13" name="円/楕円 12"/>
            <p:cNvSpPr/>
            <p:nvPr/>
          </p:nvSpPr>
          <p:spPr>
            <a:xfrm>
              <a:off x="4209393" y="1513490"/>
              <a:ext cx="357352" cy="7567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4109545" y="1513490"/>
              <a:ext cx="357352" cy="7567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7108907" y="1078702"/>
            <a:ext cx="457200" cy="756744"/>
            <a:chOff x="4109545" y="1513490"/>
            <a:chExt cx="457200" cy="756744"/>
          </a:xfrm>
        </p:grpSpPr>
        <p:sp>
          <p:nvSpPr>
            <p:cNvPr id="16" name="円/楕円 15"/>
            <p:cNvSpPr/>
            <p:nvPr/>
          </p:nvSpPr>
          <p:spPr>
            <a:xfrm>
              <a:off x="4209393" y="1513490"/>
              <a:ext cx="357352" cy="7567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4109545" y="1513490"/>
              <a:ext cx="357352" cy="75674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3389562" y="862127"/>
            <a:ext cx="693683" cy="1062218"/>
            <a:chOff x="3216165" y="3268720"/>
            <a:chExt cx="693683" cy="1062218"/>
          </a:xfrm>
        </p:grpSpPr>
        <p:sp>
          <p:nvSpPr>
            <p:cNvPr id="19" name="円/楕円 18"/>
            <p:cNvSpPr/>
            <p:nvPr/>
          </p:nvSpPr>
          <p:spPr>
            <a:xfrm>
              <a:off x="3594538" y="4193628"/>
              <a:ext cx="315310" cy="1366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216165" y="3268720"/>
              <a:ext cx="525517" cy="3573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LD</a:t>
              </a:r>
              <a:endParaRPr kumimoji="1" lang="ja-JP" altLang="en-US" dirty="0"/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3510455" y="3626070"/>
              <a:ext cx="241738" cy="704868"/>
            </a:xfrm>
            <a:custGeom>
              <a:avLst/>
              <a:gdLst>
                <a:gd name="connsiteX0" fmla="*/ 0 w 241738"/>
                <a:gd name="connsiteY0" fmla="*/ 0 h 704868"/>
                <a:gd name="connsiteX1" fmla="*/ 157655 w 241738"/>
                <a:gd name="connsiteY1" fmla="*/ 651641 h 704868"/>
                <a:gd name="connsiteX2" fmla="*/ 241738 w 241738"/>
                <a:gd name="connsiteY2" fmla="*/ 620110 h 70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38" h="704868">
                  <a:moveTo>
                    <a:pt x="0" y="0"/>
                  </a:moveTo>
                  <a:cubicBezTo>
                    <a:pt x="58682" y="274144"/>
                    <a:pt x="117365" y="548289"/>
                    <a:pt x="157655" y="651641"/>
                  </a:cubicBezTo>
                  <a:cubicBezTo>
                    <a:pt x="197945" y="754993"/>
                    <a:pt x="219841" y="687551"/>
                    <a:pt x="241738" y="62011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4928016" y="840431"/>
            <a:ext cx="662151" cy="1072728"/>
            <a:chOff x="4183117" y="3268720"/>
            <a:chExt cx="662151" cy="1072728"/>
          </a:xfrm>
        </p:grpSpPr>
        <p:sp>
          <p:nvSpPr>
            <p:cNvPr id="23" name="正方形/長方形 22"/>
            <p:cNvSpPr/>
            <p:nvPr/>
          </p:nvSpPr>
          <p:spPr>
            <a:xfrm>
              <a:off x="4183117" y="3268720"/>
              <a:ext cx="525517" cy="3573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LD</a:t>
              </a:r>
              <a:endParaRPr kumimoji="1" lang="ja-JP" altLang="en-US" dirty="0"/>
            </a:p>
          </p:txBody>
        </p:sp>
        <p:grpSp>
          <p:nvGrpSpPr>
            <p:cNvPr id="24" name="グループ化 23"/>
            <p:cNvGrpSpPr/>
            <p:nvPr/>
          </p:nvGrpSpPr>
          <p:grpSpPr>
            <a:xfrm>
              <a:off x="4445875" y="3636580"/>
              <a:ext cx="399393" cy="704868"/>
              <a:chOff x="3662855" y="3778470"/>
              <a:chExt cx="399393" cy="704868"/>
            </a:xfrm>
          </p:grpSpPr>
          <p:sp>
            <p:nvSpPr>
              <p:cNvPr id="25" name="円/楕円 24"/>
              <p:cNvSpPr/>
              <p:nvPr/>
            </p:nvSpPr>
            <p:spPr>
              <a:xfrm>
                <a:off x="3746938" y="4346028"/>
                <a:ext cx="315310" cy="136634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3662855" y="3778470"/>
                <a:ext cx="241738" cy="704868"/>
              </a:xfrm>
              <a:custGeom>
                <a:avLst/>
                <a:gdLst>
                  <a:gd name="connsiteX0" fmla="*/ 0 w 241738"/>
                  <a:gd name="connsiteY0" fmla="*/ 0 h 704868"/>
                  <a:gd name="connsiteX1" fmla="*/ 157655 w 241738"/>
                  <a:gd name="connsiteY1" fmla="*/ 651641 h 704868"/>
                  <a:gd name="connsiteX2" fmla="*/ 241738 w 241738"/>
                  <a:gd name="connsiteY2" fmla="*/ 620110 h 70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1738" h="704868">
                    <a:moveTo>
                      <a:pt x="0" y="0"/>
                    </a:moveTo>
                    <a:cubicBezTo>
                      <a:pt x="58682" y="274144"/>
                      <a:pt x="117365" y="548289"/>
                      <a:pt x="157655" y="651641"/>
                    </a:cubicBezTo>
                    <a:cubicBezTo>
                      <a:pt x="197945" y="754993"/>
                      <a:pt x="219841" y="687551"/>
                      <a:pt x="241738" y="62011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27" name="直線コネクタ 26"/>
          <p:cNvCxnSpPr>
            <a:stCxn id="5" idx="3"/>
            <a:endCxn id="8" idx="1"/>
          </p:cNvCxnSpPr>
          <p:nvPr/>
        </p:nvCxnSpPr>
        <p:spPr>
          <a:xfrm>
            <a:off x="2102046" y="1818905"/>
            <a:ext cx="1839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3352772" y="1818905"/>
            <a:ext cx="4288221" cy="26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" name="グループ化 28"/>
          <p:cNvGrpSpPr/>
          <p:nvPr/>
        </p:nvGrpSpPr>
        <p:grpSpPr>
          <a:xfrm>
            <a:off x="5993491" y="1729567"/>
            <a:ext cx="562307" cy="178676"/>
            <a:chOff x="3142593" y="5129048"/>
            <a:chExt cx="562307" cy="178676"/>
          </a:xfrm>
        </p:grpSpPr>
        <p:sp>
          <p:nvSpPr>
            <p:cNvPr id="30" name="正方形/長方形 29"/>
            <p:cNvSpPr/>
            <p:nvPr/>
          </p:nvSpPr>
          <p:spPr>
            <a:xfrm>
              <a:off x="3142593" y="5129048"/>
              <a:ext cx="562307" cy="1786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1" name="直線矢印コネクタ 30"/>
            <p:cNvCxnSpPr>
              <a:stCxn id="30" idx="1"/>
              <a:endCxn id="30" idx="3"/>
            </p:cNvCxnSpPr>
            <p:nvPr/>
          </p:nvCxnSpPr>
          <p:spPr>
            <a:xfrm>
              <a:off x="3142593" y="5218386"/>
              <a:ext cx="5623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グループ化 31"/>
          <p:cNvGrpSpPr/>
          <p:nvPr/>
        </p:nvGrpSpPr>
        <p:grpSpPr>
          <a:xfrm>
            <a:off x="4558824" y="1750248"/>
            <a:ext cx="562307" cy="178676"/>
            <a:chOff x="3142593" y="5129048"/>
            <a:chExt cx="562307" cy="178676"/>
          </a:xfrm>
        </p:grpSpPr>
        <p:sp>
          <p:nvSpPr>
            <p:cNvPr id="33" name="正方形/長方形 32"/>
            <p:cNvSpPr/>
            <p:nvPr/>
          </p:nvSpPr>
          <p:spPr>
            <a:xfrm>
              <a:off x="3142593" y="5129048"/>
              <a:ext cx="562307" cy="1786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矢印コネクタ 33"/>
            <p:cNvCxnSpPr>
              <a:stCxn id="33" idx="1"/>
              <a:endCxn id="33" idx="3"/>
            </p:cNvCxnSpPr>
            <p:nvPr/>
          </p:nvCxnSpPr>
          <p:spPr>
            <a:xfrm>
              <a:off x="3142593" y="5218386"/>
              <a:ext cx="5623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グループ化 34"/>
          <p:cNvGrpSpPr/>
          <p:nvPr/>
        </p:nvGrpSpPr>
        <p:grpSpPr>
          <a:xfrm>
            <a:off x="6520329" y="829924"/>
            <a:ext cx="525517" cy="1062220"/>
            <a:chOff x="5675586" y="3484185"/>
            <a:chExt cx="525517" cy="1062220"/>
          </a:xfrm>
        </p:grpSpPr>
        <p:sp>
          <p:nvSpPr>
            <p:cNvPr id="36" name="正方形/長方形 35"/>
            <p:cNvSpPr/>
            <p:nvPr/>
          </p:nvSpPr>
          <p:spPr>
            <a:xfrm>
              <a:off x="5675586" y="3484185"/>
              <a:ext cx="525517" cy="3573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LDs</a:t>
              </a:r>
              <a:endParaRPr kumimoji="1" lang="ja-JP" altLang="en-US" dirty="0"/>
            </a:p>
          </p:txBody>
        </p:sp>
        <p:sp>
          <p:nvSpPr>
            <p:cNvPr id="37" name="円/楕円 36"/>
            <p:cNvSpPr/>
            <p:nvPr/>
          </p:nvSpPr>
          <p:spPr>
            <a:xfrm>
              <a:off x="5822730" y="4409095"/>
              <a:ext cx="315310" cy="1366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/>
            <p:cNvSpPr/>
            <p:nvPr/>
          </p:nvSpPr>
          <p:spPr>
            <a:xfrm>
              <a:off x="5738647" y="3841537"/>
              <a:ext cx="241738" cy="704868"/>
            </a:xfrm>
            <a:custGeom>
              <a:avLst/>
              <a:gdLst>
                <a:gd name="connsiteX0" fmla="*/ 0 w 241738"/>
                <a:gd name="connsiteY0" fmla="*/ 0 h 704868"/>
                <a:gd name="connsiteX1" fmla="*/ 157655 w 241738"/>
                <a:gd name="connsiteY1" fmla="*/ 651641 h 704868"/>
                <a:gd name="connsiteX2" fmla="*/ 241738 w 241738"/>
                <a:gd name="connsiteY2" fmla="*/ 620110 h 70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38" h="704868">
                  <a:moveTo>
                    <a:pt x="0" y="0"/>
                  </a:moveTo>
                  <a:cubicBezTo>
                    <a:pt x="58682" y="274144"/>
                    <a:pt x="117365" y="548289"/>
                    <a:pt x="157655" y="651641"/>
                  </a:cubicBezTo>
                  <a:cubicBezTo>
                    <a:pt x="197945" y="754993"/>
                    <a:pt x="219841" y="687551"/>
                    <a:pt x="241738" y="62011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フリーフォーム 38"/>
            <p:cNvSpPr/>
            <p:nvPr/>
          </p:nvSpPr>
          <p:spPr>
            <a:xfrm>
              <a:off x="5794484" y="3840861"/>
              <a:ext cx="241738" cy="704868"/>
            </a:xfrm>
            <a:custGeom>
              <a:avLst/>
              <a:gdLst>
                <a:gd name="connsiteX0" fmla="*/ 0 w 241738"/>
                <a:gd name="connsiteY0" fmla="*/ 0 h 704868"/>
                <a:gd name="connsiteX1" fmla="*/ 157655 w 241738"/>
                <a:gd name="connsiteY1" fmla="*/ 651641 h 704868"/>
                <a:gd name="connsiteX2" fmla="*/ 241738 w 241738"/>
                <a:gd name="connsiteY2" fmla="*/ 620110 h 70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38" h="704868">
                  <a:moveTo>
                    <a:pt x="0" y="0"/>
                  </a:moveTo>
                  <a:cubicBezTo>
                    <a:pt x="58682" y="274144"/>
                    <a:pt x="117365" y="548289"/>
                    <a:pt x="157655" y="651641"/>
                  </a:cubicBezTo>
                  <a:cubicBezTo>
                    <a:pt x="197945" y="754993"/>
                    <a:pt x="219841" y="687551"/>
                    <a:pt x="241738" y="62011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5866415" y="3840861"/>
              <a:ext cx="241738" cy="704868"/>
            </a:xfrm>
            <a:custGeom>
              <a:avLst/>
              <a:gdLst>
                <a:gd name="connsiteX0" fmla="*/ 0 w 241738"/>
                <a:gd name="connsiteY0" fmla="*/ 0 h 704868"/>
                <a:gd name="connsiteX1" fmla="*/ 157655 w 241738"/>
                <a:gd name="connsiteY1" fmla="*/ 651641 h 704868"/>
                <a:gd name="connsiteX2" fmla="*/ 241738 w 241738"/>
                <a:gd name="connsiteY2" fmla="*/ 620110 h 70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38" h="704868">
                  <a:moveTo>
                    <a:pt x="0" y="0"/>
                  </a:moveTo>
                  <a:cubicBezTo>
                    <a:pt x="58682" y="274144"/>
                    <a:pt x="117365" y="548289"/>
                    <a:pt x="157655" y="651641"/>
                  </a:cubicBezTo>
                  <a:cubicBezTo>
                    <a:pt x="197945" y="754993"/>
                    <a:pt x="219841" y="687551"/>
                    <a:pt x="241738" y="62011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正方形/長方形 40"/>
          <p:cNvSpPr/>
          <p:nvPr/>
        </p:nvSpPr>
        <p:spPr>
          <a:xfrm>
            <a:off x="3411556" y="2007919"/>
            <a:ext cx="1709575" cy="336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Pre-amplifier</a:t>
            </a:r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5054147" y="2007919"/>
            <a:ext cx="1770989" cy="336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</a:t>
            </a:r>
            <a:r>
              <a:rPr kumimoji="1" lang="en-US" altLang="ja-JP" dirty="0"/>
              <a:t>Pre-amplifier</a:t>
            </a:r>
            <a:endParaRPr kumimoji="1" lang="ja-JP" altLang="en-US" dirty="0"/>
          </a:p>
        </p:txBody>
      </p:sp>
      <p:sp>
        <p:nvSpPr>
          <p:cNvPr id="43" name="正方形/長方形 42"/>
          <p:cNvSpPr/>
          <p:nvPr/>
        </p:nvSpPr>
        <p:spPr>
          <a:xfrm>
            <a:off x="6711158" y="2176258"/>
            <a:ext cx="1807779" cy="336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Power A</a:t>
            </a:r>
            <a:r>
              <a:rPr kumimoji="1" lang="en-US" altLang="ja-JP" dirty="0"/>
              <a:t>mplifier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3878941" y="171071"/>
            <a:ext cx="1110155" cy="6306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YDF</a:t>
            </a:r>
          </a:p>
          <a:p>
            <a:pPr algn="ctr"/>
            <a:r>
              <a:rPr lang="en-US" altLang="ja-JP" dirty="0"/>
              <a:t>6/125 PM</a:t>
            </a:r>
            <a:endParaRPr kumimoji="1"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5328722" y="178626"/>
            <a:ext cx="1225768" cy="6306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DC YDF</a:t>
            </a:r>
          </a:p>
          <a:p>
            <a:pPr algn="ctr"/>
            <a:r>
              <a:rPr lang="en-US" altLang="ja-JP" dirty="0"/>
              <a:t>12/125 PM</a:t>
            </a:r>
            <a:endParaRPr kumimoji="1"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7076391" y="426553"/>
            <a:ext cx="1225768" cy="6306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DC YDF</a:t>
            </a:r>
          </a:p>
          <a:p>
            <a:pPr algn="ctr"/>
            <a:r>
              <a:rPr lang="en-US" altLang="ja-JP" dirty="0"/>
              <a:t>40/200 PZ</a:t>
            </a:r>
            <a:endParaRPr kumimoji="1" lang="ja-JP" altLang="en-US" dirty="0"/>
          </a:p>
        </p:txBody>
      </p:sp>
      <p:sp>
        <p:nvSpPr>
          <p:cNvPr id="47" name="正方形/長方形 46"/>
          <p:cNvSpPr/>
          <p:nvPr/>
        </p:nvSpPr>
        <p:spPr>
          <a:xfrm>
            <a:off x="4543715" y="1440534"/>
            <a:ext cx="667403" cy="2732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/>
              <a:t>Isolator</a:t>
            </a:r>
            <a:endParaRPr kumimoji="1" lang="ja-JP" altLang="en-US" sz="1200" b="1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66344" y="2653199"/>
            <a:ext cx="8187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select the repetition rate of the laser pulse which is 162.5, 325 or 650MHz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0.3</a:t>
            </a:r>
            <a:r>
              <a:rPr lang="en-US" altLang="ja-JP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J/pulse x 325MHz &lt;100W, so we can use fiber rod for power </a:t>
            </a:r>
          </a:p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amplification.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10972" y="102571"/>
            <a:ext cx="3656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mode-lock l</a:t>
            </a:r>
            <a:r>
              <a:rPr kumimoji="1"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aser system</a:t>
            </a:r>
          </a:p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photocathode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7630064" y="1503595"/>
            <a:ext cx="1359778" cy="6306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Free Space Compressor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079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" y="3160060"/>
            <a:ext cx="5279844" cy="358929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4654810" y="1340768"/>
            <a:ext cx="4371203" cy="16963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+mj-lt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97692" y="718408"/>
            <a:ext cx="6785919" cy="622360"/>
          </a:xfrm>
        </p:spPr>
        <p:txBody>
          <a:bodyPr>
            <a:noAutofit/>
          </a:bodyPr>
          <a:lstStyle/>
          <a:p>
            <a:r>
              <a:rPr lang="en-US" altLang="ja-JP" sz="2800" dirty="0">
                <a:latin typeface="+mn-lt"/>
              </a:rPr>
              <a:t>Laser Compton Scattering (LCS)</a:t>
            </a:r>
            <a:endParaRPr kumimoji="1" lang="ja-JP" altLang="en-US" sz="2800" dirty="0">
              <a:latin typeface="+mn-lt"/>
            </a:endParaRPr>
          </a:p>
        </p:txBody>
      </p:sp>
      <p:pic>
        <p:nvPicPr>
          <p:cNvPr id="13" name="図 12" descr="lc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3" y="1548790"/>
            <a:ext cx="3719754" cy="2655399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 rot="19290316">
            <a:off x="2165383" y="4697774"/>
            <a:ext cx="180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Head-on collision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9842528">
            <a:off x="2871596" y="5119027"/>
            <a:ext cx="141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90°collision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70080" y="4460919"/>
            <a:ext cx="14943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cs typeface="Times New Roman" panose="02020603050405020304" pitchFamily="18" charset="0"/>
              </a:rPr>
              <a:t>(Exam.) </a:t>
            </a:r>
          </a:p>
          <a:p>
            <a:r>
              <a:rPr lang="en-US" altLang="ja-JP" dirty="0">
                <a:solidFill>
                  <a:srgbClr val="002060"/>
                </a:solidFill>
                <a:cs typeface="Times New Roman" panose="02020603050405020304" pitchFamily="18" charset="0"/>
              </a:rPr>
              <a:t>Laser 800 nm</a:t>
            </a:r>
          </a:p>
          <a:p>
            <a:r>
              <a:rPr lang="en-US" altLang="ja-JP" dirty="0">
                <a:solidFill>
                  <a:srgbClr val="002060"/>
                </a:solidFill>
                <a:cs typeface="Times New Roman" panose="02020603050405020304" pitchFamily="18" charset="0"/>
              </a:rPr>
              <a:t>0°scattering</a:t>
            </a:r>
          </a:p>
          <a:p>
            <a:endParaRPr lang="en-US" altLang="ja-JP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654810" y="1412776"/>
            <a:ext cx="44891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</a:rPr>
              <a:t>Inverse Compton Scattering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ja-JP" sz="2400" dirty="0">
                <a:solidFill>
                  <a:srgbClr val="002060"/>
                </a:solidFill>
              </a:rPr>
              <a:t>Laser</a:t>
            </a:r>
          </a:p>
          <a:p>
            <a:pPr marL="342900" indent="-342900">
              <a:buFont typeface="Wingdings" charset="2"/>
              <a:buChar char="l"/>
            </a:pPr>
            <a:r>
              <a:rPr lang="en-US" altLang="ja-JP" sz="2400" dirty="0">
                <a:solidFill>
                  <a:srgbClr val="002060"/>
                </a:solidFill>
              </a:rPr>
              <a:t>Several 10 MeV electron beam</a:t>
            </a:r>
            <a:endParaRPr lang="ja-JP" altLang="en-US" sz="2400" dirty="0">
              <a:solidFill>
                <a:srgbClr val="002060"/>
              </a:solidFill>
            </a:endParaRPr>
          </a:p>
          <a:p>
            <a:pPr lvl="1"/>
            <a:r>
              <a:rPr lang="en-US" altLang="ja-JP" sz="2400" b="1" dirty="0">
                <a:solidFill>
                  <a:srgbClr val="FF0000"/>
                </a:solidFill>
              </a:rPr>
              <a:t>(Small accelerator)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979084" y="3513702"/>
            <a:ext cx="4164916" cy="32316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</a:rPr>
              <a:t>Several 10 </a:t>
            </a:r>
            <a:r>
              <a:rPr lang="en-US" altLang="ja-JP" sz="2800" b="1" dirty="0" err="1">
                <a:solidFill>
                  <a:srgbClr val="002060"/>
                </a:solidFill>
              </a:rPr>
              <a:t>keV</a:t>
            </a:r>
            <a:r>
              <a:rPr lang="en-US" altLang="ja-JP" sz="2800" b="1" dirty="0">
                <a:solidFill>
                  <a:srgbClr val="002060"/>
                </a:solidFill>
              </a:rPr>
              <a:t> X-ray</a:t>
            </a:r>
            <a:endParaRPr lang="ja-JP" altLang="en-US" sz="2800" b="1" dirty="0">
              <a:solidFill>
                <a:srgbClr val="002060"/>
              </a:solidFill>
            </a:endParaRPr>
          </a:p>
          <a:p>
            <a:r>
              <a:rPr lang="en-US" altLang="ja-JP" sz="2400" b="1" dirty="0">
                <a:solidFill>
                  <a:srgbClr val="0432FF"/>
                </a:solidFill>
              </a:rPr>
              <a:t>(like as large SR accelerators)</a:t>
            </a:r>
          </a:p>
          <a:p>
            <a:endParaRPr lang="en-US" altLang="ja-JP" sz="800" b="1" dirty="0">
              <a:solidFill>
                <a:srgbClr val="0432FF"/>
              </a:solidFill>
            </a:endParaRPr>
          </a:p>
          <a:p>
            <a:r>
              <a:rPr lang="en-US" altLang="ja-JP" sz="2400" b="1" dirty="0">
                <a:solidFill>
                  <a:srgbClr val="002060"/>
                </a:solidFill>
              </a:rPr>
              <a:t>Property of LCS X-ray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sz="2400" dirty="0">
                <a:solidFill>
                  <a:srgbClr val="002060"/>
                </a:solidFill>
              </a:rPr>
              <a:t>small source point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sz="2400" dirty="0">
                <a:solidFill>
                  <a:srgbClr val="002060"/>
                </a:solidFill>
              </a:rPr>
              <a:t>monochromatic by collimation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sz="2400" dirty="0">
                <a:solidFill>
                  <a:srgbClr val="002060"/>
                </a:solidFill>
              </a:rPr>
              <a:t>Tunable Energy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ja-JP" sz="2400" dirty="0">
                <a:solidFill>
                  <a:srgbClr val="002060"/>
                </a:solidFill>
              </a:rPr>
              <a:t>short pulse (</a:t>
            </a:r>
            <a:r>
              <a:rPr lang="en-US" altLang="ja-JP" sz="2400" dirty="0" err="1">
                <a:solidFill>
                  <a:srgbClr val="002060"/>
                </a:solidFill>
              </a:rPr>
              <a:t>ps</a:t>
            </a:r>
            <a:r>
              <a:rPr lang="en-US" altLang="ja-JP" sz="2400" dirty="0">
                <a:solidFill>
                  <a:srgbClr val="002060"/>
                </a:solidFill>
              </a:rPr>
              <a:t>, fs)</a:t>
            </a:r>
          </a:p>
        </p:txBody>
      </p:sp>
      <p:sp>
        <p:nvSpPr>
          <p:cNvPr id="20" name="右矢印 19"/>
          <p:cNvSpPr/>
          <p:nvPr/>
        </p:nvSpPr>
        <p:spPr>
          <a:xfrm rot="5400000">
            <a:off x="6483047" y="2691070"/>
            <a:ext cx="384321" cy="1209262"/>
          </a:xfrm>
          <a:prstGeom prst="rightArrow">
            <a:avLst>
              <a:gd name="adj1" fmla="val 47007"/>
              <a:gd name="adj2" fmla="val 50000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  <a:latin typeface="MS UI Gothic" charset="-128"/>
              <a:ea typeface="MS UI Gothic" charset="-128"/>
              <a:cs typeface="MS UI Gothic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6086" y="61770"/>
            <a:ext cx="7875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3200" b="1" dirty="0">
                <a:cs typeface="Times New Roman" panose="02020603050405020304" pitchFamily="18" charset="0"/>
              </a:rPr>
              <a:t>1. LUCX (Laser </a:t>
            </a:r>
            <a:r>
              <a:rPr lang="en-US" altLang="ja-JP" sz="3200" b="1" dirty="0" err="1">
                <a:cs typeface="Times New Roman" panose="02020603050405020304" pitchFamily="18" charset="0"/>
              </a:rPr>
              <a:t>Undulator</a:t>
            </a:r>
            <a:r>
              <a:rPr lang="en-US" altLang="ja-JP" sz="3200" b="1" dirty="0">
                <a:cs typeface="Times New Roman" panose="02020603050405020304" pitchFamily="18" charset="0"/>
              </a:rPr>
              <a:t> Compact X-ray)</a:t>
            </a:r>
          </a:p>
        </p:txBody>
      </p:sp>
    </p:spTree>
    <p:extLst>
      <p:ext uri="{BB962C8B-B14F-4D97-AF65-F5344CB8AC3E}">
        <p14:creationId xmlns:p14="http://schemas.microsoft.com/office/powerpoint/2010/main" val="40892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ocuments and Settings\Urakawa\My Documents\研究委託事業費\装置図\photonCheck_090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5309B390-ED3D-481F-9C7E-7E125EE9FEC4}" type="slidenum">
              <a:rPr kumimoji="0" lang="en-US" altLang="ja-JP" smtClean="0">
                <a:solidFill>
                  <a:srgbClr val="2E2E48"/>
                </a:solidFill>
              </a:rPr>
              <a:pPr eaLnBrk="1" hangingPunct="1"/>
              <a:t>20</a:t>
            </a:fld>
            <a:endParaRPr kumimoji="0" lang="en-US" altLang="ja-JP">
              <a:solidFill>
                <a:srgbClr val="2E2E48"/>
              </a:solidFill>
            </a:endParaRPr>
          </a:p>
        </p:txBody>
      </p:sp>
      <p:sp>
        <p:nvSpPr>
          <p:cNvPr id="54280" name="テキスト ボックス 11"/>
          <p:cNvSpPr txBox="1">
            <a:spLocks noChangeArrowheads="1"/>
          </p:cNvSpPr>
          <p:nvPr/>
        </p:nvSpPr>
        <p:spPr bwMode="auto">
          <a:xfrm>
            <a:off x="624184" y="1624460"/>
            <a:ext cx="73894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</a:rPr>
              <a:t>Super</a:t>
            </a:r>
            <a:r>
              <a:rPr lang="en-US" altLang="ja-JP" sz="2400" b="1" dirty="0">
                <a:solidFill>
                  <a:prstClr val="black"/>
                </a:solidFill>
              </a:rPr>
              <a:t>-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conducting </a:t>
            </a:r>
            <a:r>
              <a:rPr lang="en-US" altLang="ja-JP" sz="2400" b="1" dirty="0">
                <a:solidFill>
                  <a:prstClr val="black"/>
                </a:solidFill>
              </a:rPr>
              <a:t>accelerator system for compact high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prstClr val="black"/>
                </a:solidFill>
              </a:rPr>
              <a:t>brightness 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X and </a:t>
            </a:r>
            <a:r>
              <a:rPr lang="en-US" altLang="ja-JP" sz="24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-ray </a:t>
            </a:r>
            <a:r>
              <a:rPr lang="en-US" altLang="ja-JP" sz="2400" b="1" dirty="0">
                <a:solidFill>
                  <a:prstClr val="black"/>
                </a:solidFill>
              </a:rPr>
              <a:t>under design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39688" y="938682"/>
            <a:ext cx="9144000" cy="5621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ja-JP" sz="3600" b="1" dirty="0">
                <a:solidFill>
                  <a:prstClr val="black"/>
                </a:solidFill>
                <a:latin typeface="HGP行書体" pitchFamily="66" charset="-128"/>
                <a:ea typeface="HGP行書体" pitchFamily="66" charset="-128"/>
              </a:rPr>
              <a:t>High brightness </a:t>
            </a:r>
            <a:r>
              <a:rPr lang="en-US" altLang="ja-JP" sz="3600" b="1" dirty="0" smtClean="0">
                <a:solidFill>
                  <a:prstClr val="black"/>
                </a:solidFill>
                <a:latin typeface="HGP行書体" pitchFamily="66" charset="-128"/>
                <a:ea typeface="HGP行書体" pitchFamily="66" charset="-128"/>
              </a:rPr>
              <a:t>X and </a:t>
            </a:r>
            <a:r>
              <a:rPr lang="en-US" altLang="ja-JP" sz="3600" b="1" dirty="0" smtClean="0">
                <a:solidFill>
                  <a:prstClr val="black"/>
                </a:solidFill>
                <a:latin typeface="Symbol" panose="05050102010706020507" pitchFamily="18" charset="2"/>
                <a:ea typeface="HGP行書体" pitchFamily="66" charset="-128"/>
              </a:rPr>
              <a:t>g</a:t>
            </a:r>
            <a:r>
              <a:rPr lang="en-US" altLang="ja-JP" sz="3600" b="1" dirty="0" smtClean="0">
                <a:solidFill>
                  <a:prstClr val="black"/>
                </a:solidFill>
                <a:latin typeface="HGP行書体" pitchFamily="66" charset="-128"/>
                <a:ea typeface="HGP行書体" pitchFamily="66" charset="-128"/>
              </a:rPr>
              <a:t>-ray facility</a:t>
            </a:r>
            <a:endParaRPr lang="ja-JP" altLang="en-US" sz="3600" b="1" dirty="0">
              <a:solidFill>
                <a:prstClr val="black"/>
              </a:solidFill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42416" y="3361751"/>
            <a:ext cx="543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Thank you for your attention!</a:t>
            </a:r>
            <a:endParaRPr lang="ja-JP" altLang="en-US" sz="3200" b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66688" y="64655"/>
            <a:ext cx="8209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To get clear X-ray imaging every second, we have to increase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the </a:t>
            </a:r>
            <a:r>
              <a:rPr lang="en-US" altLang="ja-JP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X and </a:t>
            </a:r>
            <a:r>
              <a:rPr lang="en-US" altLang="ja-JP" sz="2400" b="1" dirty="0" smtClean="0">
                <a:solidFill>
                  <a:prstClr val="black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lang="en-US" altLang="ja-JP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-ray </a:t>
            </a:r>
            <a:r>
              <a:rPr lang="en-US" altLang="ja-JP" sz="2400" b="1" dirty="0">
                <a:solidFill>
                  <a:prstClr val="black"/>
                </a:solidFill>
                <a:cs typeface="Times New Roman" panose="02020603050405020304" pitchFamily="18" charset="0"/>
              </a:rPr>
              <a:t>flux by factor ~ </a:t>
            </a:r>
            <a:r>
              <a:rPr lang="en-US" altLang="ja-JP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100, which is 10</a:t>
            </a:r>
            <a:r>
              <a:rPr lang="en-US" altLang="ja-JP" sz="2400" b="1" baseline="30000" dirty="0">
                <a:solidFill>
                  <a:prstClr val="black"/>
                </a:solidFill>
                <a:cs typeface="Times New Roman" panose="02020603050405020304" pitchFamily="18" charset="0"/>
              </a:rPr>
              <a:t>9</a:t>
            </a:r>
            <a:r>
              <a:rPr lang="en-US" altLang="ja-JP" sz="24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photons/sec.</a:t>
            </a:r>
            <a:endParaRPr lang="ja-JP" altLang="en-US" sz="2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Public\Pictures\20160226~\DSC06692.JPG">
            <a:extLst>
              <a:ext uri="{FF2B5EF4-FFF2-40B4-BE49-F238E27FC236}">
                <a16:creationId xmlns:a16="http://schemas.microsoft.com/office/drawing/2014/main" xmlns="" id="{D6E12105-DFBA-4BE6-9796-E703BC2EE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7050">
            <a:off x="100702" y="3879734"/>
            <a:ext cx="1657486" cy="11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矢印コネクタ 16"/>
          <p:cNvCxnSpPr/>
          <p:nvPr/>
        </p:nvCxnSpPr>
        <p:spPr>
          <a:xfrm rot="20627050" flipV="1">
            <a:off x="276549" y="4757677"/>
            <a:ext cx="1336430" cy="881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 rot="20627050">
            <a:off x="653117" y="4682326"/>
            <a:ext cx="82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&lt;50cm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75237" y="2599382"/>
            <a:ext cx="2059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1" lang="en-US" altLang="ja-JP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ecelation</a:t>
            </a:r>
            <a:r>
              <a:rPr kumimoji="1"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beam dump and </a:t>
            </a:r>
            <a:r>
              <a:rPr lang="en-US" altLang="ja-JP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recovering.</a:t>
            </a:r>
            <a:endParaRPr kumimoji="1" lang="ja-JP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5366" y="5369868"/>
            <a:ext cx="8549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generate 10</a:t>
            </a:r>
            <a:r>
              <a:rPr kumimoji="1" lang="en-US" altLang="ja-JP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10</a:t>
            </a:r>
            <a:r>
              <a:rPr kumimoji="1" lang="en-US" altLang="ja-JP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photons/sec by LCS X and 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kumimoji="1" lang="en-US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source using long 4-mirror multi-optical cavity system and super-conducting linear accelerator. </a:t>
            </a:r>
            <a:endParaRPr kumimoji="1" lang="ja-JP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2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0" y="42576"/>
            <a:ext cx="9144000" cy="912141"/>
          </a:xfrm>
        </p:spPr>
        <p:txBody>
          <a:bodyPr>
            <a:noAutofit/>
          </a:bodyPr>
          <a:lstStyle/>
          <a:p>
            <a:pPr algn="ctr"/>
            <a:r>
              <a:rPr lang="en-US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Accelerators in KEK used for LCS R&amp;D and experiments to develop technologies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629" y="1188593"/>
            <a:ext cx="3318062" cy="5246431"/>
          </a:xfrm>
          <a:prstGeom prst="rect">
            <a:avLst/>
          </a:prstGeom>
        </p:spPr>
      </p:pic>
      <p:pic>
        <p:nvPicPr>
          <p:cNvPr id="9" name="図 5" descr="先端加速器試験棟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9" y="1756163"/>
            <a:ext cx="3089279" cy="1553641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7760" y="2508488"/>
            <a:ext cx="1287177" cy="4370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8001" tIns="64001" rIns="128001" bIns="6400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474822"/>
            <a:r>
              <a:rPr lang="en-US" altLang="ja-JP" sz="700" i="1" dirty="0">
                <a:solidFill>
                  <a:srgbClr val="000090"/>
                </a:solidFill>
                <a:latin typeface="+mn-lt"/>
              </a:rPr>
              <a:t>Cs</a:t>
            </a:r>
            <a:r>
              <a:rPr lang="en-US" altLang="ja-JP" sz="700" i="1" baseline="-25000" dirty="0">
                <a:solidFill>
                  <a:srgbClr val="000090"/>
                </a:solidFill>
                <a:latin typeface="+mn-lt"/>
              </a:rPr>
              <a:t>2</a:t>
            </a:r>
            <a:r>
              <a:rPr lang="en-US" altLang="ja-JP" sz="700" i="1" dirty="0">
                <a:solidFill>
                  <a:srgbClr val="000090"/>
                </a:solidFill>
                <a:latin typeface="+mn-lt"/>
              </a:rPr>
              <a:t>Te </a:t>
            </a:r>
          </a:p>
          <a:p>
            <a:pPr defTabSz="1474822"/>
            <a:r>
              <a:rPr lang="en-US" altLang="ja-JP" sz="700" i="1" dirty="0">
                <a:solidFill>
                  <a:srgbClr val="000090"/>
                </a:solidFill>
                <a:latin typeface="+mn-lt"/>
              </a:rPr>
              <a:t>Photocathode </a:t>
            </a:r>
            <a:r>
              <a:rPr lang="en-US" altLang="ja-JP" sz="700" i="1" dirty="0" err="1">
                <a:solidFill>
                  <a:srgbClr val="000090"/>
                </a:solidFill>
                <a:latin typeface="+mn-lt"/>
              </a:rPr>
              <a:t>RFgun</a:t>
            </a:r>
            <a:endParaRPr lang="en-US" altLang="ja-JP" sz="700" i="1" dirty="0">
              <a:solidFill>
                <a:srgbClr val="000090"/>
              </a:solidFill>
              <a:latin typeface="+mn-lt"/>
            </a:endParaRPr>
          </a:p>
          <a:p>
            <a:pPr defTabSz="1474822"/>
            <a:r>
              <a:rPr lang="ja-JP" altLang="en-US" sz="600" i="1" dirty="0">
                <a:solidFill>
                  <a:srgbClr val="FF0000"/>
                </a:solidFill>
                <a:latin typeface="+mn-lt"/>
              </a:rPr>
              <a:t>マルチバンチ電子ビーム生成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843229" y="2423412"/>
            <a:ext cx="1045111" cy="3293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28001" tIns="64001" rIns="128001" bIns="6400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474822"/>
            <a:r>
              <a:rPr lang="en-US" altLang="ja-JP" sz="700" i="1" dirty="0">
                <a:solidFill>
                  <a:srgbClr val="000090"/>
                </a:solidFill>
                <a:latin typeface="+mn-lt"/>
              </a:rPr>
              <a:t>Damping Ring</a:t>
            </a:r>
            <a:endParaRPr lang="en-US" altLang="ja-JP" sz="800" i="1" dirty="0">
              <a:solidFill>
                <a:srgbClr val="000090"/>
              </a:solidFill>
              <a:latin typeface="+mn-lt"/>
            </a:endParaRPr>
          </a:p>
          <a:p>
            <a:pPr defTabSz="1474822"/>
            <a:r>
              <a:rPr lang="ja-JP" altLang="en-US" sz="600" i="1" dirty="0">
                <a:solidFill>
                  <a:srgbClr val="FF0000"/>
                </a:solidFill>
                <a:latin typeface="+mn-lt"/>
              </a:rPr>
              <a:t>低エミッタンスビーム</a:t>
            </a:r>
            <a:endParaRPr lang="en-US" altLang="ja-JP" sz="6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316995" y="3125221"/>
            <a:ext cx="1380119" cy="2000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700" dirty="0">
                <a:solidFill>
                  <a:srgbClr val="000090"/>
                </a:solidFill>
                <a:latin typeface="+mn-lt"/>
                <a:ea typeface="Osaka" charset="0"/>
                <a:cs typeface="Arial"/>
              </a:rPr>
              <a:t>S-band Linac (1.3 GeV)</a:t>
            </a:r>
            <a:endParaRPr lang="ja-JP" altLang="en-US" sz="700" dirty="0">
              <a:solidFill>
                <a:srgbClr val="000090"/>
              </a:solidFill>
              <a:latin typeface="+mn-lt"/>
              <a:ea typeface="Osaka" charset="0"/>
              <a:cs typeface="Arial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1441012" y="1190030"/>
            <a:ext cx="1849546" cy="6986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001" tIns="64001" rIns="128001" bIns="64001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474822"/>
            <a:r>
              <a:rPr lang="en-US" altLang="ja-JP" sz="1000" i="1" dirty="0">
                <a:solidFill>
                  <a:srgbClr val="000000"/>
                </a:solidFill>
              </a:rPr>
              <a:t>Electron beam: 1.3 GeV</a:t>
            </a:r>
          </a:p>
          <a:p>
            <a:pPr defTabSz="1474822"/>
            <a:r>
              <a:rPr lang="en-US" altLang="ja-JP" sz="900" i="1" dirty="0">
                <a:solidFill>
                  <a:srgbClr val="000000"/>
                </a:solidFill>
              </a:rPr>
              <a:t>Intensity: ~2x10</a:t>
            </a:r>
            <a:r>
              <a:rPr lang="en-US" altLang="ja-JP" sz="900" i="1" baseline="30000" dirty="0">
                <a:solidFill>
                  <a:srgbClr val="000000"/>
                </a:solidFill>
              </a:rPr>
              <a:t>10</a:t>
            </a:r>
            <a:r>
              <a:rPr lang="en-US" altLang="ja-JP" sz="900" i="1" dirty="0">
                <a:solidFill>
                  <a:srgbClr val="000000"/>
                </a:solidFill>
              </a:rPr>
              <a:t> e/bunch, </a:t>
            </a:r>
          </a:p>
          <a:p>
            <a:pPr defTabSz="1474822"/>
            <a:r>
              <a:rPr lang="en-US" altLang="ja-JP" sz="900" i="1" dirty="0">
                <a:solidFill>
                  <a:srgbClr val="000000"/>
                </a:solidFill>
              </a:rPr>
              <a:t>1 ~ 20 bunches/train, 3.12 Hz</a:t>
            </a:r>
          </a:p>
          <a:p>
            <a:pPr lvl="1" defTabSz="1474822"/>
            <a:r>
              <a:rPr lang="en-US" altLang="ja-JP" sz="900" i="1" dirty="0">
                <a:solidFill>
                  <a:srgbClr val="FF0000"/>
                </a:solidFill>
                <a:latin typeface="ＭＳ Ｐゴシック" charset="0"/>
                <a:sym typeface="Symbol" charset="0"/>
              </a:rPr>
              <a:t></a:t>
            </a:r>
            <a:r>
              <a:rPr lang="en-US" altLang="ja-JP" sz="900" i="1" baseline="-25000" dirty="0">
                <a:solidFill>
                  <a:srgbClr val="FF0000"/>
                </a:solidFill>
              </a:rPr>
              <a:t>x/y</a:t>
            </a:r>
            <a:r>
              <a:rPr lang="en-US" altLang="ja-JP" sz="900" i="1" dirty="0">
                <a:solidFill>
                  <a:srgbClr val="FF0000"/>
                </a:solidFill>
              </a:rPr>
              <a:t> ~ 1.5nm/4pm</a:t>
            </a:r>
          </a:p>
        </p:txBody>
      </p:sp>
      <p:pic>
        <p:nvPicPr>
          <p:cNvPr id="13" name="図 12" descr="保存されていない プレビュー 書類 6（ドラッグされました）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0" y="3045458"/>
            <a:ext cx="2458992" cy="221347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92701" y="1005948"/>
            <a:ext cx="869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/>
              <a:t>ATF</a:t>
            </a:r>
            <a:endParaRPr lang="en-US" altLang="ja-JP" sz="3600" b="1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129" y="4014891"/>
            <a:ext cx="2636739" cy="1795619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6568888" y="3984736"/>
            <a:ext cx="1058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</a:rPr>
              <a:t>cERL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774" y="898460"/>
            <a:ext cx="2447516" cy="1733106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6553260" y="1009379"/>
            <a:ext cx="839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/>
              <a:t>STF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242068" y="2216051"/>
            <a:ext cx="32237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000" b="1" dirty="0">
                <a:solidFill>
                  <a:srgbClr val="FF0000"/>
                </a:solidFill>
              </a:rPr>
              <a:t>Superconducting RF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000" b="1" dirty="0">
                <a:solidFill>
                  <a:srgbClr val="0432FF"/>
                </a:solidFill>
              </a:rPr>
              <a:t>Pulsed beam</a:t>
            </a:r>
            <a:r>
              <a:rPr lang="en-US" altLang="ja-JP" sz="1600" b="1" dirty="0">
                <a:solidFill>
                  <a:srgbClr val="0432FF"/>
                </a:solidFill>
              </a:rPr>
              <a:t>: </a:t>
            </a:r>
          </a:p>
          <a:p>
            <a:r>
              <a:rPr lang="en-US" altLang="ja-JP" sz="1600" b="1" dirty="0">
                <a:solidFill>
                  <a:srgbClr val="0432FF"/>
                </a:solidFill>
              </a:rPr>
              <a:t>1.3 GHz, 1 ms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/>
              <a:t>Higher energy: </a:t>
            </a:r>
          </a:p>
          <a:p>
            <a:r>
              <a:rPr lang="en-US" altLang="ja-JP" sz="1600" dirty="0"/>
              <a:t>60 MeV </a:t>
            </a:r>
            <a:r>
              <a:rPr lang="en-US" altLang="ja-JP" sz="1600" dirty="0">
                <a:sym typeface="Wingdings"/>
              </a:rPr>
              <a:t> </a:t>
            </a:r>
            <a:r>
              <a:rPr lang="en-US" altLang="ja-JP" sz="1600" dirty="0"/>
              <a:t>300 MeV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/>
              <a:t>Plan to restart in 2018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261525" y="5546187"/>
            <a:ext cx="29835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ja-JP" sz="2000" b="1" dirty="0">
                <a:solidFill>
                  <a:srgbClr val="FF0000"/>
                </a:solidFill>
              </a:rPr>
              <a:t>Superconducting RF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2000" b="1" dirty="0">
                <a:solidFill>
                  <a:srgbClr val="FF0000"/>
                </a:solidFill>
              </a:rPr>
              <a:t>CW beam</a:t>
            </a:r>
            <a:r>
              <a:rPr lang="en-US" altLang="ja-JP" sz="1600" b="1" dirty="0">
                <a:solidFill>
                  <a:srgbClr val="FF0000"/>
                </a:solidFill>
              </a:rPr>
              <a:t> 100 uA </a:t>
            </a:r>
            <a:r>
              <a:rPr lang="en-US" altLang="ja-JP" sz="1600" b="1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sz="1600" b="1" dirty="0">
                <a:solidFill>
                  <a:srgbClr val="FF0000"/>
                </a:solidFill>
              </a:rPr>
              <a:t> 10 mA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ja-JP" sz="1600" dirty="0"/>
              <a:t>20 MeV-35MeV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206104" y="4757581"/>
            <a:ext cx="282284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000" b="1" dirty="0"/>
              <a:t>Normal conducting RF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000" b="1" dirty="0">
                <a:solidFill>
                  <a:srgbClr val="FF0000"/>
                </a:solidFill>
              </a:rPr>
              <a:t>Pulsed beam</a:t>
            </a:r>
            <a:r>
              <a:rPr lang="en-US" altLang="ja-JP" sz="1600" b="1" dirty="0">
                <a:solidFill>
                  <a:srgbClr val="FF0000"/>
                </a:solidFill>
              </a:rPr>
              <a:t>: 357 MHz - 1000 bunches/pulse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b="1" dirty="0">
                <a:solidFill>
                  <a:srgbClr val="FF0000"/>
                </a:solidFill>
              </a:rPr>
              <a:t>1.2MW pulse laser stacking in optical cavity as the peak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/>
              <a:t>24 MeV-32MeV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92701" y="4111250"/>
            <a:ext cx="1424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0432FF"/>
                </a:solidFill>
              </a:rPr>
              <a:t>LUCX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2612571" y="2588066"/>
            <a:ext cx="2049864" cy="537155"/>
          </a:xfrm>
          <a:prstGeom prst="straightConnector1">
            <a:avLst/>
          </a:prstGeom>
          <a:ln w="53975" cap="rnd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2744302" y="3225521"/>
            <a:ext cx="1918133" cy="676332"/>
          </a:xfrm>
          <a:prstGeom prst="straightConnector1">
            <a:avLst/>
          </a:prstGeom>
          <a:ln w="53975" cap="rnd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>
            <a:off x="5164853" y="1756163"/>
            <a:ext cx="1517301" cy="1189354"/>
          </a:xfrm>
          <a:prstGeom prst="straightConnector1">
            <a:avLst/>
          </a:prstGeom>
          <a:ln w="53975" cap="rnd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5164854" y="3850935"/>
            <a:ext cx="1517300" cy="680872"/>
          </a:xfrm>
          <a:prstGeom prst="straightConnector1">
            <a:avLst/>
          </a:prstGeom>
          <a:ln w="53975" cap="rnd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 Diagonal Corner Rectangle 7"/>
          <p:cNvSpPr/>
          <p:nvPr/>
        </p:nvSpPr>
        <p:spPr>
          <a:xfrm>
            <a:off x="292205" y="972273"/>
            <a:ext cx="8591904" cy="5628908"/>
          </a:xfrm>
          <a:prstGeom prst="round2DiagRect">
            <a:avLst>
              <a:gd name="adj1" fmla="val 9416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rtlCol="0" anchor="ctr"/>
          <a:lstStyle/>
          <a:p>
            <a:pPr algn="ctr" defTabSz="457100"/>
            <a:endParaRPr>
              <a:solidFill>
                <a:prstClr val="white"/>
              </a:solidFill>
            </a:endParaRPr>
          </a:p>
        </p:txBody>
      </p:sp>
      <p:sp>
        <p:nvSpPr>
          <p:cNvPr id="30" name="タイトル 29"/>
          <p:cNvSpPr>
            <a:spLocks noGrp="1"/>
          </p:cNvSpPr>
          <p:nvPr>
            <p:ph type="title"/>
          </p:nvPr>
        </p:nvSpPr>
        <p:spPr>
          <a:xfrm>
            <a:off x="705590" y="311551"/>
            <a:ext cx="8178519" cy="566136"/>
          </a:xfrm>
        </p:spPr>
        <p:txBody>
          <a:bodyPr/>
          <a:lstStyle/>
          <a:p>
            <a:r>
              <a:rPr lang="en-US" altLang="ja-JP" sz="2800" b="1" dirty="0"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LUCX and ATF electron source: 3.6-cell RF gun 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グループ化 4"/>
          <p:cNvGrpSpPr/>
          <p:nvPr/>
        </p:nvGrpSpPr>
        <p:grpSpPr>
          <a:xfrm>
            <a:off x="468025" y="2991542"/>
            <a:ext cx="4138392" cy="3600400"/>
            <a:chOff x="1216868" y="631403"/>
            <a:chExt cx="6667500" cy="5800725"/>
          </a:xfrm>
        </p:grpSpPr>
        <p:pic>
          <p:nvPicPr>
            <p:cNvPr id="7" name="図 6" descr="3.6cell_rfgun_pict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6868" y="631403"/>
              <a:ext cx="6667500" cy="5800725"/>
            </a:xfrm>
            <a:prstGeom prst="rect">
              <a:avLst/>
            </a:prstGeom>
          </p:spPr>
        </p:pic>
        <p:cxnSp>
          <p:nvCxnSpPr>
            <p:cNvPr id="8" name="直線矢印コネクタ 7"/>
            <p:cNvCxnSpPr/>
            <p:nvPr/>
          </p:nvCxnSpPr>
          <p:spPr>
            <a:xfrm flipH="1">
              <a:off x="3433431" y="4327003"/>
              <a:ext cx="3963858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>
              <a:off x="3433428" y="4233788"/>
              <a:ext cx="4358983" cy="0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6372200" y="6165304"/>
              <a:ext cx="13681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線矢印コネクタ 10"/>
          <p:cNvCxnSpPr/>
          <p:nvPr/>
        </p:nvCxnSpPr>
        <p:spPr>
          <a:xfrm>
            <a:off x="1543605" y="4322357"/>
            <a:ext cx="299485" cy="8640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flipH="1">
            <a:off x="3862676" y="4766889"/>
            <a:ext cx="912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00"/>
            <a:r>
              <a:rPr lang="en-US" altLang="ja-JP" sz="1600" dirty="0">
                <a:solidFill>
                  <a:srgbClr val="0C5986"/>
                </a:solidFill>
              </a:rPr>
              <a:t>e</a:t>
            </a:r>
            <a:r>
              <a:rPr lang="en-US" altLang="ja-JP" sz="1600" baseline="30000" dirty="0">
                <a:solidFill>
                  <a:srgbClr val="0C5986"/>
                </a:solidFill>
              </a:rPr>
              <a:t>-</a:t>
            </a:r>
            <a:r>
              <a:rPr lang="en-US" altLang="ja-JP" sz="1600" dirty="0">
                <a:solidFill>
                  <a:srgbClr val="0C5986"/>
                </a:solidFill>
              </a:rPr>
              <a:t> beam</a:t>
            </a:r>
            <a:endParaRPr lang="ja-JP" altLang="en-US" sz="1600" dirty="0">
              <a:solidFill>
                <a:srgbClr val="0C5986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3832552" y="5354795"/>
            <a:ext cx="9430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00"/>
            <a:r>
              <a:rPr lang="en-US" altLang="ja-JP" sz="1600" dirty="0">
                <a:solidFill>
                  <a:srgbClr val="7030A0"/>
                </a:solidFill>
              </a:rPr>
              <a:t>UV laser</a:t>
            </a:r>
          </a:p>
          <a:p>
            <a:pPr defTabSz="457100"/>
            <a:r>
              <a:rPr lang="en-US" altLang="ja-JP" sz="1600" dirty="0">
                <a:solidFill>
                  <a:srgbClr val="7030A0"/>
                </a:solidFill>
              </a:rPr>
              <a:t>(266nm)</a:t>
            </a:r>
            <a:endParaRPr lang="ja-JP" altLang="en-US" sz="1600" dirty="0">
              <a:solidFill>
                <a:srgbClr val="7030A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98812" y="3772231"/>
            <a:ext cx="16413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00"/>
            <a:r>
              <a:rPr lang="en-US" altLang="ja-JP" sz="1600" dirty="0">
                <a:solidFill>
                  <a:prstClr val="black"/>
                </a:solidFill>
              </a:rPr>
              <a:t>Cs</a:t>
            </a:r>
            <a:r>
              <a:rPr lang="en-US" altLang="ja-JP" sz="1600" baseline="-25000" dirty="0">
                <a:solidFill>
                  <a:prstClr val="black"/>
                </a:solidFill>
              </a:rPr>
              <a:t>2</a:t>
            </a:r>
            <a:r>
              <a:rPr lang="en-US" altLang="ja-JP" sz="1600" dirty="0">
                <a:solidFill>
                  <a:prstClr val="black"/>
                </a:solidFill>
              </a:rPr>
              <a:t>Te photocathode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412243" y="607465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00"/>
            <a:r>
              <a:rPr lang="en-US" altLang="ja-JP" dirty="0">
                <a:solidFill>
                  <a:prstClr val="black"/>
                </a:solidFill>
              </a:rPr>
              <a:t>Tuner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2412241" y="5873434"/>
            <a:ext cx="360038" cy="30284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438309" y="3353150"/>
            <a:ext cx="11681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00"/>
            <a:r>
              <a:rPr lang="en-US" altLang="ja-JP" sz="1600" dirty="0">
                <a:solidFill>
                  <a:prstClr val="black"/>
                </a:solidFill>
              </a:rPr>
              <a:t>RF Input</a:t>
            </a:r>
          </a:p>
          <a:p>
            <a:pPr defTabSz="457100"/>
            <a:r>
              <a:rPr lang="en-US" altLang="ja-JP" sz="1600" dirty="0">
                <a:solidFill>
                  <a:prstClr val="black"/>
                </a:solidFill>
              </a:rPr>
              <a:t>Waveguide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024031" y="4935180"/>
            <a:ext cx="72008" cy="144016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0"/>
            <a:endParaRPr lang="ja-JP" altLang="en-US" sz="1400">
              <a:solidFill>
                <a:prstClr val="white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564371" y="6032259"/>
            <a:ext cx="93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00"/>
            <a:r>
              <a:rPr lang="en-US" altLang="ja-JP" dirty="0">
                <a:solidFill>
                  <a:prstClr val="black"/>
                </a:solidFill>
              </a:rPr>
              <a:t>100mm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391" y="4103494"/>
            <a:ext cx="2747710" cy="242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正方形/長方形 23"/>
          <p:cNvSpPr/>
          <p:nvPr/>
        </p:nvSpPr>
        <p:spPr>
          <a:xfrm>
            <a:off x="636421" y="139956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00"/>
            <a:r>
              <a:rPr lang="en-US" altLang="ja-JP" dirty="0">
                <a:solidFill>
                  <a:prstClr val="black"/>
                </a:solidFill>
              </a:rPr>
              <a:t>Frequency (</a:t>
            </a:r>
            <a:r>
              <a:rPr lang="el-GR" altLang="ja-JP" dirty="0">
                <a:solidFill>
                  <a:prstClr val="black"/>
                </a:solidFill>
              </a:rPr>
              <a:t>π-</a:t>
            </a:r>
            <a:r>
              <a:rPr lang="en-US" altLang="ja-JP" dirty="0">
                <a:solidFill>
                  <a:prstClr val="black"/>
                </a:solidFill>
              </a:rPr>
              <a:t>mode)		2856 MHz </a:t>
            </a:r>
          </a:p>
          <a:p>
            <a:pPr defTabSz="457100"/>
            <a:r>
              <a:rPr lang="en-US" altLang="ja-JP" dirty="0" err="1">
                <a:solidFill>
                  <a:prstClr val="black"/>
                </a:solidFill>
              </a:rPr>
              <a:t>Qvalue</a:t>
            </a:r>
            <a:r>
              <a:rPr lang="en-US" altLang="ja-JP" dirty="0">
                <a:solidFill>
                  <a:prstClr val="black"/>
                </a:solidFill>
              </a:rPr>
              <a:t>					15000 	</a:t>
            </a:r>
          </a:p>
          <a:p>
            <a:pPr defTabSz="457100"/>
            <a:r>
              <a:rPr lang="en-US" altLang="ja-JP" dirty="0">
                <a:solidFill>
                  <a:prstClr val="black"/>
                </a:solidFill>
              </a:rPr>
              <a:t>Coupling </a:t>
            </a:r>
            <a:r>
              <a:rPr lang="el-GR" altLang="ja-JP" dirty="0">
                <a:solidFill>
                  <a:prstClr val="black"/>
                </a:solidFill>
              </a:rPr>
              <a:t>β </a:t>
            </a:r>
            <a:r>
              <a:rPr lang="en-US" altLang="ja-JP" dirty="0">
                <a:solidFill>
                  <a:prstClr val="black"/>
                </a:solidFill>
              </a:rPr>
              <a:t>				</a:t>
            </a:r>
            <a:r>
              <a:rPr lang="el-GR" altLang="ja-JP" dirty="0">
                <a:solidFill>
                  <a:prstClr val="black"/>
                </a:solidFill>
              </a:rPr>
              <a:t>0.99 	</a:t>
            </a:r>
          </a:p>
          <a:p>
            <a:pPr defTabSz="457100"/>
            <a:r>
              <a:rPr lang="en-US" altLang="ja-JP" dirty="0">
                <a:solidFill>
                  <a:prstClr val="black"/>
                </a:solidFill>
              </a:rPr>
              <a:t>R/Q 					        395</a:t>
            </a:r>
            <a:r>
              <a:rPr lang="el-GR" altLang="ja-JP" dirty="0">
                <a:solidFill>
                  <a:prstClr val="black"/>
                </a:solidFill>
              </a:rPr>
              <a:t>Ω 	</a:t>
            </a:r>
          </a:p>
          <a:p>
            <a:pPr defTabSz="457100"/>
            <a:r>
              <a:rPr lang="fr-FR" altLang="ja-JP" dirty="0">
                <a:solidFill>
                  <a:prstClr val="black"/>
                </a:solidFill>
              </a:rPr>
              <a:t>Mode separation (π-2π/3) 	2.8 MHz 	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12" y="1112793"/>
            <a:ext cx="3878326" cy="290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7" y="3451815"/>
            <a:ext cx="4554148" cy="3006995"/>
          </a:xfrm>
          <a:prstGeom prst="rect">
            <a:avLst/>
          </a:prstGeom>
        </p:spPr>
      </p:pic>
      <p:sp>
        <p:nvSpPr>
          <p:cNvPr id="21" name="タイトル 20"/>
          <p:cNvSpPr>
            <a:spLocks noGrp="1"/>
          </p:cNvSpPr>
          <p:nvPr>
            <p:ph type="title"/>
          </p:nvPr>
        </p:nvSpPr>
        <p:spPr>
          <a:xfrm>
            <a:off x="5216893" y="323500"/>
            <a:ext cx="3815896" cy="673965"/>
          </a:xfrm>
        </p:spPr>
        <p:txBody>
          <a:bodyPr>
            <a:noAutofit/>
          </a:bodyPr>
          <a:lstStyle/>
          <a:p>
            <a:r>
              <a:rPr kumimoji="1" lang="en-US" altLang="ja-JP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LUCX accelerator</a:t>
            </a:r>
            <a:endParaRPr kumimoji="1" lang="ja-JP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69645" y="367576"/>
            <a:ext cx="11566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/>
              <a:t>LCS X-ray</a:t>
            </a:r>
            <a:endParaRPr kumimoji="1" lang="en-US" altLang="ja-JP" sz="20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15150" y="2656226"/>
            <a:ext cx="222885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electron source</a:t>
            </a:r>
          </a:p>
          <a:p>
            <a:r>
              <a:rPr kumimoji="1" lang="en-US" altLang="ja-JP" dirty="0"/>
              <a:t>Photocathode RF gun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57468" y="2161990"/>
            <a:ext cx="20009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12-cell Booster 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10262" y="833354"/>
            <a:ext cx="200096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/>
              <a:t>Optical Cavity:</a:t>
            </a:r>
            <a:endParaRPr lang="en-US" altLang="ja-JP" sz="2000" b="1" dirty="0"/>
          </a:p>
          <a:p>
            <a:r>
              <a:rPr lang="en-US" altLang="ja-JP" sz="2000" b="1" dirty="0"/>
              <a:t>LCS X-ray source</a:t>
            </a:r>
          </a:p>
        </p:txBody>
      </p:sp>
      <p:cxnSp>
        <p:nvCxnSpPr>
          <p:cNvPr id="11" name="直線コネクタ 10"/>
          <p:cNvCxnSpPr/>
          <p:nvPr/>
        </p:nvCxnSpPr>
        <p:spPr>
          <a:xfrm>
            <a:off x="1248032" y="418261"/>
            <a:ext cx="1878227" cy="1158409"/>
          </a:xfrm>
          <a:prstGeom prst="line">
            <a:avLst/>
          </a:prstGeom>
          <a:ln w="50800">
            <a:solidFill>
              <a:srgbClr val="0432FF"/>
            </a:solidFill>
            <a:headEnd type="triangle" w="med" len="med"/>
            <a:tailEnd type="none" w="med" len="med"/>
          </a:ln>
          <a:effectLst>
            <a:glow rad="228600">
              <a:schemeClr val="accent4">
                <a:satMod val="175000"/>
                <a:alpha val="77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187145" y="3490552"/>
            <a:ext cx="2000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b="1"/>
              <a:t>Optical Cavity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185284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EC7D70BA-B67A-413E-B014-B3092945A787}" type="slidenum">
              <a:rPr kumimoji="0" lang="en-US" altLang="ja-JP" smtClean="0"/>
              <a:pPr eaLnBrk="1" hangingPunct="1"/>
              <a:t>6</a:t>
            </a:fld>
            <a:endParaRPr kumimoji="0" lang="en-US" altLang="ja-JP"/>
          </a:p>
        </p:txBody>
      </p:sp>
      <p:pic>
        <p:nvPicPr>
          <p:cNvPr id="35843" name="Picture 2" descr="Fig15_xrayedist_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3600450"/>
            <a:ext cx="4535487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Fig14_reyhori_4mirror_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600450"/>
            <a:ext cx="45720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Fig9_reyhori_beamline_b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8" y="0"/>
            <a:ext cx="5684838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5638800" y="523825"/>
          <a:ext cx="3486150" cy="188912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975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06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187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Energy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30MeV</a:t>
                      </a:r>
                      <a:endParaRPr lang="ja-JP" sz="1400" b="1" kern="80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186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Intensity 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0.4nC/bunch </a:t>
                      </a:r>
                      <a:endParaRPr lang="ja-JP" sz="1400" b="1" kern="80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186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Number of bunch 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1000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326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Beam size at the collision point (1σ)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33μm </a:t>
                      </a:r>
                      <a:r>
                        <a:rPr lang="ja-JP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×</a:t>
                      </a: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33μm  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186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Bunch length</a:t>
                      </a:r>
                      <a:endParaRPr lang="ja-JP" sz="1400" b="1" kern="80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10ps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2053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Bunch spacing</a:t>
                      </a:r>
                      <a:endParaRPr lang="ja-JP" sz="1400" b="1" kern="80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2.8ns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5668962" y="2461344"/>
          <a:ext cx="3511550" cy="125568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9898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16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3922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Energy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1.17eV(1064nm)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922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Intensity </a:t>
                      </a:r>
                      <a:endParaRPr lang="ja-JP" sz="1400" b="1" kern="80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8mJ/pulse 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922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Waist size(1σ)</a:t>
                      </a:r>
                      <a:endParaRPr lang="ja-JP" sz="1400" b="1" kern="80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55μm </a:t>
                      </a:r>
                      <a:r>
                        <a:rPr lang="ja-JP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×</a:t>
                      </a: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25μm  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922"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Pulse length</a:t>
                      </a:r>
                      <a:endParaRPr lang="ja-JP" sz="1400" b="1" kern="80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  <a:latin typeface="+mn-lt"/>
                          <a:ea typeface="ＭＳ 明朝"/>
                          <a:cs typeface="ＭＳ 明朝"/>
                        </a:rPr>
                        <a:t>7ps</a:t>
                      </a:r>
                      <a:endParaRPr lang="ja-JP" sz="1400" b="1" kern="800" dirty="0">
                        <a:effectLst/>
                        <a:latin typeface="+mn-lt"/>
                        <a:ea typeface="ＭＳ 明朝"/>
                        <a:cs typeface="ＭＳ 明朝"/>
                      </a:endParaRPr>
                    </a:p>
                  </a:txBody>
                  <a:tcPr marL="68588" marR="6858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5872" name="テキスト ボックス 1"/>
          <p:cNvSpPr txBox="1">
            <a:spLocks noChangeArrowheads="1"/>
          </p:cNvSpPr>
          <p:nvPr/>
        </p:nvSpPr>
        <p:spPr bwMode="auto">
          <a:xfrm>
            <a:off x="3419475" y="3944938"/>
            <a:ext cx="5167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/>
              <a:t>Photon flux more than 10</a:t>
            </a:r>
            <a:r>
              <a:rPr lang="en-US" altLang="ja-JP" sz="2400" b="1" baseline="30000"/>
              <a:t>8</a:t>
            </a:r>
            <a:r>
              <a:rPr lang="en-US" altLang="ja-JP" sz="2400" b="1"/>
              <a:t> per second</a:t>
            </a:r>
            <a:endParaRPr lang="ja-JP" altLang="en-US" sz="2400" b="1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07704" y="718443"/>
            <a:ext cx="3858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My colleagues got the X-ray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Flux of 10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7</a:t>
            </a:r>
            <a:r>
              <a:rPr lang="en-US" altLang="ja-JP" sz="2400" b="1" dirty="0">
                <a:solidFill>
                  <a:srgbClr val="FF0000"/>
                </a:solidFill>
              </a:rPr>
              <a:t> at 12.5Hz.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626" y="1484784"/>
            <a:ext cx="26091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Still we have problem</a:t>
            </a:r>
          </a:p>
          <a:p>
            <a:r>
              <a:rPr lang="en-US" altLang="ja-JP" dirty="0"/>
              <a:t>on cavity rigidity.</a:t>
            </a:r>
          </a:p>
          <a:p>
            <a:r>
              <a:rPr lang="en-US" altLang="ja-JP" dirty="0"/>
              <a:t>We need the improvement</a:t>
            </a:r>
          </a:p>
          <a:p>
            <a:r>
              <a:rPr lang="en-US" altLang="ja-JP" dirty="0"/>
              <a:t>of table and installation of</a:t>
            </a:r>
          </a:p>
          <a:p>
            <a:r>
              <a:rPr lang="en-US" altLang="ja-JP" dirty="0"/>
              <a:t>high reflectivity mirrors. 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29913" y="3550660"/>
            <a:ext cx="2480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Brightness 10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sz="1200" dirty="0">
                <a:solidFill>
                  <a:srgbClr val="FF0000"/>
                </a:solidFill>
              </a:rPr>
              <a:t>Photons/sec/mm</a:t>
            </a:r>
            <a:r>
              <a:rPr lang="en-US" altLang="ja-JP" sz="1200" baseline="30000" dirty="0">
                <a:solidFill>
                  <a:srgbClr val="FF0000"/>
                </a:solidFill>
              </a:rPr>
              <a:t>2/</a:t>
            </a:r>
            <a:r>
              <a:rPr lang="en-US" altLang="ja-JP" sz="1200" dirty="0">
                <a:solidFill>
                  <a:srgbClr val="FF0000"/>
                </a:solidFill>
              </a:rPr>
              <a:t>mrad</a:t>
            </a:r>
            <a:r>
              <a:rPr lang="en-US" altLang="ja-JP" sz="1200" baseline="30000" dirty="0">
                <a:solidFill>
                  <a:srgbClr val="FF0000"/>
                </a:solidFill>
              </a:rPr>
              <a:t>2</a:t>
            </a:r>
            <a:r>
              <a:rPr lang="en-US" altLang="ja-JP" sz="1200" dirty="0">
                <a:solidFill>
                  <a:srgbClr val="FF0000"/>
                </a:solidFill>
              </a:rPr>
              <a:t> in 0.1%b.w.</a:t>
            </a:r>
          </a:p>
        </p:txBody>
      </p:sp>
      <p:sp>
        <p:nvSpPr>
          <p:cNvPr id="12" name="正方形/長方形 10"/>
          <p:cNvSpPr/>
          <p:nvPr/>
        </p:nvSpPr>
        <p:spPr>
          <a:xfrm>
            <a:off x="-21771" y="-9939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cs typeface="Times New Roman" panose="02020603050405020304" pitchFamily="18" charset="0"/>
              </a:rPr>
              <a:t>A</a:t>
            </a:r>
            <a:r>
              <a:rPr lang="en-US" altLang="ja-JP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pplication to novel light sources</a:t>
            </a:r>
            <a:endParaRPr lang="ja-JP" altLang="en-US" sz="4400" dirty="0">
              <a:ea typeface="ＭＳ Ｐゴシック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51640" y="4761468"/>
            <a:ext cx="4647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second is </a:t>
            </a:r>
            <a:r>
              <a:rPr kumimoji="1" lang="en-US" altLang="ja-JP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enogh</a:t>
            </a:r>
            <a:r>
              <a:rPr kumimoji="1" lang="en-US" altLang="ja-JP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get X-ray imaging.</a:t>
            </a:r>
            <a:endParaRPr kumimoji="1" lang="ja-JP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496" y="3060249"/>
            <a:ext cx="221246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</a:rPr>
              <a:t>Calculation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28650" y="750144"/>
            <a:ext cx="7886700" cy="782192"/>
          </a:xfrm>
        </p:spPr>
        <p:txBody>
          <a:bodyPr>
            <a:normAutofit/>
          </a:bodyPr>
          <a:lstStyle/>
          <a:p>
            <a:r>
              <a:rPr kumimoji="1" lang="en-US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LUCX Optical cavity and Laser system</a:t>
            </a:r>
            <a:endParaRPr kumimoji="1" lang="ja-JP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" y="1532336"/>
            <a:ext cx="7824216" cy="5209032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1992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ja-JP" sz="2800" b="1" dirty="0"/>
              <a:t>2. Laser Pulse Accumulation with Burst Amplification</a:t>
            </a:r>
          </a:p>
        </p:txBody>
      </p:sp>
    </p:spTree>
    <p:extLst>
      <p:ext uri="{BB962C8B-B14F-4D97-AF65-F5344CB8AC3E}">
        <p14:creationId xmlns:p14="http://schemas.microsoft.com/office/powerpoint/2010/main" val="2786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8" y="98613"/>
            <a:ext cx="8297004" cy="622275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6195102" y="6321366"/>
            <a:ext cx="276960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i="1" dirty="0">
                <a:solidFill>
                  <a:prstClr val="black"/>
                </a:solidFill>
                <a:latin typeface="Calibri"/>
              </a:rPr>
              <a:t>K. </a:t>
            </a:r>
            <a:r>
              <a:rPr lang="en-US" altLang="ja-JP" sz="2000" i="1" dirty="0" err="1">
                <a:solidFill>
                  <a:prstClr val="black"/>
                </a:solidFill>
                <a:latin typeface="Calibri"/>
              </a:rPr>
              <a:t>Sakaue</a:t>
            </a:r>
            <a:r>
              <a:rPr lang="en-US" altLang="ja-JP" sz="2000" i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altLang="ja-JP" sz="2000" i="1" dirty="0" err="1">
                <a:solidFill>
                  <a:prstClr val="black"/>
                </a:solidFill>
                <a:latin typeface="Calibri"/>
              </a:rPr>
              <a:t>Waseda</a:t>
            </a:r>
            <a:r>
              <a:rPr lang="en-US" altLang="ja-JP" sz="20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ja-JP" sz="2000" i="1" dirty="0" err="1">
                <a:solidFill>
                  <a:prstClr val="black"/>
                </a:solidFill>
                <a:latin typeface="Calibri"/>
              </a:rPr>
              <a:t>univ.</a:t>
            </a:r>
            <a:r>
              <a:rPr lang="en-US" altLang="ja-JP" sz="2000" i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22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azu\Desktop\lucx_laser_cav_setup_20141106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68127"/>
            <a:ext cx="87979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250825" y="4293096"/>
            <a:ext cx="1872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 flipV="1">
            <a:off x="393699" y="399668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467544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539552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611560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683568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755576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827584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899592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969763" y="399668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043608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1115616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1187624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1259632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1331640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403648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1475656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545827" y="399668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1619672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1691680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763688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835696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1907704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1979712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2051720" y="3995538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1330945" y="3501008"/>
            <a:ext cx="1872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2123728" y="320345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2195736" y="320345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2267744" y="320345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2339752" y="320345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V="1">
            <a:off x="2411760" y="320345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V="1">
            <a:off x="2483768" y="3203450"/>
            <a:ext cx="0" cy="2964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1403648" y="4293096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>
            <a:off x="2375756" y="3573016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595641" y="2852936"/>
            <a:ext cx="1872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/>
          <p:cNvGrpSpPr/>
          <p:nvPr/>
        </p:nvGrpSpPr>
        <p:grpSpPr>
          <a:xfrm>
            <a:off x="8388424" y="1268760"/>
            <a:ext cx="360040" cy="1583034"/>
            <a:chOff x="8388424" y="2555378"/>
            <a:chExt cx="360040" cy="296416"/>
          </a:xfrm>
        </p:grpSpPr>
        <p:cxnSp>
          <p:nvCxnSpPr>
            <p:cNvPr id="41" name="直線コネクタ 40"/>
            <p:cNvCxnSpPr/>
            <p:nvPr/>
          </p:nvCxnSpPr>
          <p:spPr>
            <a:xfrm flipV="1">
              <a:off x="8388424" y="2555378"/>
              <a:ext cx="0" cy="2964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8460432" y="2555378"/>
              <a:ext cx="0" cy="2964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V="1">
              <a:off x="8532440" y="2555378"/>
              <a:ext cx="0" cy="2964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8604448" y="2555378"/>
              <a:ext cx="0" cy="2964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V="1">
              <a:off x="8676456" y="2555378"/>
              <a:ext cx="0" cy="2964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8748464" y="2555378"/>
              <a:ext cx="0" cy="2964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線矢印コネクタ 46"/>
          <p:cNvCxnSpPr/>
          <p:nvPr/>
        </p:nvCxnSpPr>
        <p:spPr>
          <a:xfrm flipH="1">
            <a:off x="8028384" y="2907804"/>
            <a:ext cx="287684" cy="5211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393699" y="347783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3W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187624" y="2723138"/>
            <a:ext cx="159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3W</a:t>
            </a:r>
            <a:r>
              <a:rPr lang="ja-JP" altLang="en-US" dirty="0"/>
              <a:t> </a:t>
            </a:r>
            <a:r>
              <a:rPr lang="en-US" altLang="ja-JP" dirty="0"/>
              <a:t>picked up pulse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308304" y="921494"/>
            <a:ext cx="1593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30kW</a:t>
            </a:r>
            <a:r>
              <a:rPr lang="ja-JP" altLang="en-US" b="1" dirty="0"/>
              <a:t> </a:t>
            </a:r>
            <a:r>
              <a:rPr lang="en-US" altLang="ja-JP" b="1" dirty="0"/>
              <a:t>burst amplified pulse</a:t>
            </a:r>
            <a:endParaRPr kumimoji="1" lang="ja-JP" altLang="en-US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7544" y="60069"/>
            <a:ext cx="8414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We installed the </a:t>
            </a:r>
            <a:r>
              <a:rPr kumimoji="1" lang="en-US" altLang="ja-JP" sz="2400" b="1" dirty="0" err="1"/>
              <a:t>Pockels</a:t>
            </a:r>
            <a:r>
              <a:rPr kumimoji="1" lang="en-US" altLang="ja-JP" sz="2400" b="1" dirty="0"/>
              <a:t> cell in order to collect the amplification </a:t>
            </a:r>
          </a:p>
          <a:p>
            <a:r>
              <a:rPr kumimoji="1" lang="en-US" altLang="ja-JP" sz="2400" b="1" dirty="0"/>
              <a:t>power at the electron </a:t>
            </a:r>
            <a:r>
              <a:rPr lang="en-US" altLang="ja-JP" sz="2400" b="1" dirty="0"/>
              <a:t>beam timing.</a:t>
            </a:r>
            <a:r>
              <a:rPr kumimoji="1" lang="en-US" altLang="ja-JP" sz="2400" b="1" dirty="0"/>
              <a:t> 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84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766</TotalTime>
  <Words>1471</Words>
  <Application>Microsoft Office PowerPoint</Application>
  <PresentationFormat>画面に合わせる (4:3)</PresentationFormat>
  <Paragraphs>312</Paragraphs>
  <Slides>20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8" baseType="lpstr">
      <vt:lpstr>HGP行書体</vt:lpstr>
      <vt:lpstr>Hiragino Maru Gothic Pro W4</vt:lpstr>
      <vt:lpstr>ＭＳ Ｐゴシック</vt:lpstr>
      <vt:lpstr>ＭＳ Ｐゴシック</vt:lpstr>
      <vt:lpstr>MS UI Gothic</vt:lpstr>
      <vt:lpstr>ＭＳ 明朝</vt:lpstr>
      <vt:lpstr>News Gothic MT</vt:lpstr>
      <vt:lpstr>Osaka</vt:lpstr>
      <vt:lpstr>SymbolMono BT</vt:lpstr>
      <vt:lpstr>Arial</vt:lpstr>
      <vt:lpstr>Calibri</vt:lpstr>
      <vt:lpstr>Calibri Light</vt:lpstr>
      <vt:lpstr>Symbol</vt:lpstr>
      <vt:lpstr>Times</vt:lpstr>
      <vt:lpstr>Times New Roman</vt:lpstr>
      <vt:lpstr>Wingdings</vt:lpstr>
      <vt:lpstr>Office テーマ</vt:lpstr>
      <vt:lpstr>KGPlot</vt:lpstr>
      <vt:lpstr>PowerPoint プレゼンテーション</vt:lpstr>
      <vt:lpstr>Laser Compton Scattering (LCS)</vt:lpstr>
      <vt:lpstr>Electron Accelerators in KEK used for LCS R&amp;D and experiments to develop technologies</vt:lpstr>
      <vt:lpstr>LUCX and ATF electron source: 3.6-cell RF gun </vt:lpstr>
      <vt:lpstr>LUCX accelerator</vt:lpstr>
      <vt:lpstr>PowerPoint プレゼンテーション</vt:lpstr>
      <vt:lpstr>LUCX Optical cavity and Laser system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LCS X-ray imaging at LUCX</vt:lpstr>
      <vt:lpstr>Evaluation of present LCS performance</vt:lpstr>
      <vt:lpstr>PowerPoint プレゼンテーション</vt:lpstr>
      <vt:lpstr>PowerPoint プレゼンテーション</vt:lpstr>
      <vt:lpstr>4. Summary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JunjiUrakawa</dc:creator>
  <cp:lastModifiedBy>Urakawa Junji</cp:lastModifiedBy>
  <cp:revision>69</cp:revision>
  <cp:lastPrinted>2021-03-16T09:32:06Z</cp:lastPrinted>
  <dcterms:created xsi:type="dcterms:W3CDTF">2019-09-29T12:09:13Z</dcterms:created>
  <dcterms:modified xsi:type="dcterms:W3CDTF">2021-03-16T23:28:25Z</dcterms:modified>
</cp:coreProperties>
</file>