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56" r:id="rId2"/>
    <p:sldId id="262" r:id="rId3"/>
    <p:sldId id="261" r:id="rId4"/>
    <p:sldId id="296" r:id="rId5"/>
    <p:sldId id="263" r:id="rId6"/>
    <p:sldId id="290" r:id="rId7"/>
    <p:sldId id="264" r:id="rId8"/>
    <p:sldId id="291" r:id="rId9"/>
    <p:sldId id="267" r:id="rId10"/>
    <p:sldId id="269" r:id="rId11"/>
    <p:sldId id="295" r:id="rId12"/>
    <p:sldId id="272" r:id="rId13"/>
    <p:sldId id="273" r:id="rId14"/>
    <p:sldId id="284" r:id="rId15"/>
    <p:sldId id="297" r:id="rId16"/>
    <p:sldId id="293" r:id="rId17"/>
    <p:sldId id="275" r:id="rId18"/>
    <p:sldId id="298" r:id="rId19"/>
    <p:sldId id="274" r:id="rId20"/>
    <p:sldId id="287" r:id="rId21"/>
    <p:sldId id="270" r:id="rId22"/>
    <p:sldId id="289" r:id="rId23"/>
    <p:sldId id="281" r:id="rId24"/>
    <p:sldId id="27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4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21" autoAdjust="0"/>
    <p:restoredTop sz="94660"/>
  </p:normalViewPr>
  <p:slideViewPr>
    <p:cSldViewPr snapToGrid="0">
      <p:cViewPr varScale="1">
        <p:scale>
          <a:sx n="115" d="100"/>
          <a:sy n="115" d="100"/>
        </p:scale>
        <p:origin x="59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0E6EE-4C90-4625-8CCA-A3D684A40812}" type="datetimeFigureOut">
              <a:rPr lang="ru-RU" smtClean="0"/>
              <a:t>18.03.2021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3CD16F-C68D-4F88-AB31-8E9350B5134C}" type="slidenum">
              <a:rPr lang="ru-RU" smtClean="0"/>
              <a:t>‹#›</a:t>
            </a:fld>
            <a:endParaRPr lang="ru-RU"/>
          </a:p>
        </p:txBody>
      </p:sp>
    </p:spTree>
    <p:extLst>
      <p:ext uri="{BB962C8B-B14F-4D97-AF65-F5344CB8AC3E}">
        <p14:creationId xmlns:p14="http://schemas.microsoft.com/office/powerpoint/2010/main" val="75316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3A82034D-332C-43C3-B638-84BA3E398452}" type="datetimeFigureOut">
              <a:rPr lang="ru-RU" smtClean="0"/>
              <a:t>18.03.2021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2D4D122-BDF2-4550-8E32-CE22B8C0F316}" type="slidenum">
              <a:rPr lang="ru-RU" smtClean="0"/>
              <a:t>‹#›</a:t>
            </a:fld>
            <a:endParaRPr lang="ru-RU"/>
          </a:p>
        </p:txBody>
      </p:sp>
    </p:spTree>
    <p:extLst>
      <p:ext uri="{BB962C8B-B14F-4D97-AF65-F5344CB8AC3E}">
        <p14:creationId xmlns:p14="http://schemas.microsoft.com/office/powerpoint/2010/main" val="2229018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A82034D-332C-43C3-B638-84BA3E398452}" type="datetimeFigureOut">
              <a:rPr lang="ru-RU" smtClean="0"/>
              <a:t>18.03.2021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2D4D122-BDF2-4550-8E32-CE22B8C0F316}" type="slidenum">
              <a:rPr lang="ru-RU" smtClean="0"/>
              <a:t>‹#›</a:t>
            </a:fld>
            <a:endParaRPr lang="ru-RU"/>
          </a:p>
        </p:txBody>
      </p:sp>
    </p:spTree>
    <p:extLst>
      <p:ext uri="{BB962C8B-B14F-4D97-AF65-F5344CB8AC3E}">
        <p14:creationId xmlns:p14="http://schemas.microsoft.com/office/powerpoint/2010/main" val="154993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A82034D-332C-43C3-B638-84BA3E398452}" type="datetimeFigureOut">
              <a:rPr lang="ru-RU" smtClean="0"/>
              <a:t>18.03.2021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2D4D122-BDF2-4550-8E32-CE22B8C0F316}" type="slidenum">
              <a:rPr lang="ru-RU" smtClean="0"/>
              <a:t>‹#›</a:t>
            </a:fld>
            <a:endParaRPr lang="ru-RU"/>
          </a:p>
        </p:txBody>
      </p:sp>
    </p:spTree>
    <p:extLst>
      <p:ext uri="{BB962C8B-B14F-4D97-AF65-F5344CB8AC3E}">
        <p14:creationId xmlns:p14="http://schemas.microsoft.com/office/powerpoint/2010/main" val="305885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3A82034D-332C-43C3-B638-84BA3E398452}" type="datetimeFigureOut">
              <a:rPr lang="ru-RU" smtClean="0"/>
              <a:t>18.03.2021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2D4D122-BDF2-4550-8E32-CE22B8C0F316}" type="slidenum">
              <a:rPr lang="ru-RU" smtClean="0"/>
              <a:t>‹#›</a:t>
            </a:fld>
            <a:endParaRPr lang="ru-RU"/>
          </a:p>
        </p:txBody>
      </p:sp>
    </p:spTree>
    <p:extLst>
      <p:ext uri="{BB962C8B-B14F-4D97-AF65-F5344CB8AC3E}">
        <p14:creationId xmlns:p14="http://schemas.microsoft.com/office/powerpoint/2010/main" val="425641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A82034D-332C-43C3-B638-84BA3E398452}" type="datetimeFigureOut">
              <a:rPr lang="ru-RU" smtClean="0"/>
              <a:t>18.03.2021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2D4D122-BDF2-4550-8E32-CE22B8C0F316}" type="slidenum">
              <a:rPr lang="ru-RU" smtClean="0"/>
              <a:t>‹#›</a:t>
            </a:fld>
            <a:endParaRPr lang="ru-RU"/>
          </a:p>
        </p:txBody>
      </p:sp>
    </p:spTree>
    <p:extLst>
      <p:ext uri="{BB962C8B-B14F-4D97-AF65-F5344CB8AC3E}">
        <p14:creationId xmlns:p14="http://schemas.microsoft.com/office/powerpoint/2010/main" val="3844003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3A82034D-332C-43C3-B638-84BA3E398452}" type="datetimeFigureOut">
              <a:rPr lang="ru-RU" smtClean="0"/>
              <a:t>18.03.2021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2D4D122-BDF2-4550-8E32-CE22B8C0F316}" type="slidenum">
              <a:rPr lang="ru-RU" smtClean="0"/>
              <a:t>‹#›</a:t>
            </a:fld>
            <a:endParaRPr lang="ru-RU"/>
          </a:p>
        </p:txBody>
      </p:sp>
    </p:spTree>
    <p:extLst>
      <p:ext uri="{BB962C8B-B14F-4D97-AF65-F5344CB8AC3E}">
        <p14:creationId xmlns:p14="http://schemas.microsoft.com/office/powerpoint/2010/main" val="972157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3A82034D-332C-43C3-B638-84BA3E398452}" type="datetimeFigureOut">
              <a:rPr lang="ru-RU" smtClean="0"/>
              <a:t>18.03.2021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2D4D122-BDF2-4550-8E32-CE22B8C0F316}" type="slidenum">
              <a:rPr lang="ru-RU" smtClean="0"/>
              <a:t>‹#›</a:t>
            </a:fld>
            <a:endParaRPr lang="ru-RU"/>
          </a:p>
        </p:txBody>
      </p:sp>
    </p:spTree>
    <p:extLst>
      <p:ext uri="{BB962C8B-B14F-4D97-AF65-F5344CB8AC3E}">
        <p14:creationId xmlns:p14="http://schemas.microsoft.com/office/powerpoint/2010/main" val="4194738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3A82034D-332C-43C3-B638-84BA3E398452}" type="datetimeFigureOut">
              <a:rPr lang="ru-RU" smtClean="0"/>
              <a:t>18.03.2021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2D4D122-BDF2-4550-8E32-CE22B8C0F316}" type="slidenum">
              <a:rPr lang="ru-RU" smtClean="0"/>
              <a:t>‹#›</a:t>
            </a:fld>
            <a:endParaRPr lang="ru-RU"/>
          </a:p>
        </p:txBody>
      </p:sp>
    </p:spTree>
    <p:extLst>
      <p:ext uri="{BB962C8B-B14F-4D97-AF65-F5344CB8AC3E}">
        <p14:creationId xmlns:p14="http://schemas.microsoft.com/office/powerpoint/2010/main" val="1809974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82034D-332C-43C3-B638-84BA3E398452}" type="datetimeFigureOut">
              <a:rPr lang="ru-RU" smtClean="0"/>
              <a:t>18.03.2021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2D4D122-BDF2-4550-8E32-CE22B8C0F316}" type="slidenum">
              <a:rPr lang="ru-RU" smtClean="0"/>
              <a:t>‹#›</a:t>
            </a:fld>
            <a:endParaRPr lang="ru-RU"/>
          </a:p>
        </p:txBody>
      </p:sp>
    </p:spTree>
    <p:extLst>
      <p:ext uri="{BB962C8B-B14F-4D97-AF65-F5344CB8AC3E}">
        <p14:creationId xmlns:p14="http://schemas.microsoft.com/office/powerpoint/2010/main" val="1136898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A82034D-332C-43C3-B638-84BA3E398452}" type="datetimeFigureOut">
              <a:rPr lang="ru-RU" smtClean="0"/>
              <a:t>18.03.2021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2D4D122-BDF2-4550-8E32-CE22B8C0F316}" type="slidenum">
              <a:rPr lang="ru-RU" smtClean="0"/>
              <a:t>‹#›</a:t>
            </a:fld>
            <a:endParaRPr lang="ru-RU"/>
          </a:p>
        </p:txBody>
      </p:sp>
    </p:spTree>
    <p:extLst>
      <p:ext uri="{BB962C8B-B14F-4D97-AF65-F5344CB8AC3E}">
        <p14:creationId xmlns:p14="http://schemas.microsoft.com/office/powerpoint/2010/main" val="1543687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A82034D-332C-43C3-B638-84BA3E398452}" type="datetimeFigureOut">
              <a:rPr lang="ru-RU" smtClean="0"/>
              <a:t>18.03.2021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2D4D122-BDF2-4550-8E32-CE22B8C0F316}" type="slidenum">
              <a:rPr lang="ru-RU" smtClean="0"/>
              <a:t>‹#›</a:t>
            </a:fld>
            <a:endParaRPr lang="ru-RU"/>
          </a:p>
        </p:txBody>
      </p:sp>
    </p:spTree>
    <p:extLst>
      <p:ext uri="{BB962C8B-B14F-4D97-AF65-F5344CB8AC3E}">
        <p14:creationId xmlns:p14="http://schemas.microsoft.com/office/powerpoint/2010/main" val="3272391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82034D-332C-43C3-B638-84BA3E398452}" type="datetimeFigureOut">
              <a:rPr lang="ru-RU" smtClean="0"/>
              <a:t>18.03.2021</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4D122-BDF2-4550-8E32-CE22B8C0F316}" type="slidenum">
              <a:rPr lang="ru-RU" smtClean="0"/>
              <a:t>‹#›</a:t>
            </a:fld>
            <a:endParaRPr lang="ru-RU"/>
          </a:p>
        </p:txBody>
      </p:sp>
    </p:spTree>
    <p:extLst>
      <p:ext uri="{BB962C8B-B14F-4D97-AF65-F5344CB8AC3E}">
        <p14:creationId xmlns:p14="http://schemas.microsoft.com/office/powerpoint/2010/main" val="42252939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3" Type="http://schemas.openxmlformats.org/officeDocument/2006/relationships/image" Target="../media/image2.jpeg"/><Relationship Id="rId3" Type="http://schemas.openxmlformats.org/officeDocument/2006/relationships/image" Target="../media/image39.png"/><Relationship Id="rId12"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vmlDrawing" Target="../drawings/vmlDrawing1.vml"/><Relationship Id="rId11" Type="http://schemas.openxmlformats.org/officeDocument/2006/relationships/image" Target="../media/image4.png"/><Relationship Id="rId5" Type="http://schemas.openxmlformats.org/officeDocument/2006/relationships/image" Target="../media/image38.wmf"/><Relationship Id="rId10" Type="http://schemas.openxmlformats.org/officeDocument/2006/relationships/image" Target="../media/image38.wmf"/><Relationship Id="rId4" Type="http://schemas.openxmlformats.org/officeDocument/2006/relationships/oleObject" Target="../embeddings/oleObject1.bin"/><Relationship Id="rId9" Type="http://schemas.openxmlformats.org/officeDocument/2006/relationships/oleObject" Target="../embeddings/oleObject10.bin"/><Relationship Id="rId14" Type="http://schemas.openxmlformats.org/officeDocument/2006/relationships/image" Target="../media/image40.jpg"/></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oleObject" Target="../embeddings/oleObject30.bin"/><Relationship Id="rId3" Type="http://schemas.openxmlformats.org/officeDocument/2006/relationships/image" Target="../media/image42.png"/><Relationship Id="rId7"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20.png"/><Relationship Id="rId11" Type="http://schemas.openxmlformats.org/officeDocument/2006/relationships/image" Target="../media/image41.wmf"/><Relationship Id="rId15" Type="http://schemas.openxmlformats.org/officeDocument/2006/relationships/image" Target="../media/image110.png"/><Relationship Id="rId10" Type="http://schemas.openxmlformats.org/officeDocument/2006/relationships/oleObject" Target="../embeddings/oleObject2.bin"/><Relationship Id="rId9" Type="http://schemas.openxmlformats.org/officeDocument/2006/relationships/image" Target="../media/image1.gif"/><Relationship Id="rId14" Type="http://schemas.openxmlformats.org/officeDocument/2006/relationships/image" Target="NULL"/></Relationships>
</file>

<file path=ppt/slides/_rels/slide14.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45.png"/><Relationship Id="rId7"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53.jpeg"/><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2.jpe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33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59.png"/><Relationship Id="rId9" Type="http://schemas.openxmlformats.org/officeDocument/2006/relationships/image" Target="../media/image1.gif"/></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63.png"/><Relationship Id="rId7" Type="http://schemas.openxmlformats.org/officeDocument/2006/relationships/image" Target="../media/image520.png"/><Relationship Id="rId2" Type="http://schemas.openxmlformats.org/officeDocument/2006/relationships/image" Target="../media/image490.png"/><Relationship Id="rId1" Type="http://schemas.openxmlformats.org/officeDocument/2006/relationships/slideLayout" Target="../slideLayouts/slideLayout2.xml"/><Relationship Id="rId11" Type="http://schemas.openxmlformats.org/officeDocument/2006/relationships/image" Target="../media/image65.png"/><Relationship Id="rId5" Type="http://schemas.openxmlformats.org/officeDocument/2006/relationships/image" Target="../media/image521.png"/><Relationship Id="rId10" Type="http://schemas.openxmlformats.org/officeDocument/2006/relationships/image" Target="../media/image64.emf"/><Relationship Id="rId4" Type="http://schemas.openxmlformats.org/officeDocument/2006/relationships/image" Target="../media/image510.png"/><Relationship Id="rId9"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e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s://ieeexplore.ieee.org/xpl/conhome/8864492/proceeding" TargetMode="External"/><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png"/><Relationship Id="rId7" Type="http://schemas.openxmlformats.org/officeDocument/2006/relationships/image" Target="../media/image14.jpe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8.jpeg"/><Relationship Id="rId5" Type="http://schemas.openxmlformats.org/officeDocument/2006/relationships/image" Target="../media/image13.jpeg"/><Relationship Id="rId10" Type="http://schemas.openxmlformats.org/officeDocument/2006/relationships/image" Target="../media/image17.jpeg"/><Relationship Id="rId4" Type="http://schemas.openxmlformats.org/officeDocument/2006/relationships/image" Target="../media/image2.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jpeg"/><Relationship Id="rId4" Type="http://schemas.openxmlformats.org/officeDocument/2006/relationships/image" Target="../media/image1.gif"/><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1.gif"/></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Заголовок 1"/>
          <p:cNvSpPr txBox="1">
            <a:spLocks/>
          </p:cNvSpPr>
          <p:nvPr/>
        </p:nvSpPr>
        <p:spPr>
          <a:xfrm>
            <a:off x="2289175" y="1718436"/>
            <a:ext cx="7772400" cy="9154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t>Commissioning of </a:t>
            </a:r>
            <a:r>
              <a:rPr lang="en-US" sz="3200" b="1" dirty="0" smtClean="0"/>
              <a:t>High-Power </a:t>
            </a:r>
            <a:r>
              <a:rPr lang="en-US" sz="3200" b="1" dirty="0"/>
              <a:t>L</a:t>
            </a:r>
            <a:r>
              <a:rPr lang="en-US" sz="3200" b="1" dirty="0" smtClean="0"/>
              <a:t>inear Induction Accelerator </a:t>
            </a:r>
            <a:r>
              <a:rPr lang="en-US" sz="3200" b="1" dirty="0"/>
              <a:t>(LIA) for </a:t>
            </a:r>
            <a:r>
              <a:rPr lang="en-US" sz="3200" b="1" dirty="0" smtClean="0"/>
              <a:t>X-Ray Flash Radiography</a:t>
            </a:r>
            <a:endParaRPr lang="ru-RU" sz="3200" b="1" dirty="0"/>
          </a:p>
        </p:txBody>
      </p:sp>
      <p:sp>
        <p:nvSpPr>
          <p:cNvPr id="5" name="Подзаголовок 2"/>
          <p:cNvSpPr txBox="1">
            <a:spLocks/>
          </p:cNvSpPr>
          <p:nvPr/>
        </p:nvSpPr>
        <p:spPr>
          <a:xfrm>
            <a:off x="1368" y="1255898"/>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cxnSp>
        <p:nvCxnSpPr>
          <p:cNvPr id="7" name="Прямая соединительная линия 6"/>
          <p:cNvCxnSpPr/>
          <p:nvPr/>
        </p:nvCxnSpPr>
        <p:spPr>
          <a:xfrm>
            <a:off x="2422525" y="2906480"/>
            <a:ext cx="7505700"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8" name="Прямоугольник 20"/>
          <p:cNvSpPr>
            <a:spLocks noChangeArrowheads="1"/>
          </p:cNvSpPr>
          <p:nvPr/>
        </p:nvSpPr>
        <p:spPr bwMode="auto">
          <a:xfrm>
            <a:off x="2721192" y="4157189"/>
            <a:ext cx="6908366" cy="707886"/>
          </a:xfrm>
          <a:prstGeom prst="rect">
            <a:avLst/>
          </a:prstGeom>
          <a:noFill/>
          <a:ln w="9525">
            <a:noFill/>
            <a:miter lim="800000"/>
            <a:headEnd/>
            <a:tailEnd/>
          </a:ln>
        </p:spPr>
        <p:txBody>
          <a:bodyPr wrap="none">
            <a:spAutoFit/>
          </a:bodyPr>
          <a:lstStyle/>
          <a:p>
            <a:pPr algn="ctr"/>
            <a:r>
              <a:rPr lang="en-US" sz="2000" dirty="0" err="1">
                <a:latin typeface="Calibri" pitchFamily="34" charset="0"/>
              </a:rPr>
              <a:t>Budker</a:t>
            </a:r>
            <a:r>
              <a:rPr lang="en-US" sz="2000" dirty="0">
                <a:latin typeface="Calibri" pitchFamily="34" charset="0"/>
              </a:rPr>
              <a:t> Institute of Nuclear </a:t>
            </a:r>
            <a:r>
              <a:rPr lang="en-US" sz="2000" dirty="0" smtClean="0">
                <a:latin typeface="Calibri" pitchFamily="34" charset="0"/>
              </a:rPr>
              <a:t>Physics </a:t>
            </a:r>
          </a:p>
          <a:p>
            <a:pPr algn="ctr"/>
            <a:r>
              <a:rPr lang="en-US" sz="2000" dirty="0" smtClean="0">
                <a:latin typeface="Calibri" pitchFamily="34" charset="0"/>
              </a:rPr>
              <a:t>(Siberian Branch of the Russian Academy of Sciences, SB of RAS) </a:t>
            </a:r>
            <a:endParaRPr lang="en-US" sz="2000" dirty="0">
              <a:latin typeface="Calibri" pitchFamily="34" charset="0"/>
            </a:endParaRPr>
          </a:p>
        </p:txBody>
      </p:sp>
      <p:sp>
        <p:nvSpPr>
          <p:cNvPr id="9" name="Заголовок 1"/>
          <p:cNvSpPr txBox="1">
            <a:spLocks/>
          </p:cNvSpPr>
          <p:nvPr/>
        </p:nvSpPr>
        <p:spPr bwMode="auto">
          <a:xfrm>
            <a:off x="147994" y="5924702"/>
            <a:ext cx="5243472" cy="757456"/>
          </a:xfrm>
          <a:prstGeom prst="rect">
            <a:avLst/>
          </a:prstGeom>
          <a:noFill/>
          <a:ln w="9525">
            <a:noFill/>
            <a:miter lim="800000"/>
            <a:headEnd/>
            <a:tailEnd/>
          </a:ln>
        </p:spPr>
        <p:txBody>
          <a:bodyPr anchor="b"/>
          <a:lstStyle/>
          <a:p>
            <a:pPr>
              <a:lnSpc>
                <a:spcPct val="90000"/>
              </a:lnSpc>
            </a:pPr>
            <a:r>
              <a:rPr lang="en-US" sz="2000" b="1" dirty="0" smtClean="0">
                <a:solidFill>
                  <a:srgbClr val="0A44E8"/>
                </a:solidFill>
                <a:latin typeface="Arial Black" panose="020B0A04020102020204" pitchFamily="34" charset="0"/>
                <a:ea typeface="+mj-ea"/>
                <a:cs typeface="+mj-cs"/>
              </a:rPr>
              <a:t>AFAD 2021</a:t>
            </a:r>
            <a:endParaRPr lang="en-US" sz="2000" b="1" dirty="0">
              <a:solidFill>
                <a:srgbClr val="0A44E8"/>
              </a:solidFill>
              <a:latin typeface="Arial Black" panose="020B0A04020102020204" pitchFamily="34" charset="0"/>
              <a:ea typeface="+mj-ea"/>
              <a:cs typeface="+mj-cs"/>
            </a:endParaRPr>
          </a:p>
          <a:p>
            <a:pPr>
              <a:lnSpc>
                <a:spcPct val="90000"/>
              </a:lnSpc>
            </a:pPr>
            <a:r>
              <a:rPr lang="en-US" sz="2000" b="1" dirty="0" smtClean="0">
                <a:solidFill>
                  <a:srgbClr val="0A44E8"/>
                </a:solidFill>
                <a:latin typeface="Arial Black" panose="020B0A04020102020204" pitchFamily="34" charset="0"/>
                <a:ea typeface="+mj-ea"/>
                <a:cs typeface="+mj-cs"/>
              </a:rPr>
              <a:t>15 March </a:t>
            </a:r>
            <a:r>
              <a:rPr lang="en-US" sz="2000" b="1" dirty="0">
                <a:solidFill>
                  <a:srgbClr val="0A44E8"/>
                </a:solidFill>
                <a:latin typeface="Arial Black" panose="020B0A04020102020204" pitchFamily="34" charset="0"/>
                <a:ea typeface="+mj-ea"/>
                <a:cs typeface="+mj-cs"/>
              </a:rPr>
              <a:t>- </a:t>
            </a:r>
            <a:r>
              <a:rPr lang="en-US" sz="2000" b="1" dirty="0" smtClean="0">
                <a:solidFill>
                  <a:srgbClr val="0A44E8"/>
                </a:solidFill>
                <a:latin typeface="Arial Black" panose="020B0A04020102020204" pitchFamily="34" charset="0"/>
                <a:ea typeface="+mj-ea"/>
                <a:cs typeface="+mj-cs"/>
              </a:rPr>
              <a:t>18 March 2021</a:t>
            </a:r>
            <a:endParaRPr lang="ru-RU" sz="2000" b="1" dirty="0">
              <a:solidFill>
                <a:srgbClr val="0A44E8"/>
              </a:solidFill>
              <a:latin typeface="Arial Black" panose="020B0A04020102020204" pitchFamily="34" charset="0"/>
              <a:ea typeface="+mj-ea"/>
              <a:cs typeface="+mj-cs"/>
            </a:endParaRPr>
          </a:p>
        </p:txBody>
      </p:sp>
      <p:pic>
        <p:nvPicPr>
          <p:cNvPr id="10" name="Picture 2" descr="BINP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22860" cy="12239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osatom.ru/upload/iblock/0e6/0e68e8ff898f0a3f9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5296" y="5111296"/>
            <a:ext cx="1746704" cy="174670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084533" y="3325567"/>
            <a:ext cx="4592860" cy="461665"/>
          </a:xfrm>
          <a:prstGeom prst="rect">
            <a:avLst/>
          </a:prstGeom>
        </p:spPr>
        <p:txBody>
          <a:bodyPr wrap="none">
            <a:spAutoFit/>
          </a:bodyPr>
          <a:lstStyle/>
          <a:p>
            <a:r>
              <a:rPr lang="en-US" sz="2400" dirty="0" smtClean="0">
                <a:latin typeface="Calibri" pitchFamily="34" charset="0"/>
              </a:rPr>
              <a:t>Danila Nikiforov on behalf LIA team</a:t>
            </a:r>
            <a:endParaRPr lang="ru-RU" sz="2400" dirty="0"/>
          </a:p>
        </p:txBody>
      </p:sp>
    </p:spTree>
    <p:extLst>
      <p:ext uri="{BB962C8B-B14F-4D97-AF65-F5344CB8AC3E}">
        <p14:creationId xmlns:p14="http://schemas.microsoft.com/office/powerpoint/2010/main" val="3572803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140" y="1193195"/>
            <a:ext cx="7046458" cy="5357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одзаголовок 2"/>
          <p:cNvSpPr txBox="1">
            <a:spLocks/>
          </p:cNvSpPr>
          <p:nvPr/>
        </p:nvSpPr>
        <p:spPr>
          <a:xfrm>
            <a:off x="0" y="1205757"/>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5" name="Picture 2" descr="BINP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208"/>
            <a:ext cx="1022860" cy="122396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Прямая соединительная линия 15">
            <a:extLst>
              <a:ext uri="{FF2B5EF4-FFF2-40B4-BE49-F238E27FC236}">
                <a16:creationId xmlns:a16="http://schemas.microsoft.com/office/drawing/2014/main" id="{2BAFD1CB-8E3E-4F6B-852C-6347FB43A5BB}"/>
              </a:ext>
            </a:extLst>
          </p:cNvPr>
          <p:cNvCxnSpPr/>
          <p:nvPr/>
        </p:nvCxnSpPr>
        <p:spPr>
          <a:xfrm flipV="1">
            <a:off x="1462218" y="933449"/>
            <a:ext cx="9266742" cy="1"/>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20" name="Заголовок 1">
            <a:extLst>
              <a:ext uri="{FF2B5EF4-FFF2-40B4-BE49-F238E27FC236}">
                <a16:creationId xmlns:a16="http://schemas.microsoft.com/office/drawing/2014/main" id="{2236B5A5-B2A3-4EF5-A82C-B76516EADF87}"/>
              </a:ext>
            </a:extLst>
          </p:cNvPr>
          <p:cNvSpPr txBox="1">
            <a:spLocks/>
          </p:cNvSpPr>
          <p:nvPr/>
        </p:nvSpPr>
        <p:spPr>
          <a:xfrm>
            <a:off x="1257300" y="279648"/>
            <a:ext cx="9662160" cy="65380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High-Current Beam Transport Tuning (</a:t>
            </a:r>
            <a:r>
              <a:rPr lang="en-US" dirty="0"/>
              <a:t>Emittance </a:t>
            </a:r>
            <a:r>
              <a:rPr lang="en-US" dirty="0" smtClean="0"/>
              <a:t>Estimation)</a:t>
            </a:r>
            <a:endParaRPr lang="en-US" dirty="0"/>
          </a:p>
        </p:txBody>
      </p:sp>
      <mc:AlternateContent xmlns:mc="http://schemas.openxmlformats.org/markup-compatibility/2006" xmlns:a14="http://schemas.microsoft.com/office/drawing/2010/main">
        <mc:Choice Requires="a14">
          <p:sp>
            <p:nvSpPr>
              <p:cNvPr id="23" name="Прямоугольник 22"/>
              <p:cNvSpPr/>
              <p:nvPr/>
            </p:nvSpPr>
            <p:spPr>
              <a:xfrm>
                <a:off x="7279884" y="3018618"/>
                <a:ext cx="5496746" cy="98174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panose="02040503050406030204" pitchFamily="18" charset="0"/>
                            </a:rPr>
                          </m:ctrlPr>
                        </m:sSubPr>
                        <m:e>
                          <m:r>
                            <m:rPr>
                              <m:sty m:val="p"/>
                            </m:rPr>
                            <a:rPr lang="ru-RU">
                              <a:latin typeface="Cambria Math"/>
                            </a:rPr>
                            <m:t>ε</m:t>
                          </m:r>
                        </m:e>
                        <m:sub>
                          <m:r>
                            <m:rPr>
                              <m:sty m:val="p"/>
                            </m:rPr>
                            <a:rPr lang="en-US" b="0" i="0" smtClean="0">
                              <a:latin typeface="Cambria Math"/>
                            </a:rPr>
                            <m:t>n</m:t>
                          </m:r>
                          <m:r>
                            <m:rPr>
                              <m:sty m:val="p"/>
                            </m:rPr>
                            <a:rPr lang="en-US">
                              <a:latin typeface="Cambria Math"/>
                            </a:rPr>
                            <m:t>x</m:t>
                          </m:r>
                        </m:sub>
                      </m:sSub>
                      <m:r>
                        <a:rPr lang="ru-RU">
                          <a:latin typeface="Cambria Math"/>
                        </a:rPr>
                        <m:t>= </m:t>
                      </m:r>
                      <m:r>
                        <a:rPr lang="en-US" b="0" i="1" smtClean="0">
                          <a:latin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𝛽𝛾</m:t>
                      </m:r>
                      <m:rad>
                        <m:radPr>
                          <m:degHide m:val="on"/>
                          <m:ctrlPr>
                            <a:rPr lang="en-US" b="0" i="1" smtClean="0">
                              <a:latin typeface="Cambria Math" panose="02040503050406030204" pitchFamily="18" charset="0"/>
                            </a:rPr>
                          </m:ctrlPr>
                        </m:radPr>
                        <m:deg/>
                        <m:e>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e>
                          </m:d>
                          <m:d>
                            <m:dPr>
                              <m:begChr m:val="⟨"/>
                              <m:endChr m:val="⟩"/>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𝑥𝑥</m:t>
                                  </m:r>
                                  <m:r>
                                    <a:rPr lang="en-US" i="1">
                                      <a:latin typeface="Cambria Math" panose="02040503050406030204" pitchFamily="18" charset="0"/>
                                    </a:rPr>
                                    <m:t>′</m:t>
                                  </m:r>
                                </m:e>
                              </m:d>
                            </m:e>
                            <m:sup>
                              <m:r>
                                <a:rPr lang="en-US" b="0" i="1" smtClean="0">
                                  <a:latin typeface="Cambria Math" panose="02040503050406030204" pitchFamily="18" charset="0"/>
                                </a:rPr>
                                <m:t>2</m:t>
                              </m:r>
                            </m:sup>
                          </m:sSup>
                        </m:e>
                      </m:rad>
                      <m:r>
                        <a:rPr lang="en-US" b="0" i="0" smtClean="0">
                          <a:latin typeface="Cambria Math" panose="02040503050406030204" pitchFamily="18" charset="0"/>
                        </a:rPr>
                        <m:t> </m:t>
                      </m:r>
                    </m:oMath>
                  </m:oMathPara>
                </a14:m>
                <a:endParaRPr lang="en-US" b="0" i="0"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 1100 </m:t>
                      </m:r>
                      <m:r>
                        <m:rPr>
                          <m:sty m:val="p"/>
                        </m:rPr>
                        <a:rPr lang="el-GR" b="0" i="1" smtClean="0">
                          <a:latin typeface="Cambria Math" panose="02040503050406030204" pitchFamily="18" charset="0"/>
                          <a:ea typeface="Cambria Math" panose="02040503050406030204" pitchFamily="18" charset="0"/>
                        </a:rPr>
                        <m:t>π</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𝑚𝑚</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𝑚𝑟𝑎𝑑</m:t>
                      </m:r>
                    </m:oMath>
                  </m:oMathPara>
                </a14:m>
                <a:endParaRPr lang="en-US" dirty="0" smtClean="0">
                  <a:latin typeface="Cambria Math"/>
                </a:endParaRPr>
              </a:p>
              <a:p>
                <a:endParaRPr lang="ru-RU" dirty="0"/>
              </a:p>
            </p:txBody>
          </p:sp>
        </mc:Choice>
        <mc:Fallback xmlns="">
          <p:sp>
            <p:nvSpPr>
              <p:cNvPr id="23" name="Прямоугольник 22"/>
              <p:cNvSpPr>
                <a:spLocks noRot="1" noChangeAspect="1" noMove="1" noResize="1" noEditPoints="1" noAdjustHandles="1" noChangeArrowheads="1" noChangeShapeType="1" noTextEdit="1"/>
              </p:cNvSpPr>
              <p:nvPr/>
            </p:nvSpPr>
            <p:spPr>
              <a:xfrm>
                <a:off x="7279884" y="3018618"/>
                <a:ext cx="5496746" cy="981744"/>
              </a:xfrm>
              <a:prstGeom prst="rect">
                <a:avLst/>
              </a:prstGeom>
              <a:blipFill rotWithShape="0">
                <a:blip r:embed="rId4"/>
                <a:stretch>
                  <a:fillRect/>
                </a:stretch>
              </a:blipFill>
            </p:spPr>
            <p:txBody>
              <a:bodyPr/>
              <a:lstStyle/>
              <a:p>
                <a:r>
                  <a:rPr lang="ru-RU">
                    <a:noFill/>
                  </a:rPr>
                  <a:t> </a:t>
                </a:r>
              </a:p>
            </p:txBody>
          </p:sp>
        </mc:Fallback>
      </mc:AlternateContent>
      <p:pic>
        <p:nvPicPr>
          <p:cNvPr id="24" name="Picture 2" descr="rosatom.ru/upload/iblock/0e6/0e68e8ff898f0a3f96...">
            <a:extLst>
              <a:ext uri="{FF2B5EF4-FFF2-40B4-BE49-F238E27FC236}">
                <a16:creationId xmlns:a16="http://schemas.microsoft.com/office/drawing/2014/main" id="{41EC546D-7303-493A-853E-D8FEE3E3BC4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069" t="19588" r="26411" b="15799"/>
          <a:stretch/>
        </p:blipFill>
        <p:spPr bwMode="auto">
          <a:xfrm>
            <a:off x="11327027" y="5699151"/>
            <a:ext cx="864973" cy="112858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864515" y="1097758"/>
            <a:ext cx="4327485" cy="1200329"/>
          </a:xfrm>
          <a:prstGeom prst="rect">
            <a:avLst/>
          </a:prstGeom>
        </p:spPr>
        <p:txBody>
          <a:bodyPr wrap="square">
            <a:spAutoFit/>
          </a:bodyPr>
          <a:lstStyle/>
          <a:p>
            <a:pPr algn="just"/>
            <a:r>
              <a:rPr lang="en-US" dirty="0"/>
              <a:t>The beam emittance was measured by varying the beam size as a function of the strength of the </a:t>
            </a:r>
            <a:r>
              <a:rPr lang="en-US" dirty="0" smtClean="0"/>
              <a:t>solenoidal lens</a:t>
            </a:r>
            <a:r>
              <a:rPr lang="ru-RU" dirty="0" smtClean="0"/>
              <a:t> </a:t>
            </a:r>
            <a:r>
              <a:rPr lang="en-US" dirty="0"/>
              <a:t>followed by the minimization of the </a:t>
            </a:r>
            <a:r>
              <a:rPr lang="en-US" dirty="0" smtClean="0"/>
              <a:t>residual: </a:t>
            </a:r>
            <a:endParaRPr lang="ru-RU" dirty="0"/>
          </a:p>
        </p:txBody>
      </p:sp>
      <p:pic>
        <p:nvPicPr>
          <p:cNvPr id="25" name="Рисунок 24"/>
          <p:cNvPicPr>
            <a:picLocks noChangeAspect="1"/>
          </p:cNvPicPr>
          <p:nvPr/>
        </p:nvPicPr>
        <p:blipFill>
          <a:blip r:embed="rId6"/>
          <a:stretch>
            <a:fillRect/>
          </a:stretch>
        </p:blipFill>
        <p:spPr>
          <a:xfrm>
            <a:off x="8915282" y="2263933"/>
            <a:ext cx="2293848" cy="613552"/>
          </a:xfrm>
          <a:prstGeom prst="rect">
            <a:avLst/>
          </a:prstGeom>
        </p:spPr>
      </p:pic>
      <mc:AlternateContent xmlns:mc="http://schemas.openxmlformats.org/markup-compatibility/2006" xmlns:a14="http://schemas.microsoft.com/office/drawing/2010/main">
        <mc:Choice Requires="a14">
          <p:sp>
            <p:nvSpPr>
              <p:cNvPr id="3" name="Прямоугольник 2"/>
              <p:cNvSpPr/>
              <p:nvPr/>
            </p:nvSpPr>
            <p:spPr>
              <a:xfrm>
                <a:off x="7864515" y="3834094"/>
                <a:ext cx="4513368" cy="2031325"/>
              </a:xfrm>
              <a:prstGeom prst="rect">
                <a:avLst/>
              </a:prstGeom>
            </p:spPr>
            <p:txBody>
              <a:bodyPr wrap="square">
                <a:spAutoFit/>
              </a:bodyPr>
              <a:lstStyle/>
              <a:p>
                <a:r>
                  <a:rPr lang="ru-RU" dirty="0" smtClean="0"/>
                  <a:t>The</a:t>
                </a:r>
                <a:r>
                  <a:rPr lang="ru-RU" dirty="0"/>
                  <a:t> </a:t>
                </a:r>
                <a:r>
                  <a:rPr lang="ru-RU" dirty="0" err="1"/>
                  <a:t>measured</a:t>
                </a:r>
                <a:r>
                  <a:rPr lang="ru-RU" dirty="0"/>
                  <a:t> </a:t>
                </a:r>
                <a:r>
                  <a:rPr lang="ru-RU" dirty="0" err="1"/>
                  <a:t>emittance</a:t>
                </a:r>
                <a:r>
                  <a:rPr lang="ru-RU" dirty="0"/>
                  <a:t> </a:t>
                </a:r>
                <a:r>
                  <a:rPr lang="en-US" dirty="0" smtClean="0"/>
                  <a:t>value </a:t>
                </a:r>
                <a:r>
                  <a:rPr lang="ru-RU" dirty="0" err="1" smtClean="0"/>
                  <a:t>is</a:t>
                </a:r>
                <a:r>
                  <a:rPr lang="ru-RU" dirty="0" smtClean="0"/>
                  <a:t> </a:t>
                </a:r>
                <a:r>
                  <a:rPr lang="ru-RU" dirty="0" err="1" smtClean="0"/>
                  <a:t>higher</a:t>
                </a:r>
                <a:r>
                  <a:rPr lang="ru-RU" dirty="0" smtClean="0"/>
                  <a:t> </a:t>
                </a:r>
                <a:r>
                  <a:rPr lang="ru-RU" dirty="0" err="1"/>
                  <a:t>than</a:t>
                </a:r>
                <a:r>
                  <a:rPr lang="ru-RU" dirty="0"/>
                  <a:t> </a:t>
                </a:r>
                <a:r>
                  <a:rPr lang="ru-RU" dirty="0" err="1"/>
                  <a:t>the</a:t>
                </a:r>
                <a:r>
                  <a:rPr lang="ru-RU" dirty="0"/>
                  <a:t> </a:t>
                </a:r>
                <a:r>
                  <a:rPr lang="ru-RU" dirty="0" err="1"/>
                  <a:t>calculated</a:t>
                </a:r>
                <a:r>
                  <a:rPr lang="ru-RU" dirty="0"/>
                  <a:t> </a:t>
                </a:r>
                <a:r>
                  <a:rPr lang="ru-RU" dirty="0" err="1" smtClean="0"/>
                  <a:t>one</a:t>
                </a:r>
                <a:r>
                  <a:rPr lang="en-US" dirty="0" smtClean="0"/>
                  <a:t> (~</a:t>
                </a:r>
                <a:r>
                  <a:rPr lang="en-US" dirty="0"/>
                  <a:t> </a:t>
                </a:r>
                <a14:m>
                  <m:oMath xmlns:m="http://schemas.openxmlformats.org/officeDocument/2006/math">
                    <m:r>
                      <a:rPr lang="en-US" b="0" i="0" smtClean="0">
                        <a:latin typeface="Cambria Math" panose="02040503050406030204" pitchFamily="18" charset="0"/>
                      </a:rPr>
                      <m:t>550</m:t>
                    </m:r>
                    <m:r>
                      <a:rPr lang="en-US">
                        <a:latin typeface="Cambria Math" panose="02040503050406030204" pitchFamily="18" charset="0"/>
                      </a:rPr>
                      <m:t> </m:t>
                    </m:r>
                    <m:r>
                      <m:rPr>
                        <m:sty m:val="p"/>
                      </m:rPr>
                      <a:rPr lang="el-GR" i="1">
                        <a:latin typeface="Cambria Math" panose="02040503050406030204" pitchFamily="18" charset="0"/>
                        <a:ea typeface="Cambria Math" panose="02040503050406030204" pitchFamily="18" charset="0"/>
                      </a:rPr>
                      <m:t>π</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𝑚𝑚</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𝑚𝑟𝑎𝑑</m:t>
                    </m:r>
                  </m:oMath>
                </a14:m>
                <a:r>
                  <a:rPr lang="en-US" dirty="0" smtClean="0"/>
                  <a:t>).</a:t>
                </a:r>
                <a:r>
                  <a:rPr lang="ru-RU" dirty="0"/>
                  <a:t> The main reason for the inconsistency between measurement and simulation is the presence of beam fronts with a large energy spread, which contribute to the </a:t>
                </a:r>
                <a:r>
                  <a:rPr lang="ru-RU" dirty="0" err="1"/>
                  <a:t>integral</a:t>
                </a:r>
                <a:r>
                  <a:rPr lang="ru-RU" dirty="0"/>
                  <a:t> </a:t>
                </a:r>
                <a:r>
                  <a:rPr lang="ru-RU" dirty="0" err="1" smtClean="0"/>
                  <a:t>emittance</a:t>
                </a:r>
                <a:r>
                  <a:rPr lang="ru-RU" dirty="0" smtClean="0"/>
                  <a:t>.</a:t>
                </a:r>
                <a:endParaRPr lang="ru-RU" dirty="0"/>
              </a:p>
              <a:p>
                <a:r>
                  <a:rPr lang="en-US" dirty="0" smtClean="0"/>
                  <a:t> </a:t>
                </a:r>
                <a:endParaRPr lang="ru-RU" dirty="0"/>
              </a:p>
            </p:txBody>
          </p:sp>
        </mc:Choice>
        <mc:Fallback xmlns="">
          <p:sp>
            <p:nvSpPr>
              <p:cNvPr id="3" name="Прямоугольник 2"/>
              <p:cNvSpPr>
                <a:spLocks noRot="1" noChangeAspect="1" noMove="1" noResize="1" noEditPoints="1" noAdjustHandles="1" noChangeArrowheads="1" noChangeShapeType="1" noTextEdit="1"/>
              </p:cNvSpPr>
              <p:nvPr/>
            </p:nvSpPr>
            <p:spPr>
              <a:xfrm>
                <a:off x="7864515" y="3834094"/>
                <a:ext cx="4513368" cy="2031325"/>
              </a:xfrm>
              <a:prstGeom prst="rect">
                <a:avLst/>
              </a:prstGeom>
              <a:blipFill rotWithShape="0">
                <a:blip r:embed="rId7"/>
                <a:stretch>
                  <a:fillRect l="-1081" t="-1802"/>
                </a:stretch>
              </a:blipFill>
            </p:spPr>
            <p:txBody>
              <a:bodyPr/>
              <a:lstStyle/>
              <a:p>
                <a:r>
                  <a:rPr lang="ru-RU">
                    <a:noFill/>
                  </a:rPr>
                  <a:t> </a:t>
                </a:r>
              </a:p>
            </p:txBody>
          </p:sp>
        </mc:Fallback>
      </mc:AlternateContent>
      <p:sp>
        <p:nvSpPr>
          <p:cNvPr id="7" name="Прямоугольник 6"/>
          <p:cNvSpPr/>
          <p:nvPr/>
        </p:nvSpPr>
        <p:spPr>
          <a:xfrm>
            <a:off x="7864515" y="5479089"/>
            <a:ext cx="3344615" cy="923330"/>
          </a:xfrm>
          <a:prstGeom prst="rect">
            <a:avLst/>
          </a:prstGeom>
        </p:spPr>
        <p:txBody>
          <a:bodyPr wrap="square">
            <a:spAutoFit/>
          </a:bodyPr>
          <a:lstStyle/>
          <a:p>
            <a:r>
              <a:rPr lang="ru-RU" dirty="0" err="1"/>
              <a:t>In</a:t>
            </a:r>
            <a:r>
              <a:rPr lang="ru-RU" dirty="0"/>
              <a:t> </a:t>
            </a:r>
            <a:r>
              <a:rPr lang="ru-RU" dirty="0" err="1"/>
              <a:t>the</a:t>
            </a:r>
            <a:r>
              <a:rPr lang="ru-RU" dirty="0"/>
              <a:t> </a:t>
            </a:r>
            <a:r>
              <a:rPr lang="ru-RU" dirty="0" err="1"/>
              <a:t>near</a:t>
            </a:r>
            <a:r>
              <a:rPr lang="ru-RU" dirty="0"/>
              <a:t> </a:t>
            </a:r>
            <a:r>
              <a:rPr lang="ru-RU" dirty="0" err="1"/>
              <a:t>future</a:t>
            </a:r>
            <a:r>
              <a:rPr lang="ru-RU" dirty="0"/>
              <a:t> </a:t>
            </a:r>
            <a:r>
              <a:rPr lang="ru-RU" dirty="0" err="1"/>
              <a:t>there</a:t>
            </a:r>
            <a:r>
              <a:rPr lang="ru-RU" dirty="0"/>
              <a:t> </a:t>
            </a:r>
            <a:r>
              <a:rPr lang="ru-RU" dirty="0" err="1"/>
              <a:t>are</a:t>
            </a:r>
            <a:r>
              <a:rPr lang="ru-RU" dirty="0"/>
              <a:t> </a:t>
            </a:r>
            <a:r>
              <a:rPr lang="ru-RU" dirty="0" err="1"/>
              <a:t>plans</a:t>
            </a:r>
            <a:r>
              <a:rPr lang="ru-RU" dirty="0"/>
              <a:t> </a:t>
            </a:r>
            <a:r>
              <a:rPr lang="ru-RU" dirty="0" err="1" smtClean="0"/>
              <a:t>to</a:t>
            </a:r>
            <a:r>
              <a:rPr lang="ru-RU" dirty="0" smtClean="0"/>
              <a:t> </a:t>
            </a:r>
            <a:r>
              <a:rPr lang="en-US" dirty="0" smtClean="0"/>
              <a:t>time resolved emittance measurements.</a:t>
            </a:r>
            <a:endParaRPr lang="ru-RU" dirty="0"/>
          </a:p>
        </p:txBody>
      </p:sp>
    </p:spTree>
    <p:extLst>
      <p:ext uri="{BB962C8B-B14F-4D97-AF65-F5344CB8AC3E}">
        <p14:creationId xmlns:p14="http://schemas.microsoft.com/office/powerpoint/2010/main" val="384680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0" y="1205757"/>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5" name="Picture 2" descr="BINP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208"/>
            <a:ext cx="1022860" cy="122396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a:extLst>
              <a:ext uri="{FF2B5EF4-FFF2-40B4-BE49-F238E27FC236}">
                <a16:creationId xmlns:a16="http://schemas.microsoft.com/office/drawing/2014/main" id="{2BAFD1CB-8E3E-4F6B-852C-6347FB43A5BB}"/>
              </a:ext>
            </a:extLst>
          </p:cNvPr>
          <p:cNvCxnSpPr/>
          <p:nvPr/>
        </p:nvCxnSpPr>
        <p:spPr>
          <a:xfrm flipV="1">
            <a:off x="1462218" y="653357"/>
            <a:ext cx="9266742" cy="1"/>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7" name="Заголовок 1">
            <a:extLst>
              <a:ext uri="{FF2B5EF4-FFF2-40B4-BE49-F238E27FC236}">
                <a16:creationId xmlns:a16="http://schemas.microsoft.com/office/drawing/2014/main" id="{2236B5A5-B2A3-4EF5-A82C-B76516EADF87}"/>
              </a:ext>
            </a:extLst>
          </p:cNvPr>
          <p:cNvSpPr txBox="1">
            <a:spLocks/>
          </p:cNvSpPr>
          <p:nvPr/>
        </p:nvSpPr>
        <p:spPr>
          <a:xfrm>
            <a:off x="1264509" y="50626"/>
            <a:ext cx="9662160" cy="6538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Orbit correction using response matrix </a:t>
            </a:r>
            <a:endParaRPr lang="en-US" dirty="0"/>
          </a:p>
        </p:txBody>
      </p:sp>
      <p:pic>
        <p:nvPicPr>
          <p:cNvPr id="8" name="Picture 5" descr="D:\downloads\after_c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13" y="4335760"/>
            <a:ext cx="38100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downloads\before_c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6382" y="1205757"/>
            <a:ext cx="3810000" cy="2352675"/>
          </a:xfrm>
          <a:prstGeom prst="rect">
            <a:avLst/>
          </a:prstGeom>
          <a:noFill/>
          <a:extLst>
            <a:ext uri="{909E8E84-426E-40DD-AFC4-6F175D3DCCD1}">
              <a14:hiddenFill xmlns:a14="http://schemas.microsoft.com/office/drawing/2010/main">
                <a:solidFill>
                  <a:srgbClr val="FFFFFF"/>
                </a:solidFill>
              </a14:hiddenFill>
            </a:ext>
          </a:extLst>
        </p:spPr>
      </p:pic>
      <p:sp>
        <p:nvSpPr>
          <p:cNvPr id="10" name="Стрелка вниз 9"/>
          <p:cNvSpPr/>
          <p:nvPr/>
        </p:nvSpPr>
        <p:spPr>
          <a:xfrm>
            <a:off x="8607519" y="3630998"/>
            <a:ext cx="430113" cy="4606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5"/>
          <a:stretch>
            <a:fillRect/>
          </a:stretch>
        </p:blipFill>
        <p:spPr>
          <a:xfrm>
            <a:off x="1021493" y="4856283"/>
            <a:ext cx="4774985" cy="2001717"/>
          </a:xfrm>
          <a:prstGeom prst="rect">
            <a:avLst/>
          </a:prstGeom>
        </p:spPr>
      </p:pic>
      <p:pic>
        <p:nvPicPr>
          <p:cNvPr id="13" name="Рисунок 12"/>
          <p:cNvPicPr>
            <a:picLocks noChangeAspect="1"/>
          </p:cNvPicPr>
          <p:nvPr/>
        </p:nvPicPr>
        <p:blipFill>
          <a:blip r:embed="rId6"/>
          <a:stretch>
            <a:fillRect/>
          </a:stretch>
        </p:blipFill>
        <p:spPr>
          <a:xfrm>
            <a:off x="1659976" y="1402208"/>
            <a:ext cx="3670166" cy="2756294"/>
          </a:xfrm>
          <a:prstGeom prst="rect">
            <a:avLst/>
          </a:prstGeom>
        </p:spPr>
      </p:pic>
      <p:sp>
        <p:nvSpPr>
          <p:cNvPr id="14" name="Прямоугольник 13"/>
          <p:cNvSpPr/>
          <p:nvPr/>
        </p:nvSpPr>
        <p:spPr>
          <a:xfrm>
            <a:off x="1341672" y="937826"/>
            <a:ext cx="4829784" cy="369332"/>
          </a:xfrm>
          <a:prstGeom prst="rect">
            <a:avLst/>
          </a:prstGeom>
        </p:spPr>
        <p:txBody>
          <a:bodyPr wrap="none">
            <a:spAutoFit/>
          </a:bodyPr>
          <a:lstStyle/>
          <a:p>
            <a:r>
              <a:rPr lang="en-US" dirty="0"/>
              <a:t>R</a:t>
            </a:r>
            <a:r>
              <a:rPr lang="ru-RU" dirty="0" err="1" smtClean="0"/>
              <a:t>esponse</a:t>
            </a:r>
            <a:r>
              <a:rPr lang="ru-RU" dirty="0" smtClean="0"/>
              <a:t> </a:t>
            </a:r>
            <a:r>
              <a:rPr lang="ru-RU" dirty="0" err="1"/>
              <a:t>matrix</a:t>
            </a:r>
            <a:r>
              <a:rPr lang="ru-RU" dirty="0"/>
              <a:t> </a:t>
            </a:r>
            <a:r>
              <a:rPr lang="ru-RU" dirty="0" err="1"/>
              <a:t>entries</a:t>
            </a:r>
            <a:r>
              <a:rPr lang="ru-RU" dirty="0"/>
              <a:t> </a:t>
            </a:r>
            <a:r>
              <a:rPr lang="ru-RU" dirty="0" err="1"/>
              <a:t>of</a:t>
            </a:r>
            <a:r>
              <a:rPr lang="ru-RU" dirty="0"/>
              <a:t> </a:t>
            </a:r>
            <a:r>
              <a:rPr lang="ru-RU" dirty="0" err="1"/>
              <a:t>the</a:t>
            </a:r>
            <a:r>
              <a:rPr lang="ru-RU" dirty="0"/>
              <a:t> </a:t>
            </a:r>
            <a:r>
              <a:rPr lang="ru-RU" dirty="0" err="1"/>
              <a:t>orbit</a:t>
            </a:r>
            <a:r>
              <a:rPr lang="ru-RU" dirty="0"/>
              <a:t> </a:t>
            </a:r>
            <a:r>
              <a:rPr lang="ru-RU" dirty="0" err="1"/>
              <a:t>system</a:t>
            </a:r>
            <a:r>
              <a:rPr lang="ru-RU" dirty="0"/>
              <a:t> </a:t>
            </a:r>
            <a:r>
              <a:rPr lang="ru-RU" dirty="0" err="1" smtClean="0"/>
              <a:t>in</a:t>
            </a:r>
            <a:r>
              <a:rPr lang="en-US" dirty="0" smtClean="0"/>
              <a:t> LIA</a:t>
            </a:r>
            <a:endParaRPr lang="ru-RU" dirty="0"/>
          </a:p>
        </p:txBody>
      </p:sp>
      <p:sp>
        <p:nvSpPr>
          <p:cNvPr id="15" name="Прямоугольник 14"/>
          <p:cNvSpPr/>
          <p:nvPr/>
        </p:nvSpPr>
        <p:spPr>
          <a:xfrm>
            <a:off x="6705613" y="937826"/>
            <a:ext cx="4052200" cy="369332"/>
          </a:xfrm>
          <a:prstGeom prst="rect">
            <a:avLst/>
          </a:prstGeom>
        </p:spPr>
        <p:txBody>
          <a:bodyPr wrap="none">
            <a:spAutoFit/>
          </a:bodyPr>
          <a:lstStyle/>
          <a:p>
            <a:r>
              <a:rPr lang="en-US" dirty="0" smtClean="0"/>
              <a:t>Before correction: Orbit deviation ±5 mm</a:t>
            </a:r>
            <a:endParaRPr lang="ru-RU" dirty="0"/>
          </a:p>
        </p:txBody>
      </p:sp>
      <p:sp>
        <p:nvSpPr>
          <p:cNvPr id="16" name="Прямоугольник 15"/>
          <p:cNvSpPr/>
          <p:nvPr/>
        </p:nvSpPr>
        <p:spPr>
          <a:xfrm>
            <a:off x="6705613" y="3991596"/>
            <a:ext cx="3907352" cy="646331"/>
          </a:xfrm>
          <a:prstGeom prst="rect">
            <a:avLst/>
          </a:prstGeom>
        </p:spPr>
        <p:txBody>
          <a:bodyPr wrap="none">
            <a:spAutoFit/>
          </a:bodyPr>
          <a:lstStyle/>
          <a:p>
            <a:r>
              <a:rPr lang="en-US" dirty="0" smtClean="0"/>
              <a:t>After correction</a:t>
            </a:r>
            <a:r>
              <a:rPr lang="en-US" dirty="0"/>
              <a:t>: Orbit deviation </a:t>
            </a:r>
            <a:r>
              <a:rPr lang="en-US" dirty="0" smtClean="0"/>
              <a:t>±1 </a:t>
            </a:r>
            <a:r>
              <a:rPr lang="en-US" dirty="0"/>
              <a:t>mm</a:t>
            </a:r>
            <a:endParaRPr lang="ru-RU" dirty="0"/>
          </a:p>
          <a:p>
            <a:endParaRPr lang="ru-RU" dirty="0"/>
          </a:p>
        </p:txBody>
      </p:sp>
      <p:sp>
        <p:nvSpPr>
          <p:cNvPr id="17" name="Прямоугольник 16"/>
          <p:cNvSpPr/>
          <p:nvPr/>
        </p:nvSpPr>
        <p:spPr>
          <a:xfrm>
            <a:off x="1264509" y="4486951"/>
            <a:ext cx="4730847" cy="369332"/>
          </a:xfrm>
          <a:prstGeom prst="rect">
            <a:avLst/>
          </a:prstGeom>
        </p:spPr>
        <p:txBody>
          <a:bodyPr wrap="none">
            <a:spAutoFit/>
          </a:bodyPr>
          <a:lstStyle/>
          <a:p>
            <a:r>
              <a:rPr lang="en-US" dirty="0" smtClean="0"/>
              <a:t>Example of one BPM response on the corrector:</a:t>
            </a:r>
            <a:endParaRPr lang="ru-RU" dirty="0"/>
          </a:p>
        </p:txBody>
      </p:sp>
    </p:spTree>
    <p:extLst>
      <p:ext uri="{BB962C8B-B14F-4D97-AF65-F5344CB8AC3E}">
        <p14:creationId xmlns:p14="http://schemas.microsoft.com/office/powerpoint/2010/main" val="493481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1397117" y="263243"/>
            <a:ext cx="7886700" cy="6538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BBU </a:t>
            </a:r>
            <a:r>
              <a:rPr lang="en-US" dirty="0" smtClean="0"/>
              <a:t>Suppression 1 </a:t>
            </a:r>
            <a:endParaRPr lang="en-US"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1" y="4433718"/>
            <a:ext cx="3313278" cy="2424281"/>
          </a:xfrm>
          <a:prstGeom prst="rect">
            <a:avLst/>
          </a:prstGeom>
        </p:spPr>
      </p:pic>
      <p:sp>
        <p:nvSpPr>
          <p:cNvPr id="3" name="Прямоугольник 2"/>
          <p:cNvSpPr/>
          <p:nvPr/>
        </p:nvSpPr>
        <p:spPr>
          <a:xfrm>
            <a:off x="5419707" y="1337834"/>
            <a:ext cx="5258347" cy="1477328"/>
          </a:xfrm>
          <a:prstGeom prst="rect">
            <a:avLst/>
          </a:prstGeom>
        </p:spPr>
        <p:txBody>
          <a:bodyPr wrap="square">
            <a:spAutoFit/>
          </a:bodyPr>
          <a:lstStyle/>
          <a:p>
            <a:pPr marL="285750" indent="-285750" algn="just">
              <a:buFont typeface="Arial" panose="020B0604020202020204" pitchFamily="34" charset="0"/>
              <a:buChar char="•"/>
            </a:pPr>
            <a:r>
              <a:rPr lang="en-US" dirty="0"/>
              <a:t>Oscillations of the beam centroid with a frequency of 320 MHz and an amplitude of several millimeters were </a:t>
            </a:r>
            <a:r>
              <a:rPr lang="en-US" dirty="0" smtClean="0"/>
              <a:t>observed.</a:t>
            </a:r>
            <a:endParaRPr lang="en-US" dirty="0"/>
          </a:p>
          <a:p>
            <a:pPr marL="285750" indent="-285750" algn="just">
              <a:buFont typeface="Arial" panose="020B0604020202020204" pitchFamily="34" charset="0"/>
              <a:buChar char="•"/>
            </a:pPr>
            <a:r>
              <a:rPr lang="en-US" dirty="0"/>
              <a:t>The amplitude of the oscillations grew rapidly from module to module.</a:t>
            </a:r>
            <a:endParaRPr lang="ru-RU" dirty="0"/>
          </a:p>
        </p:txBody>
      </p:sp>
      <p:sp>
        <p:nvSpPr>
          <p:cNvPr id="19" name="Прямоугольник 18"/>
          <p:cNvSpPr/>
          <p:nvPr/>
        </p:nvSpPr>
        <p:spPr>
          <a:xfrm>
            <a:off x="5011719" y="3354129"/>
            <a:ext cx="5916400" cy="1477328"/>
          </a:xfrm>
          <a:prstGeom prst="rect">
            <a:avLst/>
          </a:prstGeom>
        </p:spPr>
        <p:txBody>
          <a:bodyPr wrap="square">
            <a:spAutoFit/>
          </a:bodyPr>
          <a:lstStyle/>
          <a:p>
            <a:pPr indent="69031" algn="just">
              <a:spcBef>
                <a:spcPct val="0"/>
              </a:spcBef>
            </a:pPr>
            <a:r>
              <a:rPr lang="en-US" dirty="0"/>
              <a:t>The mechanism of this instability is determined by the interaction of the beam with the dipole modes of the accelerating modules. Under the action of the fields of dipole modes, the beam centroid </a:t>
            </a:r>
            <a:r>
              <a:rPr lang="en-US" dirty="0" smtClean="0"/>
              <a:t>oscillates </a:t>
            </a:r>
            <a:r>
              <a:rPr lang="en-US" dirty="0"/>
              <a:t>with an exponentially increasing amplitude along the accelerator.</a:t>
            </a:r>
          </a:p>
        </p:txBody>
      </p:sp>
      <p:sp>
        <p:nvSpPr>
          <p:cNvPr id="20" name="Стрелка вниз 19"/>
          <p:cNvSpPr/>
          <p:nvPr/>
        </p:nvSpPr>
        <p:spPr>
          <a:xfrm>
            <a:off x="8108364" y="2881619"/>
            <a:ext cx="556953" cy="3776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1" name="Группа 20">
            <a:extLst>
              <a:ext uri="{FF2B5EF4-FFF2-40B4-BE49-F238E27FC236}">
                <a16:creationId xmlns:a16="http://schemas.microsoft.com/office/drawing/2014/main" id="{879790FD-53FD-47BC-A4E3-E22393276875}"/>
              </a:ext>
            </a:extLst>
          </p:cNvPr>
          <p:cNvGrpSpPr/>
          <p:nvPr/>
        </p:nvGrpSpPr>
        <p:grpSpPr>
          <a:xfrm>
            <a:off x="2781300" y="5547098"/>
            <a:ext cx="6685224" cy="1191732"/>
            <a:chOff x="4929947" y="4304193"/>
            <a:chExt cx="6685224" cy="1191732"/>
          </a:xfrm>
        </p:grpSpPr>
        <mc:AlternateContent xmlns:mc="http://schemas.openxmlformats.org/markup-compatibility/2006" xmlns:a14="http://schemas.microsoft.com/office/drawing/2010/main">
          <mc:Choice Requires="a14">
            <p:graphicFrame>
              <p:nvGraphicFramePr>
                <p:cNvPr id="22" name="Объект 1">
                  <a:extLst>
                    <a:ext uri="{FF2B5EF4-FFF2-40B4-BE49-F238E27FC236}">
                      <a16:creationId xmlns:a16="http://schemas.microsoft.com/office/drawing/2014/main" id="{0C604A94-51D3-4F21-A7FA-2DFD210082D9}"/>
                    </a:ext>
                  </a:extLst>
                </p:cNvPr>
                <p:cNvGraphicFramePr>
                  <a:graphicFrameLocks noChangeAspect="1"/>
                </p:cNvGraphicFramePr>
                <p:nvPr>
                  <p:extLst>
                    <p:ext uri="{D42A27DB-BD31-4B8C-83A1-F6EECF244321}">
                      <p14:modId xmlns:p14="http://schemas.microsoft.com/office/powerpoint/2010/main" val="2271449981"/>
                    </p:ext>
                  </p:extLst>
                </p:nvPr>
              </p:nvGraphicFramePr>
              <p:xfrm>
                <a:off x="5267325" y="4673525"/>
                <a:ext cx="4256087" cy="796925"/>
              </p:xfrm>
              <a:graphic>
                <a:graphicData uri="http://schemas.openxmlformats.org/presentationml/2006/ole">
                  <mc:AlternateContent>
                    <mc:Choice xmlns:v="urn:schemas-microsoft-com:vml" Requires="v">
                      <p:oleObj spid="_x0000_s1377" name="Equation" r:id="rId4" imgW="2781000" imgH="520560" progId="Equation.DSMT4">
                        <p:embed/>
                      </p:oleObj>
                    </mc:Choice>
                    <mc:Fallback>
                      <p:oleObj name="Equation" r:id="rId4" imgW="2781000" imgH="520560" progId="Equation.DSMT4">
                        <p:embed/>
                        <p:pic>
                          <p:nvPicPr>
                            <p:cNvPr id="40" name="Объект 1">
                              <a:extLst>
                                <a:ext uri="{FF2B5EF4-FFF2-40B4-BE49-F238E27FC236}">
                                  <a16:creationId xmlns:a16="http://schemas.microsoft.com/office/drawing/2014/main" id="{0C604A94-51D3-4F21-A7FA-2DFD210082D9}"/>
                                </a:ext>
                              </a:extLst>
                            </p:cNvPr>
                            <p:cNvPicPr>
                              <a:picLocks noChangeAspect="1" noChangeArrowheads="1"/>
                            </p:cNvPicPr>
                            <p:nvPr/>
                          </p:nvPicPr>
                          <p:blipFill>
                            <a:blip r:embed="rId5"/>
                            <a:srcRect/>
                            <a:stretch>
                              <a:fillRect/>
                            </a:stretch>
                          </p:blipFill>
                          <p:spPr bwMode="auto">
                            <a:xfrm>
                              <a:off x="5267325" y="4673525"/>
                              <a:ext cx="4256087" cy="7969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22" name="Объект 1">
                  <a:extLst>
                    <a:ext uri="{FF2B5EF4-FFF2-40B4-BE49-F238E27FC236}">
                      <a16:creationId xmlns:a16="http://schemas.microsoft.com/office/drawing/2014/main" id="{0C604A94-51D3-4F21-A7FA-2DFD210082D9}"/>
                    </a:ext>
                  </a:extLst>
                </p:cNvPr>
                <p:cNvGraphicFramePr>
                  <a:graphicFrameLocks noChangeAspect="1"/>
                </p:cNvGraphicFramePr>
                <p:nvPr>
                  <p:extLst>
                    <p:ext uri="{D42A27DB-BD31-4B8C-83A1-F6EECF244321}">
                      <p14:modId xmlns:p14="http://schemas.microsoft.com/office/powerpoint/2010/main" val="2271449981"/>
                    </p:ext>
                  </p:extLst>
                </p:nvPr>
              </p:nvGraphicFramePr>
              <p:xfrm>
                <a:off x="5267325" y="4673525"/>
                <a:ext cx="4256087" cy="796925"/>
              </p:xfrm>
              <a:graphic>
                <a:graphicData uri="http://schemas.openxmlformats.org/presentationml/2006/ole">
                  <mc:AlternateContent>
                    <mc:Choice xmlns:v="urn:schemas-microsoft-com:vml" Requires="v">
                      <p:oleObj spid="_x0000_s1031" name="Equation" r:id="rId9" imgW="2781000" imgH="520560" progId="Equation.DSMT4">
                        <p:embed/>
                      </p:oleObj>
                    </mc:Choice>
                    <mc:Fallback>
                      <p:oleObj name="Equation" r:id="rId9" imgW="2781000" imgH="520560" progId="Equation.DSMT4">
                        <p:embed/>
                        <p:pic>
                          <p:nvPicPr>
                            <p:cNvPr id="40" name="Объект 1">
                              <a:extLst>
                                <a:ext uri="{FF2B5EF4-FFF2-40B4-BE49-F238E27FC236}">
                                  <a16:creationId xmlns:a16="http://schemas.microsoft.com/office/drawing/2014/main" id="{0C604A94-51D3-4F21-A7FA-2DFD210082D9}"/>
                                </a:ext>
                              </a:extLst>
                            </p:cNvPr>
                            <p:cNvPicPr>
                              <a:picLocks noChangeAspect="1" noChangeArrowheads="1"/>
                            </p:cNvPicPr>
                            <p:nvPr/>
                          </p:nvPicPr>
                          <p:blipFill>
                            <a:blip r:embed="rId10"/>
                            <a:srcRect/>
                            <a:stretch>
                              <a:fillRect/>
                            </a:stretch>
                          </p:blipFill>
                          <p:spPr bwMode="auto">
                            <a:xfrm>
                              <a:off x="5267325" y="4673525"/>
                              <a:ext cx="4256087"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23" name="Объект 40">
                  <a:extLst>
                    <a:ext uri="{FF2B5EF4-FFF2-40B4-BE49-F238E27FC236}">
                      <a16:creationId xmlns:a16="http://schemas.microsoft.com/office/drawing/2014/main" id="{79BA27DF-5BA0-4954-A3FD-E2A08A276FB3}"/>
                    </a:ext>
                  </a:extLst>
                </p:cNvPr>
                <p:cNvSpPr txBox="1"/>
                <p:nvPr/>
              </p:nvSpPr>
              <p:spPr>
                <a:xfrm>
                  <a:off x="9523412" y="4684713"/>
                  <a:ext cx="2024153" cy="811212"/>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ru-RU" i="1">
                                <a:solidFill>
                                  <a:srgbClr val="000000"/>
                                </a:solidFill>
                                <a:latin typeface="Cambria Math" panose="02040503050406030204" pitchFamily="18" charset="0"/>
                              </a:rPr>
                            </m:ctrlPr>
                          </m:sSubPr>
                          <m:e>
                            <m:r>
                              <a:rPr lang="ru-RU" i="1">
                                <a:solidFill>
                                  <a:srgbClr val="000000"/>
                                </a:solidFill>
                                <a:latin typeface="Cambria Math" panose="02040503050406030204" pitchFamily="18" charset="0"/>
                              </a:rPr>
                              <m:t>𝑍</m:t>
                            </m:r>
                          </m:e>
                          <m:sub>
                            <m:r>
                              <a:rPr lang="ru-RU" i="1">
                                <a:solidFill>
                                  <a:srgbClr val="000000"/>
                                </a:solidFill>
                                <a:latin typeface="Cambria Math" panose="02040503050406030204" pitchFamily="18" charset="0"/>
                              </a:rPr>
                              <m:t>⊥</m:t>
                            </m:r>
                          </m:sub>
                        </m:sSub>
                        <m:r>
                          <a:rPr lang="ru-RU"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𝑄</m:t>
                        </m:r>
                        <m:r>
                          <a:rPr lang="en-US" i="1">
                            <a:solidFill>
                              <a:srgbClr val="000000"/>
                            </a:solidFill>
                            <a:latin typeface="Cambria Math" panose="02040503050406030204" pitchFamily="18" charset="0"/>
                          </a:rPr>
                          <m:t>·</m:t>
                        </m:r>
                        <m:f>
                          <m:fPr>
                            <m:ctrlPr>
                              <a:rPr lang="ru-RU" i="1">
                                <a:solidFill>
                                  <a:srgbClr val="000000"/>
                                </a:solidFill>
                                <a:latin typeface="Cambria Math" panose="02040503050406030204" pitchFamily="18" charset="0"/>
                              </a:rPr>
                            </m:ctrlPr>
                          </m:fPr>
                          <m:num>
                            <m:sSup>
                              <m:sSupPr>
                                <m:ctrlPr>
                                  <a:rPr lang="ru-RU" i="1">
                                    <a:solidFill>
                                      <a:srgbClr val="000000"/>
                                    </a:solidFill>
                                    <a:latin typeface="Cambria Math" panose="02040503050406030204" pitchFamily="18" charset="0"/>
                                  </a:rPr>
                                </m:ctrlPr>
                              </m:sSupPr>
                              <m:e>
                                <m:d>
                                  <m:dPr>
                                    <m:ctrlPr>
                                      <a:rPr lang="ru-RU" i="1">
                                        <a:solidFill>
                                          <a:srgbClr val="000000"/>
                                        </a:solidFill>
                                        <a:latin typeface="Cambria Math" panose="02040503050406030204" pitchFamily="18" charset="0"/>
                                      </a:rPr>
                                    </m:ctrlPr>
                                  </m:dPr>
                                  <m:e>
                                    <m:nary>
                                      <m:naryPr>
                                        <m:subHide m:val="on"/>
                                        <m:supHide m:val="on"/>
                                        <m:ctrlPr>
                                          <a:rPr lang="ru-RU" i="1">
                                            <a:solidFill>
                                              <a:srgbClr val="000000"/>
                                            </a:solidFill>
                                            <a:latin typeface="Cambria Math" panose="02040503050406030204" pitchFamily="18" charset="0"/>
                                          </a:rPr>
                                        </m:ctrlPr>
                                      </m:naryPr>
                                      <m:sub/>
                                      <m:sup/>
                                      <m:e>
                                        <m:sSub>
                                          <m:sSubPr>
                                            <m:ctrlPr>
                                              <a:rPr lang="ru-RU" i="1">
                                                <a:solidFill>
                                                  <a:srgbClr val="000000"/>
                                                </a:solidFill>
                                                <a:latin typeface="Cambria Math" panose="02040503050406030204" pitchFamily="18" charset="0"/>
                                              </a:rPr>
                                            </m:ctrlPr>
                                          </m:sSubPr>
                                          <m:e>
                                            <m:r>
                                              <a:rPr lang="ru-RU" i="1">
                                                <a:solidFill>
                                                  <a:srgbClr val="000000"/>
                                                </a:solidFill>
                                                <a:latin typeface="Cambria Math" panose="02040503050406030204" pitchFamily="18" charset="0"/>
                                              </a:rPr>
                                              <m:t>𝐵</m:t>
                                            </m:r>
                                          </m:e>
                                          <m:sub>
                                            <m:r>
                                              <a:rPr lang="ru-RU" i="1">
                                                <a:solidFill>
                                                  <a:srgbClr val="000000"/>
                                                </a:solidFill>
                                                <a:latin typeface="Cambria Math" panose="02040503050406030204" pitchFamily="18" charset="0"/>
                                              </a:rPr>
                                              <m:t>⊥</m:t>
                                            </m:r>
                                          </m:sub>
                                        </m:sSub>
                                        <m:r>
                                          <a:rPr lang="ru-RU" i="1">
                                            <a:solidFill>
                                              <a:srgbClr val="000000"/>
                                            </a:solidFill>
                                            <a:latin typeface="Cambria Math" panose="02040503050406030204" pitchFamily="18" charset="0"/>
                                          </a:rPr>
                                          <m:t>𝑑𝑧</m:t>
                                        </m:r>
                                      </m:e>
                                    </m:nary>
                                  </m:e>
                                </m:d>
                              </m:e>
                              <m:sup>
                                <m:r>
                                  <a:rPr lang="ru-RU" i="1">
                                    <a:solidFill>
                                      <a:srgbClr val="000000"/>
                                    </a:solidFill>
                                    <a:latin typeface="Cambria Math" panose="02040503050406030204" pitchFamily="18" charset="0"/>
                                  </a:rPr>
                                  <m:t>2</m:t>
                                </m:r>
                              </m:sup>
                            </m:sSup>
                          </m:num>
                          <m:den>
                            <m:r>
                              <a:rPr lang="ru-RU" i="1">
                                <a:solidFill>
                                  <a:srgbClr val="000000"/>
                                </a:solidFill>
                                <a:latin typeface="Cambria Math" panose="02040503050406030204" pitchFamily="18" charset="0"/>
                              </a:rPr>
                              <m:t>2</m:t>
                            </m:r>
                            <m:r>
                              <a:rPr lang="ru-RU" i="1">
                                <a:solidFill>
                                  <a:srgbClr val="000000"/>
                                </a:solidFill>
                                <a:latin typeface="Cambria Math" panose="02040503050406030204" pitchFamily="18" charset="0"/>
                              </a:rPr>
                              <m:t>𝑈</m:t>
                            </m:r>
                          </m:den>
                        </m:f>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𝑐</m:t>
                        </m:r>
                      </m:oMath>
                    </m:oMathPara>
                  </a14:m>
                  <a:endParaRPr lang="ru-RU" dirty="0"/>
                </a:p>
              </p:txBody>
            </p:sp>
          </mc:Choice>
          <mc:Fallback xmlns="">
            <p:sp>
              <p:nvSpPr>
                <p:cNvPr id="41" name="Объект 40">
                  <a:extLst>
                    <a:ext uri="{FF2B5EF4-FFF2-40B4-BE49-F238E27FC236}">
                      <a16:creationId xmlns:a16="http://schemas.microsoft.com/office/drawing/2014/main" id="{79BA27DF-5BA0-4954-A3FD-E2A08A276FB3}"/>
                    </a:ext>
                  </a:extLst>
                </p:cNvPr>
                <p:cNvSpPr txBox="1">
                  <a:spLocks noRot="1" noChangeAspect="1" noMove="1" noResize="1" noEditPoints="1" noAdjustHandles="1" noChangeArrowheads="1" noChangeShapeType="1" noTextEdit="1"/>
                </p:cNvSpPr>
                <p:nvPr/>
              </p:nvSpPr>
              <p:spPr>
                <a:xfrm>
                  <a:off x="9523412" y="4684713"/>
                  <a:ext cx="2024153" cy="811212"/>
                </a:xfrm>
                <a:prstGeom prst="rect">
                  <a:avLst/>
                </a:prstGeom>
                <a:blipFill>
                  <a:blip r:embed="rId11"/>
                  <a:stretch>
                    <a:fillRect/>
                  </a:stretch>
                </a:blipFill>
              </p:spPr>
              <p:txBody>
                <a:bodyPr/>
                <a:lstStyle/>
                <a:p>
                  <a:r>
                    <a:rPr lang="ru-RU">
                      <a:noFill/>
                    </a:rPr>
                    <a:t> </a:t>
                  </a:r>
                </a:p>
              </p:txBody>
            </p:sp>
          </mc:Fallback>
        </mc:AlternateContent>
        <p:sp>
          <p:nvSpPr>
            <p:cNvPr id="24" name="TextBox 23">
              <a:extLst>
                <a:ext uri="{FF2B5EF4-FFF2-40B4-BE49-F238E27FC236}">
                  <a16:creationId xmlns:a16="http://schemas.microsoft.com/office/drawing/2014/main" id="{73953B76-2C71-4F84-AEA2-99590C30E54C}"/>
                </a:ext>
              </a:extLst>
            </p:cNvPr>
            <p:cNvSpPr txBox="1"/>
            <p:nvPr/>
          </p:nvSpPr>
          <p:spPr>
            <a:xfrm>
              <a:off x="4929947" y="4304193"/>
              <a:ext cx="6685224" cy="369332"/>
            </a:xfrm>
            <a:prstGeom prst="rect">
              <a:avLst/>
            </a:prstGeom>
            <a:noFill/>
          </p:spPr>
          <p:txBody>
            <a:bodyPr wrap="square" rtlCol="0">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E-beam </a:t>
              </a:r>
              <a:r>
                <a:rPr lang="en-US" b="1" dirty="0" smtClean="0">
                  <a:solidFill>
                    <a:srgbClr val="002060"/>
                  </a:solidFill>
                  <a:latin typeface="Times New Roman" panose="02020603050405020304" pitchFamily="18" charset="0"/>
                  <a:cs typeface="Times New Roman" panose="02020603050405020304" pitchFamily="18" charset="0"/>
                </a:rPr>
                <a:t>shifting in LIA </a:t>
              </a:r>
              <a:r>
                <a:rPr lang="en-US" b="1" dirty="0">
                  <a:solidFill>
                    <a:srgbClr val="002060"/>
                  </a:solidFill>
                  <a:latin typeface="Times New Roman" panose="02020603050405020304" pitchFamily="18" charset="0"/>
                  <a:cs typeface="Times New Roman" panose="02020603050405020304" pitchFamily="18" charset="0"/>
                </a:rPr>
                <a:t>due to </a:t>
              </a:r>
              <a:r>
                <a:rPr lang="en-US" b="1" dirty="0" smtClean="0">
                  <a:solidFill>
                    <a:srgbClr val="002060"/>
                  </a:solidFill>
                  <a:latin typeface="Times New Roman" panose="02020603050405020304" pitchFamily="18" charset="0"/>
                  <a:cs typeface="Times New Roman" panose="02020603050405020304" pitchFamily="18" charset="0"/>
                </a:rPr>
                <a:t>BBU development:</a:t>
              </a:r>
              <a:endParaRPr lang="ru-RU" b="1" dirty="0">
                <a:solidFill>
                  <a:srgbClr val="002060"/>
                </a:solidFill>
                <a:latin typeface="Times New Roman" panose="02020603050405020304" pitchFamily="18" charset="0"/>
                <a:cs typeface="Times New Roman" panose="02020603050405020304" pitchFamily="18" charset="0"/>
              </a:endParaRPr>
            </a:p>
          </p:txBody>
        </p:sp>
      </p:grpSp>
      <p:sp>
        <p:nvSpPr>
          <p:cNvPr id="25" name="Стрелка вниз 24"/>
          <p:cNvSpPr/>
          <p:nvPr/>
        </p:nvSpPr>
        <p:spPr>
          <a:xfrm>
            <a:off x="4862754" y="5045733"/>
            <a:ext cx="556953" cy="3776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a:extLst>
              <a:ext uri="{FF2B5EF4-FFF2-40B4-BE49-F238E27FC236}">
                <a16:creationId xmlns:a16="http://schemas.microsoft.com/office/drawing/2014/main" id="{E3A1F388-4C73-4360-AD2E-CFCA6763C8B9}"/>
              </a:ext>
            </a:extLst>
          </p:cNvPr>
          <p:cNvSpPr/>
          <p:nvPr/>
        </p:nvSpPr>
        <p:spPr>
          <a:xfrm>
            <a:off x="5535568" y="4883266"/>
            <a:ext cx="4375276" cy="646331"/>
          </a:xfrm>
          <a:prstGeom prst="rect">
            <a:avLst/>
          </a:prstGeom>
        </p:spPr>
        <p:txBody>
          <a:bodyPr wrap="square">
            <a:spAutoFit/>
          </a:bodyPr>
          <a:lstStyle/>
          <a:p>
            <a:pPr algn="just">
              <a:spcBef>
                <a:spcPct val="0"/>
              </a:spcBef>
            </a:pPr>
            <a:r>
              <a:rPr lang="en-US" altLang="ru-RU" sz="1200" i="1" dirty="0">
                <a:solidFill>
                  <a:srgbClr val="002060"/>
                </a:solidFill>
                <a:latin typeface="Times New Roman" panose="02020603050405020304" pitchFamily="18" charset="0"/>
                <a:cs typeface="Times New Roman" panose="02020603050405020304" pitchFamily="18" charset="0"/>
              </a:rPr>
              <a:t>V. K. Neil, L. S. Hall and R. K. Cooper “Further theoretical Studies of the Beam Breakup Instability”</a:t>
            </a:r>
            <a:r>
              <a:rPr lang="en-US" altLang="ru-RU" sz="1200" dirty="0">
                <a:solidFill>
                  <a:srgbClr val="002060"/>
                </a:solidFill>
                <a:latin typeface="Times New Roman" panose="02020603050405020304" pitchFamily="18" charset="0"/>
                <a:cs typeface="Times New Roman" panose="02020603050405020304" pitchFamily="18" charset="0"/>
              </a:rPr>
              <a:t>, Particle Accelerators, </a:t>
            </a:r>
            <a:r>
              <a:rPr lang="nl-NL" altLang="ru-RU" sz="1200" dirty="0">
                <a:solidFill>
                  <a:srgbClr val="002060"/>
                </a:solidFill>
                <a:latin typeface="Times New Roman" panose="02020603050405020304" pitchFamily="18" charset="0"/>
                <a:cs typeface="Times New Roman" panose="02020603050405020304" pitchFamily="18" charset="0"/>
              </a:rPr>
              <a:t>1979, Vol. 9, pp. 213-222.</a:t>
            </a:r>
          </a:p>
        </p:txBody>
      </p:sp>
      <p:cxnSp>
        <p:nvCxnSpPr>
          <p:cNvPr id="27" name="Прямая соединительная линия 26">
            <a:extLst>
              <a:ext uri="{FF2B5EF4-FFF2-40B4-BE49-F238E27FC236}">
                <a16:creationId xmlns:a16="http://schemas.microsoft.com/office/drawing/2014/main" id="{C34D3DB8-FFB8-4706-805A-E7B948AD7E85}"/>
              </a:ext>
            </a:extLst>
          </p:cNvPr>
          <p:cNvCxnSpPr/>
          <p:nvPr/>
        </p:nvCxnSpPr>
        <p:spPr>
          <a:xfrm>
            <a:off x="1462218" y="933450"/>
            <a:ext cx="7505700"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28" name="Подзаголовок 2">
            <a:extLst>
              <a:ext uri="{FF2B5EF4-FFF2-40B4-BE49-F238E27FC236}">
                <a16:creationId xmlns:a16="http://schemas.microsoft.com/office/drawing/2014/main" id="{0D185286-487B-460E-85B8-1C3D7FD65D99}"/>
              </a:ext>
            </a:extLst>
          </p:cNvPr>
          <p:cNvSpPr txBox="1">
            <a:spLocks/>
          </p:cNvSpPr>
          <p:nvPr/>
        </p:nvSpPr>
        <p:spPr>
          <a:xfrm>
            <a:off x="0" y="1205757"/>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29" name="Picture 2" descr="BINP logo">
            <a:extLst>
              <a:ext uri="{FF2B5EF4-FFF2-40B4-BE49-F238E27FC236}">
                <a16:creationId xmlns:a16="http://schemas.microsoft.com/office/drawing/2014/main" id="{AECFF2B9-26E9-4943-9677-8B0A8A14B98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8208"/>
            <a:ext cx="1022860" cy="12239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rosatom.ru/upload/iblock/0e6/0e68e8ff898f0a3f96...">
            <a:extLst>
              <a:ext uri="{FF2B5EF4-FFF2-40B4-BE49-F238E27FC236}">
                <a16:creationId xmlns:a16="http://schemas.microsoft.com/office/drawing/2014/main" id="{6AE2C9BF-A0E0-4A7B-9D74-882CD9F89CA0}"/>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460" t="13310" r="24974" b="16010"/>
          <a:stretch/>
        </p:blipFill>
        <p:spPr bwMode="auto">
          <a:xfrm>
            <a:off x="11218763" y="5623435"/>
            <a:ext cx="953111" cy="123456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Группа 30">
            <a:extLst>
              <a:ext uri="{FF2B5EF4-FFF2-40B4-BE49-F238E27FC236}">
                <a16:creationId xmlns:a16="http://schemas.microsoft.com/office/drawing/2014/main" id="{FFF6165F-7170-47FB-B389-2C6E3FF92CF5}"/>
              </a:ext>
            </a:extLst>
          </p:cNvPr>
          <p:cNvGrpSpPr/>
          <p:nvPr/>
        </p:nvGrpSpPr>
        <p:grpSpPr>
          <a:xfrm>
            <a:off x="-7741" y="1562008"/>
            <a:ext cx="4678910" cy="2842043"/>
            <a:chOff x="-80042" y="928583"/>
            <a:chExt cx="4678910" cy="2842043"/>
          </a:xfrm>
        </p:grpSpPr>
        <p:grpSp>
          <p:nvGrpSpPr>
            <p:cNvPr id="32" name="Группа 31">
              <a:extLst>
                <a:ext uri="{FF2B5EF4-FFF2-40B4-BE49-F238E27FC236}">
                  <a16:creationId xmlns:a16="http://schemas.microsoft.com/office/drawing/2014/main" id="{1622A4B9-66D1-4790-A329-0B74255C6390}"/>
                </a:ext>
              </a:extLst>
            </p:cNvPr>
            <p:cNvGrpSpPr/>
            <p:nvPr/>
          </p:nvGrpSpPr>
          <p:grpSpPr>
            <a:xfrm>
              <a:off x="-80042" y="947035"/>
              <a:ext cx="4678910" cy="2823591"/>
              <a:chOff x="6487634" y="3193838"/>
              <a:chExt cx="5644449" cy="3279600"/>
            </a:xfrm>
          </p:grpSpPr>
          <p:pic>
            <p:nvPicPr>
              <p:cNvPr id="34" name="Рисунок 33">
                <a:extLst>
                  <a:ext uri="{FF2B5EF4-FFF2-40B4-BE49-F238E27FC236}">
                    <a16:creationId xmlns:a16="http://schemas.microsoft.com/office/drawing/2014/main" id="{73F8B263-8AC0-4B94-8A45-8C8663D593B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55206" y="3193838"/>
                <a:ext cx="5476877" cy="3279600"/>
              </a:xfrm>
              <a:prstGeom prst="rect">
                <a:avLst/>
              </a:prstGeom>
            </p:spPr>
          </p:pic>
          <p:cxnSp>
            <p:nvCxnSpPr>
              <p:cNvPr id="35" name="Прямая соединительная линия 34">
                <a:extLst>
                  <a:ext uri="{FF2B5EF4-FFF2-40B4-BE49-F238E27FC236}">
                    <a16:creationId xmlns:a16="http://schemas.microsoft.com/office/drawing/2014/main" id="{2E793508-A647-488E-BB5D-CD65E9B0AD41}"/>
                  </a:ext>
                </a:extLst>
              </p:cNvPr>
              <p:cNvCxnSpPr/>
              <p:nvPr/>
            </p:nvCxnSpPr>
            <p:spPr>
              <a:xfrm flipH="1">
                <a:off x="8008621" y="5326380"/>
                <a:ext cx="464819" cy="700494"/>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a:extLst>
                  <a:ext uri="{FF2B5EF4-FFF2-40B4-BE49-F238E27FC236}">
                    <a16:creationId xmlns:a16="http://schemas.microsoft.com/office/drawing/2014/main" id="{7D831DEA-CCF6-4918-B026-6D029C04FA44}"/>
                  </a:ext>
                </a:extLst>
              </p:cNvPr>
              <p:cNvCxnSpPr/>
              <p:nvPr/>
            </p:nvCxnSpPr>
            <p:spPr>
              <a:xfrm>
                <a:off x="8007826" y="6026874"/>
                <a:ext cx="1994399"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98C272E-096D-4BCA-B5F6-CB7DE50334D1}"/>
                  </a:ext>
                </a:extLst>
              </p:cNvPr>
              <p:cNvSpPr txBox="1"/>
              <p:nvPr/>
            </p:nvSpPr>
            <p:spPr>
              <a:xfrm>
                <a:off x="8101012" y="5749577"/>
                <a:ext cx="2065020" cy="357483"/>
              </a:xfrm>
              <a:prstGeom prst="rect">
                <a:avLst/>
              </a:prstGeom>
              <a:noFill/>
            </p:spPr>
            <p:txBody>
              <a:bodyPr wrap="square" rtlCol="0">
                <a:spAutoFit/>
              </a:bodyPr>
              <a:lstStyle/>
              <a:p>
                <a:r>
                  <a:rPr lang="en-US" sz="1400" dirty="0" smtClean="0">
                    <a:solidFill>
                      <a:srgbClr val="002060"/>
                    </a:solidFill>
                  </a:rPr>
                  <a:t>Accelerating</a:t>
                </a:r>
                <a:r>
                  <a:rPr lang="ru-RU" sz="1400" dirty="0" smtClean="0">
                    <a:solidFill>
                      <a:srgbClr val="002060"/>
                    </a:solidFill>
                  </a:rPr>
                  <a:t> </a:t>
                </a:r>
                <a:r>
                  <a:rPr lang="en-US" sz="1400" dirty="0">
                    <a:solidFill>
                      <a:srgbClr val="002060"/>
                    </a:solidFill>
                  </a:rPr>
                  <a:t>tube</a:t>
                </a:r>
              </a:p>
            </p:txBody>
          </p:sp>
          <p:cxnSp>
            <p:nvCxnSpPr>
              <p:cNvPr id="38" name="Прямая соединительная линия 37">
                <a:extLst>
                  <a:ext uri="{FF2B5EF4-FFF2-40B4-BE49-F238E27FC236}">
                    <a16:creationId xmlns:a16="http://schemas.microsoft.com/office/drawing/2014/main" id="{03498B47-E098-4ADF-B821-E1F87A9B3133}"/>
                  </a:ext>
                </a:extLst>
              </p:cNvPr>
              <p:cNvCxnSpPr/>
              <p:nvPr/>
            </p:nvCxnSpPr>
            <p:spPr>
              <a:xfrm flipH="1" flipV="1">
                <a:off x="7886385" y="4055956"/>
                <a:ext cx="558004" cy="370071"/>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E673105F-A3C4-4FFC-978A-AC4CA986DF8E}"/>
                  </a:ext>
                </a:extLst>
              </p:cNvPr>
              <p:cNvCxnSpPr/>
              <p:nvPr/>
            </p:nvCxnSpPr>
            <p:spPr>
              <a:xfrm>
                <a:off x="6960009" y="4055956"/>
                <a:ext cx="926376"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F5BD166-E48D-4C4B-AF76-9F32AE890B90}"/>
                  </a:ext>
                </a:extLst>
              </p:cNvPr>
              <p:cNvSpPr txBox="1"/>
              <p:nvPr/>
            </p:nvSpPr>
            <p:spPr>
              <a:xfrm>
                <a:off x="6487634" y="3695852"/>
                <a:ext cx="1950721" cy="357483"/>
              </a:xfrm>
              <a:prstGeom prst="rect">
                <a:avLst/>
              </a:prstGeom>
              <a:noFill/>
            </p:spPr>
            <p:txBody>
              <a:bodyPr wrap="square" rtlCol="0">
                <a:spAutoFit/>
              </a:bodyPr>
              <a:lstStyle/>
              <a:p>
                <a:pPr algn="ctr"/>
                <a:r>
                  <a:rPr lang="en-US" sz="1400" dirty="0">
                    <a:solidFill>
                      <a:srgbClr val="002060"/>
                    </a:solidFill>
                  </a:rPr>
                  <a:t>Inductors</a:t>
                </a:r>
              </a:p>
            </p:txBody>
          </p:sp>
        </p:grpSp>
        <p:sp>
          <p:nvSpPr>
            <p:cNvPr id="33" name="Прямоугольник 32">
              <a:extLst>
                <a:ext uri="{FF2B5EF4-FFF2-40B4-BE49-F238E27FC236}">
                  <a16:creationId xmlns:a16="http://schemas.microsoft.com/office/drawing/2014/main" id="{860B0ADE-DDA1-42B7-8730-6E0D3F6B5EEC}"/>
                </a:ext>
              </a:extLst>
            </p:cNvPr>
            <p:cNvSpPr/>
            <p:nvPr/>
          </p:nvSpPr>
          <p:spPr>
            <a:xfrm>
              <a:off x="1353903" y="928583"/>
              <a:ext cx="2146485" cy="369332"/>
            </a:xfrm>
            <a:prstGeom prst="rect">
              <a:avLst/>
            </a:prstGeom>
          </p:spPr>
          <p:txBody>
            <a:bodyPr wrap="none">
              <a:spAutoFit/>
            </a:bodyPr>
            <a:lstStyle/>
            <a:p>
              <a:r>
                <a:rPr lang="en-US" altLang="ru-RU" b="1" dirty="0" smtClean="0">
                  <a:solidFill>
                    <a:srgbClr val="002060"/>
                  </a:solidFill>
                  <a:cs typeface="Times New Roman" panose="02020603050405020304" pitchFamily="18" charset="0"/>
                </a:rPr>
                <a:t>Accelerating </a:t>
              </a:r>
              <a:r>
                <a:rPr lang="en-US" altLang="ru-RU" b="1" dirty="0">
                  <a:solidFill>
                    <a:srgbClr val="002060"/>
                  </a:solidFill>
                  <a:cs typeface="Times New Roman" panose="02020603050405020304" pitchFamily="18" charset="0"/>
                </a:rPr>
                <a:t>module</a:t>
              </a:r>
              <a:endParaRPr lang="ru-RU" dirty="0"/>
            </a:p>
          </p:txBody>
        </p:sp>
      </p:grpSp>
    </p:spTree>
    <p:extLst>
      <p:ext uri="{BB962C8B-B14F-4D97-AF65-F5344CB8AC3E}">
        <p14:creationId xmlns:p14="http://schemas.microsoft.com/office/powerpoint/2010/main" val="3038321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a:extLst>
              <a:ext uri="{FF2B5EF4-FFF2-40B4-BE49-F238E27FC236}">
                <a16:creationId xmlns:a16="http://schemas.microsoft.com/office/drawing/2014/main" id="{5E0D6B72-2D3B-499E-9328-A9B94BB54C58}"/>
              </a:ext>
            </a:extLst>
          </p:cNvPr>
          <p:cNvGrpSpPr/>
          <p:nvPr/>
        </p:nvGrpSpPr>
        <p:grpSpPr>
          <a:xfrm>
            <a:off x="886571" y="1829960"/>
            <a:ext cx="3224535" cy="2209658"/>
            <a:chOff x="254055" y="213365"/>
            <a:chExt cx="4029433" cy="2946210"/>
          </a:xfrm>
        </p:grpSpPr>
        <p:grpSp>
          <p:nvGrpSpPr>
            <p:cNvPr id="10" name="Группа 9">
              <a:extLst>
                <a:ext uri="{FF2B5EF4-FFF2-40B4-BE49-F238E27FC236}">
                  <a16:creationId xmlns:a16="http://schemas.microsoft.com/office/drawing/2014/main" id="{52C7C4D6-DBED-4095-89AB-3A2F42AB2276}"/>
                </a:ext>
              </a:extLst>
            </p:cNvPr>
            <p:cNvGrpSpPr/>
            <p:nvPr/>
          </p:nvGrpSpPr>
          <p:grpSpPr>
            <a:xfrm>
              <a:off x="254055" y="213365"/>
              <a:ext cx="4029433" cy="2946210"/>
              <a:chOff x="254055" y="213365"/>
              <a:chExt cx="4029433" cy="2946210"/>
            </a:xfrm>
          </p:grpSpPr>
          <p:grpSp>
            <p:nvGrpSpPr>
              <p:cNvPr id="13" name="Группа 12">
                <a:extLst>
                  <a:ext uri="{FF2B5EF4-FFF2-40B4-BE49-F238E27FC236}">
                    <a16:creationId xmlns:a16="http://schemas.microsoft.com/office/drawing/2014/main" id="{CD983A34-7F4B-43F9-826F-1B7842200943}"/>
                  </a:ext>
                </a:extLst>
              </p:cNvPr>
              <p:cNvGrpSpPr/>
              <p:nvPr/>
            </p:nvGrpSpPr>
            <p:grpSpPr>
              <a:xfrm>
                <a:off x="501023" y="685012"/>
                <a:ext cx="3731343" cy="2474563"/>
                <a:chOff x="553274" y="2822890"/>
                <a:chExt cx="5092517" cy="3555339"/>
              </a:xfrm>
            </p:grpSpPr>
            <p:pic>
              <p:nvPicPr>
                <p:cNvPr id="17" name="Рисунок 16">
                  <a:extLst>
                    <a:ext uri="{FF2B5EF4-FFF2-40B4-BE49-F238E27FC236}">
                      <a16:creationId xmlns:a16="http://schemas.microsoft.com/office/drawing/2014/main" id="{B8742B85-955E-4D3D-8D76-1E7637675773}"/>
                    </a:ext>
                  </a:extLst>
                </p:cNvPr>
                <p:cNvPicPr>
                  <a:picLocks noChangeAspect="1"/>
                </p:cNvPicPr>
                <p:nvPr/>
              </p:nvPicPr>
              <p:blipFill>
                <a:blip r:embed="rId3"/>
                <a:stretch>
                  <a:fillRect/>
                </a:stretch>
              </p:blipFill>
              <p:spPr>
                <a:xfrm>
                  <a:off x="553274" y="2822890"/>
                  <a:ext cx="5092517" cy="3407268"/>
                </a:xfrm>
                <a:prstGeom prst="rect">
                  <a:avLst/>
                </a:prstGeom>
                <a:ln w="12700">
                  <a:solidFill>
                    <a:schemeClr val="accent5">
                      <a:lumMod val="75000"/>
                    </a:schemeClr>
                  </a:solidFill>
                </a:ln>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EED5641-05EB-4A34-AFDD-96F5A99E6DBD}"/>
                        </a:ext>
                      </a:extLst>
                    </p:cNvPr>
                    <p:cNvSpPr txBox="1"/>
                    <p:nvPr/>
                  </p:nvSpPr>
                  <p:spPr>
                    <a:xfrm>
                      <a:off x="1164828" y="5582271"/>
                      <a:ext cx="3550079" cy="795958"/>
                    </a:xfrm>
                    <a:prstGeom prst="rect">
                      <a:avLst/>
                    </a:prstGeom>
                    <a:noFill/>
                  </p:spPr>
                  <p:txBody>
                    <a:bodyPr wrap="square" rtlCol="0">
                      <a:spAutoFit/>
                    </a:bodyPr>
                    <a:lstStyle/>
                    <a:p>
                      <a:r>
                        <a:rPr lang="en-US" sz="1050" dirty="0">
                          <a:solidFill>
                            <a:srgbClr val="002060"/>
                          </a:solidFill>
                          <a:latin typeface="Nixie One"/>
                        </a:rPr>
                        <a:t>-ceramics </a:t>
                      </a:r>
                      <a14:m>
                        <m:oMath xmlns:m="http://schemas.openxmlformats.org/officeDocument/2006/math">
                          <m:r>
                            <a:rPr lang="ru-RU" sz="1050" i="1">
                              <a:solidFill>
                                <a:srgbClr val="002060"/>
                              </a:solidFill>
                              <a:latin typeface="Cambria Math" panose="02040503050406030204" pitchFamily="18" charset="0"/>
                            </a:rPr>
                            <m:t>(</m:t>
                          </m:r>
                          <m:r>
                            <a:rPr lang="ru-RU" sz="1050" i="1">
                              <a:solidFill>
                                <a:srgbClr val="002060"/>
                              </a:solidFill>
                              <a:latin typeface="Cambria Math" panose="02040503050406030204" pitchFamily="18" charset="0"/>
                              <a:ea typeface="Cambria Math" panose="02040503050406030204" pitchFamily="18" charset="0"/>
                            </a:rPr>
                            <m:t>𝜀</m:t>
                          </m:r>
                          <m:r>
                            <a:rPr lang="ru-RU" sz="1050" i="1">
                              <a:solidFill>
                                <a:srgbClr val="002060"/>
                              </a:solidFill>
                              <a:latin typeface="Cambria Math" panose="02040503050406030204" pitchFamily="18" charset="0"/>
                              <a:ea typeface="Cambria Math" panose="02040503050406030204" pitchFamily="18" charset="0"/>
                            </a:rPr>
                            <m:t>=10)</m:t>
                          </m:r>
                        </m:oMath>
                      </a14:m>
                      <a:endParaRPr lang="ru-RU" sz="1050" dirty="0"/>
                    </a:p>
                    <a:p>
                      <a:endParaRPr lang="ru-RU" sz="1050" dirty="0">
                        <a:solidFill>
                          <a:srgbClr val="002060"/>
                        </a:solidFill>
                        <a:latin typeface="Nixie One"/>
                      </a:endParaRPr>
                    </a:p>
                  </p:txBody>
                </p:sp>
              </mc:Choice>
              <mc:Fallback xmlns="">
                <p:sp>
                  <p:nvSpPr>
                    <p:cNvPr id="18" name="TextBox 17">
                      <a:extLst>
                        <a:ext uri="{FF2B5EF4-FFF2-40B4-BE49-F238E27FC236}">
                          <a16:creationId xmlns:a16="http://schemas.microsoft.com/office/drawing/2014/main" id="{FEED5641-05EB-4A34-AFDD-96F5A99E6DBD}"/>
                        </a:ext>
                      </a:extLst>
                    </p:cNvPr>
                    <p:cNvSpPr txBox="1">
                      <a:spLocks noRot="1" noChangeAspect="1" noMove="1" noResize="1" noEditPoints="1" noAdjustHandles="1" noChangeArrowheads="1" noChangeShapeType="1" noTextEdit="1"/>
                    </p:cNvSpPr>
                    <p:nvPr/>
                  </p:nvSpPr>
                  <p:spPr>
                    <a:xfrm>
                      <a:off x="1164828" y="5582271"/>
                      <a:ext cx="3550079" cy="795958"/>
                    </a:xfrm>
                    <a:prstGeom prst="rect">
                      <a:avLst/>
                    </a:prstGeom>
                    <a:blipFill>
                      <a:blip r:embed="rId6"/>
                      <a:stretch>
                        <a:fillRect/>
                      </a:stretch>
                    </a:blipFill>
                  </p:spPr>
                  <p:txBody>
                    <a:bodyPr/>
                    <a:lstStyle/>
                    <a:p>
                      <a:r>
                        <a:rPr lang="ru-RU">
                          <a:noFill/>
                        </a:rPr>
                        <a:t> </a:t>
                      </a:r>
                    </a:p>
                  </p:txBody>
                </p:sp>
              </mc:Fallback>
            </mc:AlternateContent>
            <p:sp>
              <p:nvSpPr>
                <p:cNvPr id="19" name="TextBox 18">
                  <a:extLst>
                    <a:ext uri="{FF2B5EF4-FFF2-40B4-BE49-F238E27FC236}">
                      <a16:creationId xmlns:a16="http://schemas.microsoft.com/office/drawing/2014/main" id="{3B4D5844-4340-416B-A8CB-A011D8DA5068}"/>
                    </a:ext>
                  </a:extLst>
                </p:cNvPr>
                <p:cNvSpPr txBox="1"/>
                <p:nvPr/>
              </p:nvSpPr>
              <p:spPr>
                <a:xfrm>
                  <a:off x="1165535" y="5886127"/>
                  <a:ext cx="3204889" cy="486420"/>
                </a:xfrm>
                <a:prstGeom prst="rect">
                  <a:avLst/>
                </a:prstGeom>
                <a:noFill/>
              </p:spPr>
              <p:txBody>
                <a:bodyPr wrap="square" rtlCol="0">
                  <a:spAutoFit/>
                </a:bodyPr>
                <a:lstStyle/>
                <a:p>
                  <a:r>
                    <a:rPr lang="en-US" sz="1050" dirty="0">
                      <a:solidFill>
                        <a:srgbClr val="002060"/>
                      </a:solidFill>
                      <a:latin typeface="Nixie One"/>
                    </a:rPr>
                    <a:t>-vacuum</a:t>
                  </a:r>
                  <a:endParaRPr lang="ru-RU" sz="1050" dirty="0"/>
                </a:p>
              </p:txBody>
            </p:sp>
          </p:grpSp>
          <p:sp>
            <p:nvSpPr>
              <p:cNvPr id="14" name="TextBox 1">
                <a:extLst>
                  <a:ext uri="{FF2B5EF4-FFF2-40B4-BE49-F238E27FC236}">
                    <a16:creationId xmlns:a16="http://schemas.microsoft.com/office/drawing/2014/main" id="{5860A69C-8AE5-46F1-AB28-99E67D0E610B}"/>
                  </a:ext>
                </a:extLst>
              </p:cNvPr>
              <p:cNvSpPr txBox="1">
                <a:spLocks noChangeArrowheads="1"/>
              </p:cNvSpPr>
              <p:nvPr/>
            </p:nvSpPr>
            <p:spPr bwMode="auto">
              <a:xfrm>
                <a:off x="254055" y="213365"/>
                <a:ext cx="373134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100000"/>
                  <a:buChar char="•"/>
                  <a:defRPr sz="3200">
                    <a:solidFill>
                      <a:schemeClr val="tx1"/>
                    </a:solidFill>
                    <a:latin typeface="Times New Roman" panose="02020603050405020304" pitchFamily="18" charset="0"/>
                  </a:defRPr>
                </a:lvl1pPr>
                <a:lvl2pPr marL="742950" indent="-285750" eaLnBrk="0" hangingPunct="0">
                  <a:spcBef>
                    <a:spcPct val="20000"/>
                  </a:spcBef>
                  <a:buSzPct val="100000"/>
                  <a:buChar char="–"/>
                  <a:defRPr sz="2800">
                    <a:solidFill>
                      <a:schemeClr val="tx1"/>
                    </a:solidFill>
                    <a:latin typeface="Times New Roman" panose="02020603050405020304" pitchFamily="18" charset="0"/>
                  </a:defRPr>
                </a:lvl2pPr>
                <a:lvl3pPr marL="1143000" indent="-228600" eaLnBrk="0" hangingPunct="0">
                  <a:spcBef>
                    <a:spcPct val="20000"/>
                  </a:spcBef>
                  <a:buSzPct val="100000"/>
                  <a:buChar char="•"/>
                  <a:defRPr sz="2400">
                    <a:solidFill>
                      <a:schemeClr val="tx1"/>
                    </a:solidFill>
                    <a:latin typeface="Times New Roman" panose="02020603050405020304" pitchFamily="18" charset="0"/>
                  </a:defRPr>
                </a:lvl3pPr>
                <a:lvl4pPr marL="1600200" indent="-228600" eaLnBrk="0" hangingPunct="0">
                  <a:spcBef>
                    <a:spcPct val="20000"/>
                  </a:spcBef>
                  <a:buSzPct val="100000"/>
                  <a:buChar char="–"/>
                  <a:defRPr sz="2000">
                    <a:solidFill>
                      <a:schemeClr val="tx1"/>
                    </a:solidFill>
                    <a:latin typeface="Times New Roman" panose="02020603050405020304" pitchFamily="18" charset="0"/>
                  </a:defRPr>
                </a:lvl4pPr>
                <a:lvl5pPr marL="2057400" indent="-228600" eaLnBrk="0" hangingPunct="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en-US" altLang="ru-RU" sz="1800" b="1" dirty="0">
                    <a:solidFill>
                      <a:srgbClr val="002060"/>
                    </a:solidFill>
                    <a:latin typeface="+mn-lt"/>
                    <a:cs typeface="Times New Roman" panose="02020603050405020304" pitchFamily="18" charset="0"/>
                  </a:rPr>
                  <a:t>Modified AM:</a:t>
                </a:r>
                <a:endParaRPr lang="ru-RU" altLang="ru-RU" sz="1800" b="1" dirty="0">
                  <a:solidFill>
                    <a:srgbClr val="002060"/>
                  </a:solidFill>
                  <a:latin typeface="+mn-lt"/>
                  <a:cs typeface="Times New Roman" panose="02020603050405020304" pitchFamily="18" charset="0"/>
                </a:endParaRPr>
              </a:p>
            </p:txBody>
          </p:sp>
          <p:sp>
            <p:nvSpPr>
              <p:cNvPr id="15" name="TextBox 14">
                <a:extLst>
                  <a:ext uri="{FF2B5EF4-FFF2-40B4-BE49-F238E27FC236}">
                    <a16:creationId xmlns:a16="http://schemas.microsoft.com/office/drawing/2014/main" id="{EA5AC238-29E5-4994-947D-19E426A61F99}"/>
                  </a:ext>
                </a:extLst>
              </p:cNvPr>
              <p:cNvSpPr txBox="1"/>
              <p:nvPr/>
            </p:nvSpPr>
            <p:spPr>
              <a:xfrm>
                <a:off x="2123763" y="2297801"/>
                <a:ext cx="2159725" cy="338555"/>
              </a:xfrm>
              <a:prstGeom prst="rect">
                <a:avLst/>
              </a:prstGeom>
              <a:noFill/>
            </p:spPr>
            <p:txBody>
              <a:bodyPr wrap="square" rtlCol="0">
                <a:spAutoFit/>
              </a:bodyPr>
              <a:lstStyle/>
              <a:p>
                <a:pPr algn="ctr"/>
                <a:r>
                  <a:rPr lang="en-US" sz="1050" dirty="0">
                    <a:solidFill>
                      <a:srgbClr val="002060"/>
                    </a:solidFill>
                  </a:rPr>
                  <a:t>Shielding electrodes</a:t>
                </a:r>
                <a:endParaRPr lang="ru-RU" sz="1050" dirty="0">
                  <a:solidFill>
                    <a:srgbClr val="002060"/>
                  </a:solidFill>
                </a:endParaRPr>
              </a:p>
            </p:txBody>
          </p:sp>
          <p:sp>
            <p:nvSpPr>
              <p:cNvPr id="16" name="TextBox 15">
                <a:extLst>
                  <a:ext uri="{FF2B5EF4-FFF2-40B4-BE49-F238E27FC236}">
                    <a16:creationId xmlns:a16="http://schemas.microsoft.com/office/drawing/2014/main" id="{D3718211-FF6E-4D22-A737-5D96793A8A67}"/>
                  </a:ext>
                </a:extLst>
              </p:cNvPr>
              <p:cNvSpPr txBox="1"/>
              <p:nvPr/>
            </p:nvSpPr>
            <p:spPr>
              <a:xfrm>
                <a:off x="1177603" y="1344317"/>
                <a:ext cx="1085344" cy="338555"/>
              </a:xfrm>
              <a:prstGeom prst="rect">
                <a:avLst/>
              </a:prstGeom>
              <a:noFill/>
            </p:spPr>
            <p:txBody>
              <a:bodyPr wrap="square" rtlCol="0">
                <a:spAutoFit/>
              </a:bodyPr>
              <a:lstStyle/>
              <a:p>
                <a:pPr algn="ctr"/>
                <a:r>
                  <a:rPr lang="en-US" sz="1050" dirty="0">
                    <a:solidFill>
                      <a:srgbClr val="002060"/>
                    </a:solidFill>
                    <a:latin typeface="Times New Roman" panose="02020603050405020304" pitchFamily="18" charset="0"/>
                    <a:cs typeface="Times New Roman" panose="02020603050405020304" pitchFamily="18" charset="0"/>
                  </a:rPr>
                  <a:t>Inductors</a:t>
                </a:r>
                <a:endParaRPr lang="ru-RU" sz="1050" dirty="0">
                  <a:solidFill>
                    <a:srgbClr val="002060"/>
                  </a:solidFill>
                  <a:latin typeface="Times New Roman" panose="02020603050405020304" pitchFamily="18" charset="0"/>
                  <a:cs typeface="Times New Roman" panose="02020603050405020304" pitchFamily="18" charset="0"/>
                </a:endParaRPr>
              </a:p>
            </p:txBody>
          </p:sp>
        </p:grpSp>
        <p:cxnSp>
          <p:nvCxnSpPr>
            <p:cNvPr id="11" name="Прямая со стрелкой 10">
              <a:extLst>
                <a:ext uri="{FF2B5EF4-FFF2-40B4-BE49-F238E27FC236}">
                  <a16:creationId xmlns:a16="http://schemas.microsoft.com/office/drawing/2014/main" id="{10C70B3E-D966-4202-B96F-069E1E98CF4A}"/>
                </a:ext>
              </a:extLst>
            </p:cNvPr>
            <p:cNvCxnSpPr>
              <a:cxnSpLocks/>
            </p:cNvCxnSpPr>
            <p:nvPr/>
          </p:nvCxnSpPr>
          <p:spPr>
            <a:xfrm flipV="1">
              <a:off x="1854926" y="1287333"/>
              <a:ext cx="231838" cy="158163"/>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id="{E6C72232-318A-4950-A396-F9ECEECDF8F0}"/>
                </a:ext>
              </a:extLst>
            </p:cNvPr>
            <p:cNvCxnSpPr>
              <a:cxnSpLocks/>
            </p:cNvCxnSpPr>
            <p:nvPr/>
          </p:nvCxnSpPr>
          <p:spPr>
            <a:xfrm flipH="1" flipV="1">
              <a:off x="2622056" y="2175471"/>
              <a:ext cx="478195" cy="209936"/>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Группа 19">
            <a:extLst>
              <a:ext uri="{FF2B5EF4-FFF2-40B4-BE49-F238E27FC236}">
                <a16:creationId xmlns:a16="http://schemas.microsoft.com/office/drawing/2014/main" id="{684342DD-6D2C-4535-98C2-BDBED079F7CF}"/>
              </a:ext>
            </a:extLst>
          </p:cNvPr>
          <p:cNvGrpSpPr/>
          <p:nvPr/>
        </p:nvGrpSpPr>
        <p:grpSpPr>
          <a:xfrm>
            <a:off x="4301231" y="2172711"/>
            <a:ext cx="3210290" cy="1954270"/>
            <a:chOff x="4280951" y="730542"/>
            <a:chExt cx="3780000" cy="2484000"/>
          </a:xfrm>
        </p:grpSpPr>
        <p:grpSp>
          <p:nvGrpSpPr>
            <p:cNvPr id="21" name="Группа 20">
              <a:extLst>
                <a:ext uri="{FF2B5EF4-FFF2-40B4-BE49-F238E27FC236}">
                  <a16:creationId xmlns:a16="http://schemas.microsoft.com/office/drawing/2014/main" id="{DF570B34-CB08-49C5-A271-E705E061C221}"/>
                </a:ext>
              </a:extLst>
            </p:cNvPr>
            <p:cNvGrpSpPr/>
            <p:nvPr/>
          </p:nvGrpSpPr>
          <p:grpSpPr>
            <a:xfrm>
              <a:off x="4280951" y="730542"/>
              <a:ext cx="3780000" cy="2484000"/>
              <a:chOff x="691885" y="168817"/>
              <a:chExt cx="4590000" cy="3007252"/>
            </a:xfrm>
          </p:grpSpPr>
          <p:sp>
            <p:nvSpPr>
              <p:cNvPr id="23" name="Прямоугольник 22">
                <a:extLst>
                  <a:ext uri="{FF2B5EF4-FFF2-40B4-BE49-F238E27FC236}">
                    <a16:creationId xmlns:a16="http://schemas.microsoft.com/office/drawing/2014/main" id="{9CE61A0C-B5B7-405D-A51A-FFE42204B742}"/>
                  </a:ext>
                </a:extLst>
              </p:cNvPr>
              <p:cNvSpPr/>
              <p:nvPr/>
            </p:nvSpPr>
            <p:spPr>
              <a:xfrm>
                <a:off x="691885" y="168817"/>
                <a:ext cx="4590000" cy="300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24" name="Рисунок 23">
                <a:extLst>
                  <a:ext uri="{FF2B5EF4-FFF2-40B4-BE49-F238E27FC236}">
                    <a16:creationId xmlns:a16="http://schemas.microsoft.com/office/drawing/2014/main" id="{0509D036-3B40-4AD2-B7AD-DE28165466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885" y="168817"/>
                <a:ext cx="4588802" cy="3007252"/>
              </a:xfrm>
              <a:prstGeom prst="rect">
                <a:avLst/>
              </a:prstGeom>
            </p:spPr>
          </p:pic>
        </p:grpSp>
        <p:sp>
          <p:nvSpPr>
            <p:cNvPr id="22" name="Прямоугольник 21">
              <a:extLst>
                <a:ext uri="{FF2B5EF4-FFF2-40B4-BE49-F238E27FC236}">
                  <a16:creationId xmlns:a16="http://schemas.microsoft.com/office/drawing/2014/main" id="{1D8D2D4F-A89E-47E3-A61D-1D1E884E2824}"/>
                </a:ext>
              </a:extLst>
            </p:cNvPr>
            <p:cNvSpPr/>
            <p:nvPr/>
          </p:nvSpPr>
          <p:spPr>
            <a:xfrm>
              <a:off x="4791714" y="744037"/>
              <a:ext cx="2813164" cy="338555"/>
            </a:xfrm>
            <a:prstGeom prst="rect">
              <a:avLst/>
            </a:prstGeom>
          </p:spPr>
          <p:txBody>
            <a:bodyPr wrap="none">
              <a:spAutoFit/>
            </a:bodyPr>
            <a:lstStyle/>
            <a:p>
              <a:r>
                <a:rPr lang="en-US" sz="1050" dirty="0">
                  <a:solidFill>
                    <a:srgbClr val="002060"/>
                  </a:solidFill>
                  <a:latin typeface="TimesNewRomanPSMT"/>
                </a:rPr>
                <a:t>Electric field (V/m), f=700.33 MHz</a:t>
              </a:r>
              <a:endParaRPr lang="ru-RU" sz="1050" dirty="0">
                <a:solidFill>
                  <a:srgbClr val="002060"/>
                </a:solidFill>
              </a:endParaRPr>
            </a:p>
          </p:txBody>
        </p:sp>
      </p:grpSp>
      <p:grpSp>
        <p:nvGrpSpPr>
          <p:cNvPr id="26" name="Группа 25">
            <a:extLst>
              <a:ext uri="{FF2B5EF4-FFF2-40B4-BE49-F238E27FC236}">
                <a16:creationId xmlns:a16="http://schemas.microsoft.com/office/drawing/2014/main" id="{8E6BC1BB-122C-47DB-A4CE-5B67B9F36806}"/>
              </a:ext>
            </a:extLst>
          </p:cNvPr>
          <p:cNvGrpSpPr/>
          <p:nvPr/>
        </p:nvGrpSpPr>
        <p:grpSpPr>
          <a:xfrm>
            <a:off x="7552074" y="2156237"/>
            <a:ext cx="3289589" cy="2141325"/>
            <a:chOff x="4596750" y="1263650"/>
            <a:chExt cx="3168000" cy="2484003"/>
          </a:xfrm>
        </p:grpSpPr>
        <p:pic>
          <p:nvPicPr>
            <p:cNvPr id="27" name="Рисунок 26">
              <a:extLst>
                <a:ext uri="{FF2B5EF4-FFF2-40B4-BE49-F238E27FC236}">
                  <a16:creationId xmlns:a16="http://schemas.microsoft.com/office/drawing/2014/main" id="{1CDEA88E-907B-484B-BF54-6A0DA967FCA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4596750" y="1263650"/>
              <a:ext cx="3168000" cy="2340000"/>
            </a:xfrm>
            <a:prstGeom prst="rect">
              <a:avLst/>
            </a:prstGeom>
          </p:spPr>
        </p:pic>
        <p:sp>
          <p:nvSpPr>
            <p:cNvPr id="28" name="Прямоугольник 27">
              <a:extLst>
                <a:ext uri="{FF2B5EF4-FFF2-40B4-BE49-F238E27FC236}">
                  <a16:creationId xmlns:a16="http://schemas.microsoft.com/office/drawing/2014/main" id="{5B96A835-DF02-4C89-8ACB-FB657903C4C8}"/>
                </a:ext>
              </a:extLst>
            </p:cNvPr>
            <p:cNvSpPr/>
            <p:nvPr/>
          </p:nvSpPr>
          <p:spPr>
            <a:xfrm>
              <a:off x="4596750" y="1924050"/>
              <a:ext cx="108600" cy="80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9" name="TextBox 28">
              <a:extLst>
                <a:ext uri="{FF2B5EF4-FFF2-40B4-BE49-F238E27FC236}">
                  <a16:creationId xmlns:a16="http://schemas.microsoft.com/office/drawing/2014/main" id="{C351818C-0770-4A22-817F-036949A386D4}"/>
                </a:ext>
              </a:extLst>
            </p:cNvPr>
            <p:cNvSpPr txBox="1"/>
            <p:nvPr/>
          </p:nvSpPr>
          <p:spPr>
            <a:xfrm rot="16200000">
              <a:off x="3775879" y="2188678"/>
              <a:ext cx="1940698" cy="270843"/>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Magnetic field, Bx (T)</a:t>
              </a:r>
              <a:endParaRPr lang="ru-RU" sz="900" dirty="0">
                <a:latin typeface="Times New Roman" panose="02020603050405020304" pitchFamily="18" charset="0"/>
                <a:cs typeface="Times New Roman" panose="02020603050405020304" pitchFamily="18" charset="0"/>
              </a:endParaRPr>
            </a:p>
          </p:txBody>
        </p:sp>
        <p:sp>
          <p:nvSpPr>
            <p:cNvPr id="30" name="Прямоугольник 29">
              <a:extLst>
                <a:ext uri="{FF2B5EF4-FFF2-40B4-BE49-F238E27FC236}">
                  <a16:creationId xmlns:a16="http://schemas.microsoft.com/office/drawing/2014/main" id="{0590D08D-88EE-4082-8198-1D1D2CFD429D}"/>
                </a:ext>
              </a:extLst>
            </p:cNvPr>
            <p:cNvSpPr/>
            <p:nvPr/>
          </p:nvSpPr>
          <p:spPr>
            <a:xfrm>
              <a:off x="6019800" y="3511550"/>
              <a:ext cx="692150" cy="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1" name="TextBox 30">
              <a:extLst>
                <a:ext uri="{FF2B5EF4-FFF2-40B4-BE49-F238E27FC236}">
                  <a16:creationId xmlns:a16="http://schemas.microsoft.com/office/drawing/2014/main" id="{EEA0F51C-1CEA-4486-BA10-C41DEB17BA1D}"/>
                </a:ext>
              </a:extLst>
            </p:cNvPr>
            <p:cNvSpPr txBox="1"/>
            <p:nvPr/>
          </p:nvSpPr>
          <p:spPr>
            <a:xfrm>
              <a:off x="5395526" y="3466316"/>
              <a:ext cx="1940698" cy="281337"/>
            </a:xfrm>
            <a:prstGeom prst="rect">
              <a:avLst/>
            </a:prstGeom>
            <a:noFill/>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z-coordinate (m)</a:t>
              </a:r>
              <a:endParaRPr lang="ru-RU" sz="900" dirty="0">
                <a:latin typeface="Times New Roman" panose="02020603050405020304" pitchFamily="18" charset="0"/>
                <a:cs typeface="Times New Roman" panose="02020603050405020304" pitchFamily="18" charset="0"/>
              </a:endParaRPr>
            </a:p>
          </p:txBody>
        </p:sp>
      </p:grpSp>
      <p:sp>
        <p:nvSpPr>
          <p:cNvPr id="2" name="Прямоугольник 1">
            <a:extLst>
              <a:ext uri="{FF2B5EF4-FFF2-40B4-BE49-F238E27FC236}">
                <a16:creationId xmlns:a16="http://schemas.microsoft.com/office/drawing/2014/main" id="{7FFEFC80-8878-4F7B-BF68-13A3743313BD}"/>
              </a:ext>
            </a:extLst>
          </p:cNvPr>
          <p:cNvSpPr/>
          <p:nvPr/>
        </p:nvSpPr>
        <p:spPr>
          <a:xfrm>
            <a:off x="1189578" y="768006"/>
            <a:ext cx="9478423" cy="1077218"/>
          </a:xfrm>
          <a:prstGeom prst="rect">
            <a:avLst/>
          </a:prstGeom>
        </p:spPr>
        <p:txBody>
          <a:bodyPr wrap="square">
            <a:spAutoFit/>
          </a:bodyPr>
          <a:lstStyle/>
          <a:p>
            <a:pPr marL="285750" indent="-285750" algn="just">
              <a:buFont typeface="Arial" panose="020B0604020202020204" pitchFamily="34" charset="0"/>
              <a:buChar char="•"/>
            </a:pPr>
            <a:r>
              <a:rPr lang="en-US" sz="1600" dirty="0"/>
              <a:t>For better absorption of the </a:t>
            </a:r>
            <a:r>
              <a:rPr lang="en-US" sz="1600" dirty="0" smtClean="0"/>
              <a:t>oscillation </a:t>
            </a:r>
            <a:r>
              <a:rPr lang="en-US" sz="1600" dirty="0"/>
              <a:t>energy, the resistances of the divider resistors between the gradient rings </a:t>
            </a:r>
            <a:r>
              <a:rPr lang="en-US" sz="1600" dirty="0" smtClean="0"/>
              <a:t>was </a:t>
            </a:r>
            <a:r>
              <a:rPr lang="en-US" sz="1600" dirty="0"/>
              <a:t>reduced from 500 Ohm to 100 </a:t>
            </a:r>
            <a:r>
              <a:rPr lang="en-US" sz="1600" dirty="0" smtClean="0"/>
              <a:t>Ohm.</a:t>
            </a:r>
            <a:endParaRPr lang="en-US" sz="1600" dirty="0"/>
          </a:p>
          <a:p>
            <a:pPr marL="285750" indent="-285750" algn="just">
              <a:buFont typeface="Arial" panose="020B0604020202020204" pitchFamily="34" charset="0"/>
              <a:buChar char="•"/>
            </a:pPr>
            <a:r>
              <a:rPr lang="en-US" sz="1600" dirty="0"/>
              <a:t>To reduce the coupling coefficients of natural </a:t>
            </a:r>
            <a:r>
              <a:rPr lang="en-US" sz="1600" dirty="0" smtClean="0"/>
              <a:t>oscillations </a:t>
            </a:r>
            <a:r>
              <a:rPr lang="en-US" sz="1600" dirty="0"/>
              <a:t>with the beam that excites these modes, shielding electrodes are introduced into the QUM </a:t>
            </a:r>
            <a:r>
              <a:rPr lang="en-US" sz="1600" dirty="0" smtClean="0"/>
              <a:t>geometry.</a:t>
            </a:r>
            <a:endParaRPr lang="ru-RU" sz="1600" dirty="0"/>
          </a:p>
        </p:txBody>
      </p:sp>
      <p:sp>
        <p:nvSpPr>
          <p:cNvPr id="38" name="Заголовок 1"/>
          <p:cNvSpPr txBox="1">
            <a:spLocks/>
          </p:cNvSpPr>
          <p:nvPr/>
        </p:nvSpPr>
        <p:spPr>
          <a:xfrm>
            <a:off x="1172937" y="55658"/>
            <a:ext cx="7886700" cy="6538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BBU </a:t>
            </a:r>
            <a:r>
              <a:rPr lang="en-US" dirty="0" smtClean="0"/>
              <a:t>Suppression 2</a:t>
            </a:r>
            <a:endParaRPr lang="en-US" dirty="0"/>
          </a:p>
        </p:txBody>
      </p:sp>
      <p:cxnSp>
        <p:nvCxnSpPr>
          <p:cNvPr id="39" name="Прямая соединительная линия 38">
            <a:extLst>
              <a:ext uri="{FF2B5EF4-FFF2-40B4-BE49-F238E27FC236}">
                <a16:creationId xmlns:a16="http://schemas.microsoft.com/office/drawing/2014/main" id="{C34D3DB8-FFB8-4706-805A-E7B948AD7E85}"/>
              </a:ext>
            </a:extLst>
          </p:cNvPr>
          <p:cNvCxnSpPr/>
          <p:nvPr/>
        </p:nvCxnSpPr>
        <p:spPr>
          <a:xfrm>
            <a:off x="1312219" y="719883"/>
            <a:ext cx="7505700"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40" name="Подзаголовок 2">
            <a:extLst>
              <a:ext uri="{FF2B5EF4-FFF2-40B4-BE49-F238E27FC236}">
                <a16:creationId xmlns:a16="http://schemas.microsoft.com/office/drawing/2014/main" id="{0D185286-487B-460E-85B8-1C3D7FD65D99}"/>
              </a:ext>
            </a:extLst>
          </p:cNvPr>
          <p:cNvSpPr txBox="1">
            <a:spLocks/>
          </p:cNvSpPr>
          <p:nvPr/>
        </p:nvSpPr>
        <p:spPr>
          <a:xfrm>
            <a:off x="0" y="1205757"/>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41" name="Picture 2" descr="BINP logo">
            <a:extLst>
              <a:ext uri="{FF2B5EF4-FFF2-40B4-BE49-F238E27FC236}">
                <a16:creationId xmlns:a16="http://schemas.microsoft.com/office/drawing/2014/main" id="{AECFF2B9-26E9-4943-9677-8B0A8A14B98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8208"/>
            <a:ext cx="1022860" cy="1223965"/>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681480" y="1813182"/>
            <a:ext cx="2491836" cy="369332"/>
          </a:xfrm>
          <a:prstGeom prst="rect">
            <a:avLst/>
          </a:prstGeom>
        </p:spPr>
        <p:txBody>
          <a:bodyPr wrap="none">
            <a:spAutoFit/>
          </a:bodyPr>
          <a:lstStyle/>
          <a:p>
            <a:pPr algn="ctr">
              <a:spcBef>
                <a:spcPct val="0"/>
              </a:spcBef>
            </a:pPr>
            <a:r>
              <a:rPr lang="en-US" altLang="ru-RU" b="1" dirty="0">
                <a:solidFill>
                  <a:srgbClr val="002060"/>
                </a:solidFill>
                <a:cs typeface="Times New Roman" panose="02020603050405020304" pitchFamily="18" charset="0"/>
              </a:rPr>
              <a:t>Eigenmodes calculation:</a:t>
            </a:r>
            <a:endParaRPr lang="ru-RU" altLang="ru-RU" b="1" dirty="0">
              <a:solidFill>
                <a:srgbClr val="002060"/>
              </a:solidFill>
              <a:cs typeface="Times New Roman" panose="02020603050405020304" pitchFamily="18" charset="0"/>
            </a:endParaRPr>
          </a:p>
        </p:txBody>
      </p:sp>
      <p:sp>
        <p:nvSpPr>
          <p:cNvPr id="44" name="Прямоугольник 43">
            <a:extLst>
              <a:ext uri="{FF2B5EF4-FFF2-40B4-BE49-F238E27FC236}">
                <a16:creationId xmlns:a16="http://schemas.microsoft.com/office/drawing/2014/main" id="{38B67CB3-B11C-4F32-9CB0-9014A99762D3}"/>
              </a:ext>
            </a:extLst>
          </p:cNvPr>
          <p:cNvSpPr/>
          <p:nvPr/>
        </p:nvSpPr>
        <p:spPr>
          <a:xfrm>
            <a:off x="8125638" y="1818037"/>
            <a:ext cx="2542363" cy="369332"/>
          </a:xfrm>
          <a:prstGeom prst="rect">
            <a:avLst/>
          </a:prstGeom>
        </p:spPr>
        <p:txBody>
          <a:bodyPr wrap="none">
            <a:spAutoFit/>
          </a:bodyPr>
          <a:lstStyle/>
          <a:p>
            <a:r>
              <a:rPr lang="en-US" altLang="ru-RU" b="1" dirty="0">
                <a:solidFill>
                  <a:srgbClr val="002060"/>
                </a:solidFill>
                <a:cs typeface="Times New Roman" panose="02020603050405020304" pitchFamily="18" charset="0"/>
              </a:rPr>
              <a:t>Magnetic field structure:</a:t>
            </a:r>
            <a:endParaRPr lang="ru-RU" dirty="0"/>
          </a:p>
        </p:txBody>
      </p:sp>
      <p:grpSp>
        <p:nvGrpSpPr>
          <p:cNvPr id="46" name="Группа 45">
            <a:extLst>
              <a:ext uri="{FF2B5EF4-FFF2-40B4-BE49-F238E27FC236}">
                <a16:creationId xmlns:a16="http://schemas.microsoft.com/office/drawing/2014/main" id="{8674524E-476B-408C-8B9F-19B5F75968E9}"/>
              </a:ext>
            </a:extLst>
          </p:cNvPr>
          <p:cNvGrpSpPr/>
          <p:nvPr/>
        </p:nvGrpSpPr>
        <p:grpSpPr>
          <a:xfrm>
            <a:off x="361386" y="4036918"/>
            <a:ext cx="3708810" cy="2638779"/>
            <a:chOff x="4092575" y="3438525"/>
            <a:chExt cx="4159251" cy="3302000"/>
          </a:xfrm>
        </p:grpSpPr>
        <p:grpSp>
          <p:nvGrpSpPr>
            <p:cNvPr id="47" name="Группа 46">
              <a:extLst>
                <a:ext uri="{FF2B5EF4-FFF2-40B4-BE49-F238E27FC236}">
                  <a16:creationId xmlns:a16="http://schemas.microsoft.com/office/drawing/2014/main" id="{D7999949-560A-4A82-8D8E-3BF9C599495C}"/>
                </a:ext>
              </a:extLst>
            </p:cNvPr>
            <p:cNvGrpSpPr/>
            <p:nvPr/>
          </p:nvGrpSpPr>
          <p:grpSpPr>
            <a:xfrm>
              <a:off x="4092575" y="3438525"/>
              <a:ext cx="4159251" cy="3302000"/>
              <a:chOff x="4281562" y="3438533"/>
              <a:chExt cx="3778821" cy="3060211"/>
            </a:xfrm>
          </p:grpSpPr>
          <p:grpSp>
            <p:nvGrpSpPr>
              <p:cNvPr id="49" name="Группа 48">
                <a:extLst>
                  <a:ext uri="{FF2B5EF4-FFF2-40B4-BE49-F238E27FC236}">
                    <a16:creationId xmlns:a16="http://schemas.microsoft.com/office/drawing/2014/main" id="{F864FCDF-AA4E-4E88-9B90-0AEC83C13B5E}"/>
                  </a:ext>
                </a:extLst>
              </p:cNvPr>
              <p:cNvGrpSpPr/>
              <p:nvPr/>
            </p:nvGrpSpPr>
            <p:grpSpPr>
              <a:xfrm>
                <a:off x="4281562" y="3438533"/>
                <a:ext cx="3778821" cy="3060211"/>
                <a:chOff x="5778169" y="1628850"/>
                <a:chExt cx="4703298" cy="3600250"/>
              </a:xfrm>
            </p:grpSpPr>
            <mc:AlternateContent xmlns:mc="http://schemas.openxmlformats.org/markup-compatibility/2006" xmlns:a14="http://schemas.microsoft.com/office/drawing/2010/main">
              <mc:Choice Requires="a14">
                <p:graphicFrame>
                  <p:nvGraphicFramePr>
                    <p:cNvPr id="55" name="Объект 54">
                      <a:extLst>
                        <a:ext uri="{FF2B5EF4-FFF2-40B4-BE49-F238E27FC236}">
                          <a16:creationId xmlns:a16="http://schemas.microsoft.com/office/drawing/2014/main" id="{DE893E5E-3945-499E-94C2-48224B9ED430}"/>
                        </a:ext>
                      </a:extLst>
                    </p:cNvPr>
                    <p:cNvGraphicFramePr>
                      <a:graphicFrameLocks noChangeAspect="1"/>
                    </p:cNvGraphicFramePr>
                    <p:nvPr>
                      <p:extLst>
                        <p:ext uri="{D42A27DB-BD31-4B8C-83A1-F6EECF244321}">
                          <p14:modId xmlns:p14="http://schemas.microsoft.com/office/powerpoint/2010/main" val="1853994011"/>
                        </p:ext>
                      </p:extLst>
                    </p:nvPr>
                  </p:nvGraphicFramePr>
                  <p:xfrm>
                    <a:off x="5778169" y="1628850"/>
                    <a:ext cx="4703298" cy="3600250"/>
                  </p:xfrm>
                  <a:graphic>
                    <a:graphicData uri="http://schemas.openxmlformats.org/presentationml/2006/ole">
                      <mc:AlternateContent>
                        <mc:Choice xmlns:v="urn:schemas-microsoft-com:vml" Requires="v">
                          <p:oleObj spid="_x0000_s2385" name="Graph" r:id="rId10" imgW="3920760" imgH="3000960" progId="Origin50.Graph">
                            <p:embed/>
                          </p:oleObj>
                        </mc:Choice>
                        <mc:Fallback>
                          <p:oleObj name="Graph" r:id="rId10" imgW="3920760" imgH="3000960" progId="Origin50.Graph">
                            <p:embed/>
                            <p:pic>
                              <p:nvPicPr>
                                <p:cNvPr id="0" name=""/>
                                <p:cNvPicPr/>
                                <p:nvPr/>
                              </p:nvPicPr>
                              <p:blipFill>
                                <a:blip r:embed="rId11"/>
                                <a:stretch>
                                  <a:fillRect/>
                                </a:stretch>
                              </p:blipFill>
                              <p:spPr>
                                <a:xfrm>
                                  <a:off x="5778169" y="1628850"/>
                                  <a:ext cx="4703298" cy="3600250"/>
                                </a:xfrm>
                                <a:prstGeom prst="rect">
                                  <a:avLst/>
                                </a:prstGeom>
                              </p:spPr>
                            </p:pic>
                          </p:oleObj>
                        </mc:Fallback>
                      </mc:AlternateContent>
                    </a:graphicData>
                  </a:graphic>
                </p:graphicFrame>
              </mc:Choice>
              <mc:Fallback xmlns="">
                <p:graphicFrame>
                  <p:nvGraphicFramePr>
                    <p:cNvPr id="59" name="Объект 58">
                      <a:extLst>
                        <a:ext uri="{FF2B5EF4-FFF2-40B4-BE49-F238E27FC236}">
                          <a16:creationId xmlns:a16="http://schemas.microsoft.com/office/drawing/2014/main" id="{DE893E5E-3945-499E-94C2-48224B9ED430}"/>
                        </a:ext>
                      </a:extLst>
                    </p:cNvPr>
                    <p:cNvGraphicFramePr>
                      <a:graphicFrameLocks noChangeAspect="1"/>
                    </p:cNvGraphicFramePr>
                    <p:nvPr>
                      <p:extLst>
                        <p:ext uri="{D42A27DB-BD31-4B8C-83A1-F6EECF244321}">
                          <p14:modId xmlns:p14="http://schemas.microsoft.com/office/powerpoint/2010/main" val="3705569019"/>
                        </p:ext>
                      </p:extLst>
                    </p:nvPr>
                  </p:nvGraphicFramePr>
                  <p:xfrm>
                    <a:off x="5778169" y="1628850"/>
                    <a:ext cx="4703298" cy="3600250"/>
                  </p:xfrm>
                  <a:graphic>
                    <a:graphicData uri="http://schemas.openxmlformats.org/presentationml/2006/ole">
                      <mc:AlternateContent>
                        <mc:Choice xmlns:v="urn:schemas-microsoft-com:vml" Requires="v">
                          <p:oleObj spid="_x0000_s2152" name="Graph" r:id="rId13" imgW="3920760" imgH="3000960" progId="Origin50.Graph">
                            <p:embed/>
                          </p:oleObj>
                        </mc:Choice>
                        <mc:Fallback>
                          <p:oleObj name="Graph" r:id="rId13" imgW="3920760" imgH="3000960" progId="Origin50.Graph">
                            <p:embed/>
                            <p:pic>
                              <p:nvPicPr>
                                <p:cNvPr id="8" name="Объект 7">
                                  <a:extLst>
                                    <a:ext uri="{FF2B5EF4-FFF2-40B4-BE49-F238E27FC236}">
                                      <a16:creationId xmlns:a16="http://schemas.microsoft.com/office/drawing/2014/main" id="{4F63D8D2-E9C9-4E32-A108-EE612518A131}"/>
                                    </a:ext>
                                  </a:extLst>
                                </p:cNvPr>
                                <p:cNvPicPr/>
                                <p:nvPr/>
                              </p:nvPicPr>
                              <p:blipFill>
                                <a:blip r:embed="rId14"/>
                                <a:stretch>
                                  <a:fillRect/>
                                </a:stretch>
                              </p:blipFill>
                              <p:spPr>
                                <a:xfrm>
                                  <a:off x="5778169" y="1628850"/>
                                  <a:ext cx="4703298" cy="3600250"/>
                                </a:xfrm>
                                <a:prstGeom prst="rect">
                                  <a:avLst/>
                                </a:prstGeom>
                              </p:spPr>
                            </p:pic>
                          </p:oleObj>
                        </mc:Fallback>
                      </mc:AlternateContent>
                    </a:graphicData>
                  </a:graphic>
                </p:graphicFrame>
              </mc:Fallback>
            </mc:AlternateContent>
            <p:grpSp>
              <p:nvGrpSpPr>
                <p:cNvPr id="56" name="Группа 55">
                  <a:extLst>
                    <a:ext uri="{FF2B5EF4-FFF2-40B4-BE49-F238E27FC236}">
                      <a16:creationId xmlns:a16="http://schemas.microsoft.com/office/drawing/2014/main" id="{27458A4C-19C5-4D05-B32F-0929AD9D7F66}"/>
                    </a:ext>
                  </a:extLst>
                </p:cNvPr>
                <p:cNvGrpSpPr/>
                <p:nvPr/>
              </p:nvGrpSpPr>
              <p:grpSpPr>
                <a:xfrm>
                  <a:off x="6605498" y="2950038"/>
                  <a:ext cx="3475895" cy="1596192"/>
                  <a:chOff x="1789610" y="4681200"/>
                  <a:chExt cx="3475896" cy="1596192"/>
                </a:xfrm>
              </p:grpSpPr>
              <p:sp>
                <p:nvSpPr>
                  <p:cNvPr id="59" name="TextBox 58">
                    <a:extLst>
                      <a:ext uri="{FF2B5EF4-FFF2-40B4-BE49-F238E27FC236}">
                        <a16:creationId xmlns:a16="http://schemas.microsoft.com/office/drawing/2014/main" id="{F27BB626-8894-4409-9B66-7E5EFE0FA570}"/>
                      </a:ext>
                    </a:extLst>
                  </p:cNvPr>
                  <p:cNvSpPr txBox="1"/>
                  <p:nvPr/>
                </p:nvSpPr>
                <p:spPr>
                  <a:xfrm>
                    <a:off x="1789610" y="5837195"/>
                    <a:ext cx="611823" cy="307777"/>
                  </a:xfrm>
                  <a:prstGeom prst="rect">
                    <a:avLst/>
                  </a:prstGeom>
                  <a:noFill/>
                </p:spPr>
                <p:txBody>
                  <a:bodyPr wrap="square" rtlCol="0">
                    <a:spAutoFit/>
                  </a:bodyPr>
                  <a:lstStyle/>
                  <a:p>
                    <a:r>
                      <a:rPr lang="ru-RU" sz="1100" dirty="0">
                        <a:latin typeface="Nixie One" panose="020B0604020202020204"/>
                      </a:rPr>
                      <a:t>330</a:t>
                    </a:r>
                    <a:endParaRPr lang="ru-RU" sz="1200" dirty="0">
                      <a:latin typeface="Nixie One" panose="020B0604020202020204"/>
                    </a:endParaRPr>
                  </a:p>
                </p:txBody>
              </p:sp>
              <p:sp>
                <p:nvSpPr>
                  <p:cNvPr id="60" name="Овал 59">
                    <a:extLst>
                      <a:ext uri="{FF2B5EF4-FFF2-40B4-BE49-F238E27FC236}">
                        <a16:creationId xmlns:a16="http://schemas.microsoft.com/office/drawing/2014/main" id="{C7C88166-89B9-46A8-A94C-19929F2F5ECC}"/>
                      </a:ext>
                    </a:extLst>
                  </p:cNvPr>
                  <p:cNvSpPr/>
                  <p:nvPr/>
                </p:nvSpPr>
                <p:spPr>
                  <a:xfrm>
                    <a:off x="1913183" y="6102619"/>
                    <a:ext cx="44807" cy="42353"/>
                  </a:xfrm>
                  <a:prstGeom prst="ellipse">
                    <a:avLst/>
                  </a:prstGeom>
                  <a:solidFill>
                    <a:srgbClr val="FF00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Овал 60">
                    <a:extLst>
                      <a:ext uri="{FF2B5EF4-FFF2-40B4-BE49-F238E27FC236}">
                        <a16:creationId xmlns:a16="http://schemas.microsoft.com/office/drawing/2014/main" id="{4CE789F9-F8C8-4B6D-8960-91B151007C3E}"/>
                      </a:ext>
                    </a:extLst>
                  </p:cNvPr>
                  <p:cNvSpPr/>
                  <p:nvPr/>
                </p:nvSpPr>
                <p:spPr>
                  <a:xfrm>
                    <a:off x="2561162" y="6235039"/>
                    <a:ext cx="44807" cy="42353"/>
                  </a:xfrm>
                  <a:prstGeom prst="ellipse">
                    <a:avLst/>
                  </a:prstGeom>
                  <a:solidFill>
                    <a:srgbClr val="FF00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Овал 61">
                    <a:extLst>
                      <a:ext uri="{FF2B5EF4-FFF2-40B4-BE49-F238E27FC236}">
                        <a16:creationId xmlns:a16="http://schemas.microsoft.com/office/drawing/2014/main" id="{AC9CF893-888D-4FC6-9CD2-690D3E4D701E}"/>
                      </a:ext>
                    </a:extLst>
                  </p:cNvPr>
                  <p:cNvSpPr/>
                  <p:nvPr/>
                </p:nvSpPr>
                <p:spPr>
                  <a:xfrm>
                    <a:off x="3280546" y="6230120"/>
                    <a:ext cx="44807" cy="42353"/>
                  </a:xfrm>
                  <a:prstGeom prst="ellipse">
                    <a:avLst/>
                  </a:prstGeom>
                  <a:solidFill>
                    <a:srgbClr val="FF00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Овал 62">
                    <a:extLst>
                      <a:ext uri="{FF2B5EF4-FFF2-40B4-BE49-F238E27FC236}">
                        <a16:creationId xmlns:a16="http://schemas.microsoft.com/office/drawing/2014/main" id="{7BF5470C-28D3-42AC-BD0E-E8EAD3224254}"/>
                      </a:ext>
                    </a:extLst>
                  </p:cNvPr>
                  <p:cNvSpPr/>
                  <p:nvPr/>
                </p:nvSpPr>
                <p:spPr>
                  <a:xfrm>
                    <a:off x="3668061" y="5746085"/>
                    <a:ext cx="44807" cy="42353"/>
                  </a:xfrm>
                  <a:prstGeom prst="ellipse">
                    <a:avLst/>
                  </a:prstGeom>
                  <a:solidFill>
                    <a:srgbClr val="FF00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Овал 63">
                    <a:extLst>
                      <a:ext uri="{FF2B5EF4-FFF2-40B4-BE49-F238E27FC236}">
                        <a16:creationId xmlns:a16="http://schemas.microsoft.com/office/drawing/2014/main" id="{6D4A543E-C09B-42C5-89FE-DE88B841F6C4}"/>
                      </a:ext>
                    </a:extLst>
                  </p:cNvPr>
                  <p:cNvSpPr/>
                  <p:nvPr/>
                </p:nvSpPr>
                <p:spPr>
                  <a:xfrm>
                    <a:off x="4165297" y="5507206"/>
                    <a:ext cx="44807" cy="42353"/>
                  </a:xfrm>
                  <a:prstGeom prst="ellipse">
                    <a:avLst/>
                  </a:prstGeom>
                  <a:solidFill>
                    <a:srgbClr val="FF00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Овал 64">
                    <a:extLst>
                      <a:ext uri="{FF2B5EF4-FFF2-40B4-BE49-F238E27FC236}">
                        <a16:creationId xmlns:a16="http://schemas.microsoft.com/office/drawing/2014/main" id="{4E3A7E77-2212-48BD-AD03-E5B7FF467E92}"/>
                      </a:ext>
                    </a:extLst>
                  </p:cNvPr>
                  <p:cNvSpPr/>
                  <p:nvPr/>
                </p:nvSpPr>
                <p:spPr>
                  <a:xfrm>
                    <a:off x="3856595" y="4681200"/>
                    <a:ext cx="44807" cy="42353"/>
                  </a:xfrm>
                  <a:prstGeom prst="ellipse">
                    <a:avLst/>
                  </a:prstGeom>
                  <a:solidFill>
                    <a:srgbClr val="FF00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TextBox 65">
                    <a:extLst>
                      <a:ext uri="{FF2B5EF4-FFF2-40B4-BE49-F238E27FC236}">
                        <a16:creationId xmlns:a16="http://schemas.microsoft.com/office/drawing/2014/main" id="{D84C4B4B-0DE5-4742-93E5-8F05D52EFBE1}"/>
                      </a:ext>
                    </a:extLst>
                  </p:cNvPr>
                  <p:cNvSpPr txBox="1"/>
                  <p:nvPr/>
                </p:nvSpPr>
                <p:spPr>
                  <a:xfrm>
                    <a:off x="4655510" y="5281033"/>
                    <a:ext cx="609996" cy="307777"/>
                  </a:xfrm>
                  <a:prstGeom prst="rect">
                    <a:avLst/>
                  </a:prstGeom>
                  <a:noFill/>
                </p:spPr>
                <p:txBody>
                  <a:bodyPr wrap="square" rtlCol="0">
                    <a:spAutoFit/>
                  </a:bodyPr>
                  <a:lstStyle/>
                  <a:p>
                    <a:r>
                      <a:rPr lang="ru-RU" sz="1100" dirty="0">
                        <a:latin typeface="Nixie One" panose="020B0604020202020204"/>
                      </a:rPr>
                      <a:t>938</a:t>
                    </a:r>
                    <a:endParaRPr lang="ru-RU" sz="1200" dirty="0">
                      <a:latin typeface="Nixie One" panose="020B0604020202020204"/>
                    </a:endParaRPr>
                  </a:p>
                </p:txBody>
              </p:sp>
              <p:sp>
                <p:nvSpPr>
                  <p:cNvPr id="67" name="Овал 66">
                    <a:extLst>
                      <a:ext uri="{FF2B5EF4-FFF2-40B4-BE49-F238E27FC236}">
                        <a16:creationId xmlns:a16="http://schemas.microsoft.com/office/drawing/2014/main" id="{2497394E-1879-45CA-96E8-F7E92DD544BF}"/>
                      </a:ext>
                    </a:extLst>
                  </p:cNvPr>
                  <p:cNvSpPr/>
                  <p:nvPr/>
                </p:nvSpPr>
                <p:spPr>
                  <a:xfrm>
                    <a:off x="4686899" y="5490546"/>
                    <a:ext cx="44807" cy="42353"/>
                  </a:xfrm>
                  <a:prstGeom prst="ellipse">
                    <a:avLst/>
                  </a:prstGeom>
                  <a:solidFill>
                    <a:srgbClr val="FF0000"/>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sp>
            <p:nvSpPr>
              <p:cNvPr id="50" name="TextBox 49">
                <a:extLst>
                  <a:ext uri="{FF2B5EF4-FFF2-40B4-BE49-F238E27FC236}">
                    <a16:creationId xmlns:a16="http://schemas.microsoft.com/office/drawing/2014/main" id="{EB6ED02F-F915-460C-9678-885E31083448}"/>
                  </a:ext>
                </a:extLst>
              </p:cNvPr>
              <p:cNvSpPr txBox="1"/>
              <p:nvPr/>
            </p:nvSpPr>
            <p:spPr>
              <a:xfrm>
                <a:off x="5332029" y="5638923"/>
                <a:ext cx="491563" cy="261610"/>
              </a:xfrm>
              <a:prstGeom prst="rect">
                <a:avLst/>
              </a:prstGeom>
              <a:noFill/>
            </p:spPr>
            <p:txBody>
              <a:bodyPr wrap="square" rtlCol="0">
                <a:spAutoFit/>
              </a:bodyPr>
              <a:lstStyle/>
              <a:p>
                <a:r>
                  <a:rPr lang="ru-RU" sz="1100" dirty="0">
                    <a:latin typeface="Nixie One" panose="020B0604020202020204"/>
                  </a:rPr>
                  <a:t>472</a:t>
                </a:r>
                <a:endParaRPr lang="ru-RU" sz="1200" dirty="0">
                  <a:latin typeface="Nixie One" panose="020B0604020202020204"/>
                </a:endParaRPr>
              </a:p>
            </p:txBody>
          </p:sp>
          <p:sp>
            <p:nvSpPr>
              <p:cNvPr id="51" name="TextBox 50">
                <a:extLst>
                  <a:ext uri="{FF2B5EF4-FFF2-40B4-BE49-F238E27FC236}">
                    <a16:creationId xmlns:a16="http://schemas.microsoft.com/office/drawing/2014/main" id="{7857742E-76F0-49B2-8579-73D61883E2EF}"/>
                  </a:ext>
                </a:extLst>
              </p:cNvPr>
              <p:cNvSpPr txBox="1"/>
              <p:nvPr/>
            </p:nvSpPr>
            <p:spPr>
              <a:xfrm>
                <a:off x="5922052" y="5648476"/>
                <a:ext cx="491563" cy="261611"/>
              </a:xfrm>
              <a:prstGeom prst="rect">
                <a:avLst/>
              </a:prstGeom>
              <a:noFill/>
            </p:spPr>
            <p:txBody>
              <a:bodyPr wrap="square" rtlCol="0">
                <a:spAutoFit/>
              </a:bodyPr>
              <a:lstStyle/>
              <a:p>
                <a:r>
                  <a:rPr lang="ru-RU" sz="1100" dirty="0">
                    <a:latin typeface="Nixie One" panose="020B0604020202020204"/>
                  </a:rPr>
                  <a:t>635</a:t>
                </a:r>
                <a:endParaRPr lang="ru-RU" sz="1200" dirty="0">
                  <a:latin typeface="Nixie One" panose="020B0604020202020204"/>
                </a:endParaRPr>
              </a:p>
            </p:txBody>
          </p:sp>
          <p:sp>
            <p:nvSpPr>
              <p:cNvPr id="52" name="TextBox 51">
                <a:extLst>
                  <a:ext uri="{FF2B5EF4-FFF2-40B4-BE49-F238E27FC236}">
                    <a16:creationId xmlns:a16="http://schemas.microsoft.com/office/drawing/2014/main" id="{CA045842-8A42-4AA1-9372-BAE303DF3396}"/>
                  </a:ext>
                </a:extLst>
              </p:cNvPr>
              <p:cNvSpPr txBox="1"/>
              <p:nvPr/>
            </p:nvSpPr>
            <p:spPr>
              <a:xfrm>
                <a:off x="6125830" y="5272042"/>
                <a:ext cx="575571" cy="261610"/>
              </a:xfrm>
              <a:prstGeom prst="rect">
                <a:avLst/>
              </a:prstGeom>
              <a:noFill/>
            </p:spPr>
            <p:txBody>
              <a:bodyPr wrap="square" rtlCol="0">
                <a:spAutoFit/>
              </a:bodyPr>
              <a:lstStyle/>
              <a:p>
                <a:r>
                  <a:rPr lang="ru-RU" sz="1100" dirty="0">
                    <a:latin typeface="Nixie One" panose="020B0604020202020204"/>
                  </a:rPr>
                  <a:t>713</a:t>
                </a:r>
                <a:endParaRPr lang="ru-RU" sz="1200" dirty="0">
                  <a:latin typeface="Nixie One" panose="020B0604020202020204"/>
                </a:endParaRPr>
              </a:p>
            </p:txBody>
          </p:sp>
          <p:sp>
            <p:nvSpPr>
              <p:cNvPr id="53" name="TextBox 52">
                <a:extLst>
                  <a:ext uri="{FF2B5EF4-FFF2-40B4-BE49-F238E27FC236}">
                    <a16:creationId xmlns:a16="http://schemas.microsoft.com/office/drawing/2014/main" id="{68E804ED-39B8-437C-90C3-BFD648009E4A}"/>
                  </a:ext>
                </a:extLst>
              </p:cNvPr>
              <p:cNvSpPr txBox="1"/>
              <p:nvPr/>
            </p:nvSpPr>
            <p:spPr>
              <a:xfrm>
                <a:off x="6581258" y="4399896"/>
                <a:ext cx="490096" cy="261610"/>
              </a:xfrm>
              <a:prstGeom prst="rect">
                <a:avLst/>
              </a:prstGeom>
              <a:noFill/>
            </p:spPr>
            <p:txBody>
              <a:bodyPr wrap="square" rtlCol="0">
                <a:spAutoFit/>
              </a:bodyPr>
              <a:lstStyle/>
              <a:p>
                <a:r>
                  <a:rPr lang="ru-RU" sz="1100" dirty="0">
                    <a:latin typeface="Nixie One" panose="020B0604020202020204"/>
                  </a:rPr>
                  <a:t>755</a:t>
                </a:r>
                <a:endParaRPr lang="ru-RU" sz="1200" dirty="0">
                  <a:latin typeface="Nixie One" panose="020B0604020202020204"/>
                </a:endParaRPr>
              </a:p>
            </p:txBody>
          </p:sp>
          <p:sp>
            <p:nvSpPr>
              <p:cNvPr id="54" name="TextBox 53">
                <a:extLst>
                  <a:ext uri="{FF2B5EF4-FFF2-40B4-BE49-F238E27FC236}">
                    <a16:creationId xmlns:a16="http://schemas.microsoft.com/office/drawing/2014/main" id="{C645A6C3-A574-4671-8426-3272CA5D8F17}"/>
                  </a:ext>
                </a:extLst>
              </p:cNvPr>
              <p:cNvSpPr txBox="1"/>
              <p:nvPr/>
            </p:nvSpPr>
            <p:spPr>
              <a:xfrm>
                <a:off x="6761173" y="5018479"/>
                <a:ext cx="490096" cy="261610"/>
              </a:xfrm>
              <a:prstGeom prst="rect">
                <a:avLst/>
              </a:prstGeom>
              <a:noFill/>
            </p:spPr>
            <p:txBody>
              <a:bodyPr wrap="square" rtlCol="0">
                <a:spAutoFit/>
              </a:bodyPr>
              <a:lstStyle/>
              <a:p>
                <a:r>
                  <a:rPr lang="ru-RU" sz="1100" dirty="0">
                    <a:latin typeface="Nixie One" panose="020B0604020202020204"/>
                  </a:rPr>
                  <a:t>822</a:t>
                </a:r>
                <a:endParaRPr lang="ru-RU" sz="1200" dirty="0">
                  <a:latin typeface="Nixie One" panose="020B0604020202020204"/>
                </a:endParaRPr>
              </a:p>
            </p:txBody>
          </p:sp>
        </p:gr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52B39F2E-985C-4E63-A5D1-3A9ADCA279AC}"/>
                    </a:ext>
                  </a:extLst>
                </p:cNvPr>
                <p:cNvSpPr txBox="1"/>
                <p:nvPr/>
              </p:nvSpPr>
              <p:spPr>
                <a:xfrm>
                  <a:off x="6055214" y="4268249"/>
                  <a:ext cx="63671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ea typeface="Cambria Math" panose="02040503050406030204" pitchFamily="18" charset="0"/>
                          </a:rPr>
                          <m:t>~80</m:t>
                        </m:r>
                      </m:oMath>
                    </m:oMathPara>
                  </a14:m>
                  <a:endParaRPr lang="ru-RU" dirty="0"/>
                </a:p>
              </p:txBody>
            </p:sp>
          </mc:Choice>
          <mc:Fallback xmlns="">
            <p:sp>
              <p:nvSpPr>
                <p:cNvPr id="4" name="TextBox 3">
                  <a:extLst>
                    <a:ext uri="{FF2B5EF4-FFF2-40B4-BE49-F238E27FC236}">
                      <a16:creationId xmlns:a16="http://schemas.microsoft.com/office/drawing/2014/main" id="{52B39F2E-985C-4E63-A5D1-3A9ADCA279AC}"/>
                    </a:ext>
                  </a:extLst>
                </p:cNvPr>
                <p:cNvSpPr txBox="1">
                  <a:spLocks noRot="1" noChangeAspect="1" noMove="1" noResize="1" noEditPoints="1" noAdjustHandles="1" noChangeArrowheads="1" noChangeShapeType="1" noTextEdit="1"/>
                </p:cNvSpPr>
                <p:nvPr/>
              </p:nvSpPr>
              <p:spPr>
                <a:xfrm>
                  <a:off x="6055214" y="4268249"/>
                  <a:ext cx="636713" cy="276999"/>
                </a:xfrm>
                <a:prstGeom prst="rect">
                  <a:avLst/>
                </a:prstGeom>
                <a:blipFill>
                  <a:blip r:embed="rId15"/>
                  <a:stretch>
                    <a:fillRect l="-11429" r="-8571" b="-28261"/>
                  </a:stretch>
                </a:blipFill>
              </p:spPr>
              <p:txBody>
                <a:bodyPr/>
                <a:lstStyle/>
                <a:p>
                  <a:r>
                    <a:rPr lang="ru-RU">
                      <a:noFill/>
                    </a:rPr>
                    <a:t> </a:t>
                  </a:r>
                </a:p>
              </p:txBody>
            </p:sp>
          </mc:Fallback>
        </mc:AlternateContent>
      </p:grpSp>
      <p:sp>
        <p:nvSpPr>
          <p:cNvPr id="84" name="Прямоугольник 83">
            <a:extLst>
              <a:ext uri="{FF2B5EF4-FFF2-40B4-BE49-F238E27FC236}">
                <a16:creationId xmlns:a16="http://schemas.microsoft.com/office/drawing/2014/main" id="{77593A3F-872C-49F3-9715-FD411F4C2FFC}"/>
              </a:ext>
            </a:extLst>
          </p:cNvPr>
          <p:cNvSpPr/>
          <p:nvPr/>
        </p:nvSpPr>
        <p:spPr>
          <a:xfrm>
            <a:off x="1233212" y="3940919"/>
            <a:ext cx="2136162" cy="369332"/>
          </a:xfrm>
          <a:prstGeom prst="rect">
            <a:avLst/>
          </a:prstGeom>
        </p:spPr>
        <p:txBody>
          <a:bodyPr wrap="none">
            <a:spAutoFit/>
          </a:bodyPr>
          <a:lstStyle/>
          <a:p>
            <a:r>
              <a:rPr lang="en-US" b="1" dirty="0">
                <a:solidFill>
                  <a:srgbClr val="002060"/>
                </a:solidFill>
                <a:latin typeface="Times New Roman" panose="02020603050405020304" pitchFamily="18" charset="0"/>
                <a:cs typeface="Times New Roman" panose="02020603050405020304" pitchFamily="18" charset="0"/>
              </a:rPr>
              <a:t>Cold measurements</a:t>
            </a:r>
            <a:endParaRPr lang="ru-RU" dirty="0"/>
          </a:p>
        </p:txBody>
      </p:sp>
      <p:sp>
        <p:nvSpPr>
          <p:cNvPr id="4" name="Прямоугольник 3"/>
          <p:cNvSpPr/>
          <p:nvPr/>
        </p:nvSpPr>
        <p:spPr>
          <a:xfrm>
            <a:off x="4546491" y="4462245"/>
            <a:ext cx="7364801" cy="1815882"/>
          </a:xfrm>
          <a:prstGeom prst="rect">
            <a:avLst/>
          </a:prstGeom>
        </p:spPr>
        <p:txBody>
          <a:bodyPr wrap="square">
            <a:spAutoFit/>
          </a:bodyPr>
          <a:lstStyle/>
          <a:p>
            <a:pPr marL="285750" indent="-285750">
              <a:buFont typeface="Arial" panose="020B0604020202020204" pitchFamily="34" charset="0"/>
              <a:buChar char="•"/>
            </a:pPr>
            <a:r>
              <a:rPr lang="en-US" sz="1600" dirty="0"/>
              <a:t>Decreasing the coupling coefficient of the beam with the modes by reducing the accelerating gap;</a:t>
            </a:r>
          </a:p>
          <a:p>
            <a:pPr marL="285750" indent="-285750">
              <a:buFont typeface="Arial" panose="020B0604020202020204" pitchFamily="34" charset="0"/>
              <a:buChar char="•"/>
            </a:pPr>
            <a:r>
              <a:rPr lang="en-US" sz="1600" dirty="0"/>
              <a:t>Reducing the Q-factor of modes by inserting special absorbers into the accelerating module;</a:t>
            </a:r>
          </a:p>
          <a:p>
            <a:pPr marL="285750" indent="-285750">
              <a:buFont typeface="Arial" panose="020B0604020202020204" pitchFamily="34" charset="0"/>
              <a:buChar char="•"/>
            </a:pPr>
            <a:r>
              <a:rPr lang="en-US" sz="1600" dirty="0"/>
              <a:t>Increasing the average magnetic field</a:t>
            </a:r>
          </a:p>
          <a:p>
            <a:pPr marL="285750" indent="-285750">
              <a:buFont typeface="Arial" panose="020B0604020202020204" pitchFamily="34" charset="0"/>
              <a:buChar char="•"/>
            </a:pPr>
            <a:r>
              <a:rPr lang="en-US" sz="1600" dirty="0"/>
              <a:t>Shifting the frequency for identical "dangerous" dipole modes through a change in the geometry of various accelerator modules.</a:t>
            </a:r>
          </a:p>
        </p:txBody>
      </p:sp>
      <p:sp>
        <p:nvSpPr>
          <p:cNvPr id="86" name="Прямоугольник 85">
            <a:extLst>
              <a:ext uri="{FF2B5EF4-FFF2-40B4-BE49-F238E27FC236}">
                <a16:creationId xmlns:a16="http://schemas.microsoft.com/office/drawing/2014/main" id="{F1EC45CF-CF49-4A57-92A3-16B941A0339D}"/>
              </a:ext>
            </a:extLst>
          </p:cNvPr>
          <p:cNvSpPr/>
          <p:nvPr/>
        </p:nvSpPr>
        <p:spPr>
          <a:xfrm>
            <a:off x="5198225" y="4173424"/>
            <a:ext cx="5526193" cy="369332"/>
          </a:xfrm>
          <a:prstGeom prst="rect">
            <a:avLst/>
          </a:prstGeom>
        </p:spPr>
        <p:txBody>
          <a:bodyPr wrap="none">
            <a:spAutoFit/>
          </a:bodyPr>
          <a:lstStyle/>
          <a:p>
            <a:r>
              <a:rPr lang="en-US" b="1" dirty="0" smtClean="0">
                <a:solidFill>
                  <a:srgbClr val="002060"/>
                </a:solidFill>
                <a:latin typeface="Times New Roman" panose="02020603050405020304" pitchFamily="18" charset="0"/>
                <a:cs typeface="Times New Roman" panose="02020603050405020304" pitchFamily="18" charset="0"/>
              </a:rPr>
              <a:t>M</a:t>
            </a:r>
            <a:r>
              <a:rPr lang="ru-RU" b="1" dirty="0" err="1" smtClean="0">
                <a:solidFill>
                  <a:srgbClr val="002060"/>
                </a:solidFill>
                <a:latin typeface="Times New Roman" panose="02020603050405020304" pitchFamily="18" charset="0"/>
                <a:cs typeface="Times New Roman" panose="02020603050405020304" pitchFamily="18" charset="0"/>
              </a:rPr>
              <a:t>ethods</a:t>
            </a:r>
            <a:r>
              <a:rPr lang="ru-RU" b="1" dirty="0" smtClean="0">
                <a:solidFill>
                  <a:srgbClr val="002060"/>
                </a:solidFill>
                <a:latin typeface="Times New Roman" panose="02020603050405020304" pitchFamily="18" charset="0"/>
                <a:cs typeface="Times New Roman" panose="02020603050405020304" pitchFamily="18" charset="0"/>
              </a:rPr>
              <a:t> </a:t>
            </a:r>
            <a:r>
              <a:rPr lang="en-US" b="1" dirty="0" smtClean="0">
                <a:solidFill>
                  <a:srgbClr val="002060"/>
                </a:solidFill>
                <a:latin typeface="Times New Roman" panose="02020603050405020304" pitchFamily="18" charset="0"/>
                <a:cs typeface="Times New Roman" panose="02020603050405020304" pitchFamily="18" charset="0"/>
              </a:rPr>
              <a:t>Intended for BBU Suppression</a:t>
            </a:r>
            <a:r>
              <a:rPr lang="ru-RU" b="1" dirty="0" smtClean="0">
                <a:solidFill>
                  <a:srgbClr val="002060"/>
                </a:solidFill>
                <a:latin typeface="Times New Roman" panose="02020603050405020304" pitchFamily="18" charset="0"/>
                <a:cs typeface="Times New Roman" panose="02020603050405020304" pitchFamily="18" charset="0"/>
              </a:rPr>
              <a:t> </a:t>
            </a:r>
            <a:r>
              <a:rPr lang="en-US" b="1" dirty="0" smtClean="0">
                <a:solidFill>
                  <a:srgbClr val="002060"/>
                </a:solidFill>
                <a:latin typeface="Times New Roman" panose="02020603050405020304" pitchFamily="18" charset="0"/>
                <a:cs typeface="Times New Roman" panose="02020603050405020304" pitchFamily="18" charset="0"/>
              </a:rPr>
              <a:t>used</a:t>
            </a:r>
            <a:r>
              <a:rPr lang="ru-RU" b="1" dirty="0" smtClean="0">
                <a:solidFill>
                  <a:srgbClr val="002060"/>
                </a:solidFill>
                <a:latin typeface="Times New Roman" panose="02020603050405020304" pitchFamily="18" charset="0"/>
                <a:cs typeface="Times New Roman" panose="02020603050405020304" pitchFamily="18" charset="0"/>
              </a:rPr>
              <a:t> </a:t>
            </a:r>
            <a:r>
              <a:rPr lang="en-US" b="1" dirty="0" smtClean="0">
                <a:solidFill>
                  <a:srgbClr val="002060"/>
                </a:solidFill>
                <a:latin typeface="Times New Roman" panose="02020603050405020304" pitchFamily="18" charset="0"/>
                <a:cs typeface="Times New Roman" panose="02020603050405020304" pitchFamily="18" charset="0"/>
              </a:rPr>
              <a:t>for LIA:</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87" name="Прямоугольник 86">
            <a:extLst>
              <a:ext uri="{FF2B5EF4-FFF2-40B4-BE49-F238E27FC236}">
                <a16:creationId xmlns:a16="http://schemas.microsoft.com/office/drawing/2014/main" id="{02833F0B-17A9-46D5-ACBE-BEBA98B620D9}"/>
              </a:ext>
            </a:extLst>
          </p:cNvPr>
          <p:cNvSpPr/>
          <p:nvPr/>
        </p:nvSpPr>
        <p:spPr>
          <a:xfrm>
            <a:off x="4178461" y="6286181"/>
            <a:ext cx="7963382" cy="584775"/>
          </a:xfrm>
          <a:prstGeom prst="rect">
            <a:avLst/>
          </a:prstGeom>
        </p:spPr>
        <p:txBody>
          <a:bodyPr wrap="square">
            <a:spAutoFit/>
          </a:bodyPr>
          <a:lstStyle/>
          <a:p>
            <a:r>
              <a:rPr lang="en-US" sz="1600" i="1" dirty="0"/>
              <a:t>Electrodynamic System of the Linear Induction Accelerator Module E</a:t>
            </a:r>
            <a:r>
              <a:rPr lang="ru-RU" sz="1600" i="1" dirty="0"/>
              <a:t>.</a:t>
            </a:r>
            <a:r>
              <a:rPr lang="en-US" sz="1600" i="1" dirty="0"/>
              <a:t> </a:t>
            </a:r>
            <a:r>
              <a:rPr lang="en-US" sz="1600" i="1" dirty="0" err="1"/>
              <a:t>Sandalov</a:t>
            </a:r>
            <a:r>
              <a:rPr lang="en-US" sz="1600" i="1" dirty="0"/>
              <a:t>, S</a:t>
            </a:r>
            <a:r>
              <a:rPr lang="ru-RU" sz="1600" i="1" dirty="0"/>
              <a:t>.</a:t>
            </a:r>
            <a:r>
              <a:rPr lang="en-US" sz="1600" i="1" dirty="0"/>
              <a:t> </a:t>
            </a:r>
            <a:r>
              <a:rPr lang="en-US" sz="1600" i="1" dirty="0" err="1"/>
              <a:t>Sinitsky</a:t>
            </a:r>
            <a:r>
              <a:rPr lang="ru-RU" sz="1600" i="1" dirty="0"/>
              <a:t> </a:t>
            </a:r>
            <a:r>
              <a:rPr lang="en-US" sz="1600" i="1" dirty="0"/>
              <a:t>et.al, </a:t>
            </a:r>
            <a:r>
              <a:rPr lang="fr-FR" sz="1600" i="1" dirty="0"/>
              <a:t>IEEE TRANSACTIONS ON PLASMA SCIENCE, be  published.</a:t>
            </a:r>
            <a:endParaRPr lang="ru-RU" sz="1600" i="1" dirty="0"/>
          </a:p>
        </p:txBody>
      </p:sp>
    </p:spTree>
    <p:extLst>
      <p:ext uri="{BB962C8B-B14F-4D97-AF65-F5344CB8AC3E}">
        <p14:creationId xmlns:p14="http://schemas.microsoft.com/office/powerpoint/2010/main" val="1897393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circle(in)">
                                      <p:cBhvr>
                                        <p:cTn id="13" dur="2000"/>
                                        <p:tgtEl>
                                          <p:spTgt spid="2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circle(in)">
                                      <p:cBhvr>
                                        <p:cTn id="16" dur="2000"/>
                                        <p:tgtEl>
                                          <p:spTgt spid="44"/>
                                        </p:tgtEl>
                                      </p:cBhvr>
                                    </p:animEffect>
                                  </p:childTnLst>
                                </p:cTn>
                              </p:par>
                              <p:par>
                                <p:cTn id="17" presetID="6" presetClass="entr" presetSubtype="16"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circle(in)">
                                      <p:cBhvr>
                                        <p:cTn id="19" dur="2000"/>
                                        <p:tgtEl>
                                          <p:spTgt spid="4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circle(in)">
                                      <p:cBhvr>
                                        <p:cTn id="22" dur="2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44F6D097-2D56-4662-BC6A-6C753703C2F9}"/>
              </a:ext>
            </a:extLst>
          </p:cNvPr>
          <p:cNvPicPr>
            <a:picLocks noChangeAspect="1"/>
          </p:cNvPicPr>
          <p:nvPr/>
        </p:nvPicPr>
        <p:blipFill>
          <a:blip r:embed="rId2"/>
          <a:stretch>
            <a:fillRect/>
          </a:stretch>
        </p:blipFill>
        <p:spPr>
          <a:xfrm>
            <a:off x="-1" y="1271708"/>
            <a:ext cx="3492927" cy="1979262"/>
          </a:xfrm>
          <a:prstGeom prst="rect">
            <a:avLst/>
          </a:prstGeom>
        </p:spPr>
      </p:pic>
      <p:pic>
        <p:nvPicPr>
          <p:cNvPr id="7" name="image1.png">
            <a:extLst>
              <a:ext uri="{FF2B5EF4-FFF2-40B4-BE49-F238E27FC236}">
                <a16:creationId xmlns:a16="http://schemas.microsoft.com/office/drawing/2014/main" id="{6473C3AB-5AA1-4768-8F27-30DF20C64B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4150" y="932299"/>
            <a:ext cx="5596202" cy="21078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1D6B7B3-ECA0-4767-9167-4C67282D55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5224" y="3801160"/>
            <a:ext cx="3007625" cy="300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CB3A16F7-D332-4876-A05F-7BFEF150F7C2}"/>
              </a:ext>
            </a:extLst>
          </p:cNvPr>
          <p:cNvSpPr txBox="1"/>
          <p:nvPr/>
        </p:nvSpPr>
        <p:spPr>
          <a:xfrm>
            <a:off x="382793" y="4163165"/>
            <a:ext cx="2255746" cy="923330"/>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FWHM </a:t>
            </a:r>
            <a:r>
              <a:rPr lang="ru-RU"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5 </a:t>
            </a:r>
            <a:r>
              <a:rPr lang="en-US" dirty="0">
                <a:latin typeface="Times New Roman" panose="02020603050405020304" pitchFamily="18" charset="0"/>
                <a:cs typeface="Times New Roman" panose="02020603050405020304" pitchFamily="18" charset="0"/>
              </a:rPr>
              <a:t>mm</a:t>
            </a:r>
          </a:p>
          <a:p>
            <a:pPr algn="ctr"/>
            <a:r>
              <a:rPr lang="en-US" dirty="0">
                <a:latin typeface="Times New Roman" panose="02020603050405020304" pitchFamily="18" charset="0"/>
                <a:cs typeface="Times New Roman" panose="02020603050405020304" pitchFamily="18" charset="0"/>
              </a:rPr>
              <a:t>(I~ 1kA, E~4.5 MeV)</a:t>
            </a:r>
            <a:r>
              <a:rPr lang="ru-RU"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Bend channel</a:t>
            </a:r>
            <a:endParaRPr lang="ru-RU" dirty="0">
              <a:latin typeface="Times New Roman" panose="02020603050405020304" pitchFamily="18" charset="0"/>
              <a:cs typeface="Times New Roman" panose="02020603050405020304" pitchFamily="18" charset="0"/>
            </a:endParaRPr>
          </a:p>
        </p:txBody>
      </p:sp>
      <p:pic>
        <p:nvPicPr>
          <p:cNvPr id="13" name="Рисунок 12">
            <a:extLst>
              <a:ext uri="{FF2B5EF4-FFF2-40B4-BE49-F238E27FC236}">
                <a16:creationId xmlns:a16="http://schemas.microsoft.com/office/drawing/2014/main" id="{475A5050-D999-41F6-9579-C2EC9400E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7098" y="528764"/>
            <a:ext cx="3621374" cy="3430213"/>
          </a:xfrm>
          <a:prstGeom prst="rect">
            <a:avLst/>
          </a:prstGeom>
        </p:spPr>
      </p:pic>
      <p:pic>
        <p:nvPicPr>
          <p:cNvPr id="14" name="Рисунок 13">
            <a:extLst>
              <a:ext uri="{FF2B5EF4-FFF2-40B4-BE49-F238E27FC236}">
                <a16:creationId xmlns:a16="http://schemas.microsoft.com/office/drawing/2014/main" id="{C09FF590-978F-4ED3-8A21-F199090B98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1729" y="3467500"/>
            <a:ext cx="3532112" cy="3404654"/>
          </a:xfrm>
          <a:prstGeom prst="rect">
            <a:avLst/>
          </a:prstGeom>
        </p:spPr>
      </p:pic>
      <p:pic>
        <p:nvPicPr>
          <p:cNvPr id="15" name="Picture 2" descr="rosatom.ru/upload/iblock/0e6/0e68e8ff898f0a3f96...">
            <a:extLst>
              <a:ext uri="{FF2B5EF4-FFF2-40B4-BE49-F238E27FC236}">
                <a16:creationId xmlns:a16="http://schemas.microsoft.com/office/drawing/2014/main" id="{51B2D722-1B1F-4A1C-A875-82C9DAD55CA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460" t="13310" r="24974" b="16010"/>
          <a:stretch/>
        </p:blipFill>
        <p:spPr bwMode="auto">
          <a:xfrm>
            <a:off x="11218763" y="5623435"/>
            <a:ext cx="953111" cy="123456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Прямая соединительная линия 15">
            <a:extLst>
              <a:ext uri="{FF2B5EF4-FFF2-40B4-BE49-F238E27FC236}">
                <a16:creationId xmlns:a16="http://schemas.microsoft.com/office/drawing/2014/main" id="{631E64D7-0FD0-4660-AD10-DD98044A6929}"/>
              </a:ext>
            </a:extLst>
          </p:cNvPr>
          <p:cNvCxnSpPr/>
          <p:nvPr/>
        </p:nvCxnSpPr>
        <p:spPr>
          <a:xfrm>
            <a:off x="1462218" y="933450"/>
            <a:ext cx="7505700"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17" name="Подзаголовок 2">
            <a:extLst>
              <a:ext uri="{FF2B5EF4-FFF2-40B4-BE49-F238E27FC236}">
                <a16:creationId xmlns:a16="http://schemas.microsoft.com/office/drawing/2014/main" id="{48AD7E99-2840-4818-A6F6-054E1729395A}"/>
              </a:ext>
            </a:extLst>
          </p:cNvPr>
          <p:cNvSpPr txBox="1">
            <a:spLocks/>
          </p:cNvSpPr>
          <p:nvPr/>
        </p:nvSpPr>
        <p:spPr>
          <a:xfrm>
            <a:off x="0" y="1205757"/>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18" name="Picture 2" descr="BINP logo">
            <a:extLst>
              <a:ext uri="{FF2B5EF4-FFF2-40B4-BE49-F238E27FC236}">
                <a16:creationId xmlns:a16="http://schemas.microsoft.com/office/drawing/2014/main" id="{9C0756FF-F985-4521-A7DF-17DA5D1790E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8208"/>
            <a:ext cx="1022860" cy="122396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6">
            <a:extLst>
              <a:ext uri="{FF2B5EF4-FFF2-40B4-BE49-F238E27FC236}">
                <a16:creationId xmlns:a16="http://schemas.microsoft.com/office/drawing/2014/main" id="{EF973C8F-74DF-472A-B118-E195FB87B751}"/>
              </a:ext>
            </a:extLst>
          </p:cNvPr>
          <p:cNvSpPr>
            <a:spLocks noChangeArrowheads="1"/>
          </p:cNvSpPr>
          <p:nvPr/>
        </p:nvSpPr>
        <p:spPr bwMode="auto">
          <a:xfrm>
            <a:off x="45453" y="3173184"/>
            <a:ext cx="742471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defTabSz="914400" fontAlgn="base">
              <a:spcBef>
                <a:spcPct val="0"/>
              </a:spcBef>
              <a:spcAft>
                <a:spcPct val="0"/>
              </a:spcAft>
            </a:pPr>
            <a:r>
              <a:rPr kumimoji="0" lang="en-US" altLang="ru-RU" sz="1400" b="1" i="1"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1 </a:t>
            </a:r>
            <a:r>
              <a:rPr kumimoji="0" lang="en-US" altLang="ru-RU" sz="1400" b="1"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lang="en-US" altLang="ru-RU" sz="1400" b="1" i="1" dirty="0" smtClean="0">
                <a:solidFill>
                  <a:srgbClr val="000000"/>
                </a:solidFill>
                <a:latin typeface="Calibri" pitchFamily="34" charset="0"/>
                <a:ea typeface="Times New Roman" pitchFamily="18" charset="0"/>
                <a:cs typeface="Times New Roman" pitchFamily="18" charset="0"/>
              </a:rPr>
              <a:t>LIA electron </a:t>
            </a:r>
            <a:r>
              <a:rPr kumimoji="0" lang="en-US" altLang="ru-RU" sz="1400" b="1"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beam, </a:t>
            </a:r>
            <a:r>
              <a:rPr kumimoji="0" lang="en-US" altLang="ru-RU" sz="1400" b="1" i="1"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2 </a:t>
            </a:r>
            <a:r>
              <a:rPr lang="en-US" altLang="ru-RU" sz="1400" b="1" i="1" dirty="0">
                <a:solidFill>
                  <a:srgbClr val="000000"/>
                </a:solidFill>
                <a:latin typeface="Calibri" pitchFamily="34" charset="0"/>
                <a:ea typeface="Times New Roman" pitchFamily="18" charset="0"/>
                <a:cs typeface="Times New Roman" pitchFamily="18" charset="0"/>
              </a:rPr>
              <a:t>– </a:t>
            </a:r>
            <a:r>
              <a:rPr kumimoji="0" lang="en-US" altLang="ru-RU" sz="1400" b="1" i="1"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final solenoid lens, 3 </a:t>
            </a:r>
            <a:r>
              <a:rPr lang="en-US" altLang="ru-RU" sz="1400" b="1" i="1" dirty="0">
                <a:solidFill>
                  <a:srgbClr val="000000"/>
                </a:solidFill>
                <a:latin typeface="Calibri" pitchFamily="34" charset="0"/>
                <a:ea typeface="Times New Roman" pitchFamily="18" charset="0"/>
                <a:cs typeface="Times New Roman" pitchFamily="18" charset="0"/>
              </a:rPr>
              <a:t>– </a:t>
            </a:r>
            <a:r>
              <a:rPr kumimoji="0" lang="en-US" altLang="ru-RU" sz="1400" b="1" i="1"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target, 4 </a:t>
            </a:r>
            <a:r>
              <a:rPr lang="en-US" altLang="ru-RU" sz="1400" b="1" i="1" dirty="0">
                <a:solidFill>
                  <a:srgbClr val="000000"/>
                </a:solidFill>
                <a:latin typeface="Calibri" pitchFamily="34" charset="0"/>
                <a:ea typeface="Times New Roman" pitchFamily="18" charset="0"/>
                <a:cs typeface="Times New Roman" pitchFamily="18" charset="0"/>
              </a:rPr>
              <a:t>– </a:t>
            </a:r>
            <a:r>
              <a:rPr kumimoji="0" lang="en-US" altLang="ru-RU" sz="1400" b="1" i="1"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output window of target chamber, 5 </a:t>
            </a:r>
            <a:r>
              <a:rPr lang="en-US" altLang="ru-RU" sz="1400" b="1" i="1" dirty="0">
                <a:solidFill>
                  <a:srgbClr val="000000"/>
                </a:solidFill>
                <a:latin typeface="Calibri" pitchFamily="34" charset="0"/>
                <a:ea typeface="Times New Roman" pitchFamily="18" charset="0"/>
                <a:cs typeface="Times New Roman" pitchFamily="18" charset="0"/>
              </a:rPr>
              <a:t>– </a:t>
            </a:r>
            <a:r>
              <a:rPr kumimoji="0" lang="en-US" altLang="ru-RU" sz="1400" b="1" i="1"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lead collimator, </a:t>
            </a:r>
            <a:r>
              <a:rPr lang="en-US" altLang="ru-RU" sz="1400" b="1" i="1" dirty="0">
                <a:solidFill>
                  <a:srgbClr val="000000"/>
                </a:solidFill>
                <a:latin typeface="Calibri" pitchFamily="34" charset="0"/>
                <a:ea typeface="Times New Roman" pitchFamily="18" charset="0"/>
                <a:cs typeface="Times New Roman" pitchFamily="18" charset="0"/>
              </a:rPr>
              <a:t>6 – </a:t>
            </a:r>
            <a:r>
              <a:rPr kumimoji="0" lang="en-US" altLang="ru-RU" sz="1400" b="1" i="1"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pinhole camera made of tungsten, </a:t>
            </a:r>
            <a:r>
              <a:rPr lang="en-US" altLang="ru-RU" sz="1400" b="1" i="1" dirty="0">
                <a:solidFill>
                  <a:srgbClr val="000000"/>
                </a:solidFill>
                <a:latin typeface="Calibri" pitchFamily="34" charset="0"/>
                <a:ea typeface="Times New Roman" pitchFamily="18" charset="0"/>
                <a:cs typeface="Times New Roman" pitchFamily="18" charset="0"/>
              </a:rPr>
              <a:t>7 – scintillation </a:t>
            </a:r>
            <a:r>
              <a:rPr kumimoji="0" lang="en-US" altLang="ru-RU" sz="1400" b="1" i="1"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detector (8x8 pixels), 8 – bundle of transport </a:t>
            </a:r>
            <a:r>
              <a:rPr kumimoji="0" lang="en-US" altLang="ru-RU" sz="1400" b="1"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optic fibers</a:t>
            </a:r>
            <a:r>
              <a:rPr kumimoji="0" lang="en-US" altLang="ru-RU" sz="1400" b="1" i="1"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 9 – registration system (DAQ), 10 </a:t>
            </a:r>
            <a:r>
              <a:rPr kumimoji="0" lang="en-US" altLang="ru-RU" sz="1400" b="1" i="1"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screen </a:t>
            </a:r>
            <a:r>
              <a:rPr kumimoji="0" lang="en-US" altLang="ru-RU" sz="1400" b="1" i="1"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box with lead shielding.</a:t>
            </a:r>
            <a:endParaRPr kumimoji="0" lang="ru-RU" altLang="ru-RU" sz="1400" b="1" i="0" u="none" strike="noStrike" cap="none" normalizeH="0" baseline="0" dirty="0">
              <a:ln>
                <a:noFill/>
              </a:ln>
              <a:solidFill>
                <a:schemeClr val="tx1"/>
              </a:solidFill>
              <a:effectLst/>
              <a:latin typeface="Arial" pitchFamily="34" charset="0"/>
              <a:cs typeface="Arial" pitchFamily="34" charset="0"/>
            </a:endParaRPr>
          </a:p>
        </p:txBody>
      </p:sp>
      <p:sp>
        <p:nvSpPr>
          <p:cNvPr id="20" name="Заголовок 1">
            <a:extLst>
              <a:ext uri="{FF2B5EF4-FFF2-40B4-BE49-F238E27FC236}">
                <a16:creationId xmlns:a16="http://schemas.microsoft.com/office/drawing/2014/main" id="{96108533-B00D-40A9-9034-392897158684}"/>
              </a:ext>
            </a:extLst>
          </p:cNvPr>
          <p:cNvSpPr txBox="1">
            <a:spLocks/>
          </p:cNvSpPr>
          <p:nvPr/>
        </p:nvSpPr>
        <p:spPr>
          <a:xfrm>
            <a:off x="1364958" y="201864"/>
            <a:ext cx="8594587" cy="653801"/>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Experiments with Targets: Beam Spot </a:t>
            </a:r>
            <a:r>
              <a:rPr lang="en-US" sz="4000" dirty="0" smtClean="0"/>
              <a:t>Dynamics on the LIA-5 Target </a:t>
            </a:r>
            <a:endParaRPr lang="ru-RU" sz="4000" dirty="0"/>
          </a:p>
        </p:txBody>
      </p:sp>
      <p:sp>
        <p:nvSpPr>
          <p:cNvPr id="21" name="TextBox 20">
            <a:extLst>
              <a:ext uri="{FF2B5EF4-FFF2-40B4-BE49-F238E27FC236}">
                <a16:creationId xmlns:a16="http://schemas.microsoft.com/office/drawing/2014/main" id="{F77944D0-D2A3-4005-B6CA-1285D43E2D29}"/>
              </a:ext>
            </a:extLst>
          </p:cNvPr>
          <p:cNvSpPr txBox="1"/>
          <p:nvPr/>
        </p:nvSpPr>
        <p:spPr>
          <a:xfrm>
            <a:off x="296231" y="5392455"/>
            <a:ext cx="2428871" cy="923330"/>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FWHM </a:t>
            </a:r>
            <a:r>
              <a:rPr lang="ru-RU"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5 </a:t>
            </a:r>
            <a:r>
              <a:rPr lang="en-US" dirty="0">
                <a:latin typeface="Times New Roman" panose="02020603050405020304" pitchFamily="18" charset="0"/>
                <a:cs typeface="Times New Roman" panose="02020603050405020304" pitchFamily="18" charset="0"/>
              </a:rPr>
              <a:t>mm</a:t>
            </a:r>
          </a:p>
          <a:p>
            <a:pPr algn="ctr"/>
            <a:r>
              <a:rPr lang="en-US" dirty="0">
                <a:latin typeface="Times New Roman" panose="02020603050405020304" pitchFamily="18" charset="0"/>
                <a:cs typeface="Times New Roman" panose="02020603050405020304" pitchFamily="18" charset="0"/>
              </a:rPr>
              <a:t>(I~ 1.8kA, E~4.5 MeV)</a:t>
            </a:r>
            <a:r>
              <a:rPr lang="ru-RU"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Straight channel</a:t>
            </a:r>
            <a:endParaRPr lang="ru-RU" dirty="0">
              <a:latin typeface="Times New Roman" panose="02020603050405020304" pitchFamily="18" charset="0"/>
              <a:cs typeface="Times New Roman" panose="02020603050405020304" pitchFamily="18" charset="0"/>
            </a:endParaRPr>
          </a:p>
        </p:txBody>
      </p:sp>
      <p:sp>
        <p:nvSpPr>
          <p:cNvPr id="2" name="Стрелка вправо 1"/>
          <p:cNvSpPr/>
          <p:nvPr/>
        </p:nvSpPr>
        <p:spPr>
          <a:xfrm rot="10800000">
            <a:off x="6275278" y="521245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a:extLst>
              <a:ext uri="{FF2B5EF4-FFF2-40B4-BE49-F238E27FC236}">
                <a16:creationId xmlns:a16="http://schemas.microsoft.com/office/drawing/2014/main" id="{CB3A16F7-D332-4876-A05F-7BFEF150F7C2}"/>
              </a:ext>
            </a:extLst>
          </p:cNvPr>
          <p:cNvSpPr txBox="1"/>
          <p:nvPr/>
        </p:nvSpPr>
        <p:spPr>
          <a:xfrm>
            <a:off x="5842314" y="4416372"/>
            <a:ext cx="1928733"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Integral picture for</a:t>
            </a:r>
          </a:p>
          <a:p>
            <a:pPr algn="ctr"/>
            <a:r>
              <a:rPr lang="en-US" dirty="0" smtClean="0">
                <a:latin typeface="Times New Roman" panose="02020603050405020304" pitchFamily="18" charset="0"/>
                <a:cs typeface="Times New Roman" panose="02020603050405020304" pitchFamily="18" charset="0"/>
              </a:rPr>
              <a:t>bend </a:t>
            </a:r>
            <a:r>
              <a:rPr lang="en-US" dirty="0">
                <a:latin typeface="Times New Roman" panose="02020603050405020304" pitchFamily="18" charset="0"/>
                <a:cs typeface="Times New Roman" panose="02020603050405020304" pitchFamily="18" charset="0"/>
              </a:rPr>
              <a:t>channel</a:t>
            </a:r>
            <a:endParaRPr lang="ru-RU" dirty="0">
              <a:latin typeface="Times New Roman" panose="02020603050405020304" pitchFamily="18" charset="0"/>
              <a:cs typeface="Times New Roman" panose="02020603050405020304" pitchFamily="18" charset="0"/>
            </a:endParaRPr>
          </a:p>
        </p:txBody>
      </p:sp>
      <p:cxnSp>
        <p:nvCxnSpPr>
          <p:cNvPr id="4" name="Прямая со стрелкой 3"/>
          <p:cNvCxnSpPr/>
          <p:nvPr/>
        </p:nvCxnSpPr>
        <p:spPr>
          <a:xfrm>
            <a:off x="2864150" y="1349494"/>
            <a:ext cx="628776" cy="3188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a:off x="2803545" y="1676941"/>
            <a:ext cx="689381" cy="156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769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895" y="2480925"/>
            <a:ext cx="7166110" cy="3809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832885" y="1761501"/>
            <a:ext cx="1840632" cy="369332"/>
          </a:xfrm>
          <a:prstGeom prst="rect">
            <a:avLst/>
          </a:prstGeom>
          <a:noFill/>
        </p:spPr>
        <p:txBody>
          <a:bodyPr wrap="none" rtlCol="0">
            <a:spAutoFit/>
          </a:bodyPr>
          <a:lstStyle/>
          <a:p>
            <a:r>
              <a:rPr lang="ru-RU" dirty="0" smtClean="0"/>
              <a:t>С</a:t>
            </a:r>
            <a:r>
              <a:rPr lang="en-US" dirty="0" err="1" smtClean="0"/>
              <a:t>onversion</a:t>
            </a:r>
            <a:r>
              <a:rPr lang="en-US" dirty="0" smtClean="0"/>
              <a:t> </a:t>
            </a:r>
            <a:r>
              <a:rPr lang="en-US" dirty="0"/>
              <a:t>target</a:t>
            </a:r>
            <a:endParaRPr lang="ru-RU" dirty="0"/>
          </a:p>
        </p:txBody>
      </p:sp>
      <p:sp>
        <p:nvSpPr>
          <p:cNvPr id="6" name="TextBox 5"/>
          <p:cNvSpPr txBox="1"/>
          <p:nvPr/>
        </p:nvSpPr>
        <p:spPr>
          <a:xfrm>
            <a:off x="4645145" y="1740515"/>
            <a:ext cx="1184940" cy="369332"/>
          </a:xfrm>
          <a:prstGeom prst="rect">
            <a:avLst/>
          </a:prstGeom>
          <a:noFill/>
        </p:spPr>
        <p:txBody>
          <a:bodyPr wrap="none" rtlCol="0">
            <a:spAutoFit/>
          </a:bodyPr>
          <a:lstStyle/>
          <a:p>
            <a:r>
              <a:rPr lang="en-US" dirty="0"/>
              <a:t>B</a:t>
            </a:r>
            <a:r>
              <a:rPr lang="en-US" dirty="0" smtClean="0"/>
              <a:t>eam </a:t>
            </a:r>
            <a:r>
              <a:rPr lang="en-US" dirty="0"/>
              <a:t>hole</a:t>
            </a:r>
            <a:endParaRPr lang="ru-RU" dirty="0"/>
          </a:p>
        </p:txBody>
      </p:sp>
      <p:cxnSp>
        <p:nvCxnSpPr>
          <p:cNvPr id="8" name="Прямая со стрелкой 7"/>
          <p:cNvCxnSpPr/>
          <p:nvPr/>
        </p:nvCxnSpPr>
        <p:spPr>
          <a:xfrm>
            <a:off x="5774485" y="2043099"/>
            <a:ext cx="1940042" cy="92526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Овал 8"/>
          <p:cNvSpPr>
            <a:spLocks noChangeAspect="1"/>
          </p:cNvSpPr>
          <p:nvPr/>
        </p:nvSpPr>
        <p:spPr>
          <a:xfrm>
            <a:off x="7844809" y="3120176"/>
            <a:ext cx="112786" cy="11278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0" name="Прямая со стрелкой 9"/>
          <p:cNvCxnSpPr/>
          <p:nvPr/>
        </p:nvCxnSpPr>
        <p:spPr>
          <a:xfrm flipH="1">
            <a:off x="7931053" y="2024164"/>
            <a:ext cx="467550" cy="109601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98297" y="1732591"/>
            <a:ext cx="1838708" cy="369332"/>
          </a:xfrm>
          <a:prstGeom prst="rect">
            <a:avLst/>
          </a:prstGeom>
          <a:noFill/>
        </p:spPr>
        <p:txBody>
          <a:bodyPr wrap="none" rtlCol="0">
            <a:spAutoFit/>
          </a:bodyPr>
          <a:lstStyle/>
          <a:p>
            <a:r>
              <a:rPr lang="en-US" dirty="0" smtClean="0"/>
              <a:t>Focal </a:t>
            </a:r>
            <a:r>
              <a:rPr lang="en-US" dirty="0"/>
              <a:t>spot &lt; 1mm</a:t>
            </a:r>
            <a:endParaRPr lang="ru-RU" dirty="0"/>
          </a:p>
        </p:txBody>
      </p:sp>
      <p:sp>
        <p:nvSpPr>
          <p:cNvPr id="12" name="TextBox 11"/>
          <p:cNvSpPr txBox="1"/>
          <p:nvPr/>
        </p:nvSpPr>
        <p:spPr>
          <a:xfrm>
            <a:off x="2760286" y="1205757"/>
            <a:ext cx="5490477" cy="369332"/>
          </a:xfrm>
          <a:prstGeom prst="rect">
            <a:avLst/>
          </a:prstGeom>
          <a:noFill/>
        </p:spPr>
        <p:txBody>
          <a:bodyPr wrap="none" rtlCol="0">
            <a:spAutoFit/>
          </a:bodyPr>
          <a:lstStyle/>
          <a:p>
            <a:r>
              <a:rPr lang="en-US" dirty="0"/>
              <a:t>Target after interaction with the beam (17.5 MeV, 550 </a:t>
            </a:r>
            <a:r>
              <a:rPr lang="en-US" dirty="0" smtClean="0"/>
              <a:t>A</a:t>
            </a:r>
            <a:r>
              <a:rPr lang="ru-RU" dirty="0" smtClean="0"/>
              <a:t>)</a:t>
            </a:r>
            <a:endParaRPr lang="ru-RU" dirty="0"/>
          </a:p>
        </p:txBody>
      </p:sp>
      <p:cxnSp>
        <p:nvCxnSpPr>
          <p:cNvPr id="13" name="Прямая соединительная линия 12">
            <a:extLst>
              <a:ext uri="{FF2B5EF4-FFF2-40B4-BE49-F238E27FC236}">
                <a16:creationId xmlns:a16="http://schemas.microsoft.com/office/drawing/2014/main" id="{631E64D7-0FD0-4660-AD10-DD98044A6929}"/>
              </a:ext>
            </a:extLst>
          </p:cNvPr>
          <p:cNvCxnSpPr/>
          <p:nvPr/>
        </p:nvCxnSpPr>
        <p:spPr>
          <a:xfrm>
            <a:off x="1462218" y="933450"/>
            <a:ext cx="7505700"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14" name="Подзаголовок 2">
            <a:extLst>
              <a:ext uri="{FF2B5EF4-FFF2-40B4-BE49-F238E27FC236}">
                <a16:creationId xmlns:a16="http://schemas.microsoft.com/office/drawing/2014/main" id="{48AD7E99-2840-4818-A6F6-054E1729395A}"/>
              </a:ext>
            </a:extLst>
          </p:cNvPr>
          <p:cNvSpPr txBox="1">
            <a:spLocks/>
          </p:cNvSpPr>
          <p:nvPr/>
        </p:nvSpPr>
        <p:spPr>
          <a:xfrm>
            <a:off x="0" y="1205757"/>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15" name="Picture 2" descr="BINP logo">
            <a:extLst>
              <a:ext uri="{FF2B5EF4-FFF2-40B4-BE49-F238E27FC236}">
                <a16:creationId xmlns:a16="http://schemas.microsoft.com/office/drawing/2014/main" id="{9C0756FF-F985-4521-A7DF-17DA5D1790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208"/>
            <a:ext cx="1022860" cy="1223965"/>
          </a:xfrm>
          <a:prstGeom prst="rect">
            <a:avLst/>
          </a:prstGeom>
          <a:noFill/>
          <a:extLst>
            <a:ext uri="{909E8E84-426E-40DD-AFC4-6F175D3DCCD1}">
              <a14:hiddenFill xmlns:a14="http://schemas.microsoft.com/office/drawing/2010/main">
                <a:solidFill>
                  <a:srgbClr val="FFFFFF"/>
                </a:solidFill>
              </a14:hiddenFill>
            </a:ext>
          </a:extLst>
        </p:spPr>
      </p:pic>
      <p:sp>
        <p:nvSpPr>
          <p:cNvPr id="16" name="Заголовок 1">
            <a:extLst>
              <a:ext uri="{FF2B5EF4-FFF2-40B4-BE49-F238E27FC236}">
                <a16:creationId xmlns:a16="http://schemas.microsoft.com/office/drawing/2014/main" id="{96108533-B00D-40A9-9034-392897158684}"/>
              </a:ext>
            </a:extLst>
          </p:cNvPr>
          <p:cNvSpPr txBox="1">
            <a:spLocks/>
          </p:cNvSpPr>
          <p:nvPr/>
        </p:nvSpPr>
        <p:spPr>
          <a:xfrm>
            <a:off x="1364958" y="201864"/>
            <a:ext cx="8594587" cy="65380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Experiments with Targets: Focusing the beam on the target</a:t>
            </a:r>
            <a:endParaRPr lang="ru-RU" sz="4000" dirty="0"/>
          </a:p>
        </p:txBody>
      </p:sp>
      <p:pic>
        <p:nvPicPr>
          <p:cNvPr id="17" name="Picture 2" descr="rosatom.ru/upload/iblock/0e6/0e68e8ff898f0a3f96...">
            <a:extLst>
              <a:ext uri="{FF2B5EF4-FFF2-40B4-BE49-F238E27FC236}">
                <a16:creationId xmlns:a16="http://schemas.microsoft.com/office/drawing/2014/main" id="{51B2D722-1B1F-4A1C-A875-82C9DAD55CA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0" t="13310" r="24974" b="16010"/>
          <a:stretch/>
        </p:blipFill>
        <p:spPr bwMode="auto">
          <a:xfrm>
            <a:off x="11218763" y="5623435"/>
            <a:ext cx="953111" cy="1234565"/>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Прямая со стрелкой 19"/>
          <p:cNvCxnSpPr/>
          <p:nvPr/>
        </p:nvCxnSpPr>
        <p:spPr>
          <a:xfrm>
            <a:off x="2666681" y="2115859"/>
            <a:ext cx="1040062" cy="10607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627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25495E5-1B66-4030-B60F-64C198D4255C}"/>
              </a:ext>
            </a:extLst>
          </p:cNvPr>
          <p:cNvPicPr/>
          <p:nvPr/>
        </p:nvPicPr>
        <p:blipFill>
          <a:blip r:embed="rId2">
            <a:extLst>
              <a:ext uri="{28A0092B-C50C-407E-A947-70E740481C1C}">
                <a14:useLocalDpi xmlns:a14="http://schemas.microsoft.com/office/drawing/2010/main" val="0"/>
              </a:ext>
            </a:extLst>
          </a:blip>
          <a:stretch>
            <a:fillRect/>
          </a:stretch>
        </p:blipFill>
        <p:spPr>
          <a:xfrm>
            <a:off x="758042" y="1097692"/>
            <a:ext cx="4244467" cy="3295252"/>
          </a:xfrm>
          <a:prstGeom prst="rect">
            <a:avLst/>
          </a:prstGeom>
        </p:spPr>
      </p:pic>
      <p:sp>
        <p:nvSpPr>
          <p:cNvPr id="6" name="Прямоугольник 5">
            <a:extLst>
              <a:ext uri="{FF2B5EF4-FFF2-40B4-BE49-F238E27FC236}">
                <a16:creationId xmlns:a16="http://schemas.microsoft.com/office/drawing/2014/main" id="{B0EF040D-93C6-45B7-92B9-D36F225B2BF5}"/>
              </a:ext>
            </a:extLst>
          </p:cNvPr>
          <p:cNvSpPr/>
          <p:nvPr/>
        </p:nvSpPr>
        <p:spPr>
          <a:xfrm>
            <a:off x="58089" y="4359802"/>
            <a:ext cx="5006980" cy="1569660"/>
          </a:xfrm>
          <a:prstGeom prst="rect">
            <a:avLst/>
          </a:prstGeom>
        </p:spPr>
        <p:txBody>
          <a:bodyPr wrap="square">
            <a:spAutoFit/>
          </a:bodyPr>
          <a:lstStyle/>
          <a:p>
            <a:pPr algn="just"/>
            <a:r>
              <a:rPr lang="en-US" sz="1600" dirty="0"/>
              <a:t>General scheme of the beam compression experiment, including the following elements: </a:t>
            </a:r>
            <a:r>
              <a:rPr lang="en-US" sz="1600" b="1" dirty="0"/>
              <a:t>1</a:t>
            </a:r>
            <a:r>
              <a:rPr lang="en-US" sz="1600" dirty="0"/>
              <a:t> - 30th accelerating module, </a:t>
            </a:r>
            <a:r>
              <a:rPr lang="en-US" sz="1600" b="1" dirty="0"/>
              <a:t>2</a:t>
            </a:r>
            <a:r>
              <a:rPr lang="en-US" sz="1600" dirty="0"/>
              <a:t> - matching pulse magnetic lens, </a:t>
            </a:r>
            <a:r>
              <a:rPr lang="en-US" sz="1600" b="1" dirty="0"/>
              <a:t>3</a:t>
            </a:r>
            <a:r>
              <a:rPr lang="en-US" sz="1600" dirty="0"/>
              <a:t> - transient radiation sensor, </a:t>
            </a:r>
            <a:r>
              <a:rPr lang="en-US" sz="1600" b="1" dirty="0"/>
              <a:t>4</a:t>
            </a:r>
            <a:r>
              <a:rPr lang="en-US" sz="1600" dirty="0"/>
              <a:t> - dipole correctors, </a:t>
            </a:r>
            <a:r>
              <a:rPr lang="en-US" sz="1600" b="1" dirty="0"/>
              <a:t>5</a:t>
            </a:r>
            <a:r>
              <a:rPr lang="en-US" sz="1600" dirty="0"/>
              <a:t> - beam position sensors, </a:t>
            </a:r>
            <a:r>
              <a:rPr lang="en-US" sz="1600" b="1" dirty="0"/>
              <a:t>6</a:t>
            </a:r>
            <a:r>
              <a:rPr lang="en-US" sz="1600" dirty="0"/>
              <a:t> - vacuum chamber of compression system, 7 - long pulse solenoid, </a:t>
            </a:r>
            <a:r>
              <a:rPr lang="en-US" sz="1600" b="1" dirty="0"/>
              <a:t>8</a:t>
            </a:r>
            <a:r>
              <a:rPr lang="en-US" sz="1600" dirty="0"/>
              <a:t> - beam receiver</a:t>
            </a:r>
            <a:r>
              <a:rPr lang="ru-RU" sz="1600" dirty="0"/>
              <a:t>. </a:t>
            </a:r>
          </a:p>
        </p:txBody>
      </p:sp>
      <p:pic>
        <p:nvPicPr>
          <p:cNvPr id="7" name="Рисунок 6">
            <a:extLst>
              <a:ext uri="{FF2B5EF4-FFF2-40B4-BE49-F238E27FC236}">
                <a16:creationId xmlns:a16="http://schemas.microsoft.com/office/drawing/2014/main" id="{45067B2F-94B7-47A7-822B-A4249C4028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78" t="10486" r="18738" b="15894"/>
          <a:stretch/>
        </p:blipFill>
        <p:spPr>
          <a:xfrm>
            <a:off x="5220071" y="1437785"/>
            <a:ext cx="3949954" cy="2119251"/>
          </a:xfrm>
          <a:prstGeom prst="rect">
            <a:avLst/>
          </a:prstGeom>
        </p:spPr>
      </p:pic>
      <p:pic>
        <p:nvPicPr>
          <p:cNvPr id="8" name="Рисунок 7">
            <a:extLst>
              <a:ext uri="{FF2B5EF4-FFF2-40B4-BE49-F238E27FC236}">
                <a16:creationId xmlns:a16="http://schemas.microsoft.com/office/drawing/2014/main" id="{F5D176C3-4C03-4A24-9878-8558F014D7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r="25874"/>
          <a:stretch/>
        </p:blipFill>
        <p:spPr>
          <a:xfrm>
            <a:off x="9475924" y="1437785"/>
            <a:ext cx="2388094" cy="2125348"/>
          </a:xfrm>
          <a:prstGeom prst="rect">
            <a:avLst/>
          </a:prstGeom>
        </p:spPr>
      </p:pic>
      <p:sp>
        <p:nvSpPr>
          <p:cNvPr id="9" name="Прямоугольник 8">
            <a:extLst>
              <a:ext uri="{FF2B5EF4-FFF2-40B4-BE49-F238E27FC236}">
                <a16:creationId xmlns:a16="http://schemas.microsoft.com/office/drawing/2014/main" id="{91191D71-18C4-4604-98E3-A7020D9DE4AE}"/>
              </a:ext>
            </a:extLst>
          </p:cNvPr>
          <p:cNvSpPr/>
          <p:nvPr/>
        </p:nvSpPr>
        <p:spPr>
          <a:xfrm>
            <a:off x="5075030" y="811332"/>
            <a:ext cx="6927500" cy="584775"/>
          </a:xfrm>
          <a:prstGeom prst="rect">
            <a:avLst/>
          </a:prstGeom>
        </p:spPr>
        <p:txBody>
          <a:bodyPr wrap="square">
            <a:spAutoFit/>
          </a:bodyPr>
          <a:lstStyle/>
          <a:p>
            <a:pPr algn="ctr"/>
            <a:r>
              <a:rPr lang="en-US" sz="1600" dirty="0"/>
              <a:t>Vacuum chamber of the compression system</a:t>
            </a:r>
            <a:r>
              <a:rPr lang="en-US" sz="1600" dirty="0" smtClean="0"/>
              <a:t>: Regular </a:t>
            </a:r>
            <a:r>
              <a:rPr lang="en-US" sz="1600" dirty="0"/>
              <a:t>section is 20 mm in diameter and 600 mm long, cones sections are 150 mm long </a:t>
            </a:r>
            <a:endParaRPr lang="ru-RU" sz="1600" dirty="0"/>
          </a:p>
        </p:txBody>
      </p:sp>
      <p:pic>
        <p:nvPicPr>
          <p:cNvPr id="10" name="Рисунок 9">
            <a:extLst>
              <a:ext uri="{FF2B5EF4-FFF2-40B4-BE49-F238E27FC236}">
                <a16:creationId xmlns:a16="http://schemas.microsoft.com/office/drawing/2014/main" id="{A2ADA3F5-6ECF-4CFB-A998-D710DBCC0C0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833072" y="3775542"/>
            <a:ext cx="5819140" cy="2153920"/>
          </a:xfrm>
          <a:prstGeom prst="rect">
            <a:avLst/>
          </a:prstGeom>
        </p:spPr>
      </p:pic>
      <p:sp>
        <p:nvSpPr>
          <p:cNvPr id="11" name="Прямоугольник 10">
            <a:extLst>
              <a:ext uri="{FF2B5EF4-FFF2-40B4-BE49-F238E27FC236}">
                <a16:creationId xmlns:a16="http://schemas.microsoft.com/office/drawing/2014/main" id="{B2656C8D-A8C4-45F9-9887-18FD24C112C6}"/>
              </a:ext>
            </a:extLst>
          </p:cNvPr>
          <p:cNvSpPr/>
          <p:nvPr/>
        </p:nvSpPr>
        <p:spPr>
          <a:xfrm>
            <a:off x="5833072" y="6020910"/>
            <a:ext cx="6374182" cy="738664"/>
          </a:xfrm>
          <a:prstGeom prst="rect">
            <a:avLst/>
          </a:prstGeom>
        </p:spPr>
        <p:txBody>
          <a:bodyPr wrap="square">
            <a:spAutoFit/>
          </a:bodyPr>
          <a:lstStyle/>
          <a:p>
            <a:pPr algn="ctr"/>
            <a:r>
              <a:rPr lang="en-US" sz="1400" b="1" dirty="0">
                <a:solidFill>
                  <a:srgbClr val="002060"/>
                </a:solidFill>
                <a:latin typeface="Times New Roman" panose="02020603050405020304" pitchFamily="18" charset="0"/>
                <a:ea typeface="SFRM1200"/>
              </a:rPr>
              <a:t>Signals from current transformers (top) and beam position </a:t>
            </a:r>
            <a:r>
              <a:rPr lang="en-US" sz="1400" b="1" dirty="0" smtClean="0">
                <a:solidFill>
                  <a:srgbClr val="002060"/>
                </a:solidFill>
                <a:latin typeface="Times New Roman" panose="02020603050405020304" pitchFamily="18" charset="0"/>
                <a:ea typeface="SFRM1200"/>
              </a:rPr>
              <a:t>monitors </a:t>
            </a:r>
            <a:r>
              <a:rPr lang="en-US" sz="1400" b="1" dirty="0">
                <a:solidFill>
                  <a:srgbClr val="002060"/>
                </a:solidFill>
                <a:latin typeface="Times New Roman" panose="02020603050405020304" pitchFamily="18" charset="0"/>
                <a:ea typeface="SFRM1200"/>
              </a:rPr>
              <a:t>(bottom) Left column - before compression system, right column - after compression </a:t>
            </a:r>
            <a:r>
              <a:rPr lang="en-US" sz="1400" b="1" dirty="0" smtClean="0">
                <a:solidFill>
                  <a:srgbClr val="002060"/>
                </a:solidFill>
                <a:latin typeface="Times New Roman" panose="02020603050405020304" pitchFamily="18" charset="0"/>
                <a:ea typeface="SFRM1200"/>
              </a:rPr>
              <a:t>system</a:t>
            </a:r>
            <a:r>
              <a:rPr lang="en-US" sz="1400" b="1" dirty="0">
                <a:solidFill>
                  <a:srgbClr val="002060"/>
                </a:solidFill>
                <a:latin typeface="Times New Roman" panose="02020603050405020304" pitchFamily="18" charset="0"/>
                <a:ea typeface="SFRM1200"/>
              </a:rPr>
              <a:t>. Result: it was possible to pass 85 - 90% of the beam current </a:t>
            </a:r>
            <a:endParaRPr lang="ru-RU" sz="1400" b="1" dirty="0">
              <a:solidFill>
                <a:srgbClr val="002060"/>
              </a:solidFill>
            </a:endParaRPr>
          </a:p>
        </p:txBody>
      </p:sp>
      <p:sp>
        <p:nvSpPr>
          <p:cNvPr id="12" name="TextBox 11">
            <a:extLst>
              <a:ext uri="{FF2B5EF4-FFF2-40B4-BE49-F238E27FC236}">
                <a16:creationId xmlns:a16="http://schemas.microsoft.com/office/drawing/2014/main" id="{86BE55FF-45C7-4206-A219-0BC7855FD10D}"/>
              </a:ext>
            </a:extLst>
          </p:cNvPr>
          <p:cNvSpPr txBox="1"/>
          <p:nvPr/>
        </p:nvSpPr>
        <p:spPr>
          <a:xfrm>
            <a:off x="-90618" y="6097854"/>
            <a:ext cx="5486870" cy="646331"/>
          </a:xfrm>
          <a:prstGeom prst="rect">
            <a:avLst/>
          </a:prstGeom>
          <a:noFill/>
        </p:spPr>
        <p:txBody>
          <a:bodyPr wrap="square" rtlCol="0">
            <a:spAutoFit/>
          </a:bodyPr>
          <a:lstStyle/>
          <a:p>
            <a:pPr algn="ctr"/>
            <a:r>
              <a:rPr lang="ru-RU" b="1" dirty="0" smtClean="0"/>
              <a:t>С</a:t>
            </a:r>
            <a:r>
              <a:rPr lang="en-US" b="1" dirty="0" err="1" smtClean="0"/>
              <a:t>omplete</a:t>
            </a:r>
            <a:r>
              <a:rPr lang="en-US" b="1" dirty="0" smtClean="0"/>
              <a:t> </a:t>
            </a:r>
            <a:r>
              <a:rPr lang="en-US" b="1" dirty="0"/>
              <a:t>current transfer through the compression system </a:t>
            </a:r>
            <a:r>
              <a:rPr lang="ru-RU" b="1" dirty="0"/>
              <a:t> </a:t>
            </a:r>
            <a:r>
              <a:rPr lang="en-US" b="1" dirty="0"/>
              <a:t>has been limited by beam corkscrew </a:t>
            </a:r>
            <a:r>
              <a:rPr lang="en-US" b="1" dirty="0" smtClean="0"/>
              <a:t>motion</a:t>
            </a:r>
            <a:r>
              <a:rPr lang="ru-RU" b="1" dirty="0" smtClean="0"/>
              <a:t>!</a:t>
            </a:r>
            <a:endParaRPr lang="ru-RU" b="1" dirty="0"/>
          </a:p>
        </p:txBody>
      </p:sp>
      <p:sp>
        <p:nvSpPr>
          <p:cNvPr id="13" name="Заголовок 1"/>
          <p:cNvSpPr txBox="1">
            <a:spLocks/>
          </p:cNvSpPr>
          <p:nvPr/>
        </p:nvSpPr>
        <p:spPr>
          <a:xfrm>
            <a:off x="1172937" y="55658"/>
            <a:ext cx="7886700" cy="6538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Beam compression</a:t>
            </a:r>
            <a:endParaRPr lang="en-US" dirty="0"/>
          </a:p>
        </p:txBody>
      </p:sp>
      <p:cxnSp>
        <p:nvCxnSpPr>
          <p:cNvPr id="14" name="Прямая соединительная линия 13">
            <a:extLst>
              <a:ext uri="{FF2B5EF4-FFF2-40B4-BE49-F238E27FC236}">
                <a16:creationId xmlns:a16="http://schemas.microsoft.com/office/drawing/2014/main" id="{C34D3DB8-FFB8-4706-805A-E7B948AD7E85}"/>
              </a:ext>
            </a:extLst>
          </p:cNvPr>
          <p:cNvCxnSpPr/>
          <p:nvPr/>
        </p:nvCxnSpPr>
        <p:spPr>
          <a:xfrm>
            <a:off x="1312219" y="719883"/>
            <a:ext cx="7505700"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15" name="Подзаголовок 2">
            <a:extLst>
              <a:ext uri="{FF2B5EF4-FFF2-40B4-BE49-F238E27FC236}">
                <a16:creationId xmlns:a16="http://schemas.microsoft.com/office/drawing/2014/main" id="{0D185286-487B-460E-85B8-1C3D7FD65D99}"/>
              </a:ext>
            </a:extLst>
          </p:cNvPr>
          <p:cNvSpPr txBox="1">
            <a:spLocks/>
          </p:cNvSpPr>
          <p:nvPr/>
        </p:nvSpPr>
        <p:spPr>
          <a:xfrm>
            <a:off x="0" y="1205757"/>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16" name="Picture 2" descr="BINP logo">
            <a:extLst>
              <a:ext uri="{FF2B5EF4-FFF2-40B4-BE49-F238E27FC236}">
                <a16:creationId xmlns:a16="http://schemas.microsoft.com/office/drawing/2014/main" id="{AECFF2B9-26E9-4943-9677-8B0A8A14B9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8208"/>
            <a:ext cx="1022860" cy="1223965"/>
          </a:xfrm>
          <a:prstGeom prst="rect">
            <a:avLst/>
          </a:prstGeom>
          <a:noFill/>
          <a:extLst>
            <a:ext uri="{909E8E84-426E-40DD-AFC4-6F175D3DCCD1}">
              <a14:hiddenFill xmlns:a14="http://schemas.microsoft.com/office/drawing/2010/main">
                <a:solidFill>
                  <a:srgbClr val="FFFFFF"/>
                </a:solidFill>
              </a14:hiddenFill>
            </a:ext>
          </a:extLst>
        </p:spPr>
      </p:pic>
      <p:sp>
        <p:nvSpPr>
          <p:cNvPr id="2" name="Стрелка вправо 1"/>
          <p:cNvSpPr/>
          <p:nvPr/>
        </p:nvSpPr>
        <p:spPr>
          <a:xfrm rot="10800000">
            <a:off x="5356825" y="6141871"/>
            <a:ext cx="51567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2245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75E0A0B5-C60E-46AB-912C-CF20FB94E0AF}"/>
              </a:ext>
            </a:extLst>
          </p:cNvPr>
          <p:cNvSpPr txBox="1">
            <a:spLocks/>
          </p:cNvSpPr>
          <p:nvPr/>
        </p:nvSpPr>
        <p:spPr>
          <a:xfrm>
            <a:off x="1355172" y="213275"/>
            <a:ext cx="7886700" cy="6538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Conclusion</a:t>
            </a:r>
          </a:p>
        </p:txBody>
      </p:sp>
      <p:sp>
        <p:nvSpPr>
          <p:cNvPr id="10" name="Прямоугольник 9">
            <a:extLst>
              <a:ext uri="{FF2B5EF4-FFF2-40B4-BE49-F238E27FC236}">
                <a16:creationId xmlns:a16="http://schemas.microsoft.com/office/drawing/2014/main" id="{923D7C20-58D6-4327-A3E1-C408744C9115}"/>
              </a:ext>
            </a:extLst>
          </p:cNvPr>
          <p:cNvSpPr/>
          <p:nvPr/>
        </p:nvSpPr>
        <p:spPr>
          <a:xfrm>
            <a:off x="1355172" y="1998397"/>
            <a:ext cx="9289968" cy="3477875"/>
          </a:xfrm>
          <a:prstGeom prst="rect">
            <a:avLst/>
          </a:prstGeom>
        </p:spPr>
        <p:txBody>
          <a:bodyPr wrap="square">
            <a:spAutoFit/>
          </a:bodyPr>
          <a:lstStyle/>
          <a:p>
            <a:pPr marL="342900" indent="-342900" algn="just">
              <a:spcBef>
                <a:spcPct val="0"/>
              </a:spcBef>
              <a:buAutoNum type="arabicParenR"/>
            </a:pPr>
            <a:r>
              <a:rPr lang="en-US" sz="2200" dirty="0"/>
              <a:t>A linear induction accelerator (LIA) </a:t>
            </a:r>
            <a:r>
              <a:rPr lang="en-US" sz="2200" dirty="0" smtClean="0"/>
              <a:t>was created </a:t>
            </a:r>
            <a:r>
              <a:rPr lang="en-US" sz="2200" dirty="0"/>
              <a:t>and tested at </a:t>
            </a:r>
            <a:r>
              <a:rPr lang="en-US" sz="2200" dirty="0" smtClean="0"/>
              <a:t>BINP for </a:t>
            </a:r>
            <a:r>
              <a:rPr lang="en-US" sz="2200" dirty="0"/>
              <a:t>the purposes of X-ray flash radiography.</a:t>
            </a:r>
          </a:p>
          <a:p>
            <a:pPr marL="342900" indent="-342900" algn="just">
              <a:spcBef>
                <a:spcPct val="0"/>
              </a:spcBef>
              <a:buAutoNum type="arabicParenR"/>
            </a:pPr>
            <a:r>
              <a:rPr lang="en-US" sz="2200" dirty="0" smtClean="0"/>
              <a:t>Codes were developed </a:t>
            </a:r>
            <a:r>
              <a:rPr lang="en-US" sz="2200" dirty="0"/>
              <a:t>to study </a:t>
            </a:r>
            <a:r>
              <a:rPr lang="en-US" sz="2200" dirty="0" smtClean="0"/>
              <a:t>beam </a:t>
            </a:r>
            <a:r>
              <a:rPr lang="en-US" sz="2200" dirty="0"/>
              <a:t>dynamics and </a:t>
            </a:r>
            <a:r>
              <a:rPr lang="en-US" sz="2200" dirty="0" smtClean="0"/>
              <a:t>tuning beam transport.</a:t>
            </a:r>
            <a:endParaRPr lang="en-US" sz="2200" dirty="0"/>
          </a:p>
          <a:p>
            <a:pPr marL="342900" indent="-342900" algn="just">
              <a:spcBef>
                <a:spcPct val="0"/>
              </a:spcBef>
              <a:buAutoNum type="arabicParenR"/>
            </a:pPr>
            <a:r>
              <a:rPr lang="en-US" sz="2200" dirty="0"/>
              <a:t>Developed and successfully applied the methods </a:t>
            </a:r>
            <a:r>
              <a:rPr lang="en-US" sz="2200" dirty="0" smtClean="0"/>
              <a:t>of</a:t>
            </a:r>
            <a:r>
              <a:rPr lang="ru-RU" sz="2200" dirty="0" smtClean="0"/>
              <a:t> </a:t>
            </a:r>
            <a:r>
              <a:rPr lang="en-US" sz="2200" dirty="0" smtClean="0"/>
              <a:t>BBU </a:t>
            </a:r>
            <a:r>
              <a:rPr lang="en-US" sz="2200" dirty="0"/>
              <a:t>suppressing </a:t>
            </a:r>
            <a:endParaRPr lang="ru-RU" sz="2200" dirty="0"/>
          </a:p>
          <a:p>
            <a:pPr marL="342900" indent="-342900" algn="just">
              <a:spcBef>
                <a:spcPct val="0"/>
              </a:spcBef>
              <a:buAutoNum type="arabicParenR"/>
            </a:pPr>
            <a:r>
              <a:rPr lang="en-US" sz="2200" dirty="0" smtClean="0"/>
              <a:t>A </a:t>
            </a:r>
            <a:r>
              <a:rPr lang="en-US" sz="2200" dirty="0"/>
              <a:t>series of experiments on beam compression on </a:t>
            </a:r>
            <a:r>
              <a:rPr lang="en-US" sz="2200" dirty="0" smtClean="0"/>
              <a:t>the target was performed</a:t>
            </a:r>
            <a:r>
              <a:rPr lang="ru-RU" sz="2200" dirty="0" smtClean="0"/>
              <a:t> </a:t>
            </a:r>
            <a:r>
              <a:rPr lang="en-US" sz="2200" dirty="0"/>
              <a:t>and </a:t>
            </a:r>
            <a:r>
              <a:rPr lang="en-US" sz="2200" dirty="0" smtClean="0"/>
              <a:t>high </a:t>
            </a:r>
            <a:r>
              <a:rPr lang="en-US" sz="2200" dirty="0"/>
              <a:t>beam quality on the target </a:t>
            </a:r>
            <a:r>
              <a:rPr lang="en-US" sz="2200" dirty="0" smtClean="0"/>
              <a:t>converter was obtained</a:t>
            </a:r>
            <a:endParaRPr lang="en-US" sz="2200" dirty="0"/>
          </a:p>
          <a:p>
            <a:pPr marL="342900" indent="-342900" algn="just">
              <a:spcBef>
                <a:spcPct val="0"/>
              </a:spcBef>
              <a:buAutoNum type="arabicParenR"/>
            </a:pPr>
            <a:r>
              <a:rPr lang="en-US" sz="2200" dirty="0" smtClean="0"/>
              <a:t>Beam transverse </a:t>
            </a:r>
            <a:r>
              <a:rPr lang="en-US" sz="2200" dirty="0"/>
              <a:t>dynamics </a:t>
            </a:r>
            <a:r>
              <a:rPr lang="en-US" sz="2200" dirty="0" smtClean="0"/>
              <a:t>on </a:t>
            </a:r>
            <a:r>
              <a:rPr lang="en-US" sz="2200" dirty="0"/>
              <a:t>the target </a:t>
            </a:r>
            <a:r>
              <a:rPr lang="en-US" sz="2200" dirty="0" smtClean="0"/>
              <a:t>was studied.</a:t>
            </a:r>
            <a:endParaRPr lang="ru-RU" sz="2200" dirty="0" smtClean="0"/>
          </a:p>
          <a:p>
            <a:pPr marL="342900" indent="-342900" algn="just">
              <a:spcBef>
                <a:spcPct val="0"/>
              </a:spcBef>
              <a:buAutoNum type="arabicParenR"/>
            </a:pPr>
            <a:r>
              <a:rPr lang="en-US" sz="2200" dirty="0"/>
              <a:t>Experiments on beam compression and transport in the </a:t>
            </a:r>
            <a:r>
              <a:rPr lang="en-US" sz="2200" dirty="0" smtClean="0"/>
              <a:t>FEL </a:t>
            </a:r>
            <a:r>
              <a:rPr lang="en-US" sz="2200" dirty="0"/>
              <a:t>system were performed</a:t>
            </a:r>
            <a:endParaRPr lang="en-US" sz="2200" dirty="0" smtClean="0"/>
          </a:p>
          <a:p>
            <a:pPr marL="342900" indent="-342900" algn="just">
              <a:spcBef>
                <a:spcPct val="0"/>
              </a:spcBef>
              <a:buAutoNum type="arabicParenR"/>
            </a:pPr>
            <a:endParaRPr lang="en-US" sz="2200" dirty="0"/>
          </a:p>
        </p:txBody>
      </p:sp>
      <p:pic>
        <p:nvPicPr>
          <p:cNvPr id="11" name="Picture 2" descr="rosatom.ru/upload/iblock/0e6/0e68e8ff898f0a3f96...">
            <a:extLst>
              <a:ext uri="{FF2B5EF4-FFF2-40B4-BE49-F238E27FC236}">
                <a16:creationId xmlns:a16="http://schemas.microsoft.com/office/drawing/2014/main" id="{5DC8A73D-9F41-453C-A3A2-D7436D180CE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460" t="13310" r="24974" b="16010"/>
          <a:stretch/>
        </p:blipFill>
        <p:spPr bwMode="auto">
          <a:xfrm>
            <a:off x="11218763" y="5623435"/>
            <a:ext cx="953111" cy="123456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Прямая соединительная линия 11">
            <a:extLst>
              <a:ext uri="{FF2B5EF4-FFF2-40B4-BE49-F238E27FC236}">
                <a16:creationId xmlns:a16="http://schemas.microsoft.com/office/drawing/2014/main" id="{35E444F2-7484-45BD-AFD3-7CD3EE65B087}"/>
              </a:ext>
            </a:extLst>
          </p:cNvPr>
          <p:cNvCxnSpPr/>
          <p:nvPr/>
        </p:nvCxnSpPr>
        <p:spPr>
          <a:xfrm>
            <a:off x="1462218" y="933450"/>
            <a:ext cx="9091482"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13" name="Подзаголовок 2">
            <a:extLst>
              <a:ext uri="{FF2B5EF4-FFF2-40B4-BE49-F238E27FC236}">
                <a16:creationId xmlns:a16="http://schemas.microsoft.com/office/drawing/2014/main" id="{42A2C714-9623-4D89-8458-5109B54C8136}"/>
              </a:ext>
            </a:extLst>
          </p:cNvPr>
          <p:cNvSpPr txBox="1">
            <a:spLocks/>
          </p:cNvSpPr>
          <p:nvPr/>
        </p:nvSpPr>
        <p:spPr>
          <a:xfrm>
            <a:off x="0" y="1205757"/>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14" name="Picture 2" descr="BINP logo">
            <a:extLst>
              <a:ext uri="{FF2B5EF4-FFF2-40B4-BE49-F238E27FC236}">
                <a16:creationId xmlns:a16="http://schemas.microsoft.com/office/drawing/2014/main" id="{8D183BF2-83E0-4753-84B9-5C50A9663F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208"/>
            <a:ext cx="1022860" cy="122396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53298" y="6097221"/>
            <a:ext cx="9580905" cy="646331"/>
          </a:xfrm>
          <a:prstGeom prst="rect">
            <a:avLst/>
          </a:prstGeom>
        </p:spPr>
        <p:txBody>
          <a:bodyPr wrap="square">
            <a:spAutoFit/>
          </a:bodyPr>
          <a:lstStyle/>
          <a:p>
            <a:r>
              <a:rPr lang="en-US" dirty="0">
                <a:solidFill>
                  <a:srgbClr val="333333"/>
                </a:solidFill>
                <a:latin typeface="Arial" panose="020B0604020202020204" pitchFamily="34" charset="0"/>
              </a:rPr>
              <a:t>The reported study was funded in part by RSF, project number 19-12-00212.</a:t>
            </a:r>
            <a:r>
              <a:rPr lang="en-US" dirty="0"/>
              <a:t/>
            </a:r>
            <a:br>
              <a:rPr lang="en-US" dirty="0"/>
            </a:br>
            <a:r>
              <a:rPr lang="en-US" dirty="0">
                <a:solidFill>
                  <a:srgbClr val="333333"/>
                </a:solidFill>
                <a:latin typeface="Arial" panose="020B0604020202020204" pitchFamily="34" charset="0"/>
              </a:rPr>
              <a:t>The reported study was funded in part by RFBR, project number 19-32-90057.</a:t>
            </a:r>
            <a:endParaRPr lang="ru-RU" dirty="0"/>
          </a:p>
        </p:txBody>
      </p:sp>
    </p:spTree>
    <p:extLst>
      <p:ext uri="{BB962C8B-B14F-4D97-AF65-F5344CB8AC3E}">
        <p14:creationId xmlns:p14="http://schemas.microsoft.com/office/powerpoint/2010/main" val="2107066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11278" y="2716875"/>
            <a:ext cx="4526666" cy="633995"/>
          </a:xfrm>
        </p:spPr>
        <p:txBody>
          <a:bodyPr/>
          <a:lstStyle/>
          <a:p>
            <a:pPr marL="0" indent="0">
              <a:buNone/>
            </a:pPr>
            <a:r>
              <a:rPr lang="en-US" dirty="0"/>
              <a:t>Thank you for your attention</a:t>
            </a:r>
            <a:endParaRPr lang="ru-RU" dirty="0"/>
          </a:p>
        </p:txBody>
      </p:sp>
    </p:spTree>
    <p:extLst>
      <p:ext uri="{BB962C8B-B14F-4D97-AF65-F5344CB8AC3E}">
        <p14:creationId xmlns:p14="http://schemas.microsoft.com/office/powerpoint/2010/main" val="1754398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a:extLst>
              <a:ext uri="{FF2B5EF4-FFF2-40B4-BE49-F238E27FC236}">
                <a16:creationId xmlns:a16="http://schemas.microsoft.com/office/drawing/2014/main" id="{BB7FDEB6-0F92-424E-A70D-AED64073A3CE}"/>
              </a:ext>
            </a:extLst>
          </p:cNvPr>
          <p:cNvGrpSpPr/>
          <p:nvPr/>
        </p:nvGrpSpPr>
        <p:grpSpPr>
          <a:xfrm>
            <a:off x="2874666" y="1200604"/>
            <a:ext cx="6451955" cy="4305872"/>
            <a:chOff x="1641281" y="2622206"/>
            <a:chExt cx="5582622" cy="3663404"/>
          </a:xfrm>
        </p:grpSpPr>
        <p:pic>
          <p:nvPicPr>
            <p:cNvPr id="9" name="Рисунок 8">
              <a:extLst>
                <a:ext uri="{FF2B5EF4-FFF2-40B4-BE49-F238E27FC236}">
                  <a16:creationId xmlns:a16="http://schemas.microsoft.com/office/drawing/2014/main" id="{45A61F85-0F76-4542-8DBB-179ED39BC1F2}"/>
                </a:ext>
              </a:extLst>
            </p:cNvPr>
            <p:cNvPicPr>
              <a:picLocks noChangeAspect="1"/>
            </p:cNvPicPr>
            <p:nvPr/>
          </p:nvPicPr>
          <p:blipFill>
            <a:blip r:embed="rId2"/>
            <a:stretch>
              <a:fillRect/>
            </a:stretch>
          </p:blipFill>
          <p:spPr>
            <a:xfrm>
              <a:off x="1928176" y="2757218"/>
              <a:ext cx="4188173" cy="3528392"/>
            </a:xfrm>
            <a:prstGeom prst="rect">
              <a:avLst/>
            </a:prstGeom>
          </p:spPr>
        </p:pic>
        <p:sp>
          <p:nvSpPr>
            <p:cNvPr id="10" name="TextBox 9">
              <a:extLst>
                <a:ext uri="{FF2B5EF4-FFF2-40B4-BE49-F238E27FC236}">
                  <a16:creationId xmlns:a16="http://schemas.microsoft.com/office/drawing/2014/main" id="{665BEB74-42AE-4215-B29A-57D1C04C4EC0}"/>
                </a:ext>
              </a:extLst>
            </p:cNvPr>
            <p:cNvSpPr txBox="1"/>
            <p:nvPr/>
          </p:nvSpPr>
          <p:spPr>
            <a:xfrm>
              <a:off x="1787074" y="5081715"/>
              <a:ext cx="781167" cy="314225"/>
            </a:xfrm>
            <a:prstGeom prst="rect">
              <a:avLst/>
            </a:prstGeom>
            <a:noFill/>
          </p:spPr>
          <p:txBody>
            <a:bodyPr wrap="none" rtlCol="0">
              <a:spAutoFit/>
            </a:bodyPr>
            <a:lstStyle/>
            <a:p>
              <a:r>
                <a:rPr lang="en-US" dirty="0">
                  <a:solidFill>
                    <a:srgbClr val="FF0000"/>
                  </a:solidFill>
                </a:rPr>
                <a:t>e-beam</a:t>
              </a:r>
              <a:endParaRPr lang="ru-RU" dirty="0">
                <a:solidFill>
                  <a:srgbClr val="FF0000"/>
                </a:solidFill>
              </a:endParaRPr>
            </a:p>
          </p:txBody>
        </p:sp>
        <p:sp>
          <p:nvSpPr>
            <p:cNvPr id="13" name="TextBox 12">
              <a:extLst>
                <a:ext uri="{FF2B5EF4-FFF2-40B4-BE49-F238E27FC236}">
                  <a16:creationId xmlns:a16="http://schemas.microsoft.com/office/drawing/2014/main" id="{6333AAD7-E16E-4C63-93DB-3D013D8841DF}"/>
                </a:ext>
              </a:extLst>
            </p:cNvPr>
            <p:cNvSpPr txBox="1"/>
            <p:nvPr/>
          </p:nvSpPr>
          <p:spPr>
            <a:xfrm>
              <a:off x="3905660" y="2622206"/>
              <a:ext cx="760362" cy="314225"/>
            </a:xfrm>
            <a:prstGeom prst="rect">
              <a:avLst/>
            </a:prstGeom>
            <a:noFill/>
          </p:spPr>
          <p:txBody>
            <a:bodyPr wrap="none" rtlCol="0">
              <a:spAutoFit/>
            </a:bodyPr>
            <a:lstStyle/>
            <a:p>
              <a:r>
                <a:rPr lang="en-US" dirty="0" smtClean="0"/>
                <a:t>Z-pinch</a:t>
              </a:r>
              <a:endParaRPr lang="ru-RU" dirty="0"/>
            </a:p>
          </p:txBody>
        </p:sp>
        <p:sp>
          <p:nvSpPr>
            <p:cNvPr id="14" name="TextBox 13">
              <a:extLst>
                <a:ext uri="{FF2B5EF4-FFF2-40B4-BE49-F238E27FC236}">
                  <a16:creationId xmlns:a16="http://schemas.microsoft.com/office/drawing/2014/main" id="{031EF497-1BD4-4F2B-8B0F-32A28FC6EC01}"/>
                </a:ext>
              </a:extLst>
            </p:cNvPr>
            <p:cNvSpPr txBox="1"/>
            <p:nvPr/>
          </p:nvSpPr>
          <p:spPr>
            <a:xfrm>
              <a:off x="1641281" y="2708732"/>
              <a:ext cx="1156826" cy="314225"/>
            </a:xfrm>
            <a:prstGeom prst="rect">
              <a:avLst/>
            </a:prstGeom>
            <a:noFill/>
          </p:spPr>
          <p:txBody>
            <a:bodyPr wrap="none" rtlCol="0">
              <a:spAutoFit/>
            </a:bodyPr>
            <a:lstStyle/>
            <a:p>
              <a:r>
                <a:rPr lang="en-US" dirty="0"/>
                <a:t>CCD-camera</a:t>
              </a:r>
              <a:endParaRPr lang="ru-RU" dirty="0"/>
            </a:p>
          </p:txBody>
        </p:sp>
        <p:cxnSp>
          <p:nvCxnSpPr>
            <p:cNvPr id="15" name="Прямая со стрелкой 14">
              <a:extLst>
                <a:ext uri="{FF2B5EF4-FFF2-40B4-BE49-F238E27FC236}">
                  <a16:creationId xmlns:a16="http://schemas.microsoft.com/office/drawing/2014/main" id="{7E6570F9-DAAE-42A5-9821-2E63C93B450B}"/>
                </a:ext>
              </a:extLst>
            </p:cNvPr>
            <p:cNvCxnSpPr/>
            <p:nvPr/>
          </p:nvCxnSpPr>
          <p:spPr>
            <a:xfrm flipV="1">
              <a:off x="3112647" y="4607218"/>
              <a:ext cx="793013" cy="1313300"/>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A2B110C-58A6-4D6C-A48D-25885F5F8D0D}"/>
                </a:ext>
              </a:extLst>
            </p:cNvPr>
            <p:cNvSpPr txBox="1"/>
            <p:nvPr/>
          </p:nvSpPr>
          <p:spPr>
            <a:xfrm>
              <a:off x="2433217" y="5870864"/>
              <a:ext cx="661662" cy="314225"/>
            </a:xfrm>
            <a:prstGeom prst="rect">
              <a:avLst/>
            </a:prstGeom>
            <a:noFill/>
          </p:spPr>
          <p:txBody>
            <a:bodyPr wrap="none" rtlCol="0">
              <a:spAutoFit/>
            </a:bodyPr>
            <a:lstStyle/>
            <a:p>
              <a:r>
                <a:rPr lang="en-US" dirty="0">
                  <a:solidFill>
                    <a:schemeClr val="accent4">
                      <a:lumMod val="75000"/>
                    </a:schemeClr>
                  </a:solidFill>
                </a:rPr>
                <a:t>Target</a:t>
              </a:r>
              <a:endParaRPr lang="ru-RU" dirty="0">
                <a:solidFill>
                  <a:schemeClr val="accent4">
                    <a:lumMod val="75000"/>
                  </a:schemeClr>
                </a:solidFill>
              </a:endParaRPr>
            </a:p>
          </p:txBody>
        </p:sp>
        <p:sp>
          <p:nvSpPr>
            <p:cNvPr id="17" name="TextBox 16">
              <a:extLst>
                <a:ext uri="{FF2B5EF4-FFF2-40B4-BE49-F238E27FC236}">
                  <a16:creationId xmlns:a16="http://schemas.microsoft.com/office/drawing/2014/main" id="{8EFB55A0-DADA-4350-8213-066267BB3312}"/>
                </a:ext>
              </a:extLst>
            </p:cNvPr>
            <p:cNvSpPr txBox="1"/>
            <p:nvPr/>
          </p:nvSpPr>
          <p:spPr>
            <a:xfrm>
              <a:off x="5061252" y="3931658"/>
              <a:ext cx="772845" cy="314225"/>
            </a:xfrm>
            <a:prstGeom prst="rect">
              <a:avLst/>
            </a:prstGeom>
            <a:noFill/>
          </p:spPr>
          <p:txBody>
            <a:bodyPr wrap="none" rtlCol="0">
              <a:spAutoFit/>
            </a:bodyPr>
            <a:lstStyle/>
            <a:p>
              <a:r>
                <a:rPr lang="en-US" dirty="0">
                  <a:solidFill>
                    <a:srgbClr val="002060"/>
                  </a:solidFill>
                </a:rPr>
                <a:t>Pinhole</a:t>
              </a:r>
              <a:endParaRPr lang="ru-RU" dirty="0">
                <a:solidFill>
                  <a:srgbClr val="002060"/>
                </a:solidFill>
              </a:endParaRPr>
            </a:p>
          </p:txBody>
        </p:sp>
        <p:sp>
          <p:nvSpPr>
            <p:cNvPr id="18" name="TextBox 17">
              <a:extLst>
                <a:ext uri="{FF2B5EF4-FFF2-40B4-BE49-F238E27FC236}">
                  <a16:creationId xmlns:a16="http://schemas.microsoft.com/office/drawing/2014/main" id="{A2BCA40F-3845-4EE0-A665-BE6DD1669357}"/>
                </a:ext>
              </a:extLst>
            </p:cNvPr>
            <p:cNvSpPr txBox="1"/>
            <p:nvPr/>
          </p:nvSpPr>
          <p:spPr>
            <a:xfrm>
              <a:off x="5845654" y="3377660"/>
              <a:ext cx="1378249" cy="314225"/>
            </a:xfrm>
            <a:prstGeom prst="rect">
              <a:avLst/>
            </a:prstGeom>
            <a:noFill/>
          </p:spPr>
          <p:txBody>
            <a:bodyPr wrap="none" rtlCol="0">
              <a:spAutoFit/>
            </a:bodyPr>
            <a:lstStyle/>
            <a:p>
              <a:r>
                <a:rPr lang="en-US" dirty="0"/>
                <a:t>Fast scintillator</a:t>
              </a:r>
              <a:endParaRPr lang="ru-RU" dirty="0"/>
            </a:p>
          </p:txBody>
        </p:sp>
      </p:grpSp>
      <p:sp>
        <p:nvSpPr>
          <p:cNvPr id="20" name="TextBox 19">
            <a:extLst>
              <a:ext uri="{FF2B5EF4-FFF2-40B4-BE49-F238E27FC236}">
                <a16:creationId xmlns:a16="http://schemas.microsoft.com/office/drawing/2014/main" id="{408983B6-3660-4466-8AC0-38BB66BBDC4C}"/>
              </a:ext>
            </a:extLst>
          </p:cNvPr>
          <p:cNvSpPr txBox="1"/>
          <p:nvPr/>
        </p:nvSpPr>
        <p:spPr>
          <a:xfrm>
            <a:off x="7302776" y="3627259"/>
            <a:ext cx="323704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Two-color interferometer</a:t>
            </a:r>
            <a:endParaRPr lang="ru-RU" dirty="0"/>
          </a:p>
        </p:txBody>
      </p:sp>
      <p:sp>
        <p:nvSpPr>
          <p:cNvPr id="21" name="TextBox 20">
            <a:extLst>
              <a:ext uri="{FF2B5EF4-FFF2-40B4-BE49-F238E27FC236}">
                <a16:creationId xmlns:a16="http://schemas.microsoft.com/office/drawing/2014/main" id="{2A0D9BA8-7827-4FDB-88AC-A0529A93F448}"/>
              </a:ext>
            </a:extLst>
          </p:cNvPr>
          <p:cNvSpPr txBox="1"/>
          <p:nvPr/>
        </p:nvSpPr>
        <p:spPr>
          <a:xfrm>
            <a:off x="7287753" y="4978678"/>
            <a:ext cx="1336969" cy="369332"/>
          </a:xfrm>
          <a:prstGeom prst="rect">
            <a:avLst/>
          </a:prstGeom>
          <a:noFill/>
        </p:spPr>
        <p:txBody>
          <a:bodyPr wrap="none" rtlCol="0">
            <a:spAutoFit/>
          </a:bodyPr>
          <a:lstStyle/>
          <a:p>
            <a:r>
              <a:rPr lang="en-US" dirty="0"/>
              <a:t>CCD-camera</a:t>
            </a:r>
            <a:endParaRPr lang="ru-RU" dirty="0"/>
          </a:p>
        </p:txBody>
      </p:sp>
      <p:pic>
        <p:nvPicPr>
          <p:cNvPr id="22" name="Picture 2" descr="rosatom.ru/upload/iblock/0e6/0e68e8ff898f0a3f96...">
            <a:extLst>
              <a:ext uri="{FF2B5EF4-FFF2-40B4-BE49-F238E27FC236}">
                <a16:creationId xmlns:a16="http://schemas.microsoft.com/office/drawing/2014/main" id="{30934183-5DD9-40BE-BAAB-F82CF37BB45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60" t="13310" r="24974" b="16010"/>
          <a:stretch/>
        </p:blipFill>
        <p:spPr bwMode="auto">
          <a:xfrm>
            <a:off x="11218763" y="5623435"/>
            <a:ext cx="953111" cy="123456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5DDAE1D-3263-4AE5-89EB-55D7117077D6}"/>
              </a:ext>
            </a:extLst>
          </p:cNvPr>
          <p:cNvSpPr txBox="1"/>
          <p:nvPr/>
        </p:nvSpPr>
        <p:spPr>
          <a:xfrm>
            <a:off x="126293" y="5665166"/>
            <a:ext cx="7369518"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Pinhole - beam spot dynamics</a:t>
            </a:r>
            <a:r>
              <a:rPr lang="ru-RU" sz="20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Two-color interferometer – plasma density</a:t>
            </a:r>
            <a:r>
              <a:rPr lang="en-US" sz="2000" dirty="0" smtClean="0">
                <a:latin typeface="Times New Roman" panose="02020603050405020304" pitchFamily="18" charset="0"/>
                <a:cs typeface="Times New Roman" panose="02020603050405020304" pitchFamily="18" charset="0"/>
              </a:rPr>
              <a:t>; and</a:t>
            </a: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Soft x-ray radiography – density </a:t>
            </a:r>
            <a:r>
              <a:rPr lang="en-US" sz="2000" dirty="0" smtClean="0">
                <a:latin typeface="Times New Roman" panose="02020603050405020304" pitchFamily="18" charset="0"/>
                <a:cs typeface="Times New Roman" panose="02020603050405020304" pitchFamily="18" charset="0"/>
              </a:rPr>
              <a:t>of the tantalum </a:t>
            </a:r>
            <a:r>
              <a:rPr lang="en-US" sz="2000" dirty="0">
                <a:latin typeface="Times New Roman" panose="02020603050405020304" pitchFamily="18" charset="0"/>
                <a:cs typeface="Times New Roman" panose="02020603050405020304" pitchFamily="18" charset="0"/>
              </a:rPr>
              <a:t>jet from </a:t>
            </a:r>
            <a:r>
              <a:rPr lang="en-US" sz="2000" dirty="0" smtClean="0">
                <a:latin typeface="Times New Roman" panose="02020603050405020304" pitchFamily="18" charset="0"/>
                <a:cs typeface="Times New Roman" panose="02020603050405020304" pitchFamily="18" charset="0"/>
              </a:rPr>
              <a:t>the target.</a:t>
            </a:r>
            <a:endParaRPr lang="ru-RU" sz="2000" dirty="0">
              <a:latin typeface="Times New Roman" panose="02020603050405020304" pitchFamily="18" charset="0"/>
              <a:cs typeface="Times New Roman" panose="02020603050405020304" pitchFamily="18" charset="0"/>
            </a:endParaRPr>
          </a:p>
        </p:txBody>
      </p:sp>
      <p:sp>
        <p:nvSpPr>
          <p:cNvPr id="25" name="Подзаголовок 2">
            <a:extLst>
              <a:ext uri="{FF2B5EF4-FFF2-40B4-BE49-F238E27FC236}">
                <a16:creationId xmlns:a16="http://schemas.microsoft.com/office/drawing/2014/main" id="{468298EB-CFEB-4077-9447-00ED6EA83DE4}"/>
              </a:ext>
            </a:extLst>
          </p:cNvPr>
          <p:cNvSpPr txBox="1">
            <a:spLocks/>
          </p:cNvSpPr>
          <p:nvPr/>
        </p:nvSpPr>
        <p:spPr>
          <a:xfrm>
            <a:off x="0" y="1205757"/>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26" name="Picture 2" descr="BINP logo">
            <a:extLst>
              <a:ext uri="{FF2B5EF4-FFF2-40B4-BE49-F238E27FC236}">
                <a16:creationId xmlns:a16="http://schemas.microsoft.com/office/drawing/2014/main" id="{05A4530A-4F7A-4883-B433-EBF145644C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8208"/>
            <a:ext cx="1022860" cy="1223965"/>
          </a:xfrm>
          <a:prstGeom prst="rect">
            <a:avLst/>
          </a:prstGeom>
          <a:noFill/>
          <a:extLst>
            <a:ext uri="{909E8E84-426E-40DD-AFC4-6F175D3DCCD1}">
              <a14:hiddenFill xmlns:a14="http://schemas.microsoft.com/office/drawing/2010/main">
                <a:solidFill>
                  <a:srgbClr val="FFFFFF"/>
                </a:solidFill>
              </a14:hiddenFill>
            </a:ext>
          </a:extLst>
        </p:spPr>
      </p:pic>
      <p:sp>
        <p:nvSpPr>
          <p:cNvPr id="27" name="Заголовок 1">
            <a:extLst>
              <a:ext uri="{FF2B5EF4-FFF2-40B4-BE49-F238E27FC236}">
                <a16:creationId xmlns:a16="http://schemas.microsoft.com/office/drawing/2014/main" id="{7E0752E6-C866-4B07-9AFC-4A58E3E5F14F}"/>
              </a:ext>
            </a:extLst>
          </p:cNvPr>
          <p:cNvSpPr txBox="1">
            <a:spLocks/>
          </p:cNvSpPr>
          <p:nvPr/>
        </p:nvSpPr>
        <p:spPr>
          <a:xfrm>
            <a:off x="1549516" y="415643"/>
            <a:ext cx="9202304" cy="653801"/>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300" dirty="0" smtClean="0"/>
              <a:t>Experiments with Targets: Diagnostics </a:t>
            </a:r>
            <a:r>
              <a:rPr lang="en-US" sz="4300" dirty="0"/>
              <a:t>of </a:t>
            </a:r>
            <a:r>
              <a:rPr lang="en-US" sz="4300" dirty="0" smtClean="0"/>
              <a:t>Beam-Target Interaction</a:t>
            </a:r>
            <a:endParaRPr lang="ru-RU" sz="4300" dirty="0"/>
          </a:p>
        </p:txBody>
      </p:sp>
      <p:cxnSp>
        <p:nvCxnSpPr>
          <p:cNvPr id="28" name="Прямая соединительная линия 27">
            <a:extLst>
              <a:ext uri="{FF2B5EF4-FFF2-40B4-BE49-F238E27FC236}">
                <a16:creationId xmlns:a16="http://schemas.microsoft.com/office/drawing/2014/main" id="{01EAB9C3-D4E2-4EE3-B44C-F12203684968}"/>
              </a:ext>
            </a:extLst>
          </p:cNvPr>
          <p:cNvCxnSpPr/>
          <p:nvPr/>
        </p:nvCxnSpPr>
        <p:spPr>
          <a:xfrm>
            <a:off x="1614618" y="1085850"/>
            <a:ext cx="8611422"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181915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62218" y="279649"/>
            <a:ext cx="7886700" cy="653801"/>
          </a:xfrm>
        </p:spPr>
        <p:txBody>
          <a:bodyPr>
            <a:normAutofit fontScale="90000"/>
          </a:bodyPr>
          <a:lstStyle/>
          <a:p>
            <a:r>
              <a:rPr lang="en-US" dirty="0"/>
              <a:t>Outline</a:t>
            </a:r>
            <a:endParaRPr lang="ru-RU" dirty="0"/>
          </a:p>
        </p:txBody>
      </p:sp>
      <p:cxnSp>
        <p:nvCxnSpPr>
          <p:cNvPr id="4" name="Прямая соединительная линия 3"/>
          <p:cNvCxnSpPr/>
          <p:nvPr/>
        </p:nvCxnSpPr>
        <p:spPr>
          <a:xfrm>
            <a:off x="1462218" y="933450"/>
            <a:ext cx="7505700"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pic>
        <p:nvPicPr>
          <p:cNvPr id="5" name="Picture 2" descr="rosatom.ru/upload/iblock/0e6/0e68e8ff898f0a3f9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5296" y="5111296"/>
            <a:ext cx="1746704" cy="1746704"/>
          </a:xfrm>
          <a:prstGeom prst="rect">
            <a:avLst/>
          </a:prstGeom>
          <a:noFill/>
          <a:extLst>
            <a:ext uri="{909E8E84-426E-40DD-AFC4-6F175D3DCCD1}">
              <a14:hiddenFill xmlns:a14="http://schemas.microsoft.com/office/drawing/2010/main">
                <a:solidFill>
                  <a:srgbClr val="FFFFFF"/>
                </a:solidFill>
              </a14:hiddenFill>
            </a:ext>
          </a:extLst>
        </p:spPr>
      </p:pic>
      <p:sp>
        <p:nvSpPr>
          <p:cNvPr id="6" name="Подзаголовок 2"/>
          <p:cNvSpPr txBox="1">
            <a:spLocks/>
          </p:cNvSpPr>
          <p:nvPr/>
        </p:nvSpPr>
        <p:spPr>
          <a:xfrm>
            <a:off x="1368" y="1252643"/>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7" name="Picture 2" descr="BINP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55"/>
            <a:ext cx="1022860" cy="1223965"/>
          </a:xfrm>
          <a:prstGeom prst="rect">
            <a:avLst/>
          </a:prstGeom>
          <a:noFill/>
          <a:extLst>
            <a:ext uri="{909E8E84-426E-40DD-AFC4-6F175D3DCCD1}">
              <a14:hiddenFill xmlns:a14="http://schemas.microsoft.com/office/drawing/2010/main">
                <a:solidFill>
                  <a:srgbClr val="FFFFFF"/>
                </a:solidFill>
              </a14:hiddenFill>
            </a:ext>
          </a:extLst>
        </p:spPr>
      </p:pic>
      <p:sp>
        <p:nvSpPr>
          <p:cNvPr id="10" name="Объект 2">
            <a:extLst>
              <a:ext uri="{FF2B5EF4-FFF2-40B4-BE49-F238E27FC236}">
                <a16:creationId xmlns:a16="http://schemas.microsoft.com/office/drawing/2014/main" id="{3AF33BE7-FF17-4E80-9DB9-8C9693B9554F}"/>
              </a:ext>
            </a:extLst>
          </p:cNvPr>
          <p:cNvSpPr>
            <a:spLocks noGrp="1"/>
          </p:cNvSpPr>
          <p:nvPr>
            <p:ph idx="1"/>
          </p:nvPr>
        </p:nvSpPr>
        <p:spPr>
          <a:xfrm>
            <a:off x="1769778" y="1483912"/>
            <a:ext cx="7827228" cy="4931114"/>
          </a:xfrm>
        </p:spPr>
        <p:txBody>
          <a:bodyPr>
            <a:normAutofit lnSpcReduction="10000"/>
          </a:bodyPr>
          <a:lstStyle/>
          <a:p>
            <a:r>
              <a:rPr lang="en-US" dirty="0"/>
              <a:t>Introduction and motivation</a:t>
            </a:r>
          </a:p>
          <a:p>
            <a:r>
              <a:rPr lang="en-US" dirty="0"/>
              <a:t>General layout of radiographic </a:t>
            </a:r>
            <a:r>
              <a:rPr lang="en-US" dirty="0" smtClean="0"/>
              <a:t>complex</a:t>
            </a:r>
          </a:p>
          <a:p>
            <a:pPr marL="342900" indent="-342900">
              <a:buAutoNum type="arabicParenR"/>
            </a:pPr>
            <a:r>
              <a:rPr lang="en-US" sz="1800" dirty="0" smtClean="0"/>
              <a:t>LIA-5 </a:t>
            </a:r>
          </a:p>
          <a:p>
            <a:pPr marL="342900" indent="-342900">
              <a:buAutoNum type="arabicParenR"/>
            </a:pPr>
            <a:r>
              <a:rPr lang="en-US" sz="1800" dirty="0" smtClean="0"/>
              <a:t>LIA-20 </a:t>
            </a:r>
            <a:endParaRPr lang="ru-RU" sz="1800" dirty="0" smtClean="0"/>
          </a:p>
          <a:p>
            <a:pPr marL="342900" indent="-342900">
              <a:buFont typeface="Arial" panose="020B0604020202020204" pitchFamily="34" charset="0"/>
              <a:buAutoNum type="arabicParenR"/>
            </a:pPr>
            <a:r>
              <a:rPr lang="en-US" sz="1800" dirty="0"/>
              <a:t>LIA-2 injector parameters and it’s electron-optical </a:t>
            </a:r>
            <a:r>
              <a:rPr lang="en-US" sz="1800" dirty="0" smtClean="0"/>
              <a:t>system</a:t>
            </a:r>
            <a:endParaRPr lang="en-US" sz="1800" dirty="0"/>
          </a:p>
          <a:p>
            <a:r>
              <a:rPr lang="en-US" dirty="0" smtClean="0"/>
              <a:t>High </a:t>
            </a:r>
            <a:r>
              <a:rPr lang="en-US" dirty="0"/>
              <a:t>intensity </a:t>
            </a:r>
            <a:r>
              <a:rPr lang="en-US" dirty="0" smtClean="0"/>
              <a:t>electron-beam dynamics</a:t>
            </a:r>
            <a:r>
              <a:rPr lang="ru-RU" dirty="0" smtClean="0"/>
              <a:t> </a:t>
            </a:r>
            <a:r>
              <a:rPr lang="en-US" dirty="0" smtClean="0"/>
              <a:t>in LIA:</a:t>
            </a:r>
            <a:endParaRPr lang="en-US" dirty="0"/>
          </a:p>
          <a:p>
            <a:pPr marL="342900" indent="-342900">
              <a:buAutoNum type="arabicParenR"/>
            </a:pPr>
            <a:r>
              <a:rPr lang="en-US" sz="1800" dirty="0" smtClean="0"/>
              <a:t>High-current beam </a:t>
            </a:r>
            <a:r>
              <a:rPr lang="en-US" sz="1800" dirty="0"/>
              <a:t>transport </a:t>
            </a:r>
            <a:r>
              <a:rPr lang="en-US" sz="1800" dirty="0" smtClean="0"/>
              <a:t>tuning</a:t>
            </a:r>
            <a:endParaRPr lang="en-US" sz="1800" dirty="0"/>
          </a:p>
          <a:p>
            <a:pPr marL="342900" indent="-342900">
              <a:buAutoNum type="arabicParenR"/>
            </a:pPr>
            <a:r>
              <a:rPr lang="en-US" sz="1800" dirty="0" smtClean="0"/>
              <a:t>Orbit correction</a:t>
            </a:r>
          </a:p>
          <a:p>
            <a:pPr marL="342900" indent="-342900">
              <a:buAutoNum type="arabicParenR"/>
            </a:pPr>
            <a:r>
              <a:rPr lang="en-US" sz="1800" dirty="0" smtClean="0"/>
              <a:t>BBU </a:t>
            </a:r>
            <a:r>
              <a:rPr lang="en-US" sz="1800" dirty="0"/>
              <a:t>suppression</a:t>
            </a:r>
          </a:p>
          <a:p>
            <a:r>
              <a:rPr lang="en-US" dirty="0"/>
              <a:t>Experiments with </a:t>
            </a:r>
            <a:r>
              <a:rPr lang="en-US" dirty="0" smtClean="0"/>
              <a:t>targets</a:t>
            </a:r>
          </a:p>
          <a:p>
            <a:r>
              <a:rPr lang="en-US" dirty="0" smtClean="0"/>
              <a:t>Electron beam from LIA for THz generation</a:t>
            </a:r>
          </a:p>
          <a:p>
            <a:r>
              <a:rPr lang="en-US" dirty="0" smtClean="0"/>
              <a:t>Conclusion</a:t>
            </a:r>
            <a:endParaRPr lang="ru-RU" dirty="0"/>
          </a:p>
        </p:txBody>
      </p:sp>
    </p:spTree>
    <p:extLst>
      <p:ext uri="{BB962C8B-B14F-4D97-AF65-F5344CB8AC3E}">
        <p14:creationId xmlns:p14="http://schemas.microsoft.com/office/powerpoint/2010/main" val="3880947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B28AA580-4BFB-4A1C-A763-38F80546F3E8}"/>
              </a:ext>
            </a:extLst>
          </p:cNvPr>
          <p:cNvSpPr/>
          <p:nvPr/>
        </p:nvSpPr>
        <p:spPr>
          <a:xfrm>
            <a:off x="1209354" y="699209"/>
            <a:ext cx="8248275" cy="1200329"/>
          </a:xfrm>
          <a:prstGeom prst="rect">
            <a:avLst/>
          </a:prstGeom>
        </p:spPr>
        <p:txBody>
          <a:bodyPr wrap="square">
            <a:spAutoFit/>
          </a:bodyPr>
          <a:lstStyle/>
          <a:p>
            <a:pPr>
              <a:spcBef>
                <a:spcPct val="0"/>
              </a:spcBef>
            </a:pPr>
            <a:r>
              <a:rPr lang="en-US" altLang="ru-RU" b="1" dirty="0">
                <a:cs typeface="Times New Roman" panose="02020603050405020304" pitchFamily="18" charset="0"/>
              </a:rPr>
              <a:t>Beam parameters</a:t>
            </a:r>
            <a:r>
              <a:rPr lang="ru-RU" altLang="ru-RU" b="1" dirty="0">
                <a:cs typeface="Times New Roman" panose="02020603050405020304" pitchFamily="18" charset="0"/>
              </a:rPr>
              <a:t>:</a:t>
            </a:r>
            <a:endParaRPr lang="en-US" altLang="ru-RU" b="1" dirty="0">
              <a:cs typeface="Times New Roman" panose="02020603050405020304" pitchFamily="18" charset="0"/>
            </a:endParaRPr>
          </a:p>
          <a:p>
            <a:pPr marL="285750" indent="-285750">
              <a:spcBef>
                <a:spcPct val="0"/>
              </a:spcBef>
              <a:buFont typeface="Arial" panose="020B0604020202020204" pitchFamily="34" charset="0"/>
              <a:buChar char="•"/>
            </a:pPr>
            <a:r>
              <a:rPr lang="en-US" altLang="ru-RU" dirty="0">
                <a:cs typeface="Times New Roman" panose="02020603050405020304" pitchFamily="18" charset="0"/>
              </a:rPr>
              <a:t>I</a:t>
            </a:r>
            <a:r>
              <a:rPr lang="ru-RU" altLang="ru-RU" dirty="0">
                <a:cs typeface="Times New Roman" panose="02020603050405020304" pitchFamily="18" charset="0"/>
              </a:rPr>
              <a:t> </a:t>
            </a:r>
            <a:r>
              <a:rPr lang="en-US" altLang="ru-RU" dirty="0">
                <a:cs typeface="Times New Roman" panose="02020603050405020304" pitchFamily="18" charset="0"/>
              </a:rPr>
              <a:t>~ 300 A</a:t>
            </a:r>
            <a:r>
              <a:rPr lang="ru-RU" altLang="ru-RU" dirty="0">
                <a:cs typeface="Times New Roman" panose="02020603050405020304" pitchFamily="18" charset="0"/>
              </a:rPr>
              <a:t> (</a:t>
            </a:r>
            <a:r>
              <a:rPr lang="en-US" altLang="ru-RU" dirty="0">
                <a:cs typeface="Times New Roman" panose="02020603050405020304" pitchFamily="18" charset="0"/>
              </a:rPr>
              <a:t>melting and evaporation of target material</a:t>
            </a:r>
            <a:r>
              <a:rPr lang="ru-RU" altLang="ru-RU" dirty="0">
                <a:cs typeface="Times New Roman" panose="02020603050405020304" pitchFamily="18" charset="0"/>
              </a:rPr>
              <a:t>); </a:t>
            </a:r>
            <a:endParaRPr lang="en-US" altLang="ru-RU" dirty="0" smtClean="0">
              <a:cs typeface="Times New Roman" panose="02020603050405020304" pitchFamily="18" charset="0"/>
            </a:endParaRPr>
          </a:p>
          <a:p>
            <a:pPr marL="285750" indent="-285750">
              <a:spcBef>
                <a:spcPct val="0"/>
              </a:spcBef>
              <a:buFont typeface="Arial" panose="020B0604020202020204" pitchFamily="34" charset="0"/>
              <a:buChar char="•"/>
            </a:pPr>
            <a:r>
              <a:rPr lang="en-US" altLang="ru-RU" dirty="0" smtClean="0">
                <a:cs typeface="Times New Roman" panose="02020603050405020304" pitchFamily="18" charset="0"/>
              </a:rPr>
              <a:t>Beam spot size ~</a:t>
            </a:r>
            <a:r>
              <a:rPr lang="ru-RU" altLang="ru-RU" dirty="0" smtClean="0">
                <a:cs typeface="Times New Roman" panose="02020603050405020304" pitchFamily="18" charset="0"/>
              </a:rPr>
              <a:t> 3 </a:t>
            </a:r>
            <a:r>
              <a:rPr lang="en-US" altLang="ru-RU" dirty="0" smtClean="0">
                <a:cs typeface="Times New Roman" panose="02020603050405020304" pitchFamily="18" charset="0"/>
              </a:rPr>
              <a:t>mm</a:t>
            </a:r>
            <a:r>
              <a:rPr lang="ru-RU" altLang="ru-RU" dirty="0" smtClean="0">
                <a:cs typeface="Times New Roman" panose="02020603050405020304" pitchFamily="18" charset="0"/>
              </a:rPr>
              <a:t>. </a:t>
            </a:r>
            <a:r>
              <a:rPr lang="en-US" altLang="ru-RU" dirty="0" smtClean="0">
                <a:cs typeface="Times New Roman" panose="02020603050405020304" pitchFamily="18" charset="0"/>
              </a:rPr>
              <a:t>The wedge is made of tantalum. The tantalum absolute density is derived by comparing blackness density.</a:t>
            </a:r>
            <a:endParaRPr lang="ru-RU" altLang="ru-RU" dirty="0">
              <a:cs typeface="Times New Roman" panose="02020603050405020304" pitchFamily="18" charset="0"/>
            </a:endParaRPr>
          </a:p>
        </p:txBody>
      </p:sp>
      <p:pic>
        <p:nvPicPr>
          <p:cNvPr id="9" name="Рисунок 8">
            <a:extLst>
              <a:ext uri="{FF2B5EF4-FFF2-40B4-BE49-F238E27FC236}">
                <a16:creationId xmlns:a16="http://schemas.microsoft.com/office/drawing/2014/main" id="{53214CF3-9432-4F50-B0D3-D43665B82A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19" t="18017" r="20647" b="6662"/>
          <a:stretch/>
        </p:blipFill>
        <p:spPr>
          <a:xfrm rot="5400000">
            <a:off x="3866466" y="2438182"/>
            <a:ext cx="4098141" cy="3020853"/>
          </a:xfrm>
          <a:prstGeom prst="rect">
            <a:avLst/>
          </a:prstGeom>
        </p:spPr>
      </p:pic>
      <p:pic>
        <p:nvPicPr>
          <p:cNvPr id="10" name="Рисунок 9">
            <a:extLst>
              <a:ext uri="{FF2B5EF4-FFF2-40B4-BE49-F238E27FC236}">
                <a16:creationId xmlns:a16="http://schemas.microsoft.com/office/drawing/2014/main" id="{980043B9-DC9B-4C33-B7DB-6EA2DF3EBD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23" t="11925" r="14629" b="12340"/>
          <a:stretch/>
        </p:blipFill>
        <p:spPr>
          <a:xfrm rot="5400000">
            <a:off x="7312073" y="2166105"/>
            <a:ext cx="4179358" cy="3106125"/>
          </a:xfrm>
          <a:prstGeom prst="rect">
            <a:avLst/>
          </a:prstGeom>
        </p:spPr>
      </p:pic>
      <p:pic>
        <p:nvPicPr>
          <p:cNvPr id="12" name="Рисунок 11">
            <a:extLst>
              <a:ext uri="{FF2B5EF4-FFF2-40B4-BE49-F238E27FC236}">
                <a16:creationId xmlns:a16="http://schemas.microsoft.com/office/drawing/2014/main" id="{48E950DE-9DCA-4AAE-9E67-5C0B2349D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8869" y="2718212"/>
            <a:ext cx="4074637" cy="3020852"/>
          </a:xfrm>
          <a:prstGeom prst="rect">
            <a:avLst/>
          </a:prstGeom>
        </p:spPr>
      </p:pic>
      <p:sp>
        <p:nvSpPr>
          <p:cNvPr id="13" name="TextBox 12">
            <a:extLst>
              <a:ext uri="{FF2B5EF4-FFF2-40B4-BE49-F238E27FC236}">
                <a16:creationId xmlns:a16="http://schemas.microsoft.com/office/drawing/2014/main" id="{31EFCC90-5390-4A72-9734-894A8B5F2E44}"/>
              </a:ext>
            </a:extLst>
          </p:cNvPr>
          <p:cNvSpPr txBox="1"/>
          <p:nvPr/>
        </p:nvSpPr>
        <p:spPr>
          <a:xfrm>
            <a:off x="1731422" y="6344868"/>
            <a:ext cx="131326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t = 20 </a:t>
            </a:r>
            <a:r>
              <a:rPr lang="el-GR" dirty="0" smtClean="0">
                <a:latin typeface="Times New Roman" panose="02020603050405020304" pitchFamily="18" charset="0"/>
                <a:cs typeface="Times New Roman" panose="02020603050405020304" pitchFamily="18" charset="0"/>
              </a:rPr>
              <a:t>μ</a:t>
            </a:r>
            <a:r>
              <a:rPr lang="en-US" dirty="0" smtClean="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
        <p:nvSpPr>
          <p:cNvPr id="14" name="Прямоугольник 13">
            <a:extLst>
              <a:ext uri="{FF2B5EF4-FFF2-40B4-BE49-F238E27FC236}">
                <a16:creationId xmlns:a16="http://schemas.microsoft.com/office/drawing/2014/main" id="{11C3118D-24BF-4527-A43B-C4C4352A3C94}"/>
              </a:ext>
            </a:extLst>
          </p:cNvPr>
          <p:cNvSpPr/>
          <p:nvPr/>
        </p:nvSpPr>
        <p:spPr>
          <a:xfrm>
            <a:off x="5455617" y="5896625"/>
            <a:ext cx="1059906"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t = 50 </a:t>
            </a:r>
            <a:r>
              <a:rPr lang="el-GR" dirty="0" smtClean="0">
                <a:latin typeface="Times New Roman" panose="02020603050405020304" pitchFamily="18" charset="0"/>
                <a:cs typeface="Times New Roman" panose="02020603050405020304" pitchFamily="18" charset="0"/>
              </a:rPr>
              <a:t>μ</a:t>
            </a:r>
            <a:r>
              <a:rPr lang="en-US" dirty="0" smtClean="0">
                <a:latin typeface="Times New Roman" panose="02020603050405020304" pitchFamily="18" charset="0"/>
                <a:cs typeface="Times New Roman" panose="02020603050405020304" pitchFamily="18" charset="0"/>
              </a:rPr>
              <a:t>s</a:t>
            </a:r>
            <a:r>
              <a:rPr lang="ru-RU" dirty="0">
                <a:latin typeface="Times New Roman" panose="02020603050405020304" pitchFamily="18" charset="0"/>
                <a:cs typeface="Times New Roman" panose="02020603050405020304" pitchFamily="18" charset="0"/>
              </a:rPr>
              <a:t>;</a:t>
            </a:r>
          </a:p>
        </p:txBody>
      </p:sp>
      <p:sp>
        <p:nvSpPr>
          <p:cNvPr id="15" name="Прямоугольник 14">
            <a:extLst>
              <a:ext uri="{FF2B5EF4-FFF2-40B4-BE49-F238E27FC236}">
                <a16:creationId xmlns:a16="http://schemas.microsoft.com/office/drawing/2014/main" id="{FC8F4226-56DA-42C1-9EA1-B3C581243583}"/>
              </a:ext>
            </a:extLst>
          </p:cNvPr>
          <p:cNvSpPr/>
          <p:nvPr/>
        </p:nvSpPr>
        <p:spPr>
          <a:xfrm>
            <a:off x="8959818" y="5808847"/>
            <a:ext cx="1051891"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t = </a:t>
            </a:r>
            <a:r>
              <a:rPr lang="ru-RU" dirty="0">
                <a:latin typeface="Times New Roman" panose="02020603050405020304" pitchFamily="18" charset="0"/>
                <a:cs typeface="Times New Roman" panose="02020603050405020304" pitchFamily="18" charset="0"/>
              </a:rPr>
              <a:t>7</a:t>
            </a:r>
            <a:r>
              <a:rPr lang="en-US" dirty="0">
                <a:latin typeface="Times New Roman" panose="02020603050405020304" pitchFamily="18" charset="0"/>
                <a:cs typeface="Times New Roman" panose="02020603050405020304" pitchFamily="18" charset="0"/>
              </a:rPr>
              <a:t>0 </a:t>
            </a:r>
            <a:r>
              <a:rPr lang="el-GR" dirty="0" smtClean="0">
                <a:latin typeface="Times New Roman" panose="02020603050405020304" pitchFamily="18" charset="0"/>
                <a:cs typeface="Times New Roman" panose="02020603050405020304" pitchFamily="18" charset="0"/>
              </a:rPr>
              <a:t>μ</a:t>
            </a:r>
            <a:r>
              <a:rPr lang="en-US" dirty="0" smtClean="0">
                <a:latin typeface="Times New Roman" panose="02020603050405020304" pitchFamily="18" charset="0"/>
                <a:cs typeface="Times New Roman" panose="02020603050405020304" pitchFamily="18" charset="0"/>
              </a:rPr>
              <a:t>s</a:t>
            </a:r>
            <a:r>
              <a:rPr lang="ru-RU" dirty="0">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318669E7-901D-4EBB-9EE5-C6EF865A2C27}"/>
              </a:ext>
            </a:extLst>
          </p:cNvPr>
          <p:cNvSpPr txBox="1"/>
          <p:nvPr/>
        </p:nvSpPr>
        <p:spPr>
          <a:xfrm>
            <a:off x="4068303" y="6161551"/>
            <a:ext cx="4891515" cy="1200329"/>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Max. velocity</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km</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s</a:t>
            </a:r>
            <a:r>
              <a:rPr lang="ru-RU"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Density</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10</a:t>
            </a:r>
            <a:r>
              <a:rPr lang="en-US" baseline="30000" dirty="0">
                <a:latin typeface="Times New Roman" panose="02020603050405020304" pitchFamily="18" charset="0"/>
                <a:cs typeface="Times New Roman" panose="02020603050405020304" pitchFamily="18" charset="0"/>
              </a:rPr>
              <a:t>1</a:t>
            </a:r>
            <a:r>
              <a:rPr lang="ru-RU" baseline="30000" dirty="0">
                <a:latin typeface="Times New Roman" panose="02020603050405020304" pitchFamily="18" charset="0"/>
                <a:cs typeface="Times New Roman" panose="02020603050405020304" pitchFamily="18" charset="0"/>
              </a:rPr>
              <a:t>7</a:t>
            </a:r>
            <a:r>
              <a:rPr lang="en-US" baseline="30000"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cm</a:t>
            </a:r>
            <a:r>
              <a:rPr lang="ru-RU" baseline="30000" dirty="0">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ru-RU"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dirty="0">
              <a:latin typeface="Times New Roman" panose="02020603050405020304" pitchFamily="18" charset="0"/>
              <a:cs typeface="Times New Roman" panose="02020603050405020304" pitchFamily="18" charset="0"/>
            </a:endParaRPr>
          </a:p>
        </p:txBody>
      </p:sp>
      <p:cxnSp>
        <p:nvCxnSpPr>
          <p:cNvPr id="18" name="Прямая со стрелкой 17">
            <a:extLst>
              <a:ext uri="{FF2B5EF4-FFF2-40B4-BE49-F238E27FC236}">
                <a16:creationId xmlns:a16="http://schemas.microsoft.com/office/drawing/2014/main" id="{C8BD9888-71CB-4602-BFA4-26CC4BFE8286}"/>
              </a:ext>
            </a:extLst>
          </p:cNvPr>
          <p:cNvCxnSpPr>
            <a:cxnSpLocks/>
          </p:cNvCxnSpPr>
          <p:nvPr/>
        </p:nvCxnSpPr>
        <p:spPr>
          <a:xfrm flipV="1">
            <a:off x="6741002" y="4238889"/>
            <a:ext cx="1809835" cy="23559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09A5A620-9D4F-4592-89DF-5CFC7F8A83E8}"/>
              </a:ext>
            </a:extLst>
          </p:cNvPr>
          <p:cNvCxnSpPr>
            <a:cxnSpLocks/>
          </p:cNvCxnSpPr>
          <p:nvPr/>
        </p:nvCxnSpPr>
        <p:spPr>
          <a:xfrm flipH="1" flipV="1">
            <a:off x="2209681" y="3756660"/>
            <a:ext cx="2177446" cy="25602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a:extLst>
              <a:ext uri="{FF2B5EF4-FFF2-40B4-BE49-F238E27FC236}">
                <a16:creationId xmlns:a16="http://schemas.microsoft.com/office/drawing/2014/main" id="{1086DA40-D652-4CF9-9CCC-DD74F33FF55E}"/>
              </a:ext>
            </a:extLst>
          </p:cNvPr>
          <p:cNvCxnSpPr/>
          <p:nvPr/>
        </p:nvCxnSpPr>
        <p:spPr>
          <a:xfrm>
            <a:off x="1328958" y="3329652"/>
            <a:ext cx="858607" cy="18467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a:extLst>
              <a:ext uri="{FF2B5EF4-FFF2-40B4-BE49-F238E27FC236}">
                <a16:creationId xmlns:a16="http://schemas.microsoft.com/office/drawing/2014/main" id="{DB2942F9-0DAF-407E-9EFB-467CD6A2E817}"/>
              </a:ext>
            </a:extLst>
          </p:cNvPr>
          <p:cNvCxnSpPr/>
          <p:nvPr/>
        </p:nvCxnSpPr>
        <p:spPr>
          <a:xfrm flipV="1">
            <a:off x="2049038" y="3391648"/>
            <a:ext cx="220309" cy="103346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a:extLst>
              <a:ext uri="{FF2B5EF4-FFF2-40B4-BE49-F238E27FC236}">
                <a16:creationId xmlns:a16="http://schemas.microsoft.com/office/drawing/2014/main" id="{A990067F-89B0-4EF0-8A4C-76E1C24A09B7}"/>
              </a:ext>
            </a:extLst>
          </p:cNvPr>
          <p:cNvCxnSpPr/>
          <p:nvPr/>
        </p:nvCxnSpPr>
        <p:spPr>
          <a:xfrm flipH="1">
            <a:off x="1201589" y="3144363"/>
            <a:ext cx="209945" cy="951441"/>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C34315C-4101-4FF5-812E-45BB258CF12C}"/>
              </a:ext>
            </a:extLst>
          </p:cNvPr>
          <p:cNvSpPr txBox="1"/>
          <p:nvPr/>
        </p:nvSpPr>
        <p:spPr>
          <a:xfrm>
            <a:off x="1472973" y="3066075"/>
            <a:ext cx="719992" cy="369332"/>
          </a:xfrm>
          <a:prstGeom prst="rect">
            <a:avLst/>
          </a:prstGeom>
          <a:noFill/>
        </p:spPr>
        <p:txBody>
          <a:bodyPr wrap="square" rtlCol="0">
            <a:spAutoFit/>
          </a:bodyPr>
          <a:lstStyle/>
          <a:p>
            <a:r>
              <a:rPr lang="ru-RU" b="1" dirty="0">
                <a:solidFill>
                  <a:srgbClr val="FF0000"/>
                </a:solidFill>
                <a:latin typeface="Times New Roman" panose="02020603050405020304" pitchFamily="18" charset="0"/>
                <a:cs typeface="Times New Roman" panose="02020603050405020304" pitchFamily="18" charset="0"/>
              </a:rPr>
              <a:t>2 </a:t>
            </a:r>
            <a:r>
              <a:rPr lang="en-US" b="1" dirty="0">
                <a:solidFill>
                  <a:srgbClr val="FF0000"/>
                </a:solidFill>
                <a:latin typeface="Times New Roman" panose="02020603050405020304" pitchFamily="18" charset="0"/>
                <a:cs typeface="Times New Roman" panose="02020603050405020304" pitchFamily="18" charset="0"/>
              </a:rPr>
              <a:t>cm</a:t>
            </a:r>
            <a:endParaRPr lang="ru-RU" b="1" dirty="0">
              <a:solidFill>
                <a:srgbClr val="FF0000"/>
              </a:solidFill>
              <a:latin typeface="Times New Roman" panose="02020603050405020304" pitchFamily="18" charset="0"/>
              <a:cs typeface="Times New Roman" panose="02020603050405020304" pitchFamily="18" charset="0"/>
            </a:endParaRPr>
          </a:p>
        </p:txBody>
      </p:sp>
      <p:cxnSp>
        <p:nvCxnSpPr>
          <p:cNvPr id="3" name="Прямая со стрелкой 2"/>
          <p:cNvCxnSpPr/>
          <p:nvPr/>
        </p:nvCxnSpPr>
        <p:spPr>
          <a:xfrm flipH="1">
            <a:off x="1127518" y="4026354"/>
            <a:ext cx="58547" cy="2376677"/>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6" name="Прямоугольник 15"/>
          <p:cNvSpPr/>
          <p:nvPr/>
        </p:nvSpPr>
        <p:spPr>
          <a:xfrm>
            <a:off x="690850" y="6403031"/>
            <a:ext cx="767133"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Target</a:t>
            </a:r>
            <a:endParaRPr lang="ru-RU" dirty="0"/>
          </a:p>
        </p:txBody>
      </p:sp>
      <p:pic>
        <p:nvPicPr>
          <p:cNvPr id="25" name="Picture 2" descr="rosatom.ru/upload/iblock/0e6/0e68e8ff898f0a3f96...">
            <a:extLst>
              <a:ext uri="{FF2B5EF4-FFF2-40B4-BE49-F238E27FC236}">
                <a16:creationId xmlns:a16="http://schemas.microsoft.com/office/drawing/2014/main" id="{9B51FDF0-A439-4975-828F-E63158345D5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0" t="13310" r="24974" b="16010"/>
          <a:stretch/>
        </p:blipFill>
        <p:spPr bwMode="auto">
          <a:xfrm>
            <a:off x="11218763" y="5623435"/>
            <a:ext cx="953111" cy="1234565"/>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Прямая соединительная линия 25">
            <a:extLst>
              <a:ext uri="{FF2B5EF4-FFF2-40B4-BE49-F238E27FC236}">
                <a16:creationId xmlns:a16="http://schemas.microsoft.com/office/drawing/2014/main" id="{2F1741F6-97D9-4CCA-AFE7-9B23C1169663}"/>
              </a:ext>
            </a:extLst>
          </p:cNvPr>
          <p:cNvCxnSpPr/>
          <p:nvPr/>
        </p:nvCxnSpPr>
        <p:spPr>
          <a:xfrm>
            <a:off x="1411534" y="733745"/>
            <a:ext cx="7505700"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27" name="Подзаголовок 2">
            <a:extLst>
              <a:ext uri="{FF2B5EF4-FFF2-40B4-BE49-F238E27FC236}">
                <a16:creationId xmlns:a16="http://schemas.microsoft.com/office/drawing/2014/main" id="{D0AD44AA-B004-43E3-817D-F54B6B90D433}"/>
              </a:ext>
            </a:extLst>
          </p:cNvPr>
          <p:cNvSpPr txBox="1">
            <a:spLocks/>
          </p:cNvSpPr>
          <p:nvPr/>
        </p:nvSpPr>
        <p:spPr>
          <a:xfrm>
            <a:off x="0" y="1205757"/>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28" name="Picture 2" descr="BINP logo">
            <a:extLst>
              <a:ext uri="{FF2B5EF4-FFF2-40B4-BE49-F238E27FC236}">
                <a16:creationId xmlns:a16="http://schemas.microsoft.com/office/drawing/2014/main" id="{F41C6771-5DC4-401C-928A-5CA3384A24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8208"/>
            <a:ext cx="1022860" cy="1223965"/>
          </a:xfrm>
          <a:prstGeom prst="rect">
            <a:avLst/>
          </a:prstGeom>
          <a:noFill/>
          <a:extLst>
            <a:ext uri="{909E8E84-426E-40DD-AFC4-6F175D3DCCD1}">
              <a14:hiddenFill xmlns:a14="http://schemas.microsoft.com/office/drawing/2010/main">
                <a:solidFill>
                  <a:srgbClr val="FFFFFF"/>
                </a:solidFill>
              </a14:hiddenFill>
            </a:ext>
          </a:extLst>
        </p:spPr>
      </p:pic>
      <p:sp>
        <p:nvSpPr>
          <p:cNvPr id="29" name="Заголовок 1">
            <a:extLst>
              <a:ext uri="{FF2B5EF4-FFF2-40B4-BE49-F238E27FC236}">
                <a16:creationId xmlns:a16="http://schemas.microsoft.com/office/drawing/2014/main" id="{D27F8020-4537-4AA6-B68F-82F629B261E2}"/>
              </a:ext>
            </a:extLst>
          </p:cNvPr>
          <p:cNvSpPr txBox="1">
            <a:spLocks/>
          </p:cNvSpPr>
          <p:nvPr/>
        </p:nvSpPr>
        <p:spPr>
          <a:xfrm>
            <a:off x="1306561" y="79944"/>
            <a:ext cx="7886700" cy="65380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Experiments with Targets: </a:t>
            </a:r>
            <a:r>
              <a:rPr lang="en-US" sz="3900" dirty="0" smtClean="0"/>
              <a:t>Soft X-Ray Radiography</a:t>
            </a:r>
            <a:endParaRPr lang="ru-RU" sz="3900" dirty="0"/>
          </a:p>
        </p:txBody>
      </p:sp>
      <p:sp>
        <p:nvSpPr>
          <p:cNvPr id="2" name="Прямоугольник 1"/>
          <p:cNvSpPr/>
          <p:nvPr/>
        </p:nvSpPr>
        <p:spPr>
          <a:xfrm>
            <a:off x="6712947" y="960532"/>
            <a:ext cx="1426031" cy="369332"/>
          </a:xfrm>
          <a:prstGeom prst="rect">
            <a:avLst/>
          </a:prstGeom>
        </p:spPr>
        <p:txBody>
          <a:bodyPr wrap="none">
            <a:spAutoFit/>
          </a:bodyPr>
          <a:lstStyle/>
          <a:p>
            <a:pPr marL="285750" lvl="0" indent="-285750">
              <a:spcBef>
                <a:spcPct val="0"/>
              </a:spcBef>
              <a:buFont typeface="Arial" panose="020B0604020202020204" pitchFamily="34" charset="0"/>
              <a:buChar char="•"/>
            </a:pPr>
            <a:r>
              <a:rPr lang="en-US" altLang="ru-RU" dirty="0">
                <a:solidFill>
                  <a:prstClr val="black"/>
                </a:solidFill>
                <a:cs typeface="Times New Roman" panose="02020603050405020304" pitchFamily="18" charset="0"/>
              </a:rPr>
              <a:t>E</a:t>
            </a:r>
            <a:r>
              <a:rPr lang="ru-RU" altLang="ru-RU" dirty="0">
                <a:solidFill>
                  <a:prstClr val="black"/>
                </a:solidFill>
                <a:cs typeface="Times New Roman" panose="02020603050405020304" pitchFamily="18" charset="0"/>
              </a:rPr>
              <a:t> </a:t>
            </a:r>
            <a:r>
              <a:rPr lang="en-US" altLang="ru-RU" dirty="0">
                <a:solidFill>
                  <a:prstClr val="black"/>
                </a:solidFill>
                <a:cs typeface="Times New Roman" panose="02020603050405020304" pitchFamily="18" charset="0"/>
              </a:rPr>
              <a:t>-</a:t>
            </a:r>
            <a:r>
              <a:rPr lang="ru-RU" altLang="ru-RU" dirty="0">
                <a:solidFill>
                  <a:prstClr val="black"/>
                </a:solidFill>
                <a:cs typeface="Times New Roman" panose="02020603050405020304" pitchFamily="18" charset="0"/>
              </a:rPr>
              <a:t> 3 </a:t>
            </a:r>
            <a:r>
              <a:rPr lang="en-US" altLang="ru-RU" dirty="0">
                <a:solidFill>
                  <a:prstClr val="black"/>
                </a:solidFill>
                <a:cs typeface="Times New Roman" panose="02020603050405020304" pitchFamily="18" charset="0"/>
              </a:rPr>
              <a:t>MeV</a:t>
            </a:r>
            <a:r>
              <a:rPr lang="ru-RU" altLang="ru-RU" dirty="0">
                <a:solidFill>
                  <a:prstClr val="black"/>
                </a:solidFill>
                <a:cs typeface="Times New Roman" panose="02020603050405020304" pitchFamily="18" charset="0"/>
              </a:rPr>
              <a:t>;</a:t>
            </a:r>
          </a:p>
        </p:txBody>
      </p:sp>
    </p:spTree>
    <p:extLst>
      <p:ext uri="{BB962C8B-B14F-4D97-AF65-F5344CB8AC3E}">
        <p14:creationId xmlns:p14="http://schemas.microsoft.com/office/powerpoint/2010/main" val="560994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osatom.ru/upload/iblock/0e6/0e68e8ff898f0a3f9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460" t="13310" r="24974" b="16010"/>
          <a:stretch/>
        </p:blipFill>
        <p:spPr bwMode="auto">
          <a:xfrm>
            <a:off x="11218763" y="5623435"/>
            <a:ext cx="953111" cy="1234565"/>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1644087" y="1113648"/>
            <a:ext cx="8790911" cy="707886"/>
          </a:xfrm>
          <a:prstGeom prst="rect">
            <a:avLst/>
          </a:prstGeom>
        </p:spPr>
        <p:txBody>
          <a:bodyPr wrap="square">
            <a:spAutoFit/>
          </a:bodyPr>
          <a:lstStyle/>
          <a:p>
            <a:r>
              <a:rPr lang="en-US" sz="2000" dirty="0"/>
              <a:t>Bending </a:t>
            </a:r>
            <a:r>
              <a:rPr lang="en-US" sz="2000" dirty="0" smtClean="0"/>
              <a:t>magnet effects involve </a:t>
            </a:r>
            <a:r>
              <a:rPr lang="en-US" sz="2000" b="1" dirty="0" smtClean="0"/>
              <a:t>self </a:t>
            </a:r>
            <a:r>
              <a:rPr lang="en-US" sz="2000" b="1" dirty="0"/>
              <a:t>electric and magnetic fields of a curved high-current beam in a curved vacuum channel (</a:t>
            </a:r>
            <a:r>
              <a:rPr lang="en-US" sz="2000" b="1" dirty="0" smtClean="0"/>
              <a:t>Lee-Chen </a:t>
            </a:r>
            <a:r>
              <a:rPr lang="en-US" sz="2000" b="1" dirty="0"/>
              <a:t>theory</a:t>
            </a:r>
            <a:r>
              <a:rPr lang="en-US" sz="2000" b="1" dirty="0" smtClean="0"/>
              <a:t>).</a:t>
            </a:r>
            <a:endParaRPr lang="ru-RU" sz="2000" b="1" dirty="0"/>
          </a:p>
        </p:txBody>
      </p:sp>
      <p:sp>
        <p:nvSpPr>
          <p:cNvPr id="11" name="Прямоугольник 10">
            <a:extLst>
              <a:ext uri="{FF2B5EF4-FFF2-40B4-BE49-F238E27FC236}">
                <a16:creationId xmlns:a16="http://schemas.microsoft.com/office/drawing/2014/main" id="{6E0B82F1-EB2D-4AB7-84EC-FF52ED9DEA0A}"/>
              </a:ext>
            </a:extLst>
          </p:cNvPr>
          <p:cNvSpPr/>
          <p:nvPr/>
        </p:nvSpPr>
        <p:spPr>
          <a:xfrm>
            <a:off x="409506" y="6216731"/>
            <a:ext cx="7677752" cy="523220"/>
          </a:xfrm>
          <a:prstGeom prst="rect">
            <a:avLst/>
          </a:prstGeom>
          <a:ln w="12700">
            <a:solidFill>
              <a:srgbClr val="002060"/>
            </a:solidFill>
          </a:ln>
        </p:spPr>
        <p:txBody>
          <a:bodyPr wrap="square">
            <a:spAutoFit/>
          </a:bodyPr>
          <a:lstStyle/>
          <a:p>
            <a:pPr>
              <a:defRPr/>
            </a:pPr>
            <a:r>
              <a:rPr lang="en-US" altLang="ru-RU" sz="1400" dirty="0" err="1">
                <a:solidFill>
                  <a:srgbClr val="002060"/>
                </a:solidFill>
              </a:rPr>
              <a:t>E.P.Lee</a:t>
            </a:r>
            <a:r>
              <a:rPr lang="en-US" altLang="ru-RU" sz="1400" dirty="0">
                <a:solidFill>
                  <a:srgbClr val="002060"/>
                </a:solidFill>
              </a:rPr>
              <a:t>. </a:t>
            </a:r>
            <a:r>
              <a:rPr lang="ru-RU" altLang="ru-RU" sz="1400" dirty="0">
                <a:solidFill>
                  <a:srgbClr val="002060"/>
                </a:solidFill>
              </a:rPr>
              <a:t>«</a:t>
            </a:r>
            <a:r>
              <a:rPr lang="en-US" altLang="ru-RU" sz="1400" dirty="0">
                <a:solidFill>
                  <a:srgbClr val="002060"/>
                </a:solidFill>
              </a:rPr>
              <a:t>Cancellation of the centrifugal space charge force</a:t>
            </a:r>
            <a:r>
              <a:rPr lang="ru-RU" altLang="ru-RU" sz="1400" dirty="0">
                <a:solidFill>
                  <a:srgbClr val="002060"/>
                </a:solidFill>
              </a:rPr>
              <a:t>»</a:t>
            </a:r>
            <a:r>
              <a:rPr lang="en-US" altLang="ru-RU" sz="1400" dirty="0">
                <a:solidFill>
                  <a:srgbClr val="002060"/>
                </a:solidFill>
              </a:rPr>
              <a:t>. Particle accelerators, 1990, v 25</a:t>
            </a:r>
            <a:r>
              <a:rPr lang="ru-RU" altLang="ru-RU" sz="1400" dirty="0">
                <a:solidFill>
                  <a:srgbClr val="002060"/>
                </a:solidFill>
              </a:rPr>
              <a:t> </a:t>
            </a:r>
            <a:r>
              <a:rPr lang="en-US" altLang="ru-RU" sz="1400" dirty="0" err="1">
                <a:solidFill>
                  <a:srgbClr val="002060"/>
                </a:solidFill>
              </a:rPr>
              <a:t>B.R.Polle</a:t>
            </a:r>
            <a:r>
              <a:rPr lang="en-US" altLang="ru-RU" sz="1400" dirty="0">
                <a:solidFill>
                  <a:srgbClr val="002060"/>
                </a:solidFill>
              </a:rPr>
              <a:t>, Y.-</a:t>
            </a:r>
            <a:r>
              <a:rPr lang="en-US" altLang="ru-RU" sz="1400" dirty="0" err="1">
                <a:solidFill>
                  <a:srgbClr val="002060"/>
                </a:solidFill>
              </a:rPr>
              <a:t>J.Chen</a:t>
            </a:r>
            <a:r>
              <a:rPr lang="en-US" altLang="ru-RU" sz="1400" dirty="0">
                <a:solidFill>
                  <a:srgbClr val="002060"/>
                </a:solidFill>
              </a:rPr>
              <a:t>. </a:t>
            </a:r>
            <a:r>
              <a:rPr lang="ru-RU" altLang="ru-RU" sz="1400" dirty="0">
                <a:solidFill>
                  <a:srgbClr val="002060"/>
                </a:solidFill>
              </a:rPr>
              <a:t>«</a:t>
            </a:r>
            <a:r>
              <a:rPr lang="en-US" altLang="ru-RU" sz="1400" dirty="0">
                <a:solidFill>
                  <a:srgbClr val="002060"/>
                </a:solidFill>
              </a:rPr>
              <a:t>Particle simulations of a long pulse electron beam in a bend</a:t>
            </a:r>
            <a:r>
              <a:rPr lang="ru-RU" altLang="ru-RU" sz="1400" dirty="0">
                <a:solidFill>
                  <a:srgbClr val="002060"/>
                </a:solidFill>
              </a:rPr>
              <a:t>»</a:t>
            </a:r>
            <a:r>
              <a:rPr lang="en-US" altLang="ru-RU" sz="1400" dirty="0">
                <a:solidFill>
                  <a:srgbClr val="002060"/>
                </a:solidFill>
              </a:rPr>
              <a:t>. 20 </a:t>
            </a:r>
            <a:r>
              <a:rPr lang="en-US" altLang="ru-RU" sz="1400" dirty="0" err="1">
                <a:solidFill>
                  <a:srgbClr val="002060"/>
                </a:solidFill>
              </a:rPr>
              <a:t>Int</a:t>
            </a:r>
            <a:r>
              <a:rPr lang="ru-RU" altLang="ru-RU" sz="1400" dirty="0">
                <a:solidFill>
                  <a:srgbClr val="002060"/>
                </a:solidFill>
              </a:rPr>
              <a:t>.</a:t>
            </a:r>
            <a:r>
              <a:rPr lang="en-US" altLang="ru-RU" sz="1400" dirty="0">
                <a:solidFill>
                  <a:srgbClr val="002060"/>
                </a:solidFill>
              </a:rPr>
              <a:t> </a:t>
            </a:r>
            <a:r>
              <a:rPr lang="en-US" altLang="ru-RU" sz="1400" dirty="0" err="1">
                <a:solidFill>
                  <a:srgbClr val="002060"/>
                </a:solidFill>
              </a:rPr>
              <a:t>Linac</a:t>
            </a:r>
            <a:r>
              <a:rPr lang="en-US" altLang="ru-RU" sz="1400" dirty="0">
                <a:solidFill>
                  <a:srgbClr val="002060"/>
                </a:solidFill>
              </a:rPr>
              <a:t>  </a:t>
            </a:r>
            <a:r>
              <a:rPr lang="en-US" altLang="ru-RU" sz="1400" dirty="0" err="1">
                <a:solidFill>
                  <a:srgbClr val="002060"/>
                </a:solidFill>
              </a:rPr>
              <a:t>Conf</a:t>
            </a:r>
            <a:r>
              <a:rPr lang="ru-RU" altLang="ru-RU" sz="1400" dirty="0">
                <a:solidFill>
                  <a:srgbClr val="002060"/>
                </a:solidFill>
              </a:rPr>
              <a:t>.</a:t>
            </a:r>
            <a:r>
              <a:rPr lang="en-US" altLang="ru-RU" sz="1400" dirty="0">
                <a:solidFill>
                  <a:srgbClr val="002060"/>
                </a:solidFill>
              </a:rPr>
              <a:t>, 2000</a:t>
            </a:r>
            <a:r>
              <a:rPr lang="ru-RU" altLang="ru-RU" sz="1400" dirty="0">
                <a:solidFill>
                  <a:srgbClr val="002060"/>
                </a:solidFill>
              </a:rPr>
              <a:t>.</a:t>
            </a:r>
            <a:endParaRPr lang="en-US" altLang="ru-RU" sz="1400" dirty="0">
              <a:solidFill>
                <a:srgbClr val="002060"/>
              </a:solidFill>
            </a:endParaRPr>
          </a:p>
        </p:txBody>
      </p:sp>
      <p:grpSp>
        <p:nvGrpSpPr>
          <p:cNvPr id="12" name="Группа 11">
            <a:extLst>
              <a:ext uri="{FF2B5EF4-FFF2-40B4-BE49-F238E27FC236}">
                <a16:creationId xmlns:a16="http://schemas.microsoft.com/office/drawing/2014/main" id="{C67DD551-383C-437E-9CD3-C9769F79612C}"/>
              </a:ext>
            </a:extLst>
          </p:cNvPr>
          <p:cNvGrpSpPr/>
          <p:nvPr/>
        </p:nvGrpSpPr>
        <p:grpSpPr>
          <a:xfrm>
            <a:off x="4494693" y="3826004"/>
            <a:ext cx="2985833" cy="2293554"/>
            <a:chOff x="437202" y="553689"/>
            <a:chExt cx="4156819" cy="3567432"/>
          </a:xfrm>
        </p:grpSpPr>
        <p:pic>
          <p:nvPicPr>
            <p:cNvPr id="13" name="Picture 5">
              <a:extLst>
                <a:ext uri="{FF2B5EF4-FFF2-40B4-BE49-F238E27FC236}">
                  <a16:creationId xmlns:a16="http://schemas.microsoft.com/office/drawing/2014/main" id="{8A75ADA2-B817-4C17-A816-68AA64ACC93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72" t="5867" b="5710"/>
            <a:stretch/>
          </p:blipFill>
          <p:spPr bwMode="auto">
            <a:xfrm>
              <a:off x="437202" y="553689"/>
              <a:ext cx="4156819" cy="3567432"/>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sp>
          <p:nvSpPr>
            <p:cNvPr id="14" name="TextBox 13">
              <a:extLst>
                <a:ext uri="{FF2B5EF4-FFF2-40B4-BE49-F238E27FC236}">
                  <a16:creationId xmlns:a16="http://schemas.microsoft.com/office/drawing/2014/main" id="{873E33A4-6D35-4071-BBD8-6E8004CE6D8F}"/>
                </a:ext>
              </a:extLst>
            </p:cNvPr>
            <p:cNvSpPr txBox="1"/>
            <p:nvPr/>
          </p:nvSpPr>
          <p:spPr>
            <a:xfrm>
              <a:off x="646200" y="553689"/>
              <a:ext cx="3746257" cy="430849"/>
            </a:xfrm>
            <a:prstGeom prst="rect">
              <a:avLst/>
            </a:prstGeom>
            <a:noFill/>
            <a:ln>
              <a:noFill/>
            </a:ln>
          </p:spPr>
          <p:txBody>
            <a:bodyPr wrap="square" rtlCol="0">
              <a:spAutoFit/>
            </a:bodyPr>
            <a:lstStyle/>
            <a:p>
              <a:pPr algn="ctr"/>
              <a:r>
                <a:rPr lang="en-US" sz="1200" b="1" dirty="0">
                  <a:solidFill>
                    <a:srgbClr val="002060"/>
                  </a:solidFill>
                  <a:latin typeface="Times New Roman" panose="02020603050405020304" pitchFamily="18" charset="0"/>
                  <a:cs typeface="Times New Roman" panose="02020603050405020304" pitchFamily="18" charset="0"/>
                </a:rPr>
                <a:t>Model of bending magnet</a:t>
              </a:r>
              <a:endParaRPr lang="ru-RU" sz="1200" b="1" dirty="0">
                <a:solidFill>
                  <a:srgbClr val="002060"/>
                </a:solidFill>
                <a:latin typeface="Times New Roman" panose="02020603050405020304" pitchFamily="18" charset="0"/>
                <a:cs typeface="Times New Roman" panose="02020603050405020304" pitchFamily="18" charset="0"/>
              </a:endParaRPr>
            </a:p>
          </p:txBody>
        </p:sp>
      </p:grpSp>
      <p:grpSp>
        <p:nvGrpSpPr>
          <p:cNvPr id="16" name="Группа 15">
            <a:extLst>
              <a:ext uri="{FF2B5EF4-FFF2-40B4-BE49-F238E27FC236}">
                <a16:creationId xmlns:a16="http://schemas.microsoft.com/office/drawing/2014/main" id="{7AA6CEAA-AFA5-452E-839E-ED08174240C6}"/>
              </a:ext>
            </a:extLst>
          </p:cNvPr>
          <p:cNvGrpSpPr/>
          <p:nvPr/>
        </p:nvGrpSpPr>
        <p:grpSpPr>
          <a:xfrm>
            <a:off x="7730973" y="3596301"/>
            <a:ext cx="3410600" cy="2543036"/>
            <a:chOff x="6557989" y="3093352"/>
            <a:chExt cx="4587271" cy="3290235"/>
          </a:xfrm>
        </p:grpSpPr>
        <p:grpSp>
          <p:nvGrpSpPr>
            <p:cNvPr id="17" name="Группа 16">
              <a:extLst>
                <a:ext uri="{FF2B5EF4-FFF2-40B4-BE49-F238E27FC236}">
                  <a16:creationId xmlns:a16="http://schemas.microsoft.com/office/drawing/2014/main" id="{27F880AC-3481-44CD-8788-B843FFA2B56F}"/>
                </a:ext>
              </a:extLst>
            </p:cNvPr>
            <p:cNvGrpSpPr/>
            <p:nvPr/>
          </p:nvGrpSpPr>
          <p:grpSpPr>
            <a:xfrm>
              <a:off x="6557989" y="3093352"/>
              <a:ext cx="4587271" cy="3290235"/>
              <a:chOff x="98302" y="3656809"/>
              <a:chExt cx="4587271" cy="3290235"/>
            </a:xfrm>
          </p:grpSpPr>
          <p:grpSp>
            <p:nvGrpSpPr>
              <p:cNvPr id="23" name="Группа 22">
                <a:extLst>
                  <a:ext uri="{FF2B5EF4-FFF2-40B4-BE49-F238E27FC236}">
                    <a16:creationId xmlns:a16="http://schemas.microsoft.com/office/drawing/2014/main" id="{8AC79010-07F3-4C56-8DBB-6F3FA5669262}"/>
                  </a:ext>
                </a:extLst>
              </p:cNvPr>
              <p:cNvGrpSpPr/>
              <p:nvPr/>
            </p:nvGrpSpPr>
            <p:grpSpPr>
              <a:xfrm>
                <a:off x="98302" y="3656809"/>
                <a:ext cx="4587271" cy="3290235"/>
                <a:chOff x="4500968" y="3405402"/>
                <a:chExt cx="4866104" cy="3492194"/>
              </a:xfrm>
            </p:grpSpPr>
            <p:pic>
              <p:nvPicPr>
                <p:cNvPr id="25" name="Picture 3">
                  <a:extLst>
                    <a:ext uri="{FF2B5EF4-FFF2-40B4-BE49-F238E27FC236}">
                      <a16:creationId xmlns:a16="http://schemas.microsoft.com/office/drawing/2014/main" id="{96485514-C3CD-4CBD-9259-B21B158D877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020" t="5752" b="5574"/>
                <a:stretch/>
              </p:blipFill>
              <p:spPr bwMode="auto">
                <a:xfrm>
                  <a:off x="4516633" y="3750836"/>
                  <a:ext cx="4487347" cy="3022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a:extLst>
                    <a:ext uri="{FF2B5EF4-FFF2-40B4-BE49-F238E27FC236}">
                      <a16:creationId xmlns:a16="http://schemas.microsoft.com/office/drawing/2014/main" id="{FD6A94DC-7E63-4539-AF04-4A710EECC548}"/>
                    </a:ext>
                  </a:extLst>
                </p:cNvPr>
                <p:cNvSpPr txBox="1"/>
                <p:nvPr/>
              </p:nvSpPr>
              <p:spPr>
                <a:xfrm>
                  <a:off x="8358961" y="6525142"/>
                  <a:ext cx="1008111" cy="372454"/>
                </a:xfrm>
                <a:prstGeom prst="rect">
                  <a:avLst/>
                </a:prstGeom>
                <a:noFill/>
              </p:spPr>
              <p:txBody>
                <a:bodyPr wrap="square" rtlCol="0">
                  <a:spAutoFit/>
                </a:bodyPr>
                <a:lstStyle/>
                <a:p>
                  <a:pPr algn="ctr"/>
                  <a:r>
                    <a:rPr lang="en-US" sz="1100" b="1" dirty="0">
                      <a:latin typeface="Times New Roman" panose="02020603050405020304" pitchFamily="18" charset="0"/>
                      <a:cs typeface="Times New Roman" panose="02020603050405020304" pitchFamily="18" charset="0"/>
                    </a:rPr>
                    <a:t>Z</a:t>
                  </a:r>
                  <a:r>
                    <a:rPr lang="ru-RU" sz="1100" b="1" dirty="0">
                      <a:latin typeface="Times New Roman" panose="02020603050405020304" pitchFamily="18" charset="0"/>
                      <a:cs typeface="Times New Roman" panose="02020603050405020304" pitchFamily="18" charset="0"/>
                    </a:rPr>
                    <a:t>,</a:t>
                  </a:r>
                  <a:r>
                    <a:rPr lang="en-US" sz="1100" b="1" dirty="0">
                      <a:latin typeface="Times New Roman" panose="02020603050405020304" pitchFamily="18" charset="0"/>
                      <a:cs typeface="Times New Roman" panose="02020603050405020304" pitchFamily="18" charset="0"/>
                    </a:rPr>
                    <a:t> m</a:t>
                  </a:r>
                  <a:endParaRPr lang="ru-RU" sz="11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Прямоугольник 26">
                      <a:extLst>
                        <a:ext uri="{FF2B5EF4-FFF2-40B4-BE49-F238E27FC236}">
                          <a16:creationId xmlns:a16="http://schemas.microsoft.com/office/drawing/2014/main" id="{7E74B6E9-E250-4840-B1B9-5EA1D550ADE2}"/>
                        </a:ext>
                      </a:extLst>
                    </p:cNvPr>
                    <p:cNvSpPr/>
                    <p:nvPr/>
                  </p:nvSpPr>
                  <p:spPr>
                    <a:xfrm>
                      <a:off x="4500968" y="3405402"/>
                      <a:ext cx="744746" cy="394546"/>
                    </a:xfrm>
                    <a:prstGeom prst="rect">
                      <a:avLst/>
                    </a:prstGeom>
                  </p:spPr>
                  <p:txBody>
                    <a:bodyPr wrap="none">
                      <a:spAutoFit/>
                    </a:bodyPr>
                    <a:lstStyle/>
                    <a:p>
                      <a14:m>
                        <m:oMath xmlns:m="http://schemas.openxmlformats.org/officeDocument/2006/math">
                          <m:sSub>
                            <m:sSubPr>
                              <m:ctrlPr>
                                <a:rPr lang="ru-RU" sz="1100" b="1" i="1">
                                  <a:latin typeface="Cambria Math" panose="02040503050406030204" pitchFamily="18" charset="0"/>
                                  <a:cs typeface="Times New Roman" panose="02020603050405020304" pitchFamily="18" charset="0"/>
                                </a:rPr>
                              </m:ctrlPr>
                            </m:sSubPr>
                            <m:e>
                              <m:r>
                                <a:rPr lang="en-US" sz="1100" b="1" i="1">
                                  <a:latin typeface="Cambria Math"/>
                                  <a:cs typeface="Times New Roman" panose="02020603050405020304" pitchFamily="18" charset="0"/>
                                </a:rPr>
                                <m:t>𝑩</m:t>
                              </m:r>
                            </m:e>
                            <m:sub>
                              <m:r>
                                <a:rPr lang="en-US" sz="1100" b="1" i="1">
                                  <a:latin typeface="Cambria Math"/>
                                  <a:cs typeface="Times New Roman" panose="02020603050405020304" pitchFamily="18" charset="0"/>
                                </a:rPr>
                                <m:t>𝒚</m:t>
                              </m:r>
                            </m:sub>
                          </m:sSub>
                        </m:oMath>
                      </a14:m>
                      <a:r>
                        <a:rPr lang="en-US" sz="1100" b="1" dirty="0"/>
                        <a:t>,</a:t>
                      </a:r>
                      <a:r>
                        <a:rPr lang="en-US" sz="1100" b="1" dirty="0">
                          <a:latin typeface="Times New Roman" panose="02020603050405020304" pitchFamily="18" charset="0"/>
                          <a:cs typeface="Times New Roman" panose="02020603050405020304" pitchFamily="18" charset="0"/>
                        </a:rPr>
                        <a:t>T</a:t>
                      </a:r>
                      <a:endParaRPr lang="ru-RU" sz="1100" b="1" dirty="0">
                        <a:latin typeface="Times New Roman" panose="02020603050405020304" pitchFamily="18" charset="0"/>
                        <a:cs typeface="Times New Roman" panose="02020603050405020304" pitchFamily="18" charset="0"/>
                      </a:endParaRPr>
                    </a:p>
                  </p:txBody>
                </p:sp>
              </mc:Choice>
              <mc:Fallback xmlns="">
                <p:sp>
                  <p:nvSpPr>
                    <p:cNvPr id="27" name="Прямоугольник 26">
                      <a:extLst>
                        <a:ext uri="{FF2B5EF4-FFF2-40B4-BE49-F238E27FC236}">
                          <a16:creationId xmlns:a16="http://schemas.microsoft.com/office/drawing/2014/main" id="{7E74B6E9-E250-4840-B1B9-5EA1D550ADE2}"/>
                        </a:ext>
                      </a:extLst>
                    </p:cNvPr>
                    <p:cNvSpPr>
                      <a:spLocks noRot="1" noChangeAspect="1" noMove="1" noResize="1" noEditPoints="1" noAdjustHandles="1" noChangeArrowheads="1" noChangeShapeType="1" noTextEdit="1"/>
                    </p:cNvSpPr>
                    <p:nvPr/>
                  </p:nvSpPr>
                  <p:spPr>
                    <a:xfrm>
                      <a:off x="4500968" y="3405402"/>
                      <a:ext cx="744746" cy="394546"/>
                    </a:xfrm>
                    <a:prstGeom prst="rect">
                      <a:avLst/>
                    </a:prstGeom>
                    <a:blipFill>
                      <a:blip r:embed="rId5"/>
                      <a:stretch>
                        <a:fillRect b="-6383"/>
                      </a:stretch>
                    </a:blipFill>
                  </p:spPr>
                  <p:txBody>
                    <a:bodyPr/>
                    <a:lstStyle/>
                    <a:p>
                      <a:r>
                        <a:rPr lang="ru-RU">
                          <a:noFill/>
                        </a:rPr>
                        <a:t> </a:t>
                      </a:r>
                    </a:p>
                  </p:txBody>
                </p:sp>
              </mc:Fallback>
            </mc:AlternateContent>
            <p:sp>
              <p:nvSpPr>
                <p:cNvPr id="28" name="Прямоугольник 27">
                  <a:extLst>
                    <a:ext uri="{FF2B5EF4-FFF2-40B4-BE49-F238E27FC236}">
                      <a16:creationId xmlns:a16="http://schemas.microsoft.com/office/drawing/2014/main" id="{349886D2-4F4B-46D7-A0DE-7A5B8A07EC47}"/>
                    </a:ext>
                  </a:extLst>
                </p:cNvPr>
                <p:cNvSpPr/>
                <p:nvPr/>
              </p:nvSpPr>
              <p:spPr>
                <a:xfrm>
                  <a:off x="4524715" y="6090803"/>
                  <a:ext cx="489835" cy="14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a:extLst>
                    <a:ext uri="{FF2B5EF4-FFF2-40B4-BE49-F238E27FC236}">
                      <a16:creationId xmlns:a16="http://schemas.microsoft.com/office/drawing/2014/main" id="{EC11A5A2-E9C8-438C-85C3-D4D5CFD63231}"/>
                    </a:ext>
                  </a:extLst>
                </p:cNvPr>
                <p:cNvSpPr/>
                <p:nvPr/>
              </p:nvSpPr>
              <p:spPr>
                <a:xfrm>
                  <a:off x="4520468" y="5589444"/>
                  <a:ext cx="489835" cy="129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a:extLst>
                    <a:ext uri="{FF2B5EF4-FFF2-40B4-BE49-F238E27FC236}">
                      <a16:creationId xmlns:a16="http://schemas.microsoft.com/office/drawing/2014/main" id="{2AFDAA1D-8FB0-45F4-9C95-762F0B4A2698}"/>
                    </a:ext>
                  </a:extLst>
                </p:cNvPr>
                <p:cNvSpPr/>
                <p:nvPr/>
              </p:nvSpPr>
              <p:spPr>
                <a:xfrm>
                  <a:off x="4523826" y="5080423"/>
                  <a:ext cx="489835" cy="129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a:extLst>
                    <a:ext uri="{FF2B5EF4-FFF2-40B4-BE49-F238E27FC236}">
                      <a16:creationId xmlns:a16="http://schemas.microsoft.com/office/drawing/2014/main" id="{86388178-1839-40F5-A86B-243FD49C80C2}"/>
                    </a:ext>
                  </a:extLst>
                </p:cNvPr>
                <p:cNvSpPr/>
                <p:nvPr/>
              </p:nvSpPr>
              <p:spPr>
                <a:xfrm>
                  <a:off x="4530846" y="4554408"/>
                  <a:ext cx="489835" cy="129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a:extLst>
                    <a:ext uri="{FF2B5EF4-FFF2-40B4-BE49-F238E27FC236}">
                      <a16:creationId xmlns:a16="http://schemas.microsoft.com/office/drawing/2014/main" id="{F536C337-6A50-40A2-84BC-99353D4C4091}"/>
                    </a:ext>
                  </a:extLst>
                </p:cNvPr>
                <p:cNvSpPr/>
                <p:nvPr/>
              </p:nvSpPr>
              <p:spPr>
                <a:xfrm>
                  <a:off x="4519466" y="4050499"/>
                  <a:ext cx="489835" cy="14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C230CCB-8EB6-4C94-8806-7F29E7DA869C}"/>
                      </a:ext>
                    </a:extLst>
                  </p:cNvPr>
                  <p:cNvSpPr txBox="1"/>
                  <p:nvPr/>
                </p:nvSpPr>
                <p:spPr>
                  <a:xfrm>
                    <a:off x="708318" y="3675529"/>
                    <a:ext cx="3531592" cy="642054"/>
                  </a:xfrm>
                  <a:prstGeom prst="rect">
                    <a:avLst/>
                  </a:prstGeom>
                  <a:noFill/>
                  <a:ln>
                    <a:noFill/>
                  </a:ln>
                </p:spPr>
                <p:txBody>
                  <a:bodyPr wrap="square" rtlCol="0">
                    <a:spAutoFit/>
                  </a:bodyPr>
                  <a:lstStyle/>
                  <a:p>
                    <a:pPr algn="ctr"/>
                    <a:r>
                      <a:rPr lang="en-US" sz="1200" b="1" dirty="0">
                        <a:solidFill>
                          <a:srgbClr val="002060"/>
                        </a:solidFill>
                        <a:latin typeface="Times New Roman" panose="02020603050405020304" pitchFamily="18" charset="0"/>
                        <a:cs typeface="Times New Roman" panose="02020603050405020304" pitchFamily="18" charset="0"/>
                      </a:rPr>
                      <a:t>Magnetic field on the central axis</a:t>
                    </a:r>
                    <a:r>
                      <a:rPr lang="ru-RU" sz="1200" b="1" dirty="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ru-RU" sz="1200" b="1" i="1">
                                <a:solidFill>
                                  <a:srgbClr val="002060"/>
                                </a:solidFill>
                                <a:latin typeface="Cambria Math" panose="02040503050406030204" pitchFamily="18" charset="0"/>
                                <a:cs typeface="Times New Roman" panose="02020603050405020304" pitchFamily="18" charset="0"/>
                              </a:rPr>
                            </m:ctrlPr>
                          </m:sSubPr>
                          <m:e>
                            <m:r>
                              <a:rPr lang="en-US" sz="1200" b="1" i="1">
                                <a:solidFill>
                                  <a:srgbClr val="002060"/>
                                </a:solidFill>
                                <a:latin typeface="Cambria Math"/>
                                <a:cs typeface="Times New Roman" panose="02020603050405020304" pitchFamily="18" charset="0"/>
                              </a:rPr>
                              <m:t>𝑩</m:t>
                            </m:r>
                          </m:e>
                          <m:sub>
                            <m:r>
                              <a:rPr lang="en-US" sz="1200" b="1" i="1">
                                <a:solidFill>
                                  <a:srgbClr val="002060"/>
                                </a:solidFill>
                                <a:latin typeface="Cambria Math"/>
                                <a:cs typeface="Times New Roman" panose="02020603050405020304" pitchFamily="18" charset="0"/>
                              </a:rPr>
                              <m:t>𝒚</m:t>
                            </m:r>
                          </m:sub>
                        </m:sSub>
                      </m:oMath>
                    </a14:m>
                    <a:endParaRPr lang="ru-RU" sz="1200" b="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CC230CCB-8EB6-4C94-8806-7F29E7DA869C}"/>
                      </a:ext>
                    </a:extLst>
                  </p:cNvPr>
                  <p:cNvSpPr txBox="1">
                    <a:spLocks noRot="1" noChangeAspect="1" noMove="1" noResize="1" noEditPoints="1" noAdjustHandles="1" noChangeArrowheads="1" noChangeShapeType="1" noTextEdit="1"/>
                  </p:cNvSpPr>
                  <p:nvPr/>
                </p:nvSpPr>
                <p:spPr>
                  <a:xfrm>
                    <a:off x="708318" y="3675529"/>
                    <a:ext cx="3531592" cy="642054"/>
                  </a:xfrm>
                  <a:prstGeom prst="rect">
                    <a:avLst/>
                  </a:prstGeom>
                  <a:blipFill>
                    <a:blip r:embed="rId6"/>
                    <a:stretch>
                      <a:fillRect/>
                    </a:stretch>
                  </a:blipFill>
                  <a:ln>
                    <a:noFill/>
                  </a:ln>
                </p:spPr>
                <p:txBody>
                  <a:bodyPr/>
                  <a:lstStyle/>
                  <a:p>
                    <a:r>
                      <a:rPr lang="ru-RU">
                        <a:noFill/>
                      </a:rPr>
                      <a:t> </a:t>
                    </a:r>
                  </a:p>
                </p:txBody>
              </p:sp>
            </mc:Fallback>
          </mc:AlternateContent>
        </p:grpSp>
        <p:cxnSp>
          <p:nvCxnSpPr>
            <p:cNvPr id="18" name="Прямая соединительная линия 17">
              <a:extLst>
                <a:ext uri="{FF2B5EF4-FFF2-40B4-BE49-F238E27FC236}">
                  <a16:creationId xmlns:a16="http://schemas.microsoft.com/office/drawing/2014/main" id="{FF432D29-1E55-4C94-9CF6-AB81F67FCFD5}"/>
                </a:ext>
              </a:extLst>
            </p:cNvPr>
            <p:cNvCxnSpPr>
              <a:cxnSpLocks/>
            </p:cNvCxnSpPr>
            <p:nvPr/>
          </p:nvCxnSpPr>
          <p:spPr>
            <a:xfrm>
              <a:off x="7772177" y="5273225"/>
              <a:ext cx="0" cy="811954"/>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89AEC23E-AD6D-4473-8B0D-FE0E82CCA42D}"/>
                </a:ext>
              </a:extLst>
            </p:cNvPr>
            <p:cNvCxnSpPr>
              <a:cxnSpLocks/>
            </p:cNvCxnSpPr>
            <p:nvPr/>
          </p:nvCxnSpPr>
          <p:spPr>
            <a:xfrm>
              <a:off x="10058008" y="5273225"/>
              <a:ext cx="0" cy="822783"/>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591B844-E698-4F2D-A29C-A34C9C79C806}"/>
                </a:ext>
              </a:extLst>
            </p:cNvPr>
            <p:cNvSpPr txBox="1"/>
            <p:nvPr/>
          </p:nvSpPr>
          <p:spPr>
            <a:xfrm>
              <a:off x="8143326" y="4376278"/>
              <a:ext cx="1632041" cy="701829"/>
            </a:xfrm>
            <a:prstGeom prst="rect">
              <a:avLst/>
            </a:prstGeom>
            <a:noFill/>
          </p:spPr>
          <p:txBody>
            <a:bodyPr wrap="square" rtlCol="0">
              <a:spAutoFit/>
            </a:bodyPr>
            <a:lstStyle/>
            <a:p>
              <a:pPr algn="ctr"/>
              <a:r>
                <a:rPr lang="en-US" sz="1400" dirty="0">
                  <a:solidFill>
                    <a:srgbClr val="FF0000"/>
                  </a:solidFill>
                  <a:latin typeface="Times New Roman" panose="02020603050405020304" pitchFamily="18" charset="0"/>
                  <a:cs typeface="Times New Roman" panose="02020603050405020304" pitchFamily="18" charset="0"/>
                </a:rPr>
                <a:t>Transition parts</a:t>
              </a:r>
              <a:endParaRPr lang="ru-RU" sz="1400" dirty="0">
                <a:solidFill>
                  <a:srgbClr val="FF0000"/>
                </a:solidFill>
                <a:latin typeface="Times New Roman" panose="02020603050405020304" pitchFamily="18" charset="0"/>
                <a:cs typeface="Times New Roman" panose="02020603050405020304" pitchFamily="18" charset="0"/>
              </a:endParaRPr>
            </a:p>
          </p:txBody>
        </p:sp>
        <p:cxnSp>
          <p:nvCxnSpPr>
            <p:cNvPr id="21" name="Прямая со стрелкой 20">
              <a:extLst>
                <a:ext uri="{FF2B5EF4-FFF2-40B4-BE49-F238E27FC236}">
                  <a16:creationId xmlns:a16="http://schemas.microsoft.com/office/drawing/2014/main" id="{286027C3-5721-45AC-9B28-B91758DB923F}"/>
                </a:ext>
              </a:extLst>
            </p:cNvPr>
            <p:cNvCxnSpPr/>
            <p:nvPr/>
          </p:nvCxnSpPr>
          <p:spPr>
            <a:xfrm flipH="1">
              <a:off x="7359162" y="4746620"/>
              <a:ext cx="1107830" cy="6342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a16="http://schemas.microsoft.com/office/drawing/2014/main" id="{49B00E0E-034C-47A1-BB6E-81FB5AFF3D05}"/>
                </a:ext>
              </a:extLst>
            </p:cNvPr>
            <p:cNvCxnSpPr>
              <a:cxnSpLocks/>
            </p:cNvCxnSpPr>
            <p:nvPr/>
          </p:nvCxnSpPr>
          <p:spPr>
            <a:xfrm>
              <a:off x="9488637" y="4732572"/>
              <a:ext cx="1107830" cy="6342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Прямоугольник 1">
                <a:extLst>
                  <a:ext uri="{FF2B5EF4-FFF2-40B4-BE49-F238E27FC236}">
                    <a16:creationId xmlns:a16="http://schemas.microsoft.com/office/drawing/2014/main" id="{ABCEBB0E-4115-44DD-81AD-A8BFAFE92746}"/>
                  </a:ext>
                </a:extLst>
              </p:cNvPr>
              <p:cNvSpPr/>
              <p:nvPr/>
            </p:nvSpPr>
            <p:spPr>
              <a:xfrm>
                <a:off x="293054" y="1963822"/>
                <a:ext cx="10771465" cy="1782667"/>
              </a:xfrm>
              <a:prstGeom prst="rect">
                <a:avLst/>
              </a:prstGeom>
            </p:spPr>
            <p:txBody>
              <a:bodyPr wrap="square">
                <a:spAutoFit/>
              </a:bodyPr>
              <a:lstStyle/>
              <a:p>
                <a:pPr marL="285750" indent="-285750" algn="just">
                  <a:buFont typeface="Arial" panose="020B0604020202020204" pitchFamily="34" charset="0"/>
                  <a:buChar char="•"/>
                  <a:defRPr/>
                </a:pPr>
                <a:r>
                  <a:rPr lang="en-US" altLang="ru-RU" sz="1600" dirty="0" smtClean="0"/>
                  <a:t>Due to the curvature of the chamber and the beam, an additional radial electric field appears </a:t>
                </a:r>
                <a14:m>
                  <m:oMath xmlns:m="http://schemas.openxmlformats.org/officeDocument/2006/math">
                    <m:sSub>
                      <m:sSubPr>
                        <m:ctrlPr>
                          <a:rPr lang="en-US" altLang="ru-RU" sz="1600" i="1">
                            <a:latin typeface="Cambria Math" panose="02040503050406030204" pitchFamily="18" charset="0"/>
                          </a:rPr>
                        </m:ctrlPr>
                      </m:sSubPr>
                      <m:e>
                        <m:r>
                          <a:rPr lang="en-US" altLang="ru-RU" sz="1600">
                            <a:latin typeface="Cambria Math" panose="02040503050406030204" pitchFamily="18" charset="0"/>
                          </a:rPr>
                          <m:t>𝐸</m:t>
                        </m:r>
                      </m:e>
                      <m:sub>
                        <m:r>
                          <a:rPr lang="en-US" altLang="ru-RU" sz="1600">
                            <a:latin typeface="Cambria Math" panose="02040503050406030204" pitchFamily="18" charset="0"/>
                          </a:rPr>
                          <m:t>𝑟</m:t>
                        </m:r>
                      </m:sub>
                    </m:sSub>
                    <m:r>
                      <a:rPr lang="en-US" altLang="ru-RU" sz="1600">
                        <a:latin typeface="Cambria Math" panose="02040503050406030204" pitchFamily="18" charset="0"/>
                      </a:rPr>
                      <m:t>=−</m:t>
                    </m:r>
                    <m:f>
                      <m:fPr>
                        <m:ctrlPr>
                          <a:rPr lang="en-US" altLang="ru-RU" sz="1600" i="1">
                            <a:latin typeface="Cambria Math" panose="02040503050406030204" pitchFamily="18" charset="0"/>
                          </a:rPr>
                        </m:ctrlPr>
                      </m:fPr>
                      <m:num>
                        <m:r>
                          <a:rPr lang="en-US" altLang="ru-RU" sz="1600">
                            <a:latin typeface="Cambria Math" panose="02040503050406030204" pitchFamily="18" charset="0"/>
                          </a:rPr>
                          <m:t>𝜑</m:t>
                        </m:r>
                      </m:num>
                      <m:den>
                        <m:r>
                          <a:rPr lang="en-US" altLang="ru-RU" sz="1600">
                            <a:latin typeface="Cambria Math" panose="02040503050406030204" pitchFamily="18" charset="0"/>
                          </a:rPr>
                          <m:t>𝑅</m:t>
                        </m:r>
                      </m:den>
                    </m:f>
                    <m:r>
                      <a:rPr lang="en-US" altLang="ru-RU" sz="1600" b="0" i="0" smtClean="0">
                        <a:latin typeface="Cambria Math"/>
                      </a:rPr>
                      <m:t>.</m:t>
                    </m:r>
                  </m:oMath>
                </a14:m>
                <a:endParaRPr lang="ru-RU" altLang="ru-RU" sz="1600" dirty="0"/>
              </a:p>
              <a:p>
                <a:pPr marL="285750" indent="-285750" algn="just">
                  <a:buFont typeface="Arial" panose="020B0604020202020204" pitchFamily="34" charset="0"/>
                  <a:buChar char="•"/>
                  <a:defRPr/>
                </a:pPr>
                <a:r>
                  <a:rPr lang="en-US" altLang="ru-RU" sz="1600" dirty="0"/>
                  <a:t>All particles of a round beam with a uniform distribution of 𝜌 and </a:t>
                </a:r>
                <a:r>
                  <a:rPr lang="en-US" altLang="ru-RU" sz="1600" i="1" dirty="0"/>
                  <a:t>j</a:t>
                </a:r>
                <a:r>
                  <a:rPr lang="en-US" altLang="ru-RU" sz="1600" dirty="0"/>
                  <a:t>, having different kinetic energies due to the sagging of the potential, turn in a uniform magnetic field with the same radius of rotation.</a:t>
                </a:r>
              </a:p>
              <a:p>
                <a:pPr marL="285750" indent="-285750" algn="just">
                  <a:buFont typeface="Arial" panose="020B0604020202020204" pitchFamily="34" charset="0"/>
                  <a:buChar char="•"/>
                  <a:defRPr/>
                </a:pPr>
                <a:r>
                  <a:rPr lang="en-US" altLang="ru-RU" sz="1600" b="1" dirty="0"/>
                  <a:t>Due to nonlinear forces associated with </a:t>
                </a:r>
                <a:r>
                  <a:rPr lang="en-US" altLang="ru-RU" sz="1600" b="1" dirty="0" smtClean="0"/>
                  <a:t>beam self-fields</a:t>
                </a:r>
                <a:r>
                  <a:rPr lang="en-US" altLang="ru-RU" sz="1600" b="1" dirty="0"/>
                  <a:t>, </a:t>
                </a:r>
                <a:r>
                  <a:rPr lang="en-US" altLang="ru-RU" sz="1600" b="1" dirty="0" smtClean="0"/>
                  <a:t>an </a:t>
                </a:r>
                <a:r>
                  <a:rPr lang="en-US" altLang="ru-RU" sz="1600" b="1" dirty="0"/>
                  <a:t>additional emittance</a:t>
                </a:r>
                <a:r>
                  <a:rPr lang="en-US" altLang="ru-RU" sz="1600" dirty="0"/>
                  <a:t>: </a:t>
                </a:r>
                <a14:m>
                  <m:oMath xmlns:m="http://schemas.openxmlformats.org/officeDocument/2006/math">
                    <m:r>
                      <a:rPr lang="ru-RU" sz="1400">
                        <a:latin typeface="Cambria Math" panose="02040503050406030204" pitchFamily="18" charset="0"/>
                      </a:rPr>
                      <m:t>∆</m:t>
                    </m:r>
                    <m:sSub>
                      <m:sSubPr>
                        <m:ctrlPr>
                          <a:rPr lang="ru-RU" sz="1400" i="1">
                            <a:latin typeface="Cambria Math" panose="02040503050406030204" pitchFamily="18" charset="0"/>
                          </a:rPr>
                        </m:ctrlPr>
                      </m:sSubPr>
                      <m:e>
                        <m:r>
                          <a:rPr lang="en-US" sz="1400">
                            <a:latin typeface="Cambria Math" panose="02040503050406030204" pitchFamily="18" charset="0"/>
                          </a:rPr>
                          <m:t>𝜀</m:t>
                        </m:r>
                      </m:e>
                      <m:sub>
                        <m:r>
                          <a:rPr lang="en-US" sz="1400">
                            <a:latin typeface="Cambria Math" panose="02040503050406030204" pitchFamily="18" charset="0"/>
                          </a:rPr>
                          <m:t>𝑛</m:t>
                        </m:r>
                        <m:r>
                          <a:rPr lang="ru-RU" sz="1400">
                            <a:latin typeface="Cambria Math" panose="02040503050406030204" pitchFamily="18" charset="0"/>
                          </a:rPr>
                          <m:t>,</m:t>
                        </m:r>
                        <m:r>
                          <a:rPr lang="en-US" sz="1400">
                            <a:latin typeface="Cambria Math" panose="02040503050406030204" pitchFamily="18" charset="0"/>
                          </a:rPr>
                          <m:t>𝑥</m:t>
                        </m:r>
                      </m:sub>
                    </m:sSub>
                    <m:r>
                      <a:rPr lang="ru-RU" sz="1400">
                        <a:latin typeface="Cambria Math" panose="02040503050406030204" pitchFamily="18" charset="0"/>
                      </a:rPr>
                      <m:t>=∆</m:t>
                    </m:r>
                    <m:sSub>
                      <m:sSubPr>
                        <m:ctrlPr>
                          <a:rPr lang="ru-RU" sz="1400" i="1">
                            <a:latin typeface="Cambria Math" panose="02040503050406030204" pitchFamily="18" charset="0"/>
                          </a:rPr>
                        </m:ctrlPr>
                      </m:sSubPr>
                      <m:e>
                        <m:r>
                          <a:rPr lang="en-US" sz="1400">
                            <a:latin typeface="Cambria Math" panose="02040503050406030204" pitchFamily="18" charset="0"/>
                          </a:rPr>
                          <m:t>𝜀</m:t>
                        </m:r>
                      </m:e>
                      <m:sub>
                        <m:r>
                          <a:rPr lang="en-US" sz="1400">
                            <a:latin typeface="Cambria Math" panose="02040503050406030204" pitchFamily="18" charset="0"/>
                          </a:rPr>
                          <m:t>𝑛</m:t>
                        </m:r>
                        <m:r>
                          <a:rPr lang="ru-RU" sz="1400">
                            <a:latin typeface="Cambria Math" panose="02040503050406030204" pitchFamily="18" charset="0"/>
                          </a:rPr>
                          <m:t>,</m:t>
                        </m:r>
                        <m:r>
                          <a:rPr lang="en-US" sz="1400">
                            <a:latin typeface="Cambria Math" panose="02040503050406030204" pitchFamily="18" charset="0"/>
                          </a:rPr>
                          <m:t>𝑦</m:t>
                        </m:r>
                      </m:sub>
                    </m:sSub>
                    <m:r>
                      <a:rPr lang="ru-RU" sz="1400">
                        <a:latin typeface="Cambria Math" panose="02040503050406030204" pitchFamily="18" charset="0"/>
                      </a:rPr>
                      <m:t>=4</m:t>
                    </m:r>
                    <m:sSub>
                      <m:sSubPr>
                        <m:ctrlPr>
                          <a:rPr lang="ru-RU" sz="1400" i="1">
                            <a:latin typeface="Cambria Math" panose="02040503050406030204" pitchFamily="18" charset="0"/>
                          </a:rPr>
                        </m:ctrlPr>
                      </m:sSubPr>
                      <m:e>
                        <m:r>
                          <a:rPr lang="en-US" sz="1400">
                            <a:latin typeface="Cambria Math" panose="02040503050406030204" pitchFamily="18" charset="0"/>
                          </a:rPr>
                          <m:t>𝑥</m:t>
                        </m:r>
                      </m:e>
                      <m:sub>
                        <m:r>
                          <a:rPr lang="en-US" sz="1400">
                            <a:latin typeface="Cambria Math" panose="02040503050406030204" pitchFamily="18" charset="0"/>
                          </a:rPr>
                          <m:t>𝑟𝑚𝑠</m:t>
                        </m:r>
                      </m:sub>
                    </m:sSub>
                    <m:sSubSup>
                      <m:sSubSupPr>
                        <m:ctrlPr>
                          <a:rPr lang="ru-RU" sz="1400" i="1">
                            <a:latin typeface="Cambria Math" panose="02040503050406030204" pitchFamily="18" charset="0"/>
                          </a:rPr>
                        </m:ctrlPr>
                      </m:sSubSupPr>
                      <m:e>
                        <m:r>
                          <a:rPr lang="en-US" sz="1400">
                            <a:latin typeface="Cambria Math" panose="02040503050406030204" pitchFamily="18" charset="0"/>
                          </a:rPr>
                          <m:t>𝑥</m:t>
                        </m:r>
                      </m:e>
                      <m:sub>
                        <m:r>
                          <a:rPr lang="en-US" sz="1400">
                            <a:latin typeface="Cambria Math" panose="02040503050406030204" pitchFamily="18" charset="0"/>
                          </a:rPr>
                          <m:t>𝑟𝑚𝑠</m:t>
                        </m:r>
                      </m:sub>
                      <m:sup>
                        <m:r>
                          <a:rPr lang="ru-RU" sz="1400">
                            <a:latin typeface="Cambria Math" panose="02040503050406030204" pitchFamily="18" charset="0"/>
                          </a:rPr>
                          <m:t>′</m:t>
                        </m:r>
                      </m:sup>
                    </m:sSubSup>
                    <m:r>
                      <a:rPr lang="ru-RU" sz="1400">
                        <a:latin typeface="Cambria Math" panose="02040503050406030204" pitchFamily="18" charset="0"/>
                      </a:rPr>
                      <m:t>=</m:t>
                    </m:r>
                    <m:f>
                      <m:fPr>
                        <m:ctrlPr>
                          <a:rPr lang="ru-RU" sz="1400" i="1">
                            <a:latin typeface="Cambria Math" panose="02040503050406030204" pitchFamily="18" charset="0"/>
                          </a:rPr>
                        </m:ctrlPr>
                      </m:fPr>
                      <m:num>
                        <m:rad>
                          <m:radPr>
                            <m:degHide m:val="on"/>
                            <m:ctrlPr>
                              <a:rPr lang="ru-RU" sz="1400" i="1">
                                <a:latin typeface="Cambria Math" panose="02040503050406030204" pitchFamily="18" charset="0"/>
                              </a:rPr>
                            </m:ctrlPr>
                          </m:radPr>
                          <m:deg/>
                          <m:e>
                            <m:r>
                              <a:rPr lang="ru-RU" sz="1400">
                                <a:latin typeface="Cambria Math" panose="02040503050406030204" pitchFamily="18" charset="0"/>
                              </a:rPr>
                              <m:t>2</m:t>
                            </m:r>
                          </m:e>
                        </m:rad>
                      </m:num>
                      <m:den>
                        <m:r>
                          <a:rPr lang="ru-RU" sz="1400">
                            <a:latin typeface="Cambria Math" panose="02040503050406030204" pitchFamily="18" charset="0"/>
                          </a:rPr>
                          <m:t>8</m:t>
                        </m:r>
                      </m:den>
                    </m:f>
                    <m:f>
                      <m:fPr>
                        <m:ctrlPr>
                          <a:rPr lang="ru-RU" sz="1400" i="1">
                            <a:latin typeface="Cambria Math" panose="02040503050406030204" pitchFamily="18" charset="0"/>
                          </a:rPr>
                        </m:ctrlPr>
                      </m:fPr>
                      <m:num>
                        <m:sSub>
                          <m:sSubPr>
                            <m:ctrlPr>
                              <a:rPr lang="ru-RU" sz="1400" i="1">
                                <a:latin typeface="Cambria Math" panose="02040503050406030204" pitchFamily="18" charset="0"/>
                              </a:rPr>
                            </m:ctrlPr>
                          </m:sSubPr>
                          <m:e>
                            <m:r>
                              <a:rPr lang="en-US" sz="1400">
                                <a:latin typeface="Cambria Math" panose="02040503050406030204" pitchFamily="18" charset="0"/>
                              </a:rPr>
                              <m:t>𝐼</m:t>
                            </m:r>
                          </m:e>
                          <m:sub>
                            <m:r>
                              <a:rPr lang="en-US" sz="1400">
                                <a:latin typeface="Cambria Math" panose="02040503050406030204" pitchFamily="18" charset="0"/>
                              </a:rPr>
                              <m:t>𝑏</m:t>
                            </m:r>
                          </m:sub>
                        </m:sSub>
                      </m:num>
                      <m:den>
                        <m:sSub>
                          <m:sSubPr>
                            <m:ctrlPr>
                              <a:rPr lang="ru-RU" sz="1400" i="1">
                                <a:latin typeface="Cambria Math" panose="02040503050406030204" pitchFamily="18" charset="0"/>
                              </a:rPr>
                            </m:ctrlPr>
                          </m:sSubPr>
                          <m:e>
                            <m:r>
                              <a:rPr lang="en-US" sz="1400">
                                <a:latin typeface="Cambria Math" panose="02040503050406030204" pitchFamily="18" charset="0"/>
                              </a:rPr>
                              <m:t>𝐼</m:t>
                            </m:r>
                          </m:e>
                          <m:sub>
                            <m:r>
                              <a:rPr lang="en-US" sz="1400">
                                <a:latin typeface="Cambria Math" panose="02040503050406030204" pitchFamily="18" charset="0"/>
                              </a:rPr>
                              <m:t>𝐴</m:t>
                            </m:r>
                          </m:sub>
                        </m:sSub>
                        <m:sSub>
                          <m:sSubPr>
                            <m:ctrlPr>
                              <a:rPr lang="ru-RU" sz="1400" i="1">
                                <a:latin typeface="Cambria Math" panose="02040503050406030204" pitchFamily="18" charset="0"/>
                              </a:rPr>
                            </m:ctrlPr>
                          </m:sSubPr>
                          <m:e>
                            <m:r>
                              <a:rPr lang="en-US" sz="1400">
                                <a:latin typeface="Cambria Math" panose="02040503050406030204" pitchFamily="18" charset="0"/>
                              </a:rPr>
                              <m:t>𝛽</m:t>
                            </m:r>
                          </m:e>
                          <m:sub>
                            <m:r>
                              <a:rPr lang="en-US" sz="1400">
                                <a:latin typeface="Cambria Math" panose="02040503050406030204" pitchFamily="18" charset="0"/>
                              </a:rPr>
                              <m:t>𝜃</m:t>
                            </m:r>
                          </m:sub>
                        </m:sSub>
                      </m:den>
                    </m:f>
                    <m:f>
                      <m:fPr>
                        <m:ctrlPr>
                          <a:rPr lang="ru-RU" sz="1400" i="1">
                            <a:latin typeface="Cambria Math" panose="02040503050406030204" pitchFamily="18" charset="0"/>
                          </a:rPr>
                        </m:ctrlPr>
                      </m:fPr>
                      <m:num>
                        <m:sSubSup>
                          <m:sSubSupPr>
                            <m:ctrlPr>
                              <a:rPr lang="ru-RU" sz="1400" i="1">
                                <a:latin typeface="Cambria Math" panose="02040503050406030204" pitchFamily="18" charset="0"/>
                              </a:rPr>
                            </m:ctrlPr>
                          </m:sSubSupPr>
                          <m:e>
                            <m:r>
                              <a:rPr lang="en-US" sz="1400">
                                <a:latin typeface="Cambria Math" panose="02040503050406030204" pitchFamily="18" charset="0"/>
                              </a:rPr>
                              <m:t>𝑟</m:t>
                            </m:r>
                          </m:e>
                          <m:sub>
                            <m:r>
                              <a:rPr lang="en-US" sz="1400">
                                <a:latin typeface="Cambria Math" panose="02040503050406030204" pitchFamily="18" charset="0"/>
                              </a:rPr>
                              <m:t>𝑏</m:t>
                            </m:r>
                          </m:sub>
                          <m:sup>
                            <m:r>
                              <a:rPr lang="ru-RU" sz="1400">
                                <a:latin typeface="Cambria Math" panose="02040503050406030204" pitchFamily="18" charset="0"/>
                              </a:rPr>
                              <m:t>2</m:t>
                            </m:r>
                          </m:sup>
                        </m:sSubSup>
                      </m:num>
                      <m:den>
                        <m:r>
                          <a:rPr lang="en-US" sz="1400">
                            <a:latin typeface="Cambria Math" panose="02040503050406030204" pitchFamily="18" charset="0"/>
                          </a:rPr>
                          <m:t>𝑅</m:t>
                        </m:r>
                      </m:den>
                    </m:f>
                    <m:sSub>
                      <m:sSubPr>
                        <m:ctrlPr>
                          <a:rPr lang="ru-RU" sz="1400" i="1">
                            <a:latin typeface="Cambria Math" panose="02040503050406030204" pitchFamily="18" charset="0"/>
                          </a:rPr>
                        </m:ctrlPr>
                      </m:sSubPr>
                      <m:e>
                        <m:r>
                          <a:rPr lang="en-US" sz="1400">
                            <a:latin typeface="Cambria Math" panose="02040503050406030204" pitchFamily="18" charset="0"/>
                          </a:rPr>
                          <m:t>𝛼</m:t>
                        </m:r>
                      </m:e>
                      <m:sub>
                        <m:r>
                          <a:rPr lang="en-US" sz="1400">
                            <a:latin typeface="Cambria Math" panose="02040503050406030204" pitchFamily="18" charset="0"/>
                          </a:rPr>
                          <m:t>𝑏</m:t>
                        </m:r>
                      </m:sub>
                    </m:sSub>
                    <m:r>
                      <a:rPr lang="en-US" sz="1400">
                        <a:latin typeface="Cambria Math" panose="02040503050406030204" pitchFamily="18" charset="0"/>
                      </a:rPr>
                      <m:t>~1</m:t>
                    </m:r>
                    <m:r>
                      <a:rPr lang="en-US" sz="1400">
                        <a:latin typeface="Cambria Math" panose="02040503050406030204" pitchFamily="18" charset="0"/>
                      </a:rPr>
                      <m:t>𝜋</m:t>
                    </m:r>
                    <m:r>
                      <a:rPr lang="en-US" sz="1400">
                        <a:latin typeface="Cambria Math" panose="02040503050406030204" pitchFamily="18" charset="0"/>
                      </a:rPr>
                      <m:t> </m:t>
                    </m:r>
                    <m:r>
                      <a:rPr lang="en-US" sz="1400">
                        <a:latin typeface="Cambria Math" panose="02040503050406030204" pitchFamily="18" charset="0"/>
                      </a:rPr>
                      <m:t>𝑚𝑚</m:t>
                    </m:r>
                    <m:r>
                      <a:rPr lang="en-US" sz="1400">
                        <a:latin typeface="Cambria Math" panose="02040503050406030204" pitchFamily="18" charset="0"/>
                      </a:rPr>
                      <m:t>∙</m:t>
                    </m:r>
                    <m:r>
                      <a:rPr lang="en-US" sz="1400">
                        <a:latin typeface="Cambria Math" panose="02040503050406030204" pitchFamily="18" charset="0"/>
                      </a:rPr>
                      <m:t>𝑚𝑟𝑎𝑑</m:t>
                    </m:r>
                  </m:oMath>
                </a14:m>
                <a:r>
                  <a:rPr lang="en-US" sz="1600" dirty="0"/>
                  <a:t>, (</a:t>
                </a:r>
                <a14:m>
                  <m:oMath xmlns:m="http://schemas.openxmlformats.org/officeDocument/2006/math">
                    <m:sSub>
                      <m:sSubPr>
                        <m:ctrlPr>
                          <a:rPr lang="ru-RU" sz="1600" i="1">
                            <a:latin typeface="Cambria Math" panose="02040503050406030204" pitchFamily="18" charset="0"/>
                          </a:rPr>
                        </m:ctrlPr>
                      </m:sSubPr>
                      <m:e>
                        <m:r>
                          <a:rPr lang="en-US" sz="1600">
                            <a:latin typeface="Cambria Math" panose="02040503050406030204" pitchFamily="18" charset="0"/>
                          </a:rPr>
                          <m:t>𝛽</m:t>
                        </m:r>
                      </m:e>
                      <m:sub>
                        <m:r>
                          <a:rPr lang="en-US" sz="1600">
                            <a:latin typeface="Cambria Math" panose="02040503050406030204" pitchFamily="18" charset="0"/>
                          </a:rPr>
                          <m:t>𝜃</m:t>
                        </m:r>
                      </m:sub>
                    </m:sSub>
                    <m:r>
                      <a:rPr lang="en-US" sz="1600">
                        <a:latin typeface="Cambria Math" panose="02040503050406030204" pitchFamily="18" charset="0"/>
                      </a:rPr>
                      <m:t>≈1</m:t>
                    </m:r>
                  </m:oMath>
                </a14:m>
                <a:r>
                  <a:rPr lang="en-US" sz="1600" dirty="0"/>
                  <a:t>,</a:t>
                </a:r>
                <a:r>
                  <a:rPr lang="ru-RU" sz="1600" dirty="0"/>
                  <a:t> </a:t>
                </a:r>
                <a14:m>
                  <m:oMath xmlns:m="http://schemas.openxmlformats.org/officeDocument/2006/math">
                    <m:sSub>
                      <m:sSubPr>
                        <m:ctrlPr>
                          <a:rPr lang="ru-RU" sz="1600" i="1">
                            <a:latin typeface="Cambria Math" panose="02040503050406030204" pitchFamily="18" charset="0"/>
                          </a:rPr>
                        </m:ctrlPr>
                      </m:sSubPr>
                      <m:e>
                        <m:r>
                          <a:rPr lang="en-US" sz="1600">
                            <a:latin typeface="Cambria Math" panose="02040503050406030204" pitchFamily="18" charset="0"/>
                          </a:rPr>
                          <m:t>𝛼</m:t>
                        </m:r>
                      </m:e>
                      <m:sub>
                        <m:r>
                          <a:rPr lang="en-US" sz="1600">
                            <a:latin typeface="Cambria Math" panose="02040503050406030204" pitchFamily="18" charset="0"/>
                          </a:rPr>
                          <m:t>𝑏</m:t>
                        </m:r>
                      </m:sub>
                    </m:sSub>
                    <m:r>
                      <a:rPr lang="ru-RU" sz="1600">
                        <a:latin typeface="Cambria Math" panose="02040503050406030204" pitchFamily="18" charset="0"/>
                      </a:rPr>
                      <m:t>=</m:t>
                    </m:r>
                    <m:r>
                      <a:rPr lang="en-US" sz="1600">
                        <a:latin typeface="Cambria Math" panose="02040503050406030204" pitchFamily="18" charset="0"/>
                      </a:rPr>
                      <m:t>0.2 </m:t>
                    </m:r>
                    <m:r>
                      <a:rPr lang="en-US" sz="1600">
                        <a:latin typeface="Cambria Math" panose="02040503050406030204" pitchFamily="18" charset="0"/>
                      </a:rPr>
                      <m:t>𝑟𝑎𝑑</m:t>
                    </m:r>
                    <m:r>
                      <a:rPr lang="ru-RU" sz="1600">
                        <a:latin typeface="Cambria Math" panose="02040503050406030204" pitchFamily="18" charset="0"/>
                      </a:rPr>
                      <m:t>−</m:t>
                    </m:r>
                  </m:oMath>
                </a14:m>
                <a:r>
                  <a:rPr lang="ru-RU" sz="1600" dirty="0"/>
                  <a:t> </a:t>
                </a:r>
                <a:r>
                  <a:rPr lang="en-US" sz="1600" dirty="0"/>
                  <a:t>bending angle, </a:t>
                </a:r>
                <a14:m>
                  <m:oMath xmlns:m="http://schemas.openxmlformats.org/officeDocument/2006/math">
                    <m:r>
                      <a:rPr lang="ru-RU" sz="1600">
                        <a:latin typeface="Cambria Math" panose="02040503050406030204" pitchFamily="18" charset="0"/>
                      </a:rPr>
                      <m:t> </m:t>
                    </m:r>
                    <m:sSub>
                      <m:sSubPr>
                        <m:ctrlPr>
                          <a:rPr lang="ru-RU" sz="1600" i="1">
                            <a:latin typeface="Cambria Math" panose="02040503050406030204" pitchFamily="18" charset="0"/>
                          </a:rPr>
                        </m:ctrlPr>
                      </m:sSubPr>
                      <m:e>
                        <m:r>
                          <a:rPr lang="en-US" sz="1600">
                            <a:latin typeface="Cambria Math" panose="02040503050406030204" pitchFamily="18" charset="0"/>
                          </a:rPr>
                          <m:t>𝐼</m:t>
                        </m:r>
                      </m:e>
                      <m:sub>
                        <m:r>
                          <a:rPr lang="en-US" sz="1600">
                            <a:latin typeface="Cambria Math" panose="02040503050406030204" pitchFamily="18" charset="0"/>
                          </a:rPr>
                          <m:t>𝐴</m:t>
                        </m:r>
                      </m:sub>
                    </m:sSub>
                    <m:r>
                      <a:rPr lang="ru-RU" sz="1600">
                        <a:latin typeface="Cambria Math" panose="02040503050406030204" pitchFamily="18" charset="0"/>
                      </a:rPr>
                      <m:t>=17 </m:t>
                    </m:r>
                    <m:r>
                      <a:rPr lang="en-US" sz="1600">
                        <a:latin typeface="Cambria Math" panose="02040503050406030204" pitchFamily="18" charset="0"/>
                      </a:rPr>
                      <m:t>𝑘𝐴</m:t>
                    </m:r>
                    <m:r>
                      <a:rPr lang="en-US" sz="1600">
                        <a:latin typeface="Cambria Math" panose="02040503050406030204" pitchFamily="18" charset="0"/>
                      </a:rPr>
                      <m:t>,</m:t>
                    </m:r>
                  </m:oMath>
                </a14:m>
                <a:r>
                  <a:rPr lang="ru-RU" sz="1600" dirty="0"/>
                  <a:t> </a:t>
                </a:r>
                <a14:m>
                  <m:oMath xmlns:m="http://schemas.openxmlformats.org/officeDocument/2006/math">
                    <m:r>
                      <a:rPr lang="en-US" sz="1600">
                        <a:latin typeface="Cambria Math" panose="02040503050406030204" pitchFamily="18" charset="0"/>
                      </a:rPr>
                      <m:t>𝑅</m:t>
                    </m:r>
                    <m:r>
                      <a:rPr lang="en-US" sz="1600">
                        <a:latin typeface="Cambria Math" panose="02040503050406030204" pitchFamily="18" charset="0"/>
                      </a:rPr>
                      <m:t>=3.2 </m:t>
                    </m:r>
                    <m:r>
                      <a:rPr lang="en-US" sz="1600">
                        <a:latin typeface="Cambria Math" panose="02040503050406030204" pitchFamily="18" charset="0"/>
                      </a:rPr>
                      <m:t>𝑚</m:t>
                    </m:r>
                  </m:oMath>
                </a14:m>
                <a:r>
                  <a:rPr lang="ru-RU" sz="1600" dirty="0"/>
                  <a:t> </a:t>
                </a:r>
                <a14:m>
                  <m:oMath xmlns:m="http://schemas.openxmlformats.org/officeDocument/2006/math">
                    <m:r>
                      <a:rPr lang="ru-RU" sz="1600">
                        <a:latin typeface="Cambria Math" panose="02040503050406030204" pitchFamily="18" charset="0"/>
                      </a:rPr>
                      <m:t>−</m:t>
                    </m:r>
                  </m:oMath>
                </a14:m>
                <a:r>
                  <a:rPr lang="en-US" sz="1600" dirty="0"/>
                  <a:t> radius of curvature). </a:t>
                </a:r>
              </a:p>
              <a:p>
                <a:pPr algn="just">
                  <a:defRPr/>
                </a:pPr>
                <a:endParaRPr lang="ru-RU" sz="1600" dirty="0"/>
              </a:p>
            </p:txBody>
          </p:sp>
        </mc:Choice>
        <mc:Fallback xmlns="">
          <p:sp>
            <p:nvSpPr>
              <p:cNvPr id="2" name="Прямоугольник 1">
                <a:extLst>
                  <a:ext uri="{FF2B5EF4-FFF2-40B4-BE49-F238E27FC236}">
                    <a16:creationId xmlns="" xmlns:a16="http://schemas.microsoft.com/office/drawing/2014/main" xmlns:a14="http://schemas.microsoft.com/office/drawing/2010/main" id="{ABCEBB0E-4115-44DD-81AD-A8BFAFE92746}"/>
                  </a:ext>
                </a:extLst>
              </p:cNvPr>
              <p:cNvSpPr>
                <a:spLocks noRot="1" noChangeAspect="1" noMove="1" noResize="1" noEditPoints="1" noAdjustHandles="1" noChangeArrowheads="1" noChangeShapeType="1" noTextEdit="1"/>
              </p:cNvSpPr>
              <p:nvPr/>
            </p:nvSpPr>
            <p:spPr>
              <a:xfrm>
                <a:off x="293054" y="1963822"/>
                <a:ext cx="10771465" cy="1782667"/>
              </a:xfrm>
              <a:prstGeom prst="rect">
                <a:avLst/>
              </a:prstGeom>
              <a:blipFill rotWithShape="0">
                <a:blip r:embed="rId7"/>
                <a:stretch>
                  <a:fillRect l="-226" r="-340"/>
                </a:stretch>
              </a:blipFill>
            </p:spPr>
            <p:txBody>
              <a:bodyPr/>
              <a:lstStyle/>
              <a:p>
                <a:r>
                  <a:rPr lang="ru-RU">
                    <a:noFill/>
                  </a:rPr>
                  <a:t> </a:t>
                </a:r>
              </a:p>
            </p:txBody>
          </p:sp>
        </mc:Fallback>
      </mc:AlternateContent>
      <p:pic>
        <p:nvPicPr>
          <p:cNvPr id="34" name="Рисунок 33">
            <a:extLst>
              <a:ext uri="{FF2B5EF4-FFF2-40B4-BE49-F238E27FC236}">
                <a16:creationId xmlns:a16="http://schemas.microsoft.com/office/drawing/2014/main" id="{32E29B3D-569A-497C-8A73-A73F01F26E44}"/>
              </a:ext>
            </a:extLst>
          </p:cNvPr>
          <p:cNvPicPr>
            <a:picLocks noChangeAspect="1"/>
          </p:cNvPicPr>
          <p:nvPr/>
        </p:nvPicPr>
        <p:blipFill>
          <a:blip r:embed="rId8"/>
          <a:stretch>
            <a:fillRect/>
          </a:stretch>
        </p:blipFill>
        <p:spPr>
          <a:xfrm>
            <a:off x="438213" y="3789836"/>
            <a:ext cx="3861496" cy="2293554"/>
          </a:xfrm>
          <a:prstGeom prst="rect">
            <a:avLst/>
          </a:prstGeom>
        </p:spPr>
      </p:pic>
      <p:sp>
        <p:nvSpPr>
          <p:cNvPr id="33" name="Подзаголовок 2">
            <a:extLst>
              <a:ext uri="{FF2B5EF4-FFF2-40B4-BE49-F238E27FC236}">
                <a16:creationId xmlns:a16="http://schemas.microsoft.com/office/drawing/2014/main" id="{72EC5460-C0DE-4B1B-BCD0-AFDC6376BFDB}"/>
              </a:ext>
            </a:extLst>
          </p:cNvPr>
          <p:cNvSpPr txBox="1">
            <a:spLocks/>
          </p:cNvSpPr>
          <p:nvPr/>
        </p:nvSpPr>
        <p:spPr>
          <a:xfrm>
            <a:off x="0" y="1205757"/>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35" name="Picture 2" descr="BINP logo">
            <a:extLst>
              <a:ext uri="{FF2B5EF4-FFF2-40B4-BE49-F238E27FC236}">
                <a16:creationId xmlns:a16="http://schemas.microsoft.com/office/drawing/2014/main" id="{D28D7A74-2B37-41B8-BEF8-918D07907A3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8208"/>
            <a:ext cx="1022860" cy="1223965"/>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Прямая соединительная линия 35">
            <a:extLst>
              <a:ext uri="{FF2B5EF4-FFF2-40B4-BE49-F238E27FC236}">
                <a16:creationId xmlns:a16="http://schemas.microsoft.com/office/drawing/2014/main" id="{6B7E2187-7B58-40A2-8DFE-EE1E884F88E8}"/>
              </a:ext>
            </a:extLst>
          </p:cNvPr>
          <p:cNvCxnSpPr/>
          <p:nvPr/>
        </p:nvCxnSpPr>
        <p:spPr>
          <a:xfrm>
            <a:off x="1462218" y="933450"/>
            <a:ext cx="8972781"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38" name="Заголовок 1">
            <a:extLst>
              <a:ext uri="{FF2B5EF4-FFF2-40B4-BE49-F238E27FC236}">
                <a16:creationId xmlns:a16="http://schemas.microsoft.com/office/drawing/2014/main" id="{20BAE90F-CC25-40E9-A166-B85CC54481C9}"/>
              </a:ext>
            </a:extLst>
          </p:cNvPr>
          <p:cNvSpPr txBox="1">
            <a:spLocks/>
          </p:cNvSpPr>
          <p:nvPr/>
        </p:nvSpPr>
        <p:spPr>
          <a:xfrm>
            <a:off x="1288267" y="190673"/>
            <a:ext cx="9293733" cy="653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Space </a:t>
            </a:r>
            <a:r>
              <a:rPr lang="en-US" sz="2800" dirty="0" smtClean="0"/>
              <a:t>Charge Effects </a:t>
            </a:r>
            <a:r>
              <a:rPr lang="en-US" sz="2800" dirty="0"/>
              <a:t>in </a:t>
            </a:r>
            <a:r>
              <a:rPr lang="en-US" sz="2800" dirty="0" smtClean="0"/>
              <a:t>Bending Magnet</a:t>
            </a:r>
            <a:r>
              <a:rPr lang="ru-RU" sz="2800" dirty="0" smtClean="0"/>
              <a:t> </a:t>
            </a:r>
            <a:r>
              <a:rPr lang="en-US" sz="2800" dirty="0"/>
              <a:t>and </a:t>
            </a:r>
            <a:r>
              <a:rPr lang="en-US" sz="2800" dirty="0" smtClean="0"/>
              <a:t>Emittance Growth</a:t>
            </a:r>
          </a:p>
          <a:p>
            <a:pPr algn="ctr"/>
            <a:r>
              <a:rPr lang="en-US" sz="2800" dirty="0" smtClean="0"/>
              <a:t>(Lee-Chen Theory)</a:t>
            </a:r>
            <a:endParaRPr lang="en-US" sz="2800" dirty="0"/>
          </a:p>
        </p:txBody>
      </p:sp>
    </p:spTree>
    <p:extLst>
      <p:ext uri="{BB962C8B-B14F-4D97-AF65-F5344CB8AC3E}">
        <p14:creationId xmlns:p14="http://schemas.microsoft.com/office/powerpoint/2010/main" val="2541965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a:extLst>
              <a:ext uri="{FF2B5EF4-FFF2-40B4-BE49-F238E27FC236}">
                <a16:creationId xmlns:a16="http://schemas.microsoft.com/office/drawing/2014/main" id="{BB7FDEB6-0F92-424E-A70D-AED64073A3CE}"/>
              </a:ext>
            </a:extLst>
          </p:cNvPr>
          <p:cNvGrpSpPr/>
          <p:nvPr/>
        </p:nvGrpSpPr>
        <p:grpSpPr>
          <a:xfrm>
            <a:off x="2924690" y="1205757"/>
            <a:ext cx="6451955" cy="4305872"/>
            <a:chOff x="1641281" y="2622206"/>
            <a:chExt cx="5582622" cy="3663404"/>
          </a:xfrm>
        </p:grpSpPr>
        <p:pic>
          <p:nvPicPr>
            <p:cNvPr id="9" name="Рисунок 8">
              <a:extLst>
                <a:ext uri="{FF2B5EF4-FFF2-40B4-BE49-F238E27FC236}">
                  <a16:creationId xmlns:a16="http://schemas.microsoft.com/office/drawing/2014/main" id="{45A61F85-0F76-4542-8DBB-179ED39BC1F2}"/>
                </a:ext>
              </a:extLst>
            </p:cNvPr>
            <p:cNvPicPr>
              <a:picLocks noChangeAspect="1"/>
            </p:cNvPicPr>
            <p:nvPr/>
          </p:nvPicPr>
          <p:blipFill>
            <a:blip r:embed="rId2"/>
            <a:stretch>
              <a:fillRect/>
            </a:stretch>
          </p:blipFill>
          <p:spPr>
            <a:xfrm>
              <a:off x="1928176" y="2757218"/>
              <a:ext cx="4188173" cy="3528392"/>
            </a:xfrm>
            <a:prstGeom prst="rect">
              <a:avLst/>
            </a:prstGeom>
          </p:spPr>
        </p:pic>
        <p:sp>
          <p:nvSpPr>
            <p:cNvPr id="10" name="TextBox 9">
              <a:extLst>
                <a:ext uri="{FF2B5EF4-FFF2-40B4-BE49-F238E27FC236}">
                  <a16:creationId xmlns:a16="http://schemas.microsoft.com/office/drawing/2014/main" id="{665BEB74-42AE-4215-B29A-57D1C04C4EC0}"/>
                </a:ext>
              </a:extLst>
            </p:cNvPr>
            <p:cNvSpPr txBox="1"/>
            <p:nvPr/>
          </p:nvSpPr>
          <p:spPr>
            <a:xfrm>
              <a:off x="1787074" y="5081715"/>
              <a:ext cx="781167" cy="314225"/>
            </a:xfrm>
            <a:prstGeom prst="rect">
              <a:avLst/>
            </a:prstGeom>
            <a:noFill/>
          </p:spPr>
          <p:txBody>
            <a:bodyPr wrap="none" rtlCol="0">
              <a:spAutoFit/>
            </a:bodyPr>
            <a:lstStyle/>
            <a:p>
              <a:r>
                <a:rPr lang="en-US" dirty="0">
                  <a:solidFill>
                    <a:srgbClr val="FF0000"/>
                  </a:solidFill>
                </a:rPr>
                <a:t>e-beam</a:t>
              </a:r>
              <a:endParaRPr lang="ru-RU" dirty="0">
                <a:solidFill>
                  <a:srgbClr val="FF0000"/>
                </a:solidFill>
              </a:endParaRPr>
            </a:p>
          </p:txBody>
        </p:sp>
        <p:sp>
          <p:nvSpPr>
            <p:cNvPr id="13" name="TextBox 12">
              <a:extLst>
                <a:ext uri="{FF2B5EF4-FFF2-40B4-BE49-F238E27FC236}">
                  <a16:creationId xmlns:a16="http://schemas.microsoft.com/office/drawing/2014/main" id="{6333AAD7-E16E-4C63-93DB-3D013D8841DF}"/>
                </a:ext>
              </a:extLst>
            </p:cNvPr>
            <p:cNvSpPr txBox="1"/>
            <p:nvPr/>
          </p:nvSpPr>
          <p:spPr>
            <a:xfrm>
              <a:off x="3905660" y="2622206"/>
              <a:ext cx="760362" cy="314225"/>
            </a:xfrm>
            <a:prstGeom prst="rect">
              <a:avLst/>
            </a:prstGeom>
            <a:noFill/>
          </p:spPr>
          <p:txBody>
            <a:bodyPr wrap="none" rtlCol="0">
              <a:spAutoFit/>
            </a:bodyPr>
            <a:lstStyle/>
            <a:p>
              <a:r>
                <a:rPr lang="en-US" dirty="0" smtClean="0"/>
                <a:t>Z-pinch</a:t>
              </a:r>
              <a:endParaRPr lang="ru-RU" dirty="0"/>
            </a:p>
          </p:txBody>
        </p:sp>
        <p:sp>
          <p:nvSpPr>
            <p:cNvPr id="14" name="TextBox 13">
              <a:extLst>
                <a:ext uri="{FF2B5EF4-FFF2-40B4-BE49-F238E27FC236}">
                  <a16:creationId xmlns:a16="http://schemas.microsoft.com/office/drawing/2014/main" id="{031EF497-1BD4-4F2B-8B0F-32A28FC6EC01}"/>
                </a:ext>
              </a:extLst>
            </p:cNvPr>
            <p:cNvSpPr txBox="1"/>
            <p:nvPr/>
          </p:nvSpPr>
          <p:spPr>
            <a:xfrm>
              <a:off x="1641281" y="2708732"/>
              <a:ext cx="1156826" cy="314225"/>
            </a:xfrm>
            <a:prstGeom prst="rect">
              <a:avLst/>
            </a:prstGeom>
            <a:noFill/>
          </p:spPr>
          <p:txBody>
            <a:bodyPr wrap="none" rtlCol="0">
              <a:spAutoFit/>
            </a:bodyPr>
            <a:lstStyle/>
            <a:p>
              <a:r>
                <a:rPr lang="en-US" dirty="0"/>
                <a:t>CCD-camera</a:t>
              </a:r>
              <a:endParaRPr lang="ru-RU" dirty="0"/>
            </a:p>
          </p:txBody>
        </p:sp>
        <p:cxnSp>
          <p:nvCxnSpPr>
            <p:cNvPr id="15" name="Прямая со стрелкой 14">
              <a:extLst>
                <a:ext uri="{FF2B5EF4-FFF2-40B4-BE49-F238E27FC236}">
                  <a16:creationId xmlns:a16="http://schemas.microsoft.com/office/drawing/2014/main" id="{7E6570F9-DAAE-42A5-9821-2E63C93B450B}"/>
                </a:ext>
              </a:extLst>
            </p:cNvPr>
            <p:cNvCxnSpPr/>
            <p:nvPr/>
          </p:nvCxnSpPr>
          <p:spPr>
            <a:xfrm flipV="1">
              <a:off x="3112647" y="4607218"/>
              <a:ext cx="793013" cy="1313300"/>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A2B110C-58A6-4D6C-A48D-25885F5F8D0D}"/>
                </a:ext>
              </a:extLst>
            </p:cNvPr>
            <p:cNvSpPr txBox="1"/>
            <p:nvPr/>
          </p:nvSpPr>
          <p:spPr>
            <a:xfrm>
              <a:off x="2433217" y="5870864"/>
              <a:ext cx="661662" cy="314225"/>
            </a:xfrm>
            <a:prstGeom prst="rect">
              <a:avLst/>
            </a:prstGeom>
            <a:noFill/>
          </p:spPr>
          <p:txBody>
            <a:bodyPr wrap="none" rtlCol="0">
              <a:spAutoFit/>
            </a:bodyPr>
            <a:lstStyle/>
            <a:p>
              <a:r>
                <a:rPr lang="en-US" dirty="0">
                  <a:solidFill>
                    <a:schemeClr val="accent4">
                      <a:lumMod val="75000"/>
                    </a:schemeClr>
                  </a:solidFill>
                </a:rPr>
                <a:t>Target</a:t>
              </a:r>
              <a:endParaRPr lang="ru-RU" dirty="0">
                <a:solidFill>
                  <a:schemeClr val="accent4">
                    <a:lumMod val="75000"/>
                  </a:schemeClr>
                </a:solidFill>
              </a:endParaRPr>
            </a:p>
          </p:txBody>
        </p:sp>
        <p:sp>
          <p:nvSpPr>
            <p:cNvPr id="17" name="TextBox 16">
              <a:extLst>
                <a:ext uri="{FF2B5EF4-FFF2-40B4-BE49-F238E27FC236}">
                  <a16:creationId xmlns:a16="http://schemas.microsoft.com/office/drawing/2014/main" id="{8EFB55A0-DADA-4350-8213-066267BB3312}"/>
                </a:ext>
              </a:extLst>
            </p:cNvPr>
            <p:cNvSpPr txBox="1"/>
            <p:nvPr/>
          </p:nvSpPr>
          <p:spPr>
            <a:xfrm>
              <a:off x="5061252" y="3931658"/>
              <a:ext cx="772845" cy="314225"/>
            </a:xfrm>
            <a:prstGeom prst="rect">
              <a:avLst/>
            </a:prstGeom>
            <a:noFill/>
          </p:spPr>
          <p:txBody>
            <a:bodyPr wrap="none" rtlCol="0">
              <a:spAutoFit/>
            </a:bodyPr>
            <a:lstStyle/>
            <a:p>
              <a:r>
                <a:rPr lang="en-US" dirty="0">
                  <a:solidFill>
                    <a:srgbClr val="002060"/>
                  </a:solidFill>
                </a:rPr>
                <a:t>Pinhole</a:t>
              </a:r>
              <a:endParaRPr lang="ru-RU" dirty="0">
                <a:solidFill>
                  <a:srgbClr val="002060"/>
                </a:solidFill>
              </a:endParaRPr>
            </a:p>
          </p:txBody>
        </p:sp>
        <p:sp>
          <p:nvSpPr>
            <p:cNvPr id="18" name="TextBox 17">
              <a:extLst>
                <a:ext uri="{FF2B5EF4-FFF2-40B4-BE49-F238E27FC236}">
                  <a16:creationId xmlns:a16="http://schemas.microsoft.com/office/drawing/2014/main" id="{A2BCA40F-3845-4EE0-A665-BE6DD1669357}"/>
                </a:ext>
              </a:extLst>
            </p:cNvPr>
            <p:cNvSpPr txBox="1"/>
            <p:nvPr/>
          </p:nvSpPr>
          <p:spPr>
            <a:xfrm>
              <a:off x="5845654" y="3377660"/>
              <a:ext cx="1378249" cy="314225"/>
            </a:xfrm>
            <a:prstGeom prst="rect">
              <a:avLst/>
            </a:prstGeom>
            <a:noFill/>
          </p:spPr>
          <p:txBody>
            <a:bodyPr wrap="none" rtlCol="0">
              <a:spAutoFit/>
            </a:bodyPr>
            <a:lstStyle/>
            <a:p>
              <a:r>
                <a:rPr lang="en-US" dirty="0"/>
                <a:t>Fast scintillator</a:t>
              </a:r>
              <a:endParaRPr lang="ru-RU" dirty="0"/>
            </a:p>
          </p:txBody>
        </p:sp>
      </p:grpSp>
      <p:sp>
        <p:nvSpPr>
          <p:cNvPr id="20" name="TextBox 19">
            <a:extLst>
              <a:ext uri="{FF2B5EF4-FFF2-40B4-BE49-F238E27FC236}">
                <a16:creationId xmlns:a16="http://schemas.microsoft.com/office/drawing/2014/main" id="{408983B6-3660-4466-8AC0-38BB66BBDC4C}"/>
              </a:ext>
            </a:extLst>
          </p:cNvPr>
          <p:cNvSpPr txBox="1"/>
          <p:nvPr/>
        </p:nvSpPr>
        <p:spPr>
          <a:xfrm>
            <a:off x="7302776" y="3627259"/>
            <a:ext cx="323704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Two-color interferometer</a:t>
            </a:r>
            <a:endParaRPr lang="ru-RU" dirty="0"/>
          </a:p>
        </p:txBody>
      </p:sp>
      <p:sp>
        <p:nvSpPr>
          <p:cNvPr id="21" name="TextBox 20">
            <a:extLst>
              <a:ext uri="{FF2B5EF4-FFF2-40B4-BE49-F238E27FC236}">
                <a16:creationId xmlns:a16="http://schemas.microsoft.com/office/drawing/2014/main" id="{2A0D9BA8-7827-4FDB-88AC-A0529A93F448}"/>
              </a:ext>
            </a:extLst>
          </p:cNvPr>
          <p:cNvSpPr txBox="1"/>
          <p:nvPr/>
        </p:nvSpPr>
        <p:spPr>
          <a:xfrm>
            <a:off x="7287753" y="4978678"/>
            <a:ext cx="1336969" cy="369332"/>
          </a:xfrm>
          <a:prstGeom prst="rect">
            <a:avLst/>
          </a:prstGeom>
          <a:noFill/>
        </p:spPr>
        <p:txBody>
          <a:bodyPr wrap="none" rtlCol="0">
            <a:spAutoFit/>
          </a:bodyPr>
          <a:lstStyle/>
          <a:p>
            <a:r>
              <a:rPr lang="en-US" dirty="0"/>
              <a:t>CCD-camera</a:t>
            </a:r>
            <a:endParaRPr lang="ru-RU" dirty="0"/>
          </a:p>
        </p:txBody>
      </p:sp>
      <p:pic>
        <p:nvPicPr>
          <p:cNvPr id="22" name="Picture 2" descr="rosatom.ru/upload/iblock/0e6/0e68e8ff898f0a3f96...">
            <a:extLst>
              <a:ext uri="{FF2B5EF4-FFF2-40B4-BE49-F238E27FC236}">
                <a16:creationId xmlns:a16="http://schemas.microsoft.com/office/drawing/2014/main" id="{30934183-5DD9-40BE-BAAB-F82CF37BB45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60" t="13310" r="24974" b="16010"/>
          <a:stretch/>
        </p:blipFill>
        <p:spPr bwMode="auto">
          <a:xfrm>
            <a:off x="11218763" y="5623435"/>
            <a:ext cx="953111" cy="1234565"/>
          </a:xfrm>
          <a:prstGeom prst="rect">
            <a:avLst/>
          </a:prstGeom>
          <a:noFill/>
          <a:extLst>
            <a:ext uri="{909E8E84-426E-40DD-AFC4-6F175D3DCCD1}">
              <a14:hiddenFill xmlns:a14="http://schemas.microsoft.com/office/drawing/2010/main">
                <a:solidFill>
                  <a:srgbClr val="FFFFFF"/>
                </a:solidFill>
              </a14:hiddenFill>
            </a:ext>
          </a:extLst>
        </p:spPr>
      </p:pic>
      <p:sp>
        <p:nvSpPr>
          <p:cNvPr id="25" name="Подзаголовок 2">
            <a:extLst>
              <a:ext uri="{FF2B5EF4-FFF2-40B4-BE49-F238E27FC236}">
                <a16:creationId xmlns:a16="http://schemas.microsoft.com/office/drawing/2014/main" id="{468298EB-CFEB-4077-9447-00ED6EA83DE4}"/>
              </a:ext>
            </a:extLst>
          </p:cNvPr>
          <p:cNvSpPr txBox="1">
            <a:spLocks/>
          </p:cNvSpPr>
          <p:nvPr/>
        </p:nvSpPr>
        <p:spPr>
          <a:xfrm>
            <a:off x="0" y="1205757"/>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26" name="Picture 2" descr="BINP logo">
            <a:extLst>
              <a:ext uri="{FF2B5EF4-FFF2-40B4-BE49-F238E27FC236}">
                <a16:creationId xmlns:a16="http://schemas.microsoft.com/office/drawing/2014/main" id="{05A4530A-4F7A-4883-B433-EBF145644C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8208"/>
            <a:ext cx="1022860" cy="1223965"/>
          </a:xfrm>
          <a:prstGeom prst="rect">
            <a:avLst/>
          </a:prstGeom>
          <a:noFill/>
          <a:extLst>
            <a:ext uri="{909E8E84-426E-40DD-AFC4-6F175D3DCCD1}">
              <a14:hiddenFill xmlns:a14="http://schemas.microsoft.com/office/drawing/2010/main">
                <a:solidFill>
                  <a:srgbClr val="FFFFFF"/>
                </a:solidFill>
              </a14:hiddenFill>
            </a:ext>
          </a:extLst>
        </p:spPr>
      </p:pic>
      <p:sp>
        <p:nvSpPr>
          <p:cNvPr id="27" name="Заголовок 1">
            <a:extLst>
              <a:ext uri="{FF2B5EF4-FFF2-40B4-BE49-F238E27FC236}">
                <a16:creationId xmlns:a16="http://schemas.microsoft.com/office/drawing/2014/main" id="{7E0752E6-C866-4B07-9AFC-4A58E3E5F14F}"/>
              </a:ext>
            </a:extLst>
          </p:cNvPr>
          <p:cNvSpPr txBox="1">
            <a:spLocks/>
          </p:cNvSpPr>
          <p:nvPr/>
        </p:nvSpPr>
        <p:spPr>
          <a:xfrm>
            <a:off x="1549516" y="415643"/>
            <a:ext cx="9202304" cy="653801"/>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300" dirty="0" smtClean="0"/>
              <a:t>Experiments with Targets: Diagnostics </a:t>
            </a:r>
            <a:r>
              <a:rPr lang="en-US" sz="4300" dirty="0"/>
              <a:t>of </a:t>
            </a:r>
            <a:r>
              <a:rPr lang="en-US" sz="4300" dirty="0" smtClean="0"/>
              <a:t>Beam-Target Interaction</a:t>
            </a:r>
            <a:endParaRPr lang="ru-RU" sz="4300" dirty="0"/>
          </a:p>
        </p:txBody>
      </p:sp>
      <p:cxnSp>
        <p:nvCxnSpPr>
          <p:cNvPr id="28" name="Прямая соединительная линия 27">
            <a:extLst>
              <a:ext uri="{FF2B5EF4-FFF2-40B4-BE49-F238E27FC236}">
                <a16:creationId xmlns:a16="http://schemas.microsoft.com/office/drawing/2014/main" id="{01EAB9C3-D4E2-4EE3-B44C-F12203684968}"/>
              </a:ext>
            </a:extLst>
          </p:cNvPr>
          <p:cNvCxnSpPr/>
          <p:nvPr/>
        </p:nvCxnSpPr>
        <p:spPr>
          <a:xfrm>
            <a:off x="1614618" y="1085850"/>
            <a:ext cx="8611422"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737926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1397116" y="279650"/>
            <a:ext cx="10490083" cy="653801"/>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Space Charge Effects </a:t>
            </a:r>
            <a:r>
              <a:rPr lang="en-US" dirty="0"/>
              <a:t>in </a:t>
            </a:r>
            <a:r>
              <a:rPr lang="en-US" dirty="0" smtClean="0"/>
              <a:t>Bending Magnet </a:t>
            </a:r>
            <a:r>
              <a:rPr lang="en-US" dirty="0"/>
              <a:t>and </a:t>
            </a:r>
            <a:r>
              <a:rPr lang="en-US" dirty="0" smtClean="0"/>
              <a:t>Emittance Gain </a:t>
            </a:r>
          </a:p>
          <a:p>
            <a:r>
              <a:rPr lang="en-US" dirty="0" smtClean="0"/>
              <a:t>(Aberrations Effects</a:t>
            </a:r>
            <a:r>
              <a:rPr lang="en-US" dirty="0"/>
              <a:t>)</a:t>
            </a:r>
          </a:p>
        </p:txBody>
      </p:sp>
      <p:sp>
        <p:nvSpPr>
          <p:cNvPr id="10" name="Прямоугольник 9"/>
          <p:cNvSpPr/>
          <p:nvPr/>
        </p:nvSpPr>
        <p:spPr>
          <a:xfrm>
            <a:off x="1179667" y="1083252"/>
            <a:ext cx="8070802" cy="646331"/>
          </a:xfrm>
          <a:prstGeom prst="rect">
            <a:avLst/>
          </a:prstGeom>
        </p:spPr>
        <p:txBody>
          <a:bodyPr wrap="square">
            <a:spAutoFit/>
          </a:bodyPr>
          <a:lstStyle/>
          <a:p>
            <a:r>
              <a:rPr lang="en-US" dirty="0"/>
              <a:t>Bending magnet </a:t>
            </a:r>
            <a:r>
              <a:rPr lang="en-US" dirty="0" smtClean="0"/>
              <a:t>effects also involve </a:t>
            </a:r>
            <a:r>
              <a:rPr lang="en-US" b="1" dirty="0" smtClean="0"/>
              <a:t>aberrations </a:t>
            </a:r>
            <a:r>
              <a:rPr lang="en-US" b="1" dirty="0"/>
              <a:t>at the edges of the bending magnet.</a:t>
            </a:r>
            <a:endParaRPr lang="ru-RU" sz="1600" b="1" dirty="0"/>
          </a:p>
        </p:txBody>
      </p:sp>
      <p:grpSp>
        <p:nvGrpSpPr>
          <p:cNvPr id="33" name="Группа 32">
            <a:extLst>
              <a:ext uri="{FF2B5EF4-FFF2-40B4-BE49-F238E27FC236}">
                <a16:creationId xmlns:a16="http://schemas.microsoft.com/office/drawing/2014/main" id="{3588068A-BFF2-4B2A-BA5E-353B753A94B1}"/>
              </a:ext>
            </a:extLst>
          </p:cNvPr>
          <p:cNvGrpSpPr/>
          <p:nvPr/>
        </p:nvGrpSpPr>
        <p:grpSpPr>
          <a:xfrm>
            <a:off x="7540798" y="1063245"/>
            <a:ext cx="4346402" cy="2159297"/>
            <a:chOff x="186070" y="782290"/>
            <a:chExt cx="4230284" cy="2271290"/>
          </a:xfrm>
        </p:grpSpPr>
        <p:pic>
          <p:nvPicPr>
            <p:cNvPr id="35" name="Рисунок 34">
              <a:extLst>
                <a:ext uri="{FF2B5EF4-FFF2-40B4-BE49-F238E27FC236}">
                  <a16:creationId xmlns:a16="http://schemas.microsoft.com/office/drawing/2014/main" id="{59809E12-C4DD-43D6-AC10-5F13226774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738"/>
            <a:stretch/>
          </p:blipFill>
          <p:spPr>
            <a:xfrm>
              <a:off x="263089" y="782290"/>
              <a:ext cx="4153265" cy="2271290"/>
            </a:xfrm>
            <a:prstGeom prst="rect">
              <a:avLst/>
            </a:prstGeom>
          </p:spPr>
        </p:pic>
        <p:cxnSp>
          <p:nvCxnSpPr>
            <p:cNvPr id="36" name="Прямая соединительная линия 35">
              <a:extLst>
                <a:ext uri="{FF2B5EF4-FFF2-40B4-BE49-F238E27FC236}">
                  <a16:creationId xmlns:a16="http://schemas.microsoft.com/office/drawing/2014/main" id="{9FA415BE-09C9-49B4-8738-FED26B2FFFFB}"/>
                </a:ext>
              </a:extLst>
            </p:cNvPr>
            <p:cNvCxnSpPr>
              <a:cxnSpLocks/>
            </p:cNvCxnSpPr>
            <p:nvPr/>
          </p:nvCxnSpPr>
          <p:spPr>
            <a:xfrm>
              <a:off x="1708536" y="1964569"/>
              <a:ext cx="787030" cy="32087"/>
            </a:xfrm>
            <a:prstGeom prst="line">
              <a:avLst/>
            </a:prstGeom>
            <a:ln w="19050">
              <a:solidFill>
                <a:srgbClr val="3333FF"/>
              </a:solidFill>
              <a:prstDash val="dash"/>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a:extLst>
                <a:ext uri="{FF2B5EF4-FFF2-40B4-BE49-F238E27FC236}">
                  <a16:creationId xmlns:a16="http://schemas.microsoft.com/office/drawing/2014/main" id="{7A376EEA-C82A-4BE3-B9B1-B64E9727ACCC}"/>
                </a:ext>
              </a:extLst>
            </p:cNvPr>
            <p:cNvCxnSpPr>
              <a:cxnSpLocks/>
            </p:cNvCxnSpPr>
            <p:nvPr/>
          </p:nvCxnSpPr>
          <p:spPr>
            <a:xfrm>
              <a:off x="1357205" y="1384397"/>
              <a:ext cx="432048" cy="56427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AA0A343-FCAA-4633-B440-6311CD81A4EF}"/>
                </a:ext>
              </a:extLst>
            </p:cNvPr>
            <p:cNvSpPr txBox="1"/>
            <p:nvPr/>
          </p:nvSpPr>
          <p:spPr>
            <a:xfrm>
              <a:off x="186070" y="1156046"/>
              <a:ext cx="1931870" cy="599850"/>
            </a:xfrm>
            <a:prstGeom prst="rect">
              <a:avLst/>
            </a:prstGeom>
            <a:noFill/>
          </p:spPr>
          <p:txBody>
            <a:bodyPr wrap="square" rtlCol="0">
              <a:spAutoFit/>
            </a:bodyPr>
            <a:lstStyle/>
            <a:p>
              <a:pPr algn="ctr"/>
              <a:r>
                <a:rPr lang="en-US" sz="1200" b="1" dirty="0">
                  <a:solidFill>
                    <a:srgbClr val="2828F8"/>
                  </a:solidFill>
                  <a:latin typeface="Times New Roman" panose="02020603050405020304" pitchFamily="18" charset="0"/>
                  <a:cs typeface="Times New Roman" panose="02020603050405020304" pitchFamily="18" charset="0"/>
                </a:rPr>
                <a:t>Exit from magnet</a:t>
              </a:r>
              <a:endParaRPr lang="ru-RU" sz="1200" b="1" dirty="0">
                <a:solidFill>
                  <a:srgbClr val="2828F8"/>
                </a:solidFill>
                <a:latin typeface="Times New Roman" panose="02020603050405020304" pitchFamily="18" charset="0"/>
                <a:cs typeface="Times New Roman" panose="02020603050405020304" pitchFamily="18" charset="0"/>
              </a:endParaRPr>
            </a:p>
          </p:txBody>
        </p:sp>
      </p:grpSp>
      <p:sp>
        <p:nvSpPr>
          <p:cNvPr id="2" name="Прямоугольник 1">
            <a:extLst>
              <a:ext uri="{FF2B5EF4-FFF2-40B4-BE49-F238E27FC236}">
                <a16:creationId xmlns:a16="http://schemas.microsoft.com/office/drawing/2014/main" id="{48F03616-B6D4-431B-84CA-EE9A8DD05F79}"/>
              </a:ext>
            </a:extLst>
          </p:cNvPr>
          <p:cNvSpPr/>
          <p:nvPr/>
        </p:nvSpPr>
        <p:spPr>
          <a:xfrm>
            <a:off x="193482" y="1703708"/>
            <a:ext cx="7167438" cy="2062103"/>
          </a:xfrm>
          <a:prstGeom prst="rect">
            <a:avLst/>
          </a:prstGeom>
        </p:spPr>
        <p:txBody>
          <a:bodyPr wrap="square">
            <a:spAutoFit/>
          </a:bodyPr>
          <a:lstStyle/>
          <a:p>
            <a:pPr algn="just"/>
            <a:r>
              <a:rPr lang="en-US" sz="1600" dirty="0" smtClean="0"/>
              <a:t>The given problem requires 3D </a:t>
            </a:r>
            <a:r>
              <a:rPr lang="en-US" sz="1600" dirty="0"/>
              <a:t>beam modelling in </a:t>
            </a:r>
            <a:r>
              <a:rPr lang="en-US" sz="1600" dirty="0" smtClean="0"/>
              <a:t>dipole </a:t>
            </a:r>
            <a:r>
              <a:rPr lang="en-US" sz="1600" dirty="0"/>
              <a:t>magnet </a:t>
            </a:r>
            <a:r>
              <a:rPr lang="en-US" sz="1600" dirty="0" smtClean="0"/>
              <a:t>fields. For this purpose, </a:t>
            </a:r>
            <a:r>
              <a:rPr lang="ru-RU" sz="1600" dirty="0" smtClean="0"/>
              <a:t>CST </a:t>
            </a:r>
            <a:r>
              <a:rPr lang="ru-RU" sz="1600" dirty="0" err="1"/>
              <a:t>Studio</a:t>
            </a:r>
            <a:r>
              <a:rPr lang="ru-RU" sz="1600" dirty="0"/>
              <a:t> </a:t>
            </a:r>
            <a:r>
              <a:rPr lang="ru-RU" sz="1600" dirty="0" err="1" smtClean="0"/>
              <a:t>Suite</a:t>
            </a:r>
            <a:r>
              <a:rPr lang="en-US" sz="1600" dirty="0" smtClean="0"/>
              <a:t> was used. </a:t>
            </a:r>
          </a:p>
          <a:p>
            <a:pPr algn="just"/>
            <a:r>
              <a:rPr lang="en-US" sz="1600" dirty="0" smtClean="0"/>
              <a:t>When modelling a beam with a current of 2 kA in CST, a cumbersome significant </a:t>
            </a:r>
            <a:r>
              <a:rPr lang="en-US" sz="1600" dirty="0"/>
              <a:t>numerical increase in emittance </a:t>
            </a:r>
            <a:r>
              <a:rPr lang="en-US" sz="1600" dirty="0" smtClean="0"/>
              <a:t>was revealed </a:t>
            </a:r>
            <a:r>
              <a:rPr lang="en-US" sz="1600" dirty="0"/>
              <a:t>in the model problem of expanding beam with uniform charge distribution within the </a:t>
            </a:r>
            <a:r>
              <a:rPr lang="en-US" sz="1600" dirty="0" smtClean="0"/>
              <a:t>tube. To reduce contribution of CST self-fields calculation errors into the emittance, one would have to substantially decrease the discretization step that would make the problem resource-intensive and time-consuming. The following algorithm was used to overcome this challenge:</a:t>
            </a:r>
            <a:endParaRPr lang="ru-RU" sz="1600" dirty="0"/>
          </a:p>
        </p:txBody>
      </p:sp>
      <p:cxnSp>
        <p:nvCxnSpPr>
          <p:cNvPr id="17" name="Прямая соединительная линия 16">
            <a:extLst>
              <a:ext uri="{FF2B5EF4-FFF2-40B4-BE49-F238E27FC236}">
                <a16:creationId xmlns:a16="http://schemas.microsoft.com/office/drawing/2014/main" id="{19348FE5-DFE5-46FF-BDAF-3EBB2E9F689F}"/>
              </a:ext>
            </a:extLst>
          </p:cNvPr>
          <p:cNvCxnSpPr/>
          <p:nvPr/>
        </p:nvCxnSpPr>
        <p:spPr>
          <a:xfrm>
            <a:off x="1462218" y="933450"/>
            <a:ext cx="8047153"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20" name="Прямоугольник 19">
            <a:extLst>
              <a:ext uri="{FF2B5EF4-FFF2-40B4-BE49-F238E27FC236}">
                <a16:creationId xmlns:a16="http://schemas.microsoft.com/office/drawing/2014/main" id="{95F292DA-E9CB-4BD9-BEFC-72AA78861C7E}"/>
              </a:ext>
            </a:extLst>
          </p:cNvPr>
          <p:cNvSpPr/>
          <p:nvPr/>
        </p:nvSpPr>
        <p:spPr>
          <a:xfrm>
            <a:off x="259080" y="3803656"/>
            <a:ext cx="3979870" cy="2554545"/>
          </a:xfrm>
          <a:prstGeom prst="rect">
            <a:avLst/>
          </a:prstGeom>
        </p:spPr>
        <p:txBody>
          <a:bodyPr wrap="square">
            <a:spAutoFit/>
          </a:bodyPr>
          <a:lstStyle/>
          <a:p>
            <a:pPr marL="342900" indent="-342900">
              <a:buFont typeface="+mj-lt"/>
              <a:buAutoNum type="arabicPeriod"/>
            </a:pPr>
            <a:r>
              <a:rPr lang="ru-RU" sz="1600" dirty="0" smtClean="0">
                <a:solidFill>
                  <a:srgbClr val="002060"/>
                </a:solidFill>
                <a:latin typeface="Times New Roman" panose="02020603050405020304" pitchFamily="18" charset="0"/>
                <a:cs typeface="Times New Roman" panose="02020603050405020304" pitchFamily="18" charset="0"/>
              </a:rPr>
              <a:t>C</a:t>
            </a:r>
            <a:r>
              <a:rPr lang="en-US" sz="1600" dirty="0" smtClean="0">
                <a:solidFill>
                  <a:srgbClr val="002060"/>
                </a:solidFill>
                <a:latin typeface="Times New Roman" panose="02020603050405020304" pitchFamily="18" charset="0"/>
                <a:cs typeface="Times New Roman" panose="02020603050405020304" pitchFamily="18" charset="0"/>
              </a:rPr>
              <a:t>ST c</a:t>
            </a:r>
            <a:r>
              <a:rPr lang="ru-RU" sz="1600" dirty="0" err="1" smtClean="0">
                <a:solidFill>
                  <a:srgbClr val="002060"/>
                </a:solidFill>
                <a:latin typeface="Times New Roman" panose="02020603050405020304" pitchFamily="18" charset="0"/>
                <a:cs typeface="Times New Roman" panose="02020603050405020304" pitchFamily="18" charset="0"/>
              </a:rPr>
              <a:t>alculation</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of</a:t>
            </a:r>
            <a:r>
              <a:rPr lang="ru-RU" sz="1600" dirty="0">
                <a:solidFill>
                  <a:srgbClr val="002060"/>
                </a:solidFill>
                <a:latin typeface="Times New Roman" panose="02020603050405020304" pitchFamily="18" charset="0"/>
                <a:cs typeface="Times New Roman" panose="02020603050405020304" pitchFamily="18" charset="0"/>
              </a:rPr>
              <a:t> </a:t>
            </a:r>
            <a:r>
              <a:rPr lang="en-US" sz="1600" dirty="0">
                <a:solidFill>
                  <a:srgbClr val="002060"/>
                </a:solidFill>
                <a:latin typeface="Times New Roman" panose="02020603050405020304" pitchFamily="18" charset="0"/>
                <a:cs typeface="Times New Roman" panose="02020603050405020304" pitchFamily="18" charset="0"/>
              </a:rPr>
              <a:t>the </a:t>
            </a:r>
            <a:r>
              <a:rPr lang="ru-RU" sz="1600" dirty="0" err="1">
                <a:solidFill>
                  <a:srgbClr val="002060"/>
                </a:solidFill>
                <a:latin typeface="Times New Roman" panose="02020603050405020304" pitchFamily="18" charset="0"/>
                <a:cs typeface="Times New Roman" panose="02020603050405020304" pitchFamily="18" charset="0"/>
              </a:rPr>
              <a:t>beam</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transport</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with</a:t>
            </a:r>
            <a:r>
              <a:rPr lang="ru-RU" sz="1600" dirty="0">
                <a:solidFill>
                  <a:srgbClr val="002060"/>
                </a:solidFill>
                <a:latin typeface="Times New Roman" panose="02020603050405020304" pitchFamily="18" charset="0"/>
                <a:cs typeface="Times New Roman" panose="02020603050405020304" pitchFamily="18" charset="0"/>
              </a:rPr>
              <a:t> a </a:t>
            </a:r>
            <a:r>
              <a:rPr lang="ru-RU" sz="1600" dirty="0" err="1">
                <a:solidFill>
                  <a:srgbClr val="002060"/>
                </a:solidFill>
                <a:latin typeface="Times New Roman" panose="02020603050405020304" pitchFamily="18" charset="0"/>
                <a:cs typeface="Times New Roman" panose="02020603050405020304" pitchFamily="18" charset="0"/>
              </a:rPr>
              <a:t>current</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of</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a:solidFill>
                  <a:srgbClr val="FF0000"/>
                </a:solidFill>
                <a:latin typeface="Times New Roman" panose="02020603050405020304" pitchFamily="18" charset="0"/>
                <a:cs typeface="Times New Roman" panose="02020603050405020304" pitchFamily="18" charset="0"/>
              </a:rPr>
              <a:t>2</a:t>
            </a:r>
            <a:r>
              <a:rPr lang="en-US" sz="1600" dirty="0">
                <a:solidFill>
                  <a:srgbClr val="FF0000"/>
                </a:solidFill>
                <a:latin typeface="Times New Roman" panose="02020603050405020304" pitchFamily="18" charset="0"/>
                <a:cs typeface="Times New Roman" panose="02020603050405020304" pitchFamily="18" charset="0"/>
              </a:rPr>
              <a:t> kA </a:t>
            </a:r>
            <a:r>
              <a:rPr lang="en-US" sz="1600" dirty="0" smtClean="0">
                <a:solidFill>
                  <a:srgbClr val="002060"/>
                </a:solidFill>
                <a:latin typeface="Times New Roman" panose="02020603050405020304" pitchFamily="18" charset="0"/>
                <a:cs typeface="Times New Roman" panose="02020603050405020304" pitchFamily="18" charset="0"/>
              </a:rPr>
              <a:t>for</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err="1" smtClean="0">
                <a:solidFill>
                  <a:srgbClr val="002060"/>
                </a:solidFill>
                <a:latin typeface="Times New Roman" panose="02020603050405020304" pitchFamily="18" charset="0"/>
                <a:cs typeface="Times New Roman" panose="02020603050405020304" pitchFamily="18" charset="0"/>
              </a:rPr>
              <a:t>determin</a:t>
            </a:r>
            <a:r>
              <a:rPr lang="en-US" sz="1600" dirty="0" err="1" smtClean="0">
                <a:solidFill>
                  <a:srgbClr val="002060"/>
                </a:solidFill>
                <a:latin typeface="Times New Roman" panose="02020603050405020304" pitchFamily="18" charset="0"/>
                <a:cs typeface="Times New Roman" panose="02020603050405020304" pitchFamily="18" charset="0"/>
              </a:rPr>
              <a:t>ing</a:t>
            </a:r>
            <a:r>
              <a:rPr lang="en-US" sz="1600" dirty="0">
                <a:solidFill>
                  <a:srgbClr val="002060"/>
                </a:solidFill>
                <a:latin typeface="Times New Roman" panose="02020603050405020304" pitchFamily="18" charset="0"/>
                <a:cs typeface="Times New Roman" panose="02020603050405020304" pitchFamily="18" charset="0"/>
              </a:rPr>
              <a:t/>
            </a:r>
            <a:br>
              <a:rPr lang="en-US" sz="1600" dirty="0">
                <a:solidFill>
                  <a:srgbClr val="002060"/>
                </a:solidFill>
                <a:latin typeface="Times New Roman" panose="02020603050405020304" pitchFamily="18" charset="0"/>
                <a:cs typeface="Times New Roman" panose="02020603050405020304" pitchFamily="18" charset="0"/>
              </a:rPr>
            </a:br>
            <a:r>
              <a:rPr lang="ru-RU" sz="1600" dirty="0" err="1" smtClean="0">
                <a:solidFill>
                  <a:srgbClr val="002060"/>
                </a:solidFill>
                <a:latin typeface="Times New Roman" panose="02020603050405020304" pitchFamily="18" charset="0"/>
                <a:cs typeface="Times New Roman" panose="02020603050405020304" pitchFamily="18" charset="0"/>
              </a:rPr>
              <a:t>beam</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err="1" smtClean="0">
                <a:solidFill>
                  <a:srgbClr val="002060"/>
                </a:solidFill>
                <a:latin typeface="Times New Roman" panose="02020603050405020304" pitchFamily="18" charset="0"/>
                <a:cs typeface="Times New Roman" panose="02020603050405020304" pitchFamily="18" charset="0"/>
              </a:rPr>
              <a:t>shape</a:t>
            </a:r>
            <a:r>
              <a:rPr lang="en-US" sz="1600" dirty="0">
                <a:solidFill>
                  <a:srgbClr val="002060"/>
                </a:solidFill>
                <a:latin typeface="Times New Roman" panose="02020603050405020304" pitchFamily="18" charset="0"/>
                <a:cs typeface="Times New Roman" panose="02020603050405020304" pitchFamily="18" charset="0"/>
              </a:rPr>
              <a:t>;</a:t>
            </a:r>
            <a:endParaRPr lang="ru-RU" sz="1600" dirty="0">
              <a:solidFill>
                <a:srgbClr val="002060"/>
              </a:solidFill>
              <a:latin typeface="Times New Roman" panose="02020603050405020304" pitchFamily="18" charset="0"/>
              <a:cs typeface="Times New Roman" panose="02020603050405020304" pitchFamily="18" charset="0"/>
            </a:endParaRPr>
          </a:p>
          <a:p>
            <a:pPr marL="342900" indent="-342900">
              <a:buFont typeface="+mj-lt"/>
              <a:buAutoNum type="arabicPeriod"/>
            </a:pPr>
            <a:r>
              <a:rPr lang="ru-RU" sz="1600" dirty="0" smtClean="0">
                <a:solidFill>
                  <a:srgbClr val="002060"/>
                </a:solidFill>
                <a:latin typeface="Times New Roman" panose="02020603050405020304" pitchFamily="18" charset="0"/>
                <a:cs typeface="Times New Roman" panose="02020603050405020304" pitchFamily="18" charset="0"/>
              </a:rPr>
              <a:t>C</a:t>
            </a:r>
            <a:r>
              <a:rPr lang="en-US" sz="1600" dirty="0" smtClean="0">
                <a:solidFill>
                  <a:srgbClr val="002060"/>
                </a:solidFill>
                <a:latin typeface="Times New Roman" panose="02020603050405020304" pitchFamily="18" charset="0"/>
                <a:cs typeface="Times New Roman" panose="02020603050405020304" pitchFamily="18" charset="0"/>
              </a:rPr>
              <a:t>OMSOL c</a:t>
            </a:r>
            <a:r>
              <a:rPr lang="ru-RU" sz="1600" dirty="0" err="1" smtClean="0">
                <a:solidFill>
                  <a:srgbClr val="002060"/>
                </a:solidFill>
                <a:latin typeface="Times New Roman" panose="02020603050405020304" pitchFamily="18" charset="0"/>
                <a:cs typeface="Times New Roman" panose="02020603050405020304" pitchFamily="18" charset="0"/>
              </a:rPr>
              <a:t>alculation</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of</a:t>
            </a:r>
            <a:r>
              <a:rPr lang="ru-RU" sz="1600" dirty="0">
                <a:solidFill>
                  <a:srgbClr val="002060"/>
                </a:solidFill>
                <a:latin typeface="Times New Roman" panose="02020603050405020304" pitchFamily="18" charset="0"/>
                <a:cs typeface="Times New Roman" panose="02020603050405020304" pitchFamily="18" charset="0"/>
              </a:rPr>
              <a:t> </a:t>
            </a:r>
            <a:r>
              <a:rPr lang="en-US" sz="1600" dirty="0">
                <a:solidFill>
                  <a:srgbClr val="002060"/>
                </a:solidFill>
                <a:latin typeface="Times New Roman" panose="02020603050405020304" pitchFamily="18" charset="0"/>
                <a:cs typeface="Times New Roman" panose="02020603050405020304" pitchFamily="18" charset="0"/>
              </a:rPr>
              <a:t>self </a:t>
            </a:r>
            <a:r>
              <a:rPr lang="ru-RU" sz="1600" dirty="0" err="1">
                <a:solidFill>
                  <a:srgbClr val="002060"/>
                </a:solidFill>
                <a:latin typeface="Times New Roman" panose="02020603050405020304" pitchFamily="18" charset="0"/>
                <a:cs typeface="Times New Roman" panose="02020603050405020304" pitchFamily="18" charset="0"/>
              </a:rPr>
              <a:t>electric</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and</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magnetic</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fields</a:t>
            </a:r>
            <a:r>
              <a:rPr lang="ru-RU" sz="1600" dirty="0">
                <a:solidFill>
                  <a:srgbClr val="002060"/>
                </a:solidFill>
                <a:latin typeface="Times New Roman" panose="02020603050405020304" pitchFamily="18" charset="0"/>
                <a:cs typeface="Times New Roman" panose="02020603050405020304" pitchFamily="18" charset="0"/>
              </a:rPr>
              <a:t> </a:t>
            </a:r>
            <a:r>
              <a:rPr lang="en-US" sz="1600" dirty="0">
                <a:solidFill>
                  <a:srgbClr val="002060"/>
                </a:solidFill>
                <a:latin typeface="Times New Roman" panose="02020603050405020304" pitchFamily="18" charset="0"/>
                <a:cs typeface="Times New Roman" panose="02020603050405020304" pitchFamily="18" charset="0"/>
              </a:rPr>
              <a:t>of</a:t>
            </a:r>
            <a:r>
              <a:rPr lang="ru-RU" sz="1600" dirty="0">
                <a:solidFill>
                  <a:srgbClr val="002060"/>
                </a:solidFill>
                <a:latin typeface="Times New Roman" panose="02020603050405020304" pitchFamily="18" charset="0"/>
                <a:cs typeface="Times New Roman" panose="02020603050405020304" pitchFamily="18" charset="0"/>
              </a:rPr>
              <a:t> </a:t>
            </a:r>
            <a:r>
              <a:rPr lang="en-US" sz="1600" dirty="0" smtClean="0">
                <a:solidFill>
                  <a:srgbClr val="002060"/>
                </a:solidFill>
                <a:latin typeface="Times New Roman" panose="02020603050405020304" pitchFamily="18" charset="0"/>
                <a:cs typeface="Times New Roman" panose="02020603050405020304" pitchFamily="18" charset="0"/>
              </a:rPr>
              <a:t>the</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uniformly</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charged</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curved</a:t>
            </a:r>
            <a:r>
              <a:rPr lang="ru-RU" sz="1600" dirty="0">
                <a:solidFill>
                  <a:srgbClr val="002060"/>
                </a:solidFill>
                <a:latin typeface="Times New Roman" panose="02020603050405020304" pitchFamily="18" charset="0"/>
                <a:cs typeface="Times New Roman" panose="02020603050405020304" pitchFamily="18" charset="0"/>
              </a:rPr>
              <a:t> </a:t>
            </a:r>
            <a:r>
              <a:rPr lang="ru-RU" sz="1600" dirty="0" err="1" smtClean="0">
                <a:solidFill>
                  <a:srgbClr val="002060"/>
                </a:solidFill>
                <a:latin typeface="Times New Roman" panose="02020603050405020304" pitchFamily="18" charset="0"/>
                <a:cs typeface="Times New Roman" panose="02020603050405020304" pitchFamily="18" charset="0"/>
              </a:rPr>
              <a:t>cylinder</a:t>
            </a:r>
            <a:r>
              <a:rPr lang="en-US" sz="1600" dirty="0" smtClean="0">
                <a:solidFill>
                  <a:srgbClr val="002060"/>
                </a:solidFill>
                <a:latin typeface="Times New Roman" panose="02020603050405020304" pitchFamily="18" charset="0"/>
                <a:cs typeface="Times New Roman" panose="02020603050405020304" pitchFamily="18" charset="0"/>
              </a:rPr>
              <a:t> reproducing the beam shape (given </a:t>
            </a:r>
            <a:r>
              <a:rPr lang="en-US" sz="1600" dirty="0">
                <a:solidFill>
                  <a:srgbClr val="002060"/>
                </a:solidFill>
                <a:latin typeface="Times New Roman" panose="02020603050405020304" pitchFamily="18" charset="0"/>
                <a:cs typeface="Times New Roman" panose="02020603050405020304" pitchFamily="18" charset="0"/>
              </a:rPr>
              <a:t>in </a:t>
            </a:r>
            <a:r>
              <a:rPr lang="en-US" sz="1600" dirty="0" smtClean="0">
                <a:solidFill>
                  <a:srgbClr val="002060"/>
                </a:solidFill>
                <a:latin typeface="Times New Roman" panose="02020603050405020304" pitchFamily="18" charset="0"/>
                <a:cs typeface="Times New Roman" panose="02020603050405020304" pitchFamily="18" charset="0"/>
              </a:rPr>
              <a:t>step 1)</a:t>
            </a:r>
          </a:p>
          <a:p>
            <a:pPr marL="342900" indent="-342900">
              <a:buFont typeface="+mj-lt"/>
              <a:buAutoNum type="arabicPeriod"/>
            </a:pPr>
            <a:r>
              <a:rPr lang="en-US" sz="1600" dirty="0" smtClean="0">
                <a:solidFill>
                  <a:srgbClr val="002060"/>
                </a:solidFill>
                <a:latin typeface="Times New Roman" panose="02020603050405020304" pitchFamily="18" charset="0"/>
                <a:cs typeface="Times New Roman" panose="02020603050405020304" pitchFamily="18" charset="0"/>
              </a:rPr>
              <a:t>Particle tracking in</a:t>
            </a:r>
            <a:r>
              <a:rPr lang="ru-RU" sz="1600" dirty="0" smtClean="0">
                <a:solidFill>
                  <a:srgbClr val="002060"/>
                </a:solidFill>
                <a:latin typeface="Times New Roman" panose="02020603050405020304" pitchFamily="18" charset="0"/>
                <a:cs typeface="Times New Roman" panose="02020603050405020304" pitchFamily="18" charset="0"/>
              </a:rPr>
              <a:t> </a:t>
            </a:r>
            <a:r>
              <a:rPr lang="ru-RU" sz="1600" dirty="0" err="1">
                <a:solidFill>
                  <a:srgbClr val="002060"/>
                </a:solidFill>
                <a:latin typeface="Times New Roman" panose="02020603050405020304" pitchFamily="18" charset="0"/>
                <a:cs typeface="Times New Roman" panose="02020603050405020304" pitchFamily="18" charset="0"/>
              </a:rPr>
              <a:t>calculated</a:t>
            </a:r>
            <a:r>
              <a:rPr lang="ru-RU" sz="1600" dirty="0">
                <a:solidFill>
                  <a:srgbClr val="002060"/>
                </a:solidFill>
                <a:latin typeface="Times New Roman" panose="02020603050405020304" pitchFamily="18" charset="0"/>
                <a:cs typeface="Times New Roman" panose="02020603050405020304" pitchFamily="18" charset="0"/>
              </a:rPr>
              <a:t> </a:t>
            </a:r>
            <a:r>
              <a:rPr lang="en-US" sz="1600" dirty="0" smtClean="0">
                <a:solidFill>
                  <a:srgbClr val="002060"/>
                </a:solidFill>
                <a:latin typeface="Times New Roman" panose="02020603050405020304" pitchFamily="18" charset="0"/>
                <a:cs typeface="Times New Roman" panose="02020603050405020304" pitchFamily="18" charset="0"/>
              </a:rPr>
              <a:t>beam self- </a:t>
            </a:r>
            <a:r>
              <a:rPr lang="ru-RU" sz="1600" dirty="0" err="1" smtClean="0">
                <a:solidFill>
                  <a:srgbClr val="002060"/>
                </a:solidFill>
                <a:latin typeface="Times New Roman" panose="02020603050405020304" pitchFamily="18" charset="0"/>
                <a:cs typeface="Times New Roman" panose="02020603050405020304" pitchFamily="18" charset="0"/>
              </a:rPr>
              <a:t>field</a:t>
            </a:r>
            <a:r>
              <a:rPr lang="en-US" sz="1600" dirty="0" smtClean="0">
                <a:solidFill>
                  <a:srgbClr val="002060"/>
                </a:solidFill>
                <a:latin typeface="Times New Roman" panose="02020603050405020304" pitchFamily="18" charset="0"/>
                <a:cs typeface="Times New Roman" panose="02020603050405020304" pitchFamily="18" charset="0"/>
              </a:rPr>
              <a:t>s in the presence of bending magnet external fields.</a:t>
            </a:r>
            <a:endParaRPr lang="ru-RU" sz="1600" dirty="0">
              <a:solidFill>
                <a:srgbClr val="002060"/>
              </a:solidFill>
              <a:latin typeface="Times New Roman" panose="02020603050405020304" pitchFamily="18" charset="0"/>
              <a:cs typeface="Times New Roman" panose="02020603050405020304" pitchFamily="18" charset="0"/>
            </a:endParaRPr>
          </a:p>
        </p:txBody>
      </p:sp>
      <p:sp>
        <p:nvSpPr>
          <p:cNvPr id="41" name="Подзаголовок 2">
            <a:extLst>
              <a:ext uri="{FF2B5EF4-FFF2-40B4-BE49-F238E27FC236}">
                <a16:creationId xmlns:a16="http://schemas.microsoft.com/office/drawing/2014/main" id="{60DE2C0B-92BF-4027-A0CA-C0398E6E061E}"/>
              </a:ext>
            </a:extLst>
          </p:cNvPr>
          <p:cNvSpPr txBox="1">
            <a:spLocks/>
          </p:cNvSpPr>
          <p:nvPr/>
        </p:nvSpPr>
        <p:spPr>
          <a:xfrm>
            <a:off x="0" y="1205757"/>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42" name="Picture 2" descr="BINP logo">
            <a:extLst>
              <a:ext uri="{FF2B5EF4-FFF2-40B4-BE49-F238E27FC236}">
                <a16:creationId xmlns:a16="http://schemas.microsoft.com/office/drawing/2014/main" id="{71D09BAD-07BD-4664-9FD7-8A2294F636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208"/>
            <a:ext cx="1022860" cy="1223965"/>
          </a:xfrm>
          <a:prstGeom prst="rect">
            <a:avLst/>
          </a:prstGeom>
          <a:noFill/>
          <a:extLst>
            <a:ext uri="{909E8E84-426E-40DD-AFC4-6F175D3DCCD1}">
              <a14:hiddenFill xmlns:a14="http://schemas.microsoft.com/office/drawing/2010/main">
                <a:solidFill>
                  <a:srgbClr val="FFFFFF"/>
                </a:solidFill>
              </a14:hiddenFill>
            </a:ext>
          </a:extLst>
        </p:spPr>
      </p:pic>
      <p:pic>
        <p:nvPicPr>
          <p:cNvPr id="44" name="Рисунок 43"/>
          <p:cNvPicPr>
            <a:picLocks noChangeAspect="1"/>
          </p:cNvPicPr>
          <p:nvPr/>
        </p:nvPicPr>
        <p:blipFill rotWithShape="1">
          <a:blip r:embed="rId4"/>
          <a:srcRect l="539"/>
          <a:stretch/>
        </p:blipFill>
        <p:spPr>
          <a:xfrm>
            <a:off x="4238950" y="3720493"/>
            <a:ext cx="7853665" cy="2899779"/>
          </a:xfrm>
          <a:prstGeom prst="rect">
            <a:avLst/>
          </a:prstGeom>
        </p:spPr>
      </p:pic>
    </p:spTree>
    <p:extLst>
      <p:ext uri="{BB962C8B-B14F-4D97-AF65-F5344CB8AC3E}">
        <p14:creationId xmlns:p14="http://schemas.microsoft.com/office/powerpoint/2010/main" val="3937838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Прямоугольник 8">
                <a:extLst>
                  <a:ext uri="{FF2B5EF4-FFF2-40B4-BE49-F238E27FC236}">
                    <a16:creationId xmlns:a16="http://schemas.microsoft.com/office/drawing/2014/main" id="{A19F96F5-8141-41DF-BF35-A1D1651F5047}"/>
                  </a:ext>
                </a:extLst>
              </p:cNvPr>
              <p:cNvSpPr/>
              <p:nvPr/>
            </p:nvSpPr>
            <p:spPr>
              <a:xfrm>
                <a:off x="27065" y="1525387"/>
                <a:ext cx="5104033" cy="1816331"/>
              </a:xfrm>
              <a:prstGeom prst="rect">
                <a:avLst/>
              </a:prstGeom>
            </p:spPr>
            <p:txBody>
              <a:bodyPr wrap="square">
                <a:spAutoFit/>
              </a:bodyPr>
              <a:lstStyle/>
              <a:p>
                <a:pPr marL="400050" indent="-400050">
                  <a:buFont typeface="+mj-lt"/>
                  <a:buAutoNum type="romanUcPeriod"/>
                </a:pPr>
                <a:r>
                  <a:rPr lang="en-US" sz="1400" dirty="0" smtClean="0"/>
                  <a:t>Module </a:t>
                </a:r>
                <a:r>
                  <a:rPr lang="en-US" sz="1400" dirty="0"/>
                  <a:t>for calculating accelerating fields in </a:t>
                </a:r>
                <a:r>
                  <a:rPr lang="en-US" sz="1400" dirty="0" smtClean="0"/>
                  <a:t>LIA;</a:t>
                </a:r>
                <a:endParaRPr lang="en-US" sz="1400" dirty="0"/>
              </a:p>
              <a:p>
                <a:pPr marL="400050" indent="-400050" algn="just">
                  <a:buFont typeface="+mj-lt"/>
                  <a:buAutoNum type="romanUcPeriod"/>
                </a:pPr>
                <a:r>
                  <a:rPr lang="en-US" sz="1400" dirty="0" smtClean="0"/>
                  <a:t>Module </a:t>
                </a:r>
                <a:r>
                  <a:rPr lang="en-US" sz="1400" dirty="0"/>
                  <a:t>for calculating focusing fields in </a:t>
                </a:r>
                <a:r>
                  <a:rPr lang="en-US" sz="1400" dirty="0" smtClean="0"/>
                  <a:t>LIA;</a:t>
                </a:r>
                <a:endParaRPr lang="en-US" sz="1400" dirty="0"/>
              </a:p>
              <a:p>
                <a:pPr marL="400050" indent="-400050" algn="ctr">
                  <a:buFont typeface="+mj-lt"/>
                  <a:buAutoNum type="romanUcPeriod"/>
                </a:pPr>
                <a:r>
                  <a:rPr lang="en-US" sz="1400" dirty="0" smtClean="0"/>
                  <a:t>Module </a:t>
                </a:r>
                <a:r>
                  <a:rPr lang="en-US" sz="1400" dirty="0"/>
                  <a:t>for calculating </a:t>
                </a:r>
                <a:r>
                  <a:rPr lang="en-US" sz="1400" dirty="0" err="1"/>
                  <a:t>eigenmodes</a:t>
                </a:r>
                <a:r>
                  <a:rPr lang="en-US" sz="1400" dirty="0"/>
                  <a:t> (Sturm-</a:t>
                </a:r>
                <a:r>
                  <a:rPr lang="en-US" sz="1400" dirty="0" err="1"/>
                  <a:t>Liouville</a:t>
                </a:r>
                <a:r>
                  <a:rPr lang="en-US" sz="1400" dirty="0"/>
                  <a:t> </a:t>
                </a:r>
                <a:r>
                  <a:rPr lang="en-US" sz="1400" dirty="0" smtClean="0"/>
                  <a:t>problem) </a:t>
                </a:r>
                <a14:m>
                  <m:oMath xmlns:m="http://schemas.openxmlformats.org/officeDocument/2006/math">
                    <m:acc>
                      <m:accPr>
                        <m:chr m:val="̅"/>
                        <m:ctrlPr>
                          <a:rPr lang="en-US" sz="1400" b="0" i="1" smtClean="0">
                            <a:latin typeface="Cambria Math" panose="02040503050406030204" pitchFamily="18" charset="0"/>
                          </a:rPr>
                        </m:ctrlPr>
                      </m:accPr>
                      <m:e>
                        <m:r>
                          <a:rPr lang="en-US" sz="1400" b="0" i="1" smtClean="0">
                            <a:latin typeface="Cambria Math" panose="02040503050406030204" pitchFamily="18" charset="0"/>
                          </a:rPr>
                          <m:t>𝐴</m:t>
                        </m:r>
                      </m:e>
                    </m:acc>
                    <m:d>
                      <m:dPr>
                        <m:ctrlPr>
                          <a:rPr lang="en-US" sz="1400" b="0" i="1" smtClean="0">
                            <a:latin typeface="Cambria Math" panose="02040503050406030204" pitchFamily="18" charset="0"/>
                          </a:rPr>
                        </m:ctrlPr>
                      </m:dPr>
                      <m:e>
                        <m:acc>
                          <m:accPr>
                            <m:chr m:val="̅"/>
                            <m:ctrlPr>
                              <a:rPr lang="en-US" sz="1400" b="0" i="1" smtClean="0">
                                <a:latin typeface="Cambria Math" panose="02040503050406030204" pitchFamily="18" charset="0"/>
                              </a:rPr>
                            </m:ctrlPr>
                          </m:accPr>
                          <m:e>
                            <m:r>
                              <a:rPr lang="en-US" sz="1400" b="0" i="1" smtClean="0">
                                <a:latin typeface="Cambria Math" panose="02040503050406030204" pitchFamily="18" charset="0"/>
                              </a:rPr>
                              <m:t>𝑟</m:t>
                            </m:r>
                          </m:e>
                        </m:acc>
                        <m:r>
                          <a:rPr lang="en-US" sz="1400" b="0" i="1" smtClean="0">
                            <a:latin typeface="Cambria Math" panose="02040503050406030204" pitchFamily="18" charset="0"/>
                          </a:rPr>
                          <m:t>,</m:t>
                        </m:r>
                        <m:r>
                          <a:rPr lang="en-US" sz="1400" b="0" i="1" smtClean="0">
                            <a:latin typeface="Cambria Math" panose="02040503050406030204" pitchFamily="18" charset="0"/>
                          </a:rPr>
                          <m:t>𝑡</m:t>
                        </m:r>
                      </m:e>
                    </m:d>
                    <m:r>
                      <a:rPr lang="en-US" sz="1400" b="0" i="1" smtClean="0">
                        <a:latin typeface="Cambria Math" panose="02040503050406030204" pitchFamily="18" charset="0"/>
                      </a:rPr>
                      <m:t>=</m:t>
                    </m:r>
                    <m:nary>
                      <m:naryPr>
                        <m:chr m:val="∑"/>
                        <m:subHide m:val="on"/>
                        <m:supHide m:val="on"/>
                        <m:ctrlPr>
                          <a:rPr lang="en-US" sz="1400" b="0" i="1" smtClean="0">
                            <a:latin typeface="Cambria Math" panose="02040503050406030204" pitchFamily="18" charset="0"/>
                          </a:rPr>
                        </m:ctrlPr>
                      </m:naryPr>
                      <m:sub/>
                      <m:sup/>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𝜎</m:t>
                            </m:r>
                          </m:e>
                          <m:sub>
                            <m:r>
                              <a:rPr lang="en-US" sz="1400" b="0" i="1" smtClean="0">
                                <a:latin typeface="Cambria Math" panose="02040503050406030204" pitchFamily="18" charset="0"/>
                              </a:rPr>
                              <m:t>𝑙</m:t>
                            </m:r>
                          </m:sub>
                        </m:sSub>
                        <m:r>
                          <a:rPr lang="en-US" sz="1400" b="0" i="1" smtClean="0">
                            <a:latin typeface="Cambria Math" panose="02040503050406030204" pitchFamily="18" charset="0"/>
                          </a:rPr>
                          <m:t>(</m:t>
                        </m:r>
                        <m:r>
                          <a:rPr lang="en-US" sz="1400" b="0" i="1" smtClean="0">
                            <a:latin typeface="Cambria Math" panose="02040503050406030204" pitchFamily="18" charset="0"/>
                          </a:rPr>
                          <m:t>𝑡</m:t>
                        </m:r>
                        <m:r>
                          <a:rPr lang="en-US" sz="1400" b="0" i="1" smtClean="0">
                            <a:latin typeface="Cambria Math" panose="02040503050406030204" pitchFamily="18" charset="0"/>
                          </a:rPr>
                          <m:t>) </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𝐴</m:t>
                            </m:r>
                          </m:e>
                          <m:sub>
                            <m:r>
                              <a:rPr lang="en-US" sz="1400" b="0" i="1" smtClean="0">
                                <a:latin typeface="Cambria Math" panose="02040503050406030204" pitchFamily="18" charset="0"/>
                              </a:rPr>
                              <m:t>𝑙</m:t>
                            </m:r>
                          </m:sub>
                        </m:sSub>
                        <m:r>
                          <a:rPr lang="en-US" sz="1400" b="0" i="1" smtClean="0">
                            <a:latin typeface="Cambria Math" panose="02040503050406030204" pitchFamily="18" charset="0"/>
                          </a:rPr>
                          <m:t>(</m:t>
                        </m:r>
                        <m:acc>
                          <m:accPr>
                            <m:chr m:val="̅"/>
                            <m:ctrlPr>
                              <a:rPr lang="en-US" sz="1400" b="0" i="1" smtClean="0">
                                <a:latin typeface="Cambria Math" panose="02040503050406030204" pitchFamily="18" charset="0"/>
                              </a:rPr>
                            </m:ctrlPr>
                          </m:accPr>
                          <m:e>
                            <m:r>
                              <a:rPr lang="en-US" sz="1400" b="0" i="1" smtClean="0">
                                <a:latin typeface="Cambria Math" panose="02040503050406030204" pitchFamily="18" charset="0"/>
                              </a:rPr>
                              <m:t>𝑟</m:t>
                            </m:r>
                          </m:e>
                        </m:acc>
                        <m:r>
                          <a:rPr lang="en-US" sz="1400" b="0" i="1" smtClean="0">
                            <a:latin typeface="Cambria Math" panose="02040503050406030204" pitchFamily="18" charset="0"/>
                          </a:rPr>
                          <m:t>)</m:t>
                        </m:r>
                      </m:e>
                    </m:nary>
                  </m:oMath>
                </a14:m>
                <a:endParaRPr lang="en-US" sz="1400" dirty="0" smtClean="0"/>
              </a:p>
              <a:p>
                <a:pPr marL="400050" indent="-400050" algn="just">
                  <a:buFont typeface="+mj-lt"/>
                  <a:buAutoNum type="romanUcPeriod"/>
                </a:pPr>
                <a:r>
                  <a:rPr lang="en-US" sz="1400" dirty="0" smtClean="0"/>
                  <a:t>Module </a:t>
                </a:r>
                <a:r>
                  <a:rPr lang="en-US" sz="1400" dirty="0"/>
                  <a:t>for calculating BBU </a:t>
                </a:r>
                <a:r>
                  <a:rPr lang="en-US" sz="1400" dirty="0" smtClean="0"/>
                  <a:t>development</a:t>
                </a:r>
                <a:r>
                  <a:rPr lang="ru-RU" sz="1400" dirty="0"/>
                  <a:t> </a:t>
                </a:r>
                <a:r>
                  <a:rPr lang="ru-RU" sz="1400" dirty="0" smtClean="0"/>
                  <a:t>(</a:t>
                </a:r>
                <a:r>
                  <a:rPr lang="en-US" sz="1400" dirty="0"/>
                  <a:t>joint solution of the equations of motion and the oscillatory equation with a driving force </a:t>
                </a:r>
                <a:r>
                  <a:rPr lang="en-US" sz="1400" dirty="0" smtClean="0"/>
                  <a:t>for </a:t>
                </a:r>
                <a:r>
                  <a:rPr lang="en-US" sz="1400" dirty="0"/>
                  <a:t>the amplitude coefficients of the </a:t>
                </a:r>
                <a:r>
                  <a:rPr lang="en-US" sz="1400" dirty="0" smtClean="0"/>
                  <a:t>modes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𝜎</m:t>
                        </m:r>
                      </m:e>
                      <m:sub>
                        <m:r>
                          <a:rPr lang="en-US" sz="1400" i="1">
                            <a:latin typeface="Cambria Math" panose="02040503050406030204" pitchFamily="18" charset="0"/>
                          </a:rPr>
                          <m:t>𝑙</m:t>
                        </m:r>
                      </m:sub>
                    </m:sSub>
                    <m:r>
                      <a:rPr lang="en-US" sz="1400" i="1">
                        <a:latin typeface="Cambria Math" panose="02040503050406030204" pitchFamily="18" charset="0"/>
                      </a:rPr>
                      <m:t>(</m:t>
                    </m:r>
                    <m:r>
                      <a:rPr lang="en-US" sz="1400" i="1">
                        <a:latin typeface="Cambria Math" panose="02040503050406030204" pitchFamily="18" charset="0"/>
                      </a:rPr>
                      <m:t>𝑡</m:t>
                    </m:r>
                    <m:r>
                      <a:rPr lang="en-US" sz="1400" i="1">
                        <a:latin typeface="Cambria Math" panose="02040503050406030204" pitchFamily="18" charset="0"/>
                      </a:rPr>
                      <m:t>) </m:t>
                    </m:r>
                  </m:oMath>
                </a14:m>
                <a:r>
                  <a:rPr lang="ru-RU" sz="1400" dirty="0" smtClean="0"/>
                  <a:t>)</a:t>
                </a:r>
                <a:endParaRPr lang="en-US" sz="1400" dirty="0"/>
              </a:p>
            </p:txBody>
          </p:sp>
        </mc:Choice>
        <mc:Fallback xmlns="">
          <p:sp>
            <p:nvSpPr>
              <p:cNvPr id="9" name="Прямоугольник 8">
                <a:extLst>
                  <a:ext uri="{FF2B5EF4-FFF2-40B4-BE49-F238E27FC236}">
                    <a16:creationId xmlns:a16="http://schemas.microsoft.com/office/drawing/2014/main" xmlns="" id="{A19F96F5-8141-41DF-BF35-A1D1651F5047}"/>
                  </a:ext>
                </a:extLst>
              </p:cNvPr>
              <p:cNvSpPr>
                <a:spLocks noRot="1" noChangeAspect="1" noMove="1" noResize="1" noEditPoints="1" noAdjustHandles="1" noChangeArrowheads="1" noChangeShapeType="1" noTextEdit="1"/>
              </p:cNvSpPr>
              <p:nvPr/>
            </p:nvSpPr>
            <p:spPr>
              <a:xfrm>
                <a:off x="27065" y="1525387"/>
                <a:ext cx="5104033" cy="1816331"/>
              </a:xfrm>
              <a:prstGeom prst="rect">
                <a:avLst/>
              </a:prstGeom>
              <a:blipFill rotWithShape="0">
                <a:blip r:embed="rId2"/>
                <a:stretch>
                  <a:fillRect l="-358" t="-1007" r="-239" b="-2685"/>
                </a:stretch>
              </a:blipFill>
            </p:spPr>
            <p:txBody>
              <a:bodyPr/>
              <a:lstStyle/>
              <a:p>
                <a:r>
                  <a:rPr lang="ru-RU">
                    <a:noFill/>
                  </a:rPr>
                  <a:t> </a:t>
                </a:r>
              </a:p>
            </p:txBody>
          </p:sp>
        </mc:Fallback>
      </mc:AlternateContent>
      <p:sp>
        <p:nvSpPr>
          <p:cNvPr id="10" name="TextBox 9">
            <a:extLst>
              <a:ext uri="{FF2B5EF4-FFF2-40B4-BE49-F238E27FC236}">
                <a16:creationId xmlns:a16="http://schemas.microsoft.com/office/drawing/2014/main" id="{1E21C9E5-BDA5-40CF-8A46-E6B58BCC955F}"/>
              </a:ext>
            </a:extLst>
          </p:cNvPr>
          <p:cNvSpPr txBox="1"/>
          <p:nvPr/>
        </p:nvSpPr>
        <p:spPr>
          <a:xfrm>
            <a:off x="1002810" y="995155"/>
            <a:ext cx="4713036" cy="369332"/>
          </a:xfrm>
          <a:prstGeom prst="rect">
            <a:avLst/>
          </a:prstGeom>
          <a:noFill/>
        </p:spPr>
        <p:txBody>
          <a:bodyPr wrap="square" rtlCol="0">
            <a:spAutoFit/>
          </a:bodyPr>
          <a:lstStyle/>
          <a:p>
            <a:r>
              <a:rPr lang="en-US" b="1" dirty="0" smtClean="0">
                <a:solidFill>
                  <a:srgbClr val="002060"/>
                </a:solidFill>
                <a:latin typeface="Times New Roman" panose="02020603050405020304" pitchFamily="18" charset="0"/>
                <a:cs typeface="Times New Roman" panose="02020603050405020304" pitchFamily="18" charset="0"/>
              </a:rPr>
              <a:t>Program Suite for </a:t>
            </a:r>
            <a:r>
              <a:rPr lang="en-US" b="1" dirty="0">
                <a:solidFill>
                  <a:srgbClr val="002060"/>
                </a:solidFill>
                <a:latin typeface="Times New Roman" panose="02020603050405020304" pitchFamily="18" charset="0"/>
                <a:cs typeface="Times New Roman" panose="02020603050405020304" pitchFamily="18" charset="0"/>
              </a:rPr>
              <a:t>BBU </a:t>
            </a:r>
            <a:r>
              <a:rPr lang="en-US" b="1" dirty="0" smtClean="0">
                <a:solidFill>
                  <a:srgbClr val="002060"/>
                </a:solidFill>
                <a:latin typeface="Times New Roman" panose="02020603050405020304" pitchFamily="18" charset="0"/>
                <a:cs typeface="Times New Roman" panose="02020603050405020304" pitchFamily="18" charset="0"/>
              </a:rPr>
              <a:t>Calculation</a:t>
            </a:r>
            <a:r>
              <a:rPr lang="en-US" b="1" dirty="0">
                <a:solidFill>
                  <a:srgbClr val="002060"/>
                </a:solidFill>
                <a:latin typeface="Times New Roman" panose="02020603050405020304" pitchFamily="18" charset="0"/>
                <a:cs typeface="Times New Roman" panose="02020603050405020304" pitchFamily="18" charset="0"/>
              </a:rPr>
              <a:t>:</a:t>
            </a:r>
            <a:endParaRPr lang="ru-RU" b="1" dirty="0">
              <a:solidFill>
                <a:srgbClr val="002060"/>
              </a:solidFill>
              <a:latin typeface="Times New Roman" panose="02020603050405020304" pitchFamily="18" charset="0"/>
              <a:cs typeface="Times New Roman" panose="02020603050405020304" pitchFamily="18" charset="0"/>
            </a:endParaRPr>
          </a:p>
        </p:txBody>
      </p:sp>
      <p:grpSp>
        <p:nvGrpSpPr>
          <p:cNvPr id="32" name="Группа 31">
            <a:extLst>
              <a:ext uri="{FF2B5EF4-FFF2-40B4-BE49-F238E27FC236}">
                <a16:creationId xmlns:a16="http://schemas.microsoft.com/office/drawing/2014/main" id="{6F1A3058-AB5E-4635-B4E9-356921F58F1A}"/>
              </a:ext>
            </a:extLst>
          </p:cNvPr>
          <p:cNvGrpSpPr/>
          <p:nvPr/>
        </p:nvGrpSpPr>
        <p:grpSpPr>
          <a:xfrm>
            <a:off x="254643" y="3848582"/>
            <a:ext cx="4602028" cy="3016190"/>
            <a:chOff x="-492883" y="3594924"/>
            <a:chExt cx="4250485" cy="3127081"/>
          </a:xfrm>
        </p:grpSpPr>
        <p:sp>
          <p:nvSpPr>
            <p:cNvPr id="33" name="TextBox 32"/>
            <p:cNvSpPr txBox="1"/>
            <p:nvPr/>
          </p:nvSpPr>
          <p:spPr>
            <a:xfrm>
              <a:off x="458353" y="3594924"/>
              <a:ext cx="2635430" cy="351001"/>
            </a:xfrm>
            <a:prstGeom prst="rect">
              <a:avLst/>
            </a:prstGeom>
            <a:noFill/>
          </p:spPr>
          <p:txBody>
            <a:bodyPr wrap="square" rtlCol="0">
              <a:spAutoFit/>
            </a:bodyPr>
            <a:lstStyle/>
            <a:p>
              <a:r>
                <a:rPr lang="en-US" sz="1600" b="1" dirty="0">
                  <a:solidFill>
                    <a:srgbClr val="002060"/>
                  </a:solidFill>
                  <a:latin typeface="Times New Roman" panose="02020603050405020304" pitchFamily="18" charset="0"/>
                  <a:cs typeface="Times New Roman" panose="02020603050405020304" pitchFamily="18" charset="0"/>
                </a:rPr>
                <a:t>Examples of the beam shots </a:t>
              </a:r>
              <a:endParaRPr lang="ru-RU" sz="1600" b="1" dirty="0">
                <a:solidFill>
                  <a:srgbClr val="002060"/>
                </a:solidFill>
                <a:latin typeface="Times New Roman" panose="02020603050405020304" pitchFamily="18" charset="0"/>
                <a:cs typeface="Times New Roman" panose="02020603050405020304" pitchFamily="18" charset="0"/>
              </a:endParaRPr>
            </a:p>
          </p:txBody>
        </p:sp>
        <p:pic>
          <p:nvPicPr>
            <p:cNvPr id="34" name="Рисунок 33"/>
            <p:cNvPicPr>
              <a:picLocks noChangeAspect="1"/>
            </p:cNvPicPr>
            <p:nvPr/>
          </p:nvPicPr>
          <p:blipFill rotWithShape="1">
            <a:blip r:embed="rId3"/>
            <a:srcRect t="1720" b="14109"/>
            <a:stretch/>
          </p:blipFill>
          <p:spPr>
            <a:xfrm>
              <a:off x="-492883" y="3922610"/>
              <a:ext cx="4250485" cy="2799395"/>
            </a:xfrm>
            <a:prstGeom prst="rect">
              <a:avLst/>
            </a:prstGeom>
          </p:spPr>
        </p:pic>
      </p:grpSp>
      <mc:AlternateContent xmlns:mc="http://schemas.openxmlformats.org/markup-compatibility/2006" xmlns:a14="http://schemas.microsoft.com/office/drawing/2010/main">
        <mc:Choice Requires="a14">
          <p:graphicFrame>
            <p:nvGraphicFramePr>
              <p:cNvPr id="37" name="Таблица 36">
                <a:extLst>
                  <a:ext uri="{FF2B5EF4-FFF2-40B4-BE49-F238E27FC236}">
                    <a16:creationId xmlns:a16="http://schemas.microsoft.com/office/drawing/2014/main" id="{135D47A2-4D62-488C-9284-8ECBECA29D23}"/>
                  </a:ext>
                </a:extLst>
              </p:cNvPr>
              <p:cNvGraphicFramePr>
                <a:graphicFrameLocks noGrp="1"/>
              </p:cNvGraphicFramePr>
              <p:nvPr>
                <p:extLst>
                  <p:ext uri="{D42A27DB-BD31-4B8C-83A1-F6EECF244321}">
                    <p14:modId xmlns:p14="http://schemas.microsoft.com/office/powerpoint/2010/main" val="1628725494"/>
                  </p:ext>
                </p:extLst>
              </p:nvPr>
            </p:nvGraphicFramePr>
            <p:xfrm>
              <a:off x="5014742" y="3766652"/>
              <a:ext cx="5541846" cy="1001649"/>
            </p:xfrm>
            <a:graphic>
              <a:graphicData uri="http://schemas.openxmlformats.org/drawingml/2006/table">
                <a:tbl>
                  <a:tblPr firstRow="1" bandRow="1">
                    <a:tableStyleId>{5C22544A-7EE6-4342-B048-85BDC9FD1C3A}</a:tableStyleId>
                  </a:tblPr>
                  <a:tblGrid>
                    <a:gridCol w="923641">
                      <a:extLst>
                        <a:ext uri="{9D8B030D-6E8A-4147-A177-3AD203B41FA5}">
                          <a16:colId xmlns:a16="http://schemas.microsoft.com/office/drawing/2014/main" val="20000"/>
                        </a:ext>
                      </a:extLst>
                    </a:gridCol>
                    <a:gridCol w="923641">
                      <a:extLst>
                        <a:ext uri="{9D8B030D-6E8A-4147-A177-3AD203B41FA5}">
                          <a16:colId xmlns:a16="http://schemas.microsoft.com/office/drawing/2014/main" val="20001"/>
                        </a:ext>
                      </a:extLst>
                    </a:gridCol>
                    <a:gridCol w="923641">
                      <a:extLst>
                        <a:ext uri="{9D8B030D-6E8A-4147-A177-3AD203B41FA5}">
                          <a16:colId xmlns:a16="http://schemas.microsoft.com/office/drawing/2014/main" val="20002"/>
                        </a:ext>
                      </a:extLst>
                    </a:gridCol>
                    <a:gridCol w="923641">
                      <a:extLst>
                        <a:ext uri="{9D8B030D-6E8A-4147-A177-3AD203B41FA5}">
                          <a16:colId xmlns:a16="http://schemas.microsoft.com/office/drawing/2014/main" val="20003"/>
                        </a:ext>
                      </a:extLst>
                    </a:gridCol>
                    <a:gridCol w="923641">
                      <a:extLst>
                        <a:ext uri="{9D8B030D-6E8A-4147-A177-3AD203B41FA5}">
                          <a16:colId xmlns:a16="http://schemas.microsoft.com/office/drawing/2014/main" val="20004"/>
                        </a:ext>
                      </a:extLst>
                    </a:gridCol>
                    <a:gridCol w="923641">
                      <a:extLst>
                        <a:ext uri="{9D8B030D-6E8A-4147-A177-3AD203B41FA5}">
                          <a16:colId xmlns:a16="http://schemas.microsoft.com/office/drawing/2014/main" val="20005"/>
                        </a:ext>
                      </a:extLst>
                    </a:gridCol>
                  </a:tblGrid>
                  <a:tr h="395603">
                    <a:tc>
                      <a:txBody>
                        <a:bodyPr/>
                        <a:lstStyle/>
                        <a:p>
                          <a:pPr algn="ctr"/>
                          <a:r>
                            <a:rPr lang="en-US" sz="1200" dirty="0">
                              <a:solidFill>
                                <a:schemeClr val="bg1"/>
                              </a:solidFill>
                            </a:rPr>
                            <a:t>f (MHz)</a:t>
                          </a:r>
                        </a:p>
                      </a:txBody>
                      <a:tcPr/>
                    </a:tc>
                    <a:tc>
                      <a:txBody>
                        <a:bodyPr/>
                        <a:lstStyle/>
                        <a:p>
                          <a:pPr/>
                          <a14:m>
                            <m:oMathPara xmlns:m="http://schemas.openxmlformats.org/officeDocument/2006/math">
                              <m:oMathParaPr>
                                <m:jc m:val="centerGroup"/>
                              </m:oMathParaPr>
                              <m:oMath xmlns:m="http://schemas.openxmlformats.org/officeDocument/2006/math">
                                <m:r>
                                  <a:rPr lang="en-US" sz="1200" b="1" i="1" smtClean="0">
                                    <a:latin typeface="Cambria Math" panose="02040503050406030204" pitchFamily="18" charset="0"/>
                                  </a:rPr>
                                  <m:t>𝟑𝟎𝟎</m:t>
                                </m:r>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𝟓𝟎𝟎</m:t>
                                </m:r>
                              </m:oMath>
                            </m:oMathPara>
                          </a14:m>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b="1" i="1" smtClean="0">
                                    <a:latin typeface="Cambria Math" panose="02040503050406030204" pitchFamily="18" charset="0"/>
                                  </a:rPr>
                                  <m:t>𝟓𝟎𝟎</m:t>
                                </m:r>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𝟔𝟎𝟎</m:t>
                                </m:r>
                              </m:oMath>
                            </m:oMathPara>
                          </a14:m>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b="1" i="1" smtClean="0">
                                    <a:latin typeface="Cambria Math" panose="02040503050406030204" pitchFamily="18" charset="0"/>
                                  </a:rPr>
                                  <m:t>𝟔𝟎𝟎</m:t>
                                </m:r>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𝟕𝟎𝟎</m:t>
                                </m:r>
                              </m:oMath>
                            </m:oMathPara>
                          </a14:m>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b="1" i="1" smtClean="0">
                                    <a:latin typeface="Cambria Math" panose="02040503050406030204" pitchFamily="18" charset="0"/>
                                  </a:rPr>
                                  <m:t>𝟕𝟎𝟎</m:t>
                                </m:r>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𝟖𝟎𝟎</m:t>
                                </m:r>
                              </m:oMath>
                            </m:oMathPara>
                          </a14:m>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b="1" i="0" smtClean="0">
                                    <a:latin typeface="Cambria Math" panose="02040503050406030204" pitchFamily="18" charset="0"/>
                                  </a:rPr>
                                  <m:t>𝟗</m:t>
                                </m:r>
                                <m:r>
                                  <a:rPr lang="en-US" sz="1200" b="1" i="1" smtClean="0">
                                    <a:latin typeface="Cambria Math" panose="02040503050406030204" pitchFamily="18" charset="0"/>
                                  </a:rPr>
                                  <m:t>𝟎𝟎</m:t>
                                </m:r>
                                <m:r>
                                  <a:rPr lang="en-US" sz="1200" b="1" i="1" smtClean="0">
                                    <a:latin typeface="Cambria Math" panose="02040503050406030204" pitchFamily="18" charset="0"/>
                                    <a:ea typeface="Cambria Math" panose="02040503050406030204" pitchFamily="18" charset="0"/>
                                  </a:rPr>
                                  <m:t>÷</m:t>
                                </m:r>
                                <m:r>
                                  <a:rPr lang="ru-RU" sz="1200" b="1" i="1" smtClean="0">
                                    <a:latin typeface="Cambria Math" panose="02040503050406030204" pitchFamily="18" charset="0"/>
                                    <a:ea typeface="Cambria Math" panose="02040503050406030204" pitchFamily="18" charset="0"/>
                                  </a:rPr>
                                  <m:t>𝟏𝟎</m:t>
                                </m:r>
                                <m:r>
                                  <a:rPr lang="en-US" sz="1200" b="1" i="1" smtClean="0">
                                    <a:latin typeface="Cambria Math" panose="02040503050406030204" pitchFamily="18" charset="0"/>
                                    <a:ea typeface="Cambria Math" panose="02040503050406030204" pitchFamily="18" charset="0"/>
                                  </a:rPr>
                                  <m:t>𝟎𝟎</m:t>
                                </m:r>
                              </m:oMath>
                            </m:oMathPara>
                          </a14:m>
                          <a:endParaRPr lang="en-US" sz="1200" dirty="0"/>
                        </a:p>
                      </a:txBody>
                      <a:tcPr/>
                    </a:tc>
                    <a:extLst>
                      <a:ext uri="{0D108BD9-81ED-4DB2-BD59-A6C34878D82A}">
                        <a16:rowId xmlns:a16="http://schemas.microsoft.com/office/drawing/2014/main" val="10000"/>
                      </a:ext>
                    </a:extLst>
                  </a:tr>
                  <a:tr h="239558">
                    <a:tc>
                      <a:txBody>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𝑄</m:t>
                                </m:r>
                                <m:r>
                                  <a:rPr lang="en-US" sz="1200" b="0" i="1" smtClean="0">
                                    <a:latin typeface="Cambria Math" panose="02040503050406030204" pitchFamily="18" charset="0"/>
                                  </a:rPr>
                                  <m:t>=100</m:t>
                                </m:r>
                              </m:oMath>
                            </m:oMathPara>
                          </a14:m>
                          <a:endParaRPr lang="en-US" sz="1200" dirty="0"/>
                        </a:p>
                      </a:txBody>
                      <a:tcPr/>
                    </a:tc>
                    <a:tc>
                      <a:txBody>
                        <a:bodyPr/>
                        <a:lstStyle/>
                        <a:p>
                          <a:pPr algn="ctr"/>
                          <a:r>
                            <a:rPr lang="ru-RU" sz="1200" dirty="0">
                              <a:solidFill>
                                <a:srgbClr val="FF0000"/>
                              </a:solidFill>
                            </a:rPr>
                            <a:t>0.71</a:t>
                          </a:r>
                          <a:endParaRPr lang="en-US" sz="1200" dirty="0">
                            <a:solidFill>
                              <a:srgbClr val="FF0000"/>
                            </a:solidFill>
                          </a:endParaRPr>
                        </a:p>
                      </a:txBody>
                      <a:tcPr/>
                    </a:tc>
                    <a:tc>
                      <a:txBody>
                        <a:bodyPr/>
                        <a:lstStyle/>
                        <a:p>
                          <a:pPr algn="ctr"/>
                          <a:r>
                            <a:rPr lang="ru-RU" sz="1200" dirty="0">
                              <a:solidFill>
                                <a:srgbClr val="FF0000"/>
                              </a:solidFill>
                            </a:rPr>
                            <a:t>0.4</a:t>
                          </a:r>
                          <a:endParaRPr lang="en-US" sz="1200" dirty="0">
                            <a:solidFill>
                              <a:srgbClr val="FF0000"/>
                            </a:solidFill>
                          </a:endParaRPr>
                        </a:p>
                      </a:txBody>
                      <a:tcPr/>
                    </a:tc>
                    <a:tc>
                      <a:txBody>
                        <a:bodyPr/>
                        <a:lstStyle/>
                        <a:p>
                          <a:pPr algn="ctr"/>
                          <a:r>
                            <a:rPr lang="ru-RU" sz="1200" dirty="0">
                              <a:solidFill>
                                <a:srgbClr val="FF0000"/>
                              </a:solidFill>
                            </a:rPr>
                            <a:t>0.1</a:t>
                          </a:r>
                          <a:endParaRPr lang="en-US" sz="1200" dirty="0">
                            <a:solidFill>
                              <a:srgbClr val="FF0000"/>
                            </a:solidFill>
                          </a:endParaRPr>
                        </a:p>
                      </a:txBody>
                      <a:tcPr/>
                    </a:tc>
                    <a:tc>
                      <a:txBody>
                        <a:bodyPr/>
                        <a:lstStyle/>
                        <a:p>
                          <a:pPr algn="ctr"/>
                          <a:r>
                            <a:rPr lang="ru-RU" sz="1200" dirty="0">
                              <a:solidFill>
                                <a:srgbClr val="FF0000"/>
                              </a:solidFill>
                            </a:rPr>
                            <a:t>0.75</a:t>
                          </a:r>
                          <a:endParaRPr lang="en-US" sz="1200" dirty="0">
                            <a:solidFill>
                              <a:srgbClr val="FF0000"/>
                            </a:solidFill>
                          </a:endParaRPr>
                        </a:p>
                      </a:txBody>
                      <a:tcPr/>
                    </a:tc>
                    <a:tc>
                      <a:txBody>
                        <a:bodyPr/>
                        <a:lstStyle/>
                        <a:p>
                          <a:pPr algn="ctr"/>
                          <a:r>
                            <a:rPr lang="ru-RU" sz="1200" dirty="0">
                              <a:solidFill>
                                <a:srgbClr val="FF0000"/>
                              </a:solidFill>
                            </a:rPr>
                            <a:t>1.01</a:t>
                          </a:r>
                          <a:endParaRPr lang="en-US" sz="1200" dirty="0">
                            <a:solidFill>
                              <a:srgbClr val="FF0000"/>
                            </a:solidFill>
                          </a:endParaRPr>
                        </a:p>
                      </a:txBody>
                      <a:tcPr/>
                    </a:tc>
                    <a:extLst>
                      <a:ext uri="{0D108BD9-81ED-4DB2-BD59-A6C34878D82A}">
                        <a16:rowId xmlns:a16="http://schemas.microsoft.com/office/drawing/2014/main" val="10001"/>
                      </a:ext>
                    </a:extLst>
                  </a:tr>
                  <a:tr h="2395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𝑄</m:t>
                                </m:r>
                                <m:r>
                                  <a:rPr lang="en-US" sz="1200" b="0" i="1" smtClean="0">
                                    <a:latin typeface="Cambria Math" panose="02040503050406030204" pitchFamily="18" charset="0"/>
                                  </a:rPr>
                                  <m:t>=20</m:t>
                                </m:r>
                              </m:oMath>
                            </m:oMathPara>
                          </a14:m>
                          <a:endParaRPr lang="en-US" sz="1200" dirty="0"/>
                        </a:p>
                      </a:txBody>
                      <a:tcPr/>
                    </a:tc>
                    <a:tc>
                      <a:txBody>
                        <a:bodyPr/>
                        <a:lstStyle/>
                        <a:p>
                          <a:pPr algn="ctr"/>
                          <a:r>
                            <a:rPr lang="ru-RU" sz="1200" dirty="0">
                              <a:solidFill>
                                <a:srgbClr val="FF0000"/>
                              </a:solidFill>
                            </a:rPr>
                            <a:t>0.35</a:t>
                          </a:r>
                          <a:endParaRPr lang="en-US" sz="1200" dirty="0">
                            <a:solidFill>
                              <a:srgbClr val="FF0000"/>
                            </a:solidFill>
                          </a:endParaRPr>
                        </a:p>
                      </a:txBody>
                      <a:tcPr/>
                    </a:tc>
                    <a:tc>
                      <a:txBody>
                        <a:bodyPr/>
                        <a:lstStyle/>
                        <a:p>
                          <a:pPr algn="ctr"/>
                          <a:r>
                            <a:rPr lang="ru-RU" sz="1200" dirty="0">
                              <a:solidFill>
                                <a:srgbClr val="FF0000"/>
                              </a:solidFill>
                            </a:rPr>
                            <a:t>0.21</a:t>
                          </a:r>
                          <a:endParaRPr lang="en-US" sz="1200" dirty="0">
                            <a:solidFill>
                              <a:srgbClr val="FF0000"/>
                            </a:solidFill>
                          </a:endParaRPr>
                        </a:p>
                      </a:txBody>
                      <a:tcPr/>
                    </a:tc>
                    <a:tc>
                      <a:txBody>
                        <a:bodyPr/>
                        <a:lstStyle/>
                        <a:p>
                          <a:pPr algn="ctr"/>
                          <a:r>
                            <a:rPr lang="ru-RU" sz="1200" dirty="0">
                              <a:solidFill>
                                <a:srgbClr val="FF0000"/>
                              </a:solidFill>
                            </a:rPr>
                            <a:t>0.075</a:t>
                          </a:r>
                          <a:endParaRPr lang="en-US" sz="1200" dirty="0">
                            <a:solidFill>
                              <a:srgbClr val="FF0000"/>
                            </a:solidFill>
                          </a:endParaRPr>
                        </a:p>
                      </a:txBody>
                      <a:tcPr/>
                    </a:tc>
                    <a:tc>
                      <a:txBody>
                        <a:bodyPr/>
                        <a:lstStyle/>
                        <a:p>
                          <a:pPr algn="ctr"/>
                          <a:r>
                            <a:rPr lang="ru-RU" sz="1200" dirty="0">
                              <a:solidFill>
                                <a:srgbClr val="FF0000"/>
                              </a:solidFill>
                            </a:rPr>
                            <a:t>0.5</a:t>
                          </a:r>
                          <a:endParaRPr lang="en-US" sz="1200" dirty="0">
                            <a:solidFill>
                              <a:srgbClr val="FF0000"/>
                            </a:solidFill>
                          </a:endParaRPr>
                        </a:p>
                      </a:txBody>
                      <a:tcPr/>
                    </a:tc>
                    <a:tc>
                      <a:txBody>
                        <a:bodyPr/>
                        <a:lstStyle/>
                        <a:p>
                          <a:pPr algn="ctr"/>
                          <a:r>
                            <a:rPr lang="ru-RU" sz="1200" dirty="0">
                              <a:solidFill>
                                <a:srgbClr val="FF0000"/>
                              </a:solidFill>
                            </a:rPr>
                            <a:t>0.38</a:t>
                          </a:r>
                          <a:endParaRPr lang="en-US" sz="1200" dirty="0">
                            <a:solidFill>
                              <a:srgbClr val="FF0000"/>
                            </a:solidFill>
                          </a:endParaRPr>
                        </a:p>
                      </a:txBody>
                      <a:tcPr/>
                    </a:tc>
                    <a:extLst>
                      <a:ext uri="{0D108BD9-81ED-4DB2-BD59-A6C34878D82A}">
                        <a16:rowId xmlns:a16="http://schemas.microsoft.com/office/drawing/2014/main" val="10002"/>
                      </a:ext>
                    </a:extLst>
                  </a:tr>
                </a:tbl>
              </a:graphicData>
            </a:graphic>
          </p:graphicFrame>
        </mc:Choice>
        <mc:Fallback xmlns="">
          <p:graphicFrame>
            <p:nvGraphicFramePr>
              <p:cNvPr id="37" name="Таблица 36">
                <a:extLst>
                  <a:ext uri="{FF2B5EF4-FFF2-40B4-BE49-F238E27FC236}">
                    <a16:creationId xmlns:a16="http://schemas.microsoft.com/office/drawing/2014/main" xmlns:a14="http://schemas.microsoft.com/office/drawing/2010/main" xmlns="" id="{135D47A2-4D62-488C-9284-8ECBECA29D23}"/>
                  </a:ext>
                </a:extLst>
              </p:cNvPr>
              <p:cNvGraphicFramePr>
                <a:graphicFrameLocks noGrp="1"/>
              </p:cNvGraphicFramePr>
              <p:nvPr>
                <p:extLst>
                  <p:ext uri="{D42A27DB-BD31-4B8C-83A1-F6EECF244321}">
                    <p14:modId xmlns:p14="http://schemas.microsoft.com/office/powerpoint/2010/main" val="1628725494"/>
                  </p:ext>
                </p:extLst>
              </p:nvPr>
            </p:nvGraphicFramePr>
            <p:xfrm>
              <a:off x="5014742" y="3766652"/>
              <a:ext cx="5541846" cy="1001649"/>
            </p:xfrm>
            <a:graphic>
              <a:graphicData uri="http://schemas.openxmlformats.org/drawingml/2006/table">
                <a:tbl>
                  <a:tblPr firstRow="1" bandRow="1">
                    <a:tableStyleId>{5C22544A-7EE6-4342-B048-85BDC9FD1C3A}</a:tableStyleId>
                  </a:tblPr>
                  <a:tblGrid>
                    <a:gridCol w="923641">
                      <a:extLst>
                        <a:ext uri="{9D8B030D-6E8A-4147-A177-3AD203B41FA5}">
                          <a16:colId xmlns:a16="http://schemas.microsoft.com/office/drawing/2014/main" xmlns:a14="http://schemas.microsoft.com/office/drawing/2010/main" xmlns="" val="20000"/>
                        </a:ext>
                      </a:extLst>
                    </a:gridCol>
                    <a:gridCol w="923641">
                      <a:extLst>
                        <a:ext uri="{9D8B030D-6E8A-4147-A177-3AD203B41FA5}">
                          <a16:colId xmlns:a16="http://schemas.microsoft.com/office/drawing/2014/main" xmlns:a14="http://schemas.microsoft.com/office/drawing/2010/main" xmlns="" val="20001"/>
                        </a:ext>
                      </a:extLst>
                    </a:gridCol>
                    <a:gridCol w="923641">
                      <a:extLst>
                        <a:ext uri="{9D8B030D-6E8A-4147-A177-3AD203B41FA5}">
                          <a16:colId xmlns:a16="http://schemas.microsoft.com/office/drawing/2014/main" xmlns:a14="http://schemas.microsoft.com/office/drawing/2010/main" xmlns="" val="20002"/>
                        </a:ext>
                      </a:extLst>
                    </a:gridCol>
                    <a:gridCol w="923641">
                      <a:extLst>
                        <a:ext uri="{9D8B030D-6E8A-4147-A177-3AD203B41FA5}">
                          <a16:colId xmlns:a16="http://schemas.microsoft.com/office/drawing/2014/main" xmlns:a14="http://schemas.microsoft.com/office/drawing/2010/main" xmlns="" val="20003"/>
                        </a:ext>
                      </a:extLst>
                    </a:gridCol>
                    <a:gridCol w="923641">
                      <a:extLst>
                        <a:ext uri="{9D8B030D-6E8A-4147-A177-3AD203B41FA5}">
                          <a16:colId xmlns:a16="http://schemas.microsoft.com/office/drawing/2014/main" xmlns:a14="http://schemas.microsoft.com/office/drawing/2010/main" xmlns="" val="20004"/>
                        </a:ext>
                      </a:extLst>
                    </a:gridCol>
                    <a:gridCol w="923641">
                      <a:extLst>
                        <a:ext uri="{9D8B030D-6E8A-4147-A177-3AD203B41FA5}">
                          <a16:colId xmlns:a16="http://schemas.microsoft.com/office/drawing/2014/main" xmlns:a14="http://schemas.microsoft.com/office/drawing/2010/main" xmlns="" val="20005"/>
                        </a:ext>
                      </a:extLst>
                    </a:gridCol>
                  </a:tblGrid>
                  <a:tr h="453009">
                    <a:tc>
                      <a:txBody>
                        <a:bodyPr/>
                        <a:lstStyle/>
                        <a:p>
                          <a:pPr algn="ctr"/>
                          <a:r>
                            <a:rPr lang="en-US" sz="1200" dirty="0">
                              <a:solidFill>
                                <a:schemeClr val="bg1"/>
                              </a:solidFill>
                            </a:rPr>
                            <a:t>f (MHz)</a:t>
                          </a:r>
                        </a:p>
                      </a:txBody>
                      <a:tcPr/>
                    </a:tc>
                    <a:tc>
                      <a:txBody>
                        <a:bodyPr/>
                        <a:lstStyle/>
                        <a:p>
                          <a:endParaRPr lang="ru-RU"/>
                        </a:p>
                      </a:txBody>
                      <a:tcPr>
                        <a:blipFill rotWithShape="0">
                          <a:blip r:embed="rId4"/>
                          <a:stretch>
                            <a:fillRect l="-101325" t="-1333" r="-404636" b="-130667"/>
                          </a:stretch>
                        </a:blipFill>
                      </a:tcPr>
                    </a:tc>
                    <a:tc>
                      <a:txBody>
                        <a:bodyPr/>
                        <a:lstStyle/>
                        <a:p>
                          <a:endParaRPr lang="ru-RU"/>
                        </a:p>
                      </a:txBody>
                      <a:tcPr>
                        <a:blipFill rotWithShape="0">
                          <a:blip r:embed="rId4"/>
                          <a:stretch>
                            <a:fillRect l="-200000" t="-1333" r="-301974" b="-130667"/>
                          </a:stretch>
                        </a:blipFill>
                      </a:tcPr>
                    </a:tc>
                    <a:tc>
                      <a:txBody>
                        <a:bodyPr/>
                        <a:lstStyle/>
                        <a:p>
                          <a:endParaRPr lang="ru-RU"/>
                        </a:p>
                      </a:txBody>
                      <a:tcPr>
                        <a:blipFill rotWithShape="0">
                          <a:blip r:embed="rId4"/>
                          <a:stretch>
                            <a:fillRect l="-300000" t="-1333" r="-201974" b="-130667"/>
                          </a:stretch>
                        </a:blipFill>
                      </a:tcPr>
                    </a:tc>
                    <a:tc>
                      <a:txBody>
                        <a:bodyPr/>
                        <a:lstStyle/>
                        <a:p>
                          <a:endParaRPr lang="ru-RU"/>
                        </a:p>
                      </a:txBody>
                      <a:tcPr>
                        <a:blipFill rotWithShape="0">
                          <a:blip r:embed="rId4"/>
                          <a:stretch>
                            <a:fillRect l="-402649" t="-1333" r="-103311" b="-130667"/>
                          </a:stretch>
                        </a:blipFill>
                      </a:tcPr>
                    </a:tc>
                    <a:tc>
                      <a:txBody>
                        <a:bodyPr/>
                        <a:lstStyle/>
                        <a:p>
                          <a:endParaRPr lang="ru-RU"/>
                        </a:p>
                      </a:txBody>
                      <a:tcPr>
                        <a:blipFill rotWithShape="0">
                          <a:blip r:embed="rId4"/>
                          <a:stretch>
                            <a:fillRect l="-499342" t="-1333" r="-2632" b="-130667"/>
                          </a:stretch>
                        </a:blipFill>
                      </a:tcPr>
                    </a:tc>
                    <a:extLst>
                      <a:ext uri="{0D108BD9-81ED-4DB2-BD59-A6C34878D82A}">
                        <a16:rowId xmlns:a16="http://schemas.microsoft.com/office/drawing/2014/main" xmlns:a14="http://schemas.microsoft.com/office/drawing/2010/main" xmlns="" val="10000"/>
                      </a:ext>
                    </a:extLst>
                  </a:tr>
                  <a:tr h="274320">
                    <a:tc>
                      <a:txBody>
                        <a:bodyPr/>
                        <a:lstStyle/>
                        <a:p>
                          <a:endParaRPr lang="ru-RU"/>
                        </a:p>
                      </a:txBody>
                      <a:tcPr>
                        <a:blipFill rotWithShape="0">
                          <a:blip r:embed="rId4"/>
                          <a:stretch>
                            <a:fillRect l="-658" t="-165217" r="-501316" b="-113043"/>
                          </a:stretch>
                        </a:blipFill>
                      </a:tcPr>
                    </a:tc>
                    <a:tc>
                      <a:txBody>
                        <a:bodyPr/>
                        <a:lstStyle/>
                        <a:p>
                          <a:pPr algn="ctr"/>
                          <a:r>
                            <a:rPr lang="ru-RU" sz="1200" dirty="0">
                              <a:solidFill>
                                <a:srgbClr val="FF0000"/>
                              </a:solidFill>
                            </a:rPr>
                            <a:t>0.71</a:t>
                          </a:r>
                          <a:endParaRPr lang="en-US" sz="1200" dirty="0">
                            <a:solidFill>
                              <a:srgbClr val="FF0000"/>
                            </a:solidFill>
                          </a:endParaRPr>
                        </a:p>
                      </a:txBody>
                      <a:tcPr/>
                    </a:tc>
                    <a:tc>
                      <a:txBody>
                        <a:bodyPr/>
                        <a:lstStyle/>
                        <a:p>
                          <a:pPr algn="ctr"/>
                          <a:r>
                            <a:rPr lang="ru-RU" sz="1200" dirty="0">
                              <a:solidFill>
                                <a:srgbClr val="FF0000"/>
                              </a:solidFill>
                            </a:rPr>
                            <a:t>0.4</a:t>
                          </a:r>
                          <a:endParaRPr lang="en-US" sz="1200" dirty="0">
                            <a:solidFill>
                              <a:srgbClr val="FF0000"/>
                            </a:solidFill>
                          </a:endParaRPr>
                        </a:p>
                      </a:txBody>
                      <a:tcPr/>
                    </a:tc>
                    <a:tc>
                      <a:txBody>
                        <a:bodyPr/>
                        <a:lstStyle/>
                        <a:p>
                          <a:pPr algn="ctr"/>
                          <a:r>
                            <a:rPr lang="ru-RU" sz="1200" dirty="0">
                              <a:solidFill>
                                <a:srgbClr val="FF0000"/>
                              </a:solidFill>
                            </a:rPr>
                            <a:t>0.1</a:t>
                          </a:r>
                          <a:endParaRPr lang="en-US" sz="1200" dirty="0">
                            <a:solidFill>
                              <a:srgbClr val="FF0000"/>
                            </a:solidFill>
                          </a:endParaRPr>
                        </a:p>
                      </a:txBody>
                      <a:tcPr/>
                    </a:tc>
                    <a:tc>
                      <a:txBody>
                        <a:bodyPr/>
                        <a:lstStyle/>
                        <a:p>
                          <a:pPr algn="ctr"/>
                          <a:r>
                            <a:rPr lang="ru-RU" sz="1200" dirty="0">
                              <a:solidFill>
                                <a:srgbClr val="FF0000"/>
                              </a:solidFill>
                            </a:rPr>
                            <a:t>0.75</a:t>
                          </a:r>
                          <a:endParaRPr lang="en-US" sz="1200" dirty="0">
                            <a:solidFill>
                              <a:srgbClr val="FF0000"/>
                            </a:solidFill>
                          </a:endParaRPr>
                        </a:p>
                      </a:txBody>
                      <a:tcPr/>
                    </a:tc>
                    <a:tc>
                      <a:txBody>
                        <a:bodyPr/>
                        <a:lstStyle/>
                        <a:p>
                          <a:pPr algn="ctr"/>
                          <a:r>
                            <a:rPr lang="ru-RU" sz="1200" dirty="0">
                              <a:solidFill>
                                <a:srgbClr val="FF0000"/>
                              </a:solidFill>
                            </a:rPr>
                            <a:t>1.01</a:t>
                          </a:r>
                          <a:endParaRPr lang="en-US" sz="1200" dirty="0">
                            <a:solidFill>
                              <a:srgbClr val="FF0000"/>
                            </a:solidFill>
                          </a:endParaRPr>
                        </a:p>
                      </a:txBody>
                      <a:tcPr/>
                    </a:tc>
                    <a:extLst>
                      <a:ext uri="{0D108BD9-81ED-4DB2-BD59-A6C34878D82A}">
                        <a16:rowId xmlns:a16="http://schemas.microsoft.com/office/drawing/2014/main" xmlns:a14="http://schemas.microsoft.com/office/drawing/2010/main" xmlns="" val="10001"/>
                      </a:ext>
                    </a:extLst>
                  </a:tr>
                  <a:tr h="274320">
                    <a:tc>
                      <a:txBody>
                        <a:bodyPr/>
                        <a:lstStyle/>
                        <a:p>
                          <a:endParaRPr lang="ru-RU"/>
                        </a:p>
                      </a:txBody>
                      <a:tcPr>
                        <a:blipFill rotWithShape="0">
                          <a:blip r:embed="rId4"/>
                          <a:stretch>
                            <a:fillRect l="-658" t="-271111" r="-501316" b="-15556"/>
                          </a:stretch>
                        </a:blipFill>
                      </a:tcPr>
                    </a:tc>
                    <a:tc>
                      <a:txBody>
                        <a:bodyPr/>
                        <a:lstStyle/>
                        <a:p>
                          <a:pPr algn="ctr"/>
                          <a:r>
                            <a:rPr lang="ru-RU" sz="1200" dirty="0">
                              <a:solidFill>
                                <a:srgbClr val="FF0000"/>
                              </a:solidFill>
                            </a:rPr>
                            <a:t>0.35</a:t>
                          </a:r>
                          <a:endParaRPr lang="en-US" sz="1200" dirty="0">
                            <a:solidFill>
                              <a:srgbClr val="FF0000"/>
                            </a:solidFill>
                          </a:endParaRPr>
                        </a:p>
                      </a:txBody>
                      <a:tcPr/>
                    </a:tc>
                    <a:tc>
                      <a:txBody>
                        <a:bodyPr/>
                        <a:lstStyle/>
                        <a:p>
                          <a:pPr algn="ctr"/>
                          <a:r>
                            <a:rPr lang="ru-RU" sz="1200" dirty="0">
                              <a:solidFill>
                                <a:srgbClr val="FF0000"/>
                              </a:solidFill>
                            </a:rPr>
                            <a:t>0.21</a:t>
                          </a:r>
                          <a:endParaRPr lang="en-US" sz="1200" dirty="0">
                            <a:solidFill>
                              <a:srgbClr val="FF0000"/>
                            </a:solidFill>
                          </a:endParaRPr>
                        </a:p>
                      </a:txBody>
                      <a:tcPr/>
                    </a:tc>
                    <a:tc>
                      <a:txBody>
                        <a:bodyPr/>
                        <a:lstStyle/>
                        <a:p>
                          <a:pPr algn="ctr"/>
                          <a:r>
                            <a:rPr lang="ru-RU" sz="1200" dirty="0">
                              <a:solidFill>
                                <a:srgbClr val="FF0000"/>
                              </a:solidFill>
                            </a:rPr>
                            <a:t>0.075</a:t>
                          </a:r>
                          <a:endParaRPr lang="en-US" sz="1200" dirty="0">
                            <a:solidFill>
                              <a:srgbClr val="FF0000"/>
                            </a:solidFill>
                          </a:endParaRPr>
                        </a:p>
                      </a:txBody>
                      <a:tcPr/>
                    </a:tc>
                    <a:tc>
                      <a:txBody>
                        <a:bodyPr/>
                        <a:lstStyle/>
                        <a:p>
                          <a:pPr algn="ctr"/>
                          <a:r>
                            <a:rPr lang="ru-RU" sz="1200" dirty="0">
                              <a:solidFill>
                                <a:srgbClr val="FF0000"/>
                              </a:solidFill>
                            </a:rPr>
                            <a:t>0.5</a:t>
                          </a:r>
                          <a:endParaRPr lang="en-US" sz="1200" dirty="0">
                            <a:solidFill>
                              <a:srgbClr val="FF0000"/>
                            </a:solidFill>
                          </a:endParaRPr>
                        </a:p>
                      </a:txBody>
                      <a:tcPr/>
                    </a:tc>
                    <a:tc>
                      <a:txBody>
                        <a:bodyPr/>
                        <a:lstStyle/>
                        <a:p>
                          <a:pPr algn="ctr"/>
                          <a:r>
                            <a:rPr lang="ru-RU" sz="1200" dirty="0">
                              <a:solidFill>
                                <a:srgbClr val="FF0000"/>
                              </a:solidFill>
                            </a:rPr>
                            <a:t>0.38</a:t>
                          </a:r>
                          <a:endParaRPr lang="en-US" sz="1200" dirty="0">
                            <a:solidFill>
                              <a:srgbClr val="FF0000"/>
                            </a:solidFill>
                          </a:endParaRPr>
                        </a:p>
                      </a:txBody>
                      <a:tcPr/>
                    </a:tc>
                    <a:extLst>
                      <a:ext uri="{0D108BD9-81ED-4DB2-BD59-A6C34878D82A}">
                        <a16:rowId xmlns:a16="http://schemas.microsoft.com/office/drawing/2014/main" xmlns:a14="http://schemas.microsoft.com/office/drawing/2010/main" xmlns="" val="10002"/>
                      </a:ext>
                    </a:extLst>
                  </a:tr>
                </a:tbl>
              </a:graphicData>
            </a:graphic>
          </p:graphicFrame>
        </mc:Fallback>
      </mc:AlternateContent>
      <p:grpSp>
        <p:nvGrpSpPr>
          <p:cNvPr id="38" name="Группа 37">
            <a:extLst>
              <a:ext uri="{FF2B5EF4-FFF2-40B4-BE49-F238E27FC236}">
                <a16:creationId xmlns:a16="http://schemas.microsoft.com/office/drawing/2014/main" id="{8B25A27E-4B9B-4ADB-A22D-7B186CC935BB}"/>
              </a:ext>
            </a:extLst>
          </p:cNvPr>
          <p:cNvGrpSpPr/>
          <p:nvPr/>
        </p:nvGrpSpPr>
        <p:grpSpPr>
          <a:xfrm>
            <a:off x="5175499" y="2922551"/>
            <a:ext cx="5160787" cy="798632"/>
            <a:chOff x="7089094" y="2866845"/>
            <a:chExt cx="5160787" cy="798632"/>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1184F032-6B61-4240-922D-3A9751E8672B}"/>
                    </a:ext>
                  </a:extLst>
                </p:cNvPr>
                <p:cNvSpPr txBox="1"/>
                <p:nvPr/>
              </p:nvSpPr>
              <p:spPr>
                <a:xfrm>
                  <a:off x="8579634" y="3399250"/>
                  <a:ext cx="2511650" cy="2662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solidFill>
                              <a:srgbClr val="002060"/>
                            </a:solidFill>
                            <a:latin typeface="Cambria Math" panose="02040503050406030204" pitchFamily="18" charset="0"/>
                            <a:ea typeface="Cambria Math" panose="02040503050406030204" pitchFamily="18" charset="0"/>
                          </a:rPr>
                          <m:t>𝜎</m:t>
                        </m:r>
                        <m:r>
                          <a:rPr lang="en-US" sz="1600" b="0" i="1" smtClean="0">
                            <a:solidFill>
                              <a:srgbClr val="002060"/>
                            </a:solidFill>
                            <a:latin typeface="Cambria Math" panose="02040503050406030204" pitchFamily="18" charset="0"/>
                            <a:ea typeface="Cambria Math" panose="02040503050406030204" pitchFamily="18" charset="0"/>
                          </a:rPr>
                          <m:t>(</m:t>
                        </m:r>
                        <m:r>
                          <a:rPr lang="en-US" sz="1600" b="0" i="1" smtClean="0">
                            <a:solidFill>
                              <a:srgbClr val="002060"/>
                            </a:solidFill>
                            <a:latin typeface="Cambria Math" panose="02040503050406030204" pitchFamily="18" charset="0"/>
                            <a:ea typeface="Cambria Math" panose="02040503050406030204" pitchFamily="18" charset="0"/>
                          </a:rPr>
                          <m:t>𝑁𝑔</m:t>
                        </m:r>
                        <m:r>
                          <a:rPr lang="en-US" sz="1600" b="0" i="1" smtClean="0">
                            <a:solidFill>
                              <a:srgbClr val="002060"/>
                            </a:solidFill>
                            <a:latin typeface="Cambria Math" panose="02040503050406030204" pitchFamily="18" charset="0"/>
                            <a:ea typeface="Cambria Math" panose="02040503050406030204" pitchFamily="18" charset="0"/>
                          </a:rPr>
                          <m:t>)=</m:t>
                        </m:r>
                        <m:sSub>
                          <m:sSubPr>
                            <m:ctrlPr>
                              <a:rPr lang="ru-RU" sz="1600" i="1">
                                <a:solidFill>
                                  <a:srgbClr val="002060"/>
                                </a:solidFill>
                                <a:latin typeface="Cambria Math" panose="02040503050406030204" pitchFamily="18" charset="0"/>
                                <a:ea typeface="Cambria Math" panose="02040503050406030204" pitchFamily="18" charset="0"/>
                              </a:rPr>
                            </m:ctrlPr>
                          </m:sSubPr>
                          <m:e>
                            <m:r>
                              <a:rPr lang="ru-RU" sz="1600" i="1">
                                <a:solidFill>
                                  <a:srgbClr val="002060"/>
                                </a:solidFill>
                                <a:latin typeface="Cambria Math" panose="02040503050406030204" pitchFamily="18" charset="0"/>
                                <a:ea typeface="Cambria Math" panose="02040503050406030204" pitchFamily="18" charset="0"/>
                              </a:rPr>
                              <m:t>𝜎</m:t>
                            </m:r>
                          </m:e>
                          <m:sub>
                            <m:r>
                              <a:rPr lang="ru-RU" sz="1600" i="1">
                                <a:solidFill>
                                  <a:srgbClr val="002060"/>
                                </a:solidFill>
                                <a:latin typeface="Cambria Math" panose="02040503050406030204" pitchFamily="18" charset="0"/>
                                <a:ea typeface="Cambria Math" panose="02040503050406030204" pitchFamily="18" charset="0"/>
                              </a:rPr>
                              <m:t>0</m:t>
                            </m:r>
                          </m:sub>
                        </m:sSub>
                        <m:r>
                          <a:rPr lang="ru-RU" sz="1600" i="1">
                            <a:solidFill>
                              <a:srgbClr val="002060"/>
                            </a:solidFill>
                            <a:latin typeface="Cambria Math" panose="02040503050406030204" pitchFamily="18" charset="0"/>
                            <a:ea typeface="Cambria Math" panose="02040503050406030204" pitchFamily="18" charset="0"/>
                          </a:rPr>
                          <m:t>·</m:t>
                        </m:r>
                        <m:r>
                          <m:rPr>
                            <m:sty m:val="p"/>
                          </m:rPr>
                          <a:rPr lang="en-US" sz="1600">
                            <a:solidFill>
                              <a:srgbClr val="002060"/>
                            </a:solidFill>
                            <a:latin typeface="Cambria Math" panose="02040503050406030204" pitchFamily="18" charset="0"/>
                            <a:ea typeface="Cambria Math" panose="02040503050406030204" pitchFamily="18" charset="0"/>
                          </a:rPr>
                          <m:t>exp</m:t>
                        </m:r>
                        <m:r>
                          <a:rPr lang="en-US" sz="1600" i="1">
                            <a:solidFill>
                              <a:srgbClr val="002060"/>
                            </a:solidFill>
                            <a:latin typeface="Cambria Math" panose="02040503050406030204" pitchFamily="18" charset="0"/>
                            <a:ea typeface="Cambria Math" panose="02040503050406030204" pitchFamily="18" charset="0"/>
                          </a:rPr>
                          <m:t>⁡(</m:t>
                        </m:r>
                        <m:sSub>
                          <m:sSubPr>
                            <m:ctrlPr>
                              <a:rPr lang="en-US" sz="1600" i="1">
                                <a:solidFill>
                                  <a:srgbClr val="002060"/>
                                </a:solidFill>
                                <a:latin typeface="Cambria Math" panose="02040503050406030204" pitchFamily="18" charset="0"/>
                                <a:ea typeface="Cambria Math" panose="02040503050406030204" pitchFamily="18" charset="0"/>
                              </a:rPr>
                            </m:ctrlPr>
                          </m:sSubPr>
                          <m:e>
                            <m:r>
                              <a:rPr lang="en-US" sz="1600" i="1">
                                <a:solidFill>
                                  <a:srgbClr val="002060"/>
                                </a:solidFill>
                                <a:latin typeface="Cambria Math" panose="02040503050406030204" pitchFamily="18" charset="0"/>
                                <a:ea typeface="Cambria Math" panose="02040503050406030204" pitchFamily="18" charset="0"/>
                              </a:rPr>
                              <m:t>𝑁</m:t>
                            </m:r>
                          </m:e>
                          <m:sub>
                            <m:r>
                              <a:rPr lang="en-US" sz="1600" i="1">
                                <a:solidFill>
                                  <a:srgbClr val="002060"/>
                                </a:solidFill>
                                <a:latin typeface="Cambria Math" panose="02040503050406030204" pitchFamily="18" charset="0"/>
                                <a:ea typeface="Cambria Math" panose="02040503050406030204" pitchFamily="18" charset="0"/>
                              </a:rPr>
                              <m:t>𝑔</m:t>
                            </m:r>
                          </m:sub>
                        </m:sSub>
                        <m:r>
                          <a:rPr lang="en-US" sz="1600" i="1">
                            <a:solidFill>
                              <a:srgbClr val="002060"/>
                            </a:solidFill>
                            <a:latin typeface="Cambria Math" panose="02040503050406030204" pitchFamily="18" charset="0"/>
                            <a:ea typeface="Cambria Math" panose="02040503050406030204" pitchFamily="18" charset="0"/>
                          </a:rPr>
                          <m:t>·</m:t>
                        </m:r>
                        <m:r>
                          <a:rPr lang="en-US" sz="1600" i="1">
                            <a:solidFill>
                              <a:srgbClr val="FF0000"/>
                            </a:solidFill>
                            <a:latin typeface="Cambria Math" panose="02040503050406030204" pitchFamily="18" charset="0"/>
                            <a:ea typeface="Cambria Math" panose="02040503050406030204" pitchFamily="18" charset="0"/>
                          </a:rPr>
                          <m:t>𝑙𝑛</m:t>
                        </m:r>
                        <m:sSub>
                          <m:sSubPr>
                            <m:ctrlPr>
                              <a:rPr lang="en-US" sz="1600" i="1">
                                <a:solidFill>
                                  <a:srgbClr val="FF0000"/>
                                </a:solidFill>
                                <a:latin typeface="Cambria Math" panose="02040503050406030204" pitchFamily="18" charset="0"/>
                                <a:ea typeface="Cambria Math" panose="02040503050406030204" pitchFamily="18" charset="0"/>
                              </a:rPr>
                            </m:ctrlPr>
                          </m:sSubPr>
                          <m:e>
                            <m:r>
                              <a:rPr lang="en-US" sz="1600" i="1">
                                <a:solidFill>
                                  <a:srgbClr val="FF0000"/>
                                </a:solidFill>
                                <a:latin typeface="Cambria Math" panose="02040503050406030204" pitchFamily="18" charset="0"/>
                                <a:ea typeface="Cambria Math" panose="02040503050406030204" pitchFamily="18" charset="0"/>
                              </a:rPr>
                              <m:t>𝐾</m:t>
                            </m:r>
                          </m:e>
                          <m:sub>
                            <m:r>
                              <a:rPr lang="en-US" sz="1600" i="1">
                                <a:solidFill>
                                  <a:srgbClr val="FF0000"/>
                                </a:solidFill>
                                <a:latin typeface="Cambria Math" panose="02040503050406030204" pitchFamily="18" charset="0"/>
                                <a:ea typeface="Cambria Math" panose="02040503050406030204" pitchFamily="18" charset="0"/>
                              </a:rPr>
                              <m:t>0</m:t>
                            </m:r>
                          </m:sub>
                        </m:sSub>
                        <m:r>
                          <a:rPr lang="en-US" sz="1600" i="1">
                            <a:solidFill>
                              <a:srgbClr val="002060"/>
                            </a:solidFill>
                            <a:latin typeface="Cambria Math" panose="02040503050406030204" pitchFamily="18" charset="0"/>
                            <a:ea typeface="Cambria Math" panose="02040503050406030204" pitchFamily="18" charset="0"/>
                          </a:rPr>
                          <m:t>)</m:t>
                        </m:r>
                      </m:oMath>
                    </m:oMathPara>
                  </a14:m>
                  <a:endParaRPr lang="en-US" sz="1600" dirty="0">
                    <a:solidFill>
                      <a:srgbClr val="002060"/>
                    </a:solidFill>
                  </a:endParaRPr>
                </a:p>
              </p:txBody>
            </p:sp>
          </mc:Choice>
          <mc:Fallback xmlns="">
            <p:sp>
              <p:nvSpPr>
                <p:cNvPr id="39" name="TextBox 38">
                  <a:extLst>
                    <a:ext uri="{FF2B5EF4-FFF2-40B4-BE49-F238E27FC236}">
                      <a16:creationId xmlns:a16="http://schemas.microsoft.com/office/drawing/2014/main" xmlns="" xmlns:a14="http://schemas.microsoft.com/office/drawing/2010/main" id="{1184F032-6B61-4240-922D-3A9751E8672B}"/>
                    </a:ext>
                  </a:extLst>
                </p:cNvPr>
                <p:cNvSpPr txBox="1">
                  <a:spLocks noRot="1" noChangeAspect="1" noMove="1" noResize="1" noEditPoints="1" noAdjustHandles="1" noChangeArrowheads="1" noChangeShapeType="1" noTextEdit="1"/>
                </p:cNvSpPr>
                <p:nvPr/>
              </p:nvSpPr>
              <p:spPr>
                <a:xfrm>
                  <a:off x="8579634" y="3399250"/>
                  <a:ext cx="2511650" cy="266227"/>
                </a:xfrm>
                <a:prstGeom prst="rect">
                  <a:avLst/>
                </a:prstGeom>
                <a:blipFill rotWithShape="0">
                  <a:blip r:embed="rId5"/>
                  <a:stretch>
                    <a:fillRect l="-728" r="-2184" b="-2558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0" name="Прямоугольник 39">
                  <a:extLst>
                    <a:ext uri="{FF2B5EF4-FFF2-40B4-BE49-F238E27FC236}">
                      <a16:creationId xmlns:a16="http://schemas.microsoft.com/office/drawing/2014/main" id="{AEACFF87-52F7-4EE0-9302-E0339E8D6495}"/>
                    </a:ext>
                  </a:extLst>
                </p:cNvPr>
                <p:cNvSpPr/>
                <p:nvPr/>
              </p:nvSpPr>
              <p:spPr>
                <a:xfrm>
                  <a:off x="7089094" y="2866845"/>
                  <a:ext cx="5160787" cy="523220"/>
                </a:xfrm>
                <a:prstGeom prst="rect">
                  <a:avLst/>
                </a:prstGeom>
              </p:spPr>
              <p:txBody>
                <a:bodyPr wrap="square">
                  <a:spAutoFit/>
                </a:bodyPr>
                <a:lstStyle/>
                <a:p>
                  <a:pPr algn="ctr"/>
                  <a:r>
                    <a:rPr lang="en-US" sz="1400" dirty="0">
                      <a:solidFill>
                        <a:srgbClr val="002060"/>
                      </a:solidFill>
                      <a:latin typeface="Times New Roman" panose="02020603050405020304" pitchFamily="18" charset="0"/>
                      <a:cs typeface="Times New Roman" panose="02020603050405020304" pitchFamily="18" charset="0"/>
                    </a:rPr>
                    <a:t>Calculated in</a:t>
                  </a:r>
                  <a:r>
                    <a:rPr lang="ru-RU" sz="1400" dirty="0" err="1">
                      <a:solidFill>
                        <a:srgbClr val="002060"/>
                      </a:solidFill>
                      <a:latin typeface="Times New Roman" panose="02020603050405020304" pitchFamily="18" charset="0"/>
                      <a:cs typeface="Times New Roman" panose="02020603050405020304" pitchFamily="18" charset="0"/>
                    </a:rPr>
                    <a:t>crement</a:t>
                  </a:r>
                  <a:r>
                    <a:rPr lang="en-US" sz="1400" dirty="0">
                      <a:solidFill>
                        <a:srgbClr val="002060"/>
                      </a:solidFill>
                      <a:latin typeface="Times New Roman" panose="02020603050405020304" pitchFamily="18" charset="0"/>
                      <a:cs typeface="Times New Roman" panose="02020603050405020304" pitchFamily="18" charset="0"/>
                    </a:rPr>
                    <a:t>s </a:t>
                  </a:r>
                  <a14:m>
                    <m:oMath xmlns:m="http://schemas.openxmlformats.org/officeDocument/2006/math">
                      <m:r>
                        <a:rPr lang="en-US" sz="1400" i="1">
                          <a:solidFill>
                            <a:srgbClr val="002060"/>
                          </a:solidFill>
                          <a:latin typeface="Cambria Math" panose="02040503050406030204" pitchFamily="18" charset="0"/>
                          <a:ea typeface="Cambria Math" panose="02040503050406030204" pitchFamily="18" charset="0"/>
                        </a:rPr>
                        <m:t>𝑙𝑛</m:t>
                      </m:r>
                      <m:sSub>
                        <m:sSubPr>
                          <m:ctrlPr>
                            <a:rPr lang="en-US" sz="1400" i="1">
                              <a:solidFill>
                                <a:srgbClr val="002060"/>
                              </a:solidFill>
                              <a:latin typeface="Cambria Math" panose="02040503050406030204" pitchFamily="18" charset="0"/>
                              <a:ea typeface="Cambria Math" panose="02040503050406030204" pitchFamily="18" charset="0"/>
                            </a:rPr>
                          </m:ctrlPr>
                        </m:sSubPr>
                        <m:e>
                          <m:r>
                            <a:rPr lang="en-US" sz="1400" i="1">
                              <a:solidFill>
                                <a:srgbClr val="002060"/>
                              </a:solidFill>
                              <a:latin typeface="Cambria Math" panose="02040503050406030204" pitchFamily="18" charset="0"/>
                              <a:ea typeface="Cambria Math" panose="02040503050406030204" pitchFamily="18" charset="0"/>
                            </a:rPr>
                            <m:t>𝐾</m:t>
                          </m:r>
                        </m:e>
                        <m:sub>
                          <m:r>
                            <a:rPr lang="en-US" sz="1400" i="1">
                              <a:solidFill>
                                <a:srgbClr val="002060"/>
                              </a:solidFill>
                              <a:latin typeface="Cambria Math" panose="02040503050406030204" pitchFamily="18" charset="0"/>
                              <a:ea typeface="Cambria Math" panose="02040503050406030204" pitchFamily="18" charset="0"/>
                            </a:rPr>
                            <m:t>0</m:t>
                          </m:r>
                        </m:sub>
                      </m:sSub>
                    </m:oMath>
                  </a14:m>
                  <a:endParaRPr lang="ru-RU" sz="1400" dirty="0">
                    <a:solidFill>
                      <a:srgbClr val="002060"/>
                    </a:solidFill>
                    <a:latin typeface="Times New Roman" panose="02020603050405020304" pitchFamily="18" charset="0"/>
                    <a:cs typeface="Times New Roman" panose="02020603050405020304" pitchFamily="18" charset="0"/>
                  </a:endParaRPr>
                </a:p>
                <a:p>
                  <a:pPr algn="ctr"/>
                  <a:r>
                    <a:rPr lang="en-US" sz="1400" dirty="0">
                      <a:solidFill>
                        <a:srgbClr val="002060"/>
                      </a:solidFill>
                      <a:latin typeface="Times New Roman" panose="02020603050405020304" pitchFamily="18" charset="0"/>
                      <a:cs typeface="Times New Roman" panose="02020603050405020304" pitchFamily="18" charset="0"/>
                    </a:rPr>
                    <a:t>for mode fields in a few frequency ranges (</a:t>
                  </a:r>
                  <a14:m>
                    <m:oMath xmlns:m="http://schemas.openxmlformats.org/officeDocument/2006/math">
                      <m:sSub>
                        <m:sSubPr>
                          <m:ctrlPr>
                            <a:rPr lang="en-US" sz="1400" i="1" dirty="0">
                              <a:solidFill>
                                <a:srgbClr val="002060"/>
                              </a:solidFill>
                              <a:latin typeface="Cambria Math" panose="02040503050406030204" pitchFamily="18" charset="0"/>
                              <a:cs typeface="Times New Roman" panose="02020603050405020304" pitchFamily="18" charset="0"/>
                            </a:rPr>
                          </m:ctrlPr>
                        </m:sSubPr>
                        <m:e>
                          <m:r>
                            <a:rPr lang="en-US" sz="1400" i="1" dirty="0">
                              <a:solidFill>
                                <a:srgbClr val="002060"/>
                              </a:solidFill>
                              <a:latin typeface="Cambria Math" panose="02040503050406030204" pitchFamily="18" charset="0"/>
                              <a:cs typeface="Times New Roman" panose="02020603050405020304" pitchFamily="18" charset="0"/>
                            </a:rPr>
                            <m:t>𝐼</m:t>
                          </m:r>
                        </m:e>
                        <m:sub>
                          <m:r>
                            <a:rPr lang="en-US" sz="1400" i="1" dirty="0">
                              <a:solidFill>
                                <a:srgbClr val="002060"/>
                              </a:solidFill>
                              <a:latin typeface="Cambria Math" panose="02040503050406030204" pitchFamily="18" charset="0"/>
                              <a:cs typeface="Times New Roman" panose="02020603050405020304" pitchFamily="18" charset="0"/>
                            </a:rPr>
                            <m:t>𝑏</m:t>
                          </m:r>
                        </m:sub>
                      </m:sSub>
                      <m:r>
                        <a:rPr lang="en-US" sz="1400" i="1" dirty="0">
                          <a:solidFill>
                            <a:srgbClr val="002060"/>
                          </a:solidFill>
                          <a:latin typeface="Cambria Math" panose="02040503050406030204" pitchFamily="18" charset="0"/>
                          <a:cs typeface="Times New Roman" panose="02020603050405020304" pitchFamily="18" charset="0"/>
                        </a:rPr>
                        <m:t>=2</m:t>
                      </m:r>
                      <m:r>
                        <a:rPr lang="en-US" sz="1400" i="1" dirty="0">
                          <a:solidFill>
                            <a:srgbClr val="002060"/>
                          </a:solidFill>
                          <a:latin typeface="Cambria Math" panose="02040503050406030204" pitchFamily="18" charset="0"/>
                          <a:cs typeface="Times New Roman" panose="02020603050405020304" pitchFamily="18" charset="0"/>
                        </a:rPr>
                        <m:t>𝑘𝐴</m:t>
                      </m:r>
                      <m:r>
                        <a:rPr lang="en-US" sz="1400" i="1" dirty="0">
                          <a:solidFill>
                            <a:srgbClr val="002060"/>
                          </a:solidFill>
                          <a:latin typeface="Cambria Math" panose="02040503050406030204" pitchFamily="18" charset="0"/>
                          <a:cs typeface="Times New Roman" panose="02020603050405020304" pitchFamily="18" charset="0"/>
                        </a:rPr>
                        <m:t>,</m:t>
                      </m:r>
                      <m:sSub>
                        <m:sSubPr>
                          <m:ctrlPr>
                            <a:rPr lang="en-US" sz="1400" i="1" dirty="0">
                              <a:solidFill>
                                <a:srgbClr val="002060"/>
                              </a:solidFill>
                              <a:latin typeface="Cambria Math" panose="02040503050406030204" pitchFamily="18" charset="0"/>
                              <a:cs typeface="Times New Roman" panose="02020603050405020304" pitchFamily="18" charset="0"/>
                            </a:rPr>
                          </m:ctrlPr>
                        </m:sSubPr>
                        <m:e>
                          <m:r>
                            <a:rPr lang="en-US" sz="1400" i="1" dirty="0">
                              <a:solidFill>
                                <a:srgbClr val="002060"/>
                              </a:solidFill>
                              <a:latin typeface="Cambria Math" panose="02040503050406030204" pitchFamily="18" charset="0"/>
                              <a:cs typeface="Times New Roman" panose="02020603050405020304" pitchFamily="18" charset="0"/>
                            </a:rPr>
                            <m:t>𝐸</m:t>
                          </m:r>
                        </m:e>
                        <m:sub>
                          <m:r>
                            <a:rPr lang="en-US" sz="1400" i="1" dirty="0">
                              <a:solidFill>
                                <a:srgbClr val="002060"/>
                              </a:solidFill>
                              <a:latin typeface="Cambria Math" panose="02040503050406030204" pitchFamily="18" charset="0"/>
                              <a:cs typeface="Times New Roman" panose="02020603050405020304" pitchFamily="18" charset="0"/>
                            </a:rPr>
                            <m:t>𝑒</m:t>
                          </m:r>
                        </m:sub>
                      </m:sSub>
                      <m:r>
                        <a:rPr lang="en-US" sz="1400"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≈5 </m:t>
                      </m:r>
                      <m:r>
                        <a:rPr lang="en-US" sz="1400" i="1"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𝑀𝑒𝑉</m:t>
                      </m:r>
                    </m:oMath>
                  </a14:m>
                  <a:r>
                    <a:rPr lang="en-US" sz="1400" dirty="0">
                      <a:solidFill>
                        <a:srgbClr val="002060"/>
                      </a:solidFill>
                      <a:latin typeface="Times New Roman" panose="02020603050405020304" pitchFamily="18" charset="0"/>
                      <a:cs typeface="Times New Roman" panose="02020603050405020304" pitchFamily="18" charset="0"/>
                    </a:rPr>
                    <a:t>)</a:t>
                  </a:r>
                </a:p>
              </p:txBody>
            </p:sp>
          </mc:Choice>
          <mc:Fallback xmlns="">
            <p:sp>
              <p:nvSpPr>
                <p:cNvPr id="40" name="Прямоугольник 39">
                  <a:extLst>
                    <a:ext uri="{FF2B5EF4-FFF2-40B4-BE49-F238E27FC236}">
                      <a16:creationId xmlns:a16="http://schemas.microsoft.com/office/drawing/2014/main" xmlns:a14="http://schemas.microsoft.com/office/drawing/2010/main" xmlns="" id="{AEACFF87-52F7-4EE0-9302-E0339E8D6495}"/>
                    </a:ext>
                  </a:extLst>
                </p:cNvPr>
                <p:cNvSpPr>
                  <a:spLocks noRot="1" noChangeAspect="1" noMove="1" noResize="1" noEditPoints="1" noAdjustHandles="1" noChangeArrowheads="1" noChangeShapeType="1" noTextEdit="1"/>
                </p:cNvSpPr>
                <p:nvPr/>
              </p:nvSpPr>
              <p:spPr>
                <a:xfrm>
                  <a:off x="7089094" y="2866845"/>
                  <a:ext cx="5160787" cy="523220"/>
                </a:xfrm>
                <a:prstGeom prst="rect">
                  <a:avLst/>
                </a:prstGeom>
                <a:blipFill rotWithShape="0">
                  <a:blip r:embed="rId7"/>
                  <a:stretch>
                    <a:fillRect t="-1163" b="-11628"/>
                  </a:stretch>
                </a:blipFill>
              </p:spPr>
              <p:txBody>
                <a:bodyPr/>
                <a:lstStyle/>
                <a:p>
                  <a:r>
                    <a:rPr lang="ru-RU">
                      <a:noFill/>
                    </a:rPr>
                    <a:t> </a:t>
                  </a:r>
                </a:p>
              </p:txBody>
            </p:sp>
          </mc:Fallback>
        </mc:AlternateContent>
      </p:grpSp>
      <p:sp>
        <p:nvSpPr>
          <p:cNvPr id="41" name="Прямоугольник 40">
            <a:extLst>
              <a:ext uri="{FF2B5EF4-FFF2-40B4-BE49-F238E27FC236}">
                <a16:creationId xmlns:a16="http://schemas.microsoft.com/office/drawing/2014/main" id="{F1EC45CF-CF49-4A57-92A3-16B941A0339D}"/>
              </a:ext>
            </a:extLst>
          </p:cNvPr>
          <p:cNvSpPr/>
          <p:nvPr/>
        </p:nvSpPr>
        <p:spPr>
          <a:xfrm>
            <a:off x="5566879" y="4781405"/>
            <a:ext cx="4004430" cy="307777"/>
          </a:xfrm>
          <a:prstGeom prst="rect">
            <a:avLst/>
          </a:prstGeom>
        </p:spPr>
        <p:txBody>
          <a:bodyPr wrap="none">
            <a:spAutoFit/>
          </a:bodyPr>
          <a:lstStyle/>
          <a:p>
            <a:r>
              <a:rPr lang="en-US" sz="1400" b="1" dirty="0" smtClean="0">
                <a:solidFill>
                  <a:srgbClr val="002060"/>
                </a:solidFill>
                <a:latin typeface="Times New Roman" panose="02020603050405020304" pitchFamily="18" charset="0"/>
                <a:cs typeface="Times New Roman" panose="02020603050405020304" pitchFamily="18" charset="0"/>
              </a:rPr>
              <a:t>M</a:t>
            </a:r>
            <a:r>
              <a:rPr lang="ru-RU" sz="1400" b="1" dirty="0" err="1" smtClean="0">
                <a:solidFill>
                  <a:srgbClr val="002060"/>
                </a:solidFill>
                <a:latin typeface="Times New Roman" panose="02020603050405020304" pitchFamily="18" charset="0"/>
                <a:cs typeface="Times New Roman" panose="02020603050405020304" pitchFamily="18" charset="0"/>
              </a:rPr>
              <a:t>ethods</a:t>
            </a:r>
            <a:r>
              <a:rPr lang="ru-RU" sz="1400" b="1" dirty="0" smtClean="0">
                <a:solidFill>
                  <a:srgbClr val="002060"/>
                </a:solidFill>
                <a:latin typeface="Times New Roman" panose="02020603050405020304" pitchFamily="18" charset="0"/>
                <a:cs typeface="Times New Roman" panose="02020603050405020304" pitchFamily="18" charset="0"/>
              </a:rPr>
              <a:t> </a:t>
            </a:r>
            <a:r>
              <a:rPr lang="en-US" sz="1400" b="1" dirty="0" smtClean="0">
                <a:solidFill>
                  <a:srgbClr val="002060"/>
                </a:solidFill>
                <a:latin typeface="Times New Roman" panose="02020603050405020304" pitchFamily="18" charset="0"/>
                <a:cs typeface="Times New Roman" panose="02020603050405020304" pitchFamily="18" charset="0"/>
              </a:rPr>
              <a:t>Intended for Further BBU Suppression:</a:t>
            </a:r>
            <a:endParaRPr lang="ru-RU" sz="1400" b="1" dirty="0">
              <a:solidFill>
                <a:srgbClr val="002060"/>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C85CF3F0-6389-43C4-9731-678D9DBC01F8}"/>
              </a:ext>
            </a:extLst>
          </p:cNvPr>
          <p:cNvSpPr txBox="1"/>
          <p:nvPr/>
        </p:nvSpPr>
        <p:spPr>
          <a:xfrm>
            <a:off x="4856671" y="5003061"/>
            <a:ext cx="6268934"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Decreasing the </a:t>
            </a:r>
            <a:r>
              <a:rPr lang="en-US" sz="1600" dirty="0"/>
              <a:t>coupling coefficient of the beam with the modes by reducing the accelerating gap;</a:t>
            </a:r>
          </a:p>
          <a:p>
            <a:pPr marL="285750" indent="-285750">
              <a:buFont typeface="Arial" panose="020B0604020202020204" pitchFamily="34" charset="0"/>
              <a:buChar char="•"/>
            </a:pPr>
            <a:r>
              <a:rPr lang="en-US" sz="1600" dirty="0"/>
              <a:t>Reducing the Q-factor of modes by inserting special absorbers into the accelerating module;</a:t>
            </a:r>
          </a:p>
          <a:p>
            <a:pPr marL="285750" indent="-285750">
              <a:buFont typeface="Arial" panose="020B0604020202020204" pitchFamily="34" charset="0"/>
              <a:buChar char="•"/>
            </a:pPr>
            <a:r>
              <a:rPr lang="en-US" sz="1600" dirty="0" smtClean="0"/>
              <a:t>Increasing the </a:t>
            </a:r>
            <a:r>
              <a:rPr lang="en-US" sz="1600" dirty="0"/>
              <a:t>average magnetic </a:t>
            </a:r>
            <a:r>
              <a:rPr lang="en-US" sz="1600" dirty="0" smtClean="0"/>
              <a:t>field</a:t>
            </a:r>
          </a:p>
          <a:p>
            <a:pPr marL="285750" indent="-285750">
              <a:buFont typeface="Arial" panose="020B0604020202020204" pitchFamily="34" charset="0"/>
              <a:buChar char="•"/>
            </a:pPr>
            <a:r>
              <a:rPr lang="en-US" sz="1600" dirty="0" smtClean="0"/>
              <a:t>Shifting the frequency for </a:t>
            </a:r>
            <a:r>
              <a:rPr lang="en-US" sz="1600" dirty="0"/>
              <a:t>identical "dangerous" dipole modes </a:t>
            </a:r>
            <a:r>
              <a:rPr lang="en-US" sz="1600" dirty="0" smtClean="0"/>
              <a:t>through a </a:t>
            </a:r>
            <a:r>
              <a:rPr lang="en-US" sz="1600" dirty="0"/>
              <a:t>change in the geometry of various accelerator modules.</a:t>
            </a:r>
          </a:p>
        </p:txBody>
      </p:sp>
      <p:sp>
        <p:nvSpPr>
          <p:cNvPr id="2" name="Прямоугольник 1">
            <a:extLst>
              <a:ext uri="{FF2B5EF4-FFF2-40B4-BE49-F238E27FC236}">
                <a16:creationId xmlns:a16="http://schemas.microsoft.com/office/drawing/2014/main" id="{02833F0B-17A9-46D5-ACBE-BEBA98B620D9}"/>
              </a:ext>
            </a:extLst>
          </p:cNvPr>
          <p:cNvSpPr/>
          <p:nvPr/>
        </p:nvSpPr>
        <p:spPr>
          <a:xfrm>
            <a:off x="-31715" y="3332541"/>
            <a:ext cx="5257328" cy="461665"/>
          </a:xfrm>
          <a:prstGeom prst="rect">
            <a:avLst/>
          </a:prstGeom>
        </p:spPr>
        <p:txBody>
          <a:bodyPr wrap="square">
            <a:spAutoFit/>
          </a:bodyPr>
          <a:lstStyle/>
          <a:p>
            <a:r>
              <a:rPr lang="en-US" sz="1200" dirty="0">
                <a:solidFill>
                  <a:srgbClr val="002060"/>
                </a:solidFill>
                <a:latin typeface="Times New Roman" panose="02020603050405020304" pitchFamily="18" charset="0"/>
                <a:cs typeface="Times New Roman" panose="02020603050405020304" pitchFamily="18" charset="0"/>
              </a:rPr>
              <a:t>Electrodynamic System of the Linear Induction Accelerator Module E</a:t>
            </a:r>
            <a:r>
              <a:rPr lang="ru-RU" sz="1200" dirty="0">
                <a:solidFill>
                  <a:srgbClr val="002060"/>
                </a:solidFill>
                <a:latin typeface="Times New Roman" panose="02020603050405020304" pitchFamily="18" charset="0"/>
                <a:cs typeface="Times New Roman" panose="02020603050405020304" pitchFamily="18" charset="0"/>
              </a:rPr>
              <a:t>.</a:t>
            </a:r>
            <a:r>
              <a:rPr lang="en-US" sz="1200" dirty="0">
                <a:solidFill>
                  <a:srgbClr val="002060"/>
                </a:solidFill>
                <a:latin typeface="Times New Roman" panose="02020603050405020304" pitchFamily="18" charset="0"/>
                <a:cs typeface="Times New Roman" panose="02020603050405020304" pitchFamily="18" charset="0"/>
              </a:rPr>
              <a:t> </a:t>
            </a:r>
            <a:r>
              <a:rPr lang="en-US" sz="1200" dirty="0" err="1">
                <a:solidFill>
                  <a:srgbClr val="002060"/>
                </a:solidFill>
                <a:latin typeface="Times New Roman" panose="02020603050405020304" pitchFamily="18" charset="0"/>
                <a:cs typeface="Times New Roman" panose="02020603050405020304" pitchFamily="18" charset="0"/>
              </a:rPr>
              <a:t>Sandalov</a:t>
            </a:r>
            <a:r>
              <a:rPr lang="en-US" sz="1200" dirty="0">
                <a:solidFill>
                  <a:srgbClr val="002060"/>
                </a:solidFill>
                <a:latin typeface="Times New Roman" panose="02020603050405020304" pitchFamily="18" charset="0"/>
                <a:cs typeface="Times New Roman" panose="02020603050405020304" pitchFamily="18" charset="0"/>
              </a:rPr>
              <a:t>, S</a:t>
            </a:r>
            <a:r>
              <a:rPr lang="ru-RU" sz="1200" dirty="0">
                <a:solidFill>
                  <a:srgbClr val="002060"/>
                </a:solidFill>
                <a:latin typeface="Times New Roman" panose="02020603050405020304" pitchFamily="18" charset="0"/>
                <a:cs typeface="Times New Roman" panose="02020603050405020304" pitchFamily="18" charset="0"/>
              </a:rPr>
              <a:t>.</a:t>
            </a:r>
            <a:r>
              <a:rPr lang="en-US" sz="1200" dirty="0">
                <a:solidFill>
                  <a:srgbClr val="002060"/>
                </a:solidFill>
                <a:latin typeface="Times New Roman" panose="02020603050405020304" pitchFamily="18" charset="0"/>
                <a:cs typeface="Times New Roman" panose="02020603050405020304" pitchFamily="18" charset="0"/>
              </a:rPr>
              <a:t> </a:t>
            </a:r>
            <a:r>
              <a:rPr lang="en-US" sz="1200" dirty="0" err="1">
                <a:solidFill>
                  <a:srgbClr val="002060"/>
                </a:solidFill>
                <a:latin typeface="Times New Roman" panose="02020603050405020304" pitchFamily="18" charset="0"/>
                <a:cs typeface="Times New Roman" panose="02020603050405020304" pitchFamily="18" charset="0"/>
              </a:rPr>
              <a:t>Sinitsky</a:t>
            </a:r>
            <a:r>
              <a:rPr lang="ru-RU" sz="1200" dirty="0">
                <a:solidFill>
                  <a:srgbClr val="002060"/>
                </a:solidFill>
                <a:latin typeface="Times New Roman" panose="02020603050405020304" pitchFamily="18" charset="0"/>
                <a:cs typeface="Times New Roman" panose="02020603050405020304" pitchFamily="18" charset="0"/>
              </a:rPr>
              <a:t> </a:t>
            </a:r>
            <a:r>
              <a:rPr lang="en-US" sz="1200" dirty="0">
                <a:solidFill>
                  <a:srgbClr val="002060"/>
                </a:solidFill>
                <a:latin typeface="Times New Roman" panose="02020603050405020304" pitchFamily="18" charset="0"/>
                <a:cs typeface="Times New Roman" panose="02020603050405020304" pitchFamily="18" charset="0"/>
              </a:rPr>
              <a:t>et.al, </a:t>
            </a:r>
            <a:r>
              <a:rPr lang="fr-FR" sz="1200" dirty="0">
                <a:solidFill>
                  <a:srgbClr val="002060"/>
                </a:solidFill>
                <a:latin typeface="Times New Roman" panose="02020603050405020304" pitchFamily="18" charset="0"/>
                <a:cs typeface="Times New Roman" panose="02020603050405020304" pitchFamily="18" charset="0"/>
              </a:rPr>
              <a:t>IEEE TRANSACTIONS ON PLASMA SCIENCE, be  published.</a:t>
            </a:r>
            <a:endParaRPr lang="ru-RU" sz="1200" dirty="0">
              <a:solidFill>
                <a:srgbClr val="002060"/>
              </a:solidFill>
              <a:latin typeface="Times New Roman" panose="02020603050405020304" pitchFamily="18" charset="0"/>
              <a:cs typeface="Times New Roman" panose="02020603050405020304" pitchFamily="18" charset="0"/>
            </a:endParaRPr>
          </a:p>
        </p:txBody>
      </p:sp>
      <p:sp>
        <p:nvSpPr>
          <p:cNvPr id="20" name="Заголовок 1"/>
          <p:cNvSpPr txBox="1">
            <a:spLocks/>
          </p:cNvSpPr>
          <p:nvPr/>
        </p:nvSpPr>
        <p:spPr>
          <a:xfrm>
            <a:off x="1397117" y="263243"/>
            <a:ext cx="7886700" cy="6538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BBU Suppression 3</a:t>
            </a:r>
          </a:p>
        </p:txBody>
      </p:sp>
      <p:cxnSp>
        <p:nvCxnSpPr>
          <p:cNvPr id="21" name="Прямая соединительная линия 20">
            <a:extLst>
              <a:ext uri="{FF2B5EF4-FFF2-40B4-BE49-F238E27FC236}">
                <a16:creationId xmlns:a16="http://schemas.microsoft.com/office/drawing/2014/main" id="{C34D3DB8-FFB8-4706-805A-E7B948AD7E85}"/>
              </a:ext>
            </a:extLst>
          </p:cNvPr>
          <p:cNvCxnSpPr/>
          <p:nvPr/>
        </p:nvCxnSpPr>
        <p:spPr>
          <a:xfrm>
            <a:off x="1472763" y="917044"/>
            <a:ext cx="7505700"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22" name="Подзаголовок 2">
            <a:extLst>
              <a:ext uri="{FF2B5EF4-FFF2-40B4-BE49-F238E27FC236}">
                <a16:creationId xmlns:a16="http://schemas.microsoft.com/office/drawing/2014/main" id="{0D185286-487B-460E-85B8-1C3D7FD65D99}"/>
              </a:ext>
            </a:extLst>
          </p:cNvPr>
          <p:cNvSpPr txBox="1">
            <a:spLocks/>
          </p:cNvSpPr>
          <p:nvPr/>
        </p:nvSpPr>
        <p:spPr>
          <a:xfrm>
            <a:off x="0" y="1205757"/>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23" name="Picture 2" descr="BINP logo">
            <a:extLst>
              <a:ext uri="{FF2B5EF4-FFF2-40B4-BE49-F238E27FC236}">
                <a16:creationId xmlns:a16="http://schemas.microsoft.com/office/drawing/2014/main" id="{AECFF2B9-26E9-4943-9677-8B0A8A14B98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8208"/>
            <a:ext cx="1022860" cy="12239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rosatom.ru/upload/iblock/0e6/0e68e8ff898f0a3f96...">
            <a:extLst>
              <a:ext uri="{FF2B5EF4-FFF2-40B4-BE49-F238E27FC236}">
                <a16:creationId xmlns:a16="http://schemas.microsoft.com/office/drawing/2014/main" id="{6AE2C9BF-A0E0-4A7B-9D74-882CD9F89CA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460" t="13310" r="24974" b="16010"/>
          <a:stretch/>
        </p:blipFill>
        <p:spPr bwMode="auto">
          <a:xfrm>
            <a:off x="11238889" y="5623435"/>
            <a:ext cx="953111" cy="1234565"/>
          </a:xfrm>
          <a:prstGeom prst="rect">
            <a:avLst/>
          </a:prstGeom>
          <a:noFill/>
          <a:extLst>
            <a:ext uri="{909E8E84-426E-40DD-AFC4-6F175D3DCCD1}">
              <a14:hiddenFill xmlns:a14="http://schemas.microsoft.com/office/drawing/2010/main">
                <a:solidFill>
                  <a:srgbClr val="FFFFFF"/>
                </a:solidFill>
              </a14:hiddenFill>
            </a:ext>
          </a:extLst>
        </p:spPr>
      </p:pic>
      <p:pic>
        <p:nvPicPr>
          <p:cNvPr id="25" name="Рисунок 24">
            <a:extLst>
              <a:ext uri="{FF2B5EF4-FFF2-40B4-BE49-F238E27FC236}">
                <a16:creationId xmlns:a16="http://schemas.microsoft.com/office/drawing/2014/main" id="{27E7667D-75E7-493C-B483-96767577AD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74559" y="818937"/>
            <a:ext cx="1902093" cy="1854003"/>
          </a:xfrm>
          <a:prstGeom prst="rect">
            <a:avLst/>
          </a:prstGeom>
        </p:spPr>
      </p:pic>
      <p:grpSp>
        <p:nvGrpSpPr>
          <p:cNvPr id="26" name="Группа 25">
            <a:extLst>
              <a:ext uri="{FF2B5EF4-FFF2-40B4-BE49-F238E27FC236}">
                <a16:creationId xmlns:a16="http://schemas.microsoft.com/office/drawing/2014/main" id="{80234F48-5132-405C-BD71-5C04448606E1}"/>
              </a:ext>
            </a:extLst>
          </p:cNvPr>
          <p:cNvGrpSpPr/>
          <p:nvPr/>
        </p:nvGrpSpPr>
        <p:grpSpPr>
          <a:xfrm>
            <a:off x="4984970" y="982367"/>
            <a:ext cx="5928441" cy="1921515"/>
            <a:chOff x="128529" y="-60712"/>
            <a:chExt cx="7546855" cy="3720199"/>
          </a:xfrm>
        </p:grpSpPr>
        <p:pic>
          <p:nvPicPr>
            <p:cNvPr id="27" name="Рисунок 26">
              <a:extLst>
                <a:ext uri="{FF2B5EF4-FFF2-40B4-BE49-F238E27FC236}">
                  <a16:creationId xmlns:a16="http://schemas.microsoft.com/office/drawing/2014/main" id="{4035146E-59DA-40D5-8B3F-0B39BF5BFF75}"/>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2435" y="363105"/>
              <a:ext cx="5700996" cy="3014828"/>
            </a:xfrm>
            <a:prstGeom prst="rect">
              <a:avLst/>
            </a:prstGeom>
            <a:noFill/>
          </p:spPr>
        </p:pic>
        <p:sp>
          <p:nvSpPr>
            <p:cNvPr id="28" name="TextBox 27">
              <a:extLst>
                <a:ext uri="{FF2B5EF4-FFF2-40B4-BE49-F238E27FC236}">
                  <a16:creationId xmlns:a16="http://schemas.microsoft.com/office/drawing/2014/main" id="{C861EC5B-79B6-4F9E-9BAF-75FD0C50C184}"/>
                </a:ext>
              </a:extLst>
            </p:cNvPr>
            <p:cNvSpPr txBox="1"/>
            <p:nvPr/>
          </p:nvSpPr>
          <p:spPr>
            <a:xfrm>
              <a:off x="1820238" y="-60712"/>
              <a:ext cx="4466569" cy="692131"/>
            </a:xfrm>
            <a:prstGeom prst="rect">
              <a:avLst/>
            </a:prstGeom>
            <a:noFill/>
          </p:spPr>
          <p:txBody>
            <a:bodyPr wrap="square" rtlCol="0">
              <a:spAutoFit/>
            </a:bodyPr>
            <a:lstStyle/>
            <a:p>
              <a:pPr algn="ctr"/>
              <a:r>
                <a:rPr lang="en-US" sz="1600" b="1" dirty="0">
                  <a:solidFill>
                    <a:srgbClr val="002060"/>
                  </a:solidFill>
                  <a:latin typeface="Times New Roman" panose="02020603050405020304" pitchFamily="18" charset="0"/>
                  <a:cs typeface="Times New Roman" panose="02020603050405020304" pitchFamily="18" charset="0"/>
                </a:rPr>
                <a:t>Field structures in LIA</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29" name="Прямоугольник 28">
              <a:extLst>
                <a:ext uri="{FF2B5EF4-FFF2-40B4-BE49-F238E27FC236}">
                  <a16:creationId xmlns:a16="http://schemas.microsoft.com/office/drawing/2014/main" id="{F70191FF-6C42-4C14-8D84-089F45D61988}"/>
                </a:ext>
              </a:extLst>
            </p:cNvPr>
            <p:cNvSpPr/>
            <p:nvPr/>
          </p:nvSpPr>
          <p:spPr>
            <a:xfrm>
              <a:off x="837383" y="3237456"/>
              <a:ext cx="4909516" cy="163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a:extLst>
                <a:ext uri="{FF2B5EF4-FFF2-40B4-BE49-F238E27FC236}">
                  <a16:creationId xmlns:a16="http://schemas.microsoft.com/office/drawing/2014/main" id="{3D4C7B33-0BD0-43BB-86D2-2482919C0B4A}"/>
                </a:ext>
              </a:extLst>
            </p:cNvPr>
            <p:cNvSpPr txBox="1"/>
            <p:nvPr/>
          </p:nvSpPr>
          <p:spPr>
            <a:xfrm>
              <a:off x="1222314" y="3145446"/>
              <a:ext cx="432346" cy="338554"/>
            </a:xfrm>
            <a:prstGeom prst="rect">
              <a:avLst/>
            </a:prstGeom>
            <a:noFill/>
          </p:spPr>
          <p:txBody>
            <a:bodyPr wrap="square" rtlCol="0">
              <a:spAutoFit/>
            </a:bodyPr>
            <a:lstStyle/>
            <a:p>
              <a:pPr algn="ctr"/>
              <a:r>
                <a:rPr lang="ru-RU" sz="1600" dirty="0">
                  <a:latin typeface="Times New Roman" panose="02020603050405020304" pitchFamily="18" charset="0"/>
                  <a:cs typeface="Times New Roman" panose="02020603050405020304" pitchFamily="18" charset="0"/>
                </a:rPr>
                <a:t>2</a:t>
              </a:r>
            </a:p>
          </p:txBody>
        </p:sp>
        <p:sp>
          <p:nvSpPr>
            <p:cNvPr id="31" name="TextBox 30">
              <a:extLst>
                <a:ext uri="{FF2B5EF4-FFF2-40B4-BE49-F238E27FC236}">
                  <a16:creationId xmlns:a16="http://schemas.microsoft.com/office/drawing/2014/main" id="{5D50A7B8-EBBB-45A0-9745-A01A988C21BB}"/>
                </a:ext>
              </a:extLst>
            </p:cNvPr>
            <p:cNvSpPr txBox="1"/>
            <p:nvPr/>
          </p:nvSpPr>
          <p:spPr>
            <a:xfrm>
              <a:off x="1873431" y="3145446"/>
              <a:ext cx="432346" cy="338554"/>
            </a:xfrm>
            <a:prstGeom prst="rect">
              <a:avLst/>
            </a:prstGeom>
            <a:noFill/>
          </p:spPr>
          <p:txBody>
            <a:bodyPr wrap="square" rtlCol="0">
              <a:spAutoFit/>
            </a:bodyPr>
            <a:lstStyle/>
            <a:p>
              <a:pPr algn="ctr"/>
              <a:r>
                <a:rPr lang="ru-RU" sz="1600" dirty="0">
                  <a:latin typeface="Times New Roman" panose="02020603050405020304" pitchFamily="18" charset="0"/>
                  <a:cs typeface="Times New Roman" panose="02020603050405020304" pitchFamily="18" charset="0"/>
                </a:rPr>
                <a:t>4</a:t>
              </a:r>
            </a:p>
          </p:txBody>
        </p:sp>
        <p:sp>
          <p:nvSpPr>
            <p:cNvPr id="35" name="TextBox 34">
              <a:extLst>
                <a:ext uri="{FF2B5EF4-FFF2-40B4-BE49-F238E27FC236}">
                  <a16:creationId xmlns:a16="http://schemas.microsoft.com/office/drawing/2014/main" id="{F12BE190-E404-4AD0-B6E9-0A410B621625}"/>
                </a:ext>
              </a:extLst>
            </p:cNvPr>
            <p:cNvSpPr txBox="1"/>
            <p:nvPr/>
          </p:nvSpPr>
          <p:spPr>
            <a:xfrm>
              <a:off x="2520404" y="3141076"/>
              <a:ext cx="432346" cy="338554"/>
            </a:xfrm>
            <a:prstGeom prst="rect">
              <a:avLst/>
            </a:prstGeom>
            <a:noFill/>
          </p:spPr>
          <p:txBody>
            <a:bodyPr wrap="square" rtlCol="0">
              <a:spAutoFit/>
            </a:bodyPr>
            <a:lstStyle/>
            <a:p>
              <a:pPr algn="ctr"/>
              <a:r>
                <a:rPr lang="ru-RU" sz="1600" dirty="0">
                  <a:latin typeface="Times New Roman" panose="02020603050405020304" pitchFamily="18" charset="0"/>
                  <a:cs typeface="Times New Roman" panose="02020603050405020304" pitchFamily="18" charset="0"/>
                </a:rPr>
                <a:t>6</a:t>
              </a:r>
            </a:p>
          </p:txBody>
        </p:sp>
        <p:sp>
          <p:nvSpPr>
            <p:cNvPr id="36" name="TextBox 35">
              <a:extLst>
                <a:ext uri="{FF2B5EF4-FFF2-40B4-BE49-F238E27FC236}">
                  <a16:creationId xmlns:a16="http://schemas.microsoft.com/office/drawing/2014/main" id="{5576999E-65FC-4C7F-8C52-5051E033C9BB}"/>
                </a:ext>
              </a:extLst>
            </p:cNvPr>
            <p:cNvSpPr txBox="1"/>
            <p:nvPr/>
          </p:nvSpPr>
          <p:spPr>
            <a:xfrm>
              <a:off x="3167377" y="3141076"/>
              <a:ext cx="432346" cy="338554"/>
            </a:xfrm>
            <a:prstGeom prst="rect">
              <a:avLst/>
            </a:prstGeom>
            <a:noFill/>
          </p:spPr>
          <p:txBody>
            <a:bodyPr wrap="square" rtlCol="0">
              <a:spAutoFit/>
            </a:bodyPr>
            <a:lstStyle/>
            <a:p>
              <a:pPr algn="ctr"/>
              <a:r>
                <a:rPr lang="ru-RU" sz="1600" dirty="0">
                  <a:latin typeface="Times New Roman" panose="02020603050405020304" pitchFamily="18" charset="0"/>
                  <a:cs typeface="Times New Roman" panose="02020603050405020304" pitchFamily="18" charset="0"/>
                </a:rPr>
                <a:t>8</a:t>
              </a:r>
            </a:p>
          </p:txBody>
        </p:sp>
        <p:sp>
          <p:nvSpPr>
            <p:cNvPr id="43" name="TextBox 42">
              <a:extLst>
                <a:ext uri="{FF2B5EF4-FFF2-40B4-BE49-F238E27FC236}">
                  <a16:creationId xmlns:a16="http://schemas.microsoft.com/office/drawing/2014/main" id="{4710D43C-715F-4836-863D-3D88F031F32D}"/>
                </a:ext>
              </a:extLst>
            </p:cNvPr>
            <p:cNvSpPr txBox="1"/>
            <p:nvPr/>
          </p:nvSpPr>
          <p:spPr>
            <a:xfrm>
              <a:off x="3791609" y="3147276"/>
              <a:ext cx="598914" cy="512211"/>
            </a:xfrm>
            <a:prstGeom prst="rect">
              <a:avLst/>
            </a:prstGeom>
            <a:noFill/>
          </p:spPr>
          <p:txBody>
            <a:bodyPr wrap="square" rtlCol="0">
              <a:spAutoFit/>
            </a:bodyPr>
            <a:lstStyle/>
            <a:p>
              <a:pPr algn="ctr"/>
              <a:r>
                <a:rPr lang="ru-RU" sz="1600" dirty="0">
                  <a:latin typeface="Times New Roman" panose="02020603050405020304" pitchFamily="18" charset="0"/>
                  <a:cs typeface="Times New Roman" panose="02020603050405020304" pitchFamily="18" charset="0"/>
                </a:rPr>
                <a:t>10</a:t>
              </a:r>
            </a:p>
          </p:txBody>
        </p:sp>
        <p:sp>
          <p:nvSpPr>
            <p:cNvPr id="44" name="TextBox 43">
              <a:extLst>
                <a:ext uri="{FF2B5EF4-FFF2-40B4-BE49-F238E27FC236}">
                  <a16:creationId xmlns:a16="http://schemas.microsoft.com/office/drawing/2014/main" id="{801E0F84-C9C0-4FF0-A956-84802B55131B}"/>
                </a:ext>
              </a:extLst>
            </p:cNvPr>
            <p:cNvSpPr txBox="1"/>
            <p:nvPr/>
          </p:nvSpPr>
          <p:spPr>
            <a:xfrm>
              <a:off x="4514838" y="3146255"/>
              <a:ext cx="495698" cy="512211"/>
            </a:xfrm>
            <a:prstGeom prst="rect">
              <a:avLst/>
            </a:prstGeom>
            <a:noFill/>
          </p:spPr>
          <p:txBody>
            <a:bodyPr wrap="square" rtlCol="0">
              <a:spAutoFit/>
            </a:bodyPr>
            <a:lstStyle/>
            <a:p>
              <a:pPr algn="ctr"/>
              <a:r>
                <a:rPr lang="ru-RU" sz="1600" dirty="0">
                  <a:latin typeface="Times New Roman" panose="02020603050405020304" pitchFamily="18" charset="0"/>
                  <a:cs typeface="Times New Roman" panose="02020603050405020304" pitchFamily="18" charset="0"/>
                </a:rPr>
                <a:t>12</a:t>
              </a:r>
            </a:p>
          </p:txBody>
        </p:sp>
        <p:cxnSp>
          <p:nvCxnSpPr>
            <p:cNvPr id="45" name="Прямая соединительная линия 44">
              <a:extLst>
                <a:ext uri="{FF2B5EF4-FFF2-40B4-BE49-F238E27FC236}">
                  <a16:creationId xmlns:a16="http://schemas.microsoft.com/office/drawing/2014/main" id="{0D6B7714-4558-4E69-BFCA-6BEC4D20BF28}"/>
                </a:ext>
              </a:extLst>
            </p:cNvPr>
            <p:cNvCxnSpPr/>
            <p:nvPr/>
          </p:nvCxnSpPr>
          <p:spPr>
            <a:xfrm>
              <a:off x="5489180" y="1025835"/>
              <a:ext cx="304800" cy="0"/>
            </a:xfrm>
            <a:prstGeom prst="line">
              <a:avLst/>
            </a:prstGeom>
            <a:ln w="19050">
              <a:solidFill>
                <a:srgbClr val="2121FF"/>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a:extLst>
                <a:ext uri="{FF2B5EF4-FFF2-40B4-BE49-F238E27FC236}">
                  <a16:creationId xmlns:a16="http://schemas.microsoft.com/office/drawing/2014/main" id="{3F96D581-7DB2-4B31-BA2B-4FAE54412098}"/>
                </a:ext>
              </a:extLst>
            </p:cNvPr>
            <p:cNvCxnSpPr/>
            <p:nvPr/>
          </p:nvCxnSpPr>
          <p:spPr>
            <a:xfrm>
              <a:off x="5489180" y="1399736"/>
              <a:ext cx="304800" cy="0"/>
            </a:xfrm>
            <a:prstGeom prst="line">
              <a:avLst/>
            </a:prstGeom>
            <a:ln w="19050">
              <a:solidFill>
                <a:srgbClr val="FF3939"/>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68CBB58-4109-4C18-B2D4-E2F1079C718D}"/>
                </a:ext>
              </a:extLst>
            </p:cNvPr>
            <p:cNvSpPr txBox="1"/>
            <p:nvPr/>
          </p:nvSpPr>
          <p:spPr>
            <a:xfrm>
              <a:off x="5572272" y="1059074"/>
              <a:ext cx="2103112" cy="465648"/>
            </a:xfrm>
            <a:prstGeom prst="rect">
              <a:avLst/>
            </a:prstGeom>
            <a:noFill/>
          </p:spPr>
          <p:txBody>
            <a:bodyPr wrap="square" rtlCol="0">
              <a:spAutoFit/>
            </a:bodyPr>
            <a:lstStyle/>
            <a:p>
              <a:pPr algn="ctr"/>
              <a:r>
                <a:rPr lang="en-US" sz="1400" dirty="0">
                  <a:solidFill>
                    <a:srgbClr val="002060"/>
                  </a:solidFill>
                </a:rPr>
                <a:t>Accelerating field</a:t>
              </a:r>
              <a:endParaRPr lang="ru-RU" sz="1400" dirty="0">
                <a:solidFill>
                  <a:srgbClr val="002060"/>
                </a:solidFill>
              </a:endParaRPr>
            </a:p>
          </p:txBody>
        </p:sp>
        <p:sp>
          <p:nvSpPr>
            <p:cNvPr id="48" name="TextBox 47">
              <a:extLst>
                <a:ext uri="{FF2B5EF4-FFF2-40B4-BE49-F238E27FC236}">
                  <a16:creationId xmlns:a16="http://schemas.microsoft.com/office/drawing/2014/main" id="{FFE82FA0-9095-4727-B3AD-C903B61B314A}"/>
                </a:ext>
              </a:extLst>
            </p:cNvPr>
            <p:cNvSpPr txBox="1"/>
            <p:nvPr/>
          </p:nvSpPr>
          <p:spPr>
            <a:xfrm>
              <a:off x="5136565" y="3137451"/>
              <a:ext cx="493985" cy="512211"/>
            </a:xfrm>
            <a:prstGeom prst="rect">
              <a:avLst/>
            </a:prstGeom>
            <a:noFill/>
          </p:spPr>
          <p:txBody>
            <a:bodyPr wrap="square" rtlCol="0">
              <a:spAutoFit/>
            </a:bodyPr>
            <a:lstStyle/>
            <a:p>
              <a:pPr algn="ctr"/>
              <a:r>
                <a:rPr lang="ru-RU" sz="1600" dirty="0">
                  <a:latin typeface="Times New Roman" panose="02020603050405020304" pitchFamily="18" charset="0"/>
                  <a:cs typeface="Times New Roman" panose="02020603050405020304" pitchFamily="18" charset="0"/>
                </a:rPr>
                <a:t>14</a:t>
              </a:r>
            </a:p>
          </p:txBody>
        </p:sp>
        <p:sp>
          <p:nvSpPr>
            <p:cNvPr id="49" name="Прямоугольник 48">
              <a:extLst>
                <a:ext uri="{FF2B5EF4-FFF2-40B4-BE49-F238E27FC236}">
                  <a16:creationId xmlns:a16="http://schemas.microsoft.com/office/drawing/2014/main" id="{EB85B65D-6B46-4AF6-9568-60EB6E65E6CE}"/>
                </a:ext>
              </a:extLst>
            </p:cNvPr>
            <p:cNvSpPr/>
            <p:nvPr/>
          </p:nvSpPr>
          <p:spPr>
            <a:xfrm>
              <a:off x="5424406" y="2975302"/>
              <a:ext cx="862401" cy="558776"/>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z, m</a:t>
              </a:r>
              <a:endParaRPr lang="ru-RU" dirty="0">
                <a:latin typeface="Times New Roman" panose="02020603050405020304" pitchFamily="18" charset="0"/>
                <a:cs typeface="Times New Roman" panose="02020603050405020304" pitchFamily="18" charset="0"/>
              </a:endParaRPr>
            </a:p>
          </p:txBody>
        </p:sp>
        <p:sp>
          <p:nvSpPr>
            <p:cNvPr id="50" name="Прямоугольник 49">
              <a:extLst>
                <a:ext uri="{FF2B5EF4-FFF2-40B4-BE49-F238E27FC236}">
                  <a16:creationId xmlns:a16="http://schemas.microsoft.com/office/drawing/2014/main" id="{699525F4-1215-4884-A8B8-796C40DBB174}"/>
                </a:ext>
              </a:extLst>
            </p:cNvPr>
            <p:cNvSpPr/>
            <p:nvPr/>
          </p:nvSpPr>
          <p:spPr>
            <a:xfrm>
              <a:off x="532591" y="685800"/>
              <a:ext cx="229409" cy="2289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TextBox 50">
              <a:extLst>
                <a:ext uri="{FF2B5EF4-FFF2-40B4-BE49-F238E27FC236}">
                  <a16:creationId xmlns:a16="http://schemas.microsoft.com/office/drawing/2014/main" id="{CE96D562-2333-4987-8EB9-DADAE7058BFB}"/>
                </a:ext>
              </a:extLst>
            </p:cNvPr>
            <p:cNvSpPr txBox="1"/>
            <p:nvPr/>
          </p:nvSpPr>
          <p:spPr>
            <a:xfrm>
              <a:off x="297473" y="1025836"/>
              <a:ext cx="647822" cy="338554"/>
            </a:xfrm>
            <a:prstGeom prst="rect">
              <a:avLst/>
            </a:prstGeom>
            <a:noFill/>
          </p:spPr>
          <p:txBody>
            <a:bodyPr wrap="square" rtlCol="0">
              <a:spAutoFit/>
            </a:bodyPr>
            <a:lstStyle/>
            <a:p>
              <a:pPr algn="ctr"/>
              <a:r>
                <a:rPr lang="ru-RU" sz="1600" dirty="0">
                  <a:latin typeface="Times New Roman" panose="02020603050405020304" pitchFamily="18" charset="0"/>
                  <a:cs typeface="Times New Roman" panose="02020603050405020304" pitchFamily="18" charset="0"/>
                </a:rPr>
                <a:t>0</a:t>
              </a:r>
              <a:r>
                <a:rPr lang="en-US" sz="1600" dirty="0">
                  <a:latin typeface="Times New Roman" panose="02020603050405020304" pitchFamily="18" charset="0"/>
                  <a:cs typeface="Times New Roman" panose="02020603050405020304" pitchFamily="18" charset="0"/>
                </a:rPr>
                <a:t>.1</a:t>
              </a:r>
              <a:endParaRPr lang="ru-RU" sz="1600" dirty="0">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648BD06F-BF5B-4891-9E5D-D080023EE5AB}"/>
                </a:ext>
              </a:extLst>
            </p:cNvPr>
            <p:cNvSpPr txBox="1"/>
            <p:nvPr/>
          </p:nvSpPr>
          <p:spPr>
            <a:xfrm>
              <a:off x="128529" y="1991045"/>
              <a:ext cx="778667" cy="512211"/>
            </a:xfrm>
            <a:prstGeom prst="rect">
              <a:avLst/>
            </a:prstGeom>
            <a:noFill/>
          </p:spPr>
          <p:txBody>
            <a:bodyPr wrap="square" rtlCol="0">
              <a:spAutoFit/>
            </a:bodyPr>
            <a:lstStyle/>
            <a:p>
              <a:pPr algn="ctr"/>
              <a:r>
                <a:rPr lang="ru-RU" sz="1600" dirty="0">
                  <a:latin typeface="Times New Roman" panose="02020603050405020304" pitchFamily="18" charset="0"/>
                  <a:cs typeface="Times New Roman" panose="02020603050405020304" pitchFamily="18" charset="0"/>
                </a:rPr>
                <a:t>0</a:t>
              </a:r>
              <a:r>
                <a:rPr lang="en-US" sz="1600" dirty="0">
                  <a:latin typeface="Times New Roman" panose="02020603050405020304" pitchFamily="18" charset="0"/>
                  <a:cs typeface="Times New Roman" panose="02020603050405020304" pitchFamily="18" charset="0"/>
                </a:rPr>
                <a:t>.05</a:t>
              </a:r>
              <a:endParaRPr lang="ru-RU" sz="1600" dirty="0">
                <a:latin typeface="Times New Roman" panose="02020603050405020304" pitchFamily="18" charset="0"/>
                <a:cs typeface="Times New Roman" panose="02020603050405020304" pitchFamily="18" charset="0"/>
              </a:endParaRPr>
            </a:p>
          </p:txBody>
        </p:sp>
        <p:sp>
          <p:nvSpPr>
            <p:cNvPr id="53" name="Прямоугольник 52">
              <a:extLst>
                <a:ext uri="{FF2B5EF4-FFF2-40B4-BE49-F238E27FC236}">
                  <a16:creationId xmlns:a16="http://schemas.microsoft.com/office/drawing/2014/main" id="{BE97205E-8887-4F65-B407-E607AA5AC27A}"/>
                </a:ext>
              </a:extLst>
            </p:cNvPr>
            <p:cNvSpPr/>
            <p:nvPr/>
          </p:nvSpPr>
          <p:spPr>
            <a:xfrm>
              <a:off x="297473" y="373067"/>
              <a:ext cx="464527" cy="221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ик 53">
              <a:extLst>
                <a:ext uri="{FF2B5EF4-FFF2-40B4-BE49-F238E27FC236}">
                  <a16:creationId xmlns:a16="http://schemas.microsoft.com/office/drawing/2014/main" id="{52E84F1E-B735-4562-9B03-63F68DFEAD1D}"/>
                </a:ext>
              </a:extLst>
            </p:cNvPr>
            <p:cNvSpPr/>
            <p:nvPr/>
          </p:nvSpPr>
          <p:spPr>
            <a:xfrm>
              <a:off x="166429" y="279306"/>
              <a:ext cx="702866" cy="465647"/>
            </a:xfrm>
            <a:prstGeom prst="rect">
              <a:avLst/>
            </a:prstGeom>
          </p:spPr>
          <p:txBody>
            <a:bodyPr wrap="none">
              <a:spAutoFit/>
            </a:bodyPr>
            <a:lstStyle/>
            <a:p>
              <a:r>
                <a:rPr lang="en-US" sz="1400" dirty="0" err="1">
                  <a:solidFill>
                    <a:srgbClr val="4F4DB0"/>
                  </a:solidFill>
                  <a:latin typeface="Times New Roman" panose="02020603050405020304" pitchFamily="18" charset="0"/>
                  <a:cs typeface="Times New Roman" panose="02020603050405020304" pitchFamily="18" charset="0"/>
                </a:rPr>
                <a:t>B</a:t>
              </a:r>
              <a:r>
                <a:rPr lang="en-US" sz="1400" baseline="-25000" dirty="0" err="1">
                  <a:solidFill>
                    <a:srgbClr val="4F4DB0"/>
                  </a:solidFill>
                  <a:latin typeface="Times New Roman" panose="02020603050405020304" pitchFamily="18" charset="0"/>
                  <a:cs typeface="Times New Roman" panose="02020603050405020304" pitchFamily="18" charset="0"/>
                </a:rPr>
                <a:t>z</a:t>
              </a:r>
              <a:r>
                <a:rPr lang="en-US" sz="1400" dirty="0">
                  <a:solidFill>
                    <a:srgbClr val="4F4DB0"/>
                  </a:solidFill>
                  <a:latin typeface="Times New Roman" panose="02020603050405020304" pitchFamily="18" charset="0"/>
                  <a:cs typeface="Times New Roman" panose="02020603050405020304" pitchFamily="18" charset="0"/>
                </a:rPr>
                <a:t>, </a:t>
              </a:r>
              <a:r>
                <a:rPr lang="ru-RU" sz="1400" dirty="0">
                  <a:solidFill>
                    <a:srgbClr val="4F4DB0"/>
                  </a:solidFill>
                  <a:latin typeface="Times New Roman" panose="02020603050405020304" pitchFamily="18" charset="0"/>
                  <a:cs typeface="Times New Roman" panose="02020603050405020304" pitchFamily="18" charset="0"/>
                </a:rPr>
                <a:t>Т</a:t>
              </a:r>
              <a:endParaRPr lang="en-US" sz="1400" dirty="0">
                <a:solidFill>
                  <a:srgbClr val="4F4DB0"/>
                </a:solidFill>
                <a:latin typeface="Times New Roman" panose="02020603050405020304" pitchFamily="18" charset="0"/>
                <a:cs typeface="Times New Roman" panose="02020603050405020304" pitchFamily="18" charset="0"/>
              </a:endParaRPr>
            </a:p>
          </p:txBody>
        </p:sp>
      </p:grpSp>
      <p:sp>
        <p:nvSpPr>
          <p:cNvPr id="55" name="TextBox 54">
            <a:extLst>
              <a:ext uri="{FF2B5EF4-FFF2-40B4-BE49-F238E27FC236}">
                <a16:creationId xmlns:a16="http://schemas.microsoft.com/office/drawing/2014/main" id="{FDB6B6B6-3916-49CF-9D8D-F0644768A9CA}"/>
              </a:ext>
            </a:extLst>
          </p:cNvPr>
          <p:cNvSpPr txBox="1"/>
          <p:nvPr/>
        </p:nvSpPr>
        <p:spPr>
          <a:xfrm>
            <a:off x="9212824" y="1379092"/>
            <a:ext cx="1538641" cy="307777"/>
          </a:xfrm>
          <a:prstGeom prst="rect">
            <a:avLst/>
          </a:prstGeom>
          <a:noFill/>
        </p:spPr>
        <p:txBody>
          <a:bodyPr wrap="square" rtlCol="0">
            <a:spAutoFit/>
          </a:bodyPr>
          <a:lstStyle/>
          <a:p>
            <a:pPr algn="ctr"/>
            <a:r>
              <a:rPr lang="en-US" sz="1400" dirty="0">
                <a:solidFill>
                  <a:srgbClr val="002060"/>
                </a:solidFill>
              </a:rPr>
              <a:t>Magnetic field</a:t>
            </a:r>
          </a:p>
        </p:txBody>
      </p:sp>
      <p:sp>
        <p:nvSpPr>
          <p:cNvPr id="56" name="Прямоугольник 55">
            <a:extLst>
              <a:ext uri="{FF2B5EF4-FFF2-40B4-BE49-F238E27FC236}">
                <a16:creationId xmlns:a16="http://schemas.microsoft.com/office/drawing/2014/main" id="{607F107A-9273-4D11-83D5-3BB42D0ACB74}"/>
              </a:ext>
            </a:extLst>
          </p:cNvPr>
          <p:cNvSpPr/>
          <p:nvPr/>
        </p:nvSpPr>
        <p:spPr>
          <a:xfrm>
            <a:off x="10035172" y="186825"/>
            <a:ext cx="2180866" cy="523220"/>
          </a:xfrm>
          <a:prstGeom prst="rect">
            <a:avLst/>
          </a:prstGeom>
        </p:spPr>
        <p:txBody>
          <a:bodyPr wrap="square">
            <a:spAutoFit/>
          </a:bodyPr>
          <a:lstStyle/>
          <a:p>
            <a:pPr algn="ctr"/>
            <a:r>
              <a:rPr lang="ru-RU" sz="1400" dirty="0" err="1">
                <a:solidFill>
                  <a:srgbClr val="002060"/>
                </a:solidFill>
              </a:rPr>
              <a:t>An</a:t>
            </a:r>
            <a:r>
              <a:rPr lang="ru-RU" sz="1400" dirty="0">
                <a:solidFill>
                  <a:srgbClr val="002060"/>
                </a:solidFill>
              </a:rPr>
              <a:t> </a:t>
            </a:r>
            <a:r>
              <a:rPr lang="ru-RU" sz="1400" dirty="0" err="1">
                <a:solidFill>
                  <a:srgbClr val="002060"/>
                </a:solidFill>
              </a:rPr>
              <a:t>example</a:t>
            </a:r>
            <a:r>
              <a:rPr lang="ru-RU" sz="1400" dirty="0">
                <a:solidFill>
                  <a:srgbClr val="002060"/>
                </a:solidFill>
              </a:rPr>
              <a:t> </a:t>
            </a:r>
            <a:r>
              <a:rPr lang="ru-RU" sz="1400" dirty="0" err="1">
                <a:solidFill>
                  <a:srgbClr val="002060"/>
                </a:solidFill>
              </a:rPr>
              <a:t>of</a:t>
            </a:r>
            <a:r>
              <a:rPr lang="ru-RU" sz="1400" dirty="0">
                <a:solidFill>
                  <a:srgbClr val="002060"/>
                </a:solidFill>
              </a:rPr>
              <a:t> </a:t>
            </a:r>
            <a:r>
              <a:rPr lang="ru-RU" sz="1400" dirty="0" err="1">
                <a:solidFill>
                  <a:srgbClr val="002060"/>
                </a:solidFill>
              </a:rPr>
              <a:t>the</a:t>
            </a:r>
            <a:r>
              <a:rPr lang="ru-RU" sz="1400" dirty="0">
                <a:solidFill>
                  <a:srgbClr val="002060"/>
                </a:solidFill>
              </a:rPr>
              <a:t> </a:t>
            </a:r>
            <a:r>
              <a:rPr lang="ru-RU" sz="1400" dirty="0" err="1">
                <a:solidFill>
                  <a:srgbClr val="002060"/>
                </a:solidFill>
              </a:rPr>
              <a:t>beam</a:t>
            </a:r>
            <a:r>
              <a:rPr lang="ru-RU" sz="1400" dirty="0">
                <a:solidFill>
                  <a:srgbClr val="002060"/>
                </a:solidFill>
              </a:rPr>
              <a:t> </a:t>
            </a:r>
            <a:r>
              <a:rPr lang="ru-RU" sz="1400" dirty="0" err="1">
                <a:solidFill>
                  <a:srgbClr val="002060"/>
                </a:solidFill>
              </a:rPr>
              <a:t>centroid</a:t>
            </a:r>
            <a:r>
              <a:rPr lang="ru-RU" sz="1400" dirty="0">
                <a:solidFill>
                  <a:srgbClr val="002060"/>
                </a:solidFill>
              </a:rPr>
              <a:t> </a:t>
            </a:r>
            <a:r>
              <a:rPr lang="ru-RU" sz="1400" dirty="0" err="1">
                <a:solidFill>
                  <a:srgbClr val="002060"/>
                </a:solidFill>
              </a:rPr>
              <a:t>oscillations</a:t>
            </a:r>
            <a:endParaRPr lang="ru-RU" sz="1400" dirty="0">
              <a:solidFill>
                <a:srgbClr val="002060"/>
              </a:solidFill>
            </a:endParaRPr>
          </a:p>
        </p:txBody>
      </p:sp>
    </p:spTree>
    <p:extLst>
      <p:ext uri="{BB962C8B-B14F-4D97-AF65-F5344CB8AC3E}">
        <p14:creationId xmlns:p14="http://schemas.microsoft.com/office/powerpoint/2010/main" val="4012406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1368" y="1270467"/>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5" name="Picture 2" descr="BINP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569"/>
            <a:ext cx="1022860" cy="12239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osatom.ru/upload/iblock/0e6/0e68e8ff898f0a3f9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5296" y="5111296"/>
            <a:ext cx="1746704" cy="17467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205" y="2149927"/>
            <a:ext cx="3068152" cy="1823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Объект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205" y="4403225"/>
            <a:ext cx="3068152" cy="2100327"/>
          </a:xfrm>
          <a:prstGeom prst="rect">
            <a:avLst/>
          </a:prstGeom>
        </p:spPr>
      </p:pic>
      <p:pic>
        <p:nvPicPr>
          <p:cNvPr id="11" name="Рисунок 10"/>
          <p:cNvPicPr>
            <a:picLocks noChangeAspect="1"/>
          </p:cNvPicPr>
          <p:nvPr/>
        </p:nvPicPr>
        <p:blipFill>
          <a:blip r:embed="rId6"/>
          <a:stretch>
            <a:fillRect/>
          </a:stretch>
        </p:blipFill>
        <p:spPr>
          <a:xfrm>
            <a:off x="4123752" y="4397970"/>
            <a:ext cx="2851021" cy="2100327"/>
          </a:xfrm>
          <a:prstGeom prst="rect">
            <a:avLst/>
          </a:prstGeom>
        </p:spPr>
      </p:pic>
      <p:sp>
        <p:nvSpPr>
          <p:cNvPr id="12" name="Прямоугольник 11"/>
          <p:cNvSpPr/>
          <p:nvPr/>
        </p:nvSpPr>
        <p:spPr>
          <a:xfrm>
            <a:off x="2057422" y="1750117"/>
            <a:ext cx="838499" cy="369332"/>
          </a:xfrm>
          <a:prstGeom prst="rect">
            <a:avLst/>
          </a:prstGeom>
        </p:spPr>
        <p:txBody>
          <a:bodyPr wrap="none">
            <a:spAutoFit/>
          </a:bodyPr>
          <a:lstStyle/>
          <a:p>
            <a:r>
              <a:rPr lang="en-US" dirty="0"/>
              <a:t>DARHT</a:t>
            </a:r>
            <a:endParaRPr lang="ru-RU" dirty="0"/>
          </a:p>
        </p:txBody>
      </p:sp>
      <p:sp>
        <p:nvSpPr>
          <p:cNvPr id="13" name="Прямоугольник 12"/>
          <p:cNvSpPr/>
          <p:nvPr/>
        </p:nvSpPr>
        <p:spPr>
          <a:xfrm>
            <a:off x="2137475" y="4003415"/>
            <a:ext cx="678391" cy="369332"/>
          </a:xfrm>
          <a:prstGeom prst="rect">
            <a:avLst/>
          </a:prstGeom>
        </p:spPr>
        <p:txBody>
          <a:bodyPr wrap="none">
            <a:spAutoFit/>
          </a:bodyPr>
          <a:lstStyle/>
          <a:p>
            <a:r>
              <a:rPr lang="en-US" dirty="0"/>
              <a:t>AIRIX</a:t>
            </a:r>
            <a:endParaRPr lang="ru-RU" dirty="0"/>
          </a:p>
        </p:txBody>
      </p:sp>
      <p:sp>
        <p:nvSpPr>
          <p:cNvPr id="14" name="Прямоугольник 13"/>
          <p:cNvSpPr/>
          <p:nvPr/>
        </p:nvSpPr>
        <p:spPr>
          <a:xfrm>
            <a:off x="4973742" y="3964391"/>
            <a:ext cx="992644" cy="369332"/>
          </a:xfrm>
          <a:prstGeom prst="rect">
            <a:avLst/>
          </a:prstGeom>
        </p:spPr>
        <p:txBody>
          <a:bodyPr wrap="none">
            <a:spAutoFit/>
          </a:bodyPr>
          <a:lstStyle/>
          <a:p>
            <a:r>
              <a:rPr lang="en-US" dirty="0"/>
              <a:t>Dragon-I</a:t>
            </a:r>
            <a:endParaRPr lang="ru-RU" dirty="0"/>
          </a:p>
        </p:txBody>
      </p:sp>
      <p:sp>
        <p:nvSpPr>
          <p:cNvPr id="15" name="Прямоугольник 14"/>
          <p:cNvSpPr/>
          <p:nvPr/>
        </p:nvSpPr>
        <p:spPr>
          <a:xfrm>
            <a:off x="4973742" y="1733005"/>
            <a:ext cx="660758" cy="369332"/>
          </a:xfrm>
          <a:prstGeom prst="rect">
            <a:avLst/>
          </a:prstGeom>
        </p:spPr>
        <p:txBody>
          <a:bodyPr wrap="none">
            <a:spAutoFit/>
          </a:bodyPr>
          <a:lstStyle/>
          <a:p>
            <a:r>
              <a:rPr lang="en-US" dirty="0"/>
              <a:t>LIA-2</a:t>
            </a:r>
            <a:endParaRPr lang="ru-RU" dirty="0"/>
          </a:p>
        </p:txBody>
      </p:sp>
      <p:sp>
        <p:nvSpPr>
          <p:cNvPr id="18" name="Заголовок 1"/>
          <p:cNvSpPr txBox="1">
            <a:spLocks/>
          </p:cNvSpPr>
          <p:nvPr/>
        </p:nvSpPr>
        <p:spPr>
          <a:xfrm>
            <a:off x="1360771" y="259583"/>
            <a:ext cx="7886700" cy="6538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Introduction (Radiography)</a:t>
            </a:r>
            <a:endParaRPr lang="ru-RU" dirty="0"/>
          </a:p>
        </p:txBody>
      </p:sp>
      <p:pic>
        <p:nvPicPr>
          <p:cNvPr id="20" name="Рисунок 19"/>
          <p:cNvPicPr>
            <a:picLocks noChangeAspect="1"/>
          </p:cNvPicPr>
          <p:nvPr/>
        </p:nvPicPr>
        <p:blipFill>
          <a:blip r:embed="rId7"/>
          <a:stretch>
            <a:fillRect/>
          </a:stretch>
        </p:blipFill>
        <p:spPr>
          <a:xfrm>
            <a:off x="4123752" y="2166584"/>
            <a:ext cx="2851021" cy="1858035"/>
          </a:xfrm>
          <a:prstGeom prst="rect">
            <a:avLst/>
          </a:prstGeom>
        </p:spPr>
      </p:pic>
      <p:sp>
        <p:nvSpPr>
          <p:cNvPr id="10" name="Прямоугольник 9">
            <a:extLst>
              <a:ext uri="{FF2B5EF4-FFF2-40B4-BE49-F238E27FC236}">
                <a16:creationId xmlns:a16="http://schemas.microsoft.com/office/drawing/2014/main" id="{D494F677-99E4-4084-894D-A1E2FB526244}"/>
              </a:ext>
            </a:extLst>
          </p:cNvPr>
          <p:cNvSpPr/>
          <p:nvPr/>
        </p:nvSpPr>
        <p:spPr>
          <a:xfrm>
            <a:off x="1451399" y="933450"/>
            <a:ext cx="7516518" cy="923330"/>
          </a:xfrm>
          <a:prstGeom prst="rect">
            <a:avLst/>
          </a:prstGeom>
        </p:spPr>
        <p:txBody>
          <a:bodyPr wrap="square">
            <a:spAutoFit/>
          </a:bodyPr>
          <a:lstStyle/>
          <a:p>
            <a:r>
              <a:rPr lang="en-US" dirty="0" smtClean="0"/>
              <a:t>High-current electron beam in </a:t>
            </a:r>
            <a:r>
              <a:rPr lang="en-US" dirty="0"/>
              <a:t>linear induction accelerator (LIA) </a:t>
            </a:r>
            <a:r>
              <a:rPr lang="en-US" dirty="0" smtClean="0"/>
              <a:t>is one of the most efficient tools </a:t>
            </a:r>
            <a:r>
              <a:rPr lang="en-US" dirty="0"/>
              <a:t>for the production of </a:t>
            </a:r>
            <a:r>
              <a:rPr lang="en-US" dirty="0" smtClean="0"/>
              <a:t>point-like </a:t>
            </a:r>
            <a:r>
              <a:rPr lang="en-US" dirty="0"/>
              <a:t>X-ray sources for pulsed X-ray </a:t>
            </a:r>
            <a:r>
              <a:rPr lang="en-US" dirty="0" smtClean="0"/>
              <a:t>imaging.</a:t>
            </a:r>
            <a:endParaRPr lang="ru-RU" dirty="0"/>
          </a:p>
        </p:txBody>
      </p:sp>
      <mc:AlternateContent xmlns:mc="http://schemas.openxmlformats.org/markup-compatibility/2006" xmlns:a14="http://schemas.microsoft.com/office/drawing/2010/main">
        <mc:Choice Requires="a14">
          <p:sp>
            <p:nvSpPr>
              <p:cNvPr id="21" name="Прямоугольник 20">
                <a:extLst>
                  <a:ext uri="{FF2B5EF4-FFF2-40B4-BE49-F238E27FC236}">
                    <a16:creationId xmlns:a16="http://schemas.microsoft.com/office/drawing/2014/main" id="{2CB565D1-9351-4702-9A26-15EDCE02B1DD}"/>
                  </a:ext>
                </a:extLst>
              </p:cNvPr>
              <p:cNvSpPr/>
              <p:nvPr/>
            </p:nvSpPr>
            <p:spPr>
              <a:xfrm>
                <a:off x="7161739" y="1876846"/>
                <a:ext cx="4171463" cy="1477328"/>
              </a:xfrm>
              <a:prstGeom prst="rect">
                <a:avLst/>
              </a:prstGeom>
            </p:spPr>
            <p:txBody>
              <a:bodyPr wrap="none">
                <a:spAutoFit/>
              </a:bodyPr>
              <a:lstStyle/>
              <a:p>
                <a:r>
                  <a:rPr lang="en-US" dirty="0"/>
                  <a:t>Typical parameters:</a:t>
                </a:r>
              </a:p>
              <a:p>
                <a:r>
                  <a:rPr lang="en-US" dirty="0"/>
                  <a:t>Current: 2 - 4  kA</a:t>
                </a:r>
              </a:p>
              <a:p>
                <a:r>
                  <a:rPr lang="en-US" dirty="0"/>
                  <a:t>Energy: 2 – 20 </a:t>
                </a:r>
                <a:r>
                  <a:rPr lang="en-US" dirty="0" smtClean="0"/>
                  <a:t>MeV</a:t>
                </a:r>
              </a:p>
              <a:p>
                <a:r>
                  <a:rPr lang="en-US" dirty="0" smtClean="0"/>
                  <a:t>Normalized emittance</a:t>
                </a:r>
                <a:r>
                  <a:rPr lang="en-US" dirty="0"/>
                  <a:t> </a:t>
                </a:r>
                <a:r>
                  <a:rPr lang="en-US" dirty="0" smtClean="0"/>
                  <a:t>~ 1000 </a:t>
                </a:r>
                <a14:m>
                  <m:oMath xmlns:m="http://schemas.openxmlformats.org/officeDocument/2006/math">
                    <m:r>
                      <a:rPr lang="en-US" i="1">
                        <a:latin typeface="Cambria Math"/>
                      </a:rPr>
                      <m:t>𝜋</m:t>
                    </m:r>
                  </m:oMath>
                </a14:m>
                <a:r>
                  <a:rPr lang="ru-RU" dirty="0"/>
                  <a:t> </a:t>
                </a:r>
                <a:r>
                  <a:rPr lang="en-US" dirty="0"/>
                  <a:t>mm</a:t>
                </a:r>
                <a:r>
                  <a:rPr lang="ru-RU" dirty="0"/>
                  <a:t>*</a:t>
                </a:r>
                <a:r>
                  <a:rPr lang="en-US" dirty="0" err="1" smtClean="0"/>
                  <a:t>mrad</a:t>
                </a:r>
                <a:endParaRPr lang="en-US" dirty="0"/>
              </a:p>
              <a:p>
                <a:r>
                  <a:rPr lang="en-US" dirty="0" smtClean="0"/>
                  <a:t>Number </a:t>
                </a:r>
                <a:r>
                  <a:rPr lang="en-US" dirty="0"/>
                  <a:t>of pulses: 1 -</a:t>
                </a:r>
                <a:r>
                  <a:rPr lang="ru-RU" dirty="0"/>
                  <a:t> </a:t>
                </a:r>
                <a:r>
                  <a:rPr lang="ru-RU" dirty="0" smtClean="0"/>
                  <a:t>2</a:t>
                </a:r>
                <a:endParaRPr lang="en-US" dirty="0"/>
              </a:p>
            </p:txBody>
          </p:sp>
        </mc:Choice>
        <mc:Fallback xmlns="">
          <p:sp>
            <p:nvSpPr>
              <p:cNvPr id="21" name="Прямоугольник 20">
                <a:extLst>
                  <a:ext uri="{FF2B5EF4-FFF2-40B4-BE49-F238E27FC236}">
                    <a16:creationId xmlns:a16="http://schemas.microsoft.com/office/drawing/2014/main" xmlns="" id="{2CB565D1-9351-4702-9A26-15EDCE02B1DD}"/>
                  </a:ext>
                </a:extLst>
              </p:cNvPr>
              <p:cNvSpPr>
                <a:spLocks noRot="1" noChangeAspect="1" noMove="1" noResize="1" noEditPoints="1" noAdjustHandles="1" noChangeArrowheads="1" noChangeShapeType="1" noTextEdit="1"/>
              </p:cNvSpPr>
              <p:nvPr/>
            </p:nvSpPr>
            <p:spPr>
              <a:xfrm>
                <a:off x="7161739" y="1876846"/>
                <a:ext cx="4171463" cy="1477328"/>
              </a:xfrm>
              <a:prstGeom prst="rect">
                <a:avLst/>
              </a:prstGeom>
              <a:blipFill rotWithShape="0">
                <a:blip r:embed="rId8"/>
                <a:stretch>
                  <a:fillRect l="-1316" t="-2479" r="-292" b="-5785"/>
                </a:stretch>
              </a:blipFill>
            </p:spPr>
            <p:txBody>
              <a:bodyPr/>
              <a:lstStyle/>
              <a:p>
                <a:r>
                  <a:rPr lang="ru-RU">
                    <a:noFill/>
                  </a:rPr>
                  <a:t> </a:t>
                </a:r>
              </a:p>
            </p:txBody>
          </p:sp>
        </mc:Fallback>
      </mc:AlternateContent>
      <p:cxnSp>
        <p:nvCxnSpPr>
          <p:cNvPr id="22" name="Прямая соединительная линия 21">
            <a:extLst>
              <a:ext uri="{FF2B5EF4-FFF2-40B4-BE49-F238E27FC236}">
                <a16:creationId xmlns:a16="http://schemas.microsoft.com/office/drawing/2014/main" id="{672FD507-8126-4F7B-BCB0-67E40D36574F}"/>
              </a:ext>
            </a:extLst>
          </p:cNvPr>
          <p:cNvCxnSpPr/>
          <p:nvPr/>
        </p:nvCxnSpPr>
        <p:spPr>
          <a:xfrm>
            <a:off x="1462218" y="933450"/>
            <a:ext cx="7505700"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pic>
        <p:nvPicPr>
          <p:cNvPr id="1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3168" y="3502235"/>
            <a:ext cx="3025750" cy="250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Прямоугольник 18"/>
          <p:cNvSpPr/>
          <p:nvPr/>
        </p:nvSpPr>
        <p:spPr>
          <a:xfrm>
            <a:off x="7584727" y="5922958"/>
            <a:ext cx="3024336" cy="738664"/>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400" i="1" dirty="0" smtClean="0">
                <a:latin typeface="Times New Roman" panose="02020603050405020304" pitchFamily="18" charset="0"/>
                <a:cs typeface="Times New Roman" panose="02020603050405020304" pitchFamily="18" charset="0"/>
              </a:rPr>
              <a:t>* </a:t>
            </a:r>
            <a:r>
              <a:rPr lang="en-US" sz="1400" i="1" dirty="0" smtClean="0">
                <a:latin typeface="Times New Roman" panose="02020603050405020304" pitchFamily="18" charset="0"/>
                <a:cs typeface="Times New Roman" panose="02020603050405020304" pitchFamily="18" charset="0"/>
              </a:rPr>
              <a:t>Cunningham </a:t>
            </a:r>
            <a:r>
              <a:rPr lang="en-US" sz="1400" i="1" dirty="0">
                <a:latin typeface="Times New Roman" panose="02020603050405020304" pitchFamily="18" charset="0"/>
                <a:cs typeface="Times New Roman" panose="02020603050405020304" pitchFamily="18" charset="0"/>
              </a:rPr>
              <a:t>G. S., Morris C.</a:t>
            </a:r>
            <a:endParaRPr lang="ru-RU" sz="1400" i="1" dirty="0">
              <a:latin typeface="Times New Roman" panose="02020603050405020304" pitchFamily="18" charset="0"/>
              <a:cs typeface="Times New Roman" panose="02020603050405020304" pitchFamily="18" charset="0"/>
            </a:endParaRPr>
          </a:p>
          <a:p>
            <a:r>
              <a:rPr lang="en-US" sz="1400" i="1" dirty="0">
                <a:latin typeface="Times New Roman" panose="02020603050405020304" pitchFamily="18" charset="0"/>
                <a:cs typeface="Times New Roman" panose="02020603050405020304" pitchFamily="18" charset="0"/>
              </a:rPr>
              <a:t> Flash Radiography. "Historical Origins." (2003</a:t>
            </a:r>
            <a:r>
              <a:rPr lang="ru-RU" sz="14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5314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1368" y="1270467"/>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5" name="Picture 2" descr="BINP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569"/>
            <a:ext cx="1022860" cy="1223965"/>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1360771" y="20681"/>
            <a:ext cx="7886700" cy="6538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Introduction (FEL)</a:t>
            </a:r>
            <a:endParaRPr lang="ru-RU" dirty="0"/>
          </a:p>
        </p:txBody>
      </p:sp>
      <p:cxnSp>
        <p:nvCxnSpPr>
          <p:cNvPr id="7" name="Прямая соединительная линия 6">
            <a:extLst>
              <a:ext uri="{FF2B5EF4-FFF2-40B4-BE49-F238E27FC236}">
                <a16:creationId xmlns:a16="http://schemas.microsoft.com/office/drawing/2014/main" id="{672FD507-8126-4F7B-BCB0-67E40D36574F}"/>
              </a:ext>
            </a:extLst>
          </p:cNvPr>
          <p:cNvCxnSpPr/>
          <p:nvPr/>
        </p:nvCxnSpPr>
        <p:spPr>
          <a:xfrm>
            <a:off x="1462218" y="620415"/>
            <a:ext cx="7505700"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8" name="Прямоугольник 7">
            <a:extLst>
              <a:ext uri="{FF2B5EF4-FFF2-40B4-BE49-F238E27FC236}">
                <a16:creationId xmlns:a16="http://schemas.microsoft.com/office/drawing/2014/main" id="{D494F677-99E4-4084-894D-A1E2FB526244}"/>
              </a:ext>
            </a:extLst>
          </p:cNvPr>
          <p:cNvSpPr/>
          <p:nvPr/>
        </p:nvSpPr>
        <p:spPr>
          <a:xfrm>
            <a:off x="1186249" y="728517"/>
            <a:ext cx="10725665" cy="1200329"/>
          </a:xfrm>
          <a:prstGeom prst="rect">
            <a:avLst/>
          </a:prstGeom>
        </p:spPr>
        <p:txBody>
          <a:bodyPr wrap="square">
            <a:spAutoFit/>
          </a:bodyPr>
          <a:lstStyle/>
          <a:p>
            <a:pPr algn="just"/>
            <a:r>
              <a:rPr lang="en-US" dirty="0" smtClean="0"/>
              <a:t>	Electron beam from LIA can </a:t>
            </a:r>
            <a:r>
              <a:rPr lang="en-US" dirty="0"/>
              <a:t>be applied to generate a terahertz radiation flux in frame of the scheme of a free electron laser (FEL). Using an induction accelerator makes it possible to have a beam current in a FEL with a pulse duration of 100 - 200 ns</a:t>
            </a:r>
            <a:r>
              <a:rPr lang="en-US" dirty="0" smtClean="0"/>
              <a:t>. </a:t>
            </a:r>
            <a:r>
              <a:rPr lang="en-US" dirty="0"/>
              <a:t>In the case of the injection of a beam from such LIA into the </a:t>
            </a:r>
            <a:r>
              <a:rPr lang="en-US" dirty="0" smtClean="0"/>
              <a:t>FEL structure, </a:t>
            </a:r>
            <a:r>
              <a:rPr lang="en-US" dirty="0"/>
              <a:t>one can generate the terahertz radiation with a pulse duration about of 100 ns. </a:t>
            </a:r>
            <a:endParaRPr lang="ru-RU" dirty="0"/>
          </a:p>
        </p:txBody>
      </p:sp>
      <p:sp>
        <p:nvSpPr>
          <p:cNvPr id="9" name="Прямоугольник 8"/>
          <p:cNvSpPr/>
          <p:nvPr/>
        </p:nvSpPr>
        <p:spPr>
          <a:xfrm>
            <a:off x="0" y="6130316"/>
            <a:ext cx="12241427" cy="646331"/>
          </a:xfrm>
          <a:prstGeom prst="rect">
            <a:avLst/>
          </a:prstGeom>
        </p:spPr>
        <p:txBody>
          <a:bodyPr wrap="square">
            <a:spAutoFit/>
          </a:bodyPr>
          <a:lstStyle/>
          <a:p>
            <a:r>
              <a:rPr lang="en-US" dirty="0"/>
              <a:t>Andrey V. Arzhannikov, </a:t>
            </a:r>
            <a:r>
              <a:rPr lang="en-US" dirty="0" err="1"/>
              <a:t>Naum</a:t>
            </a:r>
            <a:r>
              <a:rPr lang="en-US" dirty="0"/>
              <a:t> S. </a:t>
            </a:r>
            <a:r>
              <a:rPr lang="en-US" dirty="0" err="1"/>
              <a:t>Ginzburg</a:t>
            </a:r>
            <a:r>
              <a:rPr lang="en-US" dirty="0"/>
              <a:t>, Andrey M. Malkin et al. “Powerful Long-pulse THz-band Bragg FEL based on Linear Induction Accelerator” </a:t>
            </a:r>
            <a:r>
              <a:rPr lang="en-US" dirty="0">
                <a:hlinkClick r:id="rId3"/>
              </a:rPr>
              <a:t>2019 44th International Conference on Infrared, Millimeter, and Terahertz Waves (IRMMW-THz)</a:t>
            </a:r>
            <a:endParaRPr lang="ru-RU" dirty="0"/>
          </a:p>
        </p:txBody>
      </p:sp>
      <p:pic>
        <p:nvPicPr>
          <p:cNvPr id="10" name="Рисунок 9">
            <a:extLst>
              <a:ext uri="{FF2B5EF4-FFF2-40B4-BE49-F238E27FC236}">
                <a16:creationId xmlns:a16="http://schemas.microsoft.com/office/drawing/2014/main" id="{0D5C69B1-62A6-4DAF-940F-8E28507C8F8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83279" y="1894523"/>
            <a:ext cx="4680045" cy="2889491"/>
          </a:xfrm>
          <a:prstGeom prst="rect">
            <a:avLst/>
          </a:prstGeom>
          <a:noFill/>
        </p:spPr>
      </p:pic>
      <p:sp>
        <p:nvSpPr>
          <p:cNvPr id="11" name="Прямоугольник 10"/>
          <p:cNvSpPr/>
          <p:nvPr/>
        </p:nvSpPr>
        <p:spPr>
          <a:xfrm>
            <a:off x="0" y="4784014"/>
            <a:ext cx="6096000" cy="1169551"/>
          </a:xfrm>
          <a:prstGeom prst="rect">
            <a:avLst/>
          </a:prstGeom>
        </p:spPr>
        <p:txBody>
          <a:bodyPr>
            <a:spAutoFit/>
          </a:bodyPr>
          <a:lstStyle/>
          <a:p>
            <a:pPr algn="just"/>
            <a:r>
              <a:rPr lang="ru-RU" sz="1400" b="1" dirty="0" err="1"/>
              <a:t>General</a:t>
            </a:r>
            <a:r>
              <a:rPr lang="ru-RU" sz="1400" b="1" dirty="0"/>
              <a:t> </a:t>
            </a:r>
            <a:r>
              <a:rPr lang="ru-RU" sz="1400" b="1" dirty="0" err="1"/>
              <a:t>scheme</a:t>
            </a:r>
            <a:r>
              <a:rPr lang="ru-RU" sz="1400" b="1" dirty="0"/>
              <a:t> </a:t>
            </a:r>
            <a:r>
              <a:rPr lang="ru-RU" sz="1400" b="1" dirty="0" err="1"/>
              <a:t>of</a:t>
            </a:r>
            <a:r>
              <a:rPr lang="ru-RU" sz="1400" b="1" dirty="0"/>
              <a:t> </a:t>
            </a:r>
            <a:r>
              <a:rPr lang="ru-RU" sz="1400" b="1" dirty="0" err="1"/>
              <a:t>the</a:t>
            </a:r>
            <a:r>
              <a:rPr lang="ru-RU" sz="1400" b="1" dirty="0"/>
              <a:t> </a:t>
            </a:r>
            <a:r>
              <a:rPr lang="ru-RU" sz="1400" b="1" dirty="0" err="1"/>
              <a:t>helical</a:t>
            </a:r>
            <a:r>
              <a:rPr lang="ru-RU" sz="1400" b="1" dirty="0"/>
              <a:t> </a:t>
            </a:r>
            <a:r>
              <a:rPr lang="ru-RU" sz="1400" b="1" dirty="0" err="1"/>
              <a:t>ondulator</a:t>
            </a:r>
            <a:r>
              <a:rPr lang="ru-RU" sz="1400" b="1" dirty="0"/>
              <a:t> </a:t>
            </a:r>
            <a:r>
              <a:rPr lang="ru-RU" sz="1400" b="1" dirty="0" err="1"/>
              <a:t>with</a:t>
            </a:r>
            <a:r>
              <a:rPr lang="ru-RU" sz="1400" b="1" dirty="0"/>
              <a:t> a </a:t>
            </a:r>
            <a:r>
              <a:rPr lang="ru-RU" sz="1400" b="1" dirty="0" err="1"/>
              <a:t>period</a:t>
            </a:r>
            <a:r>
              <a:rPr lang="ru-RU" sz="1400" b="1" dirty="0"/>
              <a:t> </a:t>
            </a:r>
            <a:r>
              <a:rPr lang="ru-RU" sz="1400" b="1" dirty="0" err="1"/>
              <a:t>of</a:t>
            </a:r>
            <a:r>
              <a:rPr lang="ru-RU" sz="1400" b="1" dirty="0"/>
              <a:t> 10 </a:t>
            </a:r>
            <a:r>
              <a:rPr lang="ru-RU" sz="1400" b="1" dirty="0" err="1"/>
              <a:t>cm</a:t>
            </a:r>
            <a:r>
              <a:rPr lang="ru-RU" sz="1400" b="1" dirty="0"/>
              <a:t> </a:t>
            </a:r>
            <a:r>
              <a:rPr lang="ru-RU" sz="1400" b="1" dirty="0" err="1"/>
              <a:t>for</a:t>
            </a:r>
            <a:r>
              <a:rPr lang="ru-RU" sz="1400" b="1" dirty="0"/>
              <a:t> a </a:t>
            </a:r>
            <a:r>
              <a:rPr lang="ru-RU" sz="1400" b="1" dirty="0" err="1"/>
              <a:t>beam</a:t>
            </a:r>
            <a:r>
              <a:rPr lang="ru-RU" sz="1400" b="1" dirty="0"/>
              <a:t> </a:t>
            </a:r>
            <a:r>
              <a:rPr lang="ru-RU" sz="1400" b="1" dirty="0" err="1"/>
              <a:t>of</a:t>
            </a:r>
            <a:r>
              <a:rPr lang="ru-RU" sz="1400" b="1" dirty="0"/>
              <a:t> </a:t>
            </a:r>
            <a:r>
              <a:rPr lang="ru-RU" sz="1400" b="1" dirty="0" err="1"/>
              <a:t>circular</a:t>
            </a:r>
            <a:r>
              <a:rPr lang="ru-RU" sz="1400" b="1" dirty="0"/>
              <a:t> </a:t>
            </a:r>
            <a:r>
              <a:rPr lang="ru-RU" sz="1400" b="1" dirty="0" err="1"/>
              <a:t>cross-section</a:t>
            </a:r>
            <a:r>
              <a:rPr lang="ru-RU" sz="1400" dirty="0"/>
              <a:t>: 1- </a:t>
            </a:r>
            <a:r>
              <a:rPr lang="ru-RU" sz="1400" dirty="0" err="1"/>
              <a:t>pulse</a:t>
            </a:r>
            <a:r>
              <a:rPr lang="ru-RU" sz="1400" dirty="0"/>
              <a:t> </a:t>
            </a:r>
            <a:r>
              <a:rPr lang="ru-RU" sz="1400" dirty="0" err="1"/>
              <a:t>solenoid</a:t>
            </a:r>
            <a:r>
              <a:rPr lang="ru-RU" sz="1400" dirty="0"/>
              <a:t> </a:t>
            </a:r>
            <a:r>
              <a:rPr lang="ru-RU" sz="1400" dirty="0" err="1"/>
              <a:t>of</a:t>
            </a:r>
            <a:r>
              <a:rPr lang="ru-RU" sz="1400" dirty="0"/>
              <a:t> </a:t>
            </a:r>
            <a:r>
              <a:rPr lang="ru-RU" sz="1400" dirty="0" err="1"/>
              <a:t>the</a:t>
            </a:r>
            <a:r>
              <a:rPr lang="ru-RU" sz="1400" dirty="0"/>
              <a:t> </a:t>
            </a:r>
            <a:r>
              <a:rPr lang="ru-RU" sz="1400" dirty="0" err="1"/>
              <a:t>beam</a:t>
            </a:r>
            <a:r>
              <a:rPr lang="ru-RU" sz="1400" dirty="0"/>
              <a:t> </a:t>
            </a:r>
            <a:r>
              <a:rPr lang="ru-RU" sz="1400" dirty="0" err="1"/>
              <a:t>compression</a:t>
            </a:r>
            <a:r>
              <a:rPr lang="ru-RU" sz="1400" dirty="0"/>
              <a:t> </a:t>
            </a:r>
            <a:r>
              <a:rPr lang="ru-RU" sz="1400" dirty="0" err="1"/>
              <a:t>system</a:t>
            </a:r>
            <a:r>
              <a:rPr lang="ru-RU" sz="1400" dirty="0"/>
              <a:t>, 2- </a:t>
            </a:r>
            <a:r>
              <a:rPr lang="ru-RU" sz="1400" dirty="0" err="1"/>
              <a:t>vacuum</a:t>
            </a:r>
            <a:r>
              <a:rPr lang="ru-RU" sz="1400" dirty="0"/>
              <a:t> </a:t>
            </a:r>
            <a:r>
              <a:rPr lang="ru-RU" sz="1400" dirty="0" err="1"/>
              <a:t>channel</a:t>
            </a:r>
            <a:r>
              <a:rPr lang="ru-RU" sz="1400" dirty="0"/>
              <a:t> </a:t>
            </a:r>
            <a:r>
              <a:rPr lang="ru-RU" sz="1400" dirty="0" err="1"/>
              <a:t>of</a:t>
            </a:r>
            <a:r>
              <a:rPr lang="ru-RU" sz="1400" dirty="0"/>
              <a:t> </a:t>
            </a:r>
            <a:r>
              <a:rPr lang="ru-RU" sz="1400" dirty="0" err="1"/>
              <a:t>the</a:t>
            </a:r>
            <a:r>
              <a:rPr lang="ru-RU" sz="1400" dirty="0"/>
              <a:t> </a:t>
            </a:r>
            <a:r>
              <a:rPr lang="ru-RU" sz="1400" dirty="0" err="1"/>
              <a:t>beam</a:t>
            </a:r>
            <a:r>
              <a:rPr lang="ru-RU" sz="1400" dirty="0"/>
              <a:t> </a:t>
            </a:r>
            <a:r>
              <a:rPr lang="ru-RU" sz="1400" dirty="0" err="1"/>
              <a:t>drift</a:t>
            </a:r>
            <a:r>
              <a:rPr lang="ru-RU" sz="1400" dirty="0"/>
              <a:t>, 3- </a:t>
            </a:r>
            <a:r>
              <a:rPr lang="ru-RU" sz="1400" dirty="0" err="1"/>
              <a:t>ondulator</a:t>
            </a:r>
            <a:r>
              <a:rPr lang="ru-RU" sz="1400" dirty="0"/>
              <a:t> </a:t>
            </a:r>
            <a:r>
              <a:rPr lang="ru-RU" sz="1400" dirty="0" err="1"/>
              <a:t>windings</a:t>
            </a:r>
            <a:r>
              <a:rPr lang="ru-RU" sz="1400" dirty="0"/>
              <a:t> </a:t>
            </a:r>
            <a:r>
              <a:rPr lang="ru-RU" sz="1400" dirty="0" err="1"/>
              <a:t>in</a:t>
            </a:r>
            <a:r>
              <a:rPr lang="ru-RU" sz="1400" dirty="0"/>
              <a:t> </a:t>
            </a:r>
            <a:r>
              <a:rPr lang="ru-RU" sz="1400" dirty="0" err="1"/>
              <a:t>the</a:t>
            </a:r>
            <a:r>
              <a:rPr lang="ru-RU" sz="1400" dirty="0"/>
              <a:t> </a:t>
            </a:r>
            <a:r>
              <a:rPr lang="ru-RU" sz="1400" dirty="0" err="1"/>
              <a:t>form</a:t>
            </a:r>
            <a:r>
              <a:rPr lang="ru-RU" sz="1400" dirty="0"/>
              <a:t> </a:t>
            </a:r>
            <a:r>
              <a:rPr lang="ru-RU" sz="1400" dirty="0" err="1"/>
              <a:t>of</a:t>
            </a:r>
            <a:r>
              <a:rPr lang="ru-RU" sz="1400" dirty="0"/>
              <a:t> </a:t>
            </a:r>
            <a:r>
              <a:rPr lang="ru-RU" sz="1400" dirty="0" err="1"/>
              <a:t>bifilar</a:t>
            </a:r>
            <a:r>
              <a:rPr lang="ru-RU" sz="1400" dirty="0"/>
              <a:t> </a:t>
            </a:r>
            <a:r>
              <a:rPr lang="ru-RU" sz="1400" dirty="0" err="1"/>
              <a:t>spiral</a:t>
            </a:r>
            <a:r>
              <a:rPr lang="ru-RU" sz="1400" dirty="0"/>
              <a:t>, 4- </a:t>
            </a:r>
            <a:r>
              <a:rPr lang="ru-RU" sz="1400" dirty="0" err="1"/>
              <a:t>cylindrical</a:t>
            </a:r>
            <a:r>
              <a:rPr lang="ru-RU" sz="1400" dirty="0"/>
              <a:t> </a:t>
            </a:r>
            <a:r>
              <a:rPr lang="ru-RU" sz="1400" dirty="0" err="1"/>
              <a:t>frame</a:t>
            </a:r>
            <a:r>
              <a:rPr lang="ru-RU" sz="1400" dirty="0"/>
              <a:t> </a:t>
            </a:r>
            <a:r>
              <a:rPr lang="ru-RU" sz="1400" dirty="0" err="1"/>
              <a:t>made</a:t>
            </a:r>
            <a:r>
              <a:rPr lang="ru-RU" sz="1400" dirty="0"/>
              <a:t> </a:t>
            </a:r>
            <a:r>
              <a:rPr lang="ru-RU" sz="1400" dirty="0" err="1"/>
              <a:t>of</a:t>
            </a:r>
            <a:r>
              <a:rPr lang="ru-RU" sz="1400" dirty="0"/>
              <a:t> </a:t>
            </a:r>
            <a:r>
              <a:rPr lang="ru-RU" sz="1400" dirty="0" err="1"/>
              <a:t>fiberglass</a:t>
            </a:r>
            <a:r>
              <a:rPr lang="ru-RU" sz="1400" dirty="0"/>
              <a:t> </a:t>
            </a:r>
            <a:r>
              <a:rPr lang="ru-RU" sz="1400" dirty="0" err="1"/>
              <a:t>for</a:t>
            </a:r>
            <a:r>
              <a:rPr lang="ru-RU" sz="1400" dirty="0"/>
              <a:t> </a:t>
            </a:r>
            <a:r>
              <a:rPr lang="ru-RU" sz="1400" dirty="0" err="1"/>
              <a:t>mounting</a:t>
            </a:r>
            <a:r>
              <a:rPr lang="ru-RU" sz="1400" dirty="0"/>
              <a:t> </a:t>
            </a:r>
            <a:r>
              <a:rPr lang="ru-RU" sz="1400" dirty="0" err="1"/>
              <a:t>the</a:t>
            </a:r>
            <a:r>
              <a:rPr lang="ru-RU" sz="1400" dirty="0"/>
              <a:t> </a:t>
            </a:r>
            <a:r>
              <a:rPr lang="ru-RU" sz="1400" dirty="0" err="1"/>
              <a:t>ondulator</a:t>
            </a:r>
            <a:r>
              <a:rPr lang="ru-RU" sz="1400" dirty="0"/>
              <a:t> </a:t>
            </a:r>
            <a:r>
              <a:rPr lang="ru-RU" sz="1400" dirty="0" err="1"/>
              <a:t>windings</a:t>
            </a:r>
            <a:r>
              <a:rPr lang="ru-RU" sz="1400" dirty="0"/>
              <a:t>.</a:t>
            </a:r>
          </a:p>
        </p:txBody>
      </p:sp>
      <p:sp>
        <p:nvSpPr>
          <p:cNvPr id="12" name="Прямоугольник 11"/>
          <p:cNvSpPr/>
          <p:nvPr/>
        </p:nvSpPr>
        <p:spPr>
          <a:xfrm>
            <a:off x="6447140" y="3898556"/>
            <a:ext cx="5489016" cy="923330"/>
          </a:xfrm>
          <a:prstGeom prst="rect">
            <a:avLst/>
          </a:prstGeom>
        </p:spPr>
        <p:txBody>
          <a:bodyPr wrap="square">
            <a:spAutoFit/>
          </a:bodyPr>
          <a:lstStyle/>
          <a:p>
            <a:pPr algn="just"/>
            <a:r>
              <a:rPr lang="ru-RU" dirty="0" err="1"/>
              <a:t>It</a:t>
            </a:r>
            <a:r>
              <a:rPr lang="ru-RU" dirty="0"/>
              <a:t> </a:t>
            </a:r>
            <a:r>
              <a:rPr lang="ru-RU" dirty="0" err="1"/>
              <a:t>is</a:t>
            </a:r>
            <a:r>
              <a:rPr lang="ru-RU" dirty="0"/>
              <a:t> </a:t>
            </a:r>
            <a:r>
              <a:rPr lang="ru-RU" dirty="0" err="1"/>
              <a:t>required</a:t>
            </a:r>
            <a:r>
              <a:rPr lang="ru-RU" dirty="0"/>
              <a:t> </a:t>
            </a:r>
            <a:r>
              <a:rPr lang="ru-RU" dirty="0" err="1"/>
              <a:t>to</a:t>
            </a:r>
            <a:r>
              <a:rPr lang="ru-RU" dirty="0"/>
              <a:t> </a:t>
            </a:r>
            <a:r>
              <a:rPr lang="ru-RU" dirty="0" err="1"/>
              <a:t>compress</a:t>
            </a:r>
            <a:r>
              <a:rPr lang="ru-RU" dirty="0"/>
              <a:t> </a:t>
            </a:r>
            <a:r>
              <a:rPr lang="ru-RU" dirty="0" err="1"/>
              <a:t>the</a:t>
            </a:r>
            <a:r>
              <a:rPr lang="ru-RU" dirty="0"/>
              <a:t> </a:t>
            </a:r>
            <a:r>
              <a:rPr lang="ru-RU" dirty="0" err="1"/>
              <a:t>beam</a:t>
            </a:r>
            <a:r>
              <a:rPr lang="ru-RU" dirty="0"/>
              <a:t> </a:t>
            </a:r>
            <a:r>
              <a:rPr lang="en-US" dirty="0" smtClean="0"/>
              <a:t>from LIA </a:t>
            </a:r>
            <a:r>
              <a:rPr lang="ru-RU" dirty="0" err="1" smtClean="0"/>
              <a:t>to</a:t>
            </a:r>
            <a:r>
              <a:rPr lang="ru-RU" dirty="0" smtClean="0"/>
              <a:t> </a:t>
            </a:r>
            <a:r>
              <a:rPr lang="en-US" dirty="0" smtClean="0"/>
              <a:t>the</a:t>
            </a:r>
            <a:r>
              <a:rPr lang="ru-RU" dirty="0" smtClean="0"/>
              <a:t> </a:t>
            </a:r>
            <a:r>
              <a:rPr lang="en-US" dirty="0" smtClean="0"/>
              <a:t>diameter</a:t>
            </a:r>
            <a:r>
              <a:rPr lang="ru-RU" dirty="0" smtClean="0"/>
              <a:t> </a:t>
            </a:r>
            <a:r>
              <a:rPr lang="ru-RU" dirty="0" err="1"/>
              <a:t>of</a:t>
            </a:r>
            <a:r>
              <a:rPr lang="ru-RU" dirty="0"/>
              <a:t> </a:t>
            </a:r>
            <a:r>
              <a:rPr lang="ru-RU" b="1" dirty="0"/>
              <a:t>~ 10 </a:t>
            </a:r>
            <a:r>
              <a:rPr lang="ru-RU" b="1" dirty="0" err="1"/>
              <a:t>mm</a:t>
            </a:r>
            <a:r>
              <a:rPr lang="ru-RU" b="1" dirty="0"/>
              <a:t> </a:t>
            </a:r>
            <a:r>
              <a:rPr lang="ru-RU" dirty="0" err="1"/>
              <a:t>and</a:t>
            </a:r>
            <a:r>
              <a:rPr lang="ru-RU" dirty="0"/>
              <a:t> </a:t>
            </a:r>
            <a:r>
              <a:rPr lang="ru-RU" b="1" dirty="0"/>
              <a:t>~ 3 - 5 </a:t>
            </a:r>
            <a:r>
              <a:rPr lang="ru-RU" b="1" dirty="0" err="1"/>
              <a:t>mm</a:t>
            </a:r>
            <a:r>
              <a:rPr lang="ru-RU" b="1" dirty="0"/>
              <a:t> </a:t>
            </a:r>
            <a:r>
              <a:rPr lang="ru-RU" dirty="0" err="1"/>
              <a:t>for</a:t>
            </a:r>
            <a:r>
              <a:rPr lang="ru-RU" dirty="0"/>
              <a:t> </a:t>
            </a:r>
            <a:r>
              <a:rPr lang="ru-RU" dirty="0" err="1"/>
              <a:t>operation</a:t>
            </a:r>
            <a:r>
              <a:rPr lang="ru-RU" dirty="0"/>
              <a:t> </a:t>
            </a:r>
            <a:r>
              <a:rPr lang="ru-RU" dirty="0" err="1"/>
              <a:t>in</a:t>
            </a:r>
            <a:r>
              <a:rPr lang="ru-RU" dirty="0"/>
              <a:t> </a:t>
            </a:r>
            <a:r>
              <a:rPr lang="ru-RU" dirty="0" err="1"/>
              <a:t>the</a:t>
            </a:r>
            <a:r>
              <a:rPr lang="ru-RU" dirty="0"/>
              <a:t> </a:t>
            </a:r>
            <a:r>
              <a:rPr lang="ru-RU" b="1" dirty="0"/>
              <a:t>0.3 </a:t>
            </a:r>
            <a:r>
              <a:rPr lang="ru-RU" b="1" dirty="0" err="1"/>
              <a:t>THz</a:t>
            </a:r>
            <a:r>
              <a:rPr lang="ru-RU" b="1" dirty="0"/>
              <a:t> </a:t>
            </a:r>
            <a:r>
              <a:rPr lang="ru-RU" dirty="0" err="1"/>
              <a:t>and</a:t>
            </a:r>
            <a:r>
              <a:rPr lang="ru-RU" dirty="0"/>
              <a:t> </a:t>
            </a:r>
            <a:r>
              <a:rPr lang="ru-RU" b="1" dirty="0"/>
              <a:t>1 </a:t>
            </a:r>
            <a:r>
              <a:rPr lang="ru-RU" b="1" dirty="0" err="1"/>
              <a:t>THz</a:t>
            </a:r>
            <a:r>
              <a:rPr lang="ru-RU" b="1" dirty="0"/>
              <a:t> </a:t>
            </a:r>
            <a:r>
              <a:rPr lang="ru-RU" dirty="0" err="1"/>
              <a:t>ranges</a:t>
            </a:r>
            <a:r>
              <a:rPr lang="ru-RU" dirty="0"/>
              <a:t>, </a:t>
            </a:r>
            <a:r>
              <a:rPr lang="ru-RU" dirty="0" err="1"/>
              <a:t>respectively</a:t>
            </a:r>
            <a:r>
              <a:rPr lang="ru-RU" dirty="0"/>
              <a:t>;</a:t>
            </a:r>
          </a:p>
        </p:txBody>
      </p:sp>
      <p:pic>
        <p:nvPicPr>
          <p:cNvPr id="13" name="Рисунок 12">
            <a:extLst>
              <a:ext uri="{FF2B5EF4-FFF2-40B4-BE49-F238E27FC236}">
                <a16:creationId xmlns:a16="http://schemas.microsoft.com/office/drawing/2014/main" id="{F6DB330E-28E7-4559-A05B-E9475F3D9CFC}"/>
              </a:ext>
            </a:extLst>
          </p:cNvPr>
          <p:cNvPicPr>
            <a:picLocks noChangeAspect="1"/>
          </p:cNvPicPr>
          <p:nvPr/>
        </p:nvPicPr>
        <p:blipFill>
          <a:blip r:embed="rId5"/>
          <a:stretch>
            <a:fillRect/>
          </a:stretch>
        </p:blipFill>
        <p:spPr>
          <a:xfrm>
            <a:off x="6447140" y="1982881"/>
            <a:ext cx="5271868" cy="1791569"/>
          </a:xfrm>
          <a:prstGeom prst="rect">
            <a:avLst/>
          </a:prstGeom>
        </p:spPr>
      </p:pic>
      <p:cxnSp>
        <p:nvCxnSpPr>
          <p:cNvPr id="15" name="Прямая со стрелкой 14"/>
          <p:cNvCxnSpPr/>
          <p:nvPr/>
        </p:nvCxnSpPr>
        <p:spPr>
          <a:xfrm flipH="1" flipV="1">
            <a:off x="4509279" y="2373489"/>
            <a:ext cx="1908090" cy="82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Рисунок 16">
            <a:extLst>
              <a:ext uri="{FF2B5EF4-FFF2-40B4-BE49-F238E27FC236}">
                <a16:creationId xmlns:a16="http://schemas.microsoft.com/office/drawing/2014/main" id="{0E2548AB-52E4-4849-B371-2C690E508D08}"/>
              </a:ext>
            </a:extLst>
          </p:cNvPr>
          <p:cNvPicPr/>
          <p:nvPr/>
        </p:nvPicPr>
        <p:blipFill rotWithShape="1">
          <a:blip r:embed="rId6">
            <a:extLst>
              <a:ext uri="{28A0092B-C50C-407E-A947-70E740481C1C}">
                <a14:useLocalDpi xmlns:a14="http://schemas.microsoft.com/office/drawing/2010/main" val="0"/>
              </a:ext>
            </a:extLst>
          </a:blip>
          <a:srcRect t="7330" b="18381"/>
          <a:stretch/>
        </p:blipFill>
        <p:spPr bwMode="auto">
          <a:xfrm>
            <a:off x="6545530" y="4790055"/>
            <a:ext cx="4331028" cy="1018573"/>
          </a:xfrm>
          <a:prstGeom prst="rect">
            <a:avLst/>
          </a:prstGeom>
          <a:noFill/>
        </p:spPr>
      </p:pic>
    </p:spTree>
    <p:extLst>
      <p:ext uri="{BB962C8B-B14F-4D97-AF65-F5344CB8AC3E}">
        <p14:creationId xmlns:p14="http://schemas.microsoft.com/office/powerpoint/2010/main" val="356296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p:cNvSpPr txBox="1">
            <a:spLocks/>
          </p:cNvSpPr>
          <p:nvPr/>
        </p:nvSpPr>
        <p:spPr>
          <a:xfrm>
            <a:off x="4126" y="1255898"/>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5" name="Picture 2" descr="BINP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8" y="0"/>
            <a:ext cx="1022860" cy="1223965"/>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Прямая соединительная линия 22">
            <a:extLst>
              <a:ext uri="{FF2B5EF4-FFF2-40B4-BE49-F238E27FC236}">
                <a16:creationId xmlns:a16="http://schemas.microsoft.com/office/drawing/2014/main" id="{55223E69-98B8-419E-9995-01A299B5AEE8}"/>
              </a:ext>
            </a:extLst>
          </p:cNvPr>
          <p:cNvCxnSpPr/>
          <p:nvPr/>
        </p:nvCxnSpPr>
        <p:spPr>
          <a:xfrm>
            <a:off x="1462218" y="933450"/>
            <a:ext cx="7505700"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24" name="Заголовок 1">
            <a:extLst>
              <a:ext uri="{FF2B5EF4-FFF2-40B4-BE49-F238E27FC236}">
                <a16:creationId xmlns:a16="http://schemas.microsoft.com/office/drawing/2014/main" id="{7E1A3B1F-B145-434B-96FE-3AE7CD346A0D}"/>
              </a:ext>
            </a:extLst>
          </p:cNvPr>
          <p:cNvSpPr txBox="1">
            <a:spLocks/>
          </p:cNvSpPr>
          <p:nvPr/>
        </p:nvSpPr>
        <p:spPr>
          <a:xfrm>
            <a:off x="1391524" y="219944"/>
            <a:ext cx="7886700" cy="65380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General </a:t>
            </a:r>
            <a:r>
              <a:rPr lang="en-US" dirty="0" smtClean="0"/>
              <a:t>Layout </a:t>
            </a:r>
            <a:r>
              <a:rPr lang="en-US" dirty="0"/>
              <a:t>of </a:t>
            </a:r>
            <a:r>
              <a:rPr lang="en-US" dirty="0" smtClean="0"/>
              <a:t>Radiographic Complex LIA-5</a:t>
            </a:r>
            <a:endParaRPr lang="en-US" dirty="0"/>
          </a:p>
        </p:txBody>
      </p:sp>
      <p:pic>
        <p:nvPicPr>
          <p:cNvPr id="25" name="Рисунок 24">
            <a:extLst>
              <a:ext uri="{FF2B5EF4-FFF2-40B4-BE49-F238E27FC236}">
                <a16:creationId xmlns:a16="http://schemas.microsoft.com/office/drawing/2014/main" id="{44F6D097-2D56-4662-BC6A-6C753703C2F9}"/>
              </a:ext>
            </a:extLst>
          </p:cNvPr>
          <p:cNvPicPr>
            <a:picLocks noChangeAspect="1"/>
          </p:cNvPicPr>
          <p:nvPr/>
        </p:nvPicPr>
        <p:blipFill>
          <a:blip r:embed="rId3"/>
          <a:stretch>
            <a:fillRect/>
          </a:stretch>
        </p:blipFill>
        <p:spPr>
          <a:xfrm>
            <a:off x="1639449" y="1142779"/>
            <a:ext cx="7813491" cy="4427503"/>
          </a:xfrm>
          <a:prstGeom prst="rect">
            <a:avLst/>
          </a:prstGeom>
        </p:spPr>
      </p:pic>
      <p:cxnSp>
        <p:nvCxnSpPr>
          <p:cNvPr id="29" name="Прямая со стрелкой 28">
            <a:extLst>
              <a:ext uri="{FF2B5EF4-FFF2-40B4-BE49-F238E27FC236}">
                <a16:creationId xmlns:a16="http://schemas.microsoft.com/office/drawing/2014/main" id="{603025F3-62A2-495D-8B26-A2016CA1BCD4}"/>
              </a:ext>
            </a:extLst>
          </p:cNvPr>
          <p:cNvCxnSpPr>
            <a:cxnSpLocks/>
          </p:cNvCxnSpPr>
          <p:nvPr/>
        </p:nvCxnSpPr>
        <p:spPr>
          <a:xfrm>
            <a:off x="1582112" y="3973873"/>
            <a:ext cx="1250435" cy="523364"/>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1" name="Прямая со стрелкой 30">
            <a:extLst>
              <a:ext uri="{FF2B5EF4-FFF2-40B4-BE49-F238E27FC236}">
                <a16:creationId xmlns:a16="http://schemas.microsoft.com/office/drawing/2014/main" id="{790DECCF-BDA2-4594-AD69-13BC6C570C33}"/>
              </a:ext>
            </a:extLst>
          </p:cNvPr>
          <p:cNvCxnSpPr>
            <a:cxnSpLocks/>
          </p:cNvCxnSpPr>
          <p:nvPr/>
        </p:nvCxnSpPr>
        <p:spPr>
          <a:xfrm>
            <a:off x="3807956" y="2764811"/>
            <a:ext cx="703429" cy="725483"/>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36" name="Picture 2" descr="rosatom.ru/upload/iblock/0e6/0e68e8ff898f0a3f96...">
            <a:extLst>
              <a:ext uri="{FF2B5EF4-FFF2-40B4-BE49-F238E27FC236}">
                <a16:creationId xmlns:a16="http://schemas.microsoft.com/office/drawing/2014/main" id="{1B8F8F81-D4AE-4C7C-96C0-7D701908E4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45296" y="5111296"/>
            <a:ext cx="1746704" cy="1746704"/>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798330E1-7D6B-4B64-860F-DF23CA5C2CC9}"/>
              </a:ext>
            </a:extLst>
          </p:cNvPr>
          <p:cNvSpPr txBox="1"/>
          <p:nvPr/>
        </p:nvSpPr>
        <p:spPr>
          <a:xfrm>
            <a:off x="868741" y="3616975"/>
            <a:ext cx="908582" cy="369332"/>
          </a:xfrm>
          <a:prstGeom prst="rect">
            <a:avLst/>
          </a:prstGeom>
          <a:noFill/>
        </p:spPr>
        <p:txBody>
          <a:bodyPr wrap="none" rtlCol="0">
            <a:spAutoFit/>
          </a:bodyPr>
          <a:lstStyle/>
          <a:p>
            <a:r>
              <a:rPr lang="en-US" dirty="0"/>
              <a:t>Injector</a:t>
            </a:r>
            <a:endParaRPr lang="ru-RU" dirty="0"/>
          </a:p>
        </p:txBody>
      </p:sp>
      <p:sp>
        <p:nvSpPr>
          <p:cNvPr id="40" name="TextBox 39">
            <a:extLst>
              <a:ext uri="{FF2B5EF4-FFF2-40B4-BE49-F238E27FC236}">
                <a16:creationId xmlns:a16="http://schemas.microsoft.com/office/drawing/2014/main" id="{DDA92E6E-D003-45A2-82C1-B66DF5EF578A}"/>
              </a:ext>
            </a:extLst>
          </p:cNvPr>
          <p:cNvSpPr txBox="1"/>
          <p:nvPr/>
        </p:nvSpPr>
        <p:spPr>
          <a:xfrm>
            <a:off x="2470645" y="2406930"/>
            <a:ext cx="2202398" cy="369332"/>
          </a:xfrm>
          <a:prstGeom prst="rect">
            <a:avLst/>
          </a:prstGeom>
          <a:noFill/>
        </p:spPr>
        <p:txBody>
          <a:bodyPr wrap="none" rtlCol="0">
            <a:spAutoFit/>
          </a:bodyPr>
          <a:lstStyle/>
          <a:p>
            <a:r>
              <a:rPr lang="en-US" dirty="0"/>
              <a:t>Accelerating modules</a:t>
            </a:r>
            <a:endParaRPr lang="ru-RU" dirty="0"/>
          </a:p>
        </p:txBody>
      </p:sp>
      <p:sp>
        <p:nvSpPr>
          <p:cNvPr id="43" name="TextBox 42">
            <a:extLst>
              <a:ext uri="{FF2B5EF4-FFF2-40B4-BE49-F238E27FC236}">
                <a16:creationId xmlns:a16="http://schemas.microsoft.com/office/drawing/2014/main" id="{73ABCB7F-B9C9-4502-9563-FCC69D108811}"/>
              </a:ext>
            </a:extLst>
          </p:cNvPr>
          <p:cNvSpPr txBox="1"/>
          <p:nvPr/>
        </p:nvSpPr>
        <p:spPr>
          <a:xfrm>
            <a:off x="4804608" y="1828934"/>
            <a:ext cx="1679627" cy="369332"/>
          </a:xfrm>
          <a:prstGeom prst="rect">
            <a:avLst/>
          </a:prstGeom>
          <a:noFill/>
        </p:spPr>
        <p:txBody>
          <a:bodyPr wrap="none" rtlCol="0">
            <a:spAutoFit/>
          </a:bodyPr>
          <a:lstStyle/>
          <a:p>
            <a:r>
              <a:rPr lang="en-US" dirty="0"/>
              <a:t>Septum magnet</a:t>
            </a:r>
            <a:endParaRPr lang="ru-RU" dirty="0"/>
          </a:p>
        </p:txBody>
      </p:sp>
      <p:pic>
        <p:nvPicPr>
          <p:cNvPr id="44" name="Рисунок 43" descr="20151113_152348">
            <a:extLst>
              <a:ext uri="{FF2B5EF4-FFF2-40B4-BE49-F238E27FC236}">
                <a16:creationId xmlns:a16="http://schemas.microsoft.com/office/drawing/2014/main" id="{3BAA3625-4ADD-4D01-9E03-09E67CE314B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2622" y="1084929"/>
            <a:ext cx="1443598" cy="856360"/>
          </a:xfrm>
          <a:prstGeom prst="rect">
            <a:avLst/>
          </a:prstGeom>
          <a:noFill/>
          <a:ln>
            <a:noFill/>
          </a:ln>
        </p:spPr>
      </p:pic>
      <p:pic>
        <p:nvPicPr>
          <p:cNvPr id="46" name="Рисунок 45">
            <a:extLst>
              <a:ext uri="{FF2B5EF4-FFF2-40B4-BE49-F238E27FC236}">
                <a16:creationId xmlns:a16="http://schemas.microsoft.com/office/drawing/2014/main" id="{56B8ADBA-E4FD-4035-A7BC-21213F651ACD}"/>
              </a:ext>
            </a:extLst>
          </p:cNvPr>
          <p:cNvPicPr>
            <a:picLocks noChangeAspect="1"/>
          </p:cNvPicPr>
          <p:nvPr/>
        </p:nvPicPr>
        <p:blipFill>
          <a:blip r:embed="rId6"/>
          <a:stretch>
            <a:fillRect/>
          </a:stretch>
        </p:blipFill>
        <p:spPr>
          <a:xfrm>
            <a:off x="450844" y="2500320"/>
            <a:ext cx="1865582" cy="1110531"/>
          </a:xfrm>
          <a:prstGeom prst="rect">
            <a:avLst/>
          </a:prstGeom>
        </p:spPr>
      </p:pic>
      <p:sp>
        <p:nvSpPr>
          <p:cNvPr id="48" name="Прямоугольник 47">
            <a:extLst>
              <a:ext uri="{FF2B5EF4-FFF2-40B4-BE49-F238E27FC236}">
                <a16:creationId xmlns:a16="http://schemas.microsoft.com/office/drawing/2014/main" id="{222F5038-1EB5-4223-A9CD-9899325E11F9}"/>
              </a:ext>
            </a:extLst>
          </p:cNvPr>
          <p:cNvSpPr/>
          <p:nvPr/>
        </p:nvSpPr>
        <p:spPr>
          <a:xfrm>
            <a:off x="8065260" y="3544782"/>
            <a:ext cx="1965795" cy="369332"/>
          </a:xfrm>
          <a:prstGeom prst="rect">
            <a:avLst/>
          </a:prstGeom>
        </p:spPr>
        <p:txBody>
          <a:bodyPr wrap="none">
            <a:spAutoFit/>
          </a:bodyPr>
          <a:lstStyle/>
          <a:p>
            <a:r>
              <a:rPr lang="en-US" dirty="0"/>
              <a:t>Transport channels</a:t>
            </a:r>
            <a:endParaRPr lang="ru-RU" dirty="0"/>
          </a:p>
        </p:txBody>
      </p:sp>
      <p:pic>
        <p:nvPicPr>
          <p:cNvPr id="49" name="Рисунок 48">
            <a:extLst>
              <a:ext uri="{FF2B5EF4-FFF2-40B4-BE49-F238E27FC236}">
                <a16:creationId xmlns:a16="http://schemas.microsoft.com/office/drawing/2014/main" id="{DCC90607-CCDA-45D5-A46C-9FFBCD499D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086" b="30765"/>
          <a:stretch/>
        </p:blipFill>
        <p:spPr>
          <a:xfrm>
            <a:off x="8038075" y="3935574"/>
            <a:ext cx="1911268" cy="1126369"/>
          </a:xfrm>
          <a:prstGeom prst="rect">
            <a:avLst/>
          </a:prstGeom>
        </p:spPr>
      </p:pic>
      <p:cxnSp>
        <p:nvCxnSpPr>
          <p:cNvPr id="50" name="Прямая со стрелкой 49">
            <a:extLst>
              <a:ext uri="{FF2B5EF4-FFF2-40B4-BE49-F238E27FC236}">
                <a16:creationId xmlns:a16="http://schemas.microsoft.com/office/drawing/2014/main" id="{5F84F8DE-0CC6-40F5-80A1-CD73812C3CF8}"/>
              </a:ext>
            </a:extLst>
          </p:cNvPr>
          <p:cNvCxnSpPr/>
          <p:nvPr/>
        </p:nvCxnSpPr>
        <p:spPr>
          <a:xfrm flipH="1" flipV="1">
            <a:off x="5963014" y="3109742"/>
            <a:ext cx="336615" cy="122514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graphicFrame>
        <p:nvGraphicFramePr>
          <p:cNvPr id="51" name="Таблица 50">
            <a:extLst>
              <a:ext uri="{FF2B5EF4-FFF2-40B4-BE49-F238E27FC236}">
                <a16:creationId xmlns:a16="http://schemas.microsoft.com/office/drawing/2014/main" id="{8E8CB089-77B8-43EB-8B7F-EDD0CEC51122}"/>
              </a:ext>
            </a:extLst>
          </p:cNvPr>
          <p:cNvGraphicFramePr>
            <a:graphicFrameLocks noGrp="1"/>
          </p:cNvGraphicFramePr>
          <p:nvPr>
            <p:extLst>
              <p:ext uri="{D42A27DB-BD31-4B8C-83A1-F6EECF244321}">
                <p14:modId xmlns:p14="http://schemas.microsoft.com/office/powerpoint/2010/main" val="1146496266"/>
              </p:ext>
            </p:extLst>
          </p:nvPr>
        </p:nvGraphicFramePr>
        <p:xfrm>
          <a:off x="5289888" y="4252733"/>
          <a:ext cx="2594224" cy="839073"/>
        </p:xfrm>
        <a:graphic>
          <a:graphicData uri="http://schemas.openxmlformats.org/drawingml/2006/table">
            <a:tbl>
              <a:tblPr firstRow="1" bandRow="1">
                <a:tableStyleId>{5C22544A-7EE6-4342-B048-85BDC9FD1C3A}</a:tableStyleId>
              </a:tblPr>
              <a:tblGrid>
                <a:gridCol w="1590327">
                  <a:extLst>
                    <a:ext uri="{9D8B030D-6E8A-4147-A177-3AD203B41FA5}">
                      <a16:colId xmlns:a16="http://schemas.microsoft.com/office/drawing/2014/main" val="20000"/>
                    </a:ext>
                  </a:extLst>
                </a:gridCol>
                <a:gridCol w="1003897">
                  <a:extLst>
                    <a:ext uri="{9D8B030D-6E8A-4147-A177-3AD203B41FA5}">
                      <a16:colId xmlns:a16="http://schemas.microsoft.com/office/drawing/2014/main" val="20001"/>
                    </a:ext>
                  </a:extLst>
                </a:gridCol>
              </a:tblGrid>
              <a:tr h="279691">
                <a:tc gridSpan="2">
                  <a:txBody>
                    <a:bodyPr/>
                    <a:lstStyle/>
                    <a:p>
                      <a:r>
                        <a:rPr lang="en-US" sz="1200" dirty="0"/>
                        <a:t>E-beam parameters at </a:t>
                      </a:r>
                      <a:r>
                        <a:rPr lang="en-US" sz="1200" dirty="0" err="1"/>
                        <a:t>linac</a:t>
                      </a:r>
                      <a:r>
                        <a:rPr lang="en-US" sz="1200" dirty="0"/>
                        <a:t> exit</a:t>
                      </a:r>
                      <a:endParaRPr lang="ru-RU" sz="1200" dirty="0"/>
                    </a:p>
                  </a:txBody>
                  <a:tcPr/>
                </a:tc>
                <a:tc hMerge="1">
                  <a:txBody>
                    <a:bodyPr/>
                    <a:lstStyle/>
                    <a:p>
                      <a:endParaRPr lang="ru-RU" sz="1200" dirty="0"/>
                    </a:p>
                  </a:txBody>
                  <a:tcPr/>
                </a:tc>
                <a:extLst>
                  <a:ext uri="{0D108BD9-81ED-4DB2-BD59-A6C34878D82A}">
                    <a16:rowId xmlns:a16="http://schemas.microsoft.com/office/drawing/2014/main" val="10000"/>
                  </a:ext>
                </a:extLst>
              </a:tr>
              <a:tr h="279691">
                <a:tc>
                  <a:txBody>
                    <a:bodyPr/>
                    <a:lstStyle/>
                    <a:p>
                      <a:r>
                        <a:rPr lang="en-US" sz="1200" dirty="0"/>
                        <a:t>Maximum energy </a:t>
                      </a:r>
                      <a:endParaRPr lang="ru-RU" sz="1200" dirty="0"/>
                    </a:p>
                  </a:txBody>
                  <a:tcPr/>
                </a:tc>
                <a:tc>
                  <a:txBody>
                    <a:bodyPr/>
                    <a:lstStyle/>
                    <a:p>
                      <a:r>
                        <a:rPr lang="en-US" sz="1200" dirty="0"/>
                        <a:t>5 MeV</a:t>
                      </a:r>
                      <a:endParaRPr lang="ru-RU" sz="1200" dirty="0"/>
                    </a:p>
                  </a:txBody>
                  <a:tcPr/>
                </a:tc>
                <a:extLst>
                  <a:ext uri="{0D108BD9-81ED-4DB2-BD59-A6C34878D82A}">
                    <a16:rowId xmlns:a16="http://schemas.microsoft.com/office/drawing/2014/main" val="10001"/>
                  </a:ext>
                </a:extLst>
              </a:tr>
              <a:tr h="279691">
                <a:tc>
                  <a:txBody>
                    <a:bodyPr/>
                    <a:lstStyle/>
                    <a:p>
                      <a:r>
                        <a:rPr lang="en-US" sz="1200" dirty="0"/>
                        <a:t>Maximum current</a:t>
                      </a:r>
                      <a:endParaRPr lang="ru-RU" sz="1200" dirty="0"/>
                    </a:p>
                  </a:txBody>
                  <a:tcPr/>
                </a:tc>
                <a:tc>
                  <a:txBody>
                    <a:bodyPr/>
                    <a:lstStyle/>
                    <a:p>
                      <a:r>
                        <a:rPr lang="en-US" sz="1200" dirty="0"/>
                        <a:t>2kA</a:t>
                      </a:r>
                      <a:endParaRPr lang="ru-RU" sz="1200" dirty="0"/>
                    </a:p>
                  </a:txBody>
                  <a:tcPr/>
                </a:tc>
                <a:extLst>
                  <a:ext uri="{0D108BD9-81ED-4DB2-BD59-A6C34878D82A}">
                    <a16:rowId xmlns:a16="http://schemas.microsoft.com/office/drawing/2014/main" val="10002"/>
                  </a:ext>
                </a:extLst>
              </a:tr>
            </a:tbl>
          </a:graphicData>
        </a:graphic>
      </p:graphicFrame>
      <p:cxnSp>
        <p:nvCxnSpPr>
          <p:cNvPr id="52" name="Прямая со стрелкой 51">
            <a:extLst>
              <a:ext uri="{FF2B5EF4-FFF2-40B4-BE49-F238E27FC236}">
                <a16:creationId xmlns:a16="http://schemas.microsoft.com/office/drawing/2014/main" id="{9AC66231-C8B5-446B-AB7E-F7ACF078476F}"/>
              </a:ext>
            </a:extLst>
          </p:cNvPr>
          <p:cNvCxnSpPr>
            <a:cxnSpLocks/>
          </p:cNvCxnSpPr>
          <p:nvPr/>
        </p:nvCxnSpPr>
        <p:spPr>
          <a:xfrm flipH="1" flipV="1">
            <a:off x="7422750" y="2013600"/>
            <a:ext cx="1031294" cy="1617896"/>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53" name="Прямая со стрелкой 52">
            <a:extLst>
              <a:ext uri="{FF2B5EF4-FFF2-40B4-BE49-F238E27FC236}">
                <a16:creationId xmlns:a16="http://schemas.microsoft.com/office/drawing/2014/main" id="{48466A63-BC4D-439B-8CA7-0FB9BC88F99C}"/>
              </a:ext>
            </a:extLst>
          </p:cNvPr>
          <p:cNvCxnSpPr/>
          <p:nvPr/>
        </p:nvCxnSpPr>
        <p:spPr>
          <a:xfrm>
            <a:off x="5963014" y="2125406"/>
            <a:ext cx="780452" cy="397713"/>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54" name="Рисунок 53">
            <a:extLst>
              <a:ext uri="{FF2B5EF4-FFF2-40B4-BE49-F238E27FC236}">
                <a16:creationId xmlns:a16="http://schemas.microsoft.com/office/drawing/2014/main" id="{968157C6-5FBD-47C5-8575-0A85E4F3B0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7548" y="1209319"/>
            <a:ext cx="2237609" cy="1258655"/>
          </a:xfrm>
          <a:prstGeom prst="rect">
            <a:avLst/>
          </a:prstGeom>
        </p:spPr>
      </p:pic>
      <p:pic>
        <p:nvPicPr>
          <p:cNvPr id="2" name="Рисунок 1">
            <a:extLst>
              <a:ext uri="{FF2B5EF4-FFF2-40B4-BE49-F238E27FC236}">
                <a16:creationId xmlns:a16="http://schemas.microsoft.com/office/drawing/2014/main" id="{48314CBB-D08E-45F1-BE3F-358C04999801}"/>
              </a:ext>
            </a:extLst>
          </p:cNvPr>
          <p:cNvPicPr>
            <a:picLocks noChangeAspect="1"/>
          </p:cNvPicPr>
          <p:nvPr/>
        </p:nvPicPr>
        <p:blipFill>
          <a:blip r:embed="rId9"/>
          <a:stretch>
            <a:fillRect/>
          </a:stretch>
        </p:blipFill>
        <p:spPr>
          <a:xfrm>
            <a:off x="3375660" y="5308220"/>
            <a:ext cx="7324810" cy="1543044"/>
          </a:xfrm>
          <a:prstGeom prst="rect">
            <a:avLst/>
          </a:prstGeom>
        </p:spPr>
      </p:pic>
      <p:pic>
        <p:nvPicPr>
          <p:cNvPr id="26" name="Picture 2" descr="20150924_154045">
            <a:extLst>
              <a:ext uri="{FF2B5EF4-FFF2-40B4-BE49-F238E27FC236}">
                <a16:creationId xmlns:a16="http://schemas.microsoft.com/office/drawing/2014/main" id="{FC4A438C-CBE3-4668-8FEA-31ECCA81C11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38625" y="773085"/>
            <a:ext cx="2245219" cy="142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Рисунок 26">
            <a:extLst>
              <a:ext uri="{FF2B5EF4-FFF2-40B4-BE49-F238E27FC236}">
                <a16:creationId xmlns:a16="http://schemas.microsoft.com/office/drawing/2014/main" id="{C75E559A-F3ED-414A-8DA8-45B4B8DD3B6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27073" y="2289659"/>
            <a:ext cx="2256772" cy="1299592"/>
          </a:xfrm>
          <a:prstGeom prst="rect">
            <a:avLst/>
          </a:prstGeom>
        </p:spPr>
      </p:pic>
    </p:spTree>
    <p:extLst>
      <p:ext uri="{BB962C8B-B14F-4D97-AF65-F5344CB8AC3E}">
        <p14:creationId xmlns:p14="http://schemas.microsoft.com/office/powerpoint/2010/main" val="1937665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одзаголовок 2"/>
          <p:cNvSpPr txBox="1">
            <a:spLocks/>
          </p:cNvSpPr>
          <p:nvPr/>
        </p:nvSpPr>
        <p:spPr>
          <a:xfrm>
            <a:off x="4126" y="1255898"/>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7" name="Picture 2" descr="BINP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8" y="0"/>
            <a:ext cx="1022860" cy="122396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Прямая соединительная линия 7">
            <a:extLst>
              <a:ext uri="{FF2B5EF4-FFF2-40B4-BE49-F238E27FC236}">
                <a16:creationId xmlns:a16="http://schemas.microsoft.com/office/drawing/2014/main" id="{55223E69-98B8-419E-9995-01A299B5AEE8}"/>
              </a:ext>
            </a:extLst>
          </p:cNvPr>
          <p:cNvCxnSpPr/>
          <p:nvPr/>
        </p:nvCxnSpPr>
        <p:spPr>
          <a:xfrm>
            <a:off x="1462218" y="933450"/>
            <a:ext cx="7505700"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9" name="Заголовок 1">
            <a:extLst>
              <a:ext uri="{FF2B5EF4-FFF2-40B4-BE49-F238E27FC236}">
                <a16:creationId xmlns:a16="http://schemas.microsoft.com/office/drawing/2014/main" id="{7E1A3B1F-B145-434B-96FE-3AE7CD346A0D}"/>
              </a:ext>
            </a:extLst>
          </p:cNvPr>
          <p:cNvSpPr txBox="1">
            <a:spLocks/>
          </p:cNvSpPr>
          <p:nvPr/>
        </p:nvSpPr>
        <p:spPr>
          <a:xfrm>
            <a:off x="1391524" y="219944"/>
            <a:ext cx="7886700" cy="6538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20-MeV linear accelerator</a:t>
            </a:r>
            <a:endParaRPr lang="en-US" dirty="0"/>
          </a:p>
        </p:txBody>
      </p:sp>
      <p:pic>
        <p:nvPicPr>
          <p:cNvPr id="10" name="Рисунок 9">
            <a:extLst>
              <a:ext uri="{FF2B5EF4-FFF2-40B4-BE49-F238E27FC236}">
                <a16:creationId xmlns:a16="http://schemas.microsoft.com/office/drawing/2014/main" id="{4E652933-C442-4E85-95E6-FE03B6010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1999" y="4040123"/>
            <a:ext cx="2532294" cy="1899220"/>
          </a:xfrm>
          <a:prstGeom prst="rect">
            <a:avLst/>
          </a:prstGeom>
        </p:spPr>
      </p:pic>
      <p:pic>
        <p:nvPicPr>
          <p:cNvPr id="11" name="Рисунок 10"/>
          <p:cNvPicPr>
            <a:picLocks noChangeAspect="1"/>
          </p:cNvPicPr>
          <p:nvPr/>
        </p:nvPicPr>
        <p:blipFill>
          <a:blip r:embed="rId4"/>
          <a:stretch>
            <a:fillRect/>
          </a:stretch>
        </p:blipFill>
        <p:spPr>
          <a:xfrm>
            <a:off x="1025618" y="4103935"/>
            <a:ext cx="2851021" cy="1858035"/>
          </a:xfrm>
          <a:prstGeom prst="rect">
            <a:avLst/>
          </a:prstGeom>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6129462" y="3953058"/>
            <a:ext cx="1899219" cy="2073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Рисунок 1"/>
          <p:cNvPicPr>
            <a:picLocks noChangeAspect="1"/>
          </p:cNvPicPr>
          <p:nvPr/>
        </p:nvPicPr>
        <p:blipFill>
          <a:blip r:embed="rId6"/>
          <a:stretch>
            <a:fillRect/>
          </a:stretch>
        </p:blipFill>
        <p:spPr>
          <a:xfrm>
            <a:off x="150849" y="1609821"/>
            <a:ext cx="10775090" cy="1628326"/>
          </a:xfrm>
          <a:prstGeom prst="rect">
            <a:avLst/>
          </a:prstGeom>
        </p:spPr>
      </p:pic>
      <p:sp>
        <p:nvSpPr>
          <p:cNvPr id="3" name="Стрелка вправо 2"/>
          <p:cNvSpPr/>
          <p:nvPr/>
        </p:nvSpPr>
        <p:spPr>
          <a:xfrm>
            <a:off x="11145795" y="2341605"/>
            <a:ext cx="70845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10994499" y="1825528"/>
            <a:ext cx="1011046" cy="369332"/>
          </a:xfrm>
          <a:prstGeom prst="rect">
            <a:avLst/>
          </a:prstGeom>
          <a:noFill/>
        </p:spPr>
        <p:txBody>
          <a:bodyPr wrap="none" rtlCol="0">
            <a:spAutoFit/>
          </a:bodyPr>
          <a:lstStyle/>
          <a:p>
            <a:r>
              <a:rPr lang="en-US" dirty="0" smtClean="0"/>
              <a:t>To target</a:t>
            </a:r>
            <a:endParaRPr lang="ru-RU" dirty="0"/>
          </a:p>
        </p:txBody>
      </p:sp>
      <p:sp>
        <p:nvSpPr>
          <p:cNvPr id="13" name="Левая фигурная скобка 12"/>
          <p:cNvSpPr/>
          <p:nvPr/>
        </p:nvSpPr>
        <p:spPr>
          <a:xfrm rot="16200000">
            <a:off x="2312232" y="1147949"/>
            <a:ext cx="312517" cy="4635283"/>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5" name="Прямая со стрелкой 14"/>
          <p:cNvCxnSpPr/>
          <p:nvPr/>
        </p:nvCxnSpPr>
        <p:spPr>
          <a:xfrm flipH="1" flipV="1">
            <a:off x="10284106" y="2701238"/>
            <a:ext cx="5788" cy="10158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Левая фигурная скобка 16"/>
          <p:cNvSpPr/>
          <p:nvPr/>
        </p:nvSpPr>
        <p:spPr>
          <a:xfrm rot="16200000">
            <a:off x="6922814" y="2009112"/>
            <a:ext cx="312517" cy="2914513"/>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8" name="Прямоугольник 17"/>
          <p:cNvSpPr/>
          <p:nvPr/>
        </p:nvSpPr>
        <p:spPr>
          <a:xfrm>
            <a:off x="2083197" y="3719206"/>
            <a:ext cx="908582" cy="369332"/>
          </a:xfrm>
          <a:prstGeom prst="rect">
            <a:avLst/>
          </a:prstGeom>
        </p:spPr>
        <p:txBody>
          <a:bodyPr wrap="none">
            <a:spAutoFit/>
          </a:bodyPr>
          <a:lstStyle/>
          <a:p>
            <a:r>
              <a:rPr lang="en-US" dirty="0" smtClean="0"/>
              <a:t>Injector</a:t>
            </a:r>
            <a:endParaRPr lang="ru-RU" dirty="0"/>
          </a:p>
        </p:txBody>
      </p:sp>
      <p:sp>
        <p:nvSpPr>
          <p:cNvPr id="19" name="Прямоугольник 18"/>
          <p:cNvSpPr/>
          <p:nvPr/>
        </p:nvSpPr>
        <p:spPr>
          <a:xfrm>
            <a:off x="6065713" y="3712877"/>
            <a:ext cx="2202398" cy="369332"/>
          </a:xfrm>
          <a:prstGeom prst="rect">
            <a:avLst/>
          </a:prstGeom>
        </p:spPr>
        <p:txBody>
          <a:bodyPr wrap="none">
            <a:spAutoFit/>
          </a:bodyPr>
          <a:lstStyle/>
          <a:p>
            <a:r>
              <a:rPr lang="en-US" dirty="0" smtClean="0"/>
              <a:t>Accelerating modules</a:t>
            </a:r>
            <a:endParaRPr lang="ru-RU" dirty="0"/>
          </a:p>
        </p:txBody>
      </p:sp>
      <p:sp>
        <p:nvSpPr>
          <p:cNvPr id="20" name="Прямоугольник 19"/>
          <p:cNvSpPr/>
          <p:nvPr/>
        </p:nvSpPr>
        <p:spPr>
          <a:xfrm>
            <a:off x="9366427" y="3693930"/>
            <a:ext cx="2158348" cy="369332"/>
          </a:xfrm>
          <a:prstGeom prst="rect">
            <a:avLst/>
          </a:prstGeom>
        </p:spPr>
        <p:txBody>
          <a:bodyPr wrap="none">
            <a:spAutoFit/>
          </a:bodyPr>
          <a:lstStyle/>
          <a:p>
            <a:r>
              <a:rPr lang="en-US" dirty="0" smtClean="0"/>
              <a:t>Pulsed magnetic lens</a:t>
            </a:r>
            <a:endParaRPr lang="ru-RU" dirty="0"/>
          </a:p>
        </p:txBody>
      </p:sp>
    </p:spTree>
    <p:extLst>
      <p:ext uri="{BB962C8B-B14F-4D97-AF65-F5344CB8AC3E}">
        <p14:creationId xmlns:p14="http://schemas.microsoft.com/office/powerpoint/2010/main" val="26237526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a:extLst>
              <a:ext uri="{FF2B5EF4-FFF2-40B4-BE49-F238E27FC236}">
                <a16:creationId xmlns:a16="http://schemas.microsoft.com/office/drawing/2014/main" id="{F56F3545-6272-4D92-995D-2EA4F90666A9}"/>
              </a:ext>
            </a:extLst>
          </p:cNvPr>
          <p:cNvPicPr>
            <a:picLocks noChangeAspect="1"/>
          </p:cNvPicPr>
          <p:nvPr/>
        </p:nvPicPr>
        <p:blipFill>
          <a:blip r:embed="rId2"/>
          <a:stretch>
            <a:fillRect/>
          </a:stretch>
        </p:blipFill>
        <p:spPr>
          <a:xfrm>
            <a:off x="0" y="4115702"/>
            <a:ext cx="5352644" cy="2757872"/>
          </a:xfrm>
          <a:prstGeom prst="rect">
            <a:avLst/>
          </a:prstGeom>
        </p:spPr>
      </p:pic>
      <p:pic>
        <p:nvPicPr>
          <p:cNvPr id="20" name="Рисунок 19">
            <a:extLst>
              <a:ext uri="{FF2B5EF4-FFF2-40B4-BE49-F238E27FC236}">
                <a16:creationId xmlns:a16="http://schemas.microsoft.com/office/drawing/2014/main" id="{E5B55303-7BD0-4E9F-B95E-3335D80D7560}"/>
              </a:ext>
            </a:extLst>
          </p:cNvPr>
          <p:cNvPicPr>
            <a:picLocks noChangeAspect="1"/>
          </p:cNvPicPr>
          <p:nvPr/>
        </p:nvPicPr>
        <p:blipFill>
          <a:blip r:embed="rId3"/>
          <a:stretch>
            <a:fillRect/>
          </a:stretch>
        </p:blipFill>
        <p:spPr>
          <a:xfrm>
            <a:off x="2965702" y="3883911"/>
            <a:ext cx="6885008" cy="1383379"/>
          </a:xfrm>
          <a:prstGeom prst="rect">
            <a:avLst/>
          </a:prstGeom>
        </p:spPr>
      </p:pic>
      <p:sp>
        <p:nvSpPr>
          <p:cNvPr id="22" name="Подзаголовок 2">
            <a:extLst>
              <a:ext uri="{FF2B5EF4-FFF2-40B4-BE49-F238E27FC236}">
                <a16:creationId xmlns:a16="http://schemas.microsoft.com/office/drawing/2014/main" id="{D4822931-FBDE-4607-9BFD-A3677F0BF60C}"/>
              </a:ext>
            </a:extLst>
          </p:cNvPr>
          <p:cNvSpPr txBox="1">
            <a:spLocks/>
          </p:cNvSpPr>
          <p:nvPr/>
        </p:nvSpPr>
        <p:spPr>
          <a:xfrm>
            <a:off x="4126" y="1255898"/>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23" name="Picture 2" descr="BINP logo">
            <a:extLst>
              <a:ext uri="{FF2B5EF4-FFF2-40B4-BE49-F238E27FC236}">
                <a16:creationId xmlns:a16="http://schemas.microsoft.com/office/drawing/2014/main" id="{3CF1504B-A3F6-4B5C-9D80-AF206784C8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9" y="0"/>
            <a:ext cx="1022860" cy="1223965"/>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Прямая соединительная линия 23">
            <a:extLst>
              <a:ext uri="{FF2B5EF4-FFF2-40B4-BE49-F238E27FC236}">
                <a16:creationId xmlns:a16="http://schemas.microsoft.com/office/drawing/2014/main" id="{0EC19793-0E90-498F-A45B-BE51E6B004D9}"/>
              </a:ext>
            </a:extLst>
          </p:cNvPr>
          <p:cNvCxnSpPr/>
          <p:nvPr/>
        </p:nvCxnSpPr>
        <p:spPr>
          <a:xfrm>
            <a:off x="1462218" y="933450"/>
            <a:ext cx="7505700"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25" name="Заголовок 1">
            <a:extLst>
              <a:ext uri="{FF2B5EF4-FFF2-40B4-BE49-F238E27FC236}">
                <a16:creationId xmlns:a16="http://schemas.microsoft.com/office/drawing/2014/main" id="{2211BAEB-75BA-4F35-B8EC-127E0EB066CE}"/>
              </a:ext>
            </a:extLst>
          </p:cNvPr>
          <p:cNvSpPr txBox="1">
            <a:spLocks/>
          </p:cNvSpPr>
          <p:nvPr/>
        </p:nvSpPr>
        <p:spPr>
          <a:xfrm>
            <a:off x="1391524" y="219944"/>
            <a:ext cx="7886700" cy="6538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LIA-2 Injector</a:t>
            </a:r>
            <a:endParaRPr lang="en-US" dirty="0"/>
          </a:p>
        </p:txBody>
      </p:sp>
      <p:pic>
        <p:nvPicPr>
          <p:cNvPr id="26" name="Picture 2" descr="rosatom.ru/upload/iblock/0e6/0e68e8ff898f0a3f96...">
            <a:extLst>
              <a:ext uri="{FF2B5EF4-FFF2-40B4-BE49-F238E27FC236}">
                <a16:creationId xmlns:a16="http://schemas.microsoft.com/office/drawing/2014/main" id="{29ED4809-7C30-495F-B307-BC8CC73966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5296" y="5111296"/>
            <a:ext cx="1746704" cy="1746704"/>
          </a:xfrm>
          <a:prstGeom prst="rect">
            <a:avLst/>
          </a:prstGeom>
          <a:noFill/>
          <a:extLst>
            <a:ext uri="{909E8E84-426E-40DD-AFC4-6F175D3DCCD1}">
              <a14:hiddenFill xmlns:a14="http://schemas.microsoft.com/office/drawing/2010/main">
                <a:solidFill>
                  <a:srgbClr val="FFFFFF"/>
                </a:solidFill>
              </a14:hiddenFill>
            </a:ext>
          </a:extLst>
        </p:spPr>
      </p:pic>
      <p:sp>
        <p:nvSpPr>
          <p:cNvPr id="27" name="Прямоугольник 26">
            <a:extLst>
              <a:ext uri="{FF2B5EF4-FFF2-40B4-BE49-F238E27FC236}">
                <a16:creationId xmlns:a16="http://schemas.microsoft.com/office/drawing/2014/main" id="{3B853AD4-C409-4FA9-8DFB-DBEC3982767B}"/>
              </a:ext>
            </a:extLst>
          </p:cNvPr>
          <p:cNvSpPr/>
          <p:nvPr/>
        </p:nvSpPr>
        <p:spPr>
          <a:xfrm>
            <a:off x="1341215" y="1052727"/>
            <a:ext cx="8509495" cy="646331"/>
          </a:xfrm>
          <a:prstGeom prst="rect">
            <a:avLst/>
          </a:prstGeom>
        </p:spPr>
        <p:txBody>
          <a:bodyPr wrap="square">
            <a:spAutoFit/>
          </a:bodyPr>
          <a:lstStyle/>
          <a:p>
            <a:pPr algn="just"/>
            <a:r>
              <a:rPr lang="en-US" dirty="0"/>
              <a:t>The injector produces an electron beam with a current of 2 kA and an energy of 2 MeV. An oxide dispenser cathode 180 mm in diameter is used for beam production. </a:t>
            </a:r>
            <a:endParaRPr lang="ru-RU" dirty="0"/>
          </a:p>
        </p:txBody>
      </p:sp>
      <p:graphicFrame>
        <p:nvGraphicFramePr>
          <p:cNvPr id="28" name="Объект 10">
            <a:extLst>
              <a:ext uri="{FF2B5EF4-FFF2-40B4-BE49-F238E27FC236}">
                <a16:creationId xmlns:a16="http://schemas.microsoft.com/office/drawing/2014/main" id="{5D7CBB7F-90C9-4127-81B2-9046A5883BE5}"/>
              </a:ext>
            </a:extLst>
          </p:cNvPr>
          <p:cNvGraphicFramePr>
            <a:graphicFrameLocks noGrp="1"/>
          </p:cNvGraphicFramePr>
          <p:nvPr>
            <p:ph idx="1"/>
            <p:extLst>
              <p:ext uri="{D42A27DB-BD31-4B8C-83A1-F6EECF244321}">
                <p14:modId xmlns:p14="http://schemas.microsoft.com/office/powerpoint/2010/main" val="1889854539"/>
              </p:ext>
            </p:extLst>
          </p:nvPr>
        </p:nvGraphicFramePr>
        <p:xfrm>
          <a:off x="219075" y="1742067"/>
          <a:ext cx="3918250" cy="2218351"/>
        </p:xfrm>
        <a:graphic>
          <a:graphicData uri="http://schemas.openxmlformats.org/drawingml/2006/table">
            <a:tbl>
              <a:tblPr firstRow="1" bandRow="1">
                <a:tableStyleId>{5C22544A-7EE6-4342-B048-85BDC9FD1C3A}</a:tableStyleId>
              </a:tblPr>
              <a:tblGrid>
                <a:gridCol w="2418168">
                  <a:extLst>
                    <a:ext uri="{9D8B030D-6E8A-4147-A177-3AD203B41FA5}">
                      <a16:colId xmlns:a16="http://schemas.microsoft.com/office/drawing/2014/main" val="20000"/>
                    </a:ext>
                  </a:extLst>
                </a:gridCol>
                <a:gridCol w="1500082">
                  <a:extLst>
                    <a:ext uri="{9D8B030D-6E8A-4147-A177-3AD203B41FA5}">
                      <a16:colId xmlns:a16="http://schemas.microsoft.com/office/drawing/2014/main" val="20001"/>
                    </a:ext>
                  </a:extLst>
                </a:gridCol>
              </a:tblGrid>
              <a:tr h="364186">
                <a:tc gridSpan="2">
                  <a:txBody>
                    <a:bodyPr/>
                    <a:lstStyle/>
                    <a:p>
                      <a:pPr algn="ctr"/>
                      <a:r>
                        <a:rPr lang="en-US" sz="1800" dirty="0" smtClean="0"/>
                        <a:t>Injector Key Parameters</a:t>
                      </a:r>
                      <a:endParaRPr lang="ru-RU" sz="1800" dirty="0"/>
                    </a:p>
                  </a:txBody>
                  <a:tcPr/>
                </a:tc>
                <a:tc hMerge="1">
                  <a:txBody>
                    <a:bodyPr/>
                    <a:lstStyle/>
                    <a:p>
                      <a:endParaRPr lang="ru-RU" dirty="0"/>
                    </a:p>
                  </a:txBody>
                  <a:tcPr/>
                </a:tc>
                <a:extLst>
                  <a:ext uri="{0D108BD9-81ED-4DB2-BD59-A6C34878D82A}">
                    <a16:rowId xmlns:a16="http://schemas.microsoft.com/office/drawing/2014/main" val="10000"/>
                  </a:ext>
                </a:extLst>
              </a:tr>
              <a:tr h="364186">
                <a:tc>
                  <a:txBody>
                    <a:bodyPr/>
                    <a:lstStyle/>
                    <a:p>
                      <a:r>
                        <a:rPr lang="en-US" sz="1800" dirty="0"/>
                        <a:t>Maximum energy </a:t>
                      </a:r>
                      <a:endParaRPr lang="ru-RU" sz="1800" dirty="0"/>
                    </a:p>
                  </a:txBody>
                  <a:tcPr/>
                </a:tc>
                <a:tc>
                  <a:txBody>
                    <a:bodyPr/>
                    <a:lstStyle/>
                    <a:p>
                      <a:r>
                        <a:rPr lang="en-US" sz="1800" dirty="0"/>
                        <a:t>2 MeV</a:t>
                      </a:r>
                      <a:endParaRPr lang="ru-RU" sz="1800" dirty="0"/>
                    </a:p>
                  </a:txBody>
                  <a:tcPr/>
                </a:tc>
                <a:extLst>
                  <a:ext uri="{0D108BD9-81ED-4DB2-BD59-A6C34878D82A}">
                    <a16:rowId xmlns:a16="http://schemas.microsoft.com/office/drawing/2014/main" val="10001"/>
                  </a:ext>
                </a:extLst>
              </a:tr>
              <a:tr h="364186">
                <a:tc>
                  <a:txBody>
                    <a:bodyPr/>
                    <a:lstStyle/>
                    <a:p>
                      <a:r>
                        <a:rPr lang="en-US" sz="1800" dirty="0"/>
                        <a:t>Maximum current</a:t>
                      </a:r>
                      <a:endParaRPr lang="ru-RU" sz="1800" dirty="0"/>
                    </a:p>
                  </a:txBody>
                  <a:tcPr/>
                </a:tc>
                <a:tc>
                  <a:txBody>
                    <a:bodyPr/>
                    <a:lstStyle/>
                    <a:p>
                      <a:r>
                        <a:rPr lang="en-US" sz="1800" dirty="0"/>
                        <a:t>2kA</a:t>
                      </a:r>
                      <a:endParaRPr lang="ru-RU" sz="1800" dirty="0"/>
                    </a:p>
                  </a:txBody>
                  <a:tcPr/>
                </a:tc>
                <a:extLst>
                  <a:ext uri="{0D108BD9-81ED-4DB2-BD59-A6C34878D82A}">
                    <a16:rowId xmlns:a16="http://schemas.microsoft.com/office/drawing/2014/main" val="10002"/>
                  </a:ext>
                </a:extLst>
              </a:tr>
              <a:tr h="389551">
                <a:tc>
                  <a:txBody>
                    <a:bodyPr/>
                    <a:lstStyle/>
                    <a:p>
                      <a:r>
                        <a:rPr lang="en-US" sz="1800" dirty="0"/>
                        <a:t>Cathode heating power</a:t>
                      </a:r>
                      <a:endParaRPr lang="ru-RU" sz="1800" dirty="0"/>
                    </a:p>
                  </a:txBody>
                  <a:tcPr/>
                </a:tc>
                <a:tc>
                  <a:txBody>
                    <a:bodyPr/>
                    <a:lstStyle/>
                    <a:p>
                      <a:r>
                        <a:rPr lang="en-US" sz="1800" dirty="0"/>
                        <a:t>3kW</a:t>
                      </a:r>
                      <a:endParaRPr lang="ru-RU" sz="1800" dirty="0"/>
                    </a:p>
                  </a:txBody>
                  <a:tcPr/>
                </a:tc>
                <a:extLst>
                  <a:ext uri="{0D108BD9-81ED-4DB2-BD59-A6C34878D82A}">
                    <a16:rowId xmlns:a16="http://schemas.microsoft.com/office/drawing/2014/main" val="10003"/>
                  </a:ext>
                </a:extLst>
              </a:tr>
              <a:tr h="364186">
                <a:tc>
                  <a:txBody>
                    <a:bodyPr/>
                    <a:lstStyle/>
                    <a:p>
                      <a:r>
                        <a:rPr lang="en-US" sz="1800" dirty="0"/>
                        <a:t>Pulse duration</a:t>
                      </a:r>
                      <a:endParaRPr lang="ru-RU" sz="1800" dirty="0"/>
                    </a:p>
                  </a:txBody>
                  <a:tcPr/>
                </a:tc>
                <a:tc>
                  <a:txBody>
                    <a:bodyPr/>
                    <a:lstStyle/>
                    <a:p>
                      <a:r>
                        <a:rPr lang="en-US" sz="1800" dirty="0"/>
                        <a:t>200 ns</a:t>
                      </a:r>
                      <a:endParaRPr lang="ru-RU" sz="1800" dirty="0"/>
                    </a:p>
                  </a:txBody>
                  <a:tcPr/>
                </a:tc>
                <a:extLst>
                  <a:ext uri="{0D108BD9-81ED-4DB2-BD59-A6C34878D82A}">
                    <a16:rowId xmlns:a16="http://schemas.microsoft.com/office/drawing/2014/main" val="10004"/>
                  </a:ext>
                </a:extLst>
              </a:tr>
              <a:tr h="364186">
                <a:tc>
                  <a:txBody>
                    <a:bodyPr/>
                    <a:lstStyle/>
                    <a:p>
                      <a:r>
                        <a:rPr lang="en-US" sz="1800" dirty="0"/>
                        <a:t>Max</a:t>
                      </a:r>
                      <a:r>
                        <a:rPr lang="en-US" sz="1800" baseline="0" dirty="0"/>
                        <a:t> repetition rate</a:t>
                      </a:r>
                      <a:endParaRPr lang="ru-RU" sz="1800" dirty="0"/>
                    </a:p>
                  </a:txBody>
                  <a:tcPr/>
                </a:tc>
                <a:tc>
                  <a:txBody>
                    <a:bodyPr/>
                    <a:lstStyle/>
                    <a:p>
                      <a:r>
                        <a:rPr lang="en-US" sz="1800" dirty="0"/>
                        <a:t>0.1 Hz</a:t>
                      </a:r>
                      <a:endParaRPr lang="ru-RU" sz="1800" dirty="0"/>
                    </a:p>
                  </a:txBody>
                  <a:tcPr/>
                </a:tc>
                <a:extLst>
                  <a:ext uri="{0D108BD9-81ED-4DB2-BD59-A6C34878D82A}">
                    <a16:rowId xmlns:a16="http://schemas.microsoft.com/office/drawing/2014/main" val="10005"/>
                  </a:ext>
                </a:extLst>
              </a:tr>
            </a:tbl>
          </a:graphicData>
        </a:graphic>
      </p:graphicFrame>
      <p:sp>
        <p:nvSpPr>
          <p:cNvPr id="31" name="Овал 30">
            <a:extLst>
              <a:ext uri="{FF2B5EF4-FFF2-40B4-BE49-F238E27FC236}">
                <a16:creationId xmlns:a16="http://schemas.microsoft.com/office/drawing/2014/main" id="{FA580FD1-22F2-4F70-BE75-0D773160DBEA}"/>
              </a:ext>
            </a:extLst>
          </p:cNvPr>
          <p:cNvSpPr/>
          <p:nvPr/>
        </p:nvSpPr>
        <p:spPr>
          <a:xfrm>
            <a:off x="3671669" y="4332553"/>
            <a:ext cx="823784" cy="8447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2" name="Прямая со стрелкой 31">
            <a:extLst>
              <a:ext uri="{FF2B5EF4-FFF2-40B4-BE49-F238E27FC236}">
                <a16:creationId xmlns:a16="http://schemas.microsoft.com/office/drawing/2014/main" id="{EDD15112-5723-4F9C-B2AB-BC257AE4D5E3}"/>
              </a:ext>
            </a:extLst>
          </p:cNvPr>
          <p:cNvCxnSpPr>
            <a:stCxn id="31" idx="4"/>
          </p:cNvCxnSpPr>
          <p:nvPr/>
        </p:nvCxnSpPr>
        <p:spPr>
          <a:xfrm flipH="1">
            <a:off x="3544497" y="5177317"/>
            <a:ext cx="539064" cy="3140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Прямоугольник 32">
            <a:extLst>
              <a:ext uri="{FF2B5EF4-FFF2-40B4-BE49-F238E27FC236}">
                <a16:creationId xmlns:a16="http://schemas.microsoft.com/office/drawing/2014/main" id="{79886F31-BE17-4ED8-94F3-9BC4DDF07A29}"/>
              </a:ext>
            </a:extLst>
          </p:cNvPr>
          <p:cNvSpPr/>
          <p:nvPr/>
        </p:nvSpPr>
        <p:spPr>
          <a:xfrm>
            <a:off x="800041" y="4151199"/>
            <a:ext cx="1082348" cy="369332"/>
          </a:xfrm>
          <a:prstGeom prst="rect">
            <a:avLst/>
          </a:prstGeom>
        </p:spPr>
        <p:txBody>
          <a:bodyPr wrap="none">
            <a:spAutoFit/>
          </a:bodyPr>
          <a:lstStyle/>
          <a:p>
            <a:r>
              <a:rPr lang="en-US" dirty="0" err="1">
                <a:solidFill>
                  <a:schemeClr val="tx1"/>
                </a:solidFill>
              </a:rPr>
              <a:t>UltraSAM</a:t>
            </a:r>
            <a:endParaRPr lang="ru-RU" dirty="0"/>
          </a:p>
        </p:txBody>
      </p:sp>
      <p:pic>
        <p:nvPicPr>
          <p:cNvPr id="34" name="Picture 5">
            <a:extLst>
              <a:ext uri="{FF2B5EF4-FFF2-40B4-BE49-F238E27FC236}">
                <a16:creationId xmlns:a16="http://schemas.microsoft.com/office/drawing/2014/main" id="{0A621C1B-A05A-4BDB-9CE7-B42EEBEB8D9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824" t="5921" r="8412" b="10000"/>
          <a:stretch/>
        </p:blipFill>
        <p:spPr>
          <a:xfrm>
            <a:off x="5520460" y="5248771"/>
            <a:ext cx="1744405" cy="1473141"/>
          </a:xfrm>
          <a:prstGeom prst="rect">
            <a:avLst/>
          </a:prstGeom>
        </p:spPr>
      </p:pic>
      <p:pic>
        <p:nvPicPr>
          <p:cNvPr id="35" name="Рисунок 34">
            <a:extLst>
              <a:ext uri="{FF2B5EF4-FFF2-40B4-BE49-F238E27FC236}">
                <a16:creationId xmlns:a16="http://schemas.microsoft.com/office/drawing/2014/main" id="{7E45229E-C9A1-41CC-BE54-415C9B9FD4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1170" y="1662690"/>
            <a:ext cx="3103696" cy="2370163"/>
          </a:xfrm>
          <a:prstGeom prst="rect">
            <a:avLst/>
          </a:prstGeom>
        </p:spPr>
      </p:pic>
      <p:pic>
        <p:nvPicPr>
          <p:cNvPr id="36" name="Рисунок 35">
            <a:extLst>
              <a:ext uri="{FF2B5EF4-FFF2-40B4-BE49-F238E27FC236}">
                <a16:creationId xmlns:a16="http://schemas.microsoft.com/office/drawing/2014/main" id="{36D4F952-7162-489F-B3DB-968C00E8B4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4434" y="1609229"/>
            <a:ext cx="3206241" cy="2405105"/>
          </a:xfrm>
          <a:prstGeom prst="rect">
            <a:avLst/>
          </a:prstGeom>
        </p:spPr>
      </p:pic>
      <p:sp>
        <p:nvSpPr>
          <p:cNvPr id="37" name="Прямоугольник 36">
            <a:extLst>
              <a:ext uri="{FF2B5EF4-FFF2-40B4-BE49-F238E27FC236}">
                <a16:creationId xmlns:a16="http://schemas.microsoft.com/office/drawing/2014/main" id="{FAA04494-FA47-44BC-A9D5-743DFF32B4DB}"/>
              </a:ext>
            </a:extLst>
          </p:cNvPr>
          <p:cNvSpPr/>
          <p:nvPr/>
        </p:nvSpPr>
        <p:spPr>
          <a:xfrm>
            <a:off x="5176870" y="1929887"/>
            <a:ext cx="1518557" cy="584775"/>
          </a:xfrm>
          <a:prstGeom prst="rect">
            <a:avLst/>
          </a:prstGeom>
        </p:spPr>
        <p:txBody>
          <a:bodyPr wrap="none">
            <a:spAutoFit/>
          </a:bodyPr>
          <a:lstStyle/>
          <a:p>
            <a:pPr algn="ctr"/>
            <a:r>
              <a:rPr lang="en-US" sz="1600" dirty="0"/>
              <a:t>Current density </a:t>
            </a:r>
          </a:p>
          <a:p>
            <a:pPr algn="ctr"/>
            <a:r>
              <a:rPr lang="en-US" sz="1600" dirty="0"/>
              <a:t>on the cathode</a:t>
            </a:r>
            <a:endParaRPr lang="ru-RU" sz="1600" dirty="0"/>
          </a:p>
        </p:txBody>
      </p:sp>
      <p:sp>
        <p:nvSpPr>
          <p:cNvPr id="38" name="Прямоугольник 37">
            <a:extLst>
              <a:ext uri="{FF2B5EF4-FFF2-40B4-BE49-F238E27FC236}">
                <a16:creationId xmlns:a16="http://schemas.microsoft.com/office/drawing/2014/main" id="{8B90E3D6-026C-4158-9B65-A4F176A44AB5}"/>
              </a:ext>
            </a:extLst>
          </p:cNvPr>
          <p:cNvSpPr/>
          <p:nvPr/>
        </p:nvSpPr>
        <p:spPr>
          <a:xfrm>
            <a:off x="8641993" y="2039530"/>
            <a:ext cx="1557862" cy="584775"/>
          </a:xfrm>
          <a:prstGeom prst="rect">
            <a:avLst/>
          </a:prstGeom>
        </p:spPr>
        <p:txBody>
          <a:bodyPr wrap="none">
            <a:spAutoFit/>
          </a:bodyPr>
          <a:lstStyle/>
          <a:p>
            <a:pPr algn="ctr"/>
            <a:r>
              <a:rPr lang="en-US" sz="1600" dirty="0"/>
              <a:t>Current density </a:t>
            </a:r>
          </a:p>
          <a:p>
            <a:pPr algn="ctr"/>
            <a:r>
              <a:rPr lang="en-US" sz="1600" dirty="0"/>
              <a:t>after </a:t>
            </a:r>
            <a:r>
              <a:rPr lang="en-US" sz="1600" dirty="0" err="1"/>
              <a:t>accel</a:t>
            </a:r>
            <a:r>
              <a:rPr lang="en-US" sz="1600" dirty="0"/>
              <a:t>. tube</a:t>
            </a:r>
            <a:endParaRPr lang="ru-RU" sz="1600" dirty="0"/>
          </a:p>
        </p:txBody>
      </p:sp>
      <p:pic>
        <p:nvPicPr>
          <p:cNvPr id="39" name="Рисунок 38">
            <a:extLst>
              <a:ext uri="{FF2B5EF4-FFF2-40B4-BE49-F238E27FC236}">
                <a16:creationId xmlns:a16="http://schemas.microsoft.com/office/drawing/2014/main" id="{AB165776-02D1-4038-A34F-08D855B25490}"/>
              </a:ext>
            </a:extLst>
          </p:cNvPr>
          <p:cNvPicPr>
            <a:picLocks noChangeAspect="1"/>
          </p:cNvPicPr>
          <p:nvPr/>
        </p:nvPicPr>
        <p:blipFill>
          <a:blip r:embed="rId9"/>
          <a:stretch>
            <a:fillRect/>
          </a:stretch>
        </p:blipFill>
        <p:spPr>
          <a:xfrm>
            <a:off x="7835448" y="5248771"/>
            <a:ext cx="2264939" cy="1476080"/>
          </a:xfrm>
          <a:prstGeom prst="rect">
            <a:avLst/>
          </a:prstGeom>
        </p:spPr>
      </p:pic>
    </p:spTree>
    <p:extLst>
      <p:ext uri="{BB962C8B-B14F-4D97-AF65-F5344CB8AC3E}">
        <p14:creationId xmlns:p14="http://schemas.microsoft.com/office/powerpoint/2010/main" val="292873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2">
            <a:extLst>
              <a:ext uri="{FF2B5EF4-FFF2-40B4-BE49-F238E27FC236}">
                <a16:creationId xmlns:a16="http://schemas.microsoft.com/office/drawing/2014/main" id="{D4822931-FBDE-4607-9BFD-A3677F0BF60C}"/>
              </a:ext>
            </a:extLst>
          </p:cNvPr>
          <p:cNvSpPr txBox="1">
            <a:spLocks/>
          </p:cNvSpPr>
          <p:nvPr/>
        </p:nvSpPr>
        <p:spPr>
          <a:xfrm>
            <a:off x="4126" y="1255898"/>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5" name="Picture 2" descr="BINP logo">
            <a:extLst>
              <a:ext uri="{FF2B5EF4-FFF2-40B4-BE49-F238E27FC236}">
                <a16:creationId xmlns:a16="http://schemas.microsoft.com/office/drawing/2014/main" id="{3CF1504B-A3F6-4B5C-9D80-AF206784C8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9" y="0"/>
            <a:ext cx="1022860" cy="122396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Прямая соединительная линия 5">
            <a:extLst>
              <a:ext uri="{FF2B5EF4-FFF2-40B4-BE49-F238E27FC236}">
                <a16:creationId xmlns:a16="http://schemas.microsoft.com/office/drawing/2014/main" id="{0EC19793-0E90-498F-A45B-BE51E6B004D9}"/>
              </a:ext>
            </a:extLst>
          </p:cNvPr>
          <p:cNvCxnSpPr/>
          <p:nvPr/>
        </p:nvCxnSpPr>
        <p:spPr>
          <a:xfrm>
            <a:off x="1453980" y="622794"/>
            <a:ext cx="7505700"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sp>
        <p:nvSpPr>
          <p:cNvPr id="7" name="Заголовок 1">
            <a:extLst>
              <a:ext uri="{FF2B5EF4-FFF2-40B4-BE49-F238E27FC236}">
                <a16:creationId xmlns:a16="http://schemas.microsoft.com/office/drawing/2014/main" id="{2211BAEB-75BA-4F35-B8EC-127E0EB066CE}"/>
              </a:ext>
            </a:extLst>
          </p:cNvPr>
          <p:cNvSpPr txBox="1">
            <a:spLocks/>
          </p:cNvSpPr>
          <p:nvPr/>
        </p:nvSpPr>
        <p:spPr>
          <a:xfrm>
            <a:off x="1325622" y="61418"/>
            <a:ext cx="7886700" cy="653801"/>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High intensity electron-beam dynamics</a:t>
            </a:r>
            <a:r>
              <a:rPr lang="ru-RU" dirty="0"/>
              <a:t> </a:t>
            </a:r>
            <a:r>
              <a:rPr lang="en-US" dirty="0"/>
              <a:t>in LIA</a:t>
            </a:r>
          </a:p>
        </p:txBody>
      </p:sp>
      <p:pic>
        <p:nvPicPr>
          <p:cNvPr id="9" name="1MeV_1kA_smooth_envelop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1613" y="3038941"/>
            <a:ext cx="6194729" cy="3332790"/>
          </a:xfrm>
          <a:prstGeom prst="rect">
            <a:avLst/>
          </a:prstGeom>
        </p:spPr>
      </p:pic>
      <p:pic>
        <p:nvPicPr>
          <p:cNvPr id="2" name="Рисунок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6039" y="2636548"/>
            <a:ext cx="4409495" cy="4137576"/>
          </a:xfrm>
          <a:prstGeom prst="rect">
            <a:avLst/>
          </a:prstGeom>
        </p:spPr>
      </p:pic>
      <p:sp>
        <p:nvSpPr>
          <p:cNvPr id="11" name="Прямоугольник 10">
            <a:extLst>
              <a:ext uri="{FF2B5EF4-FFF2-40B4-BE49-F238E27FC236}">
                <a16:creationId xmlns:a16="http://schemas.microsoft.com/office/drawing/2014/main" id="{3B853AD4-C409-4FA9-8DFB-DBEC3982767B}"/>
              </a:ext>
            </a:extLst>
          </p:cNvPr>
          <p:cNvSpPr/>
          <p:nvPr/>
        </p:nvSpPr>
        <p:spPr>
          <a:xfrm>
            <a:off x="1325622" y="748503"/>
            <a:ext cx="10602768" cy="1477328"/>
          </a:xfrm>
          <a:prstGeom prst="rect">
            <a:avLst/>
          </a:prstGeom>
        </p:spPr>
        <p:txBody>
          <a:bodyPr wrap="square">
            <a:spAutoFit/>
          </a:bodyPr>
          <a:lstStyle/>
          <a:p>
            <a:pPr algn="just"/>
            <a:r>
              <a:rPr lang="en-US" dirty="0"/>
              <a:t>The beam dynamics in the LIU are determined in many ways by the following </a:t>
            </a:r>
            <a:r>
              <a:rPr lang="en-US" dirty="0" smtClean="0"/>
              <a:t>aspects: </a:t>
            </a:r>
          </a:p>
          <a:p>
            <a:pPr marL="342900" indent="-342900" algn="just">
              <a:buAutoNum type="arabicParenR"/>
            </a:pPr>
            <a:r>
              <a:rPr lang="en-US" dirty="0" smtClean="0"/>
              <a:t>Beam envelope matching and transport tuning </a:t>
            </a:r>
          </a:p>
          <a:p>
            <a:pPr marL="342900" indent="-342900" algn="just">
              <a:buAutoNum type="arabicParenR"/>
            </a:pPr>
            <a:r>
              <a:rPr lang="en-US" dirty="0"/>
              <a:t>Corkscrew motion (driven by chromatic aberration and misalignments of the focusing system)</a:t>
            </a:r>
            <a:endParaRPr lang="en-US" dirty="0" smtClean="0"/>
          </a:p>
          <a:p>
            <a:pPr marL="342900" indent="-342900" algn="just">
              <a:buAutoNum type="arabicParenR"/>
            </a:pPr>
            <a:r>
              <a:rPr lang="en-US" dirty="0" smtClean="0"/>
              <a:t>Beam </a:t>
            </a:r>
            <a:r>
              <a:rPr lang="en-US" dirty="0"/>
              <a:t>breakup </a:t>
            </a:r>
            <a:r>
              <a:rPr lang="en-US" dirty="0" smtClean="0"/>
              <a:t>instability (BBU) (</a:t>
            </a:r>
            <a:r>
              <a:rPr lang="en-US" dirty="0"/>
              <a:t>determined by the interaction of the beam with the dipole modes of the accelerating modules</a:t>
            </a:r>
            <a:r>
              <a:rPr lang="en-US" dirty="0" smtClean="0"/>
              <a:t>)</a:t>
            </a:r>
            <a:endParaRPr lang="ru-RU" dirty="0"/>
          </a:p>
        </p:txBody>
      </p:sp>
      <p:sp>
        <p:nvSpPr>
          <p:cNvPr id="3" name="Прямоугольник 2"/>
          <p:cNvSpPr/>
          <p:nvPr/>
        </p:nvSpPr>
        <p:spPr>
          <a:xfrm>
            <a:off x="7477373" y="2252354"/>
            <a:ext cx="4226670" cy="369332"/>
          </a:xfrm>
          <a:prstGeom prst="rect">
            <a:avLst/>
          </a:prstGeom>
        </p:spPr>
        <p:txBody>
          <a:bodyPr wrap="none">
            <a:spAutoFit/>
          </a:bodyPr>
          <a:lstStyle/>
          <a:p>
            <a:r>
              <a:rPr lang="en-US" dirty="0" smtClean="0"/>
              <a:t>Time resolved (4 ns) BPMs measurements</a:t>
            </a:r>
            <a:r>
              <a:rPr lang="en-US" dirty="0"/>
              <a:t>:</a:t>
            </a:r>
            <a:r>
              <a:rPr lang="en-US" dirty="0" smtClean="0"/>
              <a:t> </a:t>
            </a:r>
            <a:endParaRPr lang="ru-RU" dirty="0"/>
          </a:p>
        </p:txBody>
      </p:sp>
      <p:sp>
        <p:nvSpPr>
          <p:cNvPr id="12" name="Прямоугольник 11"/>
          <p:cNvSpPr/>
          <p:nvPr/>
        </p:nvSpPr>
        <p:spPr>
          <a:xfrm>
            <a:off x="1203883" y="2451882"/>
            <a:ext cx="4718086" cy="369332"/>
          </a:xfrm>
          <a:prstGeom prst="rect">
            <a:avLst/>
          </a:prstGeom>
        </p:spPr>
        <p:txBody>
          <a:bodyPr wrap="none">
            <a:spAutoFit/>
          </a:bodyPr>
          <a:lstStyle/>
          <a:p>
            <a:r>
              <a:rPr lang="en-US" dirty="0" smtClean="0"/>
              <a:t>Example of BBU simulations in LIA-5  using CST : </a:t>
            </a:r>
            <a:endParaRPr lang="ru-RU" dirty="0"/>
          </a:p>
        </p:txBody>
      </p:sp>
    </p:spTree>
    <p:extLst>
      <p:ext uri="{BB962C8B-B14F-4D97-AF65-F5344CB8AC3E}">
        <p14:creationId xmlns:p14="http://schemas.microsoft.com/office/powerpoint/2010/main" val="4137214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одзаголовок 2">
            <a:extLst>
              <a:ext uri="{FF2B5EF4-FFF2-40B4-BE49-F238E27FC236}">
                <a16:creationId xmlns:a16="http://schemas.microsoft.com/office/drawing/2014/main" id="{E5C83FA3-A0BC-4468-BDFD-98B4D16C45DF}"/>
              </a:ext>
            </a:extLst>
          </p:cNvPr>
          <p:cNvSpPr txBox="1">
            <a:spLocks/>
          </p:cNvSpPr>
          <p:nvPr/>
        </p:nvSpPr>
        <p:spPr>
          <a:xfrm>
            <a:off x="4126" y="1255898"/>
            <a:ext cx="1021493" cy="4625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1" dirty="0"/>
              <a:t>B I N P</a:t>
            </a:r>
            <a:endParaRPr lang="ru-RU" b="1" i="1" dirty="0"/>
          </a:p>
        </p:txBody>
      </p:sp>
      <p:pic>
        <p:nvPicPr>
          <p:cNvPr id="27" name="Picture 2" descr="BINP logo">
            <a:extLst>
              <a:ext uri="{FF2B5EF4-FFF2-40B4-BE49-F238E27FC236}">
                <a16:creationId xmlns:a16="http://schemas.microsoft.com/office/drawing/2014/main" id="{7282A017-65AE-4F4D-A5BD-027F487F74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9" y="0"/>
            <a:ext cx="1022860" cy="122396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Прямая соединительная линия 27">
            <a:extLst>
              <a:ext uri="{FF2B5EF4-FFF2-40B4-BE49-F238E27FC236}">
                <a16:creationId xmlns:a16="http://schemas.microsoft.com/office/drawing/2014/main" id="{08C8E553-24F5-4B50-9CEA-D38CCF2A2B80}"/>
              </a:ext>
            </a:extLst>
          </p:cNvPr>
          <p:cNvCxnSpPr/>
          <p:nvPr/>
        </p:nvCxnSpPr>
        <p:spPr>
          <a:xfrm>
            <a:off x="1355450" y="933449"/>
            <a:ext cx="7079890" cy="0"/>
          </a:xfrm>
          <a:prstGeom prst="line">
            <a:avLst/>
          </a:prstGeom>
          <a:ln w="57150">
            <a:solidFill>
              <a:srgbClr val="0A44E8"/>
            </a:solidFill>
          </a:ln>
        </p:spPr>
        <p:style>
          <a:lnRef idx="3">
            <a:schemeClr val="accent5"/>
          </a:lnRef>
          <a:fillRef idx="0">
            <a:schemeClr val="accent5"/>
          </a:fillRef>
          <a:effectRef idx="2">
            <a:schemeClr val="accent5"/>
          </a:effectRef>
          <a:fontRef idx="minor">
            <a:schemeClr val="tx1"/>
          </a:fontRef>
        </p:style>
      </p:cxnSp>
      <p:pic>
        <p:nvPicPr>
          <p:cNvPr id="30" name="Picture 2" descr="rosatom.ru/upload/iblock/0e6/0e68e8ff898f0a3f96...">
            <a:extLst>
              <a:ext uri="{FF2B5EF4-FFF2-40B4-BE49-F238E27FC236}">
                <a16:creationId xmlns:a16="http://schemas.microsoft.com/office/drawing/2014/main" id="{41EC546D-7303-493A-853E-D8FEE3E3BC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069" t="19588" r="26411" b="15799"/>
          <a:stretch/>
        </p:blipFill>
        <p:spPr bwMode="auto">
          <a:xfrm>
            <a:off x="11327027" y="5699151"/>
            <a:ext cx="864973" cy="1128584"/>
          </a:xfrm>
          <a:prstGeom prst="rect">
            <a:avLst/>
          </a:prstGeom>
          <a:noFill/>
          <a:extLst>
            <a:ext uri="{909E8E84-426E-40DD-AFC4-6F175D3DCCD1}">
              <a14:hiddenFill xmlns:a14="http://schemas.microsoft.com/office/drawing/2010/main">
                <a:solidFill>
                  <a:srgbClr val="FFFFFF"/>
                </a:solidFill>
              </a14:hiddenFill>
            </a:ext>
          </a:extLst>
        </p:spPr>
      </p:pic>
      <p:sp>
        <p:nvSpPr>
          <p:cNvPr id="32" name="Заголовок 1">
            <a:extLst>
              <a:ext uri="{FF2B5EF4-FFF2-40B4-BE49-F238E27FC236}">
                <a16:creationId xmlns:a16="http://schemas.microsoft.com/office/drawing/2014/main" id="{6F75ADE1-CA32-4229-ABEF-9134B53ED95B}"/>
              </a:ext>
            </a:extLst>
          </p:cNvPr>
          <p:cNvSpPr txBox="1">
            <a:spLocks/>
          </p:cNvSpPr>
          <p:nvPr/>
        </p:nvSpPr>
        <p:spPr>
          <a:xfrm>
            <a:off x="1257300" y="279648"/>
            <a:ext cx="7886700" cy="653801"/>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High-Current Beam Transport Tuning</a:t>
            </a:r>
            <a:endParaRPr lang="en-US" dirty="0"/>
          </a:p>
        </p:txBody>
      </p:sp>
      <p:sp>
        <p:nvSpPr>
          <p:cNvPr id="33" name="Подзаголовок 2">
            <a:extLst>
              <a:ext uri="{FF2B5EF4-FFF2-40B4-BE49-F238E27FC236}">
                <a16:creationId xmlns:a16="http://schemas.microsoft.com/office/drawing/2014/main" id="{E8898D66-C149-4169-89DC-20F7CC026B79}"/>
              </a:ext>
            </a:extLst>
          </p:cNvPr>
          <p:cNvSpPr txBox="1">
            <a:spLocks/>
          </p:cNvSpPr>
          <p:nvPr/>
        </p:nvSpPr>
        <p:spPr>
          <a:xfrm>
            <a:off x="107488" y="1605697"/>
            <a:ext cx="3723875" cy="314243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Codes</a:t>
            </a:r>
            <a:r>
              <a:rPr lang="en-US" dirty="0"/>
              <a:t> </a:t>
            </a:r>
            <a:r>
              <a:rPr lang="en-US" dirty="0" smtClean="0"/>
              <a:t>available for beam dynamics modeling:</a:t>
            </a:r>
            <a:r>
              <a:rPr lang="ru-RU" dirty="0" smtClean="0"/>
              <a:t> </a:t>
            </a:r>
            <a:endParaRPr lang="en-US" dirty="0"/>
          </a:p>
          <a:p>
            <a:r>
              <a:rPr lang="en-US" sz="2100" dirty="0"/>
              <a:t>K-V envelope </a:t>
            </a:r>
            <a:r>
              <a:rPr lang="en-US" sz="2100" dirty="0" smtClean="0"/>
              <a:t>code (BINP)</a:t>
            </a:r>
            <a:endParaRPr lang="en-US" sz="2100" dirty="0"/>
          </a:p>
          <a:p>
            <a:r>
              <a:rPr lang="en-US" sz="2100" dirty="0" err="1"/>
              <a:t>UltraSAM</a:t>
            </a:r>
            <a:r>
              <a:rPr lang="en-US" sz="2100" dirty="0"/>
              <a:t> </a:t>
            </a:r>
            <a:r>
              <a:rPr lang="en-US" sz="2100" dirty="0" smtClean="0"/>
              <a:t>(BINP, method </a:t>
            </a:r>
            <a:r>
              <a:rPr lang="en-US" sz="2100" dirty="0"/>
              <a:t>of boundary integral equations, PIC) </a:t>
            </a:r>
          </a:p>
          <a:p>
            <a:r>
              <a:rPr lang="en-US" sz="2100" dirty="0" err="1"/>
              <a:t>Redpic</a:t>
            </a:r>
            <a:r>
              <a:rPr lang="en-US" sz="2100" dirty="0"/>
              <a:t> </a:t>
            </a:r>
            <a:r>
              <a:rPr lang="en-US" sz="2100" dirty="0" smtClean="0"/>
              <a:t>(BINP, relativistic difference scheme</a:t>
            </a:r>
            <a:r>
              <a:rPr lang="en-US" sz="2100" dirty="0"/>
              <a:t>, PIC)</a:t>
            </a:r>
          </a:p>
          <a:p>
            <a:r>
              <a:rPr lang="en-US" sz="2100" dirty="0"/>
              <a:t>CST</a:t>
            </a:r>
            <a:r>
              <a:rPr lang="ru-RU" sz="2100" dirty="0"/>
              <a:t> </a:t>
            </a:r>
            <a:r>
              <a:rPr lang="ru-RU" sz="2100" dirty="0" smtClean="0"/>
              <a:t>(</a:t>
            </a:r>
            <a:r>
              <a:rPr lang="en-US" sz="2100" dirty="0" smtClean="0"/>
              <a:t>PIC</a:t>
            </a:r>
            <a:r>
              <a:rPr lang="ru-RU" sz="2100" dirty="0" smtClean="0"/>
              <a:t>)</a:t>
            </a:r>
            <a:endParaRPr lang="en-US" sz="2100" dirty="0"/>
          </a:p>
          <a:p>
            <a:r>
              <a:rPr lang="en-US" sz="2100" dirty="0"/>
              <a:t>WARP </a:t>
            </a:r>
            <a:r>
              <a:rPr lang="ru-RU" sz="2100" dirty="0"/>
              <a:t>(</a:t>
            </a:r>
            <a:r>
              <a:rPr lang="en-US" sz="2100" dirty="0" err="1"/>
              <a:t>rz</a:t>
            </a:r>
            <a:r>
              <a:rPr lang="en-US" sz="2100" dirty="0"/>
              <a:t> + 3D </a:t>
            </a:r>
            <a:r>
              <a:rPr lang="en-US" sz="2100" dirty="0" smtClean="0"/>
              <a:t>PIC</a:t>
            </a:r>
            <a:r>
              <a:rPr lang="ru-RU" sz="2100" dirty="0" smtClean="0"/>
              <a:t>)</a:t>
            </a:r>
            <a:endParaRPr lang="en-US" sz="2100" dirty="0" smtClean="0"/>
          </a:p>
          <a:p>
            <a:endParaRPr lang="ru-RU" dirty="0"/>
          </a:p>
        </p:txBody>
      </p:sp>
      <p:pic>
        <p:nvPicPr>
          <p:cNvPr id="35" name="Рисунок 34">
            <a:extLst>
              <a:ext uri="{FF2B5EF4-FFF2-40B4-BE49-F238E27FC236}">
                <a16:creationId xmlns:a16="http://schemas.microsoft.com/office/drawing/2014/main" id="{172DC296-3A4A-4ACF-BE97-5DAE9D71DCB6}"/>
              </a:ext>
            </a:extLst>
          </p:cNvPr>
          <p:cNvPicPr>
            <a:picLocks noChangeAspect="1"/>
          </p:cNvPicPr>
          <p:nvPr/>
        </p:nvPicPr>
        <p:blipFill>
          <a:blip r:embed="rId4"/>
          <a:stretch>
            <a:fillRect/>
          </a:stretch>
        </p:blipFill>
        <p:spPr>
          <a:xfrm>
            <a:off x="18492" y="4546278"/>
            <a:ext cx="4446415" cy="2290950"/>
          </a:xfrm>
          <a:prstGeom prst="rect">
            <a:avLst/>
          </a:prstGeom>
        </p:spPr>
      </p:pic>
      <p:sp>
        <p:nvSpPr>
          <p:cNvPr id="36" name="Стрелка вправо 13">
            <a:extLst>
              <a:ext uri="{FF2B5EF4-FFF2-40B4-BE49-F238E27FC236}">
                <a16:creationId xmlns:a16="http://schemas.microsoft.com/office/drawing/2014/main" id="{2D3B5288-59DB-4F2C-A610-EA13DD4687D9}"/>
              </a:ext>
            </a:extLst>
          </p:cNvPr>
          <p:cNvSpPr/>
          <p:nvPr/>
        </p:nvSpPr>
        <p:spPr>
          <a:xfrm rot="16200000">
            <a:off x="4211150" y="4716429"/>
            <a:ext cx="372821" cy="4362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a:extLst>
              <a:ext uri="{FF2B5EF4-FFF2-40B4-BE49-F238E27FC236}">
                <a16:creationId xmlns:a16="http://schemas.microsoft.com/office/drawing/2014/main" id="{3C19A39E-1989-4321-B15E-784116F5AABF}"/>
              </a:ext>
            </a:extLst>
          </p:cNvPr>
          <p:cNvSpPr/>
          <p:nvPr/>
        </p:nvSpPr>
        <p:spPr>
          <a:xfrm>
            <a:off x="3281512" y="5176222"/>
            <a:ext cx="2439770" cy="369332"/>
          </a:xfrm>
          <a:prstGeom prst="rect">
            <a:avLst/>
          </a:prstGeom>
        </p:spPr>
        <p:txBody>
          <a:bodyPr wrap="none">
            <a:spAutoFit/>
          </a:bodyPr>
          <a:lstStyle/>
          <a:p>
            <a:r>
              <a:rPr lang="en-US" dirty="0"/>
              <a:t>Initial </a:t>
            </a:r>
            <a:r>
              <a:rPr lang="en-US" dirty="0" smtClean="0"/>
              <a:t>conditions </a:t>
            </a:r>
            <a:r>
              <a:rPr lang="en-US" dirty="0"/>
              <a:t>- R</a:t>
            </a:r>
            <a:r>
              <a:rPr lang="en-US" sz="1200" dirty="0"/>
              <a:t>0</a:t>
            </a:r>
            <a:r>
              <a:rPr lang="en-US" dirty="0"/>
              <a:t>,R’</a:t>
            </a:r>
            <a:r>
              <a:rPr lang="en-US" sz="1200" dirty="0"/>
              <a:t>0</a:t>
            </a:r>
            <a:endParaRPr lang="ru-RU" sz="1200" dirty="0"/>
          </a:p>
        </p:txBody>
      </p:sp>
      <p:sp>
        <p:nvSpPr>
          <p:cNvPr id="38" name="Стрелка вправо 16">
            <a:extLst>
              <a:ext uri="{FF2B5EF4-FFF2-40B4-BE49-F238E27FC236}">
                <a16:creationId xmlns:a16="http://schemas.microsoft.com/office/drawing/2014/main" id="{FC437ACC-B6DC-4BF1-9D74-0352F04B2FE2}"/>
              </a:ext>
            </a:extLst>
          </p:cNvPr>
          <p:cNvSpPr/>
          <p:nvPr/>
        </p:nvSpPr>
        <p:spPr>
          <a:xfrm rot="16200000">
            <a:off x="4211149" y="5443594"/>
            <a:ext cx="372821" cy="4362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Стрелка вправо 21">
            <a:extLst>
              <a:ext uri="{FF2B5EF4-FFF2-40B4-BE49-F238E27FC236}">
                <a16:creationId xmlns:a16="http://schemas.microsoft.com/office/drawing/2014/main" id="{06A1F1B4-8C33-4B7E-8A38-AAFEADE55FD3}"/>
              </a:ext>
            </a:extLst>
          </p:cNvPr>
          <p:cNvSpPr/>
          <p:nvPr/>
        </p:nvSpPr>
        <p:spPr>
          <a:xfrm rot="5400000">
            <a:off x="6843631" y="4595439"/>
            <a:ext cx="372821" cy="4362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a:extLst>
              <a:ext uri="{FF2B5EF4-FFF2-40B4-BE49-F238E27FC236}">
                <a16:creationId xmlns:a16="http://schemas.microsoft.com/office/drawing/2014/main" id="{BB7A3CF8-F6A8-4361-9769-6ADC761E5ED6}"/>
              </a:ext>
            </a:extLst>
          </p:cNvPr>
          <p:cNvSpPr/>
          <p:nvPr/>
        </p:nvSpPr>
        <p:spPr>
          <a:xfrm>
            <a:off x="6202868" y="5076955"/>
            <a:ext cx="1635704" cy="369332"/>
          </a:xfrm>
          <a:prstGeom prst="rect">
            <a:avLst/>
          </a:prstGeom>
        </p:spPr>
        <p:txBody>
          <a:bodyPr wrap="none">
            <a:spAutoFit/>
          </a:bodyPr>
          <a:lstStyle/>
          <a:p>
            <a:r>
              <a:rPr lang="en-US" dirty="0"/>
              <a:t>Beam envelope</a:t>
            </a:r>
            <a:endParaRPr lang="ru-RU" sz="1200" dirty="0"/>
          </a:p>
        </p:txBody>
      </p:sp>
      <p:sp>
        <p:nvSpPr>
          <p:cNvPr id="41" name="Стрелка вправо 23">
            <a:extLst>
              <a:ext uri="{FF2B5EF4-FFF2-40B4-BE49-F238E27FC236}">
                <a16:creationId xmlns:a16="http://schemas.microsoft.com/office/drawing/2014/main" id="{42783B26-E7FF-46A4-8562-7D5F6AA8254C}"/>
              </a:ext>
            </a:extLst>
          </p:cNvPr>
          <p:cNvSpPr/>
          <p:nvPr/>
        </p:nvSpPr>
        <p:spPr>
          <a:xfrm rot="5400000">
            <a:off x="6830674" y="5448798"/>
            <a:ext cx="372821" cy="4362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a:extLst>
              <a:ext uri="{FF2B5EF4-FFF2-40B4-BE49-F238E27FC236}">
                <a16:creationId xmlns:a16="http://schemas.microsoft.com/office/drawing/2014/main" id="{BA63DB33-7DC6-4667-9DD3-0B12C55789A0}"/>
              </a:ext>
            </a:extLst>
          </p:cNvPr>
          <p:cNvSpPr/>
          <p:nvPr/>
        </p:nvSpPr>
        <p:spPr>
          <a:xfrm>
            <a:off x="6091914" y="5848118"/>
            <a:ext cx="1923283" cy="369332"/>
          </a:xfrm>
          <a:prstGeom prst="rect">
            <a:avLst/>
          </a:prstGeom>
        </p:spPr>
        <p:txBody>
          <a:bodyPr wrap="none">
            <a:spAutoFit/>
          </a:bodyPr>
          <a:lstStyle/>
          <a:p>
            <a:r>
              <a:rPr lang="en-US" dirty="0" err="1"/>
              <a:t>Redpic</a:t>
            </a:r>
            <a:r>
              <a:rPr lang="en-US" dirty="0"/>
              <a:t>, WARP, </a:t>
            </a:r>
            <a:r>
              <a:rPr lang="en-US" dirty="0" smtClean="0"/>
              <a:t>etc</a:t>
            </a:r>
            <a:r>
              <a:rPr lang="en-US" dirty="0"/>
              <a:t>.</a:t>
            </a:r>
            <a:endParaRPr lang="ru-RU" dirty="0"/>
          </a:p>
        </p:txBody>
      </p:sp>
      <p:pic>
        <p:nvPicPr>
          <p:cNvPr id="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4801" y="931464"/>
            <a:ext cx="7602756" cy="3678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6166" y="4513122"/>
            <a:ext cx="2528244" cy="2297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Прямоугольник 43">
            <a:extLst>
              <a:ext uri="{FF2B5EF4-FFF2-40B4-BE49-F238E27FC236}">
                <a16:creationId xmlns:a16="http://schemas.microsoft.com/office/drawing/2014/main" id="{9DF5D282-8707-43CF-91D3-A220A77BA186}"/>
              </a:ext>
            </a:extLst>
          </p:cNvPr>
          <p:cNvSpPr/>
          <p:nvPr/>
        </p:nvSpPr>
        <p:spPr>
          <a:xfrm>
            <a:off x="3150854" y="4416583"/>
            <a:ext cx="3109506" cy="369332"/>
          </a:xfrm>
          <a:prstGeom prst="rect">
            <a:avLst/>
          </a:prstGeom>
        </p:spPr>
        <p:txBody>
          <a:bodyPr wrap="none">
            <a:spAutoFit/>
          </a:bodyPr>
          <a:lstStyle/>
          <a:p>
            <a:r>
              <a:rPr lang="en-US" dirty="0"/>
              <a:t>K-V envelope code, fast tuning</a:t>
            </a:r>
          </a:p>
        </p:txBody>
      </p:sp>
      <p:sp>
        <p:nvSpPr>
          <p:cNvPr id="22" name="Скругленный прямоугольник 21"/>
          <p:cNvSpPr>
            <a:spLocks noChangeAspect="1"/>
          </p:cNvSpPr>
          <p:nvPr/>
        </p:nvSpPr>
        <p:spPr>
          <a:xfrm>
            <a:off x="8855968" y="2410713"/>
            <a:ext cx="288032" cy="864096"/>
          </a:xfrm>
          <a:prstGeom prst="round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noAutofit/>
          </a:bodyPr>
          <a:lstStyle/>
          <a:p>
            <a:pPr algn="ctr"/>
            <a:r>
              <a:rPr lang="en-US" dirty="0" smtClean="0"/>
              <a:t>OTR</a:t>
            </a:r>
            <a:endParaRPr lang="ru-RU" dirty="0"/>
          </a:p>
        </p:txBody>
      </p:sp>
      <p:cxnSp>
        <p:nvCxnSpPr>
          <p:cNvPr id="23" name="Прямая со стрелкой 22"/>
          <p:cNvCxnSpPr/>
          <p:nvPr/>
        </p:nvCxnSpPr>
        <p:spPr>
          <a:xfrm>
            <a:off x="8999984" y="3214318"/>
            <a:ext cx="630048" cy="138693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a:off x="9702937" y="5458820"/>
            <a:ext cx="0" cy="360000"/>
          </a:xfrm>
          <a:prstGeom prst="straightConnector1">
            <a:avLst/>
          </a:prstGeom>
          <a:ln w="190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691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20867</TotalTime>
  <Words>2159</Words>
  <Application>Microsoft Office PowerPoint</Application>
  <PresentationFormat>Широкоэкранный</PresentationFormat>
  <Paragraphs>294</Paragraphs>
  <Slides>24</Slides>
  <Notes>0</Notes>
  <HiddenSlides>0</HiddenSlides>
  <MMClips>1</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2</vt:i4>
      </vt:variant>
      <vt:variant>
        <vt:lpstr>Заголовки слайдов</vt:lpstr>
      </vt:variant>
      <vt:variant>
        <vt:i4>24</vt:i4>
      </vt:variant>
    </vt:vector>
  </HeadingPairs>
  <TitlesOfParts>
    <vt:vector size="36" baseType="lpstr">
      <vt:lpstr>Arial</vt:lpstr>
      <vt:lpstr>Arial Black</vt:lpstr>
      <vt:lpstr>Calibri</vt:lpstr>
      <vt:lpstr>Calibri Light</vt:lpstr>
      <vt:lpstr>Cambria Math</vt:lpstr>
      <vt:lpstr>Nixie One</vt:lpstr>
      <vt:lpstr>SFRM1200</vt:lpstr>
      <vt:lpstr>Times New Roman</vt:lpstr>
      <vt:lpstr>TimesNewRomanPSMT</vt:lpstr>
      <vt:lpstr>Тема Office</vt:lpstr>
      <vt:lpstr>Equation</vt:lpstr>
      <vt:lpstr>Graph</vt:lpstr>
      <vt:lpstr>Презентация PowerPoint</vt:lpstr>
      <vt:lpstr>Outline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BINP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Danila A. Nikiforov</dc:creator>
  <cp:lastModifiedBy>nikiforov Danila</cp:lastModifiedBy>
  <cp:revision>351</cp:revision>
  <dcterms:created xsi:type="dcterms:W3CDTF">2020-07-27T08:57:54Z</dcterms:created>
  <dcterms:modified xsi:type="dcterms:W3CDTF">2021-03-18T14:50:23Z</dcterms:modified>
</cp:coreProperties>
</file>