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sldIdLst>
    <p:sldId id="256" r:id="rId2"/>
    <p:sldId id="359" r:id="rId3"/>
    <p:sldId id="364" r:id="rId4"/>
    <p:sldId id="413" r:id="rId5"/>
    <p:sldId id="380" r:id="rId6"/>
    <p:sldId id="381" r:id="rId7"/>
    <p:sldId id="382" r:id="rId8"/>
    <p:sldId id="401" r:id="rId9"/>
    <p:sldId id="383" r:id="rId10"/>
    <p:sldId id="387" r:id="rId11"/>
    <p:sldId id="399" r:id="rId12"/>
    <p:sldId id="389" r:id="rId13"/>
    <p:sldId id="393" r:id="rId14"/>
    <p:sldId id="408" r:id="rId15"/>
    <p:sldId id="400" r:id="rId16"/>
    <p:sldId id="407" r:id="rId17"/>
    <p:sldId id="409" r:id="rId18"/>
    <p:sldId id="411" r:id="rId19"/>
    <p:sldId id="405" r:id="rId20"/>
    <p:sldId id="406" r:id="rId21"/>
    <p:sldId id="394" r:id="rId22"/>
    <p:sldId id="386" r:id="rId23"/>
    <p:sldId id="398" r:id="rId24"/>
    <p:sldId id="410" r:id="rId25"/>
    <p:sldId id="412" r:id="rId26"/>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009D"/>
    <a:srgbClr val="000000"/>
    <a:srgbClr val="8ABD4E"/>
    <a:srgbClr val="D0DC97"/>
    <a:srgbClr val="FFFFFF"/>
    <a:srgbClr val="00A174"/>
    <a:srgbClr val="0085BF"/>
    <a:srgbClr val="CBB4A2"/>
    <a:srgbClr val="03A7AE"/>
    <a:srgbClr val="E35E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p:restoredTop sz="92541"/>
  </p:normalViewPr>
  <p:slideViewPr>
    <p:cSldViewPr>
      <p:cViewPr varScale="1">
        <p:scale>
          <a:sx n="98" d="100"/>
          <a:sy n="98" d="100"/>
        </p:scale>
        <p:origin x="96"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9a59d9f769b7eea0/&#39640;&#23947;&#30740;/&#23455;&#39443;&#12487;&#12540;&#12479;/QE&#12414;&#12392;&#124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9a59d9f769b7eea0/&#39640;&#23947;&#30740;/&#23455;&#39443;&#12487;&#12540;&#12479;/QE&#12414;&#12392;&#1241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8"/>
            <c:spPr>
              <a:solidFill>
                <a:schemeClr val="accent1"/>
              </a:solidFill>
              <a:ln w="9525">
                <a:solidFill>
                  <a:schemeClr val="accent1"/>
                </a:solidFill>
              </a:ln>
              <a:effectLst/>
            </c:spPr>
          </c:marker>
          <c:errBars>
            <c:errDir val="y"/>
            <c:errBarType val="both"/>
            <c:errValType val="cust"/>
            <c:noEndCap val="0"/>
            <c:plus>
              <c:numRef>
                <c:f>まとめ!$F$3:$F$6</c:f>
                <c:numCache>
                  <c:formatCode>General</c:formatCode>
                  <c:ptCount val="4"/>
                  <c:pt idx="0">
                    <c:v>0.16872598162071872</c:v>
                  </c:pt>
                  <c:pt idx="1">
                    <c:v>2.6587614870509588</c:v>
                  </c:pt>
                  <c:pt idx="2">
                    <c:v>1.7891687552213869</c:v>
                  </c:pt>
                  <c:pt idx="3">
                    <c:v>1.5316712235133281</c:v>
                  </c:pt>
                </c:numCache>
              </c:numRef>
            </c:plus>
            <c:minus>
              <c:numRef>
                <c:f>まとめ!$G$3:$G$6</c:f>
                <c:numCache>
                  <c:formatCode>General</c:formatCode>
                  <c:ptCount val="4"/>
                  <c:pt idx="0">
                    <c:v>0.24693817878028401</c:v>
                  </c:pt>
                  <c:pt idx="1">
                    <c:v>2.4360380116959064</c:v>
                  </c:pt>
                  <c:pt idx="2">
                    <c:v>2.8924916457811194</c:v>
                  </c:pt>
                  <c:pt idx="3">
                    <c:v>1.358448393711551</c:v>
                  </c:pt>
                </c:numCache>
              </c:numRef>
            </c:minus>
            <c:spPr>
              <a:noFill/>
              <a:ln w="19050" cap="flat" cmpd="sng" algn="ctr">
                <a:solidFill>
                  <a:schemeClr val="tx1"/>
                </a:solidFill>
                <a:round/>
              </a:ln>
              <a:effectLst/>
            </c:spPr>
          </c:errBars>
          <c:xVal>
            <c:numRef>
              <c:f>まとめ!$B$3:$B$6</c:f>
              <c:numCache>
                <c:formatCode>General</c:formatCode>
                <c:ptCount val="4"/>
                <c:pt idx="0">
                  <c:v>15</c:v>
                </c:pt>
                <c:pt idx="1">
                  <c:v>25</c:v>
                </c:pt>
                <c:pt idx="2">
                  <c:v>37.5</c:v>
                </c:pt>
                <c:pt idx="3">
                  <c:v>50</c:v>
                </c:pt>
              </c:numCache>
            </c:numRef>
          </c:xVal>
          <c:yVal>
            <c:numRef>
              <c:f>まとめ!$C$3:$C$6</c:f>
              <c:numCache>
                <c:formatCode>General</c:formatCode>
                <c:ptCount val="4"/>
                <c:pt idx="0">
                  <c:v>1.5743441938178779</c:v>
                </c:pt>
                <c:pt idx="1">
                  <c:v>5.1242585630743527</c:v>
                </c:pt>
                <c:pt idx="2">
                  <c:v>4.1934816207184626</c:v>
                </c:pt>
                <c:pt idx="3">
                  <c:v>4.1682604237867391</c:v>
                </c:pt>
              </c:numCache>
            </c:numRef>
          </c:yVal>
          <c:smooth val="0"/>
          <c:extLst>
            <c:ext xmlns:c16="http://schemas.microsoft.com/office/drawing/2014/chart" uri="{C3380CC4-5D6E-409C-BE32-E72D297353CC}">
              <c16:uniqueId val="{00000000-D99E-4FB4-9F74-616FDA015CA1}"/>
            </c:ext>
          </c:extLst>
        </c:ser>
        <c:dLbls>
          <c:showLegendKey val="0"/>
          <c:showVal val="0"/>
          <c:showCatName val="0"/>
          <c:showSerName val="0"/>
          <c:showPercent val="0"/>
          <c:showBubbleSize val="0"/>
        </c:dLbls>
        <c:axId val="764570368"/>
        <c:axId val="764567416"/>
      </c:scatterChart>
      <c:valAx>
        <c:axId val="76457036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r>
                  <a:rPr lang="ja-JP" altLang="en-US" sz="1600" dirty="0">
                    <a:solidFill>
                      <a:schemeClr val="tx1"/>
                    </a:solidFill>
                    <a:latin typeface="ＭＳ Ｐゴシック" panose="020B0600070205080204" pitchFamily="50" charset="-128"/>
                    <a:ea typeface="ＭＳ Ｐゴシック" panose="020B0600070205080204" pitchFamily="50" charset="-128"/>
                  </a:rPr>
                  <a:t>膜厚 </a:t>
                </a:r>
                <a:r>
                  <a:rPr lang="en-US" altLang="ja-JP" sz="16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(nm)</a:t>
                </a:r>
                <a:endParaRPr lang="ja-JP" altLang="en-US" sz="16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ja-JP"/>
          </a:p>
        </c:txPr>
        <c:crossAx val="764567416"/>
        <c:crosses val="autoZero"/>
        <c:crossBetween val="midCat"/>
      </c:valAx>
      <c:valAx>
        <c:axId val="764567416"/>
        <c:scaling>
          <c:orientation val="minMax"/>
          <c:max val="10"/>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r>
                  <a:rPr lang="en-US" altLang="ja-JP" sz="16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532</a:t>
                </a:r>
                <a:r>
                  <a:rPr lang="ja-JP" altLang="en-US" sz="16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lang="en-US" altLang="ja-JP" sz="16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nm(2.3 eV)</a:t>
                </a:r>
                <a:r>
                  <a:rPr lang="ja-JP" altLang="en-US" sz="1600" dirty="0">
                    <a:solidFill>
                      <a:schemeClr val="tx1"/>
                    </a:solidFill>
                    <a:latin typeface="ＭＳ Ｐゴシック" panose="020B0600070205080204" pitchFamily="50" charset="-128"/>
                    <a:ea typeface="ＭＳ Ｐゴシック" panose="020B0600070205080204" pitchFamily="50" charset="-128"/>
                  </a:rPr>
                  <a:t>の量子効率 </a:t>
                </a:r>
                <a:r>
                  <a:rPr lang="en-US" altLang="ja-JP" sz="16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a:t>
                </a:r>
                <a:endParaRPr lang="ja-JP" altLang="en-US" sz="16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ja-JP"/>
          </a:p>
        </c:txPr>
        <c:crossAx val="764570368"/>
        <c:crosses val="autoZero"/>
        <c:crossBetween val="midCat"/>
        <c:majorUnit val="2"/>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8"/>
            <c:spPr>
              <a:solidFill>
                <a:schemeClr val="accent1"/>
              </a:solidFill>
              <a:ln w="9525">
                <a:solidFill>
                  <a:schemeClr val="accent1"/>
                </a:solidFill>
              </a:ln>
              <a:effectLst/>
            </c:spPr>
          </c:marker>
          <c:errBars>
            <c:errDir val="y"/>
            <c:errBarType val="both"/>
            <c:errValType val="cust"/>
            <c:noEndCap val="0"/>
            <c:plus>
              <c:numRef>
                <c:f>まとめ!$K$3:$K$6</c:f>
                <c:numCache>
                  <c:formatCode>General</c:formatCode>
                  <c:ptCount val="4"/>
                  <c:pt idx="0">
                    <c:v>3.2707007003420127E-6</c:v>
                  </c:pt>
                  <c:pt idx="1">
                    <c:v>1.5833266073576151E-3</c:v>
                  </c:pt>
                  <c:pt idx="2">
                    <c:v>2.8795160911440003E-5</c:v>
                  </c:pt>
                  <c:pt idx="3">
                    <c:v>3.2678960144076449E-5</c:v>
                  </c:pt>
                </c:numCache>
              </c:numRef>
            </c:plus>
            <c:minus>
              <c:numRef>
                <c:f>まとめ!$L$3:$L$6</c:f>
                <c:numCache>
                  <c:formatCode>General</c:formatCode>
                  <c:ptCount val="4"/>
                  <c:pt idx="0">
                    <c:v>6.4046244868870067E-6</c:v>
                  </c:pt>
                  <c:pt idx="1">
                    <c:v>7.9240552011869815E-4</c:v>
                  </c:pt>
                  <c:pt idx="2">
                    <c:v>2.790540286586801E-5</c:v>
                  </c:pt>
                  <c:pt idx="3">
                    <c:v>3.2760151906663556E-5</c:v>
                  </c:pt>
                </c:numCache>
              </c:numRef>
            </c:minus>
            <c:spPr>
              <a:noFill/>
              <a:ln w="19050" cap="flat" cmpd="sng" algn="ctr">
                <a:solidFill>
                  <a:schemeClr val="tx1"/>
                </a:solidFill>
                <a:round/>
              </a:ln>
              <a:effectLst/>
            </c:spPr>
          </c:errBars>
          <c:xVal>
            <c:numRef>
              <c:f>まとめ!$B$3:$B$6</c:f>
              <c:numCache>
                <c:formatCode>General</c:formatCode>
                <c:ptCount val="4"/>
                <c:pt idx="0">
                  <c:v>15</c:v>
                </c:pt>
                <c:pt idx="1">
                  <c:v>25</c:v>
                </c:pt>
                <c:pt idx="2">
                  <c:v>37.5</c:v>
                </c:pt>
                <c:pt idx="3">
                  <c:v>50</c:v>
                </c:pt>
              </c:numCache>
            </c:numRef>
          </c:xVal>
          <c:yVal>
            <c:numRef>
              <c:f>まとめ!$H$3:$H$6</c:f>
              <c:numCache>
                <c:formatCode>General</c:formatCode>
                <c:ptCount val="4"/>
                <c:pt idx="0">
                  <c:v>6.5046244868870066E-6</c:v>
                </c:pt>
                <c:pt idx="1">
                  <c:v>9.0989044690595062E-4</c:v>
                </c:pt>
                <c:pt idx="2">
                  <c:v>2.8005402865868009E-5</c:v>
                </c:pt>
                <c:pt idx="3">
                  <c:v>3.2860151906663559E-5</c:v>
                </c:pt>
              </c:numCache>
            </c:numRef>
          </c:yVal>
          <c:smooth val="0"/>
          <c:extLst>
            <c:ext xmlns:c16="http://schemas.microsoft.com/office/drawing/2014/chart" uri="{C3380CC4-5D6E-409C-BE32-E72D297353CC}">
              <c16:uniqueId val="{00000000-B6FE-4555-9AAF-BEA6CF9E0FBC}"/>
            </c:ext>
          </c:extLst>
        </c:ser>
        <c:dLbls>
          <c:showLegendKey val="0"/>
          <c:showVal val="0"/>
          <c:showCatName val="0"/>
          <c:showSerName val="0"/>
          <c:showPercent val="0"/>
          <c:showBubbleSize val="0"/>
        </c:dLbls>
        <c:axId val="764570368"/>
        <c:axId val="764567416"/>
      </c:scatterChart>
      <c:valAx>
        <c:axId val="76457036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r>
                  <a:rPr lang="ja-JP" altLang="en-US" sz="1600" dirty="0">
                    <a:solidFill>
                      <a:schemeClr val="tx1"/>
                    </a:solidFill>
                    <a:latin typeface="ＭＳ Ｐゴシック" panose="020B0600070205080204" pitchFamily="50" charset="-128"/>
                    <a:ea typeface="ＭＳ Ｐゴシック" panose="020B0600070205080204" pitchFamily="50" charset="-128"/>
                  </a:rPr>
                  <a:t>膜厚</a:t>
                </a:r>
                <a:r>
                  <a:rPr lang="ja-JP" altLang="en-US" sz="16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lang="en-US" altLang="ja-JP" sz="16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(nm)</a:t>
                </a:r>
                <a:endParaRPr lang="ja-JP" altLang="en-US" sz="16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ja-JP"/>
          </a:p>
        </c:txPr>
        <c:crossAx val="764567416"/>
        <c:crossesAt val="1.0000000000000005E-7"/>
        <c:crossBetween val="midCat"/>
      </c:valAx>
      <c:valAx>
        <c:axId val="764567416"/>
        <c:scaling>
          <c:logBase val="10"/>
          <c:orientation val="minMax"/>
          <c:max val="1.0000000000000002E-2"/>
          <c:min val="1.0000000000000004E-6"/>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r>
                  <a:rPr lang="en-US" altLang="ja-JP" sz="16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860</a:t>
                </a:r>
                <a:r>
                  <a:rPr lang="ja-JP" altLang="en-US" sz="16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lang="en-US" altLang="ja-JP" sz="16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nm(1.4 eV)</a:t>
                </a:r>
                <a:r>
                  <a:rPr lang="ja-JP" altLang="en-US" sz="1600" dirty="0">
                    <a:solidFill>
                      <a:schemeClr val="tx1"/>
                    </a:solidFill>
                    <a:latin typeface="ＭＳ Ｐゴシック" panose="020B0600070205080204" pitchFamily="50" charset="-128"/>
                    <a:ea typeface="ＭＳ Ｐゴシック" panose="020B0600070205080204" pitchFamily="50" charset="-128"/>
                  </a:rPr>
                  <a:t>の量子効率 </a:t>
                </a:r>
                <a:r>
                  <a:rPr lang="en-US" altLang="ja-JP" sz="16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a:t>
                </a:r>
                <a:endParaRPr lang="ja-JP" altLang="en-US" sz="16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title>
        <c:numFmt formatCode="0.E+00" sourceLinked="0"/>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ja-JP"/>
          </a:p>
        </c:txPr>
        <c:crossAx val="764570368"/>
        <c:crossesAt val="1.0000000000000005E-7"/>
        <c:crossBetween val="midCat"/>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3E4B4-86FD-48DC-AEF5-A56F0AFB35BF}" type="datetimeFigureOut">
              <a:rPr kumimoji="1" lang="ja-JP" altLang="en-US" smtClean="0"/>
              <a:t>2021/3/17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42F66-3E56-492D-92D7-9C4FCE6919FC}" type="slidenum">
              <a:rPr kumimoji="1" lang="ja-JP" altLang="en-US" smtClean="0"/>
              <a:t>‹#›</a:t>
            </a:fld>
            <a:endParaRPr kumimoji="1" lang="ja-JP" altLang="en-US"/>
          </a:p>
        </p:txBody>
      </p:sp>
    </p:spTree>
    <p:extLst>
      <p:ext uri="{BB962C8B-B14F-4D97-AF65-F5344CB8AC3E}">
        <p14:creationId xmlns:p14="http://schemas.microsoft.com/office/powerpoint/2010/main" val="22632585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5642F66-3E56-492D-92D7-9C4FCE6919FC}" type="slidenum">
              <a:rPr kumimoji="1" lang="ja-JP" altLang="en-US" smtClean="0"/>
              <a:t>12</a:t>
            </a:fld>
            <a:endParaRPr kumimoji="1" lang="ja-JP" altLang="en-US"/>
          </a:p>
        </p:txBody>
      </p:sp>
    </p:spTree>
    <p:extLst>
      <p:ext uri="{BB962C8B-B14F-4D97-AF65-F5344CB8AC3E}">
        <p14:creationId xmlns:p14="http://schemas.microsoft.com/office/powerpoint/2010/main" val="52677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CC6EB23-3A20-434B-8ABE-5A17E49FACAD}" type="slidenum">
              <a:rPr kumimoji="1" lang="ja-JP" altLang="en-US" smtClean="0"/>
              <a:t>14</a:t>
            </a:fld>
            <a:endParaRPr kumimoji="1" lang="ja-JP" altLang="en-US"/>
          </a:p>
        </p:txBody>
      </p:sp>
    </p:spTree>
    <p:extLst>
      <p:ext uri="{BB962C8B-B14F-4D97-AF65-F5344CB8AC3E}">
        <p14:creationId xmlns:p14="http://schemas.microsoft.com/office/powerpoint/2010/main" val="780178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642F66-3E56-492D-92D7-9C4FCE6919FC}" type="slidenum">
              <a:rPr kumimoji="1" lang="ja-JP" altLang="en-US" smtClean="0"/>
              <a:t>17</a:t>
            </a:fld>
            <a:endParaRPr kumimoji="1" lang="ja-JP" altLang="en-US"/>
          </a:p>
        </p:txBody>
      </p:sp>
    </p:spTree>
    <p:extLst>
      <p:ext uri="{BB962C8B-B14F-4D97-AF65-F5344CB8AC3E}">
        <p14:creationId xmlns:p14="http://schemas.microsoft.com/office/powerpoint/2010/main" val="247824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ここから実験結果と考察になります。</a:t>
            </a:r>
            <a:endParaRPr kumimoji="1" lang="en-US" altLang="ja-JP" dirty="0"/>
          </a:p>
          <a:p>
            <a:r>
              <a:rPr kumimoji="1" lang="ja-JP" altLang="en-US" dirty="0"/>
              <a:t>まず</a:t>
            </a:r>
            <a:r>
              <a:rPr kumimoji="1" lang="en-US" altLang="ja-JP" dirty="0"/>
              <a:t>NEA</a:t>
            </a:r>
            <a:r>
              <a:rPr kumimoji="1" lang="ja-JP" altLang="en-US" dirty="0"/>
              <a:t>活性化の評価です。ここでは</a:t>
            </a:r>
            <a:r>
              <a:rPr kumimoji="1" lang="en-US" altLang="ja-JP" dirty="0"/>
              <a:t>CsK2Sb</a:t>
            </a:r>
            <a:r>
              <a:rPr kumimoji="1" lang="ja-JP" altLang="en-US" dirty="0"/>
              <a:t>膜厚を</a:t>
            </a:r>
            <a:r>
              <a:rPr kumimoji="1" lang="en-US" altLang="ja-JP" dirty="0"/>
              <a:t>25nm</a:t>
            </a:r>
            <a:r>
              <a:rPr kumimoji="1" lang="ja-JP" altLang="en-US" dirty="0"/>
              <a:t>として</a:t>
            </a:r>
            <a:r>
              <a:rPr kumimoji="1" lang="en-US" altLang="ja-JP" dirty="0"/>
              <a:t>QE</a:t>
            </a:r>
            <a:r>
              <a:rPr kumimoji="1" lang="ja-JP" altLang="en-US" dirty="0"/>
              <a:t>を測定しました。</a:t>
            </a:r>
            <a:endParaRPr kumimoji="1" lang="en-US" altLang="ja-JP" dirty="0"/>
          </a:p>
          <a:p>
            <a:r>
              <a:rPr kumimoji="1" lang="en-US" altLang="ja-JP" dirty="0"/>
              <a:t>5</a:t>
            </a:r>
            <a:r>
              <a:rPr kumimoji="1" lang="ja-JP" altLang="en-US" dirty="0"/>
              <a:t>回試験した結果、どの試料でも</a:t>
            </a:r>
            <a:r>
              <a:rPr kumimoji="1" lang="en-US" altLang="ja-JP" dirty="0"/>
              <a:t>1.4eV</a:t>
            </a:r>
            <a:r>
              <a:rPr kumimoji="1" lang="ja-JP" altLang="en-US" dirty="0"/>
              <a:t>から</a:t>
            </a:r>
            <a:r>
              <a:rPr kumimoji="1" lang="en-US" altLang="ja-JP" dirty="0"/>
              <a:t>QE</a:t>
            </a:r>
            <a:r>
              <a:rPr kumimoji="1" lang="ja-JP" altLang="en-US" dirty="0"/>
              <a:t>が立ち上がることが確認できました。</a:t>
            </a:r>
            <a:endParaRPr kumimoji="1" lang="en-US" altLang="ja-JP" dirty="0"/>
          </a:p>
          <a:p>
            <a:r>
              <a:rPr kumimoji="1" lang="en-US" altLang="ja-JP" dirty="0"/>
              <a:t>GaAs</a:t>
            </a:r>
            <a:r>
              <a:rPr kumimoji="1" lang="ja-JP" altLang="en-US" dirty="0"/>
              <a:t>のバンドギャップは</a:t>
            </a:r>
            <a:r>
              <a:rPr kumimoji="1" lang="en-US" altLang="ja-JP" dirty="0"/>
              <a:t>1.43eV</a:t>
            </a:r>
            <a:r>
              <a:rPr kumimoji="1" lang="ja-JP" altLang="en-US" dirty="0"/>
              <a:t>であり、</a:t>
            </a:r>
            <a:r>
              <a:rPr kumimoji="1" lang="en-US" altLang="ja-JP" dirty="0"/>
              <a:t>NEA</a:t>
            </a:r>
            <a:r>
              <a:rPr kumimoji="1" lang="ja-JP" altLang="en-US" dirty="0"/>
              <a:t>活性化されてなけらば、この光子エネルギーで</a:t>
            </a:r>
            <a:r>
              <a:rPr kumimoji="1" lang="en-US" altLang="ja-JP" dirty="0"/>
              <a:t>QE</a:t>
            </a:r>
            <a:r>
              <a:rPr kumimoji="1" lang="ja-JP" altLang="en-US" dirty="0"/>
              <a:t>は測定できないため、</a:t>
            </a:r>
            <a:r>
              <a:rPr kumimoji="1" lang="en-US" altLang="ja-JP" dirty="0"/>
              <a:t>NEA</a:t>
            </a:r>
            <a:r>
              <a:rPr kumimoji="1" lang="ja-JP" altLang="en-US" dirty="0"/>
              <a:t>活性化できていると判断できます。</a:t>
            </a:r>
            <a:endParaRPr kumimoji="1" lang="en-US" altLang="ja-JP" dirty="0"/>
          </a:p>
          <a:p>
            <a:r>
              <a:rPr kumimoji="1" lang="en-US" altLang="ja-JP" dirty="0"/>
              <a:t>c</a:t>
            </a:r>
            <a:r>
              <a:rPr kumimoji="1" lang="ja-JP" altLang="en-US" dirty="0"/>
              <a:t>また</a:t>
            </a:r>
            <a:r>
              <a:rPr kumimoji="1" lang="en-US" altLang="ja-JP" dirty="0"/>
              <a:t>QE</a:t>
            </a:r>
            <a:r>
              <a:rPr kumimoji="1" lang="ja-JP" altLang="en-US" dirty="0"/>
              <a:t>スペクトル全体を見ると</a:t>
            </a:r>
            <a:r>
              <a:rPr kumimoji="1" lang="en-US" altLang="ja-JP" dirty="0"/>
              <a:t>1.4eV</a:t>
            </a:r>
            <a:r>
              <a:rPr kumimoji="1" lang="ja-JP" altLang="en-US" dirty="0"/>
              <a:t>からの立ち上がりと、</a:t>
            </a:r>
            <a:r>
              <a:rPr kumimoji="1" lang="en-US" altLang="ja-JP" dirty="0"/>
              <a:t>1.7eV</a:t>
            </a:r>
            <a:r>
              <a:rPr kumimoji="1" lang="ja-JP" altLang="en-US" dirty="0"/>
              <a:t>付近からの</a:t>
            </a:r>
            <a:r>
              <a:rPr kumimoji="1" lang="en-US" altLang="ja-JP" dirty="0"/>
              <a:t>2</a:t>
            </a:r>
            <a:r>
              <a:rPr kumimoji="1" lang="ja-JP" altLang="en-US" dirty="0"/>
              <a:t>段階で</a:t>
            </a:r>
            <a:r>
              <a:rPr kumimoji="1" lang="en-US" altLang="ja-JP" dirty="0"/>
              <a:t>QE</a:t>
            </a:r>
            <a:r>
              <a:rPr kumimoji="1" lang="ja-JP" altLang="en-US" dirty="0"/>
              <a:t>が上昇していることが分かります。</a:t>
            </a:r>
            <a:endParaRPr kumimoji="1" lang="en-US" altLang="ja-JP" dirty="0"/>
          </a:p>
          <a:p>
            <a:r>
              <a:rPr kumimoji="1" lang="ja-JP" altLang="en-US" dirty="0"/>
              <a:t>これは</a:t>
            </a:r>
            <a:r>
              <a:rPr kumimoji="1" lang="en-US" altLang="ja-JP" dirty="0"/>
              <a:t>CsK2Sb</a:t>
            </a:r>
            <a:r>
              <a:rPr kumimoji="1" lang="ja-JP" altLang="en-US" dirty="0"/>
              <a:t>からの電子放出と考えられ、計算モデルと一致していしていることが確認できました。</a:t>
            </a:r>
            <a:endParaRPr kumimoji="1" lang="en-US" altLang="ja-JP" dirty="0"/>
          </a:p>
          <a:p>
            <a:r>
              <a:rPr kumimoji="1" lang="ja-JP" altLang="en-US" dirty="0"/>
              <a:t>一方で赤外線領域での</a:t>
            </a:r>
            <a:r>
              <a:rPr kumimoji="1" lang="en-US" altLang="ja-JP" dirty="0"/>
              <a:t>QE</a:t>
            </a:r>
            <a:r>
              <a:rPr kumimoji="1" lang="ja-JP" altLang="en-US" dirty="0"/>
              <a:t>は最大で</a:t>
            </a:r>
            <a:r>
              <a:rPr kumimoji="1" lang="en-US" altLang="ja-JP" dirty="0"/>
              <a:t>10-3</a:t>
            </a:r>
            <a:r>
              <a:rPr kumimoji="1" lang="ja-JP" altLang="en-US" dirty="0"/>
              <a:t>台であり</a:t>
            </a:r>
            <a:r>
              <a:rPr kumimoji="1" lang="en-US" altLang="ja-JP" dirty="0"/>
              <a:t>Cs-O</a:t>
            </a:r>
            <a:r>
              <a:rPr kumimoji="1" lang="ja-JP" altLang="en-US" dirty="0"/>
              <a:t>型と比較すると</a:t>
            </a:r>
            <a:r>
              <a:rPr kumimoji="1" lang="en-US" altLang="ja-JP" dirty="0"/>
              <a:t>1</a:t>
            </a:r>
            <a:r>
              <a:rPr kumimoji="1" lang="ja-JP" altLang="en-US" dirty="0"/>
              <a:t>～２桁低い結果となり、改善の必要があると考えています。</a:t>
            </a:r>
          </a:p>
        </p:txBody>
      </p:sp>
      <p:sp>
        <p:nvSpPr>
          <p:cNvPr id="4" name="スライド番号プレースホルダー 3"/>
          <p:cNvSpPr>
            <a:spLocks noGrp="1"/>
          </p:cNvSpPr>
          <p:nvPr>
            <p:ph type="sldNum" sz="quarter" idx="5"/>
          </p:nvPr>
        </p:nvSpPr>
        <p:spPr/>
        <p:txBody>
          <a:bodyPr/>
          <a:lstStyle/>
          <a:p>
            <a:fld id="{4E826538-A39C-430B-83FC-35643AAFA93F}" type="slidenum">
              <a:rPr kumimoji="1" lang="ja-JP" altLang="en-US" smtClean="0"/>
              <a:t>19</a:t>
            </a:fld>
            <a:endParaRPr kumimoji="1" lang="ja-JP" altLang="en-US"/>
          </a:p>
        </p:txBody>
      </p:sp>
    </p:spTree>
    <p:extLst>
      <p:ext uri="{BB962C8B-B14F-4D97-AF65-F5344CB8AC3E}">
        <p14:creationId xmlns:p14="http://schemas.microsoft.com/office/powerpoint/2010/main" val="358072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a:t>
            </a:r>
            <a:r>
              <a:rPr kumimoji="1" lang="en-US" altLang="ja-JP" dirty="0"/>
              <a:t>CsK2Sb</a:t>
            </a:r>
            <a:r>
              <a:rPr kumimoji="1" lang="ja-JP" altLang="en-US" dirty="0"/>
              <a:t>膜厚条件を変化させて</a:t>
            </a:r>
            <a:r>
              <a:rPr kumimoji="1" lang="en-US" altLang="ja-JP" dirty="0"/>
              <a:t>QE</a:t>
            </a:r>
            <a:r>
              <a:rPr kumimoji="1" lang="ja-JP" altLang="en-US" dirty="0"/>
              <a:t>を測定した結果になります。ここでは膜厚を</a:t>
            </a:r>
            <a:r>
              <a:rPr kumimoji="1" lang="en-US" altLang="ja-JP" dirty="0"/>
              <a:t>15</a:t>
            </a:r>
            <a:r>
              <a:rPr kumimoji="1" lang="ja-JP" altLang="en-US" dirty="0"/>
              <a:t>から</a:t>
            </a:r>
            <a:r>
              <a:rPr kumimoji="1" lang="en-US" altLang="ja-JP" dirty="0"/>
              <a:t>50nm</a:t>
            </a:r>
            <a:r>
              <a:rPr kumimoji="1" lang="ja-JP" altLang="en-US" dirty="0"/>
              <a:t>として各</a:t>
            </a:r>
            <a:r>
              <a:rPr kumimoji="1" lang="en-US" altLang="ja-JP" dirty="0"/>
              <a:t>3</a:t>
            </a:r>
            <a:r>
              <a:rPr kumimoji="1" lang="ja-JP" altLang="en-US" dirty="0"/>
              <a:t>～</a:t>
            </a:r>
            <a:r>
              <a:rPr kumimoji="1" lang="en-US" altLang="ja-JP" dirty="0"/>
              <a:t>6</a:t>
            </a:r>
            <a:r>
              <a:rPr kumimoji="1" lang="ja-JP" altLang="en-US" dirty="0"/>
              <a:t>回測定を行いました。</a:t>
            </a:r>
            <a:endParaRPr kumimoji="1" lang="en-US" altLang="ja-JP" dirty="0"/>
          </a:p>
          <a:p>
            <a:r>
              <a:rPr kumimoji="1" lang="ja-JP" altLang="en-US" dirty="0"/>
              <a:t>左は</a:t>
            </a:r>
            <a:r>
              <a:rPr kumimoji="1" lang="en-US" altLang="ja-JP" dirty="0"/>
              <a:t>532nm</a:t>
            </a:r>
            <a:r>
              <a:rPr kumimoji="1" lang="ja-JP" altLang="en-US" dirty="0"/>
              <a:t>、右は</a:t>
            </a:r>
            <a:r>
              <a:rPr kumimoji="1" lang="en-US" altLang="ja-JP" dirty="0"/>
              <a:t>860nm</a:t>
            </a:r>
            <a:r>
              <a:rPr kumimoji="1" lang="ja-JP" altLang="en-US" dirty="0"/>
              <a:t>の</a:t>
            </a:r>
            <a:r>
              <a:rPr kumimoji="1" lang="en-US" altLang="ja-JP" dirty="0"/>
              <a:t>QE</a:t>
            </a:r>
            <a:r>
              <a:rPr kumimoji="1" lang="ja-JP" altLang="en-US" dirty="0"/>
              <a:t>を示しており、それぞれ</a:t>
            </a:r>
            <a:r>
              <a:rPr kumimoji="1" lang="en-US" altLang="ja-JP" dirty="0"/>
              <a:t>CsK2Sb</a:t>
            </a:r>
            <a:r>
              <a:rPr kumimoji="1" lang="ja-JP" altLang="en-US" dirty="0"/>
              <a:t>の結晶性と</a:t>
            </a:r>
            <a:r>
              <a:rPr kumimoji="1" lang="en-US" altLang="ja-JP" dirty="0"/>
              <a:t>GaAs</a:t>
            </a:r>
            <a:r>
              <a:rPr kumimoji="1" lang="ja-JP" altLang="en-US" dirty="0"/>
              <a:t>からの電子放出、</a:t>
            </a:r>
            <a:r>
              <a:rPr kumimoji="1" lang="en-US" altLang="ja-JP" dirty="0"/>
              <a:t>NEA</a:t>
            </a:r>
            <a:r>
              <a:rPr kumimoji="1" lang="ja-JP" altLang="en-US" dirty="0"/>
              <a:t>活性化の指標と捉えることができます。</a:t>
            </a:r>
            <a:endParaRPr kumimoji="1" lang="en-US" altLang="ja-JP" dirty="0"/>
          </a:p>
          <a:p>
            <a:r>
              <a:rPr kumimoji="1" lang="ja-JP" altLang="en-US" dirty="0"/>
              <a:t>まず一番薄い</a:t>
            </a:r>
            <a:r>
              <a:rPr kumimoji="1" lang="en-US" altLang="ja-JP" dirty="0"/>
              <a:t>15nm</a:t>
            </a:r>
            <a:r>
              <a:rPr kumimoji="1" lang="ja-JP" altLang="en-US" dirty="0"/>
              <a:t>はどちらの</a:t>
            </a:r>
            <a:r>
              <a:rPr kumimoji="1" lang="en-US" altLang="ja-JP" dirty="0"/>
              <a:t>QE</a:t>
            </a:r>
            <a:r>
              <a:rPr kumimoji="1" lang="ja-JP" altLang="en-US" dirty="0"/>
              <a:t>も低く、これは薄すぎるため結晶性の閾値を満たすことができなかったと考えられます。</a:t>
            </a:r>
            <a:endParaRPr kumimoji="1" lang="en-US" altLang="ja-JP" dirty="0"/>
          </a:p>
          <a:p>
            <a:r>
              <a:rPr kumimoji="1" lang="ja-JP" altLang="en-US" dirty="0"/>
              <a:t>それ以上の膜厚では</a:t>
            </a:r>
            <a:r>
              <a:rPr kumimoji="1" lang="en-US" altLang="ja-JP" dirty="0"/>
              <a:t>532nm</a:t>
            </a:r>
            <a:r>
              <a:rPr kumimoji="1" lang="ja-JP" altLang="en-US" dirty="0"/>
              <a:t>の</a:t>
            </a:r>
            <a:r>
              <a:rPr kumimoji="1" lang="en-US" altLang="ja-JP" dirty="0"/>
              <a:t>QE</a:t>
            </a:r>
            <a:r>
              <a:rPr kumimoji="1" lang="ja-JP" altLang="en-US" dirty="0"/>
              <a:t>が同程度であっても、</a:t>
            </a:r>
            <a:r>
              <a:rPr kumimoji="1" lang="en-US" altLang="ja-JP" dirty="0"/>
              <a:t>860nm</a:t>
            </a:r>
            <a:r>
              <a:rPr kumimoji="1" lang="ja-JP" altLang="en-US" dirty="0"/>
              <a:t>ではより薄い</a:t>
            </a:r>
            <a:r>
              <a:rPr kumimoji="1" lang="en-US" altLang="ja-JP" dirty="0"/>
              <a:t>25nm</a:t>
            </a:r>
            <a:r>
              <a:rPr kumimoji="1" lang="ja-JP" altLang="en-US" dirty="0"/>
              <a:t>が最も良い</a:t>
            </a:r>
            <a:r>
              <a:rPr kumimoji="1" lang="en-US" altLang="ja-JP" dirty="0"/>
              <a:t>QE</a:t>
            </a:r>
            <a:r>
              <a:rPr kumimoji="1" lang="ja-JP" altLang="en-US" dirty="0"/>
              <a:t>となっていることが分かります。</a:t>
            </a:r>
            <a:endParaRPr kumimoji="1" lang="en-US" altLang="ja-JP" dirty="0"/>
          </a:p>
          <a:p>
            <a:r>
              <a:rPr kumimoji="1" lang="ja-JP" altLang="en-US" dirty="0"/>
              <a:t>これは膜厚が薄いほど価電子帯に再結合する割合が減少するためであると考えられ、電子放出モデルとも一致します。</a:t>
            </a:r>
            <a:endParaRPr kumimoji="1" lang="en-US" altLang="ja-JP" dirty="0"/>
          </a:p>
          <a:p>
            <a:r>
              <a:rPr kumimoji="1" lang="ja-JP" altLang="en-US" dirty="0"/>
              <a:t>以上より逐次蒸着による</a:t>
            </a:r>
            <a:r>
              <a:rPr kumimoji="1" lang="en-US" altLang="ja-JP" dirty="0"/>
              <a:t>CsK2Sb</a:t>
            </a:r>
            <a:r>
              <a:rPr kumimoji="1" lang="ja-JP" altLang="en-US" dirty="0"/>
              <a:t>膜厚の最適値は</a:t>
            </a:r>
            <a:r>
              <a:rPr kumimoji="1" lang="en-US" altLang="ja-JP" dirty="0"/>
              <a:t>25nm</a:t>
            </a:r>
            <a:r>
              <a:rPr kumimoji="1" lang="ja-JP" altLang="en-US" dirty="0"/>
              <a:t>であると考えられます。</a:t>
            </a:r>
          </a:p>
        </p:txBody>
      </p:sp>
      <p:sp>
        <p:nvSpPr>
          <p:cNvPr id="4" name="スライド番号プレースホルダー 3"/>
          <p:cNvSpPr>
            <a:spLocks noGrp="1"/>
          </p:cNvSpPr>
          <p:nvPr>
            <p:ph type="sldNum" sz="quarter" idx="5"/>
          </p:nvPr>
        </p:nvSpPr>
        <p:spPr/>
        <p:txBody>
          <a:bodyPr/>
          <a:lstStyle/>
          <a:p>
            <a:fld id="{4E826538-A39C-430B-83FC-35643AAFA93F}" type="slidenum">
              <a:rPr kumimoji="1" lang="ja-JP" altLang="en-US" smtClean="0"/>
              <a:t>20</a:t>
            </a:fld>
            <a:endParaRPr kumimoji="1" lang="ja-JP" altLang="en-US"/>
          </a:p>
        </p:txBody>
      </p:sp>
    </p:spTree>
    <p:extLst>
      <p:ext uri="{BB962C8B-B14F-4D97-AF65-F5344CB8AC3E}">
        <p14:creationId xmlns:p14="http://schemas.microsoft.com/office/powerpoint/2010/main" val="83872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405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3057458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t>3/17/2021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3/17/2021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3/17/2021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7.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3.xml"/><Relationship Id="rId7" Type="http://schemas.openxmlformats.org/officeDocument/2006/relationships/image" Target="../media/image23.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oleObject" Target="../embeddings/oleObject4.bin"/><Relationship Id="rId7" Type="http://schemas.openxmlformats.org/officeDocument/2006/relationships/image" Target="../media/image240.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8.wmf"/><Relationship Id="rId5" Type="http://schemas.openxmlformats.org/officeDocument/2006/relationships/oleObject" Target="../embeddings/oleObject5.bin"/><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460.png"/><Relationship Id="rId3" Type="http://schemas.openxmlformats.org/officeDocument/2006/relationships/image" Target="../media/image150.png"/><Relationship Id="rId7" Type="http://schemas.openxmlformats.org/officeDocument/2006/relationships/image" Target="../media/image190.png"/><Relationship Id="rId12" Type="http://schemas.openxmlformats.org/officeDocument/2006/relationships/image" Target="../media/image450.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80.png"/><Relationship Id="rId11" Type="http://schemas.openxmlformats.org/officeDocument/2006/relationships/image" Target="../media/image440.png"/><Relationship Id="rId5" Type="http://schemas.openxmlformats.org/officeDocument/2006/relationships/image" Target="../media/image170.png"/><Relationship Id="rId10" Type="http://schemas.openxmlformats.org/officeDocument/2006/relationships/image" Target="../media/image220.png"/><Relationship Id="rId4" Type="http://schemas.openxmlformats.org/officeDocument/2006/relationships/image" Target="../media/image430.png"/><Relationship Id="rId9" Type="http://schemas.openxmlformats.org/officeDocument/2006/relationships/image" Target="../media/image210.png"/><Relationship Id="rId14" Type="http://schemas.openxmlformats.org/officeDocument/2006/relationships/image" Target="../media/image470.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32.wmf"/><Relationship Id="rId5" Type="http://schemas.openxmlformats.org/officeDocument/2006/relationships/oleObject" Target="../embeddings/oleObject7.bin"/><Relationship Id="rId4" Type="http://schemas.openxmlformats.org/officeDocument/2006/relationships/image" Target="../media/image31.wmf"/></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340.png"/><Relationship Id="rId5" Type="http://schemas.openxmlformats.org/officeDocument/2006/relationships/image" Target="../media/image33.w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2464162"/>
            <a:ext cx="6120680" cy="1938992"/>
          </a:xfrm>
          <a:prstGeom prst="rect">
            <a:avLst/>
          </a:prstGeom>
          <a:noFill/>
        </p:spPr>
        <p:txBody>
          <a:bodyPr wrap="square">
            <a:spAutoFit/>
          </a:bodyPr>
          <a:lstStyle/>
          <a:p>
            <a:pPr>
              <a:defRPr/>
            </a:pPr>
            <a:r>
              <a:rPr lang="en-US" altLang="ja-JP" sz="2400" dirty="0" smtClean="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rPr>
              <a:t>M. </a:t>
            </a:r>
            <a:r>
              <a:rPr lang="en-US" altLang="ja-JP" sz="2400" dirty="0" err="1" smtClean="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rPr>
              <a:t>Kuriki</a:t>
            </a:r>
            <a:r>
              <a:rPr lang="en-US" altLang="ja-JP" sz="2400" dirty="0" smtClean="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rPr>
              <a:t>, K. Masaki, S. </a:t>
            </a:r>
            <a:r>
              <a:rPr lang="en-US" altLang="ja-JP" sz="2400" dirty="0" err="1" smtClean="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rPr>
              <a:t>Obora</a:t>
            </a:r>
            <a:r>
              <a:rPr lang="en-US" altLang="ja-JP" sz="2400" dirty="0" smtClean="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rPr>
              <a:t>, Z. </a:t>
            </a:r>
            <a:r>
              <a:rPr lang="en-US" altLang="ja-JP" sz="2400" dirty="0" err="1" smtClean="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rPr>
              <a:t>Liptak</a:t>
            </a:r>
            <a:r>
              <a:rPr lang="en-US" altLang="ja-JP" sz="2400" dirty="0" smtClean="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rPr>
              <a:t>,</a:t>
            </a:r>
            <a:br>
              <a:rPr lang="en-US" altLang="ja-JP" sz="2400" dirty="0" smtClean="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rPr>
            </a:br>
            <a:r>
              <a:rPr lang="en-US" altLang="ja-JP" sz="2400" dirty="0" smtClean="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rPr>
              <a:t> N. </a:t>
            </a:r>
            <a:r>
              <a:rPr lang="en-US" altLang="ja-JP" sz="2400" dirty="0" err="1" smtClean="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rPr>
              <a:t>Kosugi</a:t>
            </a:r>
            <a:r>
              <a:rPr lang="en-US" altLang="ja-JP" sz="2400" baseline="30000" dirty="0" err="1">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rPr>
              <a:t>A</a:t>
            </a:r>
            <a:r>
              <a:rPr lang="en-US" altLang="ja-JP" sz="2400" baseline="30000" dirty="0" smtClean="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rPr>
              <a:t>)</a:t>
            </a:r>
            <a:r>
              <a:rPr lang="en-US" altLang="ja-JP" sz="2400" dirty="0" smtClean="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rPr>
              <a:t>, L. </a:t>
            </a:r>
            <a:r>
              <a:rPr lang="en-US" altLang="ja-JP" sz="2400" dirty="0" err="1" smtClean="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rPr>
              <a:t>Guo</a:t>
            </a:r>
            <a:r>
              <a:rPr lang="en-US" altLang="ja-JP" sz="2400" baseline="30000" dirty="0" err="1">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rPr>
              <a:t>A</a:t>
            </a:r>
            <a:r>
              <a:rPr lang="en-US" altLang="ja-JP" sz="2400" baseline="30000" dirty="0" smtClean="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rPr>
              <a:t>)</a:t>
            </a:r>
            <a:r>
              <a:rPr lang="en-US" altLang="ja-JP" sz="2400" dirty="0" smtClean="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rPr>
              <a:t>, M. </a:t>
            </a:r>
            <a:r>
              <a:rPr lang="en-US" altLang="ja-JP" sz="2400" dirty="0" err="1" smtClean="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rPr>
              <a:t>Takashima</a:t>
            </a:r>
            <a:r>
              <a:rPr lang="en-US" altLang="ja-JP" sz="2400" baseline="30000" dirty="0" err="1" smtClean="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rPr>
              <a:t>A</a:t>
            </a:r>
            <a:r>
              <a:rPr lang="en-US" altLang="ja-JP" sz="2400" baseline="30000" dirty="0" smtClean="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rPr>
              <a:t>)</a:t>
            </a:r>
            <a:endParaRPr lang="en-US" altLang="ja-JP" sz="2400" baseline="30000" dirty="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endParaRPr>
          </a:p>
          <a:p>
            <a:pPr>
              <a:defRPr/>
            </a:pPr>
            <a:r>
              <a:rPr lang="en-US" altLang="ja-JP" sz="2400" dirty="0" smtClean="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rPr>
              <a:t>Hiroshima University</a:t>
            </a:r>
            <a:endParaRPr lang="en-US" altLang="ja-JP" sz="2400" i="1" dirty="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endParaRPr>
          </a:p>
          <a:p>
            <a:pPr fontAlgn="auto">
              <a:spcBef>
                <a:spcPts val="0"/>
              </a:spcBef>
              <a:spcAft>
                <a:spcPts val="0"/>
              </a:spcAft>
              <a:defRPr/>
            </a:pPr>
            <a:r>
              <a:rPr lang="en-US" altLang="ja-JP" sz="2400" dirty="0" smtClean="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rPr>
              <a:t>A)Nagoya University</a:t>
            </a:r>
            <a:endParaRPr lang="en-US" altLang="ja-JP" sz="2400" dirty="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endParaRPr>
          </a:p>
          <a:p>
            <a:pPr fontAlgn="auto">
              <a:spcBef>
                <a:spcPts val="0"/>
              </a:spcBef>
              <a:spcAft>
                <a:spcPts val="0"/>
              </a:spcAft>
              <a:defRPr/>
            </a:pPr>
            <a:endParaRPr kumimoji="0" lang="en-US" altLang="ja-JP" sz="2400" b="1" dirty="0">
              <a:solidFill>
                <a:srgbClr val="0070C0"/>
              </a:solidFill>
              <a:latin typeface="Rounded Mgen+ 1c regular" panose="020B0502020203020207" pitchFamily="50" charset="-128"/>
              <a:ea typeface="Rounded Mgen+ 1c regular" panose="020B0502020203020207" pitchFamily="50" charset="-128"/>
              <a:cs typeface="Rounded Mgen+ 1c regular" panose="020B0502020203020207" pitchFamily="50" charset="-128"/>
            </a:endParaRPr>
          </a:p>
        </p:txBody>
      </p:sp>
      <p:sp>
        <p:nvSpPr>
          <p:cNvPr id="7" name="TextBox 6">
            <a:hlinkClick r:id="rId2"/>
          </p:cNvPr>
          <p:cNvSpPr txBox="1"/>
          <p:nvPr/>
        </p:nvSpPr>
        <p:spPr>
          <a:xfrm>
            <a:off x="539552" y="6597932"/>
            <a:ext cx="8604448" cy="215444"/>
          </a:xfrm>
          <a:prstGeom prst="rect">
            <a:avLst/>
          </a:prstGeom>
          <a:noFill/>
        </p:spPr>
        <p:txBody>
          <a:bodyPr wrap="square" rtlCol="0">
            <a:spAutoFit/>
          </a:bodyPr>
          <a:lstStyle/>
          <a:p>
            <a:r>
              <a:rPr lang="en-US" altLang="ko-KR" sz="800" dirty="0">
                <a:solidFill>
                  <a:schemeClr val="bg1"/>
                </a:solidFill>
                <a:latin typeface="Arial" pitchFamily="34" charset="0"/>
                <a:cs typeface="Arial" pitchFamily="34" charset="0"/>
              </a:rPr>
              <a:t>ALLPPT.com _ Free PowerPoint Templates, Diagrams and Charts</a:t>
            </a:r>
            <a:endParaRPr lang="ko-KR" altLang="en-US" sz="800" dirty="0">
              <a:solidFill>
                <a:schemeClr val="bg1"/>
              </a:solidFill>
              <a:latin typeface="Arial" pitchFamily="34" charset="0"/>
              <a:cs typeface="Arial" pitchFamily="34" charset="0"/>
            </a:endParaRPr>
          </a:p>
        </p:txBody>
      </p:sp>
      <p:grpSp>
        <p:nvGrpSpPr>
          <p:cNvPr id="17" name="Group 16"/>
          <p:cNvGrpSpPr/>
          <p:nvPr/>
        </p:nvGrpSpPr>
        <p:grpSpPr>
          <a:xfrm>
            <a:off x="631438" y="6153909"/>
            <a:ext cx="1110013" cy="272795"/>
            <a:chOff x="3275856" y="1242391"/>
            <a:chExt cx="1656184" cy="407020"/>
          </a:xfrm>
        </p:grpSpPr>
        <p:sp>
          <p:nvSpPr>
            <p:cNvPr id="18" name="Rounded Rectangle 17"/>
            <p:cNvSpPr/>
            <p:nvPr/>
          </p:nvSpPr>
          <p:spPr>
            <a:xfrm>
              <a:off x="3275856" y="1242391"/>
              <a:ext cx="1656184" cy="407020"/>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9" name="Picture 2" descr="E:\002-KIMS BUSINESS\007-01-ALLPPT.com\011-ALLPPT-LOGO\allppt-logo-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40000"/>
                      </a14:imgEffect>
                    </a14:imgLayer>
                  </a14:imgProps>
                </a:ext>
                <a:ext uri="{28A0092B-C50C-407E-A947-70E740481C1C}">
                  <a14:useLocalDpi xmlns:a14="http://schemas.microsoft.com/office/drawing/2010/main" val="0"/>
                </a:ext>
              </a:extLst>
            </a:blip>
            <a:srcRect/>
            <a:stretch>
              <a:fillRect/>
            </a:stretch>
          </p:blipFill>
          <p:spPr bwMode="auto">
            <a:xfrm>
              <a:off x="3516120" y="1319622"/>
              <a:ext cx="1187245" cy="24734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テキスト ボックス 1"/>
          <p:cNvSpPr txBox="1"/>
          <p:nvPr/>
        </p:nvSpPr>
        <p:spPr>
          <a:xfrm>
            <a:off x="323528" y="1064068"/>
            <a:ext cx="8512562" cy="1077218"/>
          </a:xfrm>
          <a:prstGeom prst="rect">
            <a:avLst/>
          </a:prstGeom>
          <a:noFill/>
        </p:spPr>
        <p:txBody>
          <a:bodyPr wrap="square" rtlCol="0">
            <a:spAutoFit/>
          </a:bodyPr>
          <a:lstStyle/>
          <a:p>
            <a:pPr latinLnBrk="0"/>
            <a:r>
              <a:rPr lang="en-US" altLang="ja-JP" sz="3200" b="1" dirty="0">
                <a:solidFill>
                  <a:srgbClr val="F5009D"/>
                </a:solidFill>
              </a:rPr>
              <a:t>High robustness NEA activation of GaAs cathode for polarized electron beam generation from RF </a:t>
            </a:r>
            <a:endParaRPr kumimoji="1" lang="ja-JP" altLang="en-US" sz="3200" b="1"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endParaRPr>
          </a:p>
        </p:txBody>
      </p:sp>
    </p:spTree>
    <p:extLst>
      <p:ext uri="{BB962C8B-B14F-4D97-AF65-F5344CB8AC3E}">
        <p14:creationId xmlns:p14="http://schemas.microsoft.com/office/powerpoint/2010/main" val="194122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97650" y="231792"/>
            <a:ext cx="3353891" cy="732664"/>
          </a:xfrm>
        </p:spPr>
        <p:txBody>
          <a:bodyPr>
            <a:normAutofit/>
          </a:bodyPr>
          <a:lstStyle/>
          <a:p>
            <a:r>
              <a:rPr kumimoji="1" lang="en-US" altLang="ja-JP"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Apparatus</a:t>
            </a:r>
            <a:endParaRPr kumimoji="1" lang="ja-JP" altLang="en-US"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endParaRPr>
          </a:p>
        </p:txBody>
      </p:sp>
      <p:pic>
        <p:nvPicPr>
          <p:cNvPr id="4" name="図 3"/>
          <p:cNvPicPr>
            <a:picLocks noChangeAspect="1"/>
          </p:cNvPicPr>
          <p:nvPr/>
        </p:nvPicPr>
        <p:blipFill>
          <a:blip r:embed="rId2"/>
          <a:stretch>
            <a:fillRect/>
          </a:stretch>
        </p:blipFill>
        <p:spPr>
          <a:xfrm>
            <a:off x="150794" y="1296027"/>
            <a:ext cx="4777594" cy="2580823"/>
          </a:xfrm>
          <a:prstGeom prst="rect">
            <a:avLst/>
          </a:prstGeom>
        </p:spPr>
      </p:pic>
      <p:sp>
        <p:nvSpPr>
          <p:cNvPr id="5" name="テキスト ボックス 4"/>
          <p:cNvSpPr txBox="1"/>
          <p:nvPr/>
        </p:nvSpPr>
        <p:spPr>
          <a:xfrm>
            <a:off x="323528" y="4432240"/>
            <a:ext cx="8302136" cy="2677656"/>
          </a:xfrm>
          <a:prstGeom prst="rect">
            <a:avLst/>
          </a:prstGeom>
          <a:noFill/>
        </p:spPr>
        <p:txBody>
          <a:bodyPr wrap="square" rtlCol="0">
            <a:spAutoFit/>
          </a:bodyPr>
          <a:lstStyle/>
          <a:p>
            <a:pPr marL="342900" indent="-342900" latinLnBrk="0">
              <a:buFont typeface="Wingdings" panose="05000000000000000000" pitchFamily="2" charset="2"/>
              <a:buChar char="l"/>
            </a:pPr>
            <a:r>
              <a:rPr kumimoji="1"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Chemically polished SUS chamber with NEA and Ion pumps.  Typical vacuum pressure is</a:t>
            </a:r>
            <a:r>
              <a:rPr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1.5e-8 Pa.</a:t>
            </a:r>
          </a:p>
          <a:p>
            <a:pPr marL="342900" indent="-342900" latinLnBrk="0">
              <a:buFont typeface="Wingdings" panose="05000000000000000000" pitchFamily="2" charset="2"/>
              <a:buChar char="l"/>
            </a:pPr>
            <a:r>
              <a:rPr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Cs, K, and </a:t>
            </a:r>
            <a:r>
              <a:rPr lang="en-US" altLang="ja-JP" sz="2400" dirty="0" err="1">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Te</a:t>
            </a:r>
            <a:r>
              <a:rPr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 evaporation. </a:t>
            </a:r>
          </a:p>
          <a:p>
            <a:pPr marL="342900" indent="-342900" latinLnBrk="0">
              <a:buFont typeface="Wingdings" panose="05000000000000000000" pitchFamily="2" charset="2"/>
              <a:buChar char="l"/>
            </a:pPr>
            <a:r>
              <a:rPr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Heater for cleaning. </a:t>
            </a:r>
          </a:p>
          <a:p>
            <a:pPr marL="342900" indent="-342900" latinLnBrk="0">
              <a:buFont typeface="Wingdings" panose="05000000000000000000" pitchFamily="2" charset="2"/>
              <a:buChar char="l"/>
            </a:pPr>
            <a:r>
              <a:rPr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Quartz thickness monitor. </a:t>
            </a:r>
          </a:p>
          <a:p>
            <a:pPr marL="342900" indent="-342900" latinLnBrk="0">
              <a:buFont typeface="Wingdings" panose="05000000000000000000" pitchFamily="2" charset="2"/>
              <a:buChar char="l"/>
            </a:pPr>
            <a:r>
              <a:rPr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Quantum efficiency measurement with </a:t>
            </a:r>
            <a:r>
              <a:rPr lang="en-US" altLang="ja-JP" sz="2400" dirty="0" err="1">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Xe</a:t>
            </a:r>
            <a:r>
              <a:rPr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 lump. </a:t>
            </a:r>
          </a:p>
          <a:p>
            <a:pPr latinLnBrk="0"/>
            <a:endParaRPr lang="en-US" altLang="ja-JP" sz="2400" dirty="0"/>
          </a:p>
        </p:txBody>
      </p:sp>
      <p:sp>
        <p:nvSpPr>
          <p:cNvPr id="20" name="テキスト ボックス 19"/>
          <p:cNvSpPr txBox="1"/>
          <p:nvPr/>
        </p:nvSpPr>
        <p:spPr>
          <a:xfrm>
            <a:off x="1808646" y="3887866"/>
            <a:ext cx="1451038" cy="461665"/>
          </a:xfrm>
          <a:prstGeom prst="rect">
            <a:avLst/>
          </a:prstGeom>
          <a:noFill/>
        </p:spPr>
        <p:txBody>
          <a:bodyPr wrap="none" rtlCol="0">
            <a:spAutoFit/>
          </a:bodyPr>
          <a:lstStyle/>
          <a:p>
            <a:r>
              <a:rPr kumimoji="1" lang="en-US" altLang="ja-JP" sz="2400" dirty="0">
                <a:latin typeface="Rounded Mgen+ 1c medium" panose="020B0602020203020207" pitchFamily="50" charset="-128"/>
                <a:ea typeface="Rounded Mgen+ 1c medium" panose="020B0602020203020207" pitchFamily="50" charset="-128"/>
                <a:cs typeface="Rounded Mgen+ 1c medium" panose="020B0602020203020207" pitchFamily="50" charset="-128"/>
              </a:rPr>
              <a:t>Chamber</a:t>
            </a:r>
            <a:endParaRPr kumimoji="1" lang="ja-JP" altLang="en-US" sz="2400" dirty="0">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24809" t="16514" r="25267" b="22702"/>
          <a:stretch/>
        </p:blipFill>
        <p:spPr>
          <a:xfrm>
            <a:off x="5161738" y="1314198"/>
            <a:ext cx="3463926" cy="2367547"/>
          </a:xfrm>
          <a:prstGeom prst="rect">
            <a:avLst/>
          </a:prstGeom>
        </p:spPr>
      </p:pic>
      <p:sp>
        <p:nvSpPr>
          <p:cNvPr id="8" name="テキスト ボックス 7"/>
          <p:cNvSpPr txBox="1"/>
          <p:nvPr/>
        </p:nvSpPr>
        <p:spPr>
          <a:xfrm>
            <a:off x="5580058" y="3775470"/>
            <a:ext cx="2738250" cy="461665"/>
          </a:xfrm>
          <a:prstGeom prst="rect">
            <a:avLst/>
          </a:prstGeom>
          <a:noFill/>
        </p:spPr>
        <p:txBody>
          <a:bodyPr wrap="none" rtlCol="0">
            <a:spAutoFit/>
          </a:bodyPr>
          <a:lstStyle/>
          <a:p>
            <a:r>
              <a:rPr kumimoji="1" lang="en-US" altLang="ja-JP" sz="2400" dirty="0">
                <a:latin typeface="Rounded Mgen+ 1c medium" panose="020B0602020203020207" pitchFamily="50" charset="-128"/>
                <a:ea typeface="Rounded Mgen+ 1c medium" panose="020B0602020203020207" pitchFamily="50" charset="-128"/>
                <a:cs typeface="Rounded Mgen+ 1c medium" panose="020B0602020203020207" pitchFamily="50" charset="-128"/>
              </a:rPr>
              <a:t>Evaporation head</a:t>
            </a:r>
            <a:endParaRPr kumimoji="1" lang="ja-JP" altLang="en-US" sz="2400" dirty="0">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p:txBody>
      </p:sp>
      <p:sp>
        <p:nvSpPr>
          <p:cNvPr id="9" name="テキスト ボックス 8"/>
          <p:cNvSpPr txBox="1"/>
          <p:nvPr/>
        </p:nvSpPr>
        <p:spPr>
          <a:xfrm>
            <a:off x="6313403" y="920932"/>
            <a:ext cx="473206" cy="369332"/>
          </a:xfrm>
          <a:prstGeom prst="rect">
            <a:avLst/>
          </a:prstGeom>
          <a:noFill/>
        </p:spPr>
        <p:txBody>
          <a:bodyPr wrap="none" rtlCol="0">
            <a:spAutoFit/>
          </a:bodyPr>
          <a:lstStyle/>
          <a:p>
            <a:r>
              <a:rPr kumimoji="1" lang="en-US" altLang="ja-JP" b="1" dirty="0" err="1"/>
              <a:t>Te</a:t>
            </a:r>
            <a:endParaRPr kumimoji="1" lang="ja-JP" altLang="en-US" b="1" dirty="0"/>
          </a:p>
        </p:txBody>
      </p:sp>
      <p:sp>
        <p:nvSpPr>
          <p:cNvPr id="10" name="テキスト ボックス 9"/>
          <p:cNvSpPr txBox="1"/>
          <p:nvPr/>
        </p:nvSpPr>
        <p:spPr>
          <a:xfrm>
            <a:off x="7009483" y="1162573"/>
            <a:ext cx="349776" cy="369332"/>
          </a:xfrm>
          <a:prstGeom prst="rect">
            <a:avLst/>
          </a:prstGeom>
          <a:noFill/>
        </p:spPr>
        <p:txBody>
          <a:bodyPr wrap="none" rtlCol="0">
            <a:spAutoFit/>
          </a:bodyPr>
          <a:lstStyle/>
          <a:p>
            <a:r>
              <a:rPr kumimoji="1" lang="en-US" altLang="ja-JP" b="1" dirty="0"/>
              <a:t>K</a:t>
            </a:r>
            <a:endParaRPr kumimoji="1" lang="ja-JP" altLang="en-US" b="1" dirty="0"/>
          </a:p>
        </p:txBody>
      </p:sp>
      <p:sp>
        <p:nvSpPr>
          <p:cNvPr id="11" name="テキスト ボックス 10"/>
          <p:cNvSpPr txBox="1"/>
          <p:nvPr/>
        </p:nvSpPr>
        <p:spPr>
          <a:xfrm>
            <a:off x="7359258" y="1290264"/>
            <a:ext cx="631550" cy="369332"/>
          </a:xfrm>
          <a:prstGeom prst="rect">
            <a:avLst/>
          </a:prstGeom>
          <a:noFill/>
        </p:spPr>
        <p:txBody>
          <a:bodyPr wrap="square" rtlCol="0">
            <a:spAutoFit/>
          </a:bodyPr>
          <a:lstStyle/>
          <a:p>
            <a:r>
              <a:rPr kumimoji="1" lang="en-US" altLang="ja-JP" b="1" dirty="0"/>
              <a:t>Cs2</a:t>
            </a:r>
            <a:endParaRPr kumimoji="1" lang="ja-JP" altLang="en-US" b="1" dirty="0"/>
          </a:p>
        </p:txBody>
      </p:sp>
      <p:sp>
        <p:nvSpPr>
          <p:cNvPr id="24" name="テキスト ボックス 23"/>
          <p:cNvSpPr txBox="1"/>
          <p:nvPr/>
        </p:nvSpPr>
        <p:spPr>
          <a:xfrm>
            <a:off x="7782168" y="1446665"/>
            <a:ext cx="606256" cy="369332"/>
          </a:xfrm>
          <a:prstGeom prst="rect">
            <a:avLst/>
          </a:prstGeom>
          <a:noFill/>
        </p:spPr>
        <p:txBody>
          <a:bodyPr wrap="none" rtlCol="0">
            <a:spAutoFit/>
          </a:bodyPr>
          <a:lstStyle/>
          <a:p>
            <a:r>
              <a:rPr kumimoji="1" lang="en-US" altLang="ja-JP" b="1" dirty="0"/>
              <a:t>Cs1</a:t>
            </a:r>
            <a:endParaRPr kumimoji="1" lang="ja-JP" altLang="en-US" b="1" dirty="0"/>
          </a:p>
        </p:txBody>
      </p:sp>
      <p:sp>
        <p:nvSpPr>
          <p:cNvPr id="13" name="正方形/長方形 12"/>
          <p:cNvSpPr/>
          <p:nvPr/>
        </p:nvSpPr>
        <p:spPr>
          <a:xfrm>
            <a:off x="6360561" y="964456"/>
            <a:ext cx="383983" cy="262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7029980" y="1216037"/>
            <a:ext cx="301316" cy="262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7443379" y="1334818"/>
            <a:ext cx="430521" cy="262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7873902" y="1483525"/>
            <a:ext cx="444406" cy="262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a:stCxn id="13" idx="2"/>
          </p:cNvCxnSpPr>
          <p:nvPr/>
        </p:nvCxnSpPr>
        <p:spPr>
          <a:xfrm flipH="1">
            <a:off x="6313403" y="1226859"/>
            <a:ext cx="239150" cy="4327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H="1">
            <a:off x="6921714" y="1462187"/>
            <a:ext cx="239150" cy="4327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H="1">
            <a:off x="7331296" y="1592322"/>
            <a:ext cx="252477" cy="4238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a:off x="7708460" y="1731822"/>
            <a:ext cx="298222" cy="4010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087789"/>
      </p:ext>
    </p:extLst>
  </p:cSld>
  <p:clrMapOvr>
    <a:masterClrMapping/>
  </p:clrMapOvr>
  <mc:AlternateContent xmlns:mc="http://schemas.openxmlformats.org/markup-compatibility/2006" xmlns:p14="http://schemas.microsoft.com/office/powerpoint/2010/main">
    <mc:Choice Requires="p14">
      <p:transition spd="slow" p14:dur="2000" advTm="55729"/>
    </mc:Choice>
    <mc:Fallback xmlns="">
      <p:transition spd="slow" advTm="5572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04391" cy="1325563"/>
          </a:xfrm>
        </p:spPr>
        <p:txBody>
          <a:bodyPr>
            <a:normAutofit/>
          </a:bodyPr>
          <a:lstStyle/>
          <a:p>
            <a:r>
              <a:rPr kumimoji="1" lang="en-US" altLang="ja-JP" b="1" dirty="0">
                <a:solidFill>
                  <a:srgbClr val="F5009D"/>
                </a:solidFill>
                <a:latin typeface="Rounded Mgen+ 1c heavy" panose="020B0502020203020207" pitchFamily="34" charset="-128"/>
                <a:ea typeface="Rounded Mgen+ 1c heavy" panose="020B0502020203020207" pitchFamily="34" charset="-128"/>
                <a:cs typeface="Rounded Mgen+ 1c heavy" panose="020B0502020203020207" pitchFamily="34" charset="-128"/>
              </a:rPr>
              <a:t>Calibration of </a:t>
            </a:r>
            <a:r>
              <a:rPr kumimoji="1" lang="en-US" altLang="ja-JP" b="1" dirty="0" err="1">
                <a:solidFill>
                  <a:srgbClr val="F5009D"/>
                </a:solidFill>
                <a:latin typeface="Rounded Mgen+ 1c heavy" panose="020B0502020203020207" pitchFamily="34" charset="-128"/>
                <a:ea typeface="Rounded Mgen+ 1c heavy" panose="020B0502020203020207" pitchFamily="34" charset="-128"/>
                <a:cs typeface="Rounded Mgen+ 1c heavy" panose="020B0502020203020207" pitchFamily="34" charset="-128"/>
              </a:rPr>
              <a:t>Te</a:t>
            </a:r>
            <a:r>
              <a:rPr kumimoji="1" lang="en-US" altLang="ja-JP" b="1" dirty="0">
                <a:solidFill>
                  <a:srgbClr val="F5009D"/>
                </a:solidFill>
                <a:latin typeface="Rounded Mgen+ 1c heavy" panose="020B0502020203020207" pitchFamily="34" charset="-128"/>
                <a:ea typeface="Rounded Mgen+ 1c heavy" panose="020B0502020203020207" pitchFamily="34" charset="-128"/>
                <a:cs typeface="Rounded Mgen+ 1c heavy" panose="020B0502020203020207" pitchFamily="34" charset="-128"/>
              </a:rPr>
              <a:t>  thickness</a:t>
            </a:r>
            <a:endParaRPr kumimoji="1" lang="ja-JP" altLang="en-US" b="1" dirty="0">
              <a:solidFill>
                <a:srgbClr val="F5009D"/>
              </a:solidFill>
              <a:latin typeface="Rounded Mgen+ 1c heavy" panose="020B0502020203020207" pitchFamily="34" charset="-128"/>
              <a:ea typeface="Rounded Mgen+ 1c heavy" panose="020B0502020203020207" pitchFamily="34" charset="-128"/>
              <a:cs typeface="Rounded Mgen+ 1c heavy" panose="020B0502020203020207" pitchFamily="34" charset="-128"/>
            </a:endParaRPr>
          </a:p>
        </p:txBody>
      </p:sp>
      <p:sp>
        <p:nvSpPr>
          <p:cNvPr id="3" name="コンテンツ プレースホルダー 2"/>
          <p:cNvSpPr>
            <a:spLocks noGrp="1"/>
          </p:cNvSpPr>
          <p:nvPr>
            <p:ph idx="1"/>
          </p:nvPr>
        </p:nvSpPr>
        <p:spPr>
          <a:xfrm>
            <a:off x="615914" y="4941169"/>
            <a:ext cx="8204390" cy="1916832"/>
          </a:xfrm>
          <a:ln w="28575">
            <a:noFill/>
          </a:ln>
        </p:spPr>
        <p:txBody>
          <a:bodyPr>
            <a:noAutofit/>
          </a:bodyPr>
          <a:lstStyle/>
          <a:p>
            <a:pPr marL="0" indent="0">
              <a:spcBef>
                <a:spcPts val="1176"/>
              </a:spcBef>
              <a:buNone/>
            </a:pPr>
            <a:r>
              <a:rPr kumimoji="1" lang="en-US" altLang="ja-JP" sz="2400" dirty="0">
                <a:solidFill>
                  <a:schemeClr val="tx1">
                    <a:lumMod val="75000"/>
                    <a:lumOff val="25000"/>
                  </a:schemeClr>
                </a:solidFill>
                <a:latin typeface="Rounded Mgen+ 1c medium" panose="020B0502020203020207" pitchFamily="34" charset="-128"/>
                <a:ea typeface="Rounded Mgen+ 1c medium" panose="020B0502020203020207" pitchFamily="34" charset="-128"/>
                <a:cs typeface="Rounded Mgen+ 1c medium" panose="020B0502020203020207" pitchFamily="34" charset="-128"/>
              </a:rPr>
              <a:t>Several samples of </a:t>
            </a:r>
            <a:r>
              <a:rPr kumimoji="1" lang="en-US" altLang="ja-JP" sz="2400" dirty="0" err="1">
                <a:solidFill>
                  <a:schemeClr val="tx1">
                    <a:lumMod val="75000"/>
                    <a:lumOff val="25000"/>
                  </a:schemeClr>
                </a:solidFill>
                <a:latin typeface="Rounded Mgen+ 1c medium" panose="020B0502020203020207" pitchFamily="34" charset="-128"/>
                <a:ea typeface="Rounded Mgen+ 1c medium" panose="020B0502020203020207" pitchFamily="34" charset="-128"/>
                <a:cs typeface="Rounded Mgen+ 1c medium" panose="020B0502020203020207" pitchFamily="34" charset="-128"/>
              </a:rPr>
              <a:t>Te</a:t>
            </a:r>
            <a:r>
              <a:rPr kumimoji="1" lang="en-US" altLang="ja-JP" sz="2400" dirty="0">
                <a:solidFill>
                  <a:schemeClr val="tx1">
                    <a:lumMod val="75000"/>
                    <a:lumOff val="25000"/>
                  </a:schemeClr>
                </a:solidFill>
                <a:latin typeface="Rounded Mgen+ 1c medium" panose="020B0502020203020207" pitchFamily="34" charset="-128"/>
                <a:ea typeface="Rounded Mgen+ 1c medium" panose="020B0502020203020207" pitchFamily="34" charset="-128"/>
                <a:cs typeface="Rounded Mgen+ 1c medium" panose="020B0502020203020207" pitchFamily="34" charset="-128"/>
              </a:rPr>
              <a:t> evaporated on GaAs substrate.</a:t>
            </a:r>
          </a:p>
          <a:p>
            <a:pPr marL="0" indent="0">
              <a:spcBef>
                <a:spcPts val="1176"/>
              </a:spcBef>
              <a:buNone/>
            </a:pPr>
            <a:r>
              <a:rPr kumimoji="1" lang="en-US" altLang="ja-JP" sz="2400" dirty="0">
                <a:solidFill>
                  <a:schemeClr val="tx1">
                    <a:lumMod val="75000"/>
                    <a:lumOff val="25000"/>
                  </a:schemeClr>
                </a:solidFill>
                <a:latin typeface="Rounded Mgen+ 1c medium" panose="020B0502020203020207" pitchFamily="34" charset="-128"/>
                <a:ea typeface="Rounded Mgen+ 1c medium" panose="020B0502020203020207" pitchFamily="34" charset="-128"/>
                <a:cs typeface="Rounded Mgen+ 1c medium" panose="020B0502020203020207" pitchFamily="34" charset="-128"/>
              </a:rPr>
              <a:t>Calibrated with Ellipsometry measurement. </a:t>
            </a:r>
          </a:p>
          <a:p>
            <a:pPr marL="0" indent="0">
              <a:spcBef>
                <a:spcPts val="1176"/>
              </a:spcBef>
              <a:buNone/>
            </a:pPr>
            <a:r>
              <a:rPr kumimoji="1" lang="en-US" altLang="ja-JP" sz="2400" dirty="0">
                <a:solidFill>
                  <a:schemeClr val="tx1">
                    <a:lumMod val="75000"/>
                    <a:lumOff val="25000"/>
                  </a:schemeClr>
                </a:solidFill>
                <a:latin typeface="Rounded Mgen+ 1c medium" panose="020B0502020203020207" pitchFamily="34" charset="-128"/>
                <a:ea typeface="Rounded Mgen+ 1c medium" panose="020B0502020203020207" pitchFamily="34" charset="-128"/>
                <a:cs typeface="Rounded Mgen+ 1c medium" panose="020B0502020203020207" pitchFamily="34" charset="-128"/>
              </a:rPr>
              <a:t>Use the thickness with the ellipsometry for further analysis.</a:t>
            </a:r>
          </a:p>
        </p:txBody>
      </p:sp>
      <p:pic>
        <p:nvPicPr>
          <p:cNvPr id="6" name="図 5"/>
          <p:cNvPicPr>
            <a:picLocks noChangeAspect="1"/>
          </p:cNvPicPr>
          <p:nvPr/>
        </p:nvPicPr>
        <p:blipFill rotWithShape="1">
          <a:blip r:embed="rId2">
            <a:extLst>
              <a:ext uri="{28A0092B-C50C-407E-A947-70E740481C1C}">
                <a14:useLocalDpi xmlns:a14="http://schemas.microsoft.com/office/drawing/2010/main" val="0"/>
              </a:ext>
            </a:extLst>
          </a:blip>
          <a:srcRect l="23341" t="29883" r="31185" b="19008"/>
          <a:stretch/>
        </p:blipFill>
        <p:spPr>
          <a:xfrm>
            <a:off x="1691680" y="1196752"/>
            <a:ext cx="5174858" cy="3635076"/>
          </a:xfrm>
          <a:prstGeom prst="rect">
            <a:avLst/>
          </a:prstGeom>
        </p:spPr>
      </p:pic>
    </p:spTree>
    <p:extLst>
      <p:ext uri="{BB962C8B-B14F-4D97-AF65-F5344CB8AC3E}">
        <p14:creationId xmlns:p14="http://schemas.microsoft.com/office/powerpoint/2010/main" val="1778558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A9BCDB40-9C20-5D43-8BAF-F04D08DFFAB6}"/>
              </a:ext>
            </a:extLst>
          </p:cNvPr>
          <p:cNvGrpSpPr/>
          <p:nvPr/>
        </p:nvGrpSpPr>
        <p:grpSpPr>
          <a:xfrm>
            <a:off x="4403300" y="3356992"/>
            <a:ext cx="4761088" cy="3324892"/>
            <a:chOff x="4403300" y="3356992"/>
            <a:chExt cx="4761088" cy="3324892"/>
          </a:xfrm>
        </p:grpSpPr>
        <p:pic>
          <p:nvPicPr>
            <p:cNvPr id="26" name="図 25">
              <a:extLst>
                <a:ext uri="{FF2B5EF4-FFF2-40B4-BE49-F238E27FC236}">
                  <a16:creationId xmlns:a16="http://schemas.microsoft.com/office/drawing/2014/main" id="{999A2DF9-42F0-814E-830C-CD2420BE35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3300" y="3356992"/>
              <a:ext cx="4735453" cy="3324892"/>
            </a:xfrm>
            <a:prstGeom prst="rect">
              <a:avLst/>
            </a:prstGeom>
          </p:spPr>
        </p:pic>
        <p:sp>
          <p:nvSpPr>
            <p:cNvPr id="25" name="テキスト ボックス 24">
              <a:extLst>
                <a:ext uri="{FF2B5EF4-FFF2-40B4-BE49-F238E27FC236}">
                  <a16:creationId xmlns:a16="http://schemas.microsoft.com/office/drawing/2014/main" id="{10B90E5A-7B14-7D42-B045-5E6FD853D873}"/>
                </a:ext>
              </a:extLst>
            </p:cNvPr>
            <p:cNvSpPr txBox="1"/>
            <p:nvPr/>
          </p:nvSpPr>
          <p:spPr>
            <a:xfrm>
              <a:off x="6355751" y="3569284"/>
              <a:ext cx="2808637" cy="369332"/>
            </a:xfrm>
            <a:prstGeom prst="rect">
              <a:avLst/>
            </a:prstGeom>
            <a:noFill/>
          </p:spPr>
          <p:txBody>
            <a:bodyPr wrap="square" rtlCol="0">
              <a:spAutoFit/>
            </a:bodyPr>
            <a:lstStyle/>
            <a:p>
              <a:r>
                <a:rPr kumimoji="1" lang="en-US" altLang="ja-JP" dirty="0" err="1">
                  <a:latin typeface="Rounded Mgen+ 1c medium" panose="020B0602020203020207" pitchFamily="50" charset="-128"/>
                  <a:ea typeface="Rounded Mgen+ 1c medium" panose="020B0602020203020207" pitchFamily="50" charset="-128"/>
                  <a:cs typeface="Rounded Mgen+ 1c medium" panose="020B0602020203020207" pitchFamily="50" charset="-128"/>
                </a:rPr>
                <a:t>Te</a:t>
              </a:r>
              <a:r>
                <a:rPr kumimoji="1" lang="en-US" altLang="ja-JP" dirty="0">
                  <a:latin typeface="Rounded Mgen+ 1c medium" panose="020B0602020203020207" pitchFamily="50" charset="-128"/>
                  <a:ea typeface="Rounded Mgen+ 1c medium" panose="020B0602020203020207" pitchFamily="50" charset="-128"/>
                  <a:cs typeface="Rounded Mgen+ 1c medium" panose="020B0602020203020207" pitchFamily="50" charset="-128"/>
                </a:rPr>
                <a:t> 13.6Å</a:t>
              </a:r>
              <a:endParaRPr kumimoji="1" lang="ja-JP" altLang="en-US" dirty="0">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p:txBody>
        </p:sp>
      </p:grpSp>
      <p:sp>
        <p:nvSpPr>
          <p:cNvPr id="2" name="タイトル 1"/>
          <p:cNvSpPr>
            <a:spLocks noGrp="1"/>
          </p:cNvSpPr>
          <p:nvPr>
            <p:ph type="title"/>
          </p:nvPr>
        </p:nvSpPr>
        <p:spPr>
          <a:xfrm>
            <a:off x="1863626" y="104960"/>
            <a:ext cx="5079347" cy="899484"/>
          </a:xfrm>
        </p:spPr>
        <p:txBody>
          <a:bodyPr>
            <a:normAutofit/>
          </a:bodyPr>
          <a:lstStyle/>
          <a:p>
            <a:r>
              <a:rPr kumimoji="1" lang="en-US" altLang="ja-JP"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Experiment</a:t>
            </a:r>
            <a:endParaRPr kumimoji="1" lang="ja-JP" altLang="en-US"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endParaRPr>
          </a:p>
        </p:txBody>
      </p:sp>
      <p:sp>
        <p:nvSpPr>
          <p:cNvPr id="53" name="テキスト ボックス 52">
            <a:extLst>
              <a:ext uri="{FF2B5EF4-FFF2-40B4-BE49-F238E27FC236}">
                <a16:creationId xmlns:a16="http://schemas.microsoft.com/office/drawing/2014/main" id="{951BB23F-D165-714C-AC26-B12C257FDEA0}"/>
              </a:ext>
            </a:extLst>
          </p:cNvPr>
          <p:cNvSpPr txBox="1"/>
          <p:nvPr/>
        </p:nvSpPr>
        <p:spPr>
          <a:xfrm>
            <a:off x="271820" y="980728"/>
            <a:ext cx="8600360" cy="1938992"/>
          </a:xfrm>
          <a:prstGeom prst="rect">
            <a:avLst/>
          </a:prstGeom>
          <a:noFill/>
          <a:ln w="34925">
            <a:noFill/>
          </a:ln>
        </p:spPr>
        <p:txBody>
          <a:bodyPr wrap="square" rtlCol="0">
            <a:spAutoFit/>
          </a:bodyPr>
          <a:lstStyle/>
          <a:p>
            <a:pPr marL="342900" indent="-342900" latinLnBrk="0">
              <a:buFont typeface="Wingdings" panose="05000000000000000000" pitchFamily="2" charset="2"/>
              <a:buChar char="l"/>
            </a:pPr>
            <a:r>
              <a:rPr lang="en-US" altLang="ja-JP" sz="20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Evaporate </a:t>
            </a:r>
            <a:r>
              <a:rPr lang="en-US" altLang="ja-JP" sz="2000" dirty="0" err="1">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Te</a:t>
            </a:r>
            <a:r>
              <a:rPr lang="en-US" altLang="ja-JP" sz="20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 until the decided thickness. </a:t>
            </a:r>
          </a:p>
          <a:p>
            <a:pPr marL="342900" indent="-342900" latinLnBrk="0">
              <a:buFont typeface="Wingdings" panose="05000000000000000000" pitchFamily="2" charset="2"/>
              <a:buChar char="l"/>
            </a:pPr>
            <a:r>
              <a:rPr lang="en-US" altLang="ja-JP" sz="20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Evaporate K and Cs repeatedly.</a:t>
            </a:r>
          </a:p>
          <a:p>
            <a:pPr marL="342900" indent="-342900" latinLnBrk="0">
              <a:buFont typeface="Wingdings" panose="05000000000000000000" pitchFamily="2" charset="2"/>
              <a:buChar char="l"/>
            </a:pPr>
            <a:r>
              <a:rPr lang="en-US" altLang="ja-JP" sz="20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Measure the QE spectrum after each K and Cs evaporation.</a:t>
            </a:r>
          </a:p>
          <a:p>
            <a:pPr marL="342900" indent="-342900" latinLnBrk="0">
              <a:buFont typeface="Wingdings" panose="05000000000000000000" pitchFamily="2" charset="2"/>
              <a:buChar char="l"/>
            </a:pPr>
            <a:r>
              <a:rPr lang="en-US" altLang="ja-JP" sz="20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The optimum thickness of Cs and K is defined as that giving the maximum QE at 4.9 eV. </a:t>
            </a:r>
            <a:endParaRPr lang="en-US" altLang="ja-JP" sz="2000" dirty="0" smtClean="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a:p>
            <a:pPr marL="342900" indent="-342900" latinLnBrk="0">
              <a:buFont typeface="Wingdings" panose="05000000000000000000" pitchFamily="2" charset="2"/>
              <a:buChar char="l"/>
            </a:pPr>
            <a:r>
              <a:rPr lang="en-US" altLang="ja-JP" sz="2000" dirty="0" smtClean="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Emission with 1.4.9 eV photo is from </a:t>
            </a:r>
            <a:r>
              <a:rPr lang="en-US" altLang="ja-JP" sz="2000" dirty="0" err="1" smtClean="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CsKTe</a:t>
            </a:r>
            <a:endParaRPr lang="en-US" altLang="ja-JP" sz="2000" dirty="0">
              <a:solidFill>
                <a:schemeClr val="tx1">
                  <a:lumMod val="85000"/>
                  <a:lumOff val="15000"/>
                </a:schemeClr>
              </a:solidFill>
            </a:endParaRPr>
          </a:p>
        </p:txBody>
      </p:sp>
      <p:cxnSp>
        <p:nvCxnSpPr>
          <p:cNvPr id="27" name="直線コネクタ 26">
            <a:extLst>
              <a:ext uri="{FF2B5EF4-FFF2-40B4-BE49-F238E27FC236}">
                <a16:creationId xmlns:a16="http://schemas.microsoft.com/office/drawing/2014/main" id="{045A987B-9DE9-204D-B973-4CD6E0964690}"/>
              </a:ext>
            </a:extLst>
          </p:cNvPr>
          <p:cNvCxnSpPr>
            <a:cxnSpLocks/>
          </p:cNvCxnSpPr>
          <p:nvPr/>
        </p:nvCxnSpPr>
        <p:spPr>
          <a:xfrm>
            <a:off x="5493370" y="4149080"/>
            <a:ext cx="1" cy="211869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337CF357-B7E9-EB47-9A58-697C61FA5DD7}"/>
              </a:ext>
            </a:extLst>
          </p:cNvPr>
          <p:cNvSpPr txBox="1"/>
          <p:nvPr/>
        </p:nvSpPr>
        <p:spPr>
          <a:xfrm>
            <a:off x="5177988" y="3729747"/>
            <a:ext cx="1152128" cy="369332"/>
          </a:xfrm>
          <a:prstGeom prst="rect">
            <a:avLst/>
          </a:prstGeom>
          <a:noFill/>
        </p:spPr>
        <p:txBody>
          <a:bodyPr wrap="square" rtlCol="0">
            <a:spAutoFit/>
          </a:bodyPr>
          <a:lstStyle/>
          <a:p>
            <a:r>
              <a:rPr kumimoji="1" lang="en-US" altLang="ja-JP" dirty="0">
                <a:solidFill>
                  <a:srgbClr val="F5009D"/>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1.43 eV</a:t>
            </a:r>
            <a:endParaRPr kumimoji="1" lang="ja-JP" altLang="en-US" dirty="0">
              <a:solidFill>
                <a:srgbClr val="F5009D"/>
              </a:solidFill>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p:txBody>
      </p:sp>
      <p:pic>
        <p:nvPicPr>
          <p:cNvPr id="30" name="図 29"/>
          <p:cNvPicPr>
            <a:picLocks noChangeAspect="1"/>
          </p:cNvPicPr>
          <p:nvPr/>
        </p:nvPicPr>
        <p:blipFill rotWithShape="1">
          <a:blip r:embed="rId4">
            <a:extLst>
              <a:ext uri="{28A0092B-C50C-407E-A947-70E740481C1C}">
                <a14:useLocalDpi xmlns:a14="http://schemas.microsoft.com/office/drawing/2010/main" val="0"/>
              </a:ext>
            </a:extLst>
          </a:blip>
          <a:srcRect l="23588" t="29572" r="30992" b="19008"/>
          <a:stretch/>
        </p:blipFill>
        <p:spPr>
          <a:xfrm>
            <a:off x="107504" y="3438292"/>
            <a:ext cx="4195062" cy="2968272"/>
          </a:xfrm>
          <a:prstGeom prst="rect">
            <a:avLst/>
          </a:prstGeom>
        </p:spPr>
      </p:pic>
    </p:spTree>
    <p:extLst>
      <p:ext uri="{BB962C8B-B14F-4D97-AF65-F5344CB8AC3E}">
        <p14:creationId xmlns:p14="http://schemas.microsoft.com/office/powerpoint/2010/main" val="100730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 calcmode="lin" valueType="num">
                                      <p:cBhvr additive="base">
                                        <p:cTn id="7"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
                                            <p:txEl>
                                              <p:pRg st="1" end="1"/>
                                            </p:txEl>
                                          </p:spTgt>
                                        </p:tgtEl>
                                        <p:attrNameLst>
                                          <p:attrName>style.visibility</p:attrName>
                                        </p:attrNameLst>
                                      </p:cBhvr>
                                      <p:to>
                                        <p:strVal val="visible"/>
                                      </p:to>
                                    </p:set>
                                    <p:anim calcmode="lin" valueType="num">
                                      <p:cBhvr additive="base">
                                        <p:cTn id="13" dur="500" fill="hold"/>
                                        <p:tgtEl>
                                          <p:spTgt spid="5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
                                            <p:txEl>
                                              <p:pRg st="2" end="2"/>
                                            </p:txEl>
                                          </p:spTgt>
                                        </p:tgtEl>
                                        <p:attrNameLst>
                                          <p:attrName>style.visibility</p:attrName>
                                        </p:attrNameLst>
                                      </p:cBhvr>
                                      <p:to>
                                        <p:strVal val="visible"/>
                                      </p:to>
                                    </p:set>
                                    <p:anim calcmode="lin" valueType="num">
                                      <p:cBhvr additive="base">
                                        <p:cTn id="19"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3">
                                            <p:txEl>
                                              <p:pRg st="3" end="3"/>
                                            </p:txEl>
                                          </p:spTgt>
                                        </p:tgtEl>
                                        <p:attrNameLst>
                                          <p:attrName>style.visibility</p:attrName>
                                        </p:attrNameLst>
                                      </p:cBhvr>
                                      <p:to>
                                        <p:strVal val="visible"/>
                                      </p:to>
                                    </p:set>
                                    <p:anim calcmode="lin" valueType="num">
                                      <p:cBhvr additive="base">
                                        <p:cTn id="25" dur="500" fill="hold"/>
                                        <p:tgtEl>
                                          <p:spTgt spid="5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3">
                                            <p:txEl>
                                              <p:pRg st="4" end="4"/>
                                            </p:txEl>
                                          </p:spTgt>
                                        </p:tgtEl>
                                        <p:attrNameLst>
                                          <p:attrName>style.visibility</p:attrName>
                                        </p:attrNameLst>
                                      </p:cBhvr>
                                      <p:to>
                                        <p:strVal val="visible"/>
                                      </p:to>
                                    </p:set>
                                    <p:anim calcmode="lin" valueType="num">
                                      <p:cBhvr additive="base">
                                        <p:cTn id="31"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par>
                          <p:cTn id="43" fill="hold">
                            <p:stCondLst>
                              <p:cond delay="500"/>
                            </p:stCondLst>
                            <p:childTnLst>
                              <p:par>
                                <p:cTn id="44" presetID="1" presetClass="entr" presetSubtype="0" fill="hold" grpId="0" nodeType="afterEffect">
                                  <p:stCondLst>
                                    <p:cond delay="2000"/>
                                  </p:stCondLst>
                                  <p:childTnLst>
                                    <p:set>
                                      <p:cBhvr>
                                        <p:cTn id="45" dur="1" fill="hold">
                                          <p:stCondLst>
                                            <p:cond delay="0"/>
                                          </p:stCondLst>
                                        </p:cTn>
                                        <p:tgtEl>
                                          <p:spTgt spid="2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37669" y="0"/>
            <a:ext cx="8229600" cy="1143000"/>
          </a:xfrm>
        </p:spPr>
        <p:txBody>
          <a:bodyPr/>
          <a:lstStyle/>
          <a:p>
            <a:r>
              <a:rPr kumimoji="1" lang="en-US" altLang="ja-JP"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Thickness VS. QE</a:t>
            </a:r>
            <a:endParaRPr kumimoji="1" lang="ja-JP" altLang="en-US"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endParaRPr>
          </a:p>
        </p:txBody>
      </p:sp>
      <p:pic>
        <p:nvPicPr>
          <p:cNvPr id="7" name="図 6"/>
          <p:cNvPicPr>
            <a:picLocks noChangeAspect="1"/>
          </p:cNvPicPr>
          <p:nvPr/>
        </p:nvPicPr>
        <p:blipFill>
          <a:blip r:embed="rId2"/>
          <a:stretch>
            <a:fillRect/>
          </a:stretch>
        </p:blipFill>
        <p:spPr>
          <a:xfrm>
            <a:off x="4674301" y="1388929"/>
            <a:ext cx="4347715" cy="3119773"/>
          </a:xfrm>
          <a:prstGeom prst="rect">
            <a:avLst/>
          </a:prstGeom>
        </p:spPr>
      </p:pic>
      <p:sp>
        <p:nvSpPr>
          <p:cNvPr id="9" name="テキスト ボックス 8">
            <a:extLst>
              <a:ext uri="{FF2B5EF4-FFF2-40B4-BE49-F238E27FC236}">
                <a16:creationId xmlns:a16="http://schemas.microsoft.com/office/drawing/2014/main" id="{951BB23F-D165-714C-AC26-B12C257FDEA0}"/>
              </a:ext>
            </a:extLst>
          </p:cNvPr>
          <p:cNvSpPr txBox="1"/>
          <p:nvPr/>
        </p:nvSpPr>
        <p:spPr>
          <a:xfrm>
            <a:off x="0" y="4681423"/>
            <a:ext cx="9145960" cy="1938992"/>
          </a:xfrm>
          <a:prstGeom prst="rect">
            <a:avLst/>
          </a:prstGeom>
          <a:noFill/>
          <a:ln w="34925">
            <a:noFill/>
          </a:ln>
        </p:spPr>
        <p:txBody>
          <a:bodyPr wrap="square" rtlCol="0">
            <a:spAutoFit/>
          </a:bodyPr>
          <a:lstStyle/>
          <a:p>
            <a:pPr marL="342900" indent="-342900">
              <a:buFont typeface="Wingdings" panose="05000000000000000000" pitchFamily="2" charset="2"/>
              <a:buChar char="l"/>
            </a:pPr>
            <a:r>
              <a:rPr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QE at 4.96 eV </a:t>
            </a:r>
            <a:r>
              <a:rPr lang="en-US" altLang="ja-JP" sz="2400" dirty="0" smtClean="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is </a:t>
            </a:r>
            <a:r>
              <a:rPr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saturated with more Cs-K and </a:t>
            </a:r>
            <a:r>
              <a:rPr lang="en-US" altLang="ja-JP" sz="2400" dirty="0" err="1">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Te</a:t>
            </a:r>
            <a:r>
              <a:rPr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 </a:t>
            </a:r>
          </a:p>
          <a:p>
            <a:pPr marL="342900" indent="-342900">
              <a:buFont typeface="Wingdings" panose="05000000000000000000" pitchFamily="2" charset="2"/>
              <a:buChar char="l"/>
            </a:pPr>
            <a:r>
              <a:rPr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QE at 1.43 eV is peaked at some </a:t>
            </a:r>
            <a:r>
              <a:rPr lang="en-US" altLang="ja-JP" sz="2400" dirty="0" err="1">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Te</a:t>
            </a:r>
            <a:r>
              <a:rPr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 and Cs-K thickness</a:t>
            </a:r>
            <a:r>
              <a:rPr kumimoji="1" lang="en-US" altLang="ja-JP" sz="2400" dirty="0">
                <a:latin typeface="Rounded Mgen+ 1c medium" panose="020B0602020203020207" pitchFamily="50" charset="-128"/>
                <a:ea typeface="Rounded Mgen+ 1c medium" panose="020B0602020203020207" pitchFamily="50" charset="-128"/>
                <a:cs typeface="Rounded Mgen+ 1c medium" panose="020B0602020203020207" pitchFamily="50" charset="-128"/>
              </a:rPr>
              <a:t>.</a:t>
            </a:r>
          </a:p>
          <a:p>
            <a:pPr marL="342900" indent="-342900">
              <a:buFont typeface="Wingdings" panose="05000000000000000000" pitchFamily="2" charset="2"/>
              <a:buChar char="l"/>
            </a:pPr>
            <a:r>
              <a:rPr kumimoji="1"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These results are consistent that electron emissions with 4.96 and 1.43 eV photon are from </a:t>
            </a:r>
            <a:r>
              <a:rPr kumimoji="1" lang="en-US" altLang="ja-JP" sz="2400" dirty="0" err="1">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CsKTe</a:t>
            </a:r>
            <a:r>
              <a:rPr kumimoji="1"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 and GaAs, </a:t>
            </a:r>
            <a:br>
              <a:rPr kumimoji="1"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br>
            <a:r>
              <a:rPr kumimoji="1"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respectively. </a:t>
            </a:r>
            <a:endParaRPr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p:txBody>
      </p:sp>
      <p:pic>
        <p:nvPicPr>
          <p:cNvPr id="10" name="図 9">
            <a:extLst>
              <a:ext uri="{FF2B5EF4-FFF2-40B4-BE49-F238E27FC236}">
                <a16:creationId xmlns:a16="http://schemas.microsoft.com/office/drawing/2014/main" id="{39B07140-8FD2-AD4F-BD8A-E64449FC8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6" y="1290199"/>
            <a:ext cx="4479663" cy="3145295"/>
          </a:xfrm>
          <a:prstGeom prst="rect">
            <a:avLst/>
          </a:prstGeom>
        </p:spPr>
      </p:pic>
      <p:sp>
        <p:nvSpPr>
          <p:cNvPr id="6" name="正方形/長方形 5"/>
          <p:cNvSpPr/>
          <p:nvPr/>
        </p:nvSpPr>
        <p:spPr>
          <a:xfrm>
            <a:off x="1331639" y="3648873"/>
            <a:ext cx="1181734" cy="369332"/>
          </a:xfrm>
          <a:prstGeom prst="rect">
            <a:avLst/>
          </a:prstGeom>
        </p:spPr>
        <p:txBody>
          <a:bodyPr wrap="none">
            <a:spAutoFit/>
          </a:bodyPr>
          <a:lstStyle/>
          <a:p>
            <a:r>
              <a:rPr kumimoji="1" lang="en-US" altLang="ja-JP" dirty="0" err="1">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Te</a:t>
            </a:r>
            <a:r>
              <a:rPr kumimoji="1" lang="en-US" altLang="ja-JP"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 13.6Å</a:t>
            </a:r>
            <a:endParaRPr kumimoji="1" lang="ja-JP" altLang="en-US"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p:txBody>
      </p:sp>
      <p:sp>
        <p:nvSpPr>
          <p:cNvPr id="2" name="正方形/長方形 1">
            <a:extLst>
              <a:ext uri="{FF2B5EF4-FFF2-40B4-BE49-F238E27FC236}">
                <a16:creationId xmlns:a16="http://schemas.microsoft.com/office/drawing/2014/main" id="{3FF229EF-79AD-054E-B77F-3531E9CDC4EF}"/>
              </a:ext>
            </a:extLst>
          </p:cNvPr>
          <p:cNvSpPr/>
          <p:nvPr/>
        </p:nvSpPr>
        <p:spPr>
          <a:xfrm rot="16200000">
            <a:off x="-519007" y="2617719"/>
            <a:ext cx="1314784" cy="307777"/>
          </a:xfrm>
          <a:prstGeom prst="rect">
            <a:avLst/>
          </a:prstGeom>
          <a:solidFill>
            <a:schemeClr val="bg1"/>
          </a:solidFill>
        </p:spPr>
        <p:txBody>
          <a:bodyPr wrap="none">
            <a:spAutoFit/>
          </a:bodyPr>
          <a:lstStyle/>
          <a:p>
            <a:r>
              <a:rPr lang="en-US" altLang="ja-JP" sz="1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QE (4.96 eV) </a:t>
            </a:r>
            <a:endParaRPr lang="ja-JP" altLang="en-US" sz="1400"/>
          </a:p>
        </p:txBody>
      </p:sp>
      <p:sp>
        <p:nvSpPr>
          <p:cNvPr id="8" name="正方形/長方形 7">
            <a:extLst>
              <a:ext uri="{FF2B5EF4-FFF2-40B4-BE49-F238E27FC236}">
                <a16:creationId xmlns:a16="http://schemas.microsoft.com/office/drawing/2014/main" id="{AB600979-45DB-6240-905A-E26A9FC54037}"/>
              </a:ext>
            </a:extLst>
          </p:cNvPr>
          <p:cNvSpPr/>
          <p:nvPr/>
        </p:nvSpPr>
        <p:spPr>
          <a:xfrm rot="5400000">
            <a:off x="3670451" y="2617718"/>
            <a:ext cx="1170513" cy="307777"/>
          </a:xfrm>
          <a:prstGeom prst="rect">
            <a:avLst/>
          </a:prstGeom>
          <a:solidFill>
            <a:schemeClr val="bg1"/>
          </a:solidFill>
        </p:spPr>
        <p:txBody>
          <a:bodyPr wrap="none">
            <a:spAutoFit/>
          </a:bodyPr>
          <a:lstStyle/>
          <a:p>
            <a:r>
              <a:rPr lang="en-US" altLang="ja-JP" sz="1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QE (1.43V) </a:t>
            </a:r>
            <a:endParaRPr lang="ja-JP" altLang="en-US" sz="1400" dirty="0"/>
          </a:p>
        </p:txBody>
      </p:sp>
      <p:sp>
        <p:nvSpPr>
          <p:cNvPr id="4" name="右矢印 3"/>
          <p:cNvSpPr/>
          <p:nvPr/>
        </p:nvSpPr>
        <p:spPr>
          <a:xfrm rot="10800000">
            <a:off x="1115616" y="2124542"/>
            <a:ext cx="432048" cy="162530"/>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2630405" y="2261749"/>
            <a:ext cx="432048" cy="16253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6948264" y="3490742"/>
            <a:ext cx="432048" cy="157329"/>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10800000">
            <a:off x="5469926" y="2424279"/>
            <a:ext cx="432048" cy="162530"/>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265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右矢印 58"/>
          <p:cNvSpPr/>
          <p:nvPr/>
        </p:nvSpPr>
        <p:spPr>
          <a:xfrm rot="16200000">
            <a:off x="5258806" y="3786152"/>
            <a:ext cx="1919900" cy="2933788"/>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itle 2"/>
          <p:cNvSpPr>
            <a:spLocks noGrp="1"/>
          </p:cNvSpPr>
          <p:nvPr>
            <p:ph type="title"/>
          </p:nvPr>
        </p:nvSpPr>
        <p:spPr>
          <a:xfrm>
            <a:off x="903547" y="78621"/>
            <a:ext cx="8028384" cy="1069514"/>
          </a:xfrm>
        </p:spPr>
        <p:txBody>
          <a:bodyPr>
            <a:normAutofit fontScale="90000"/>
          </a:bodyPr>
          <a:lstStyle/>
          <a:p>
            <a:r>
              <a:rPr lang="en-US" altLang="ko-KR" dirty="0" smtClean="0">
                <a:solidFill>
                  <a:srgbClr val="F5009D"/>
                </a:solidFill>
                <a:latin typeface="メイリオ" panose="020B0604030504040204" pitchFamily="50" charset="-128"/>
                <a:ea typeface="メイリオ" panose="020B0604030504040204" pitchFamily="50" charset="-128"/>
              </a:rPr>
              <a:t>Cathode Degradation Model</a:t>
            </a:r>
            <a:endParaRPr lang="ko-KR" altLang="en-US" dirty="0">
              <a:solidFill>
                <a:srgbClr val="F5009D"/>
              </a:solidFill>
              <a:latin typeface="メイリオ" panose="020B0604030504040204" pitchFamily="50" charset="-128"/>
            </a:endParaRPr>
          </a:p>
        </p:txBody>
      </p:sp>
      <p:grpSp>
        <p:nvGrpSpPr>
          <p:cNvPr id="23" name="グループ化 22"/>
          <p:cNvGrpSpPr/>
          <p:nvPr/>
        </p:nvGrpSpPr>
        <p:grpSpPr>
          <a:xfrm>
            <a:off x="2445256" y="4415690"/>
            <a:ext cx="6048672" cy="2291397"/>
            <a:chOff x="3179858" y="2243340"/>
            <a:chExt cx="5345713" cy="1696586"/>
          </a:xfrm>
        </p:grpSpPr>
        <p:sp>
          <p:nvSpPr>
            <p:cNvPr id="24" name="正方形/長方形 23"/>
            <p:cNvSpPr/>
            <p:nvPr/>
          </p:nvSpPr>
          <p:spPr>
            <a:xfrm>
              <a:off x="3313687" y="3584278"/>
              <a:ext cx="5211884" cy="35564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latin typeface="Elephant" panose="02020904090505020303" pitchFamily="18" charset="0"/>
                  <a:ea typeface="+mj-ea"/>
                </a:rPr>
                <a:t>Cathode</a:t>
              </a:r>
              <a:endParaRPr lang="ja-JP" altLang="en-US" b="1" dirty="0">
                <a:solidFill>
                  <a:schemeClr val="tx1"/>
                </a:solidFill>
                <a:latin typeface="Elephant" panose="02020904090505020303" pitchFamily="18" charset="0"/>
                <a:ea typeface="+mj-ea"/>
              </a:endParaRPr>
            </a:p>
          </p:txBody>
        </p:sp>
        <p:sp>
          <p:nvSpPr>
            <p:cNvPr id="25" name="円/楕円 24"/>
            <p:cNvSpPr/>
            <p:nvPr/>
          </p:nvSpPr>
          <p:spPr>
            <a:xfrm>
              <a:off x="5731388" y="3141618"/>
              <a:ext cx="232917" cy="1971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円/楕円 25"/>
            <p:cNvSpPr/>
            <p:nvPr/>
          </p:nvSpPr>
          <p:spPr>
            <a:xfrm>
              <a:off x="4777548" y="2672205"/>
              <a:ext cx="232917" cy="1971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円/楕円 26"/>
            <p:cNvSpPr/>
            <p:nvPr/>
          </p:nvSpPr>
          <p:spPr>
            <a:xfrm>
              <a:off x="3642513" y="2573623"/>
              <a:ext cx="232917" cy="1971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円/楕円 27"/>
            <p:cNvSpPr/>
            <p:nvPr/>
          </p:nvSpPr>
          <p:spPr>
            <a:xfrm>
              <a:off x="4764512" y="3401496"/>
              <a:ext cx="232917" cy="1971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円/楕円 28"/>
            <p:cNvSpPr/>
            <p:nvPr/>
          </p:nvSpPr>
          <p:spPr>
            <a:xfrm>
              <a:off x="3465788" y="3410788"/>
              <a:ext cx="232917" cy="1971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円/楕円 29"/>
            <p:cNvSpPr/>
            <p:nvPr/>
          </p:nvSpPr>
          <p:spPr>
            <a:xfrm>
              <a:off x="8227855" y="2856828"/>
              <a:ext cx="232917" cy="1971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円/楕円 30"/>
            <p:cNvSpPr/>
            <p:nvPr/>
          </p:nvSpPr>
          <p:spPr>
            <a:xfrm>
              <a:off x="6559313" y="3361892"/>
              <a:ext cx="232917" cy="1971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テキスト ボックス 32"/>
            <p:cNvSpPr txBox="1"/>
            <p:nvPr/>
          </p:nvSpPr>
          <p:spPr>
            <a:xfrm>
              <a:off x="3179858" y="2243340"/>
              <a:ext cx="2609217" cy="250671"/>
            </a:xfrm>
            <a:prstGeom prst="rect">
              <a:avLst/>
            </a:prstGeom>
            <a:noFill/>
          </p:spPr>
          <p:txBody>
            <a:bodyPr wrap="square" rtlCol="0">
              <a:spAutoFit/>
            </a:bodyPr>
            <a:lstStyle/>
            <a:p>
              <a:r>
                <a:rPr lang="en-US" altLang="ja-JP" sz="1600" b="1" dirty="0">
                  <a:latin typeface="Elephant" panose="02020904090505020303" pitchFamily="18" charset="0"/>
                  <a:ea typeface="HGP明朝E" panose="02020900000000000000" pitchFamily="18" charset="-128"/>
                </a:rPr>
                <a:t>Residual gas</a:t>
              </a:r>
              <a:endParaRPr lang="ja-JP" altLang="en-US" sz="1600" b="1" dirty="0">
                <a:latin typeface="Elephant" panose="02020904090505020303" pitchFamily="18" charset="0"/>
                <a:ea typeface="HGP明朝E" panose="02020900000000000000" pitchFamily="18" charset="-128"/>
              </a:endParaRPr>
            </a:p>
          </p:txBody>
        </p:sp>
      </p:grpSp>
      <p:sp>
        <p:nvSpPr>
          <p:cNvPr id="53" name="テキスト ボックス 52"/>
          <p:cNvSpPr txBox="1"/>
          <p:nvPr/>
        </p:nvSpPr>
        <p:spPr>
          <a:xfrm>
            <a:off x="9961268" y="7829511"/>
            <a:ext cx="815251" cy="584775"/>
          </a:xfrm>
          <a:prstGeom prst="rect">
            <a:avLst/>
          </a:prstGeom>
          <a:noFill/>
        </p:spPr>
        <p:txBody>
          <a:bodyPr wrap="square" rtlCol="0">
            <a:spAutoFit/>
          </a:bodyPr>
          <a:lstStyle/>
          <a:p>
            <a:r>
              <a:rPr lang="ja-JP" altLang="en-US" sz="1600" b="1" dirty="0">
                <a:latin typeface="+mj-ea"/>
                <a:ea typeface="+mj-ea"/>
              </a:rPr>
              <a:t>正イオン化</a:t>
            </a:r>
          </a:p>
        </p:txBody>
      </p:sp>
      <p:graphicFrame>
        <p:nvGraphicFramePr>
          <p:cNvPr id="54" name="オブジェクト 53"/>
          <p:cNvGraphicFramePr>
            <a:graphicFrameLocks noChangeAspect="1"/>
          </p:cNvGraphicFramePr>
          <p:nvPr>
            <p:extLst>
              <p:ext uri="{D42A27DB-BD31-4B8C-83A1-F6EECF244321}">
                <p14:modId xmlns:p14="http://schemas.microsoft.com/office/powerpoint/2010/main" val="1143975371"/>
              </p:ext>
            </p:extLst>
          </p:nvPr>
        </p:nvGraphicFramePr>
        <p:xfrm>
          <a:off x="2402056" y="1556753"/>
          <a:ext cx="5609250" cy="977020"/>
        </p:xfrm>
        <a:graphic>
          <a:graphicData uri="http://schemas.openxmlformats.org/presentationml/2006/ole">
            <mc:AlternateContent xmlns:mc="http://schemas.openxmlformats.org/markup-compatibility/2006">
              <mc:Choice xmlns:v="urn:schemas-microsoft-com:vml" Requires="v">
                <p:oleObj spid="_x0000_s5144" name="数式" r:id="rId4" imgW="2882880" imgH="583920" progId="Equation.3">
                  <p:embed/>
                </p:oleObj>
              </mc:Choice>
              <mc:Fallback>
                <p:oleObj name="数式" r:id="rId4" imgW="2882880" imgH="583920" progId="Equation.3">
                  <p:embed/>
                  <p:pic>
                    <p:nvPicPr>
                      <p:cNvPr id="54" name="オブジェクト 53"/>
                      <p:cNvPicPr>
                        <a:picLocks noChangeAspect="1" noChangeArrowheads="1"/>
                      </p:cNvPicPr>
                      <p:nvPr/>
                    </p:nvPicPr>
                    <p:blipFill>
                      <a:blip r:embed="rId5"/>
                      <a:srcRect/>
                      <a:stretch>
                        <a:fillRect/>
                      </a:stretch>
                    </p:blipFill>
                    <p:spPr bwMode="auto">
                      <a:xfrm>
                        <a:off x="2402056" y="1556753"/>
                        <a:ext cx="5609250" cy="977020"/>
                      </a:xfrm>
                      <a:prstGeom prst="rect">
                        <a:avLst/>
                      </a:prstGeom>
                      <a:noFill/>
                      <a:extLst/>
                    </p:spPr>
                  </p:pic>
                </p:oleObj>
              </mc:Fallback>
            </mc:AlternateContent>
          </a:graphicData>
        </a:graphic>
      </p:graphicFrame>
      <p:graphicFrame>
        <p:nvGraphicFramePr>
          <p:cNvPr id="55" name="オブジェクト 54"/>
          <p:cNvGraphicFramePr>
            <a:graphicFrameLocks noChangeAspect="1"/>
          </p:cNvGraphicFramePr>
          <p:nvPr>
            <p:extLst>
              <p:ext uri="{D42A27DB-BD31-4B8C-83A1-F6EECF244321}">
                <p14:modId xmlns:p14="http://schemas.microsoft.com/office/powerpoint/2010/main" val="3717218833"/>
              </p:ext>
            </p:extLst>
          </p:nvPr>
        </p:nvGraphicFramePr>
        <p:xfrm>
          <a:off x="6218756" y="4955751"/>
          <a:ext cx="73188" cy="138244"/>
        </p:xfrm>
        <a:graphic>
          <a:graphicData uri="http://schemas.openxmlformats.org/presentationml/2006/ole">
            <mc:AlternateContent xmlns:mc="http://schemas.openxmlformats.org/markup-compatibility/2006">
              <mc:Choice xmlns:v="urn:schemas-microsoft-com:vml" Requires="v">
                <p:oleObj spid="_x0000_s5145" name="数式" r:id="rId6" imgW="114120" imgH="215640" progId="Equation.3">
                  <p:embed/>
                </p:oleObj>
              </mc:Choice>
              <mc:Fallback>
                <p:oleObj name="数式" r:id="rId6" imgW="114120" imgH="215640" progId="Equation.3">
                  <p:embed/>
                  <p:pic>
                    <p:nvPicPr>
                      <p:cNvPr id="55" name="オブジェクト 54"/>
                      <p:cNvPicPr/>
                      <p:nvPr/>
                    </p:nvPicPr>
                    <p:blipFill>
                      <a:blip r:embed="rId7"/>
                      <a:stretch>
                        <a:fillRect/>
                      </a:stretch>
                    </p:blipFill>
                    <p:spPr>
                      <a:xfrm>
                        <a:off x="6218756" y="4955751"/>
                        <a:ext cx="73188" cy="138244"/>
                      </a:xfrm>
                      <a:prstGeom prst="rect">
                        <a:avLst/>
                      </a:prstGeom>
                    </p:spPr>
                  </p:pic>
                </p:oleObj>
              </mc:Fallback>
            </mc:AlternateContent>
          </a:graphicData>
        </a:graphic>
      </p:graphicFrame>
      <p:sp>
        <p:nvSpPr>
          <p:cNvPr id="57" name="テキスト ボックス 56"/>
          <p:cNvSpPr txBox="1"/>
          <p:nvPr/>
        </p:nvSpPr>
        <p:spPr>
          <a:xfrm>
            <a:off x="1620502" y="2618223"/>
            <a:ext cx="4260171" cy="1015663"/>
          </a:xfrm>
          <a:prstGeom prst="rect">
            <a:avLst/>
          </a:prstGeom>
          <a:noFill/>
        </p:spPr>
        <p:txBody>
          <a:bodyPr wrap="square" rtlCol="0">
            <a:spAutoFit/>
          </a:bodyPr>
          <a:lstStyle/>
          <a:p>
            <a:r>
              <a:rPr kumimoji="1" lang="en-US" altLang="ja-JP" sz="2000" dirty="0">
                <a:latin typeface="メイリオ" panose="020B0604030504040204" pitchFamily="50" charset="-128"/>
                <a:ea typeface="メイリオ" panose="020B0604030504040204" pitchFamily="50" charset="-128"/>
              </a:rPr>
              <a:t>η</a:t>
            </a:r>
            <a:r>
              <a:rPr kumimoji="1" lang="en-US" altLang="ja-JP" sz="2000" baseline="-25000" dirty="0">
                <a:latin typeface="メイリオ" panose="020B0604030504040204" pitchFamily="50" charset="-128"/>
                <a:ea typeface="メイリオ" panose="020B0604030504040204" pitchFamily="50" charset="-128"/>
              </a:rPr>
              <a:t>0</a:t>
            </a:r>
            <a:r>
              <a:rPr kumimoji="1" lang="en-US" altLang="ja-JP" sz="2000" dirty="0" smtClean="0">
                <a:latin typeface="メイリオ" panose="020B0604030504040204" pitchFamily="50" charset="-128"/>
                <a:ea typeface="メイリオ" panose="020B0604030504040204" pitchFamily="50" charset="-128"/>
              </a:rPr>
              <a:t>:</a:t>
            </a:r>
            <a:r>
              <a:rPr kumimoji="1" lang="ja-JP" altLang="en-US" sz="2000" dirty="0" smtClean="0">
                <a:latin typeface="メイリオ" panose="020B0604030504040204" pitchFamily="50" charset="-128"/>
                <a:ea typeface="メイリオ" panose="020B0604030504040204" pitchFamily="50" charset="-128"/>
              </a:rPr>
              <a:t> </a:t>
            </a:r>
            <a:r>
              <a:rPr kumimoji="1" lang="en-US" altLang="ja-JP" sz="2000" dirty="0" smtClean="0">
                <a:latin typeface="メイリオ" panose="020B0604030504040204" pitchFamily="50" charset="-128"/>
                <a:ea typeface="メイリオ" panose="020B0604030504040204" pitchFamily="50" charset="-128"/>
              </a:rPr>
              <a:t>Initial value</a:t>
            </a:r>
            <a:endParaRPr kumimoji="1" lang="en-US" altLang="ja-JP" sz="2000" dirty="0">
              <a:latin typeface="メイリオ" panose="020B0604030504040204" pitchFamily="50" charset="-128"/>
              <a:ea typeface="メイリオ" panose="020B0604030504040204" pitchFamily="50" charset="-128"/>
            </a:endParaRPr>
          </a:p>
          <a:p>
            <a:r>
              <a:rPr kumimoji="1" lang="en-US" altLang="ja-JP" sz="2000" dirty="0">
                <a:latin typeface="メイリオ" panose="020B0604030504040204" pitchFamily="50" charset="-128"/>
                <a:ea typeface="メイリオ" panose="020B0604030504040204" pitchFamily="50" charset="-128"/>
              </a:rPr>
              <a:t>P(t</a:t>
            </a:r>
            <a:r>
              <a:rPr kumimoji="1" lang="en-US" altLang="ja-JP" sz="2000" dirty="0" smtClean="0">
                <a:latin typeface="メイリオ" panose="020B0604030504040204" pitchFamily="50" charset="-128"/>
                <a:ea typeface="メイリオ" panose="020B0604030504040204" pitchFamily="50" charset="-128"/>
              </a:rPr>
              <a:t>): Pressure (Pa)</a:t>
            </a:r>
            <a:endParaRPr kumimoji="1" lang="en-US" altLang="ja-JP" sz="2000" dirty="0">
              <a:latin typeface="メイリオ" panose="020B0604030504040204" pitchFamily="50" charset="-128"/>
              <a:ea typeface="メイリオ" panose="020B0604030504040204" pitchFamily="50" charset="-128"/>
            </a:endParaRPr>
          </a:p>
          <a:p>
            <a:r>
              <a:rPr kumimoji="1" lang="en-US" altLang="ja-JP" sz="2000" dirty="0">
                <a:latin typeface="メイリオ" panose="020B0604030504040204" pitchFamily="50" charset="-128"/>
                <a:ea typeface="メイリオ" panose="020B0604030504040204" pitchFamily="50" charset="-128"/>
              </a:rPr>
              <a:t>J(t</a:t>
            </a:r>
            <a:r>
              <a:rPr kumimoji="1" lang="en-US" altLang="ja-JP" sz="2000" dirty="0" smtClean="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 </a:t>
            </a:r>
            <a:r>
              <a:rPr kumimoji="1" lang="en-US" altLang="ja-JP" sz="2000" dirty="0" smtClean="0">
                <a:latin typeface="メイリオ" panose="020B0604030504040204" pitchFamily="50" charset="-128"/>
                <a:ea typeface="メイリオ" panose="020B0604030504040204" pitchFamily="50" charset="-128"/>
              </a:rPr>
              <a:t>Current density (A/m</a:t>
            </a:r>
            <a:r>
              <a:rPr kumimoji="1" lang="en-US" altLang="ja-JP" sz="2000" baseline="30000" dirty="0" smtClean="0">
                <a:latin typeface="メイリオ" panose="020B0604030504040204" pitchFamily="50" charset="-128"/>
                <a:ea typeface="メイリオ" panose="020B0604030504040204" pitchFamily="50" charset="-128"/>
              </a:rPr>
              <a:t>2</a:t>
            </a:r>
            <a:r>
              <a:rPr kumimoji="1" lang="en-US" altLang="ja-JP" sz="2000" dirty="0" smtClean="0">
                <a:latin typeface="メイリオ" panose="020B0604030504040204" pitchFamily="50" charset="-128"/>
                <a:ea typeface="メイリオ" panose="020B0604030504040204" pitchFamily="50" charset="-128"/>
              </a:rPr>
              <a:t>)</a:t>
            </a:r>
            <a:endParaRPr kumimoji="1" lang="en-US" altLang="ja-JP" sz="2000" dirty="0">
              <a:latin typeface="メイリオ" panose="020B0604030504040204" pitchFamily="50" charset="-128"/>
              <a:ea typeface="メイリオ" panose="020B0604030504040204" pitchFamily="50" charset="-128"/>
            </a:endParaRPr>
          </a:p>
        </p:txBody>
      </p:sp>
      <p:sp>
        <p:nvSpPr>
          <p:cNvPr id="58" name="円/楕円 57"/>
          <p:cNvSpPr/>
          <p:nvPr/>
        </p:nvSpPr>
        <p:spPr>
          <a:xfrm>
            <a:off x="5737446" y="5567817"/>
            <a:ext cx="286456" cy="27203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100"/>
              </a:lnSpc>
            </a:pPr>
            <a:r>
              <a:rPr lang="en-US" altLang="ja-JP" sz="3200" dirty="0">
                <a:solidFill>
                  <a:schemeClr val="tx1"/>
                </a:solidFill>
              </a:rPr>
              <a:t>+</a:t>
            </a:r>
            <a:endParaRPr lang="ja-JP" altLang="en-US" sz="3200" dirty="0">
              <a:solidFill>
                <a:schemeClr val="tx1"/>
              </a:solidFill>
            </a:endParaRPr>
          </a:p>
        </p:txBody>
      </p:sp>
      <p:sp>
        <p:nvSpPr>
          <p:cNvPr id="60" name="テキスト ボックス 59"/>
          <p:cNvSpPr txBox="1"/>
          <p:nvPr/>
        </p:nvSpPr>
        <p:spPr>
          <a:xfrm>
            <a:off x="5053850" y="4192363"/>
            <a:ext cx="1777672" cy="646331"/>
          </a:xfrm>
          <a:prstGeom prst="rect">
            <a:avLst/>
          </a:prstGeom>
          <a:noFill/>
        </p:spPr>
        <p:txBody>
          <a:bodyPr wrap="square" rtlCol="0">
            <a:spAutoFit/>
          </a:bodyPr>
          <a:lstStyle/>
          <a:p>
            <a:r>
              <a:rPr kumimoji="1" lang="en-US" altLang="ja-JP" dirty="0">
                <a:latin typeface="Elephant" panose="02020904090505020303" pitchFamily="18" charset="0"/>
              </a:rPr>
              <a:t>Electron</a:t>
            </a:r>
          </a:p>
          <a:p>
            <a:r>
              <a:rPr kumimoji="1" lang="en-US" altLang="ja-JP" dirty="0">
                <a:latin typeface="Elephant" panose="02020904090505020303" pitchFamily="18" charset="0"/>
              </a:rPr>
              <a:t>beam</a:t>
            </a:r>
            <a:endParaRPr kumimoji="1" lang="ja-JP" altLang="en-US" dirty="0">
              <a:latin typeface="Elephant" panose="02020904090505020303" pitchFamily="18" charset="0"/>
            </a:endParaRPr>
          </a:p>
        </p:txBody>
      </p:sp>
      <p:sp>
        <p:nvSpPr>
          <p:cNvPr id="61" name="円/楕円 60"/>
          <p:cNvSpPr/>
          <p:nvPr/>
        </p:nvSpPr>
        <p:spPr>
          <a:xfrm>
            <a:off x="6148716" y="4901672"/>
            <a:ext cx="286456" cy="27203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100"/>
              </a:lnSpc>
            </a:pPr>
            <a:r>
              <a:rPr lang="en-US" altLang="ja-JP" sz="3200" dirty="0">
                <a:solidFill>
                  <a:schemeClr val="tx1"/>
                </a:solidFill>
              </a:rPr>
              <a:t>+</a:t>
            </a:r>
            <a:endParaRPr lang="ja-JP" altLang="en-US" sz="3200" dirty="0">
              <a:solidFill>
                <a:schemeClr val="tx1"/>
              </a:solidFill>
            </a:endParaRPr>
          </a:p>
        </p:txBody>
      </p:sp>
      <p:sp>
        <p:nvSpPr>
          <p:cNvPr id="62" name="円/楕円 61"/>
          <p:cNvSpPr/>
          <p:nvPr/>
        </p:nvSpPr>
        <p:spPr>
          <a:xfrm>
            <a:off x="6542775" y="5350235"/>
            <a:ext cx="286456" cy="27203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100"/>
              </a:lnSpc>
            </a:pPr>
            <a:r>
              <a:rPr lang="en-US" altLang="ja-JP" sz="3200" dirty="0">
                <a:solidFill>
                  <a:schemeClr val="tx1"/>
                </a:solidFill>
              </a:rPr>
              <a:t>+</a:t>
            </a:r>
            <a:endParaRPr lang="ja-JP" altLang="en-US" sz="3200" dirty="0">
              <a:solidFill>
                <a:schemeClr val="tx1"/>
              </a:solidFill>
            </a:endParaRPr>
          </a:p>
        </p:txBody>
      </p:sp>
      <p:cxnSp>
        <p:nvCxnSpPr>
          <p:cNvPr id="64" name="直線矢印コネクタ 63"/>
          <p:cNvCxnSpPr>
            <a:stCxn id="58" idx="4"/>
          </p:cNvCxnSpPr>
          <p:nvPr/>
        </p:nvCxnSpPr>
        <p:spPr>
          <a:xfrm>
            <a:off x="5880674" y="5839854"/>
            <a:ext cx="0" cy="3731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6291944" y="5163664"/>
            <a:ext cx="0" cy="3731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6686003" y="5640251"/>
            <a:ext cx="0" cy="3731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6446865" y="4958779"/>
            <a:ext cx="2952328" cy="338554"/>
          </a:xfrm>
          <a:prstGeom prst="rect">
            <a:avLst/>
          </a:prstGeom>
          <a:noFill/>
        </p:spPr>
        <p:txBody>
          <a:bodyPr wrap="square" rtlCol="0">
            <a:spAutoFit/>
          </a:bodyPr>
          <a:lstStyle/>
          <a:p>
            <a:r>
              <a:rPr lang="en-US" altLang="ja-JP" sz="1600" b="1" dirty="0">
                <a:latin typeface="Elephant" panose="02020904090505020303" pitchFamily="18" charset="0"/>
                <a:ea typeface="HGP明朝E" panose="02020900000000000000" pitchFamily="18" charset="-128"/>
              </a:rPr>
              <a:t>Positive ion</a:t>
            </a:r>
            <a:endParaRPr lang="ja-JP" altLang="en-US" sz="1600" b="1" dirty="0">
              <a:latin typeface="Elephant" panose="02020904090505020303" pitchFamily="18" charset="0"/>
              <a:ea typeface="HGP明朝E" panose="02020900000000000000" pitchFamily="18" charset="-128"/>
            </a:endParaRPr>
          </a:p>
        </p:txBody>
      </p:sp>
      <p:sp>
        <p:nvSpPr>
          <p:cNvPr id="68" name="円/楕円 67"/>
          <p:cNvSpPr/>
          <p:nvPr/>
        </p:nvSpPr>
        <p:spPr>
          <a:xfrm>
            <a:off x="7603993" y="5953583"/>
            <a:ext cx="263545" cy="266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9" name="円/楕円 68"/>
          <p:cNvSpPr/>
          <p:nvPr/>
        </p:nvSpPr>
        <p:spPr>
          <a:xfrm>
            <a:off x="5365571" y="4914001"/>
            <a:ext cx="263545" cy="266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0" name="円/楕円 69"/>
          <p:cNvSpPr/>
          <p:nvPr/>
        </p:nvSpPr>
        <p:spPr>
          <a:xfrm>
            <a:off x="7553878" y="4595046"/>
            <a:ext cx="263545" cy="266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テキスト ボックス 33"/>
          <p:cNvSpPr txBox="1"/>
          <p:nvPr/>
        </p:nvSpPr>
        <p:spPr>
          <a:xfrm>
            <a:off x="5517633" y="2854455"/>
            <a:ext cx="3388641" cy="707886"/>
          </a:xfrm>
          <a:prstGeom prst="rect">
            <a:avLst/>
          </a:prstGeom>
          <a:noFill/>
        </p:spPr>
        <p:txBody>
          <a:bodyPr wrap="square" rtlCol="0">
            <a:spAutoFit/>
          </a:bodyPr>
          <a:lstStyle/>
          <a:p>
            <a:r>
              <a:rPr kumimoji="1" lang="en-US" altLang="ja-JP" sz="2000" dirty="0" smtClean="0">
                <a:latin typeface="メイリオ" panose="020B0604030504040204" pitchFamily="50" charset="-128"/>
                <a:ea typeface="メイリオ" panose="020B0604030504040204" pitchFamily="50" charset="-128"/>
              </a:rPr>
              <a:t>α:Dark life (Pa.t</a:t>
            </a:r>
            <a:r>
              <a:rPr kumimoji="1" lang="en-US" altLang="ja-JP" sz="2000" dirty="0">
                <a:latin typeface="メイリオ" panose="020B0604030504040204" pitchFamily="50" charset="-128"/>
                <a:ea typeface="メイリオ" panose="020B0604030504040204" pitchFamily="50" charset="-128"/>
              </a:rPr>
              <a:t>)</a:t>
            </a:r>
          </a:p>
          <a:p>
            <a:r>
              <a:rPr kumimoji="1" lang="en-US" altLang="ja-JP" sz="2000" dirty="0">
                <a:latin typeface="メイリオ" panose="020B0604030504040204" pitchFamily="50" charset="-128"/>
                <a:ea typeface="メイリオ" panose="020B0604030504040204" pitchFamily="50" charset="-128"/>
              </a:rPr>
              <a:t>β:Charge </a:t>
            </a:r>
            <a:r>
              <a:rPr kumimoji="1" lang="en-US" altLang="ja-JP" sz="2000" dirty="0" smtClean="0">
                <a:latin typeface="メイリオ" panose="020B0604030504040204" pitchFamily="50" charset="-128"/>
                <a:ea typeface="メイリオ" panose="020B0604030504040204" pitchFamily="50" charset="-128"/>
              </a:rPr>
              <a:t>Life(A/m</a:t>
            </a:r>
            <a:r>
              <a:rPr kumimoji="1" lang="en-US" altLang="ja-JP" sz="2000" baseline="30000" dirty="0" smtClean="0">
                <a:latin typeface="メイリオ" panose="020B0604030504040204" pitchFamily="50" charset="-128"/>
                <a:ea typeface="メイリオ" panose="020B0604030504040204" pitchFamily="50" charset="-128"/>
              </a:rPr>
              <a:t>2</a:t>
            </a:r>
            <a:r>
              <a:rPr kumimoji="1" lang="en-US" altLang="ja-JP" sz="2000" dirty="0" smtClean="0">
                <a:latin typeface="メイリオ" panose="020B0604030504040204" pitchFamily="50" charset="-128"/>
                <a:ea typeface="メイリオ" panose="020B0604030504040204" pitchFamily="50" charset="-128"/>
              </a:rPr>
              <a:t>.Pa.t)</a:t>
            </a:r>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9864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l="5331" t="12112" r="19832" b="2905"/>
          <a:stretch/>
        </p:blipFill>
        <p:spPr>
          <a:xfrm>
            <a:off x="57549" y="1356197"/>
            <a:ext cx="5042465" cy="3578771"/>
          </a:xfrm>
          <a:prstGeom prst="rect">
            <a:avLst/>
          </a:prstGeom>
        </p:spPr>
      </p:pic>
      <p:sp>
        <p:nvSpPr>
          <p:cNvPr id="4" name="タイトル 1"/>
          <p:cNvSpPr txBox="1">
            <a:spLocks/>
          </p:cNvSpPr>
          <p:nvPr/>
        </p:nvSpPr>
        <p:spPr>
          <a:xfrm>
            <a:off x="875168" y="123974"/>
            <a:ext cx="7772634" cy="894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Lifetime of </a:t>
            </a:r>
            <a:r>
              <a:rPr lang="en-US" altLang="ja-JP" sz="4000" dirty="0" err="1">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CsKTe</a:t>
            </a:r>
            <a:r>
              <a:rPr lang="ja-JP" altLang="en-US"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 </a:t>
            </a:r>
            <a:r>
              <a:rPr lang="en-US" altLang="ja-JP"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NEA GaAs</a:t>
            </a:r>
            <a:endParaRPr lang="ja-JP" altLang="en-US"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endParaRPr>
          </a:p>
        </p:txBody>
      </p:sp>
      <mc:AlternateContent xmlns:mc="http://schemas.openxmlformats.org/markup-compatibility/2006">
        <mc:Choice xmlns:a14="http://schemas.microsoft.com/office/drawing/2010/main" Requires="a14">
          <p:sp>
            <p:nvSpPr>
              <p:cNvPr id="11" name="テキスト ボックス 10"/>
              <p:cNvSpPr txBox="1"/>
              <p:nvPr/>
            </p:nvSpPr>
            <p:spPr>
              <a:xfrm>
                <a:off x="1811696" y="1834612"/>
                <a:ext cx="2472271" cy="50629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1400" i="1" smtClean="0">
                          <a:latin typeface="Cambria Math" panose="02040503050406030204" pitchFamily="18" charset="0"/>
                        </a:rPr>
                        <m:t>𝜂</m:t>
                      </m:r>
                      <m:d>
                        <m:dPr>
                          <m:ctrlPr>
                            <a:rPr kumimoji="1" lang="en-US" altLang="ja-JP" sz="1400" b="0" i="1" smtClean="0">
                              <a:latin typeface="Cambria Math" panose="02040503050406030204" pitchFamily="18" charset="0"/>
                            </a:rPr>
                          </m:ctrlPr>
                        </m:dPr>
                        <m:e>
                          <m:r>
                            <a:rPr kumimoji="1" lang="en-US" altLang="ja-JP" sz="1400" b="0" i="1" smtClean="0">
                              <a:latin typeface="Cambria Math" panose="02040503050406030204" pitchFamily="18" charset="0"/>
                            </a:rPr>
                            <m:t>𝑃</m:t>
                          </m:r>
                          <m:r>
                            <a:rPr kumimoji="1" lang="en-US" altLang="ja-JP" sz="1400" b="0" i="1" smtClean="0">
                              <a:latin typeface="Cambria Math" panose="02040503050406030204" pitchFamily="18" charset="0"/>
                              <a:ea typeface="Cambria Math" panose="02040503050406030204" pitchFamily="18" charset="0"/>
                            </a:rPr>
                            <m:t>∙</m:t>
                          </m:r>
                          <m:r>
                            <a:rPr kumimoji="1" lang="en-US" altLang="ja-JP" sz="1400" b="0" i="1" smtClean="0">
                              <a:latin typeface="Cambria Math" panose="02040503050406030204" pitchFamily="18" charset="0"/>
                              <a:ea typeface="Cambria Math" panose="02040503050406030204" pitchFamily="18" charset="0"/>
                            </a:rPr>
                            <m:t>𝑡</m:t>
                          </m:r>
                        </m:e>
                      </m:d>
                      <m:r>
                        <a:rPr kumimoji="1" lang="en-US" altLang="ja-JP" sz="1400" b="0" i="1" smtClean="0">
                          <a:latin typeface="Cambria Math" panose="02040503050406030204" pitchFamily="18" charset="0"/>
                        </a:rPr>
                        <m:t>=</m:t>
                      </m:r>
                      <m:sSub>
                        <m:sSubPr>
                          <m:ctrlPr>
                            <a:rPr kumimoji="1" lang="en-US" altLang="ja-JP" sz="1400" b="0" i="1" smtClean="0">
                              <a:latin typeface="Cambria Math" panose="02040503050406030204" pitchFamily="18" charset="0"/>
                            </a:rPr>
                          </m:ctrlPr>
                        </m:sSubPr>
                        <m:e>
                          <m:r>
                            <a:rPr kumimoji="1" lang="ja-JP" altLang="en-US" sz="1400" b="0" i="1" smtClean="0">
                              <a:latin typeface="Cambria Math" panose="02040503050406030204" pitchFamily="18" charset="0"/>
                            </a:rPr>
                            <m:t>𝜂</m:t>
                          </m:r>
                        </m:e>
                        <m:sub>
                          <m:r>
                            <a:rPr kumimoji="1" lang="en-US" altLang="ja-JP" sz="1400" b="0" i="1" smtClean="0">
                              <a:latin typeface="Cambria Math" panose="02040503050406030204" pitchFamily="18" charset="0"/>
                            </a:rPr>
                            <m:t>0</m:t>
                          </m:r>
                        </m:sub>
                      </m:sSub>
                      <m:func>
                        <m:funcPr>
                          <m:ctrlPr>
                            <a:rPr kumimoji="1" lang="en-US" altLang="ja-JP" sz="1400" b="0" i="1" smtClean="0">
                              <a:latin typeface="Cambria Math" panose="02040503050406030204" pitchFamily="18" charset="0"/>
                            </a:rPr>
                          </m:ctrlPr>
                        </m:funcPr>
                        <m:fName>
                          <m:r>
                            <m:rPr>
                              <m:sty m:val="p"/>
                            </m:rPr>
                            <a:rPr kumimoji="1" lang="en-US" altLang="ja-JP" sz="1400" b="0" i="0" smtClean="0">
                              <a:latin typeface="Cambria Math" panose="02040503050406030204" pitchFamily="18" charset="0"/>
                            </a:rPr>
                            <m:t>exp</m:t>
                          </m:r>
                        </m:fName>
                        <m:e>
                          <m:d>
                            <m:dPr>
                              <m:ctrlPr>
                                <a:rPr kumimoji="1" lang="en-US" altLang="ja-JP" sz="1400" b="0" i="1" smtClean="0">
                                  <a:latin typeface="Cambria Math" panose="02040503050406030204" pitchFamily="18" charset="0"/>
                                </a:rPr>
                              </m:ctrlPr>
                            </m:dPr>
                            <m:e>
                              <m:r>
                                <a:rPr kumimoji="1" lang="en-US" altLang="ja-JP" sz="1400" b="0" i="1" smtClean="0">
                                  <a:latin typeface="Cambria Math" panose="02040503050406030204" pitchFamily="18" charset="0"/>
                                </a:rPr>
                                <m:t>−</m:t>
                              </m:r>
                              <m:f>
                                <m:fPr>
                                  <m:ctrlPr>
                                    <a:rPr kumimoji="1" lang="en-US" altLang="ja-JP" sz="1400" b="0" i="1" smtClean="0">
                                      <a:latin typeface="Cambria Math" panose="02040503050406030204" pitchFamily="18" charset="0"/>
                                    </a:rPr>
                                  </m:ctrlPr>
                                </m:fPr>
                                <m:num>
                                  <m:nary>
                                    <m:naryPr>
                                      <m:limLoc m:val="undOvr"/>
                                      <m:subHide m:val="on"/>
                                      <m:supHide m:val="on"/>
                                      <m:ctrlPr>
                                        <a:rPr kumimoji="1" lang="en-US" altLang="ja-JP" sz="1400" b="0" i="1" smtClean="0">
                                          <a:latin typeface="Cambria Math" panose="02040503050406030204" pitchFamily="18" charset="0"/>
                                        </a:rPr>
                                      </m:ctrlPr>
                                    </m:naryPr>
                                    <m:sub/>
                                    <m:sup/>
                                    <m:e>
                                      <m:r>
                                        <a:rPr kumimoji="1" lang="en-US" altLang="ja-JP" sz="1400" b="0" i="1" smtClean="0">
                                          <a:latin typeface="Cambria Math" panose="02040503050406030204" pitchFamily="18" charset="0"/>
                                        </a:rPr>
                                        <m:t>𝑃𝑑𝑡</m:t>
                                      </m:r>
                                    </m:e>
                                  </m:nary>
                                </m:num>
                                <m:den>
                                  <m:r>
                                    <a:rPr kumimoji="1" lang="ja-JP" altLang="en-US" sz="1400" b="0" i="1" smtClean="0">
                                      <a:latin typeface="Cambria Math" panose="02040503050406030204" pitchFamily="18" charset="0"/>
                                    </a:rPr>
                                    <m:t>𝛼</m:t>
                                  </m:r>
                                </m:den>
                              </m:f>
                            </m:e>
                          </m:d>
                        </m:e>
                      </m:func>
                    </m:oMath>
                  </m:oMathPara>
                </a14:m>
                <a:endParaRPr kumimoji="1" lang="ja-JP" altLang="en-US" dirty="0"/>
              </a:p>
            </p:txBody>
          </p:sp>
        </mc:Choice>
        <mc:Fallback>
          <p:sp>
            <p:nvSpPr>
              <p:cNvPr id="11" name="テキスト ボックス 10"/>
              <p:cNvSpPr txBox="1">
                <a:spLocks noRot="1" noChangeAspect="1" noMove="1" noResize="1" noEditPoints="1" noAdjustHandles="1" noChangeArrowheads="1" noChangeShapeType="1" noTextEdit="1"/>
              </p:cNvSpPr>
              <p:nvPr/>
            </p:nvSpPr>
            <p:spPr>
              <a:xfrm>
                <a:off x="1811696" y="1834612"/>
                <a:ext cx="2472271" cy="506292"/>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graphicFrame>
            <p:nvGraphicFramePr>
              <p:cNvPr id="12" name="表 11"/>
              <p:cNvGraphicFramePr>
                <a:graphicFrameLocks noGrp="1"/>
              </p:cNvGraphicFramePr>
              <p:nvPr>
                <p:extLst>
                  <p:ext uri="{D42A27DB-BD31-4B8C-83A1-F6EECF244321}">
                    <p14:modId xmlns:p14="http://schemas.microsoft.com/office/powerpoint/2010/main" val="908142297"/>
                  </p:ext>
                </p:extLst>
              </p:nvPr>
            </p:nvGraphicFramePr>
            <p:xfrm>
              <a:off x="5139788" y="1790077"/>
              <a:ext cx="3902248" cy="2238675"/>
            </p:xfrm>
            <a:graphic>
              <a:graphicData uri="http://schemas.openxmlformats.org/drawingml/2006/table">
                <a:tbl>
                  <a:tblPr firstRow="1" firstCol="1" bandRow="1">
                    <a:tableStyleId>{5C22544A-7EE6-4342-B048-85BDC9FD1C3A}</a:tableStyleId>
                  </a:tblPr>
                  <a:tblGrid>
                    <a:gridCol w="1585974">
                      <a:extLst>
                        <a:ext uri="{9D8B030D-6E8A-4147-A177-3AD203B41FA5}">
                          <a16:colId xmlns:a16="http://schemas.microsoft.com/office/drawing/2014/main" val="1096524778"/>
                        </a:ext>
                      </a:extLst>
                    </a:gridCol>
                    <a:gridCol w="2316274">
                      <a:extLst>
                        <a:ext uri="{9D8B030D-6E8A-4147-A177-3AD203B41FA5}">
                          <a16:colId xmlns:a16="http://schemas.microsoft.com/office/drawing/2014/main" val="4019461905"/>
                        </a:ext>
                      </a:extLst>
                    </a:gridCol>
                  </a:tblGrid>
                  <a:tr h="543025">
                    <a:tc>
                      <a:txBody>
                        <a:bodyPr/>
                        <a:lstStyle/>
                        <a:p>
                          <a:pPr algn="ctr">
                            <a:spcAft>
                              <a:spcPts val="0"/>
                            </a:spcAft>
                          </a:pPr>
                          <a:r>
                            <a:rPr lang="en-US" altLang="ja-JP" sz="2000" kern="100" dirty="0">
                              <a:effectLst/>
                              <a:latin typeface="Times New Roman" panose="02020603050405020304" pitchFamily="18" charset="0"/>
                              <a:ea typeface="+mn-ea"/>
                              <a:cs typeface="Times New Roman" panose="02020603050405020304" pitchFamily="18" charset="0"/>
                            </a:rPr>
                            <a:t>Cathodes</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2000" kern="100" dirty="0">
                              <a:effectLst/>
                              <a:latin typeface="Times New Roman" panose="02020603050405020304" pitchFamily="18" charset="0"/>
                              <a:cs typeface="Times New Roman" panose="02020603050405020304" pitchFamily="18" charset="0"/>
                            </a:rPr>
                            <a:t>Lifetime </a:t>
                          </a:r>
                          <a14:m>
                            <m:oMath xmlns:m="http://schemas.openxmlformats.org/officeDocument/2006/math">
                              <m:r>
                                <a:rPr kumimoji="1" lang="ja-JP" altLang="en-US" sz="2000" b="0" i="1" smtClean="0">
                                  <a:latin typeface="Cambria Math" panose="02040503050406030204" pitchFamily="18" charset="0"/>
                                </a:rPr>
                                <m:t>𝛂</m:t>
                              </m:r>
                              <m:r>
                                <a:rPr kumimoji="1" lang="en-US" altLang="ja-JP" sz="2000" b="0" i="1" smtClean="0">
                                  <a:latin typeface="Cambria Math" panose="02040503050406030204" pitchFamily="18" charset="0"/>
                                </a:rPr>
                                <m:t> </m:t>
                              </m:r>
                            </m:oMath>
                          </a14:m>
                          <a:r>
                            <a:rPr lang="en-US" sz="2000" kern="100" dirty="0">
                              <a:effectLst/>
                            </a:rPr>
                            <a:t>[</a:t>
                          </a:r>
                          <a14:m>
                            <m:oMath xmlns:m="http://schemas.openxmlformats.org/officeDocument/2006/math">
                              <m:sSup>
                                <m:sSupPr>
                                  <m:ctrlPr>
                                    <a:rPr lang="en-US" altLang="ja-JP" sz="2000" b="0" i="1" kern="100" smtClean="0">
                                      <a:effectLst/>
                                      <a:latin typeface="Cambria Math" panose="02040503050406030204" pitchFamily="18" charset="0"/>
                                    </a:rPr>
                                  </m:ctrlPr>
                                </m:sSupPr>
                                <m:e>
                                  <m:r>
                                    <a:rPr lang="en-US" altLang="ja-JP" sz="2000" b="0" i="0" kern="100" smtClean="0">
                                      <a:effectLst/>
                                      <a:latin typeface="Cambria Math" panose="02040503050406030204" pitchFamily="18" charset="0"/>
                                    </a:rPr>
                                    <m:t>10</m:t>
                                  </m:r>
                                </m:e>
                                <m:sup>
                                  <m:r>
                                    <a:rPr lang="en-US" altLang="ja-JP" sz="2000" b="0" i="0" kern="100" smtClean="0">
                                      <a:effectLst/>
                                      <a:latin typeface="Cambria Math" panose="02040503050406030204" pitchFamily="18" charset="0"/>
                                    </a:rPr>
                                    <m:t>−3</m:t>
                                  </m:r>
                                </m:sup>
                              </m:sSup>
                              <m:r>
                                <m:rPr>
                                  <m:sty m:val="p"/>
                                </m:rPr>
                                <a:rPr lang="en-US" altLang="ja-JP" sz="2000" b="0" i="0" kern="100" smtClean="0">
                                  <a:effectLst/>
                                  <a:latin typeface="Cambria Math" panose="02040503050406030204" pitchFamily="18" charset="0"/>
                                </a:rPr>
                                <m:t>Pa</m:t>
                              </m:r>
                              <m:r>
                                <a:rPr lang="en-US" altLang="ja-JP" sz="2000" b="0" i="0" kern="100" smtClean="0">
                                  <a:effectLst/>
                                  <a:latin typeface="Cambria Math" panose="02040503050406030204" pitchFamily="18" charset="0"/>
                                  <a:ea typeface="Cambria Math" panose="02040503050406030204" pitchFamily="18" charset="0"/>
                                </a:rPr>
                                <m:t>∙</m:t>
                              </m:r>
                              <m:r>
                                <m:rPr>
                                  <m:sty m:val="p"/>
                                </m:rPr>
                                <a:rPr lang="en-US" altLang="ja-JP" sz="2000" b="0" i="0" kern="100" smtClean="0">
                                  <a:effectLst/>
                                  <a:latin typeface="Cambria Math" panose="02040503050406030204" pitchFamily="18" charset="0"/>
                                  <a:ea typeface="Cambria Math" panose="02040503050406030204" pitchFamily="18" charset="0"/>
                                </a:rPr>
                                <m:t>sec</m:t>
                              </m:r>
                            </m:oMath>
                          </a14:m>
                          <a:r>
                            <a:rPr lang="en-US" sz="2000" kern="100" dirty="0">
                              <a:effectLst/>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6328634"/>
                      </a:ext>
                    </a:extLst>
                  </a:tr>
                  <a:tr h="543025">
                    <a:tc>
                      <a:txBody>
                        <a:bodyPr/>
                        <a:lstStyle/>
                        <a:p>
                          <a:pPr algn="ctr">
                            <a:spcAft>
                              <a:spcPts val="0"/>
                            </a:spcAft>
                          </a:pPr>
                          <a:r>
                            <a:rPr lang="en-US" sz="2000" kern="100" dirty="0" err="1">
                              <a:effectLst/>
                              <a:latin typeface="Times New Roman" panose="02020603050405020304" pitchFamily="18" charset="0"/>
                              <a:cs typeface="Times New Roman" panose="02020603050405020304" pitchFamily="18" charset="0"/>
                            </a:rPr>
                            <a:t>CsKTe</a:t>
                          </a:r>
                          <a:r>
                            <a:rPr lang="en-US" sz="2000" kern="100" dirty="0">
                              <a:effectLst/>
                              <a:latin typeface="Times New Roman" panose="02020603050405020304" pitchFamily="18" charset="0"/>
                              <a:cs typeface="Times New Roman" panose="02020603050405020304" pitchFamily="18" charset="0"/>
                            </a:rPr>
                            <a:t>/GaAs</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2000" kern="100" dirty="0">
                              <a:effectLst/>
                              <a:latin typeface="Times New Roman" panose="02020603050405020304" pitchFamily="18" charset="0"/>
                              <a:cs typeface="Times New Roman" panose="02020603050405020304" pitchFamily="18" charset="0"/>
                            </a:rPr>
                            <a:t>6.50</a:t>
                          </a:r>
                          <a:r>
                            <a:rPr lang="ja-JP" sz="2000" kern="100" dirty="0">
                              <a:effectLst/>
                              <a:latin typeface="Times New Roman" panose="02020603050405020304" pitchFamily="18" charset="0"/>
                              <a:cs typeface="Times New Roman" panose="02020603050405020304" pitchFamily="18" charset="0"/>
                            </a:rPr>
                            <a:t>±</a:t>
                          </a:r>
                          <a:r>
                            <a:rPr lang="en-US" sz="2000" kern="100" dirty="0">
                              <a:effectLst/>
                              <a:latin typeface="Times New Roman" panose="02020603050405020304" pitchFamily="18" charset="0"/>
                              <a:cs typeface="Times New Roman" panose="02020603050405020304" pitchFamily="18" charset="0"/>
                            </a:rPr>
                            <a:t>0.01</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9810620"/>
                      </a:ext>
                    </a:extLst>
                  </a:tr>
                  <a:tr h="543025">
                    <a:tc>
                      <a:txBody>
                        <a:bodyPr/>
                        <a:lstStyle/>
                        <a:p>
                          <a:pPr algn="ctr">
                            <a:spcAft>
                              <a:spcPts val="0"/>
                            </a:spcAft>
                          </a:pPr>
                          <a:r>
                            <a:rPr lang="en-US" sz="2000" kern="100" dirty="0">
                              <a:effectLst/>
                              <a:latin typeface="Times New Roman" panose="02020603050405020304" pitchFamily="18" charset="0"/>
                              <a:cs typeface="Times New Roman" panose="02020603050405020304" pitchFamily="18" charset="0"/>
                            </a:rPr>
                            <a:t>Cs-O/GaAs </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2000" kern="100" dirty="0">
                              <a:effectLst/>
                              <a:latin typeface="Times New Roman" panose="02020603050405020304" pitchFamily="18" charset="0"/>
                              <a:cs typeface="Times New Roman" panose="02020603050405020304" pitchFamily="18" charset="0"/>
                            </a:rPr>
                            <a:t>0.29</a:t>
                          </a:r>
                          <a:r>
                            <a:rPr lang="ja-JP" sz="2000" kern="100" dirty="0">
                              <a:effectLst/>
                              <a:latin typeface="Times New Roman" panose="02020603050405020304" pitchFamily="18" charset="0"/>
                              <a:cs typeface="Times New Roman" panose="02020603050405020304" pitchFamily="18" charset="0"/>
                            </a:rPr>
                            <a:t>±</a:t>
                          </a:r>
                          <a:r>
                            <a:rPr lang="en-US" sz="2000" kern="100" dirty="0">
                              <a:effectLst/>
                              <a:latin typeface="Times New Roman" panose="02020603050405020304" pitchFamily="18" charset="0"/>
                              <a:cs typeface="Times New Roman" panose="02020603050405020304" pitchFamily="18" charset="0"/>
                            </a:rPr>
                            <a:t>0.03 [1]</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63528996"/>
                      </a:ext>
                    </a:extLst>
                  </a:tr>
                  <a:tr h="543025">
                    <a:tc>
                      <a:txBody>
                        <a:bodyPr/>
                        <a:lstStyle/>
                        <a:p>
                          <a:pPr algn="ctr">
                            <a:spcAft>
                              <a:spcPts val="0"/>
                            </a:spcAft>
                          </a:pPr>
                          <a:r>
                            <a:rPr lang="en-US" sz="2000" kern="100" dirty="0">
                              <a:effectLst/>
                              <a:latin typeface="Times New Roman" panose="02020603050405020304" pitchFamily="18" charset="0"/>
                              <a:cs typeface="Times New Roman" panose="02020603050405020304" pitchFamily="18" charset="0"/>
                            </a:rPr>
                            <a:t>Cs-O/GaAs </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2000" kern="100" dirty="0">
                              <a:effectLst/>
                              <a:latin typeface="Times New Roman" panose="02020603050405020304" pitchFamily="18" charset="0"/>
                              <a:cs typeface="Times New Roman" panose="02020603050405020304" pitchFamily="18" charset="0"/>
                            </a:rPr>
                            <a:t>0.40</a:t>
                          </a:r>
                          <a:r>
                            <a:rPr lang="ja-JP" sz="2000" kern="100" dirty="0">
                              <a:effectLst/>
                              <a:latin typeface="Times New Roman" panose="02020603050405020304" pitchFamily="18" charset="0"/>
                              <a:cs typeface="Times New Roman" panose="02020603050405020304" pitchFamily="18" charset="0"/>
                            </a:rPr>
                            <a:t>±</a:t>
                          </a:r>
                          <a:r>
                            <a:rPr lang="en-US" sz="2000" kern="100" dirty="0">
                              <a:effectLst/>
                              <a:latin typeface="Times New Roman" panose="02020603050405020304" pitchFamily="18" charset="0"/>
                              <a:cs typeface="Times New Roman" panose="02020603050405020304" pitchFamily="18" charset="0"/>
                            </a:rPr>
                            <a:t>0.02 [2]</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4814574"/>
                      </a:ext>
                    </a:extLst>
                  </a:tr>
                </a:tbl>
              </a:graphicData>
            </a:graphic>
          </p:graphicFrame>
        </mc:Choice>
        <mc:Fallback>
          <p:graphicFrame>
            <p:nvGraphicFramePr>
              <p:cNvPr id="12" name="表 11"/>
              <p:cNvGraphicFramePr>
                <a:graphicFrameLocks noGrp="1"/>
              </p:cNvGraphicFramePr>
              <p:nvPr>
                <p:extLst>
                  <p:ext uri="{D42A27DB-BD31-4B8C-83A1-F6EECF244321}">
                    <p14:modId xmlns:p14="http://schemas.microsoft.com/office/powerpoint/2010/main" val="908142297"/>
                  </p:ext>
                </p:extLst>
              </p:nvPr>
            </p:nvGraphicFramePr>
            <p:xfrm>
              <a:off x="5139788" y="1790077"/>
              <a:ext cx="3902248" cy="2238675"/>
            </p:xfrm>
            <a:graphic>
              <a:graphicData uri="http://schemas.openxmlformats.org/drawingml/2006/table">
                <a:tbl>
                  <a:tblPr firstRow="1" firstCol="1" bandRow="1">
                    <a:tableStyleId>{5C22544A-7EE6-4342-B048-85BDC9FD1C3A}</a:tableStyleId>
                  </a:tblPr>
                  <a:tblGrid>
                    <a:gridCol w="1585974">
                      <a:extLst>
                        <a:ext uri="{9D8B030D-6E8A-4147-A177-3AD203B41FA5}">
                          <a16:colId xmlns:a16="http://schemas.microsoft.com/office/drawing/2014/main" val="1096524778"/>
                        </a:ext>
                      </a:extLst>
                    </a:gridCol>
                    <a:gridCol w="2316274">
                      <a:extLst>
                        <a:ext uri="{9D8B030D-6E8A-4147-A177-3AD203B41FA5}">
                          <a16:colId xmlns:a16="http://schemas.microsoft.com/office/drawing/2014/main" val="4019461905"/>
                        </a:ext>
                      </a:extLst>
                    </a:gridCol>
                  </a:tblGrid>
                  <a:tr h="609600">
                    <a:tc>
                      <a:txBody>
                        <a:bodyPr/>
                        <a:lstStyle/>
                        <a:p>
                          <a:pPr algn="ctr">
                            <a:spcAft>
                              <a:spcPts val="0"/>
                            </a:spcAft>
                          </a:pPr>
                          <a:r>
                            <a:rPr lang="en-US" altLang="ja-JP" sz="2000" kern="100" dirty="0">
                              <a:effectLst/>
                              <a:latin typeface="Times New Roman" panose="02020603050405020304" pitchFamily="18" charset="0"/>
                              <a:ea typeface="+mn-ea"/>
                              <a:cs typeface="Times New Roman" panose="02020603050405020304" pitchFamily="18" charset="0"/>
                            </a:rPr>
                            <a:t>Cathodes</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endParaRPr lang="ja-JP"/>
                        </a:p>
                      </a:txBody>
                      <a:tcPr marL="68580" marR="68580" marT="0" marB="0" anchor="ctr">
                        <a:blipFill>
                          <a:blip r:embed="rId4"/>
                          <a:stretch>
                            <a:fillRect l="-68947" t="-12000" r="-1053" b="-275000"/>
                          </a:stretch>
                        </a:blipFill>
                      </a:tcPr>
                    </a:tc>
                    <a:extLst>
                      <a:ext uri="{0D108BD9-81ED-4DB2-BD59-A6C34878D82A}">
                        <a16:rowId xmlns:a16="http://schemas.microsoft.com/office/drawing/2014/main" val="306328634"/>
                      </a:ext>
                    </a:extLst>
                  </a:tr>
                  <a:tr h="543025">
                    <a:tc>
                      <a:txBody>
                        <a:bodyPr/>
                        <a:lstStyle/>
                        <a:p>
                          <a:pPr algn="ctr">
                            <a:spcAft>
                              <a:spcPts val="0"/>
                            </a:spcAft>
                          </a:pPr>
                          <a:r>
                            <a:rPr lang="en-US" sz="2000" kern="100" dirty="0" err="1">
                              <a:effectLst/>
                              <a:latin typeface="Times New Roman" panose="02020603050405020304" pitchFamily="18" charset="0"/>
                              <a:cs typeface="Times New Roman" panose="02020603050405020304" pitchFamily="18" charset="0"/>
                            </a:rPr>
                            <a:t>CsKTe</a:t>
                          </a:r>
                          <a:r>
                            <a:rPr lang="en-US" sz="2000" kern="100" dirty="0">
                              <a:effectLst/>
                              <a:latin typeface="Times New Roman" panose="02020603050405020304" pitchFamily="18" charset="0"/>
                              <a:cs typeface="Times New Roman" panose="02020603050405020304" pitchFamily="18" charset="0"/>
                            </a:rPr>
                            <a:t>/GaAs</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2000" kern="100" dirty="0">
                              <a:effectLst/>
                              <a:latin typeface="Times New Roman" panose="02020603050405020304" pitchFamily="18" charset="0"/>
                              <a:cs typeface="Times New Roman" panose="02020603050405020304" pitchFamily="18" charset="0"/>
                            </a:rPr>
                            <a:t>6.50</a:t>
                          </a:r>
                          <a:r>
                            <a:rPr lang="ja-JP" sz="2000" kern="100" dirty="0">
                              <a:effectLst/>
                              <a:latin typeface="Times New Roman" panose="02020603050405020304" pitchFamily="18" charset="0"/>
                              <a:cs typeface="Times New Roman" panose="02020603050405020304" pitchFamily="18" charset="0"/>
                            </a:rPr>
                            <a:t>±</a:t>
                          </a:r>
                          <a:r>
                            <a:rPr lang="en-US" sz="2000" kern="100" dirty="0">
                              <a:effectLst/>
                              <a:latin typeface="Times New Roman" panose="02020603050405020304" pitchFamily="18" charset="0"/>
                              <a:cs typeface="Times New Roman" panose="02020603050405020304" pitchFamily="18" charset="0"/>
                            </a:rPr>
                            <a:t>0.01</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9810620"/>
                      </a:ext>
                    </a:extLst>
                  </a:tr>
                  <a:tr h="543025">
                    <a:tc>
                      <a:txBody>
                        <a:bodyPr/>
                        <a:lstStyle/>
                        <a:p>
                          <a:pPr algn="ctr">
                            <a:spcAft>
                              <a:spcPts val="0"/>
                            </a:spcAft>
                          </a:pPr>
                          <a:r>
                            <a:rPr lang="en-US" sz="2000" kern="100" dirty="0">
                              <a:effectLst/>
                              <a:latin typeface="Times New Roman" panose="02020603050405020304" pitchFamily="18" charset="0"/>
                              <a:cs typeface="Times New Roman" panose="02020603050405020304" pitchFamily="18" charset="0"/>
                            </a:rPr>
                            <a:t>Cs-O/GaAs </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2000" kern="100" dirty="0">
                              <a:effectLst/>
                              <a:latin typeface="Times New Roman" panose="02020603050405020304" pitchFamily="18" charset="0"/>
                              <a:cs typeface="Times New Roman" panose="02020603050405020304" pitchFamily="18" charset="0"/>
                            </a:rPr>
                            <a:t>0.29</a:t>
                          </a:r>
                          <a:r>
                            <a:rPr lang="ja-JP" sz="2000" kern="100" dirty="0">
                              <a:effectLst/>
                              <a:latin typeface="Times New Roman" panose="02020603050405020304" pitchFamily="18" charset="0"/>
                              <a:cs typeface="Times New Roman" panose="02020603050405020304" pitchFamily="18" charset="0"/>
                            </a:rPr>
                            <a:t>±</a:t>
                          </a:r>
                          <a:r>
                            <a:rPr lang="en-US" sz="2000" kern="100" dirty="0">
                              <a:effectLst/>
                              <a:latin typeface="Times New Roman" panose="02020603050405020304" pitchFamily="18" charset="0"/>
                              <a:cs typeface="Times New Roman" panose="02020603050405020304" pitchFamily="18" charset="0"/>
                            </a:rPr>
                            <a:t>0.03 [1]</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63528996"/>
                      </a:ext>
                    </a:extLst>
                  </a:tr>
                  <a:tr h="543025">
                    <a:tc>
                      <a:txBody>
                        <a:bodyPr/>
                        <a:lstStyle/>
                        <a:p>
                          <a:pPr algn="ctr">
                            <a:spcAft>
                              <a:spcPts val="0"/>
                            </a:spcAft>
                          </a:pPr>
                          <a:r>
                            <a:rPr lang="en-US" sz="2000" kern="100" dirty="0">
                              <a:effectLst/>
                              <a:latin typeface="Times New Roman" panose="02020603050405020304" pitchFamily="18" charset="0"/>
                              <a:cs typeface="Times New Roman" panose="02020603050405020304" pitchFamily="18" charset="0"/>
                            </a:rPr>
                            <a:t>Cs-O/GaAs </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2000" kern="100" dirty="0">
                              <a:effectLst/>
                              <a:latin typeface="Times New Roman" panose="02020603050405020304" pitchFamily="18" charset="0"/>
                              <a:cs typeface="Times New Roman" panose="02020603050405020304" pitchFamily="18" charset="0"/>
                            </a:rPr>
                            <a:t>0.40</a:t>
                          </a:r>
                          <a:r>
                            <a:rPr lang="ja-JP" sz="2000" kern="100" dirty="0">
                              <a:effectLst/>
                              <a:latin typeface="Times New Roman" panose="02020603050405020304" pitchFamily="18" charset="0"/>
                              <a:cs typeface="Times New Roman" panose="02020603050405020304" pitchFamily="18" charset="0"/>
                            </a:rPr>
                            <a:t>±</a:t>
                          </a:r>
                          <a:r>
                            <a:rPr lang="en-US" sz="2000" kern="100" dirty="0">
                              <a:effectLst/>
                              <a:latin typeface="Times New Roman" panose="02020603050405020304" pitchFamily="18" charset="0"/>
                              <a:cs typeface="Times New Roman" panose="02020603050405020304" pitchFamily="18" charset="0"/>
                            </a:rPr>
                            <a:t>0.02 [2]</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4814574"/>
                      </a:ext>
                    </a:extLst>
                  </a:tr>
                </a:tbl>
              </a:graphicData>
            </a:graphic>
          </p:graphicFrame>
        </mc:Fallback>
      </mc:AlternateContent>
      <mc:AlternateContent xmlns:mc="http://schemas.openxmlformats.org/markup-compatibility/2006">
        <mc:Choice xmlns:a14="http://schemas.microsoft.com/office/drawing/2010/main" Requires="a14">
          <p:sp>
            <p:nvSpPr>
              <p:cNvPr id="8" name="正方形/長方形 7"/>
              <p:cNvSpPr/>
              <p:nvPr/>
            </p:nvSpPr>
            <p:spPr>
              <a:xfrm>
                <a:off x="1432432" y="3392150"/>
                <a:ext cx="3195042" cy="369332"/>
              </a:xfrm>
              <a:prstGeom prst="rect">
                <a:avLst/>
              </a:prstGeom>
            </p:spPr>
            <p:txBody>
              <a:bodyPr wrap="none">
                <a:spAutoFit/>
              </a:bodyPr>
              <a:lstStyle/>
              <a:p>
                <a:r>
                  <a:rPr lang="en-US" altLang="ja-JP" dirty="0" smtClean="0">
                    <a:latin typeface="Times New Roman" panose="02020603050405020304" pitchFamily="18" charset="0"/>
                    <a:cs typeface="Times New Roman" panose="02020603050405020304" pitchFamily="18" charset="0"/>
                  </a:rPr>
                  <a:t> </a:t>
                </a:r>
                <a:r>
                  <a:rPr lang="en-US" altLang="ja-JP" dirty="0" smtClean="0">
                    <a:latin typeface="Symbol" panose="05050102010706020507" pitchFamily="18" charset="2"/>
                    <a:cs typeface="Times New Roman" panose="02020603050405020304" pitchFamily="18" charset="0"/>
                  </a:rPr>
                  <a:t>a</a:t>
                </a:r>
                <a:r>
                  <a:rPr lang="en-US" altLang="ja-JP" dirty="0" smtClean="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(6.50±0.01)</a:t>
                </a:r>
                <a14:m>
                  <m:oMath xmlns:m="http://schemas.openxmlformats.org/officeDocument/2006/math">
                    <m:r>
                      <a:rPr lang="en-US" altLang="ja-JP"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altLang="ja-JP" b="0" i="1" smtClean="0">
                            <a:latin typeface="Cambria Math" panose="02040503050406030204" pitchFamily="18" charset="0"/>
                            <a:ea typeface="Cambria Math" panose="02040503050406030204" pitchFamily="18" charset="0"/>
                            <a:cs typeface="Times New Roman" panose="02020603050405020304" pitchFamily="18" charset="0"/>
                          </a:rPr>
                          <m:t>−3</m:t>
                        </m:r>
                      </m:sup>
                    </m:sSup>
                    <m:r>
                      <m:rPr>
                        <m:sty m:val="p"/>
                      </m:rPr>
                      <a:rPr lang="en-US" altLang="ja-JP" b="0" i="0" smtClean="0">
                        <a:latin typeface="Cambria Math" panose="02040503050406030204" pitchFamily="18" charset="0"/>
                        <a:ea typeface="Cambria Math" panose="02040503050406030204" pitchFamily="18" charset="0"/>
                        <a:cs typeface="Times New Roman" panose="02020603050405020304" pitchFamily="18" charset="0"/>
                      </a:rPr>
                      <m:t>Pa</m:t>
                    </m:r>
                    <m:r>
                      <a:rPr lang="en-US" altLang="ja-JP" b="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ja-JP" b="0" i="0" smtClean="0">
                        <a:latin typeface="Cambria Math" panose="02040503050406030204" pitchFamily="18" charset="0"/>
                        <a:ea typeface="Cambria Math" panose="02040503050406030204" pitchFamily="18" charset="0"/>
                        <a:cs typeface="Times New Roman" panose="02020603050405020304" pitchFamily="18" charset="0"/>
                      </a:rPr>
                      <m:t>sec</m:t>
                    </m:r>
                  </m:oMath>
                </a14:m>
                <a:endParaRPr lang="ja-JP" altLang="en-US" dirty="0">
                  <a:latin typeface="Times New Roman" panose="02020603050405020304" pitchFamily="18" charset="0"/>
                  <a:cs typeface="Times New Roman" panose="02020603050405020304" pitchFamily="18" charset="0"/>
                </a:endParaRPr>
              </a:p>
            </p:txBody>
          </p:sp>
        </mc:Choice>
        <mc:Fallback>
          <p:sp>
            <p:nvSpPr>
              <p:cNvPr id="8" name="正方形/長方形 7"/>
              <p:cNvSpPr>
                <a:spLocks noRot="1" noChangeAspect="1" noMove="1" noResize="1" noEditPoints="1" noAdjustHandles="1" noChangeArrowheads="1" noChangeShapeType="1" noTextEdit="1"/>
              </p:cNvSpPr>
              <p:nvPr/>
            </p:nvSpPr>
            <p:spPr>
              <a:xfrm>
                <a:off x="1432432" y="3392150"/>
                <a:ext cx="3195042" cy="369332"/>
              </a:xfrm>
              <a:prstGeom prst="rect">
                <a:avLst/>
              </a:prstGeom>
              <a:blipFill>
                <a:blip r:embed="rId5"/>
                <a:stretch>
                  <a:fillRect t="-11475" b="-26230"/>
                </a:stretch>
              </a:blipFill>
            </p:spPr>
            <p:txBody>
              <a:bodyPr/>
              <a:lstStyle/>
              <a:p>
                <a:r>
                  <a:rPr lang="ja-JP" altLang="en-US">
                    <a:noFill/>
                  </a:rPr>
                  <a:t> </a:t>
                </a:r>
              </a:p>
            </p:txBody>
          </p:sp>
        </mc:Fallback>
      </mc:AlternateContent>
      <p:sp>
        <p:nvSpPr>
          <p:cNvPr id="10" name="テキスト ボックス 9"/>
          <p:cNvSpPr txBox="1"/>
          <p:nvPr/>
        </p:nvSpPr>
        <p:spPr>
          <a:xfrm>
            <a:off x="5361175" y="4183161"/>
            <a:ext cx="3459473" cy="523220"/>
          </a:xfrm>
          <a:prstGeom prst="rect">
            <a:avLst/>
          </a:prstGeom>
          <a:noFill/>
        </p:spPr>
        <p:txBody>
          <a:bodyPr wrap="none" rtlCol="0">
            <a:spAutoFit/>
          </a:bodyPr>
          <a:lstStyle/>
          <a:p>
            <a:r>
              <a:rPr kumimoji="1" lang="en-US" altLang="ja-JP" sz="1400" dirty="0"/>
              <a:t>[1]K. Miyoshi, M. Thesis, Hiroshima U. (2013)</a:t>
            </a:r>
            <a:endParaRPr lang="en-US" altLang="ja-JP" sz="1400" dirty="0"/>
          </a:p>
          <a:p>
            <a:r>
              <a:rPr kumimoji="1" lang="en-US" altLang="ja-JP" sz="1400" dirty="0"/>
              <a:t>[2]G. Lei, M. Thesis, Hiroshima U. (2014)</a:t>
            </a:r>
            <a:endParaRPr kumimoji="1" lang="ja-JP" altLang="en-US" sz="1400" dirty="0"/>
          </a:p>
        </p:txBody>
      </p:sp>
      <p:graphicFrame>
        <p:nvGraphicFramePr>
          <p:cNvPr id="14" name="表 13"/>
          <p:cNvGraphicFramePr>
            <a:graphicFrameLocks noGrp="1"/>
          </p:cNvGraphicFramePr>
          <p:nvPr>
            <p:extLst>
              <p:ext uri="{D42A27DB-BD31-4B8C-83A1-F6EECF244321}">
                <p14:modId xmlns:p14="http://schemas.microsoft.com/office/powerpoint/2010/main" val="879685959"/>
              </p:ext>
            </p:extLst>
          </p:nvPr>
        </p:nvGraphicFramePr>
        <p:xfrm>
          <a:off x="1983506" y="5245181"/>
          <a:ext cx="6312563" cy="1482063"/>
        </p:xfrm>
        <a:graphic>
          <a:graphicData uri="http://schemas.openxmlformats.org/drawingml/2006/table">
            <a:tbl>
              <a:tblPr firstRow="1" firstCol="1" bandRow="1">
                <a:tableStyleId>{5C22544A-7EE6-4342-B048-85BDC9FD1C3A}</a:tableStyleId>
              </a:tblPr>
              <a:tblGrid>
                <a:gridCol w="2103940">
                  <a:extLst>
                    <a:ext uri="{9D8B030D-6E8A-4147-A177-3AD203B41FA5}">
                      <a16:colId xmlns:a16="http://schemas.microsoft.com/office/drawing/2014/main" val="2620424308"/>
                    </a:ext>
                  </a:extLst>
                </a:gridCol>
                <a:gridCol w="2103940">
                  <a:extLst>
                    <a:ext uri="{9D8B030D-6E8A-4147-A177-3AD203B41FA5}">
                      <a16:colId xmlns:a16="http://schemas.microsoft.com/office/drawing/2014/main" val="1842961620"/>
                    </a:ext>
                  </a:extLst>
                </a:gridCol>
                <a:gridCol w="2104683">
                  <a:extLst>
                    <a:ext uri="{9D8B030D-6E8A-4147-A177-3AD203B41FA5}">
                      <a16:colId xmlns:a16="http://schemas.microsoft.com/office/drawing/2014/main" val="151467535"/>
                    </a:ext>
                  </a:extLst>
                </a:gridCol>
              </a:tblGrid>
              <a:tr h="494021">
                <a:tc>
                  <a:txBody>
                    <a:bodyPr/>
                    <a:lstStyle/>
                    <a:p>
                      <a:pPr algn="ctr">
                        <a:spcAft>
                          <a:spcPts val="0"/>
                        </a:spcAft>
                      </a:pPr>
                      <a:r>
                        <a:rPr lang="en-US" altLang="ja-JP" sz="2400" kern="100" dirty="0">
                          <a:effectLst/>
                          <a:latin typeface="Times New Roman" panose="02020603050405020304" pitchFamily="18" charset="0"/>
                          <a:cs typeface="Times New Roman" panose="02020603050405020304" pitchFamily="18" charset="0"/>
                        </a:rPr>
                        <a:t>E-Gun</a:t>
                      </a:r>
                    </a:p>
                  </a:txBody>
                  <a:tcPr marL="68580" marR="68580" marT="0" marB="0"/>
                </a:tc>
                <a:tc>
                  <a:txBody>
                    <a:bodyPr/>
                    <a:lstStyle/>
                    <a:p>
                      <a:pPr algn="ctr">
                        <a:spcAft>
                          <a:spcPts val="0"/>
                        </a:spcAft>
                      </a:pPr>
                      <a:r>
                        <a:rPr lang="en-US" altLang="ja-JP" sz="2400" kern="100" dirty="0">
                          <a:effectLst/>
                          <a:latin typeface="Times New Roman" panose="02020603050405020304" pitchFamily="18" charset="0"/>
                          <a:cs typeface="Times New Roman" panose="02020603050405020304" pitchFamily="18" charset="0"/>
                        </a:rPr>
                        <a:t>Pressure</a:t>
                      </a:r>
                      <a:r>
                        <a:rPr lang="en-US" sz="2400" kern="100" dirty="0">
                          <a:effectLst/>
                          <a:latin typeface="Times New Roman" panose="02020603050405020304" pitchFamily="18" charset="0"/>
                          <a:cs typeface="Times New Roman" panose="02020603050405020304" pitchFamily="18" charset="0"/>
                        </a:rPr>
                        <a:t>[Pa]</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altLang="ja-JP" sz="2400" kern="100" dirty="0">
                          <a:effectLst/>
                          <a:latin typeface="Times New Roman" panose="02020603050405020304" pitchFamily="18" charset="0"/>
                          <a:cs typeface="Times New Roman" panose="02020603050405020304" pitchFamily="18" charset="0"/>
                        </a:rPr>
                        <a:t>Life</a:t>
                      </a:r>
                      <a:r>
                        <a:rPr lang="en-US" sz="2400" kern="100" dirty="0">
                          <a:effectLst/>
                          <a:latin typeface="Times New Roman" panose="02020603050405020304" pitchFamily="18" charset="0"/>
                          <a:cs typeface="Times New Roman" panose="02020603050405020304" pitchFamily="18" charset="0"/>
                        </a:rPr>
                        <a:t>[h]</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906937345"/>
                  </a:ext>
                </a:extLst>
              </a:tr>
              <a:tr h="494021">
                <a:tc>
                  <a:txBody>
                    <a:bodyPr/>
                    <a:lstStyle/>
                    <a:p>
                      <a:pPr algn="ctr">
                        <a:spcAft>
                          <a:spcPts val="0"/>
                        </a:spcAft>
                      </a:pPr>
                      <a:r>
                        <a:rPr lang="en-US" sz="2400" kern="100">
                          <a:effectLst/>
                          <a:latin typeface="Times New Roman" panose="02020603050405020304" pitchFamily="18" charset="0"/>
                          <a:cs typeface="Times New Roman" panose="02020603050405020304" pitchFamily="18" charset="0"/>
                        </a:rPr>
                        <a:t>DC-gun</a:t>
                      </a:r>
                      <a:endParaRPr lang="ja-JP" sz="20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a:effectLst/>
                          <a:latin typeface="Times New Roman" panose="02020603050405020304" pitchFamily="18" charset="0"/>
                          <a:cs typeface="Times New Roman" panose="02020603050405020304" pitchFamily="18" charset="0"/>
                        </a:rPr>
                        <a:t>5.0</a:t>
                      </a:r>
                      <a:r>
                        <a:rPr lang="ja-JP" sz="2400" kern="100" dirty="0">
                          <a:effectLst/>
                          <a:latin typeface="Times New Roman" panose="02020603050405020304" pitchFamily="18" charset="0"/>
                          <a:cs typeface="Times New Roman" panose="02020603050405020304" pitchFamily="18" charset="0"/>
                        </a:rPr>
                        <a:t>×</a:t>
                      </a:r>
                      <a:r>
                        <a:rPr lang="en-US" sz="2400" kern="100" dirty="0">
                          <a:effectLst/>
                          <a:latin typeface="Times New Roman" panose="02020603050405020304" pitchFamily="18" charset="0"/>
                          <a:cs typeface="Times New Roman" panose="02020603050405020304" pitchFamily="18" charset="0"/>
                        </a:rPr>
                        <a:t>10</a:t>
                      </a:r>
                      <a:r>
                        <a:rPr lang="en-US" sz="2400" kern="100" baseline="30000" dirty="0">
                          <a:effectLst/>
                          <a:latin typeface="Times New Roman" panose="02020603050405020304" pitchFamily="18" charset="0"/>
                          <a:cs typeface="Times New Roman" panose="02020603050405020304" pitchFamily="18" charset="0"/>
                        </a:rPr>
                        <a:t>-10</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a:effectLst/>
                          <a:latin typeface="Times New Roman" panose="02020603050405020304" pitchFamily="18" charset="0"/>
                          <a:cs typeface="Times New Roman" panose="02020603050405020304" pitchFamily="18" charset="0"/>
                        </a:rPr>
                        <a:t>1535.6</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149753787"/>
                  </a:ext>
                </a:extLst>
              </a:tr>
              <a:tr h="494021">
                <a:tc>
                  <a:txBody>
                    <a:bodyPr/>
                    <a:lstStyle/>
                    <a:p>
                      <a:pPr algn="ctr">
                        <a:spcAft>
                          <a:spcPts val="0"/>
                        </a:spcAft>
                      </a:pPr>
                      <a:r>
                        <a:rPr lang="en-US" sz="2400" kern="100" dirty="0">
                          <a:effectLst/>
                          <a:latin typeface="Times New Roman" panose="02020603050405020304" pitchFamily="18" charset="0"/>
                          <a:cs typeface="Times New Roman" panose="02020603050405020304" pitchFamily="18" charset="0"/>
                        </a:rPr>
                        <a:t>RF-gun</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a:effectLst/>
                          <a:latin typeface="Times New Roman" panose="02020603050405020304" pitchFamily="18" charset="0"/>
                          <a:cs typeface="Times New Roman" panose="02020603050405020304" pitchFamily="18" charset="0"/>
                        </a:rPr>
                        <a:t>1.0</a:t>
                      </a:r>
                      <a:r>
                        <a:rPr lang="ja-JP" sz="2400" kern="100" dirty="0">
                          <a:effectLst/>
                          <a:latin typeface="Times New Roman" panose="02020603050405020304" pitchFamily="18" charset="0"/>
                          <a:cs typeface="Times New Roman" panose="02020603050405020304" pitchFamily="18" charset="0"/>
                        </a:rPr>
                        <a:t>×</a:t>
                      </a:r>
                      <a:r>
                        <a:rPr lang="en-US" sz="2400" kern="100" dirty="0">
                          <a:effectLst/>
                          <a:latin typeface="Times New Roman" panose="02020603050405020304" pitchFamily="18" charset="0"/>
                          <a:cs typeface="Times New Roman" panose="02020603050405020304" pitchFamily="18" charset="0"/>
                        </a:rPr>
                        <a:t>10</a:t>
                      </a:r>
                      <a:r>
                        <a:rPr lang="en-US" sz="2400" kern="100" baseline="30000" dirty="0">
                          <a:effectLst/>
                          <a:latin typeface="Times New Roman" panose="02020603050405020304" pitchFamily="18" charset="0"/>
                          <a:cs typeface="Times New Roman" panose="02020603050405020304" pitchFamily="18" charset="0"/>
                        </a:rPr>
                        <a:t>-7</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a:effectLst/>
                          <a:latin typeface="Times New Roman" panose="02020603050405020304" pitchFamily="18" charset="0"/>
                          <a:cs typeface="Times New Roman" panose="02020603050405020304" pitchFamily="18" charset="0"/>
                        </a:rPr>
                        <a:t>7.7</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199462853"/>
                  </a:ext>
                </a:extLst>
              </a:tr>
            </a:tbl>
          </a:graphicData>
        </a:graphic>
      </p:graphicFrame>
    </p:spTree>
    <p:extLst>
      <p:ext uri="{BB962C8B-B14F-4D97-AF65-F5344CB8AC3E}">
        <p14:creationId xmlns:p14="http://schemas.microsoft.com/office/powerpoint/2010/main" val="383134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600" b="1" dirty="0" smtClean="0">
                <a:solidFill>
                  <a:srgbClr val="F5009D"/>
                </a:solidFill>
                <a:latin typeface="メイリオ" panose="020B0604030504040204" pitchFamily="50" charset="-128"/>
                <a:ea typeface="メイリオ" panose="020B0604030504040204" pitchFamily="50" charset="-128"/>
              </a:rPr>
              <a:t>NEA Activation with </a:t>
            </a:r>
            <a:r>
              <a:rPr kumimoji="1" lang="en-US" altLang="ja-JP" sz="3600" b="1" dirty="0" smtClean="0">
                <a:solidFill>
                  <a:srgbClr val="F5009D"/>
                </a:solidFill>
                <a:latin typeface="メイリオ" panose="020B0604030504040204" pitchFamily="50" charset="-128"/>
                <a:ea typeface="メイリオ" panose="020B0604030504040204" pitchFamily="50" charset="-128"/>
              </a:rPr>
              <a:t>CsK</a:t>
            </a:r>
            <a:r>
              <a:rPr kumimoji="1" lang="en-US" altLang="ja-JP" sz="3600" b="1" baseline="-25000" dirty="0" smtClean="0">
                <a:solidFill>
                  <a:srgbClr val="F5009D"/>
                </a:solidFill>
                <a:latin typeface="メイリオ" panose="020B0604030504040204" pitchFamily="50" charset="-128"/>
                <a:ea typeface="メイリオ" panose="020B0604030504040204" pitchFamily="50" charset="-128"/>
              </a:rPr>
              <a:t>2</a:t>
            </a:r>
            <a:r>
              <a:rPr kumimoji="1" lang="en-US" altLang="ja-JP" sz="3600" b="1" dirty="0" smtClean="0">
                <a:solidFill>
                  <a:srgbClr val="F5009D"/>
                </a:solidFill>
                <a:latin typeface="メイリオ" panose="020B0604030504040204" pitchFamily="50" charset="-128"/>
                <a:ea typeface="メイリオ" panose="020B0604030504040204" pitchFamily="50" charset="-128"/>
              </a:rPr>
              <a:t>Sb</a:t>
            </a:r>
            <a:endParaRPr kumimoji="1" lang="ja-JP" altLang="en-US" sz="3600" b="1" dirty="0">
              <a:solidFill>
                <a:srgbClr val="F5009D"/>
              </a:solidFill>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p:txBody>
          <a:bodyPr/>
          <a:lstStyle/>
          <a:p>
            <a:r>
              <a:rPr kumimoji="1" lang="en-US" altLang="ja-JP" dirty="0" smtClean="0"/>
              <a:t>CsK</a:t>
            </a:r>
            <a:r>
              <a:rPr kumimoji="1" lang="en-US" altLang="ja-JP" baseline="-25000" dirty="0" smtClean="0"/>
              <a:t>2</a:t>
            </a:r>
            <a:r>
              <a:rPr kumimoji="1" lang="en-US" altLang="ja-JP" dirty="0" smtClean="0"/>
              <a:t>Sb </a:t>
            </a:r>
            <a:r>
              <a:rPr kumimoji="1" lang="en-US" altLang="ja-JP" dirty="0" smtClean="0"/>
              <a:t>is a semiconductor cathode formed as a thin film by evaporation in vacuum. </a:t>
            </a:r>
          </a:p>
          <a:p>
            <a:r>
              <a:rPr kumimoji="1" lang="en-US" altLang="ja-JP" dirty="0" smtClean="0"/>
              <a:t>It has a long operational life time. </a:t>
            </a:r>
          </a:p>
          <a:p>
            <a:r>
              <a:rPr kumimoji="1" lang="en-US" altLang="ja-JP" dirty="0" smtClean="0"/>
              <a:t>It is a candidate of the robust NEA activation with the hetero junction. </a:t>
            </a:r>
          </a:p>
          <a:p>
            <a:endParaRPr kumimoji="1" lang="ja-JP" altLang="en-US" dirty="0"/>
          </a:p>
        </p:txBody>
      </p:sp>
    </p:spTree>
    <p:extLst>
      <p:ext uri="{BB962C8B-B14F-4D97-AF65-F5344CB8AC3E}">
        <p14:creationId xmlns:p14="http://schemas.microsoft.com/office/powerpoint/2010/main" val="3770322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9609" y="233287"/>
            <a:ext cx="7524328" cy="1069514"/>
          </a:xfrm>
        </p:spPr>
        <p:txBody>
          <a:bodyPr>
            <a:normAutofit/>
          </a:bodyPr>
          <a:lstStyle/>
          <a:p>
            <a:r>
              <a:rPr kumimoji="1" lang="en-US" altLang="ja-JP" sz="4000" dirty="0" smtClean="0">
                <a:solidFill>
                  <a:srgbClr val="F5009D"/>
                </a:solidFill>
                <a:latin typeface="メイリオ" panose="020B0604030504040204" pitchFamily="50" charset="-128"/>
                <a:ea typeface="メイリオ" panose="020B0604030504040204" pitchFamily="50" charset="-128"/>
              </a:rPr>
              <a:t>CsK</a:t>
            </a:r>
            <a:r>
              <a:rPr kumimoji="1" lang="en-US" altLang="ja-JP" sz="4000" baseline="-25000" dirty="0" smtClean="0">
                <a:solidFill>
                  <a:srgbClr val="F5009D"/>
                </a:solidFill>
                <a:latin typeface="メイリオ" panose="020B0604030504040204" pitchFamily="50" charset="-128"/>
                <a:ea typeface="メイリオ" panose="020B0604030504040204" pitchFamily="50" charset="-128"/>
              </a:rPr>
              <a:t>2</a:t>
            </a:r>
            <a:r>
              <a:rPr kumimoji="1" lang="en-US" altLang="ja-JP" sz="4000" dirty="0" smtClean="0">
                <a:solidFill>
                  <a:srgbClr val="F5009D"/>
                </a:solidFill>
                <a:latin typeface="メイリオ" panose="020B0604030504040204" pitchFamily="50" charset="-128"/>
                <a:ea typeface="メイリオ" panose="020B0604030504040204" pitchFamily="50" charset="-128"/>
              </a:rPr>
              <a:t>Sb cathode (dark life)</a:t>
            </a:r>
            <a:endParaRPr kumimoji="1" lang="ja-JP" altLang="en-US" sz="4000" dirty="0">
              <a:solidFill>
                <a:srgbClr val="F5009D"/>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6281964" y="3322682"/>
            <a:ext cx="2195621" cy="338554"/>
          </a:xfrm>
          <a:prstGeom prst="rect">
            <a:avLst/>
          </a:prstGeom>
          <a:noFill/>
          <a:ln>
            <a:noFill/>
          </a:ln>
        </p:spPr>
        <p:txBody>
          <a:bodyPr wrap="square" rtlCol="0">
            <a:spAutoFit/>
          </a:bodyPr>
          <a:lstStyle/>
          <a:p>
            <a:r>
              <a:rPr lang="en-US" altLang="ja-JP" sz="1600" b="1" dirty="0">
                <a:solidFill>
                  <a:srgbClr val="000000"/>
                </a:solidFill>
                <a:latin typeface="メイリオ" panose="020B0604030504040204" pitchFamily="50" charset="-128"/>
                <a:ea typeface="メイリオ" panose="020B0604030504040204" pitchFamily="50" charset="-128"/>
              </a:rPr>
              <a:t>QE distribution</a:t>
            </a:r>
            <a:endParaRPr lang="ja-JP" altLang="en-US" sz="1600" b="1" dirty="0">
              <a:solidFill>
                <a:srgbClr val="000000"/>
              </a:solidFill>
              <a:latin typeface="メイリオ" panose="020B0604030504040204" pitchFamily="50" charset="-128"/>
              <a:ea typeface="メイリオ" panose="020B0604030504040204" pitchFamily="50" charset="-128"/>
            </a:endParaRPr>
          </a:p>
        </p:txBody>
      </p:sp>
      <p:grpSp>
        <p:nvGrpSpPr>
          <p:cNvPr id="6" name="グループ化 5"/>
          <p:cNvGrpSpPr/>
          <p:nvPr/>
        </p:nvGrpSpPr>
        <p:grpSpPr>
          <a:xfrm>
            <a:off x="5940153" y="1151462"/>
            <a:ext cx="2653784" cy="2122947"/>
            <a:chOff x="191322" y="2481071"/>
            <a:chExt cx="3824918" cy="2829206"/>
          </a:xfrm>
        </p:grpSpPr>
        <p:grpSp>
          <p:nvGrpSpPr>
            <p:cNvPr id="7" name="グループ化 6"/>
            <p:cNvGrpSpPr/>
            <p:nvPr/>
          </p:nvGrpSpPr>
          <p:grpSpPr>
            <a:xfrm>
              <a:off x="191322" y="2481071"/>
              <a:ext cx="2819494" cy="2572025"/>
              <a:chOff x="-54341" y="-364616"/>
              <a:chExt cx="7092326" cy="6430063"/>
            </a:xfrm>
          </p:grpSpPr>
          <p:pic>
            <p:nvPicPr>
              <p:cNvPr id="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585" y="664847"/>
                <a:ext cx="597740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直線矢印コネクタ 16"/>
              <p:cNvCxnSpPr/>
              <p:nvPr/>
            </p:nvCxnSpPr>
            <p:spPr>
              <a:xfrm>
                <a:off x="1060586" y="424706"/>
                <a:ext cx="5977399"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51325" y="664847"/>
                <a:ext cx="36768" cy="54006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タイトル 1"/>
              <p:cNvSpPr txBox="1">
                <a:spLocks/>
              </p:cNvSpPr>
              <p:nvPr/>
            </p:nvSpPr>
            <p:spPr>
              <a:xfrm>
                <a:off x="2803832" y="-364616"/>
                <a:ext cx="2160240" cy="1137943"/>
              </a:xfrm>
              <a:prstGeom prst="rect">
                <a:avLst/>
              </a:prstGeom>
            </p:spPr>
            <p:txBody>
              <a:bodyPr vert="horz" lIns="91440" tIns="45720" rIns="91440" bIns="45720" rtlCol="0" anchor="ctr">
                <a:normAutofit fontScale="25000" lnSpcReduction="20000"/>
              </a:bodyPr>
              <a:lstStyle/>
              <a:p>
                <a:pPr algn="ctr">
                  <a:spcBef>
                    <a:spcPct val="0"/>
                  </a:spcBef>
                  <a:defRPr/>
                </a:pPr>
                <a:r>
                  <a:rPr lang="en-US" altLang="ja-JP" sz="4000" b="1" dirty="0">
                    <a:latin typeface="+mj-lt"/>
                    <a:ea typeface="+mj-ea"/>
                    <a:cs typeface="+mj-cs"/>
                  </a:rPr>
                  <a:t>33mm</a:t>
                </a:r>
                <a:endParaRPr lang="ja-JP" altLang="en-US" sz="4000" b="1" dirty="0">
                  <a:latin typeface="+mj-lt"/>
                  <a:ea typeface="+mj-ea"/>
                  <a:cs typeface="+mj-cs"/>
                </a:endParaRPr>
              </a:p>
            </p:txBody>
          </p:sp>
          <p:sp>
            <p:nvSpPr>
              <p:cNvPr id="20" name="タイトル 1"/>
              <p:cNvSpPr txBox="1">
                <a:spLocks/>
              </p:cNvSpPr>
              <p:nvPr/>
            </p:nvSpPr>
            <p:spPr>
              <a:xfrm rot="16200000">
                <a:off x="-868596" y="2942057"/>
                <a:ext cx="2478610" cy="850100"/>
              </a:xfrm>
              <a:prstGeom prst="rect">
                <a:avLst/>
              </a:prstGeom>
            </p:spPr>
            <p:txBody>
              <a:bodyPr vert="horz" lIns="91440" tIns="45720" rIns="91440" bIns="45720" rtlCol="0" anchor="ctr">
                <a:normAutofit fontScale="25000" lnSpcReduction="20000"/>
              </a:bodyPr>
              <a:lstStyle/>
              <a:p>
                <a:pPr algn="ctr">
                  <a:spcBef>
                    <a:spcPct val="0"/>
                  </a:spcBef>
                  <a:defRPr/>
                </a:pPr>
                <a:r>
                  <a:rPr lang="en-US" altLang="ja-JP" sz="4000" b="1" dirty="0">
                    <a:latin typeface="+mj-lt"/>
                    <a:ea typeface="+mj-ea"/>
                    <a:cs typeface="+mj-cs"/>
                  </a:rPr>
                  <a:t>30mm</a:t>
                </a:r>
                <a:endParaRPr lang="ja-JP" altLang="en-US" sz="4000" b="1" dirty="0">
                  <a:latin typeface="+mj-lt"/>
                  <a:ea typeface="+mj-ea"/>
                  <a:cs typeface="+mj-cs"/>
                </a:endParaRPr>
              </a:p>
            </p:txBody>
          </p:sp>
        </p:grpSp>
        <p:grpSp>
          <p:nvGrpSpPr>
            <p:cNvPr id="8" name="グループ化 7"/>
            <p:cNvGrpSpPr/>
            <p:nvPr/>
          </p:nvGrpSpPr>
          <p:grpSpPr>
            <a:xfrm>
              <a:off x="3086009" y="2907593"/>
              <a:ext cx="930231" cy="2402684"/>
              <a:chOff x="-486913" y="2486130"/>
              <a:chExt cx="930231" cy="2402684"/>
            </a:xfrm>
          </p:grpSpPr>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913" y="2486130"/>
                <a:ext cx="381833" cy="240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292089" y="2610217"/>
                <a:ext cx="735407" cy="410168"/>
              </a:xfrm>
              <a:prstGeom prst="rect">
                <a:avLst/>
              </a:prstGeom>
              <a:solidFill>
                <a:schemeClr val="bg1"/>
              </a:solidFill>
              <a:ln>
                <a:solidFill>
                  <a:schemeClr val="bg1"/>
                </a:solidFill>
              </a:ln>
            </p:spPr>
            <p:txBody>
              <a:bodyPr wrap="square" rtlCol="0" anchor="ctr">
                <a:spAutoFit/>
              </a:bodyPr>
              <a:lstStyle/>
              <a:p>
                <a:r>
                  <a:rPr lang="en-US" altLang="ja-JP" sz="1400" b="1" dirty="0">
                    <a:latin typeface="+mj-ea"/>
                    <a:ea typeface="+mj-ea"/>
                  </a:rPr>
                  <a:t>10%</a:t>
                </a:r>
                <a:endParaRPr lang="ja-JP" altLang="en-US" sz="1400" b="1" dirty="0">
                  <a:latin typeface="+mj-ea"/>
                  <a:ea typeface="+mj-ea"/>
                </a:endParaRPr>
              </a:p>
            </p:txBody>
          </p:sp>
          <p:sp>
            <p:nvSpPr>
              <p:cNvPr id="11" name="テキスト ボックス 10"/>
              <p:cNvSpPr txBox="1"/>
              <p:nvPr/>
            </p:nvSpPr>
            <p:spPr>
              <a:xfrm>
                <a:off x="-247650" y="3726685"/>
                <a:ext cx="523269" cy="410168"/>
              </a:xfrm>
              <a:prstGeom prst="rect">
                <a:avLst/>
              </a:prstGeom>
              <a:solidFill>
                <a:schemeClr val="bg1"/>
              </a:solidFill>
              <a:ln>
                <a:solidFill>
                  <a:schemeClr val="bg1"/>
                </a:solidFill>
              </a:ln>
            </p:spPr>
            <p:txBody>
              <a:bodyPr wrap="square" rtlCol="0" anchor="ctr">
                <a:spAutoFit/>
              </a:bodyPr>
              <a:lstStyle/>
              <a:p>
                <a:r>
                  <a:rPr lang="en-US" altLang="ja-JP" sz="1400" b="1" dirty="0">
                    <a:latin typeface="+mj-ea"/>
                    <a:ea typeface="+mj-ea"/>
                  </a:rPr>
                  <a:t>4%</a:t>
                </a:r>
                <a:endParaRPr lang="ja-JP" altLang="en-US" sz="1400" b="1" dirty="0">
                  <a:latin typeface="+mj-ea"/>
                  <a:ea typeface="+mj-ea"/>
                </a:endParaRPr>
              </a:p>
            </p:txBody>
          </p:sp>
          <p:sp>
            <p:nvSpPr>
              <p:cNvPr id="12" name="テキスト ボックス 11"/>
              <p:cNvSpPr txBox="1"/>
              <p:nvPr/>
            </p:nvSpPr>
            <p:spPr>
              <a:xfrm>
                <a:off x="-247650" y="4092584"/>
                <a:ext cx="607119" cy="410168"/>
              </a:xfrm>
              <a:prstGeom prst="rect">
                <a:avLst/>
              </a:prstGeom>
              <a:solidFill>
                <a:schemeClr val="bg1"/>
              </a:solidFill>
              <a:ln>
                <a:solidFill>
                  <a:schemeClr val="bg1"/>
                </a:solidFill>
              </a:ln>
            </p:spPr>
            <p:txBody>
              <a:bodyPr wrap="square" rtlCol="0" anchor="ctr">
                <a:spAutoFit/>
              </a:bodyPr>
              <a:lstStyle/>
              <a:p>
                <a:r>
                  <a:rPr lang="en-US" altLang="ja-JP" sz="1400" b="1" dirty="0">
                    <a:latin typeface="+mj-ea"/>
                    <a:ea typeface="+mj-ea"/>
                  </a:rPr>
                  <a:t>2%</a:t>
                </a:r>
                <a:endParaRPr lang="ja-JP" altLang="en-US" sz="1400" b="1" dirty="0">
                  <a:latin typeface="+mj-ea"/>
                  <a:ea typeface="+mj-ea"/>
                </a:endParaRPr>
              </a:p>
            </p:txBody>
          </p:sp>
          <p:sp>
            <p:nvSpPr>
              <p:cNvPr id="13" name="テキスト ボックス 12"/>
              <p:cNvSpPr txBox="1"/>
              <p:nvPr/>
            </p:nvSpPr>
            <p:spPr>
              <a:xfrm>
                <a:off x="-283558" y="4461072"/>
                <a:ext cx="643025" cy="410168"/>
              </a:xfrm>
              <a:prstGeom prst="rect">
                <a:avLst/>
              </a:prstGeom>
              <a:solidFill>
                <a:schemeClr val="bg1"/>
              </a:solidFill>
              <a:ln>
                <a:solidFill>
                  <a:schemeClr val="bg1"/>
                </a:solidFill>
              </a:ln>
            </p:spPr>
            <p:txBody>
              <a:bodyPr wrap="square" rtlCol="0" anchor="ctr">
                <a:spAutoFit/>
              </a:bodyPr>
              <a:lstStyle/>
              <a:p>
                <a:r>
                  <a:rPr lang="en-US" altLang="ja-JP" sz="1400" b="1" dirty="0">
                    <a:latin typeface="+mj-ea"/>
                    <a:ea typeface="+mj-ea"/>
                  </a:rPr>
                  <a:t>0%</a:t>
                </a:r>
                <a:endParaRPr lang="ja-JP" altLang="en-US" sz="1400" b="1" dirty="0">
                  <a:latin typeface="+mj-ea"/>
                  <a:ea typeface="+mj-ea"/>
                </a:endParaRPr>
              </a:p>
            </p:txBody>
          </p:sp>
          <p:sp>
            <p:nvSpPr>
              <p:cNvPr id="14" name="テキスト ボックス 13"/>
              <p:cNvSpPr txBox="1"/>
              <p:nvPr/>
            </p:nvSpPr>
            <p:spPr>
              <a:xfrm>
                <a:off x="-272369" y="3327883"/>
                <a:ext cx="631837" cy="410168"/>
              </a:xfrm>
              <a:prstGeom prst="rect">
                <a:avLst/>
              </a:prstGeom>
              <a:solidFill>
                <a:schemeClr val="bg1"/>
              </a:solidFill>
              <a:ln>
                <a:solidFill>
                  <a:schemeClr val="bg1"/>
                </a:solidFill>
              </a:ln>
            </p:spPr>
            <p:txBody>
              <a:bodyPr wrap="square" rtlCol="0" anchor="ctr">
                <a:spAutoFit/>
              </a:bodyPr>
              <a:lstStyle/>
              <a:p>
                <a:r>
                  <a:rPr lang="en-US" altLang="ja-JP" sz="1400" b="1" dirty="0">
                    <a:latin typeface="+mj-ea"/>
                    <a:ea typeface="+mj-ea"/>
                  </a:rPr>
                  <a:t>6%</a:t>
                </a:r>
                <a:endParaRPr lang="ja-JP" altLang="en-US" sz="1400" b="1" dirty="0">
                  <a:latin typeface="+mj-ea"/>
                  <a:ea typeface="+mj-ea"/>
                </a:endParaRPr>
              </a:p>
            </p:txBody>
          </p:sp>
          <p:sp>
            <p:nvSpPr>
              <p:cNvPr id="15" name="テキスト ボックス 14"/>
              <p:cNvSpPr txBox="1"/>
              <p:nvPr/>
            </p:nvSpPr>
            <p:spPr>
              <a:xfrm>
                <a:off x="-270888" y="2948442"/>
                <a:ext cx="546508" cy="410168"/>
              </a:xfrm>
              <a:prstGeom prst="rect">
                <a:avLst/>
              </a:prstGeom>
              <a:solidFill>
                <a:schemeClr val="bg1"/>
              </a:solidFill>
              <a:ln>
                <a:solidFill>
                  <a:schemeClr val="bg1"/>
                </a:solidFill>
              </a:ln>
            </p:spPr>
            <p:txBody>
              <a:bodyPr wrap="square" rtlCol="0" anchor="ctr">
                <a:spAutoFit/>
              </a:bodyPr>
              <a:lstStyle/>
              <a:p>
                <a:r>
                  <a:rPr lang="en-US" altLang="ja-JP" sz="1400" b="1" dirty="0">
                    <a:latin typeface="+mj-ea"/>
                    <a:ea typeface="+mj-ea"/>
                  </a:rPr>
                  <a:t>8%</a:t>
                </a:r>
                <a:endParaRPr lang="ja-JP" altLang="en-US" sz="1400" b="1" dirty="0">
                  <a:latin typeface="+mj-ea"/>
                  <a:ea typeface="+mj-ea"/>
                </a:endParaRPr>
              </a:p>
            </p:txBody>
          </p:sp>
        </p:grpSp>
      </p:grpSp>
      <p:graphicFrame>
        <p:nvGraphicFramePr>
          <p:cNvPr id="30" name="オブジェクト 29"/>
          <p:cNvGraphicFramePr>
            <a:graphicFrameLocks noChangeAspect="1"/>
          </p:cNvGraphicFramePr>
          <p:nvPr>
            <p:extLst>
              <p:ext uri="{D42A27DB-BD31-4B8C-83A1-F6EECF244321}">
                <p14:modId xmlns:p14="http://schemas.microsoft.com/office/powerpoint/2010/main" val="3032186264"/>
              </p:ext>
            </p:extLst>
          </p:nvPr>
        </p:nvGraphicFramePr>
        <p:xfrm>
          <a:off x="214531" y="1332908"/>
          <a:ext cx="4755137" cy="4572152"/>
        </p:xfrm>
        <a:graphic>
          <a:graphicData uri="http://schemas.openxmlformats.org/presentationml/2006/ole">
            <mc:AlternateContent xmlns:mc="http://schemas.openxmlformats.org/markup-compatibility/2006">
              <mc:Choice xmlns:v="urn:schemas-microsoft-com:vml" Requires="v">
                <p:oleObj spid="_x0000_s1037" name="KGPlot" r:id="rId6" imgW="6858000" imgH="6858000" progId="KGraph_Plot">
                  <p:embed/>
                </p:oleObj>
              </mc:Choice>
              <mc:Fallback>
                <p:oleObj name="KGPlot" r:id="rId6" imgW="6858000" imgH="6858000" progId="KGraph_Plot">
                  <p:embed/>
                  <p:pic>
                    <p:nvPicPr>
                      <p:cNvPr id="30" name="オブジェクト 29"/>
                      <p:cNvPicPr/>
                      <p:nvPr/>
                    </p:nvPicPr>
                    <p:blipFill>
                      <a:blip r:embed="rId7"/>
                      <a:stretch>
                        <a:fillRect/>
                      </a:stretch>
                    </p:blipFill>
                    <p:spPr>
                      <a:xfrm>
                        <a:off x="214531" y="1332908"/>
                        <a:ext cx="4755137" cy="4572152"/>
                      </a:xfrm>
                      <a:prstGeom prst="rect">
                        <a:avLst/>
                      </a:prstGeom>
                      <a:solidFill>
                        <a:schemeClr val="bg1"/>
                      </a:solidFill>
                    </p:spPr>
                  </p:pic>
                </p:oleObj>
              </mc:Fallback>
            </mc:AlternateContent>
          </a:graphicData>
        </a:graphic>
      </p:graphicFrame>
      <mc:AlternateContent xmlns:mc="http://schemas.openxmlformats.org/markup-compatibility/2006">
        <mc:Choice xmlns:a14="http://schemas.microsoft.com/office/drawing/2010/main" Requires="a14">
          <p:sp>
            <p:nvSpPr>
              <p:cNvPr id="31" name="正方形/長方形 30"/>
              <p:cNvSpPr/>
              <p:nvPr/>
            </p:nvSpPr>
            <p:spPr>
              <a:xfrm>
                <a:off x="5148064" y="3777554"/>
                <a:ext cx="3608372" cy="2554545"/>
              </a:xfrm>
              <a:prstGeom prst="rect">
                <a:avLst/>
              </a:prstGeom>
            </p:spPr>
            <p:txBody>
              <a:bodyPr wrap="square">
                <a:spAutoFit/>
              </a:bodyPr>
              <a:lstStyle/>
              <a:p>
                <a:r>
                  <a:rPr lang="en-US" altLang="ja-JP" sz="2000" b="1" dirty="0" smtClean="0">
                    <a:latin typeface="メイリオ" panose="020B0604030504040204" pitchFamily="50" charset="-128"/>
                    <a:ea typeface="メイリオ" panose="020B0604030504040204" pitchFamily="50" charset="-128"/>
                  </a:rPr>
                  <a:t>QE measurement </a:t>
                </a:r>
                <a:r>
                  <a:rPr lang="en-US" altLang="ja-JP" sz="2000" b="1" dirty="0" smtClean="0">
                    <a:latin typeface="メイリオ" panose="020B0604030504040204" pitchFamily="50" charset="-128"/>
                    <a:ea typeface="メイリオ" panose="020B0604030504040204" pitchFamily="50" charset="-128"/>
                  </a:rPr>
                  <a:t>at a </a:t>
                </a:r>
                <a:r>
                  <a:rPr lang="en-US" altLang="ja-JP" sz="2000" b="1" dirty="0" smtClean="0">
                    <a:latin typeface="メイリオ" panose="020B0604030504040204" pitchFamily="50" charset="-128"/>
                    <a:ea typeface="メイリオ" panose="020B0604030504040204" pitchFamily="50" charset="-128"/>
                  </a:rPr>
                  <a:t>low beam </a:t>
                </a:r>
                <a:r>
                  <a:rPr lang="en-US" altLang="ja-JP" sz="2000" b="1" dirty="0" smtClean="0">
                    <a:latin typeface="メイリオ" panose="020B0604030504040204" pitchFamily="50" charset="-128"/>
                    <a:ea typeface="メイリオ" panose="020B0604030504040204" pitchFamily="50" charset="-128"/>
                  </a:rPr>
                  <a:t>current with 532nm photon.</a:t>
                </a:r>
                <a:r>
                  <a:rPr lang="en-US" altLang="ja-JP" sz="2000" b="1" dirty="0" smtClean="0">
                    <a:latin typeface="メイリオ" panose="020B0604030504040204" pitchFamily="50" charset="-128"/>
                    <a:ea typeface="メイリオ" panose="020B0604030504040204" pitchFamily="50" charset="-128"/>
                  </a:rPr>
                  <a:t/>
                </a:r>
                <a:br>
                  <a:rPr lang="en-US" altLang="ja-JP" sz="2000" b="1" dirty="0" smtClean="0">
                    <a:latin typeface="メイリオ" panose="020B0604030504040204" pitchFamily="50" charset="-128"/>
                    <a:ea typeface="メイリオ" panose="020B0604030504040204" pitchFamily="50" charset="-128"/>
                  </a:rPr>
                </a:br>
                <a:endParaRPr lang="en-US" altLang="ja-JP" sz="2000" b="1" dirty="0" smtClean="0">
                  <a:latin typeface="メイリオ" panose="020B0604030504040204" pitchFamily="50" charset="-128"/>
                  <a:ea typeface="メイリオ" panose="020B0604030504040204" pitchFamily="50" charset="-128"/>
                </a:endParaRPr>
              </a:p>
              <a:p>
                <a:r>
                  <a:rPr lang="en-US" altLang="ja-JP" sz="2000" b="1" dirty="0" smtClean="0">
                    <a:solidFill>
                      <a:srgbClr val="017304"/>
                    </a:solidFill>
                    <a:latin typeface="Symbol" panose="05050102010706020507" pitchFamily="18" charset="2"/>
                    <a:ea typeface="メイリオ" panose="020B0604030504040204" pitchFamily="50" charset="-128"/>
                  </a:rPr>
                  <a:t>a</a:t>
                </a:r>
                <a:r>
                  <a:rPr lang="en-US" altLang="ja-JP" sz="2000" b="1" dirty="0" smtClean="0">
                    <a:solidFill>
                      <a:srgbClr val="017304"/>
                    </a:solidFill>
                    <a:latin typeface="メイリオ" panose="020B0604030504040204" pitchFamily="50" charset="-128"/>
                    <a:ea typeface="メイリオ" panose="020B0604030504040204" pitchFamily="50" charset="-128"/>
                  </a:rPr>
                  <a:t>=</a:t>
                </a:r>
                <a:r>
                  <a:rPr lang="en-US" altLang="ja-JP" sz="2000" b="1" dirty="0">
                    <a:solidFill>
                      <a:srgbClr val="017304"/>
                    </a:solidFill>
                    <a:latin typeface="メイリオ" panose="020B0604030504040204" pitchFamily="50" charset="-128"/>
                    <a:ea typeface="メイリオ" panose="020B0604030504040204" pitchFamily="50" charset="-128"/>
                  </a:rPr>
                  <a:t>4.72</a:t>
                </a:r>
                <a14:m>
                  <m:oMath xmlns:m="http://schemas.openxmlformats.org/officeDocument/2006/math">
                    <m:r>
                      <a:rPr lang="en-US" altLang="ja-JP" sz="2000" b="1" i="1">
                        <a:solidFill>
                          <a:srgbClr val="017304"/>
                        </a:solidFill>
                        <a:latin typeface="Cambria Math"/>
                      </a:rPr>
                      <m:t>±</m:t>
                    </m:r>
                  </m:oMath>
                </a14:m>
                <a:r>
                  <a:rPr lang="en-US" altLang="ja-JP" sz="2000" b="1" dirty="0">
                    <a:solidFill>
                      <a:srgbClr val="017304"/>
                    </a:solidFill>
                    <a:latin typeface="メイリオ" panose="020B0604030504040204" pitchFamily="50" charset="-128"/>
                    <a:ea typeface="メイリオ" panose="020B0604030504040204" pitchFamily="50" charset="-128"/>
                  </a:rPr>
                  <a:t>0.08[10</a:t>
                </a:r>
                <a:r>
                  <a:rPr lang="en-US" altLang="ja-JP" sz="2000" b="1" baseline="30000" dirty="0">
                    <a:solidFill>
                      <a:srgbClr val="017304"/>
                    </a:solidFill>
                    <a:latin typeface="メイリオ" panose="020B0604030504040204" pitchFamily="50" charset="-128"/>
                    <a:ea typeface="メイリオ" panose="020B0604030504040204" pitchFamily="50" charset="-128"/>
                  </a:rPr>
                  <a:t>-5</a:t>
                </a:r>
                <a:r>
                  <a:rPr lang="en-US" altLang="ja-JP" sz="2000" b="1" dirty="0">
                    <a:solidFill>
                      <a:srgbClr val="017304"/>
                    </a:solidFill>
                    <a:latin typeface="メイリオ" panose="020B0604030504040204" pitchFamily="50" charset="-128"/>
                    <a:ea typeface="メイリオ" panose="020B0604030504040204" pitchFamily="50" charset="-128"/>
                  </a:rPr>
                  <a:t> Pa</a:t>
                </a:r>
                <a:r>
                  <a:rPr lang="ja-JP" altLang="en-US" sz="2000" b="1" dirty="0">
                    <a:solidFill>
                      <a:srgbClr val="017304"/>
                    </a:solidFill>
                    <a:latin typeface="メイリオ" panose="020B0604030504040204" pitchFamily="50" charset="-128"/>
                    <a:ea typeface="メイリオ" panose="020B0604030504040204" pitchFamily="50" charset="-128"/>
                  </a:rPr>
                  <a:t>・</a:t>
                </a:r>
                <a:r>
                  <a:rPr lang="en-US" altLang="ja-JP" sz="2000" b="1" dirty="0" smtClean="0">
                    <a:solidFill>
                      <a:srgbClr val="017304"/>
                    </a:solidFill>
                    <a:latin typeface="メイリオ" panose="020B0604030504040204" pitchFamily="50" charset="-128"/>
                    <a:ea typeface="メイリオ" panose="020B0604030504040204" pitchFamily="50" charset="-128"/>
                  </a:rPr>
                  <a:t>h]</a:t>
                </a:r>
                <a:endParaRPr lang="en-US" altLang="ja-JP" sz="2000" dirty="0">
                  <a:solidFill>
                    <a:srgbClr val="017304"/>
                  </a:solidFill>
                  <a:latin typeface="メイリオ" panose="020B0604030504040204" pitchFamily="50" charset="-128"/>
                  <a:ea typeface="メイリオ" panose="020B0604030504040204" pitchFamily="50" charset="-128"/>
                </a:endParaRPr>
              </a:p>
              <a:p>
                <a:r>
                  <a:rPr lang="en-US" altLang="ja-JP" sz="2000" b="1" dirty="0" smtClean="0">
                    <a:solidFill>
                      <a:srgbClr val="017304"/>
                    </a:solidFill>
                    <a:latin typeface="Symbol" panose="05050102010706020507" pitchFamily="18" charset="2"/>
                    <a:ea typeface="メイリオ" panose="020B0604030504040204" pitchFamily="50" charset="-128"/>
                  </a:rPr>
                  <a:t>t</a:t>
                </a:r>
                <a:r>
                  <a:rPr lang="en-US" altLang="ja-JP" sz="2000" b="1" dirty="0" smtClean="0">
                    <a:solidFill>
                      <a:srgbClr val="017304"/>
                    </a:solidFill>
                    <a:latin typeface="メイリオ" panose="020B0604030504040204" pitchFamily="50" charset="-128"/>
                    <a:ea typeface="メイリオ" panose="020B0604030504040204" pitchFamily="50" charset="-128"/>
                  </a:rPr>
                  <a:t>=4720 </a:t>
                </a:r>
                <a:r>
                  <a:rPr lang="en-US" altLang="ja-JP" sz="2000" b="1" dirty="0">
                    <a:solidFill>
                      <a:srgbClr val="017304"/>
                    </a:solidFill>
                    <a:latin typeface="メイリオ" panose="020B0604030504040204" pitchFamily="50" charset="-128"/>
                    <a:ea typeface="メイリオ" panose="020B0604030504040204" pitchFamily="50" charset="-128"/>
                  </a:rPr>
                  <a:t>hours(532nm</a:t>
                </a:r>
                <a:r>
                  <a:rPr lang="en-US" altLang="ja-JP" sz="2000" b="1" dirty="0" smtClean="0">
                    <a:solidFill>
                      <a:srgbClr val="017304"/>
                    </a:solidFill>
                    <a:latin typeface="メイリオ" panose="020B0604030504040204" pitchFamily="50" charset="-128"/>
                    <a:ea typeface="メイリオ" panose="020B0604030504040204" pitchFamily="50" charset="-128"/>
                  </a:rPr>
                  <a:t>) </a:t>
                </a:r>
                <a:br>
                  <a:rPr lang="en-US" altLang="ja-JP" sz="2000" b="1" dirty="0" smtClean="0">
                    <a:solidFill>
                      <a:srgbClr val="017304"/>
                    </a:solidFill>
                    <a:latin typeface="メイリオ" panose="020B0604030504040204" pitchFamily="50" charset="-128"/>
                    <a:ea typeface="メイリオ" panose="020B0604030504040204" pitchFamily="50" charset="-128"/>
                  </a:rPr>
                </a:br>
                <a:r>
                  <a:rPr lang="en-US" altLang="ja-JP" sz="2000" b="1" dirty="0" smtClean="0">
                    <a:latin typeface="メイリオ" panose="020B0604030504040204" pitchFamily="50" charset="-128"/>
                    <a:ea typeface="メイリオ" panose="020B0604030504040204" pitchFamily="50" charset="-128"/>
                  </a:rPr>
                  <a:t>at </a:t>
                </a:r>
                <a:r>
                  <a:rPr lang="en-US" altLang="ja-JP" sz="2000" b="1" dirty="0" smtClean="0">
                    <a:latin typeface="メイリオ" panose="020B0604030504040204" pitchFamily="50" charset="-128"/>
                    <a:ea typeface="メイリオ" panose="020B0604030504040204" pitchFamily="50" charset="-128"/>
                  </a:rPr>
                  <a:t>1.0e-8Pa</a:t>
                </a:r>
                <a:endParaRPr lang="en-US" altLang="ja-JP" sz="2000" b="1" dirty="0">
                  <a:latin typeface="メイリオ" panose="020B0604030504040204" pitchFamily="50" charset="-128"/>
                  <a:ea typeface="メイリオ" panose="020B0604030504040204" pitchFamily="50" charset="-128"/>
                </a:endParaRPr>
              </a:p>
              <a:p>
                <a:r>
                  <a:rPr lang="en-US" altLang="ja-JP" sz="2000" dirty="0">
                    <a:solidFill>
                      <a:srgbClr val="017304"/>
                    </a:solidFill>
                    <a:latin typeface="メイリオ" panose="020B0604030504040204" pitchFamily="50" charset="-128"/>
                    <a:ea typeface="メイリオ" panose="020B0604030504040204" pitchFamily="50" charset="-128"/>
                  </a:rPr>
                  <a:t> </a:t>
                </a:r>
              </a:p>
            </p:txBody>
          </p:sp>
        </mc:Choice>
        <mc:Fallback>
          <p:sp>
            <p:nvSpPr>
              <p:cNvPr id="31" name="正方形/長方形 30"/>
              <p:cNvSpPr>
                <a:spLocks noRot="1" noChangeAspect="1" noMove="1" noResize="1" noEditPoints="1" noAdjustHandles="1" noChangeArrowheads="1" noChangeShapeType="1" noTextEdit="1"/>
              </p:cNvSpPr>
              <p:nvPr/>
            </p:nvSpPr>
            <p:spPr>
              <a:xfrm>
                <a:off x="5148064" y="3777554"/>
                <a:ext cx="3608372" cy="2554545"/>
              </a:xfrm>
              <a:prstGeom prst="rect">
                <a:avLst/>
              </a:prstGeom>
              <a:blipFill>
                <a:blip r:embed="rId8"/>
                <a:stretch>
                  <a:fillRect l="-1689" t="-1671" r="-118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26942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solidFill>
                  <a:srgbClr val="F5009D"/>
                </a:solidFill>
                <a:latin typeface="メイリオ" panose="020B0604030504040204" pitchFamily="50" charset="-128"/>
                <a:ea typeface="メイリオ" panose="020B0604030504040204" pitchFamily="50" charset="-128"/>
              </a:rPr>
              <a:t>CsK</a:t>
            </a:r>
            <a:r>
              <a:rPr kumimoji="1" lang="en-US" altLang="ja-JP" sz="4000" baseline="-25000" dirty="0" smtClean="0">
                <a:solidFill>
                  <a:srgbClr val="F5009D"/>
                </a:solidFill>
                <a:latin typeface="メイリオ" panose="020B0604030504040204" pitchFamily="50" charset="-128"/>
                <a:ea typeface="メイリオ" panose="020B0604030504040204" pitchFamily="50" charset="-128"/>
              </a:rPr>
              <a:t>2</a:t>
            </a:r>
            <a:r>
              <a:rPr kumimoji="1" lang="en-US" altLang="ja-JP" sz="4000" dirty="0" smtClean="0">
                <a:solidFill>
                  <a:srgbClr val="F5009D"/>
                </a:solidFill>
                <a:latin typeface="メイリオ" panose="020B0604030504040204" pitchFamily="50" charset="-128"/>
                <a:ea typeface="メイリオ" panose="020B0604030504040204" pitchFamily="50" charset="-128"/>
              </a:rPr>
              <a:t>Sb Beam life</a:t>
            </a:r>
            <a:endParaRPr kumimoji="1" lang="ja-JP" altLang="en-US" sz="4000" dirty="0">
              <a:solidFill>
                <a:srgbClr val="F5009D"/>
              </a:solidFill>
              <a:latin typeface="メイリオ" panose="020B0604030504040204" pitchFamily="50" charset="-128"/>
              <a:ea typeface="メイリオ" panose="020B0604030504040204" pitchFamily="50" charset="-128"/>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417863280"/>
              </p:ext>
            </p:extLst>
          </p:nvPr>
        </p:nvGraphicFramePr>
        <p:xfrm>
          <a:off x="261558" y="979198"/>
          <a:ext cx="4360719" cy="4362405"/>
        </p:xfrm>
        <a:graphic>
          <a:graphicData uri="http://schemas.openxmlformats.org/presentationml/2006/ole">
            <mc:AlternateContent xmlns:mc="http://schemas.openxmlformats.org/markup-compatibility/2006">
              <mc:Choice xmlns:v="urn:schemas-microsoft-com:vml" Requires="v">
                <p:oleObj spid="_x0000_s3096" name="KGPlot" r:id="rId3" imgW="6858000" imgH="6858000" progId="KGraph_Plot">
                  <p:embed/>
                </p:oleObj>
              </mc:Choice>
              <mc:Fallback>
                <p:oleObj name="KGPlot" r:id="rId3" imgW="6858000" imgH="6858000" progId="KGraph_Plot">
                  <p:embed/>
                  <p:pic>
                    <p:nvPicPr>
                      <p:cNvPr id="5" name="オブジェクト 4"/>
                      <p:cNvPicPr>
                        <a:picLocks noChangeAspect="1" noChangeArrowheads="1"/>
                      </p:cNvPicPr>
                      <p:nvPr/>
                    </p:nvPicPr>
                    <p:blipFill>
                      <a:blip r:embed="rId4"/>
                      <a:srcRect/>
                      <a:stretch>
                        <a:fillRect/>
                      </a:stretch>
                    </p:blipFill>
                    <p:spPr bwMode="auto">
                      <a:xfrm>
                        <a:off x="261558" y="979198"/>
                        <a:ext cx="4360719" cy="4362405"/>
                      </a:xfrm>
                      <a:prstGeom prst="rect">
                        <a:avLst/>
                      </a:prstGeom>
                      <a:solidFill>
                        <a:schemeClr val="bg1"/>
                      </a:solidFill>
                      <a:ln>
                        <a:noFill/>
                      </a:ln>
                    </p:spPr>
                  </p:pic>
                </p:oleObj>
              </mc:Fallback>
            </mc:AlternateContent>
          </a:graphicData>
        </a:graphic>
      </p:graphicFrame>
      <p:sp>
        <p:nvSpPr>
          <p:cNvPr id="10" name="テキスト ボックス 9"/>
          <p:cNvSpPr txBox="1"/>
          <p:nvPr/>
        </p:nvSpPr>
        <p:spPr>
          <a:xfrm>
            <a:off x="2429102" y="3838389"/>
            <a:ext cx="1906779" cy="461665"/>
          </a:xfrm>
          <a:prstGeom prst="rect">
            <a:avLst/>
          </a:prstGeom>
          <a:noFill/>
          <a:ln>
            <a:noFill/>
          </a:ln>
        </p:spPr>
        <p:txBody>
          <a:bodyPr wrap="square" rtlCol="0" anchor="ctr">
            <a:spAutoFit/>
          </a:bodyPr>
          <a:lstStyle/>
          <a:p>
            <a:r>
              <a:rPr lang="ja-JP" altLang="en-US" sz="800" dirty="0">
                <a:solidFill>
                  <a:srgbClr val="0000FF"/>
                </a:solidFill>
                <a:latin typeface="+mj-ea"/>
                <a:ea typeface="+mj-ea"/>
              </a:rPr>
              <a:t>●</a:t>
            </a:r>
            <a:r>
              <a:rPr lang="ja-JP" altLang="en-US" sz="1200" dirty="0" smtClean="0">
                <a:solidFill>
                  <a:srgbClr val="0000FF"/>
                </a:solidFill>
                <a:latin typeface="Century" panose="02040604050505020304" pitchFamily="18" charset="0"/>
                <a:ea typeface="HGS明朝E" panose="02020900000000000000" pitchFamily="18" charset="-128"/>
              </a:rPr>
              <a:t>：</a:t>
            </a:r>
            <a:r>
              <a:rPr lang="en-US" altLang="ja-JP" sz="1200" dirty="0" smtClean="0">
                <a:solidFill>
                  <a:srgbClr val="0000FF"/>
                </a:solidFill>
                <a:latin typeface="Century" panose="02040604050505020304" pitchFamily="18" charset="0"/>
                <a:ea typeface="HGS明朝E" panose="02020900000000000000" pitchFamily="18" charset="-128"/>
              </a:rPr>
              <a:t>measured</a:t>
            </a:r>
            <a:endParaRPr lang="en-US" altLang="ja-JP" sz="1200" dirty="0">
              <a:solidFill>
                <a:srgbClr val="0000FF"/>
              </a:solidFill>
              <a:latin typeface="Century" panose="02040604050505020304" pitchFamily="18" charset="0"/>
              <a:ea typeface="HGS明朝E" panose="02020900000000000000" pitchFamily="18" charset="-128"/>
            </a:endParaRPr>
          </a:p>
          <a:p>
            <a:r>
              <a:rPr lang="ja-JP" altLang="en-US" sz="800" b="1" dirty="0">
                <a:solidFill>
                  <a:srgbClr val="FF0000"/>
                </a:solidFill>
                <a:latin typeface="Century" panose="02040604050505020304" pitchFamily="18" charset="0"/>
                <a:ea typeface="HGS明朝E" panose="02020900000000000000" pitchFamily="18" charset="-128"/>
              </a:rPr>
              <a:t>■</a:t>
            </a:r>
            <a:r>
              <a:rPr lang="ja-JP" altLang="en-US" sz="1200" dirty="0" smtClean="0">
                <a:solidFill>
                  <a:srgbClr val="FF0000"/>
                </a:solidFill>
                <a:latin typeface="Century" panose="02040604050505020304" pitchFamily="18" charset="0"/>
                <a:ea typeface="HGS明朝E" panose="02020900000000000000" pitchFamily="18" charset="-128"/>
              </a:rPr>
              <a:t>：</a:t>
            </a:r>
            <a:r>
              <a:rPr lang="en-US" altLang="ja-JP" sz="1200" dirty="0" smtClean="0">
                <a:solidFill>
                  <a:srgbClr val="FF0000"/>
                </a:solidFill>
                <a:latin typeface="Century" panose="02040604050505020304" pitchFamily="18" charset="0"/>
                <a:ea typeface="HGS明朝E" panose="02020900000000000000" pitchFamily="18" charset="-128"/>
              </a:rPr>
              <a:t>corrected</a:t>
            </a:r>
            <a:endParaRPr lang="en-US" altLang="ja-JP" sz="1200" dirty="0">
              <a:solidFill>
                <a:srgbClr val="FF0000"/>
              </a:solidFill>
              <a:latin typeface="Century" panose="02040604050505020304" pitchFamily="18" charset="0"/>
              <a:ea typeface="HGS明朝E" panose="02020900000000000000" pitchFamily="18" charset="-128"/>
            </a:endParaRPr>
          </a:p>
        </p:txBody>
      </p:sp>
      <p:graphicFrame>
        <p:nvGraphicFramePr>
          <p:cNvPr id="11" name="オブジェクト 10"/>
          <p:cNvGraphicFramePr>
            <a:graphicFrameLocks noChangeAspect="1"/>
          </p:cNvGraphicFramePr>
          <p:nvPr>
            <p:extLst/>
          </p:nvPr>
        </p:nvGraphicFramePr>
        <p:xfrm>
          <a:off x="6179440" y="5220764"/>
          <a:ext cx="78903" cy="138081"/>
        </p:xfrm>
        <a:graphic>
          <a:graphicData uri="http://schemas.openxmlformats.org/presentationml/2006/ole">
            <mc:AlternateContent xmlns:mc="http://schemas.openxmlformats.org/markup-compatibility/2006">
              <mc:Choice xmlns:v="urn:schemas-microsoft-com:vml" Requires="v">
                <p:oleObj spid="_x0000_s3097" name="数式" r:id="rId5" imgW="101520" imgH="177480" progId="Equation.3">
                  <p:embed/>
                </p:oleObj>
              </mc:Choice>
              <mc:Fallback>
                <p:oleObj name="数式" r:id="rId5" imgW="101520" imgH="177480" progId="Equation.3">
                  <p:embed/>
                  <p:pic>
                    <p:nvPicPr>
                      <p:cNvPr id="11" name="オブジェクト 10"/>
                      <p:cNvPicPr/>
                      <p:nvPr/>
                    </p:nvPicPr>
                    <p:blipFill>
                      <a:blip r:embed="rId6"/>
                      <a:stretch>
                        <a:fillRect/>
                      </a:stretch>
                    </p:blipFill>
                    <p:spPr>
                      <a:xfrm>
                        <a:off x="6179440" y="5220764"/>
                        <a:ext cx="78903" cy="138081"/>
                      </a:xfrm>
                      <a:prstGeom prst="rect">
                        <a:avLst/>
                      </a:prstGeom>
                    </p:spPr>
                  </p:pic>
                </p:oleObj>
              </mc:Fallback>
            </mc:AlternateContent>
          </a:graphicData>
        </a:graphic>
      </p:graphicFrame>
      <p:grpSp>
        <p:nvGrpSpPr>
          <p:cNvPr id="12" name="グループ化 11"/>
          <p:cNvGrpSpPr/>
          <p:nvPr/>
        </p:nvGrpSpPr>
        <p:grpSpPr>
          <a:xfrm>
            <a:off x="4627100" y="2648294"/>
            <a:ext cx="4625419" cy="1631216"/>
            <a:chOff x="5565667" y="4544451"/>
            <a:chExt cx="3742736" cy="1448944"/>
          </a:xfrm>
        </p:grpSpPr>
        <mc:AlternateContent xmlns:mc="http://schemas.openxmlformats.org/markup-compatibility/2006" xmlns:a14="http://schemas.microsoft.com/office/drawing/2010/main">
          <mc:Choice Requires="a14">
            <p:sp>
              <p:nvSpPr>
                <p:cNvPr id="18" name="テキスト ボックス 17"/>
                <p:cNvSpPr txBox="1"/>
                <p:nvPr/>
              </p:nvSpPr>
              <p:spPr>
                <a:xfrm>
                  <a:off x="5565667" y="4544451"/>
                  <a:ext cx="3742736" cy="1448944"/>
                </a:xfrm>
                <a:prstGeom prst="rect">
                  <a:avLst/>
                </a:prstGeom>
                <a:noFill/>
                <a:ln>
                  <a:noFill/>
                </a:ln>
              </p:spPr>
              <p:txBody>
                <a:bodyPr wrap="square" rtlCol="0">
                  <a:spAutoFit/>
                </a:bodyPr>
                <a:lstStyle/>
                <a:p>
                  <a:pPr marL="342900" indent="-342900">
                    <a:buFont typeface="Arial" panose="020B0604020202020204" pitchFamily="34" charset="0"/>
                    <a:buChar char="•"/>
                  </a:pPr>
                  <a:endParaRPr lang="en-US" altLang="ja-JP" sz="2000" b="1" dirty="0">
                    <a:latin typeface="+mj-ea"/>
                    <a:ea typeface="+mj-ea"/>
                  </a:endParaRPr>
                </a:p>
                <a:p>
                  <a:r>
                    <a:rPr lang="en-US" altLang="ja-JP" sz="2000" b="1" dirty="0">
                      <a:latin typeface="Century" panose="02040604050505020304" pitchFamily="18" charset="0"/>
                      <a:ea typeface="HGP明朝E" panose="02020900000000000000" pitchFamily="18" charset="-128"/>
                      <a:cs typeface="Times New Roman" panose="02020603050405020304" pitchFamily="18" charset="0"/>
                    </a:rPr>
                    <a:t>β </a:t>
                  </a:r>
                  <a:r>
                    <a:rPr lang="en-US" altLang="ja-JP" sz="2000" b="1" dirty="0">
                      <a:latin typeface="Century" panose="02040604050505020304" pitchFamily="18" charset="0"/>
                      <a:ea typeface="HGP明朝E" panose="02020900000000000000" pitchFamily="18" charset="-128"/>
                    </a:rPr>
                    <a:t>= (1.19</a:t>
                  </a:r>
                  <a14:m>
                    <m:oMath xmlns:m="http://schemas.openxmlformats.org/officeDocument/2006/math">
                      <m:r>
                        <a:rPr lang="en-US" altLang="ja-JP" sz="2000" b="1" i="1">
                          <a:latin typeface="Cambria Math" panose="02040503050406030204" pitchFamily="18" charset="0"/>
                          <a:ea typeface="+mj-ea"/>
                        </a:rPr>
                        <m:t>±</m:t>
                      </m:r>
                    </m:oMath>
                  </a14:m>
                  <a:r>
                    <a:rPr lang="en-US" altLang="ja-JP" sz="2000" b="1" dirty="0">
                      <a:latin typeface="Century" panose="02040604050505020304" pitchFamily="18" charset="0"/>
                      <a:ea typeface="HGP明朝E" panose="02020900000000000000" pitchFamily="18" charset="-128"/>
                    </a:rPr>
                    <a:t>0.04 </a:t>
                  </a:r>
                  <a:r>
                    <a:rPr lang="ja-JP" altLang="en-US" sz="2000" b="1" dirty="0">
                      <a:latin typeface="Century" panose="02040604050505020304" pitchFamily="18" charset="0"/>
                      <a:ea typeface="HGP明朝E" panose="02020900000000000000" pitchFamily="18" charset="-128"/>
                    </a:rPr>
                    <a:t>　　　　</a:t>
                  </a:r>
                  <a:r>
                    <a:rPr lang="ja-JP" altLang="en-US" sz="2000" b="1" dirty="0" smtClean="0">
                      <a:latin typeface="Century" panose="02040604050505020304" pitchFamily="18" charset="0"/>
                      <a:ea typeface="HGP明朝E" panose="02020900000000000000" pitchFamily="18" charset="-128"/>
                    </a:rPr>
                    <a:t> </a:t>
                  </a:r>
                  <a:r>
                    <a:rPr lang="en-US" altLang="ja-JP" sz="2000" b="1" dirty="0" smtClean="0">
                      <a:latin typeface="Century" panose="02040604050505020304" pitchFamily="18" charset="0"/>
                      <a:ea typeface="HGP明朝E" panose="02020900000000000000" pitchFamily="18" charset="-128"/>
                    </a:rPr>
                    <a:t>)</a:t>
                  </a:r>
                  <a:r>
                    <a:rPr lang="en-US" altLang="ja-JP" sz="2000" b="1" dirty="0">
                      <a:latin typeface="Century" panose="02040604050505020304" pitchFamily="18" charset="0"/>
                      <a:ea typeface="HGP明朝E" panose="02020900000000000000" pitchFamily="18" charset="-128"/>
                    </a:rPr>
                    <a:t>x10</a:t>
                  </a:r>
                  <a:r>
                    <a:rPr lang="en-US" altLang="ja-JP" sz="2000" b="1" baseline="30000" dirty="0">
                      <a:latin typeface="Century" panose="02040604050505020304" pitchFamily="18" charset="0"/>
                      <a:ea typeface="HGP明朝E" panose="02020900000000000000" pitchFamily="18" charset="-128"/>
                    </a:rPr>
                    <a:t>-3 </a:t>
                  </a:r>
                  <a:r>
                    <a:rPr lang="ja-JP" altLang="en-US" sz="2000" b="1" baseline="30000" dirty="0">
                      <a:latin typeface="Century" panose="02040604050505020304" pitchFamily="18" charset="0"/>
                      <a:ea typeface="HGP明朝E" panose="02020900000000000000" pitchFamily="18" charset="-128"/>
                    </a:rPr>
                    <a:t>　</a:t>
                  </a:r>
                  <a:endParaRPr lang="en-US" altLang="ja-JP" sz="2000" b="1" baseline="30000" dirty="0">
                    <a:latin typeface="Century" panose="02040604050505020304" pitchFamily="18" charset="0"/>
                    <a:ea typeface="HGP明朝E" panose="02020900000000000000" pitchFamily="18" charset="-128"/>
                  </a:endParaRPr>
                </a:p>
                <a:p>
                  <a:r>
                    <a:rPr lang="ja-JP" altLang="en-US" sz="2000" b="1" dirty="0">
                      <a:latin typeface="Century" panose="02040604050505020304" pitchFamily="18" charset="0"/>
                      <a:ea typeface="HGP明朝E" panose="02020900000000000000" pitchFamily="18" charset="-128"/>
                    </a:rPr>
                    <a:t>　　　　　　　</a:t>
                  </a:r>
                  <a:r>
                    <a:rPr lang="en-US" altLang="ja-JP" sz="2000" b="1" dirty="0" smtClean="0">
                      <a:latin typeface="Century" panose="02040604050505020304" pitchFamily="18" charset="0"/>
                      <a:ea typeface="HGP明朝E" panose="02020900000000000000" pitchFamily="18" charset="-128"/>
                    </a:rPr>
                    <a:t>stat</a:t>
                  </a:r>
                  <a:r>
                    <a:rPr lang="en-US" altLang="ja-JP" sz="2000" b="1" dirty="0">
                      <a:latin typeface="Century" panose="02040604050505020304" pitchFamily="18" charset="0"/>
                      <a:ea typeface="HGP明朝E" panose="02020900000000000000" pitchFamily="18" charset="-128"/>
                    </a:rPr>
                    <a:t>.    corr.</a:t>
                  </a:r>
                  <a:r>
                    <a:rPr lang="ja-JP" altLang="en-US" sz="2000" b="1" dirty="0">
                      <a:latin typeface="Century" panose="02040604050505020304" pitchFamily="18" charset="0"/>
                      <a:ea typeface="HGP明朝E" panose="02020900000000000000" pitchFamily="18" charset="-128"/>
                    </a:rPr>
                    <a:t>  </a:t>
                  </a:r>
                  <a:r>
                    <a:rPr lang="en-US" altLang="ja-JP" sz="2000" b="1" dirty="0" smtClean="0">
                      <a:latin typeface="Century" panose="02040604050505020304" pitchFamily="18" charset="0"/>
                      <a:ea typeface="HGP明朝E" panose="02020900000000000000" pitchFamily="18" charset="-128"/>
                    </a:rPr>
                    <a:t>[Pa</a:t>
                  </a:r>
                  <a:r>
                    <a:rPr lang="ja-JP" altLang="en-US" sz="2000" b="1" dirty="0">
                      <a:latin typeface="Century" panose="02040604050505020304" pitchFamily="18" charset="0"/>
                      <a:ea typeface="HGP明朝E" panose="02020900000000000000" pitchFamily="18" charset="-128"/>
                    </a:rPr>
                    <a:t>・</a:t>
                  </a:r>
                  <a:r>
                    <a:rPr lang="en-US" altLang="ja-JP" sz="2000" b="1" dirty="0">
                      <a:latin typeface="Century" panose="02040604050505020304" pitchFamily="18" charset="0"/>
                      <a:ea typeface="HGP明朝E" panose="02020900000000000000" pitchFamily="18" charset="-128"/>
                    </a:rPr>
                    <a:t>C/mm</a:t>
                  </a:r>
                  <a:r>
                    <a:rPr lang="en-US" altLang="ja-JP" sz="2000" b="1" baseline="30000" dirty="0">
                      <a:latin typeface="Century" panose="02040604050505020304" pitchFamily="18" charset="0"/>
                      <a:ea typeface="HGP明朝E" panose="02020900000000000000" pitchFamily="18" charset="-128"/>
                    </a:rPr>
                    <a:t>2</a:t>
                  </a:r>
                  <a:r>
                    <a:rPr lang="en-US" altLang="ja-JP" sz="2000" b="1" dirty="0">
                      <a:latin typeface="Century" panose="02040604050505020304" pitchFamily="18" charset="0"/>
                      <a:ea typeface="HGP明朝E" panose="02020900000000000000" pitchFamily="18" charset="-128"/>
                    </a:rPr>
                    <a:t>]</a:t>
                  </a:r>
                </a:p>
                <a:p>
                  <a:endParaRPr lang="en-US" altLang="ja-JP" sz="2000" b="1" dirty="0">
                    <a:latin typeface="Century" panose="02040604050505020304" pitchFamily="18" charset="0"/>
                    <a:ea typeface="HGP明朝E" panose="02020900000000000000" pitchFamily="18" charset="-128"/>
                  </a:endParaRPr>
                </a:p>
                <a:p>
                  <a:r>
                    <a:rPr lang="en-US" altLang="ja-JP" sz="2000" b="1" dirty="0">
                      <a:latin typeface="Century" panose="02040604050505020304" pitchFamily="18" charset="0"/>
                      <a:ea typeface="HGP明朝E" panose="02020900000000000000" pitchFamily="18" charset="-128"/>
                    </a:rPr>
                    <a:t>  </a:t>
                  </a:r>
                  <a:endParaRPr lang="en-US" altLang="ja-JP" sz="2000" b="1" dirty="0">
                    <a:latin typeface="+mj-ea"/>
                    <a:ea typeface="+mj-ea"/>
                  </a:endParaRPr>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5565667" y="4544451"/>
                  <a:ext cx="3742736" cy="1448944"/>
                </a:xfrm>
                <a:prstGeom prst="rect">
                  <a:avLst/>
                </a:prstGeom>
                <a:blipFill>
                  <a:blip r:embed="rId7"/>
                  <a:stretch>
                    <a:fillRect l="-1318"/>
                  </a:stretch>
                </a:blipFill>
                <a:ln>
                  <a:noFill/>
                </a:ln>
              </p:spPr>
              <p:txBody>
                <a:bodyPr/>
                <a:lstStyle/>
                <a:p>
                  <a:r>
                    <a:rPr lang="ja-JP" altLang="en-US">
                      <a:noFill/>
                    </a:rPr>
                    <a:t> </a:t>
                  </a:r>
                </a:p>
              </p:txBody>
            </p:sp>
          </mc:Fallback>
        </mc:AlternateContent>
        <p:sp>
          <p:nvSpPr>
            <p:cNvPr id="14" name="テキスト ボックス 13"/>
            <p:cNvSpPr txBox="1"/>
            <p:nvPr/>
          </p:nvSpPr>
          <p:spPr>
            <a:xfrm>
              <a:off x="6492980" y="4661994"/>
              <a:ext cx="1161752" cy="628787"/>
            </a:xfrm>
            <a:prstGeom prst="rect">
              <a:avLst/>
            </a:prstGeom>
            <a:noFill/>
          </p:spPr>
          <p:txBody>
            <a:bodyPr wrap="square" rtlCol="0">
              <a:spAutoFit/>
            </a:bodyPr>
            <a:lstStyle/>
            <a:p>
              <a:pPr algn="r"/>
              <a:r>
                <a:rPr lang="en-US" altLang="ja-JP" sz="2000" b="1" dirty="0">
                  <a:latin typeface="Century" panose="02040604050505020304" pitchFamily="18" charset="0"/>
                  <a:ea typeface="+mj-ea"/>
                </a:rPr>
                <a:t>+</a:t>
              </a:r>
              <a:r>
                <a:rPr lang="en-US" altLang="ja-JP" sz="2000" b="1" dirty="0" smtClean="0">
                  <a:latin typeface="Century" panose="02040604050505020304" pitchFamily="18" charset="0"/>
                  <a:ea typeface="+mj-ea"/>
                </a:rPr>
                <a:t>0.03</a:t>
              </a:r>
              <a:endParaRPr lang="en-US" altLang="ja-JP" sz="2000" b="1" dirty="0">
                <a:latin typeface="Century" panose="02040604050505020304" pitchFamily="18" charset="0"/>
                <a:ea typeface="+mj-ea"/>
              </a:endParaRPr>
            </a:p>
            <a:p>
              <a:pPr algn="r"/>
              <a:r>
                <a:rPr lang="en-US" altLang="ja-JP" sz="2000" b="1" dirty="0">
                  <a:latin typeface="Century" panose="02040604050505020304" pitchFamily="18" charset="0"/>
                  <a:ea typeface="+mj-ea"/>
                </a:rPr>
                <a:t>-0.02</a:t>
              </a:r>
              <a:endParaRPr lang="ja-JP" altLang="en-US" sz="2000" b="1" dirty="0">
                <a:latin typeface="Century" panose="02040604050505020304" pitchFamily="18" charset="0"/>
                <a:ea typeface="+mj-ea"/>
              </a:endParaRPr>
            </a:p>
          </p:txBody>
        </p:sp>
      </p:grpSp>
      <p:sp>
        <p:nvSpPr>
          <p:cNvPr id="27" name="テキスト ボックス 26"/>
          <p:cNvSpPr txBox="1"/>
          <p:nvPr/>
        </p:nvSpPr>
        <p:spPr>
          <a:xfrm>
            <a:off x="4335882" y="1324648"/>
            <a:ext cx="4412582" cy="1200329"/>
          </a:xfrm>
          <a:prstGeom prst="rect">
            <a:avLst/>
          </a:prstGeom>
          <a:noFill/>
        </p:spPr>
        <p:txBody>
          <a:bodyPr wrap="square" rtlCol="0">
            <a:spAutoFit/>
          </a:bodyPr>
          <a:lstStyle/>
          <a:p>
            <a:pPr marL="285750" indent="-285750">
              <a:buFont typeface="Arial" panose="020B0604020202020204" pitchFamily="34" charset="0"/>
              <a:buChar char="•"/>
            </a:pPr>
            <a:r>
              <a:rPr lang="en-US" altLang="ja-JP" sz="2400" b="1" dirty="0" err="1" smtClean="0">
                <a:latin typeface="メイリオ" panose="020B0604030504040204" pitchFamily="50" charset="-128"/>
                <a:ea typeface="メイリオ" panose="020B0604030504040204" pitchFamily="50" charset="-128"/>
              </a:rPr>
              <a:t>Continous</a:t>
            </a:r>
            <a:r>
              <a:rPr lang="en-US" altLang="ja-JP" sz="2400" b="1" dirty="0" smtClean="0">
                <a:latin typeface="メイリオ" panose="020B0604030504040204" pitchFamily="50" charset="-128"/>
                <a:ea typeface="メイリオ" panose="020B0604030504040204" pitchFamily="50" charset="-128"/>
              </a:rPr>
              <a:t> beam emission with 6.3 </a:t>
            </a:r>
            <a:r>
              <a:rPr lang="en-US" altLang="ja-JP" sz="2400" b="1" dirty="0" err="1" smtClean="0">
                <a:latin typeface="メイリオ" panose="020B0604030504040204" pitchFamily="50" charset="-128"/>
                <a:ea typeface="メイリオ" panose="020B0604030504040204" pitchFamily="50" charset="-128"/>
              </a:rPr>
              <a:t>μA</a:t>
            </a:r>
            <a:r>
              <a:rPr lang="en-US" altLang="ja-JP" sz="2400" b="1" dirty="0" smtClean="0">
                <a:latin typeface="メイリオ" panose="020B0604030504040204" pitchFamily="50" charset="-128"/>
                <a:ea typeface="メイリオ" panose="020B0604030504040204" pitchFamily="50" charset="-128"/>
              </a:rPr>
              <a:t>/mm</a:t>
            </a:r>
            <a:r>
              <a:rPr lang="en-US" altLang="ja-JP" sz="2400" b="1" baseline="30000" dirty="0" smtClean="0">
                <a:latin typeface="メイリオ" panose="020B0604030504040204" pitchFamily="50" charset="-128"/>
                <a:ea typeface="メイリオ" panose="020B0604030504040204" pitchFamily="50" charset="-128"/>
              </a:rPr>
              <a:t>2</a:t>
            </a:r>
            <a:r>
              <a:rPr lang="en-US" altLang="ja-JP" sz="2400" b="1" dirty="0" smtClean="0">
                <a:latin typeface="メイリオ" panose="020B0604030504040204" pitchFamily="50" charset="-128"/>
                <a:ea typeface="メイリオ" panose="020B0604030504040204" pitchFamily="50" charset="-128"/>
              </a:rPr>
              <a:t>.</a:t>
            </a:r>
            <a:endParaRPr lang="en-US" altLang="ja-JP" sz="2400" b="1"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en-US" altLang="ja-JP" sz="2400" b="1" dirty="0" smtClean="0">
                <a:latin typeface="メイリオ" panose="020B0604030504040204" pitchFamily="50" charset="-128"/>
                <a:ea typeface="メイリオ" panose="020B0604030504040204" pitchFamily="50" charset="-128"/>
              </a:rPr>
              <a:t>Correction by </a:t>
            </a:r>
            <a:r>
              <a:rPr lang="en-US" altLang="ja-JP" sz="2400" b="1" dirty="0" smtClean="0">
                <a:latin typeface="メイリオ" panose="020B0604030504040204" pitchFamily="50" charset="-128"/>
                <a:ea typeface="メイリオ" panose="020B0604030504040204" pitchFamily="50" charset="-128"/>
              </a:rPr>
              <a:t>dark-life</a:t>
            </a:r>
            <a:r>
              <a:rPr lang="en-US" altLang="ja-JP" sz="2400" b="1" dirty="0" smtClean="0">
                <a:latin typeface="メイリオ" panose="020B0604030504040204" pitchFamily="50" charset="-128"/>
                <a:ea typeface="メイリオ" panose="020B0604030504040204" pitchFamily="50" charset="-128"/>
              </a:rPr>
              <a:t>.</a:t>
            </a:r>
            <a:endParaRPr lang="en-US" altLang="ja-JP" sz="2400" b="1" dirty="0">
              <a:latin typeface="メイリオ" panose="020B0604030504040204" pitchFamily="50" charset="-128"/>
              <a:ea typeface="メイリオ" panose="020B0604030504040204" pitchFamily="50" charset="-128"/>
            </a:endParaRPr>
          </a:p>
        </p:txBody>
      </p:sp>
      <p:cxnSp>
        <p:nvCxnSpPr>
          <p:cNvPr id="28" name="直線コネクタ 27"/>
          <p:cNvCxnSpPr/>
          <p:nvPr/>
        </p:nvCxnSpPr>
        <p:spPr>
          <a:xfrm flipV="1">
            <a:off x="6187346" y="8095828"/>
            <a:ext cx="135638" cy="1"/>
          </a:xfrm>
          <a:prstGeom prst="line">
            <a:avLst/>
          </a:prstGeom>
          <a:ln w="28575">
            <a:solidFill>
              <a:srgbClr val="01730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テキスト ボックス 31"/>
              <p:cNvSpPr txBox="1"/>
              <p:nvPr/>
            </p:nvSpPr>
            <p:spPr>
              <a:xfrm>
                <a:off x="4932040" y="4618009"/>
                <a:ext cx="3584778" cy="1569660"/>
              </a:xfrm>
              <a:prstGeom prst="rect">
                <a:avLst/>
              </a:prstGeom>
              <a:noFill/>
              <a:ln>
                <a:noFill/>
              </a:ln>
            </p:spPr>
            <p:txBody>
              <a:bodyPr wrap="square" rtlCol="0">
                <a:spAutoFit/>
              </a:bodyPr>
              <a:lstStyle/>
              <a:p>
                <a:r>
                  <a:rPr lang="en-US" altLang="ja-JP" b="1" dirty="0" smtClean="0">
                    <a:latin typeface="Century" panose="02040604050505020304" pitchFamily="18" charset="0"/>
                    <a:ea typeface="HGP明朝E" panose="02020900000000000000" pitchFamily="18" charset="-128"/>
                    <a:cs typeface="Times New Roman" panose="02020603050405020304" pitchFamily="18" charset="0"/>
                  </a:rPr>
                  <a:t>No correction</a:t>
                </a:r>
                <a:endParaRPr lang="en-US" altLang="ja-JP" b="1" dirty="0">
                  <a:latin typeface="Century" panose="02040604050505020304" pitchFamily="18" charset="0"/>
                  <a:ea typeface="HGP明朝E" panose="02020900000000000000" pitchFamily="18" charset="-128"/>
                  <a:cs typeface="Times New Roman" panose="02020603050405020304" pitchFamily="18" charset="0"/>
                </a:endParaRPr>
              </a:p>
              <a:p>
                <a:r>
                  <a:rPr lang="en-US" altLang="ja-JP" b="1" dirty="0">
                    <a:latin typeface="Century" panose="02040604050505020304" pitchFamily="18" charset="0"/>
                    <a:ea typeface="HGP明朝E" panose="02020900000000000000" pitchFamily="18" charset="-128"/>
                    <a:cs typeface="Times New Roman" panose="02020603050405020304" pitchFamily="18" charset="0"/>
                  </a:rPr>
                  <a:t>β </a:t>
                </a:r>
                <a:r>
                  <a:rPr lang="en-US" altLang="ja-JP" b="1" dirty="0">
                    <a:latin typeface="Century" panose="02040604050505020304" pitchFamily="18" charset="0"/>
                    <a:ea typeface="HGP明朝E" panose="02020900000000000000" pitchFamily="18" charset="-128"/>
                  </a:rPr>
                  <a:t>= (5.75</a:t>
                </a:r>
                <a14:m>
                  <m:oMath xmlns:m="http://schemas.openxmlformats.org/officeDocument/2006/math">
                    <m:r>
                      <a:rPr lang="en-US" altLang="ja-JP" b="1" i="1">
                        <a:latin typeface="Cambria Math" panose="02040503050406030204" pitchFamily="18" charset="0"/>
                        <a:ea typeface="+mj-ea"/>
                      </a:rPr>
                      <m:t>±</m:t>
                    </m:r>
                  </m:oMath>
                </a14:m>
                <a:r>
                  <a:rPr lang="en-US" altLang="ja-JP" b="1" dirty="0">
                    <a:latin typeface="Century" panose="02040604050505020304" pitchFamily="18" charset="0"/>
                    <a:ea typeface="HGP明朝E" panose="02020900000000000000" pitchFamily="18" charset="-128"/>
                  </a:rPr>
                  <a:t>0.1 )x10</a:t>
                </a:r>
                <a:r>
                  <a:rPr lang="en-US" altLang="ja-JP" b="1" baseline="30000" dirty="0">
                    <a:latin typeface="Century" panose="02040604050505020304" pitchFamily="18" charset="0"/>
                    <a:ea typeface="HGP明朝E" panose="02020900000000000000" pitchFamily="18" charset="-128"/>
                  </a:rPr>
                  <a:t>-4 </a:t>
                </a:r>
                <a:r>
                  <a:rPr lang="ja-JP" altLang="en-US" b="1" baseline="30000" dirty="0">
                    <a:latin typeface="Century" panose="02040604050505020304" pitchFamily="18" charset="0"/>
                    <a:ea typeface="HGP明朝E" panose="02020900000000000000" pitchFamily="18" charset="-128"/>
                  </a:rPr>
                  <a:t>　</a:t>
                </a:r>
                <a:r>
                  <a:rPr lang="en-US" altLang="ja-JP" sz="1200" b="1" dirty="0">
                    <a:latin typeface="Century" panose="02040604050505020304" pitchFamily="18" charset="0"/>
                    <a:ea typeface="HGP明朝E" panose="02020900000000000000" pitchFamily="18" charset="-128"/>
                  </a:rPr>
                  <a:t>[Pa</a:t>
                </a:r>
                <a:r>
                  <a:rPr lang="ja-JP" altLang="en-US" sz="1200" b="1" dirty="0">
                    <a:latin typeface="Century" panose="02040604050505020304" pitchFamily="18" charset="0"/>
                    <a:ea typeface="HGP明朝E" panose="02020900000000000000" pitchFamily="18" charset="-128"/>
                  </a:rPr>
                  <a:t>・</a:t>
                </a:r>
                <a:r>
                  <a:rPr lang="en-US" altLang="ja-JP" sz="1200" b="1" dirty="0">
                    <a:latin typeface="Century" panose="02040604050505020304" pitchFamily="18" charset="0"/>
                    <a:ea typeface="HGP明朝E" panose="02020900000000000000" pitchFamily="18" charset="-128"/>
                  </a:rPr>
                  <a:t>C/mm</a:t>
                </a:r>
                <a:r>
                  <a:rPr lang="en-US" altLang="ja-JP" sz="1200" b="1" baseline="30000" dirty="0">
                    <a:latin typeface="Century" panose="02040604050505020304" pitchFamily="18" charset="0"/>
                    <a:ea typeface="HGP明朝E" panose="02020900000000000000" pitchFamily="18" charset="-128"/>
                  </a:rPr>
                  <a:t>2</a:t>
                </a:r>
                <a:r>
                  <a:rPr lang="en-US" altLang="ja-JP" sz="1200" b="1" dirty="0">
                    <a:latin typeface="Century" panose="02040604050505020304" pitchFamily="18" charset="0"/>
                    <a:ea typeface="HGP明朝E" panose="02020900000000000000" pitchFamily="18" charset="-128"/>
                  </a:rPr>
                  <a:t>]</a:t>
                </a:r>
              </a:p>
              <a:p>
                <a:r>
                  <a:rPr lang="en-US" altLang="ja-JP" sz="1600" b="1" dirty="0">
                    <a:latin typeface="Century" panose="02040604050505020304" pitchFamily="18" charset="0"/>
                    <a:ea typeface="HGP明朝E" panose="02020900000000000000" pitchFamily="18" charset="-128"/>
                  </a:rPr>
                  <a:t>  </a:t>
                </a:r>
              </a:p>
              <a:p>
                <a:r>
                  <a:rPr lang="en-US" altLang="ja-JP" sz="1600" b="1" dirty="0">
                    <a:latin typeface="Century" panose="02040604050505020304" pitchFamily="18" charset="0"/>
                    <a:ea typeface="HGP明朝E" panose="02020900000000000000" pitchFamily="18" charset="-128"/>
                  </a:rPr>
                  <a:t>  5.75x10</a:t>
                </a:r>
                <a:r>
                  <a:rPr lang="en-US" altLang="ja-JP" sz="1600" b="1" baseline="30000" dirty="0">
                    <a:latin typeface="Century" panose="02040604050505020304" pitchFamily="18" charset="0"/>
                    <a:ea typeface="HGP明朝E" panose="02020900000000000000" pitchFamily="18" charset="-128"/>
                  </a:rPr>
                  <a:t>4</a:t>
                </a:r>
                <a:r>
                  <a:rPr lang="en-US" altLang="ja-JP" sz="1600" b="1" dirty="0">
                    <a:latin typeface="Century" panose="02040604050505020304" pitchFamily="18" charset="0"/>
                    <a:ea typeface="HGP明朝E" panose="02020900000000000000" pitchFamily="18" charset="-128"/>
                  </a:rPr>
                  <a:t> C/mm</a:t>
                </a:r>
                <a:r>
                  <a:rPr lang="en-US" altLang="ja-JP" sz="1600" b="1" baseline="30000" dirty="0">
                    <a:latin typeface="Century" panose="02040604050505020304" pitchFamily="18" charset="0"/>
                    <a:ea typeface="HGP明朝E" panose="02020900000000000000" pitchFamily="18" charset="-128"/>
                  </a:rPr>
                  <a:t>2 </a:t>
                </a:r>
                <a:r>
                  <a:rPr lang="en-US" altLang="ja-JP" sz="1600" b="1" dirty="0">
                    <a:latin typeface="Century" panose="02040604050505020304" pitchFamily="18" charset="0"/>
                    <a:ea typeface="HGP明朝E" panose="02020900000000000000" pitchFamily="18" charset="-128"/>
                  </a:rPr>
                  <a:t>at </a:t>
                </a:r>
                <a:r>
                  <a:rPr lang="en-US" altLang="ja-JP" sz="1600" b="1" dirty="0" smtClean="0">
                    <a:latin typeface="Century" panose="02040604050505020304" pitchFamily="18" charset="0"/>
                    <a:ea typeface="HGP明朝E" panose="02020900000000000000" pitchFamily="18" charset="-128"/>
                  </a:rPr>
                  <a:t>1x10</a:t>
                </a:r>
                <a:r>
                  <a:rPr lang="en-US" altLang="ja-JP" sz="1600" b="1" baseline="30000" dirty="0" smtClean="0">
                    <a:latin typeface="Century" panose="02040604050505020304" pitchFamily="18" charset="0"/>
                    <a:ea typeface="HGP明朝E" panose="02020900000000000000" pitchFamily="18" charset="-128"/>
                  </a:rPr>
                  <a:t>-8</a:t>
                </a:r>
                <a:r>
                  <a:rPr lang="en-US" altLang="ja-JP" sz="1600" b="1" dirty="0" smtClean="0">
                    <a:latin typeface="Century" panose="02040604050505020304" pitchFamily="18" charset="0"/>
                    <a:ea typeface="HGP明朝E" panose="02020900000000000000" pitchFamily="18" charset="-128"/>
                  </a:rPr>
                  <a:t> </a:t>
                </a:r>
                <a:r>
                  <a:rPr lang="en-US" altLang="ja-JP" sz="1600" b="1" dirty="0">
                    <a:latin typeface="Century" panose="02040604050505020304" pitchFamily="18" charset="0"/>
                    <a:ea typeface="HGP明朝E" panose="02020900000000000000" pitchFamily="18" charset="-128"/>
                  </a:rPr>
                  <a:t>Pa</a:t>
                </a:r>
              </a:p>
              <a:p>
                <a:endParaRPr lang="en-US" altLang="ja-JP" sz="2800" b="1" dirty="0">
                  <a:latin typeface="+mj-ea"/>
                  <a:ea typeface="+mj-ea"/>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4932040" y="4618009"/>
                <a:ext cx="3584778" cy="1569660"/>
              </a:xfrm>
              <a:prstGeom prst="rect">
                <a:avLst/>
              </a:prstGeom>
              <a:blipFill>
                <a:blip r:embed="rId8"/>
                <a:stretch>
                  <a:fillRect l="-1361" t="-2335"/>
                </a:stretch>
              </a:blipFill>
              <a:ln>
                <a:noFill/>
              </a:ln>
            </p:spPr>
            <p:txBody>
              <a:bodyPr/>
              <a:lstStyle/>
              <a:p>
                <a:r>
                  <a:rPr lang="ja-JP" altLang="en-US">
                    <a:noFill/>
                  </a:rPr>
                  <a:t> </a:t>
                </a:r>
              </a:p>
            </p:txBody>
          </p:sp>
        </mc:Fallback>
      </mc:AlternateContent>
      <p:sp>
        <p:nvSpPr>
          <p:cNvPr id="34" name="正方形/長方形 33"/>
          <p:cNvSpPr/>
          <p:nvPr/>
        </p:nvSpPr>
        <p:spPr>
          <a:xfrm>
            <a:off x="5054556" y="3832972"/>
            <a:ext cx="4176463" cy="369332"/>
          </a:xfrm>
          <a:prstGeom prst="rect">
            <a:avLst/>
          </a:prstGeom>
        </p:spPr>
        <p:txBody>
          <a:bodyPr wrap="square">
            <a:spAutoFit/>
          </a:bodyPr>
          <a:lstStyle/>
          <a:p>
            <a:r>
              <a:rPr lang="en-US" altLang="ja-JP" b="1" dirty="0">
                <a:latin typeface="Century" panose="02040604050505020304" pitchFamily="18" charset="0"/>
                <a:ea typeface="HGP明朝E" panose="02020900000000000000" pitchFamily="18" charset="-128"/>
              </a:rPr>
              <a:t>1.19 x10</a:t>
            </a:r>
            <a:r>
              <a:rPr lang="en-US" altLang="ja-JP" b="1" baseline="30000" dirty="0">
                <a:latin typeface="Century" panose="02040604050505020304" pitchFamily="18" charset="0"/>
                <a:ea typeface="HGP明朝E" panose="02020900000000000000" pitchFamily="18" charset="-128"/>
              </a:rPr>
              <a:t>5</a:t>
            </a:r>
            <a:r>
              <a:rPr lang="en-US" altLang="ja-JP" b="1" dirty="0">
                <a:latin typeface="Century" panose="02040604050505020304" pitchFamily="18" charset="0"/>
                <a:ea typeface="HGP明朝E" panose="02020900000000000000" pitchFamily="18" charset="-128"/>
              </a:rPr>
              <a:t> </a:t>
            </a:r>
            <a:r>
              <a:rPr lang="en-US" altLang="ja-JP" b="1" dirty="0" smtClean="0">
                <a:latin typeface="Century" panose="02040604050505020304" pitchFamily="18" charset="0"/>
                <a:ea typeface="HGP明朝E" panose="02020900000000000000" pitchFamily="18" charset="-128"/>
              </a:rPr>
              <a:t>C/mm</a:t>
            </a:r>
            <a:r>
              <a:rPr lang="en-US" altLang="ja-JP" b="1" baseline="30000" dirty="0" smtClean="0">
                <a:latin typeface="Century" panose="02040604050505020304" pitchFamily="18" charset="0"/>
                <a:ea typeface="HGP明朝E" panose="02020900000000000000" pitchFamily="18" charset="-128"/>
              </a:rPr>
              <a:t>2</a:t>
            </a:r>
            <a:r>
              <a:rPr lang="en-US" altLang="ja-JP" b="1" dirty="0" smtClean="0">
                <a:latin typeface="Century" panose="02040604050505020304" pitchFamily="18" charset="0"/>
                <a:ea typeface="HGP明朝E" panose="02020900000000000000" pitchFamily="18" charset="-128"/>
              </a:rPr>
              <a:t> at 1x10</a:t>
            </a:r>
            <a:r>
              <a:rPr lang="en-US" altLang="ja-JP" b="1" baseline="30000" dirty="0" smtClean="0">
                <a:latin typeface="Century" panose="02040604050505020304" pitchFamily="18" charset="0"/>
                <a:ea typeface="HGP明朝E" panose="02020900000000000000" pitchFamily="18" charset="-128"/>
              </a:rPr>
              <a:t>-8</a:t>
            </a:r>
            <a:r>
              <a:rPr lang="en-US" altLang="ja-JP" b="1" dirty="0" smtClean="0">
                <a:latin typeface="Century" panose="02040604050505020304" pitchFamily="18" charset="0"/>
                <a:ea typeface="HGP明朝E" panose="02020900000000000000" pitchFamily="18" charset="-128"/>
              </a:rPr>
              <a:t> Pa</a:t>
            </a:r>
            <a:endParaRPr lang="en-US" altLang="ja-JP" b="1" dirty="0">
              <a:latin typeface="Century" panose="02040604050505020304" pitchFamily="18" charset="0"/>
              <a:ea typeface="HGP明朝E" panose="02020900000000000000" pitchFamily="18" charset="-128"/>
            </a:endParaRPr>
          </a:p>
        </p:txBody>
      </p:sp>
    </p:spTree>
    <p:extLst>
      <p:ext uri="{BB962C8B-B14F-4D97-AF65-F5344CB8AC3E}">
        <p14:creationId xmlns:p14="http://schemas.microsoft.com/office/powerpoint/2010/main" val="290626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880622CD-758A-42F2-9591-D12BF044852A}"/>
              </a:ext>
            </a:extLst>
          </p:cNvPr>
          <p:cNvGrpSpPr/>
          <p:nvPr/>
        </p:nvGrpSpPr>
        <p:grpSpPr>
          <a:xfrm>
            <a:off x="1715989" y="879551"/>
            <a:ext cx="5071934" cy="3538042"/>
            <a:chOff x="553436" y="1711372"/>
            <a:chExt cx="5930465" cy="4136929"/>
          </a:xfrm>
        </p:grpSpPr>
        <p:pic>
          <p:nvPicPr>
            <p:cNvPr id="8" name="図 7">
              <a:extLst>
                <a:ext uri="{FF2B5EF4-FFF2-40B4-BE49-F238E27FC236}">
                  <a16:creationId xmlns:a16="http://schemas.microsoft.com/office/drawing/2014/main" id="{E17C78B6-9970-44BC-AF88-D263B01C86AC}"/>
                </a:ext>
              </a:extLst>
            </p:cNvPr>
            <p:cNvPicPr>
              <a:picLocks noChangeAspect="1"/>
            </p:cNvPicPr>
            <p:nvPr/>
          </p:nvPicPr>
          <p:blipFill rotWithShape="1">
            <a:blip r:embed="rId3">
              <a:clrChange>
                <a:clrFrom>
                  <a:srgbClr val="FFFFFF"/>
                </a:clrFrom>
                <a:clrTo>
                  <a:srgbClr val="FFFFFF">
                    <a:alpha val="0"/>
                  </a:srgbClr>
                </a:clrTo>
              </a:clrChange>
            </a:blip>
            <a:srcRect b="6689"/>
            <a:stretch/>
          </p:blipFill>
          <p:spPr>
            <a:xfrm>
              <a:off x="553436" y="1711372"/>
              <a:ext cx="5930465" cy="4136929"/>
            </a:xfrm>
            <a:prstGeom prst="rect">
              <a:avLst/>
            </a:prstGeom>
          </p:spPr>
        </p:pic>
        <p:sp>
          <p:nvSpPr>
            <p:cNvPr id="5" name="テキスト ボックス 4">
              <a:extLst>
                <a:ext uri="{FF2B5EF4-FFF2-40B4-BE49-F238E27FC236}">
                  <a16:creationId xmlns:a16="http://schemas.microsoft.com/office/drawing/2014/main" id="{190515A9-ACCE-40CD-AD09-BFD88BD6DFC6}"/>
                </a:ext>
              </a:extLst>
            </p:cNvPr>
            <p:cNvSpPr txBox="1"/>
            <p:nvPr/>
          </p:nvSpPr>
          <p:spPr>
            <a:xfrm>
              <a:off x="3296608" y="2108158"/>
              <a:ext cx="912139" cy="384916"/>
            </a:xfrm>
            <a:prstGeom prst="rect">
              <a:avLst/>
            </a:prstGeom>
            <a:noFill/>
          </p:spPr>
          <p:txBody>
            <a:bodyPr wrap="square" rtlCol="0">
              <a:spAutoFit/>
            </a:bodyPr>
            <a:lstStyle/>
            <a:p>
              <a:r>
                <a:rPr kumimoji="1" lang="en-US" altLang="ja-JP" sz="1539" dirty="0"/>
                <a:t>1.43eV</a:t>
              </a:r>
              <a:endParaRPr kumimoji="1" lang="ja-JP" altLang="en-US" sz="1539" dirty="0"/>
            </a:p>
          </p:txBody>
        </p:sp>
      </p:grpSp>
      <p:sp>
        <p:nvSpPr>
          <p:cNvPr id="2" name="タイトル 1">
            <a:extLst>
              <a:ext uri="{FF2B5EF4-FFF2-40B4-BE49-F238E27FC236}">
                <a16:creationId xmlns:a16="http://schemas.microsoft.com/office/drawing/2014/main" id="{21CC9E85-DDFE-42E7-AD3E-A230E8EFB456}"/>
              </a:ext>
            </a:extLst>
          </p:cNvPr>
          <p:cNvSpPr>
            <a:spLocks noGrp="1"/>
          </p:cNvSpPr>
          <p:nvPr>
            <p:ph type="title"/>
          </p:nvPr>
        </p:nvSpPr>
        <p:spPr>
          <a:xfrm>
            <a:off x="0" y="0"/>
            <a:ext cx="8229600" cy="1143000"/>
          </a:xfrm>
        </p:spPr>
        <p:txBody>
          <a:bodyPr>
            <a:normAutofit/>
          </a:bodyPr>
          <a:lstStyle/>
          <a:p>
            <a:r>
              <a:rPr lang="en-US" altLang="ja-JP" sz="3600" b="1" dirty="0" smtClean="0">
                <a:solidFill>
                  <a:srgbClr val="F5009D"/>
                </a:solidFill>
                <a:latin typeface="メイリオ" panose="020B0604030504040204" pitchFamily="50" charset="-128"/>
                <a:ea typeface="メイリオ" panose="020B0604030504040204" pitchFamily="50" charset="-128"/>
              </a:rPr>
              <a:t>Quantum efficiency spectrum</a:t>
            </a:r>
            <a:endParaRPr kumimoji="1" lang="ja-JP" altLang="en-US" sz="3600" b="1" dirty="0">
              <a:solidFill>
                <a:srgbClr val="F5009D"/>
              </a:solidFill>
              <a:latin typeface="メイリオ" panose="020B0604030504040204" pitchFamily="50" charset="-128"/>
              <a:ea typeface="メイリオ" panose="020B0604030504040204" pitchFamily="50" charset="-128"/>
            </a:endParaRPr>
          </a:p>
        </p:txBody>
      </p:sp>
      <p:sp>
        <p:nvSpPr>
          <p:cNvPr id="9" name="円弧 8">
            <a:extLst>
              <a:ext uri="{FF2B5EF4-FFF2-40B4-BE49-F238E27FC236}">
                <a16:creationId xmlns:a16="http://schemas.microsoft.com/office/drawing/2014/main" id="{0A108417-6005-4C46-BB9A-2C5317DF029D}"/>
              </a:ext>
            </a:extLst>
          </p:cNvPr>
          <p:cNvSpPr/>
          <p:nvPr/>
        </p:nvSpPr>
        <p:spPr>
          <a:xfrm>
            <a:off x="2971562" y="2715842"/>
            <a:ext cx="1558078" cy="2039723"/>
          </a:xfrm>
          <a:prstGeom prst="arc">
            <a:avLst>
              <a:gd name="adj1" fmla="val 10924626"/>
              <a:gd name="adj2" fmla="val 16191357"/>
            </a:avLst>
          </a:prstGeom>
          <a:ln w="4445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539"/>
          </a:p>
        </p:txBody>
      </p:sp>
      <p:sp>
        <p:nvSpPr>
          <p:cNvPr id="62" name="円弧 61">
            <a:extLst>
              <a:ext uri="{FF2B5EF4-FFF2-40B4-BE49-F238E27FC236}">
                <a16:creationId xmlns:a16="http://schemas.microsoft.com/office/drawing/2014/main" id="{0EBD0049-A8EF-4ED0-B5A8-10F752F50FBF}"/>
              </a:ext>
            </a:extLst>
          </p:cNvPr>
          <p:cNvSpPr/>
          <p:nvPr/>
        </p:nvSpPr>
        <p:spPr>
          <a:xfrm>
            <a:off x="3343990" y="1197470"/>
            <a:ext cx="8342717" cy="5292636"/>
          </a:xfrm>
          <a:prstGeom prst="arc">
            <a:avLst>
              <a:gd name="adj1" fmla="val 11788381"/>
              <a:gd name="adj2" fmla="val 14691880"/>
            </a:avLst>
          </a:prstGeom>
          <a:ln w="44450">
            <a:solidFill>
              <a:srgbClr val="FF0000">
                <a:alpha val="8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539"/>
          </a:p>
        </p:txBody>
      </p:sp>
      <p:sp>
        <p:nvSpPr>
          <p:cNvPr id="33" name="テキスト ボックス 32">
            <a:extLst>
              <a:ext uri="{FF2B5EF4-FFF2-40B4-BE49-F238E27FC236}">
                <a16:creationId xmlns:a16="http://schemas.microsoft.com/office/drawing/2014/main" id="{FDB33277-A1CD-4E83-8BB0-5BDEA58D1C7A}"/>
              </a:ext>
            </a:extLst>
          </p:cNvPr>
          <p:cNvSpPr txBox="1"/>
          <p:nvPr/>
        </p:nvSpPr>
        <p:spPr>
          <a:xfrm>
            <a:off x="1907704" y="4567938"/>
            <a:ext cx="5352979"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dirty="0" smtClean="0">
                <a:latin typeface="+mn-ea"/>
              </a:rPr>
              <a:t>NEA activation is confirmed. </a:t>
            </a:r>
          </a:p>
          <a:p>
            <a:pPr marL="285750" indent="-285750">
              <a:buFont typeface="Arial" panose="020B0604020202020204" pitchFamily="34" charset="0"/>
              <a:buChar char="•"/>
            </a:pPr>
            <a:r>
              <a:rPr kumimoji="1" lang="en-US" altLang="ja-JP" sz="2400" dirty="0" smtClean="0">
                <a:latin typeface="+mn-ea"/>
              </a:rPr>
              <a:t>Low quantum efficiency.</a:t>
            </a:r>
          </a:p>
          <a:p>
            <a:pPr marL="285750" indent="-285750">
              <a:buFont typeface="Arial" panose="020B0604020202020204" pitchFamily="34" charset="0"/>
              <a:buChar char="•"/>
            </a:pPr>
            <a:r>
              <a:rPr kumimoji="1" lang="en-US" altLang="ja-JP" sz="2400" dirty="0" smtClean="0">
                <a:latin typeface="+mn-ea"/>
              </a:rPr>
              <a:t>Robustness will be examined. </a:t>
            </a:r>
            <a:endParaRPr kumimoji="1" lang="ja-JP" altLang="en-US" sz="2400" dirty="0">
              <a:latin typeface="+mn-ea"/>
            </a:endParaRPr>
          </a:p>
        </p:txBody>
      </p:sp>
      <p:sp>
        <p:nvSpPr>
          <p:cNvPr id="4" name="正方形/長方形 3">
            <a:extLst>
              <a:ext uri="{FF2B5EF4-FFF2-40B4-BE49-F238E27FC236}">
                <a16:creationId xmlns:a16="http://schemas.microsoft.com/office/drawing/2014/main" id="{695B621B-CE97-4156-9549-0ACF1AFEC44E}"/>
              </a:ext>
            </a:extLst>
          </p:cNvPr>
          <p:cNvSpPr/>
          <p:nvPr/>
        </p:nvSpPr>
        <p:spPr>
          <a:xfrm>
            <a:off x="4127547" y="3263326"/>
            <a:ext cx="2254143" cy="329193"/>
          </a:xfrm>
          <a:prstGeom prst="rect">
            <a:avLst/>
          </a:prstGeom>
        </p:spPr>
        <p:txBody>
          <a:bodyPr wrap="none">
            <a:spAutoFit/>
          </a:bodyPr>
          <a:lstStyle/>
          <a:p>
            <a:pPr defTabSz="781995"/>
            <a:r>
              <a:rPr kumimoji="1" lang="en-US" altLang="ja-JP" sz="1539" dirty="0" smtClean="0">
                <a:solidFill>
                  <a:prstClr val="black"/>
                </a:solidFill>
                <a:latin typeface="ＭＳ Ｐゴシック" panose="020B0600070205080204" pitchFamily="50" charset="-128"/>
                <a:ea typeface="ＭＳ Ｐゴシック" panose="020B0600070205080204" pitchFamily="50" charset="-128"/>
              </a:rPr>
              <a:t>CsK</a:t>
            </a:r>
            <a:r>
              <a:rPr kumimoji="1" lang="en-US" altLang="ja-JP" sz="1539" baseline="-25000" dirty="0" smtClean="0">
                <a:solidFill>
                  <a:prstClr val="black"/>
                </a:solidFill>
                <a:latin typeface="ＭＳ Ｐゴシック" panose="020B0600070205080204" pitchFamily="50" charset="-128"/>
                <a:ea typeface="ＭＳ Ｐゴシック" panose="020B0600070205080204" pitchFamily="50" charset="-128"/>
              </a:rPr>
              <a:t>2</a:t>
            </a:r>
            <a:r>
              <a:rPr kumimoji="1" lang="en-US" altLang="ja-JP" sz="1539" dirty="0" smtClean="0">
                <a:solidFill>
                  <a:prstClr val="black"/>
                </a:solidFill>
                <a:latin typeface="ＭＳ Ｐゴシック" panose="020B0600070205080204" pitchFamily="50" charset="-128"/>
                <a:ea typeface="ＭＳ Ｐゴシック" panose="020B0600070205080204" pitchFamily="50" charset="-128"/>
              </a:rPr>
              <a:t>Sb</a:t>
            </a:r>
            <a:r>
              <a:rPr kumimoji="1" lang="ja-JP" altLang="en-US" sz="1539" dirty="0" smtClean="0">
                <a:solidFill>
                  <a:prstClr val="black"/>
                </a:solidFill>
                <a:latin typeface="ＭＳ Ｐゴシック" panose="020B0600070205080204" pitchFamily="50" charset="-128"/>
                <a:ea typeface="ＭＳ Ｐゴシック" panose="020B0600070205080204" pitchFamily="50" charset="-128"/>
              </a:rPr>
              <a:t> </a:t>
            </a:r>
            <a:r>
              <a:rPr kumimoji="1" lang="en-US" altLang="ja-JP" sz="1539" dirty="0" smtClean="0">
                <a:solidFill>
                  <a:prstClr val="black"/>
                </a:solidFill>
                <a:latin typeface="ＭＳ Ｐゴシック" panose="020B0600070205080204" pitchFamily="50" charset="-128"/>
                <a:ea typeface="ＭＳ Ｐゴシック" panose="020B0600070205080204" pitchFamily="50" charset="-128"/>
              </a:rPr>
              <a:t>thickness</a:t>
            </a:r>
            <a:r>
              <a:rPr kumimoji="1" lang="ja-JP" altLang="en-US" sz="1539" dirty="0" smtClean="0">
                <a:solidFill>
                  <a:prstClr val="black"/>
                </a:solidFill>
                <a:latin typeface="ＭＳ Ｐゴシック" panose="020B0600070205080204" pitchFamily="50" charset="-128"/>
                <a:ea typeface="ＭＳ Ｐゴシック" panose="020B0600070205080204" pitchFamily="50" charset="-128"/>
              </a:rPr>
              <a:t>：</a:t>
            </a:r>
            <a:r>
              <a:rPr kumimoji="1" lang="en-US" altLang="ja-JP" sz="1539" dirty="0">
                <a:solidFill>
                  <a:prstClr val="black"/>
                </a:solidFill>
                <a:latin typeface="ＭＳ Ｐゴシック" panose="020B0600070205080204" pitchFamily="50" charset="-128"/>
                <a:ea typeface="ＭＳ Ｐゴシック" panose="020B0600070205080204" pitchFamily="50" charset="-128"/>
              </a:rPr>
              <a:t>25</a:t>
            </a:r>
            <a:r>
              <a:rPr kumimoji="1" lang="ja-JP" altLang="en-US" sz="1539" dirty="0">
                <a:solidFill>
                  <a:prstClr val="black"/>
                </a:solidFill>
                <a:latin typeface="ＭＳ Ｐゴシック" panose="020B0600070205080204" pitchFamily="50" charset="-128"/>
                <a:ea typeface="ＭＳ Ｐゴシック" panose="020B0600070205080204" pitchFamily="50" charset="-128"/>
              </a:rPr>
              <a:t> </a:t>
            </a:r>
            <a:r>
              <a:rPr kumimoji="1" lang="en-US" altLang="ja-JP" sz="1539" dirty="0">
                <a:solidFill>
                  <a:prstClr val="black"/>
                </a:solidFill>
                <a:latin typeface="ＭＳ Ｐゴシック" panose="020B0600070205080204" pitchFamily="50" charset="-128"/>
                <a:ea typeface="ＭＳ Ｐゴシック" panose="020B0600070205080204" pitchFamily="50" charset="-128"/>
              </a:rPr>
              <a:t>nm</a:t>
            </a:r>
          </a:p>
        </p:txBody>
      </p:sp>
      <p:cxnSp>
        <p:nvCxnSpPr>
          <p:cNvPr id="13" name="直線矢印コネクタ 12">
            <a:extLst>
              <a:ext uri="{FF2B5EF4-FFF2-40B4-BE49-F238E27FC236}">
                <a16:creationId xmlns:a16="http://schemas.microsoft.com/office/drawing/2014/main" id="{828D17E8-56E3-4F61-BFB0-60C265834F92}"/>
              </a:ext>
            </a:extLst>
          </p:cNvPr>
          <p:cNvCxnSpPr>
            <a:cxnSpLocks/>
          </p:cNvCxnSpPr>
          <p:nvPr/>
        </p:nvCxnSpPr>
        <p:spPr>
          <a:xfrm>
            <a:off x="1668652" y="2669996"/>
            <a:ext cx="1449471" cy="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
        <p:nvSpPr>
          <p:cNvPr id="45" name="テキスト ボックス 44">
            <a:extLst>
              <a:ext uri="{FF2B5EF4-FFF2-40B4-BE49-F238E27FC236}">
                <a16:creationId xmlns:a16="http://schemas.microsoft.com/office/drawing/2014/main" id="{F1B02E1C-F18D-478A-BD78-2CE4DF9FC032}"/>
              </a:ext>
            </a:extLst>
          </p:cNvPr>
          <p:cNvSpPr txBox="1"/>
          <p:nvPr/>
        </p:nvSpPr>
        <p:spPr>
          <a:xfrm>
            <a:off x="803517" y="2446259"/>
            <a:ext cx="1054237" cy="460895"/>
          </a:xfrm>
          <a:prstGeom prst="rect">
            <a:avLst/>
          </a:prstGeom>
          <a:noFill/>
        </p:spPr>
        <p:txBody>
          <a:bodyPr wrap="square" rtlCol="0">
            <a:spAutoFit/>
          </a:bodyPr>
          <a:lstStyle/>
          <a:p>
            <a:r>
              <a:rPr kumimoji="1" lang="en-US" altLang="ja-JP" sz="2395" dirty="0"/>
              <a:t>3e-3%</a:t>
            </a:r>
            <a:endParaRPr kumimoji="1" lang="ja-JP" altLang="en-US" sz="2395" dirty="0"/>
          </a:p>
        </p:txBody>
      </p:sp>
      <p:sp>
        <p:nvSpPr>
          <p:cNvPr id="3" name="正方形/長方形 2"/>
          <p:cNvSpPr/>
          <p:nvPr/>
        </p:nvSpPr>
        <p:spPr>
          <a:xfrm>
            <a:off x="3563888" y="4030522"/>
            <a:ext cx="1561068" cy="369332"/>
          </a:xfrm>
          <a:prstGeom prst="rect">
            <a:avLst/>
          </a:prstGeom>
          <a:solidFill>
            <a:schemeClr val="bg1"/>
          </a:solidFill>
        </p:spPr>
        <p:txBody>
          <a:bodyPr wrap="none">
            <a:spAutoFit/>
          </a:bodyPr>
          <a:lstStyle/>
          <a:p>
            <a:r>
              <a:rPr kumimoji="1" lang="en-US" altLang="ja-JP" dirty="0" smtClean="0"/>
              <a:t>Photon energy</a:t>
            </a:r>
            <a:endParaRPr lang="ja-JP" altLang="en-US" dirty="0"/>
          </a:p>
        </p:txBody>
      </p:sp>
      <p:sp>
        <p:nvSpPr>
          <p:cNvPr id="14" name="テキスト ボックス 13">
            <a:extLst>
              <a:ext uri="{FF2B5EF4-FFF2-40B4-BE49-F238E27FC236}">
                <a16:creationId xmlns:a16="http://schemas.microsoft.com/office/drawing/2014/main" id="{FDB33277-A1CD-4E83-8BB0-5BDEA58D1C7A}"/>
              </a:ext>
            </a:extLst>
          </p:cNvPr>
          <p:cNvSpPr txBox="1"/>
          <p:nvPr/>
        </p:nvSpPr>
        <p:spPr>
          <a:xfrm>
            <a:off x="803517" y="6324120"/>
            <a:ext cx="6851104" cy="461665"/>
          </a:xfrm>
          <a:prstGeom prst="rect">
            <a:avLst/>
          </a:prstGeom>
          <a:noFill/>
        </p:spPr>
        <p:txBody>
          <a:bodyPr wrap="square" rtlCol="0">
            <a:spAutoFit/>
          </a:bodyPr>
          <a:lstStyle/>
          <a:p>
            <a:r>
              <a:rPr kumimoji="1" lang="en-US" altLang="ja-JP" dirty="0" smtClean="0">
                <a:latin typeface="+mn-ea"/>
              </a:rPr>
              <a:t>N. </a:t>
            </a:r>
            <a:r>
              <a:rPr kumimoji="1" lang="en-US" altLang="ja-JP" dirty="0" err="1" smtClean="0">
                <a:latin typeface="+mn-ea"/>
              </a:rPr>
              <a:t>Kosugi</a:t>
            </a:r>
            <a:r>
              <a:rPr kumimoji="1" lang="en-US" altLang="ja-JP" dirty="0" smtClean="0">
                <a:latin typeface="+mn-ea"/>
              </a:rPr>
              <a:t>, G. Lei, et al, 14pX1-3, JPS annual meeting, March, 2021</a:t>
            </a:r>
            <a:r>
              <a:rPr kumimoji="1" lang="en-US" altLang="ja-JP" sz="2400" dirty="0" smtClean="0">
                <a:latin typeface="+mn-ea"/>
              </a:rPr>
              <a:t>.</a:t>
            </a:r>
            <a:endParaRPr kumimoji="1" lang="ja-JP" altLang="en-US" sz="2400" dirty="0">
              <a:latin typeface="+mn-ea"/>
            </a:endParaRPr>
          </a:p>
        </p:txBody>
      </p:sp>
    </p:spTree>
    <p:extLst>
      <p:ext uri="{BB962C8B-B14F-4D97-AF65-F5344CB8AC3E}">
        <p14:creationId xmlns:p14="http://schemas.microsoft.com/office/powerpoint/2010/main" val="16532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2" grpId="0" animBg="1"/>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Contents</a:t>
            </a:r>
            <a:endParaRPr kumimoji="1" lang="ja-JP" altLang="en-US"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endParaRPr>
          </a:p>
        </p:txBody>
      </p:sp>
      <p:sp>
        <p:nvSpPr>
          <p:cNvPr id="4" name="コンテンツ プレースホルダー 3"/>
          <p:cNvSpPr>
            <a:spLocks noGrp="1"/>
          </p:cNvSpPr>
          <p:nvPr>
            <p:ph idx="10"/>
          </p:nvPr>
        </p:nvSpPr>
        <p:spPr/>
        <p:txBody>
          <a:bodyPr>
            <a:normAutofit/>
          </a:bodyPr>
          <a:lstStyle/>
          <a:p>
            <a:pPr marL="342900" indent="-342900">
              <a:buFont typeface="Wingdings" panose="05000000000000000000" pitchFamily="2" charset="2"/>
              <a:buChar char="l"/>
            </a:pPr>
            <a:r>
              <a:rPr kumimoji="1" lang="en-US" altLang="ja-JP" sz="2800" dirty="0">
                <a:latin typeface="Rounded Mgen+ 1c medium" panose="020B0602020203020207" pitchFamily="50" charset="-128"/>
                <a:ea typeface="Rounded Mgen+ 1c medium" panose="020B0602020203020207" pitchFamily="50" charset="-128"/>
                <a:cs typeface="Rounded Mgen+ 1c medium" panose="020B0602020203020207" pitchFamily="50" charset="-128"/>
              </a:rPr>
              <a:t>Introduction,</a:t>
            </a:r>
          </a:p>
          <a:p>
            <a:pPr marL="342900" indent="-342900">
              <a:buFont typeface="Wingdings" panose="05000000000000000000" pitchFamily="2" charset="2"/>
              <a:buChar char="l"/>
            </a:pPr>
            <a:r>
              <a:rPr kumimoji="1" lang="en-US" altLang="ja-JP" sz="2800" dirty="0">
                <a:latin typeface="Rounded Mgen+ 1c medium" panose="020B0602020203020207" pitchFamily="50" charset="-128"/>
                <a:ea typeface="Rounded Mgen+ 1c medium" panose="020B0602020203020207" pitchFamily="50" charset="-128"/>
                <a:cs typeface="Rounded Mgen+ 1c medium" panose="020B0602020203020207" pitchFamily="50" charset="-128"/>
              </a:rPr>
              <a:t>NEA Activation with </a:t>
            </a:r>
            <a:r>
              <a:rPr kumimoji="1" lang="en-US" altLang="ja-JP" sz="2800" dirty="0" smtClean="0">
                <a:latin typeface="Rounded Mgen+ 1c medium" panose="020B0602020203020207" pitchFamily="50" charset="-128"/>
                <a:ea typeface="Rounded Mgen+ 1c medium" panose="020B0602020203020207" pitchFamily="50" charset="-128"/>
                <a:cs typeface="Rounded Mgen+ 1c medium" panose="020B0602020203020207" pitchFamily="50" charset="-128"/>
              </a:rPr>
              <a:t>Cs-K-</a:t>
            </a:r>
            <a:r>
              <a:rPr kumimoji="1" lang="en-US" altLang="ja-JP" sz="2800" dirty="0" err="1" smtClean="0">
                <a:latin typeface="Rounded Mgen+ 1c medium" panose="020B0602020203020207" pitchFamily="50" charset="-128"/>
                <a:ea typeface="Rounded Mgen+ 1c medium" panose="020B0602020203020207" pitchFamily="50" charset="-128"/>
                <a:cs typeface="Rounded Mgen+ 1c medium" panose="020B0602020203020207" pitchFamily="50" charset="-128"/>
              </a:rPr>
              <a:t>Te</a:t>
            </a:r>
            <a:endParaRPr kumimoji="1" lang="en-US" altLang="ja-JP" sz="2800" dirty="0" smtClean="0">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a:p>
            <a:pPr marL="342900" indent="-342900">
              <a:buFont typeface="Wingdings" panose="05000000000000000000" pitchFamily="2" charset="2"/>
              <a:buChar char="l"/>
            </a:pPr>
            <a:r>
              <a:rPr kumimoji="1" lang="en-US" altLang="ja-JP" sz="2800" dirty="0">
                <a:latin typeface="Rounded Mgen+ 1c medium" panose="020B0602020203020207" pitchFamily="50" charset="-128"/>
                <a:ea typeface="Rounded Mgen+ 1c medium" panose="020B0602020203020207" pitchFamily="50" charset="-128"/>
                <a:cs typeface="Rounded Mgen+ 1c medium" panose="020B0602020203020207" pitchFamily="50" charset="-128"/>
              </a:rPr>
              <a:t>NEA Activation with </a:t>
            </a:r>
            <a:r>
              <a:rPr kumimoji="1" lang="en-US" altLang="ja-JP" sz="2800" dirty="0" smtClean="0">
                <a:latin typeface="Rounded Mgen+ 1c medium" panose="020B0602020203020207" pitchFamily="50" charset="-128"/>
                <a:ea typeface="Rounded Mgen+ 1c medium" panose="020B0602020203020207" pitchFamily="50" charset="-128"/>
                <a:cs typeface="Rounded Mgen+ 1c medium" panose="020B0602020203020207" pitchFamily="50" charset="-128"/>
              </a:rPr>
              <a:t>Cs-K-Sb</a:t>
            </a:r>
            <a:endParaRPr kumimoji="1" lang="en-US" altLang="ja-JP" sz="2800" dirty="0">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a:p>
            <a:pPr marL="342900" indent="-342900">
              <a:buFont typeface="Wingdings" panose="05000000000000000000" pitchFamily="2" charset="2"/>
              <a:buChar char="l"/>
            </a:pPr>
            <a:r>
              <a:rPr kumimoji="1" lang="en-US" altLang="ja-JP" sz="2800" dirty="0">
                <a:latin typeface="Rounded Mgen+ 1c medium" panose="020B0602020203020207" pitchFamily="50" charset="-128"/>
                <a:ea typeface="Rounded Mgen+ 1c medium" panose="020B0602020203020207" pitchFamily="50" charset="-128"/>
                <a:cs typeface="Rounded Mgen+ 1c medium" panose="020B0602020203020207" pitchFamily="50" charset="-128"/>
              </a:rPr>
              <a:t>Summary.</a:t>
            </a:r>
          </a:p>
        </p:txBody>
      </p:sp>
    </p:spTree>
    <p:extLst>
      <p:ext uri="{BB962C8B-B14F-4D97-AF65-F5344CB8AC3E}">
        <p14:creationId xmlns:p14="http://schemas.microsoft.com/office/powerpoint/2010/main" val="3153903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261949-1A3E-43F4-9A7A-B728DBEDEE11}"/>
              </a:ext>
            </a:extLst>
          </p:cNvPr>
          <p:cNvSpPr>
            <a:spLocks noGrp="1"/>
          </p:cNvSpPr>
          <p:nvPr>
            <p:ph type="title"/>
          </p:nvPr>
        </p:nvSpPr>
        <p:spPr/>
        <p:txBody>
          <a:bodyPr>
            <a:normAutofit/>
          </a:bodyPr>
          <a:lstStyle/>
          <a:p>
            <a:r>
              <a:rPr lang="en-US" altLang="ja-JP" sz="3600" b="1" dirty="0" smtClean="0">
                <a:solidFill>
                  <a:srgbClr val="F5009D"/>
                </a:solidFill>
                <a:latin typeface="メイリオ" panose="020B0604030504040204" pitchFamily="50" charset="-128"/>
                <a:ea typeface="メイリオ" panose="020B0604030504040204" pitchFamily="50" charset="-128"/>
              </a:rPr>
              <a:t>CsK</a:t>
            </a:r>
            <a:r>
              <a:rPr lang="en-US" altLang="ja-JP" sz="3600" b="1" baseline="-25000" dirty="0" smtClean="0">
                <a:solidFill>
                  <a:srgbClr val="F5009D"/>
                </a:solidFill>
                <a:latin typeface="メイリオ" panose="020B0604030504040204" pitchFamily="50" charset="-128"/>
                <a:ea typeface="メイリオ" panose="020B0604030504040204" pitchFamily="50" charset="-128"/>
              </a:rPr>
              <a:t>2</a:t>
            </a:r>
            <a:r>
              <a:rPr lang="en-US" altLang="ja-JP" sz="3600" b="1" dirty="0" smtClean="0">
                <a:solidFill>
                  <a:srgbClr val="F5009D"/>
                </a:solidFill>
                <a:latin typeface="メイリオ" panose="020B0604030504040204" pitchFamily="50" charset="-128"/>
                <a:ea typeface="メイリオ" panose="020B0604030504040204" pitchFamily="50" charset="-128"/>
              </a:rPr>
              <a:t>Sb Thickness dependence</a:t>
            </a:r>
            <a:endParaRPr kumimoji="1" lang="ja-JP" altLang="en-US" sz="3600" b="1" dirty="0">
              <a:solidFill>
                <a:srgbClr val="F5009D"/>
              </a:solidFill>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A454DD9B-DB0C-48C7-BD18-AFDEE427AC3C}"/>
              </a:ext>
            </a:extLst>
          </p:cNvPr>
          <p:cNvSpPr txBox="1"/>
          <p:nvPr/>
        </p:nvSpPr>
        <p:spPr>
          <a:xfrm>
            <a:off x="628651" y="1386403"/>
            <a:ext cx="7648562" cy="355482"/>
          </a:xfrm>
          <a:prstGeom prst="rect">
            <a:avLst/>
          </a:prstGeom>
          <a:noFill/>
        </p:spPr>
        <p:txBody>
          <a:bodyPr wrap="square" rtlCol="0">
            <a:spAutoFit/>
          </a:bodyPr>
          <a:lstStyle/>
          <a:p>
            <a:pPr defTabSz="781995"/>
            <a:r>
              <a:rPr kumimoji="1" lang="en-US" altLang="ja-JP" sz="1710" dirty="0" smtClean="0">
                <a:solidFill>
                  <a:prstClr val="black"/>
                </a:solidFill>
                <a:latin typeface="ＭＳ Ｐゴシック" panose="020B0600070205080204" pitchFamily="50" charset="-128"/>
                <a:ea typeface="ＭＳ Ｐゴシック" panose="020B0600070205080204" pitchFamily="50" charset="-128"/>
              </a:rPr>
              <a:t>CsK</a:t>
            </a:r>
            <a:r>
              <a:rPr kumimoji="1" lang="en-US" altLang="ja-JP" sz="1710" baseline="-25000" dirty="0" smtClean="0">
                <a:solidFill>
                  <a:prstClr val="black"/>
                </a:solidFill>
                <a:latin typeface="ＭＳ Ｐゴシック" panose="020B0600070205080204" pitchFamily="50" charset="-128"/>
                <a:ea typeface="ＭＳ Ｐゴシック" panose="020B0600070205080204" pitchFamily="50" charset="-128"/>
              </a:rPr>
              <a:t>2</a:t>
            </a:r>
            <a:r>
              <a:rPr kumimoji="1" lang="en-US" altLang="ja-JP" sz="1710" dirty="0" smtClean="0">
                <a:solidFill>
                  <a:prstClr val="black"/>
                </a:solidFill>
                <a:latin typeface="ＭＳ Ｐゴシック" panose="020B0600070205080204" pitchFamily="50" charset="-128"/>
                <a:ea typeface="ＭＳ Ｐゴシック" panose="020B0600070205080204" pitchFamily="50" charset="-128"/>
              </a:rPr>
              <a:t>Sb</a:t>
            </a:r>
            <a:r>
              <a:rPr kumimoji="1" lang="ja-JP" altLang="en-US" sz="1710" dirty="0" smtClean="0">
                <a:solidFill>
                  <a:prstClr val="black"/>
                </a:solidFill>
                <a:latin typeface="ＭＳ Ｐゴシック" panose="020B0600070205080204" pitchFamily="50" charset="-128"/>
                <a:ea typeface="ＭＳ Ｐゴシック" panose="020B0600070205080204" pitchFamily="50" charset="-128"/>
              </a:rPr>
              <a:t> </a:t>
            </a:r>
            <a:r>
              <a:rPr kumimoji="1" lang="en-US" altLang="ja-JP" sz="1710" dirty="0" smtClean="0">
                <a:solidFill>
                  <a:prstClr val="black"/>
                </a:solidFill>
                <a:latin typeface="ＭＳ Ｐゴシック" panose="020B0600070205080204" pitchFamily="50" charset="-128"/>
                <a:ea typeface="ＭＳ Ｐゴシック" panose="020B0600070205080204" pitchFamily="50" charset="-128"/>
              </a:rPr>
              <a:t>thickness 15</a:t>
            </a:r>
            <a:r>
              <a:rPr kumimoji="1" lang="ja-JP" altLang="en-US" sz="1710" dirty="0">
                <a:solidFill>
                  <a:prstClr val="black"/>
                </a:solidFill>
                <a:latin typeface="ＭＳ Ｐゴシック" panose="020B0600070205080204" pitchFamily="50" charset="-128"/>
                <a:ea typeface="ＭＳ Ｐゴシック" panose="020B0600070205080204" pitchFamily="50" charset="-128"/>
              </a:rPr>
              <a:t>，</a:t>
            </a:r>
            <a:r>
              <a:rPr kumimoji="1" lang="en-US" altLang="ja-JP" sz="1710" dirty="0">
                <a:solidFill>
                  <a:prstClr val="black"/>
                </a:solidFill>
                <a:latin typeface="ＭＳ Ｐゴシック" panose="020B0600070205080204" pitchFamily="50" charset="-128"/>
                <a:ea typeface="ＭＳ Ｐゴシック" panose="020B0600070205080204" pitchFamily="50" charset="-128"/>
              </a:rPr>
              <a:t>25</a:t>
            </a:r>
            <a:r>
              <a:rPr kumimoji="1" lang="ja-JP" altLang="en-US" sz="1710" dirty="0">
                <a:solidFill>
                  <a:prstClr val="black"/>
                </a:solidFill>
                <a:latin typeface="ＭＳ Ｐゴシック" panose="020B0600070205080204" pitchFamily="50" charset="-128"/>
                <a:ea typeface="ＭＳ Ｐゴシック" panose="020B0600070205080204" pitchFamily="50" charset="-128"/>
              </a:rPr>
              <a:t>，</a:t>
            </a:r>
            <a:r>
              <a:rPr kumimoji="1" lang="en-US" altLang="ja-JP" sz="1710" dirty="0">
                <a:solidFill>
                  <a:prstClr val="black"/>
                </a:solidFill>
                <a:latin typeface="ＭＳ Ｐゴシック" panose="020B0600070205080204" pitchFamily="50" charset="-128"/>
                <a:ea typeface="ＭＳ Ｐゴシック" panose="020B0600070205080204" pitchFamily="50" charset="-128"/>
              </a:rPr>
              <a:t>37.5</a:t>
            </a:r>
            <a:r>
              <a:rPr kumimoji="1" lang="ja-JP" altLang="en-US" sz="1710" dirty="0">
                <a:solidFill>
                  <a:prstClr val="black"/>
                </a:solidFill>
                <a:latin typeface="ＭＳ Ｐゴシック" panose="020B0600070205080204" pitchFamily="50" charset="-128"/>
                <a:ea typeface="ＭＳ Ｐゴシック" panose="020B0600070205080204" pitchFamily="50" charset="-128"/>
              </a:rPr>
              <a:t>，</a:t>
            </a:r>
            <a:r>
              <a:rPr kumimoji="1" lang="en-US" altLang="ja-JP" sz="1710" dirty="0">
                <a:solidFill>
                  <a:prstClr val="black"/>
                </a:solidFill>
                <a:latin typeface="ＭＳ Ｐゴシック" panose="020B0600070205080204" pitchFamily="50" charset="-128"/>
                <a:ea typeface="ＭＳ Ｐゴシック" panose="020B0600070205080204" pitchFamily="50" charset="-128"/>
              </a:rPr>
              <a:t>50</a:t>
            </a:r>
            <a:r>
              <a:rPr kumimoji="1" lang="ja-JP" altLang="en-US" sz="1710" dirty="0">
                <a:solidFill>
                  <a:prstClr val="black"/>
                </a:solidFill>
                <a:latin typeface="ＭＳ Ｐゴシック" panose="020B0600070205080204" pitchFamily="50" charset="-128"/>
                <a:ea typeface="ＭＳ Ｐゴシック" panose="020B0600070205080204" pitchFamily="50" charset="-128"/>
              </a:rPr>
              <a:t> </a:t>
            </a:r>
            <a:r>
              <a:rPr kumimoji="1" lang="en-US" altLang="ja-JP" sz="1710" dirty="0" smtClean="0">
                <a:solidFill>
                  <a:prstClr val="black"/>
                </a:solidFill>
                <a:latin typeface="ＭＳ Ｐゴシック" panose="020B0600070205080204" pitchFamily="50" charset="-128"/>
                <a:ea typeface="ＭＳ Ｐゴシック" panose="020B0600070205080204" pitchFamily="50" charset="-128"/>
              </a:rPr>
              <a:t>nm, 3-6 times activation for each thickness</a:t>
            </a:r>
            <a:endParaRPr kumimoji="1" lang="en-US" altLang="ja-JP" sz="1710" dirty="0">
              <a:solidFill>
                <a:prstClr val="black"/>
              </a:solidFill>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41D72FBE-9EE9-431F-9918-8CBEDA5F1B33}"/>
              </a:ext>
            </a:extLst>
          </p:cNvPr>
          <p:cNvSpPr txBox="1"/>
          <p:nvPr/>
        </p:nvSpPr>
        <p:spPr>
          <a:xfrm>
            <a:off x="443431" y="5315220"/>
            <a:ext cx="4198245" cy="723916"/>
          </a:xfrm>
          <a:prstGeom prst="rect">
            <a:avLst/>
          </a:prstGeom>
          <a:noFill/>
        </p:spPr>
        <p:txBody>
          <a:bodyPr wrap="square" rtlCol="0">
            <a:spAutoFit/>
          </a:bodyPr>
          <a:lstStyle/>
          <a:p>
            <a:pPr defTabSz="781995" latinLnBrk="0">
              <a:defRPr/>
            </a:pPr>
            <a:r>
              <a:rPr kumimoji="1" lang="en-US" altLang="ja-JP" sz="2052" kern="0" dirty="0" smtClean="0">
                <a:solidFill>
                  <a:prstClr val="black"/>
                </a:solidFill>
                <a:latin typeface="ＭＳ Ｐゴシック" panose="020B0600070205080204" pitchFamily="50" charset="-128"/>
                <a:ea typeface="ＭＳ Ｐゴシック" panose="020B0600070205080204" pitchFamily="50" charset="-128"/>
              </a:rPr>
              <a:t>A stable CsK2Sb layer is formed with &gt;25 nm. </a:t>
            </a:r>
            <a:endParaRPr kumimoji="1" lang="en-US" altLang="ja-JP" sz="2052" kern="0" dirty="0">
              <a:solidFill>
                <a:prstClr val="black"/>
              </a:solidFill>
              <a:latin typeface="ＭＳ Ｐゴシック" panose="020B0600070205080204" pitchFamily="50" charset="-128"/>
              <a:ea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B9AF8B2F-56E0-47A8-BAF5-C5B35368CE86}"/>
              </a:ext>
            </a:extLst>
          </p:cNvPr>
          <p:cNvSpPr txBox="1"/>
          <p:nvPr/>
        </p:nvSpPr>
        <p:spPr>
          <a:xfrm>
            <a:off x="5580112" y="5391072"/>
            <a:ext cx="3458454" cy="1039708"/>
          </a:xfrm>
          <a:prstGeom prst="rect">
            <a:avLst/>
          </a:prstGeom>
          <a:noFill/>
        </p:spPr>
        <p:txBody>
          <a:bodyPr wrap="square" rtlCol="0">
            <a:spAutoFit/>
          </a:bodyPr>
          <a:lstStyle/>
          <a:p>
            <a:pPr defTabSz="781995">
              <a:defRPr/>
            </a:pPr>
            <a:r>
              <a:rPr kumimoji="1" lang="en-US" altLang="ja-JP" sz="2052" kern="0" dirty="0" smtClean="0">
                <a:solidFill>
                  <a:prstClr val="black"/>
                </a:solidFill>
                <a:latin typeface="ＭＳ Ｐゴシック" panose="020B0600070205080204" pitchFamily="50" charset="-128"/>
                <a:ea typeface="ＭＳ Ｐゴシック" panose="020B0600070205080204" pitchFamily="50" charset="-128"/>
              </a:rPr>
              <a:t>Maximized at 25 nm. For thicker layer, photon and/or electron are absorbed.</a:t>
            </a:r>
            <a:endParaRPr kumimoji="1" lang="ja-JP" altLang="en-US" sz="1710" kern="0" dirty="0">
              <a:solidFill>
                <a:prstClr val="black"/>
              </a:solidFill>
              <a:latin typeface="ＭＳ Ｐゴシック" panose="020B0600070205080204" pitchFamily="50" charset="-128"/>
              <a:ea typeface="ＭＳ Ｐゴシック" panose="020B0600070205080204" pitchFamily="50" charset="-128"/>
            </a:endParaRPr>
          </a:p>
        </p:txBody>
      </p:sp>
      <p:graphicFrame>
        <p:nvGraphicFramePr>
          <p:cNvPr id="17" name="グラフ 16">
            <a:extLst>
              <a:ext uri="{FF2B5EF4-FFF2-40B4-BE49-F238E27FC236}">
                <a16:creationId xmlns:a16="http://schemas.microsoft.com/office/drawing/2014/main" id="{0606B7F9-9DD1-4F1D-B127-5B240DBD149D}"/>
              </a:ext>
            </a:extLst>
          </p:cNvPr>
          <p:cNvGraphicFramePr>
            <a:graphicFrameLocks/>
          </p:cNvGraphicFramePr>
          <p:nvPr>
            <p:extLst/>
          </p:nvPr>
        </p:nvGraphicFramePr>
        <p:xfrm>
          <a:off x="256540" y="1891914"/>
          <a:ext cx="4198244" cy="34233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a:extLst>
              <a:ext uri="{FF2B5EF4-FFF2-40B4-BE49-F238E27FC236}">
                <a16:creationId xmlns:a16="http://schemas.microsoft.com/office/drawing/2014/main" id="{7BC0E3FC-837B-4730-9F97-4EAED4293CB0}"/>
              </a:ext>
            </a:extLst>
          </p:cNvPr>
          <p:cNvGraphicFramePr>
            <a:graphicFrameLocks/>
          </p:cNvGraphicFramePr>
          <p:nvPr>
            <p:extLst/>
          </p:nvPr>
        </p:nvGraphicFramePr>
        <p:xfrm>
          <a:off x="4639417" y="1915854"/>
          <a:ext cx="4341873" cy="3423305"/>
        </p:xfrm>
        <a:graphic>
          <a:graphicData uri="http://schemas.openxmlformats.org/drawingml/2006/chart">
            <c:chart xmlns:c="http://schemas.openxmlformats.org/drawingml/2006/chart" xmlns:r="http://schemas.openxmlformats.org/officeDocument/2006/relationships" r:id="rId4"/>
          </a:graphicData>
        </a:graphic>
      </p:graphicFrame>
      <p:sp>
        <p:nvSpPr>
          <p:cNvPr id="19" name="テキスト ボックス 18">
            <a:extLst>
              <a:ext uri="{FF2B5EF4-FFF2-40B4-BE49-F238E27FC236}">
                <a16:creationId xmlns:a16="http://schemas.microsoft.com/office/drawing/2014/main" id="{EBB22D53-EBA4-48FF-852D-35CF423B5F8C}"/>
              </a:ext>
            </a:extLst>
          </p:cNvPr>
          <p:cNvSpPr txBox="1"/>
          <p:nvPr/>
        </p:nvSpPr>
        <p:spPr>
          <a:xfrm>
            <a:off x="5008682" y="1913539"/>
            <a:ext cx="465500" cy="302840"/>
          </a:xfrm>
          <a:prstGeom prst="rect">
            <a:avLst/>
          </a:prstGeom>
          <a:solidFill>
            <a:schemeClr val="bg1"/>
          </a:solidFill>
        </p:spPr>
        <p:txBody>
          <a:bodyPr wrap="square" rtlCol="0">
            <a:spAutoFit/>
          </a:bodyPr>
          <a:lstStyle/>
          <a:p>
            <a:pPr defTabSz="781995"/>
            <a:r>
              <a:rPr kumimoji="1" lang="en-US" altLang="ja-JP" sz="1368"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10</a:t>
            </a:r>
            <a:r>
              <a:rPr kumimoji="1" lang="en-US" altLang="ja-JP" sz="1368" baseline="30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-2</a:t>
            </a:r>
          </a:p>
        </p:txBody>
      </p:sp>
      <p:sp>
        <p:nvSpPr>
          <p:cNvPr id="20" name="テキスト ボックス 19">
            <a:extLst>
              <a:ext uri="{FF2B5EF4-FFF2-40B4-BE49-F238E27FC236}">
                <a16:creationId xmlns:a16="http://schemas.microsoft.com/office/drawing/2014/main" id="{356F7B1E-5C74-4B8E-B247-DF80A38E2D64}"/>
              </a:ext>
            </a:extLst>
          </p:cNvPr>
          <p:cNvSpPr txBox="1"/>
          <p:nvPr/>
        </p:nvSpPr>
        <p:spPr>
          <a:xfrm>
            <a:off x="5008682" y="2535626"/>
            <a:ext cx="465500" cy="302840"/>
          </a:xfrm>
          <a:prstGeom prst="rect">
            <a:avLst/>
          </a:prstGeom>
          <a:solidFill>
            <a:schemeClr val="bg1"/>
          </a:solidFill>
        </p:spPr>
        <p:txBody>
          <a:bodyPr wrap="square" rtlCol="0">
            <a:spAutoFit/>
          </a:bodyPr>
          <a:lstStyle/>
          <a:p>
            <a:pPr defTabSz="781995"/>
            <a:r>
              <a:rPr kumimoji="1" lang="en-US" altLang="ja-JP" sz="1368"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10</a:t>
            </a:r>
            <a:r>
              <a:rPr kumimoji="1" lang="en-US" altLang="ja-JP" sz="1368" baseline="30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-3</a:t>
            </a:r>
          </a:p>
        </p:txBody>
      </p:sp>
      <p:sp>
        <p:nvSpPr>
          <p:cNvPr id="21" name="テキスト ボックス 20">
            <a:extLst>
              <a:ext uri="{FF2B5EF4-FFF2-40B4-BE49-F238E27FC236}">
                <a16:creationId xmlns:a16="http://schemas.microsoft.com/office/drawing/2014/main" id="{79565700-BB38-4F95-B189-B1BA878E9851}"/>
              </a:ext>
            </a:extLst>
          </p:cNvPr>
          <p:cNvSpPr txBox="1"/>
          <p:nvPr/>
        </p:nvSpPr>
        <p:spPr>
          <a:xfrm>
            <a:off x="5008681" y="3157713"/>
            <a:ext cx="465500" cy="302840"/>
          </a:xfrm>
          <a:prstGeom prst="rect">
            <a:avLst/>
          </a:prstGeom>
          <a:solidFill>
            <a:schemeClr val="bg1"/>
          </a:solidFill>
        </p:spPr>
        <p:txBody>
          <a:bodyPr wrap="square" rtlCol="0">
            <a:spAutoFit/>
          </a:bodyPr>
          <a:lstStyle/>
          <a:p>
            <a:pPr defTabSz="781995"/>
            <a:r>
              <a:rPr kumimoji="1" lang="en-US" altLang="ja-JP" sz="1368"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10</a:t>
            </a:r>
            <a:r>
              <a:rPr kumimoji="1" lang="en-US" altLang="ja-JP" sz="1368" baseline="30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-4</a:t>
            </a:r>
          </a:p>
        </p:txBody>
      </p:sp>
      <p:sp>
        <p:nvSpPr>
          <p:cNvPr id="22" name="テキスト ボックス 21">
            <a:extLst>
              <a:ext uri="{FF2B5EF4-FFF2-40B4-BE49-F238E27FC236}">
                <a16:creationId xmlns:a16="http://schemas.microsoft.com/office/drawing/2014/main" id="{219AD492-3C67-4A64-8132-9DF378D4B57D}"/>
              </a:ext>
            </a:extLst>
          </p:cNvPr>
          <p:cNvSpPr txBox="1"/>
          <p:nvPr/>
        </p:nvSpPr>
        <p:spPr>
          <a:xfrm>
            <a:off x="5008681" y="3779800"/>
            <a:ext cx="465500" cy="302840"/>
          </a:xfrm>
          <a:prstGeom prst="rect">
            <a:avLst/>
          </a:prstGeom>
          <a:solidFill>
            <a:schemeClr val="bg1"/>
          </a:solidFill>
        </p:spPr>
        <p:txBody>
          <a:bodyPr wrap="square" rtlCol="0">
            <a:spAutoFit/>
          </a:bodyPr>
          <a:lstStyle/>
          <a:p>
            <a:pPr defTabSz="781995"/>
            <a:r>
              <a:rPr kumimoji="1" lang="en-US" altLang="ja-JP" sz="1368"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10</a:t>
            </a:r>
            <a:r>
              <a:rPr kumimoji="1" lang="en-US" altLang="ja-JP" sz="1368" baseline="30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-5</a:t>
            </a:r>
          </a:p>
        </p:txBody>
      </p:sp>
      <p:sp>
        <p:nvSpPr>
          <p:cNvPr id="23" name="テキスト ボックス 22">
            <a:extLst>
              <a:ext uri="{FF2B5EF4-FFF2-40B4-BE49-F238E27FC236}">
                <a16:creationId xmlns:a16="http://schemas.microsoft.com/office/drawing/2014/main" id="{81EF5E44-E846-441C-A83C-0612A16E5A77}"/>
              </a:ext>
            </a:extLst>
          </p:cNvPr>
          <p:cNvSpPr txBox="1"/>
          <p:nvPr/>
        </p:nvSpPr>
        <p:spPr>
          <a:xfrm>
            <a:off x="5008681" y="4441159"/>
            <a:ext cx="465500" cy="302840"/>
          </a:xfrm>
          <a:prstGeom prst="rect">
            <a:avLst/>
          </a:prstGeom>
          <a:solidFill>
            <a:schemeClr val="bg1"/>
          </a:solidFill>
        </p:spPr>
        <p:txBody>
          <a:bodyPr wrap="square" rtlCol="0">
            <a:spAutoFit/>
          </a:bodyPr>
          <a:lstStyle/>
          <a:p>
            <a:pPr defTabSz="781995"/>
            <a:r>
              <a:rPr kumimoji="1" lang="ja-JP" altLang="en-US" sz="1368"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1368"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0</a:t>
            </a:r>
            <a:endParaRPr kumimoji="1" lang="en-US" altLang="ja-JP" sz="1368" baseline="30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BAEC2F80-C874-4907-89F9-6EC56C74DE18}"/>
              </a:ext>
            </a:extLst>
          </p:cNvPr>
          <p:cNvSpPr txBox="1"/>
          <p:nvPr/>
        </p:nvSpPr>
        <p:spPr>
          <a:xfrm>
            <a:off x="5377944" y="4513868"/>
            <a:ext cx="465500" cy="232692"/>
          </a:xfrm>
          <a:prstGeom prst="rect">
            <a:avLst/>
          </a:prstGeom>
          <a:noFill/>
        </p:spPr>
        <p:txBody>
          <a:bodyPr wrap="square" rtlCol="0">
            <a:spAutoFit/>
          </a:bodyPr>
          <a:lstStyle/>
          <a:p>
            <a:pPr defTabSz="781995"/>
            <a:r>
              <a:rPr kumimoji="1" lang="en-US" altLang="ja-JP" sz="1368" baseline="30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a:t>
            </a:r>
          </a:p>
        </p:txBody>
      </p:sp>
      <p:sp>
        <p:nvSpPr>
          <p:cNvPr id="25" name="テキスト ボックス 24">
            <a:extLst>
              <a:ext uri="{FF2B5EF4-FFF2-40B4-BE49-F238E27FC236}">
                <a16:creationId xmlns:a16="http://schemas.microsoft.com/office/drawing/2014/main" id="{A0A266F7-E803-4A3E-95D5-4B61B89E3AA3}"/>
              </a:ext>
            </a:extLst>
          </p:cNvPr>
          <p:cNvSpPr txBox="1"/>
          <p:nvPr/>
        </p:nvSpPr>
        <p:spPr>
          <a:xfrm>
            <a:off x="5377944" y="4539366"/>
            <a:ext cx="465500" cy="232692"/>
          </a:xfrm>
          <a:prstGeom prst="rect">
            <a:avLst/>
          </a:prstGeom>
          <a:noFill/>
        </p:spPr>
        <p:txBody>
          <a:bodyPr wrap="square" rtlCol="0">
            <a:spAutoFit/>
          </a:bodyPr>
          <a:lstStyle/>
          <a:p>
            <a:pPr defTabSz="781995"/>
            <a:r>
              <a:rPr kumimoji="1" lang="en-US" altLang="ja-JP" sz="1368" baseline="30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a:t>
            </a:r>
          </a:p>
        </p:txBody>
      </p:sp>
      <p:sp>
        <p:nvSpPr>
          <p:cNvPr id="26" name="テキスト ボックス 25">
            <a:extLst>
              <a:ext uri="{FF2B5EF4-FFF2-40B4-BE49-F238E27FC236}">
                <a16:creationId xmlns:a16="http://schemas.microsoft.com/office/drawing/2014/main" id="{1EE53306-1B58-43A9-BB0B-6917213F96E5}"/>
              </a:ext>
            </a:extLst>
          </p:cNvPr>
          <p:cNvSpPr txBox="1"/>
          <p:nvPr/>
        </p:nvSpPr>
        <p:spPr>
          <a:xfrm>
            <a:off x="1403648" y="2127422"/>
            <a:ext cx="2421339" cy="355482"/>
          </a:xfrm>
          <a:prstGeom prst="rect">
            <a:avLst/>
          </a:prstGeom>
          <a:noFill/>
        </p:spPr>
        <p:txBody>
          <a:bodyPr wrap="square" rtlCol="0">
            <a:spAutoFit/>
          </a:bodyPr>
          <a:lstStyle/>
          <a:p>
            <a:pPr defTabSz="781995"/>
            <a:r>
              <a:rPr kumimoji="1" lang="en-US" altLang="ja-JP" sz="1710" dirty="0" smtClean="0">
                <a:solidFill>
                  <a:prstClr val="black"/>
                </a:solidFill>
                <a:latin typeface="ＭＳ Ｐゴシック" panose="020B0600070205080204" pitchFamily="50" charset="-128"/>
                <a:ea typeface="ＭＳ Ｐゴシック" panose="020B0600070205080204" pitchFamily="50" charset="-128"/>
              </a:rPr>
              <a:t>Emission fromCsK</a:t>
            </a:r>
            <a:r>
              <a:rPr kumimoji="1" lang="en-US" altLang="ja-JP" sz="1710" baseline="-25000" dirty="0" smtClean="0">
                <a:solidFill>
                  <a:prstClr val="black"/>
                </a:solidFill>
                <a:latin typeface="ＭＳ Ｐゴシック" panose="020B0600070205080204" pitchFamily="50" charset="-128"/>
                <a:ea typeface="ＭＳ Ｐゴシック" panose="020B0600070205080204" pitchFamily="50" charset="-128"/>
              </a:rPr>
              <a:t>2</a:t>
            </a:r>
            <a:r>
              <a:rPr kumimoji="1" lang="en-US" altLang="ja-JP" sz="1710" dirty="0" smtClean="0">
                <a:solidFill>
                  <a:prstClr val="black"/>
                </a:solidFill>
                <a:latin typeface="ＭＳ Ｐゴシック" panose="020B0600070205080204" pitchFamily="50" charset="-128"/>
                <a:ea typeface="ＭＳ Ｐゴシック" panose="020B0600070205080204" pitchFamily="50" charset="-128"/>
              </a:rPr>
              <a:t>Sb</a:t>
            </a:r>
            <a:endParaRPr kumimoji="1" lang="en-US" altLang="ja-JP" sz="1710" dirty="0">
              <a:solidFill>
                <a:prstClr val="black"/>
              </a:solidFill>
              <a:latin typeface="ＭＳ Ｐゴシック" panose="020B0600070205080204" pitchFamily="50" charset="-128"/>
              <a:ea typeface="ＭＳ Ｐゴシック" panose="020B0600070205080204" pitchFamily="50" charset="-128"/>
            </a:endParaRPr>
          </a:p>
        </p:txBody>
      </p:sp>
      <p:sp>
        <p:nvSpPr>
          <p:cNvPr id="27" name="テキスト ボックス 26">
            <a:extLst>
              <a:ext uri="{FF2B5EF4-FFF2-40B4-BE49-F238E27FC236}">
                <a16:creationId xmlns:a16="http://schemas.microsoft.com/office/drawing/2014/main" id="{7D46C33F-173C-478D-AB42-B8BDF5A2A2F4}"/>
              </a:ext>
            </a:extLst>
          </p:cNvPr>
          <p:cNvSpPr txBox="1"/>
          <p:nvPr/>
        </p:nvSpPr>
        <p:spPr>
          <a:xfrm>
            <a:off x="6156176" y="2088939"/>
            <a:ext cx="2731285" cy="355482"/>
          </a:xfrm>
          <a:prstGeom prst="rect">
            <a:avLst/>
          </a:prstGeom>
          <a:noFill/>
        </p:spPr>
        <p:txBody>
          <a:bodyPr wrap="square" rtlCol="0">
            <a:spAutoFit/>
          </a:bodyPr>
          <a:lstStyle/>
          <a:p>
            <a:pPr defTabSz="781995"/>
            <a:r>
              <a:rPr kumimoji="1" lang="en-US" altLang="ja-JP" sz="1710" dirty="0" smtClean="0">
                <a:solidFill>
                  <a:prstClr val="black"/>
                </a:solidFill>
                <a:latin typeface="ＭＳ Ｐゴシック" panose="020B0600070205080204" pitchFamily="50" charset="-128"/>
                <a:ea typeface="ＭＳ Ｐゴシック" panose="020B0600070205080204" pitchFamily="50" charset="-128"/>
              </a:rPr>
              <a:t>Emission from GaAs</a:t>
            </a:r>
            <a:endParaRPr kumimoji="1" lang="en-US" altLang="ja-JP" sz="1710" dirty="0">
              <a:solidFill>
                <a:prstClr val="black"/>
              </a:solidFill>
              <a:latin typeface="ＭＳ Ｐゴシック" panose="020B0600070205080204" pitchFamily="50" charset="-128"/>
              <a:ea typeface="ＭＳ Ｐゴシック" panose="020B0600070205080204" pitchFamily="50" charset="-128"/>
            </a:endParaRPr>
          </a:p>
        </p:txBody>
      </p:sp>
      <p:sp>
        <p:nvSpPr>
          <p:cNvPr id="30" name="テキスト ボックス 29">
            <a:extLst>
              <a:ext uri="{FF2B5EF4-FFF2-40B4-BE49-F238E27FC236}">
                <a16:creationId xmlns:a16="http://schemas.microsoft.com/office/drawing/2014/main" id="{1EE53306-1B58-43A9-BB0B-6917213F96E5}"/>
              </a:ext>
            </a:extLst>
          </p:cNvPr>
          <p:cNvSpPr txBox="1"/>
          <p:nvPr/>
        </p:nvSpPr>
        <p:spPr>
          <a:xfrm rot="16200000">
            <a:off x="-915499" y="3249152"/>
            <a:ext cx="2780222" cy="355482"/>
          </a:xfrm>
          <a:prstGeom prst="rect">
            <a:avLst/>
          </a:prstGeom>
          <a:solidFill>
            <a:schemeClr val="bg1"/>
          </a:solidFill>
        </p:spPr>
        <p:txBody>
          <a:bodyPr wrap="square" rtlCol="0">
            <a:spAutoFit/>
          </a:bodyPr>
          <a:lstStyle/>
          <a:p>
            <a:pPr algn="ctr" defTabSz="781995"/>
            <a:r>
              <a:rPr kumimoji="1" lang="en-US" altLang="ja-JP" sz="1710" dirty="0" smtClean="0">
                <a:solidFill>
                  <a:prstClr val="black"/>
                </a:solidFill>
                <a:latin typeface="ＭＳ Ｐゴシック" panose="020B0600070205080204" pitchFamily="50" charset="-128"/>
                <a:ea typeface="ＭＳ Ｐゴシック" panose="020B0600070205080204" pitchFamily="50" charset="-128"/>
              </a:rPr>
              <a:t>QE (532 nm, 2.3 eV)</a:t>
            </a:r>
            <a:endParaRPr kumimoji="1" lang="en-US" altLang="ja-JP" sz="1710" dirty="0">
              <a:solidFill>
                <a:prstClr val="black"/>
              </a:solidFill>
              <a:latin typeface="ＭＳ Ｐゴシック" panose="020B0600070205080204" pitchFamily="50" charset="-128"/>
              <a:ea typeface="ＭＳ Ｐゴシック" panose="020B0600070205080204" pitchFamily="50" charset="-128"/>
            </a:endParaRPr>
          </a:p>
        </p:txBody>
      </p:sp>
      <p:sp>
        <p:nvSpPr>
          <p:cNvPr id="31" name="テキスト ボックス 30">
            <a:extLst>
              <a:ext uri="{FF2B5EF4-FFF2-40B4-BE49-F238E27FC236}">
                <a16:creationId xmlns:a16="http://schemas.microsoft.com/office/drawing/2014/main" id="{1EE53306-1B58-43A9-BB0B-6917213F96E5}"/>
              </a:ext>
            </a:extLst>
          </p:cNvPr>
          <p:cNvSpPr txBox="1"/>
          <p:nvPr/>
        </p:nvSpPr>
        <p:spPr>
          <a:xfrm rot="16200000">
            <a:off x="3483580" y="3249151"/>
            <a:ext cx="2780222" cy="355482"/>
          </a:xfrm>
          <a:prstGeom prst="rect">
            <a:avLst/>
          </a:prstGeom>
          <a:solidFill>
            <a:schemeClr val="bg1"/>
          </a:solidFill>
        </p:spPr>
        <p:txBody>
          <a:bodyPr wrap="square" rtlCol="0">
            <a:spAutoFit/>
          </a:bodyPr>
          <a:lstStyle/>
          <a:p>
            <a:pPr algn="ctr" defTabSz="781995"/>
            <a:r>
              <a:rPr kumimoji="1" lang="en-US" altLang="ja-JP" sz="1710" dirty="0" smtClean="0">
                <a:solidFill>
                  <a:prstClr val="black"/>
                </a:solidFill>
                <a:latin typeface="ＭＳ Ｐゴシック" panose="020B0600070205080204" pitchFamily="50" charset="-128"/>
                <a:ea typeface="ＭＳ Ｐゴシック" panose="020B0600070205080204" pitchFamily="50" charset="-128"/>
              </a:rPr>
              <a:t>QE (860 nm, 1.4 eV)</a:t>
            </a:r>
            <a:endParaRPr kumimoji="1" lang="en-US" altLang="ja-JP" sz="1710" dirty="0">
              <a:solidFill>
                <a:prstClr val="black"/>
              </a:solidFill>
              <a:latin typeface="ＭＳ Ｐゴシック" panose="020B0600070205080204" pitchFamily="50" charset="-128"/>
              <a:ea typeface="ＭＳ Ｐゴシック" panose="020B0600070205080204" pitchFamily="50" charset="-128"/>
            </a:endParaRPr>
          </a:p>
        </p:txBody>
      </p:sp>
      <p:sp>
        <p:nvSpPr>
          <p:cNvPr id="32" name="テキスト ボックス 31">
            <a:extLst>
              <a:ext uri="{FF2B5EF4-FFF2-40B4-BE49-F238E27FC236}">
                <a16:creationId xmlns:a16="http://schemas.microsoft.com/office/drawing/2014/main" id="{FDB33277-A1CD-4E83-8BB0-5BDEA58D1C7A}"/>
              </a:ext>
            </a:extLst>
          </p:cNvPr>
          <p:cNvSpPr txBox="1"/>
          <p:nvPr/>
        </p:nvSpPr>
        <p:spPr>
          <a:xfrm>
            <a:off x="628651" y="6379853"/>
            <a:ext cx="6851104" cy="461665"/>
          </a:xfrm>
          <a:prstGeom prst="rect">
            <a:avLst/>
          </a:prstGeom>
          <a:noFill/>
        </p:spPr>
        <p:txBody>
          <a:bodyPr wrap="square" rtlCol="0">
            <a:spAutoFit/>
          </a:bodyPr>
          <a:lstStyle/>
          <a:p>
            <a:r>
              <a:rPr kumimoji="1" lang="en-US" altLang="ja-JP" dirty="0" smtClean="0">
                <a:latin typeface="+mn-ea"/>
              </a:rPr>
              <a:t>N. </a:t>
            </a:r>
            <a:r>
              <a:rPr kumimoji="1" lang="en-US" altLang="ja-JP" dirty="0" err="1" smtClean="0">
                <a:latin typeface="+mn-ea"/>
              </a:rPr>
              <a:t>Kosugi</a:t>
            </a:r>
            <a:r>
              <a:rPr kumimoji="1" lang="en-US" altLang="ja-JP" dirty="0" smtClean="0">
                <a:latin typeface="+mn-ea"/>
              </a:rPr>
              <a:t>, G. Lei, et al, 14pX1-3, JPS annual meeting, March, 2021</a:t>
            </a:r>
            <a:r>
              <a:rPr kumimoji="1" lang="en-US" altLang="ja-JP" sz="2400" dirty="0" smtClean="0">
                <a:latin typeface="+mn-ea"/>
              </a:rPr>
              <a:t>.</a:t>
            </a:r>
            <a:endParaRPr kumimoji="1" lang="ja-JP" altLang="en-US" sz="2400" dirty="0">
              <a:latin typeface="+mn-ea"/>
            </a:endParaRPr>
          </a:p>
        </p:txBody>
      </p:sp>
    </p:spTree>
    <p:extLst>
      <p:ext uri="{BB962C8B-B14F-4D97-AF65-F5344CB8AC3E}">
        <p14:creationId xmlns:p14="http://schemas.microsoft.com/office/powerpoint/2010/main" val="2625038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500" y="188640"/>
            <a:ext cx="9001000" cy="1325563"/>
          </a:xfrm>
        </p:spPr>
        <p:txBody>
          <a:bodyPr>
            <a:normAutofit/>
          </a:bodyPr>
          <a:lstStyle/>
          <a:p>
            <a:r>
              <a:rPr kumimoji="1" lang="en-US" altLang="ja-JP"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Summary</a:t>
            </a:r>
            <a:endParaRPr kumimoji="1" lang="ja-JP" altLang="en-US"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endParaRPr>
          </a:p>
        </p:txBody>
      </p:sp>
      <p:sp>
        <p:nvSpPr>
          <p:cNvPr id="13" name="テキスト ボックス 12"/>
          <p:cNvSpPr txBox="1"/>
          <p:nvPr/>
        </p:nvSpPr>
        <p:spPr>
          <a:xfrm>
            <a:off x="395536" y="1956896"/>
            <a:ext cx="8424936" cy="4524315"/>
          </a:xfrm>
          <a:prstGeom prst="rect">
            <a:avLst/>
          </a:prstGeom>
          <a:noFill/>
          <a:ln w="34925">
            <a:noFill/>
          </a:ln>
        </p:spPr>
        <p:txBody>
          <a:bodyPr wrap="square" rtlCol="0">
            <a:spAutoFit/>
          </a:bodyPr>
          <a:lstStyle/>
          <a:p>
            <a:pPr marL="342900" indent="-342900" latinLnBrk="0">
              <a:buFont typeface="Wingdings" panose="05000000000000000000" pitchFamily="2" charset="2"/>
              <a:buChar char="l"/>
            </a:pPr>
            <a:r>
              <a:rPr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We found that GaAs is activated with </a:t>
            </a:r>
            <a:r>
              <a:rPr lang="en-US" altLang="ja-JP" sz="2400" dirty="0" err="1">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CsKTe</a:t>
            </a:r>
            <a:r>
              <a:rPr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 </a:t>
            </a:r>
          </a:p>
          <a:p>
            <a:pPr marL="342900" indent="-342900" latinLnBrk="0">
              <a:buFont typeface="Wingdings" panose="05000000000000000000" pitchFamily="2" charset="2"/>
              <a:buChar char="l"/>
            </a:pPr>
            <a:r>
              <a:rPr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QE was 2.0~3.0e-4 with 15-20 </a:t>
            </a:r>
            <a:r>
              <a:rPr kumimoji="1" lang="en-US" altLang="ja-JP" sz="2400" dirty="0">
                <a:solidFill>
                  <a:schemeClr val="tx1">
                    <a:lumMod val="75000"/>
                    <a:lumOff val="25000"/>
                  </a:schemeClr>
                </a:solidFill>
              </a:rPr>
              <a:t>Å</a:t>
            </a:r>
            <a:r>
              <a:rPr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 </a:t>
            </a:r>
            <a:r>
              <a:rPr lang="en-US" altLang="ja-JP" sz="2400" dirty="0" err="1">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Te</a:t>
            </a:r>
            <a:r>
              <a:rPr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 thickness.  </a:t>
            </a:r>
          </a:p>
          <a:p>
            <a:pPr marL="342900" indent="-342900" latinLnBrk="0">
              <a:buFont typeface="Wingdings" panose="05000000000000000000" pitchFamily="2" charset="2"/>
              <a:buChar char="l"/>
            </a:pPr>
            <a:r>
              <a:rPr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Thicker </a:t>
            </a:r>
            <a:r>
              <a:rPr lang="en-US" altLang="ja-JP" sz="2400" dirty="0" err="1">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Te</a:t>
            </a:r>
            <a:r>
              <a:rPr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 gave less QE. </a:t>
            </a:r>
          </a:p>
          <a:p>
            <a:pPr marL="342900" indent="-342900" latinLnBrk="0">
              <a:buFont typeface="Wingdings" panose="05000000000000000000" pitchFamily="2" charset="2"/>
              <a:buChar char="l"/>
            </a:pPr>
            <a:r>
              <a:rPr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We found that the </a:t>
            </a:r>
            <a:r>
              <a:rPr lang="en-US" altLang="ja-JP" sz="2400" dirty="0" err="1">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CsKTe</a:t>
            </a:r>
            <a:r>
              <a:rPr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 GaAs has a longer lifetime (</a:t>
            </a:r>
            <a:r>
              <a:rPr lang="en-US" altLang="ja-JP" sz="2400" dirty="0" err="1">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darklife</a:t>
            </a:r>
            <a:r>
              <a:rPr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 than that of  Cs-O  GaAs cathode.</a:t>
            </a:r>
          </a:p>
          <a:p>
            <a:pPr marL="342900" indent="-342900" latinLnBrk="0">
              <a:buFont typeface="Wingdings" panose="05000000000000000000" pitchFamily="2" charset="2"/>
              <a:buChar char="l"/>
            </a:pPr>
            <a:r>
              <a:rPr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It is operable in RF gun, even a frequent cathode activation is needed</a:t>
            </a:r>
            <a:r>
              <a:rPr lang="en-US" altLang="ja-JP" sz="2400" dirty="0" smtClean="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a:t>
            </a:r>
          </a:p>
          <a:p>
            <a:pPr marL="342900" indent="-342900" latinLnBrk="0">
              <a:buFont typeface="Wingdings" panose="05000000000000000000" pitchFamily="2" charset="2"/>
              <a:buChar char="l"/>
            </a:pPr>
            <a:r>
              <a:rPr lang="en-US" altLang="ja-JP" sz="2400" dirty="0" smtClean="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NEA activation with CsK</a:t>
            </a:r>
            <a:r>
              <a:rPr lang="en-US" altLang="ja-JP" sz="2400" baseline="-25000" dirty="0" smtClean="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2</a:t>
            </a:r>
            <a:r>
              <a:rPr lang="en-US" altLang="ja-JP" sz="2400" dirty="0" smtClean="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Sb was confirmed with </a:t>
            </a:r>
            <a:r>
              <a:rPr lang="en-US" altLang="ja-JP" sz="2400" dirty="0" smtClean="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QE 3e-5.</a:t>
            </a:r>
          </a:p>
          <a:p>
            <a:pPr marL="342900" indent="-342900" latinLnBrk="0">
              <a:buFont typeface="Wingdings" panose="05000000000000000000" pitchFamily="2" charset="2"/>
              <a:buChar char="l"/>
            </a:pPr>
            <a:r>
              <a:rPr lang="en-US" altLang="ja-JP" sz="2400" dirty="0" smtClean="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The lifetime will be measured. </a:t>
            </a:r>
            <a:endParaRPr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a:p>
            <a:pPr marL="342900" indent="-342900" latinLnBrk="0">
              <a:buFont typeface="Wingdings" panose="05000000000000000000" pitchFamily="2" charset="2"/>
              <a:buChar char="l"/>
            </a:pPr>
            <a:endParaRPr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a:p>
            <a:pPr marL="342900" indent="-342900" latinLnBrk="0">
              <a:buFont typeface="Wingdings" panose="05000000000000000000" pitchFamily="2" charset="2"/>
              <a:buChar char="l"/>
            </a:pPr>
            <a:endParaRPr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p:txBody>
      </p:sp>
    </p:spTree>
    <p:extLst>
      <p:ext uri="{BB962C8B-B14F-4D97-AF65-F5344CB8AC3E}">
        <p14:creationId xmlns:p14="http://schemas.microsoft.com/office/powerpoint/2010/main" val="401649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p:tgtEl>
                                          <p:spTgt spid="1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p:tgtEl>
                                          <p:spTgt spid="1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p:tgtEl>
                                          <p:spTgt spid="1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500"/>
                                        <p:tgtEl>
                                          <p:spTgt spid="1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3">
                                            <p:txEl>
                                              <p:pRg st="6" end="6"/>
                                            </p:txEl>
                                          </p:spTgt>
                                        </p:tgtEl>
                                        <p:attrNameLst>
                                          <p:attrName>style.visibility</p:attrName>
                                        </p:attrNameLst>
                                      </p:cBhvr>
                                      <p:to>
                                        <p:strVal val="visible"/>
                                      </p:to>
                                    </p:set>
                                    <p:anim calcmode="lin" valueType="num">
                                      <p:cBhvr additive="base">
                                        <p:cTn id="43" dur="500"/>
                                        <p:tgtEl>
                                          <p:spTgt spid="1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12868" y="14370"/>
            <a:ext cx="6625391" cy="1009509"/>
          </a:xfrm>
        </p:spPr>
        <p:txBody>
          <a:bodyPr>
            <a:normAutofit fontScale="90000"/>
          </a:bodyPr>
          <a:lstStyle/>
          <a:p>
            <a:r>
              <a:rPr kumimoji="1" lang="en-US" altLang="ja-JP"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NEA Activation with </a:t>
            </a:r>
            <a:r>
              <a:rPr kumimoji="1" lang="en-US" altLang="ja-JP" sz="4000" dirty="0" err="1">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CsKTe</a:t>
            </a:r>
            <a:endParaRPr kumimoji="1" lang="ja-JP" altLang="en-US"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endParaRPr>
          </a:p>
        </p:txBody>
      </p:sp>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l="44045" t="28717" r="21069" b="30855"/>
          <a:stretch/>
        </p:blipFill>
        <p:spPr>
          <a:xfrm>
            <a:off x="56244" y="1052684"/>
            <a:ext cx="4853140" cy="3515072"/>
          </a:xfrm>
          <a:prstGeom prst="rect">
            <a:avLst/>
          </a:prstGeom>
        </p:spPr>
      </p:pic>
      <p:sp>
        <p:nvSpPr>
          <p:cNvPr id="6" name="テキスト ボックス 5"/>
          <p:cNvSpPr txBox="1"/>
          <p:nvPr/>
        </p:nvSpPr>
        <p:spPr>
          <a:xfrm>
            <a:off x="129209" y="4506879"/>
            <a:ext cx="5447325" cy="523220"/>
          </a:xfrm>
          <a:prstGeom prst="rect">
            <a:avLst/>
          </a:prstGeom>
          <a:noFill/>
        </p:spPr>
        <p:txBody>
          <a:bodyPr wrap="none" rtlCol="0">
            <a:spAutoFit/>
          </a:bodyPr>
          <a:lstStyle/>
          <a:p>
            <a:r>
              <a:rPr kumimoji="1" lang="en-US" altLang="ja-JP" sz="1400" dirty="0"/>
              <a:t>Fig </a:t>
            </a:r>
            <a:r>
              <a:rPr kumimoji="1" lang="ja-JP" altLang="en-US" sz="1400" dirty="0"/>
              <a:t> </a:t>
            </a:r>
            <a:r>
              <a:rPr kumimoji="1" lang="en-US" altLang="ja-JP" sz="1400" dirty="0"/>
              <a:t>: Quantum </a:t>
            </a:r>
            <a:r>
              <a:rPr kumimoji="1" lang="en-US" altLang="ja-JP" sz="1400" dirty="0" err="1"/>
              <a:t>effiency</a:t>
            </a:r>
            <a:r>
              <a:rPr kumimoji="1" lang="en-US" altLang="ja-JP" sz="1400" dirty="0"/>
              <a:t> of Cs-K-</a:t>
            </a:r>
            <a:r>
              <a:rPr kumimoji="1" lang="en-US" altLang="ja-JP" sz="1400" dirty="0" err="1"/>
              <a:t>Te</a:t>
            </a:r>
            <a:r>
              <a:rPr kumimoji="1" lang="en-US" altLang="ja-JP" sz="1400" dirty="0"/>
              <a:t>, Cs</a:t>
            </a:r>
            <a:r>
              <a:rPr kumimoji="1" lang="en-US" altLang="ja-JP" sz="1400" baseline="-25000" dirty="0"/>
              <a:t>2</a:t>
            </a:r>
            <a:r>
              <a:rPr kumimoji="1" lang="en-US" altLang="ja-JP" sz="1400" dirty="0"/>
              <a:t>Te, K-</a:t>
            </a:r>
            <a:r>
              <a:rPr kumimoji="1" lang="en-US" altLang="ja-JP" sz="1400" dirty="0" err="1"/>
              <a:t>Te</a:t>
            </a:r>
            <a:r>
              <a:rPr lang="ja-JP" altLang="en-US" sz="1400" dirty="0"/>
              <a:t> </a:t>
            </a:r>
            <a:r>
              <a:rPr lang="en-US" altLang="ja-JP" sz="1400" dirty="0"/>
              <a:t>: </a:t>
            </a:r>
            <a:r>
              <a:rPr lang="fr-FR" altLang="ja-JP" sz="1100" dirty="0"/>
              <a:t>Appl. Phys. Lett. </a:t>
            </a:r>
            <a:r>
              <a:rPr lang="fr-FR" altLang="ja-JP" sz="1100" b="1" dirty="0"/>
              <a:t>70</a:t>
            </a:r>
            <a:r>
              <a:rPr lang="fr-FR" altLang="ja-JP" sz="1100" dirty="0"/>
              <a:t>, 1491 (1997)</a:t>
            </a:r>
          </a:p>
          <a:p>
            <a:r>
              <a:rPr lang="nl-NL" altLang="ja-JP" sz="1200" dirty="0"/>
              <a:t>D. Bisero and B. M. van Oerle</a:t>
            </a:r>
            <a:r>
              <a:rPr lang="ja-JP" altLang="en-US" sz="1200" dirty="0"/>
              <a:t> </a:t>
            </a:r>
            <a:r>
              <a:rPr lang="en-US" altLang="ja-JP" sz="1400" dirty="0"/>
              <a:t>et al.,</a:t>
            </a:r>
            <a:r>
              <a:rPr lang="ja-JP" altLang="en-US" sz="1400" dirty="0"/>
              <a:t> </a:t>
            </a:r>
            <a:r>
              <a:rPr lang="en-US" altLang="ja-JP" sz="1400" dirty="0"/>
              <a:t>“</a:t>
            </a:r>
            <a:r>
              <a:rPr lang="en-US" altLang="ja-JP" sz="1200" dirty="0"/>
              <a:t>High efficiency photoemission from Cs–K–</a:t>
            </a:r>
            <a:r>
              <a:rPr lang="en-US" altLang="ja-JP" sz="1200" dirty="0" err="1"/>
              <a:t>Te</a:t>
            </a:r>
            <a:r>
              <a:rPr lang="en-US" altLang="ja-JP" sz="1200" dirty="0"/>
              <a:t>“)</a:t>
            </a:r>
            <a:endParaRPr lang="en-US" altLang="ja-JP" sz="1400" dirty="0"/>
          </a:p>
        </p:txBody>
      </p:sp>
      <p:sp>
        <p:nvSpPr>
          <p:cNvPr id="4" name="テキスト ボックス 3"/>
          <p:cNvSpPr txBox="1"/>
          <p:nvPr/>
        </p:nvSpPr>
        <p:spPr>
          <a:xfrm>
            <a:off x="4460078" y="1291723"/>
            <a:ext cx="4504410" cy="2308324"/>
          </a:xfrm>
          <a:prstGeom prst="rect">
            <a:avLst/>
          </a:prstGeom>
          <a:noFill/>
        </p:spPr>
        <p:txBody>
          <a:bodyPr wrap="square" rtlCol="0">
            <a:spAutoFit/>
          </a:bodyPr>
          <a:lstStyle/>
          <a:p>
            <a:pPr marL="285750" indent="-285750" latinLnBrk="0">
              <a:buFont typeface="Arial" panose="020B0604020202020204" pitchFamily="34" charset="0"/>
              <a:buChar char="•"/>
            </a:pPr>
            <a:r>
              <a:rPr kumimoji="1"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Thin film photo-cathode by evaporation.</a:t>
            </a:r>
          </a:p>
          <a:p>
            <a:pPr marL="285750" indent="-285750" latinLnBrk="0">
              <a:buFont typeface="Arial" panose="020B0604020202020204" pitchFamily="34" charset="0"/>
              <a:buChar char="•"/>
            </a:pPr>
            <a:r>
              <a:rPr kumimoji="1"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High quantum efficiency  at 4.75 </a:t>
            </a:r>
            <a:r>
              <a:rPr kumimoji="1" lang="ja-JP" altLang="en-US"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 </a:t>
            </a:r>
            <a:r>
              <a:rPr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3.0 eV.</a:t>
            </a:r>
          </a:p>
          <a:p>
            <a:pPr marL="285750" indent="-285750" latinLnBrk="0">
              <a:buFont typeface="Arial" panose="020B0604020202020204" pitchFamily="34" charset="0"/>
              <a:buChar char="•"/>
            </a:pPr>
            <a:r>
              <a:rPr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Work function and band gap?</a:t>
            </a:r>
          </a:p>
        </p:txBody>
      </p:sp>
      <p:sp>
        <p:nvSpPr>
          <p:cNvPr id="11" name="フリーフォーム 10">
            <a:extLst>
              <a:ext uri="{FF2B5EF4-FFF2-40B4-BE49-F238E27FC236}">
                <a16:creationId xmlns:a16="http://schemas.microsoft.com/office/drawing/2014/main" id="{3DCB058E-7A9A-5445-9E9D-B7D38743A19D}"/>
              </a:ext>
            </a:extLst>
          </p:cNvPr>
          <p:cNvSpPr/>
          <p:nvPr/>
        </p:nvSpPr>
        <p:spPr>
          <a:xfrm>
            <a:off x="1252330" y="1550504"/>
            <a:ext cx="2663687" cy="1783168"/>
          </a:xfrm>
          <a:custGeom>
            <a:avLst/>
            <a:gdLst>
              <a:gd name="connsiteX0" fmla="*/ 2663687 w 2663687"/>
              <a:gd name="connsiteY0" fmla="*/ 0 h 1783168"/>
              <a:gd name="connsiteX1" fmla="*/ 1520687 w 2663687"/>
              <a:gd name="connsiteY1" fmla="*/ 1053548 h 1783168"/>
              <a:gd name="connsiteX2" fmla="*/ 1182757 w 2663687"/>
              <a:gd name="connsiteY2" fmla="*/ 1550505 h 1783168"/>
              <a:gd name="connsiteX3" fmla="*/ 954157 w 2663687"/>
              <a:gd name="connsiteY3" fmla="*/ 1530626 h 1783168"/>
              <a:gd name="connsiteX4" fmla="*/ 298174 w 2663687"/>
              <a:gd name="connsiteY4" fmla="*/ 1749287 h 1783168"/>
              <a:gd name="connsiteX5" fmla="*/ 0 w 2663687"/>
              <a:gd name="connsiteY5" fmla="*/ 1779105 h 178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687" h="1783168">
                <a:moveTo>
                  <a:pt x="2663687" y="0"/>
                </a:moveTo>
                <a:cubicBezTo>
                  <a:pt x="2215598" y="397565"/>
                  <a:pt x="1767509" y="795131"/>
                  <a:pt x="1520687" y="1053548"/>
                </a:cubicBezTo>
                <a:cubicBezTo>
                  <a:pt x="1273865" y="1311966"/>
                  <a:pt x="1277179" y="1470992"/>
                  <a:pt x="1182757" y="1550505"/>
                </a:cubicBezTo>
                <a:cubicBezTo>
                  <a:pt x="1088335" y="1630018"/>
                  <a:pt x="1101587" y="1497496"/>
                  <a:pt x="954157" y="1530626"/>
                </a:cubicBezTo>
                <a:cubicBezTo>
                  <a:pt x="806727" y="1563756"/>
                  <a:pt x="457200" y="1707874"/>
                  <a:pt x="298174" y="1749287"/>
                </a:cubicBezTo>
                <a:cubicBezTo>
                  <a:pt x="139148" y="1790700"/>
                  <a:pt x="69574" y="1784902"/>
                  <a:pt x="0" y="1779105"/>
                </a:cubicBezTo>
              </a:path>
            </a:pathLst>
          </a:custGeom>
          <a:noFill/>
          <a:ln w="57150">
            <a:solidFill>
              <a:srgbClr val="FF0000">
                <a:alpha val="4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31920466"/>
      </p:ext>
    </p:extLst>
  </p:cSld>
  <p:clrMapOvr>
    <a:masterClrMapping/>
  </p:clrMapOvr>
  <mc:AlternateContent xmlns:mc="http://schemas.openxmlformats.org/markup-compatibility/2006" xmlns:p14="http://schemas.microsoft.com/office/powerpoint/2010/main">
    <mc:Choice Requires="p14">
      <p:transition spd="slow" p14:dur="2000" advTm="53361"/>
    </mc:Choice>
    <mc:Fallback xmlns="">
      <p:transition spd="slow" advTm="533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7030" y="-86383"/>
            <a:ext cx="7886700" cy="1325563"/>
          </a:xfrm>
        </p:spPr>
        <p:txBody>
          <a:bodyPr/>
          <a:lstStyle/>
          <a:p>
            <a:r>
              <a:rPr kumimoji="1" lang="en-US" altLang="ja-JP" dirty="0">
                <a:solidFill>
                  <a:srgbClr val="F5009D"/>
                </a:solidFill>
                <a:latin typeface="Rounded Mgen+ 1c heavy" panose="020B0502020203020207" pitchFamily="34" charset="-128"/>
                <a:ea typeface="Rounded Mgen+ 1c heavy" panose="020B0502020203020207" pitchFamily="34" charset="-128"/>
                <a:cs typeface="Rounded Mgen+ 1c heavy" panose="020B0502020203020207" pitchFamily="34" charset="-128"/>
              </a:rPr>
              <a:t>Ellipsometry</a:t>
            </a:r>
            <a:endParaRPr kumimoji="1" lang="ja-JP" altLang="en-US" dirty="0">
              <a:solidFill>
                <a:srgbClr val="F5009D"/>
              </a:solidFill>
              <a:latin typeface="Rounded Mgen+ 1c heavy" panose="020B0502020203020207" pitchFamily="34" charset="-128"/>
              <a:ea typeface="Rounded Mgen+ 1c heavy" panose="020B0502020203020207" pitchFamily="34" charset="-128"/>
              <a:cs typeface="Rounded Mgen+ 1c heavy" panose="020B0502020203020207" pitchFamily="34" charset="-128"/>
            </a:endParaRPr>
          </a:p>
        </p:txBody>
      </p:sp>
      <p:grpSp>
        <p:nvGrpSpPr>
          <p:cNvPr id="6" name="グループ化 5"/>
          <p:cNvGrpSpPr/>
          <p:nvPr/>
        </p:nvGrpSpPr>
        <p:grpSpPr>
          <a:xfrm>
            <a:off x="1770133" y="2066866"/>
            <a:ext cx="1486772" cy="1025918"/>
            <a:chOff x="1271369" y="2059309"/>
            <a:chExt cx="1486772" cy="1025918"/>
          </a:xfrm>
        </p:grpSpPr>
        <p:sp>
          <p:nvSpPr>
            <p:cNvPr id="4" name="楕円 3"/>
            <p:cNvSpPr/>
            <p:nvPr/>
          </p:nvSpPr>
          <p:spPr>
            <a:xfrm>
              <a:off x="1271369" y="2163847"/>
              <a:ext cx="1486772" cy="921380"/>
            </a:xfrm>
            <a:prstGeom prst="ellipse">
              <a:avLst/>
            </a:prstGeom>
            <a:scene3d>
              <a:camera prst="orthographicFront">
                <a:rot lat="8400000" lon="0" rev="0"/>
              </a:camera>
              <a:lightRig rig="threePt" dir="t"/>
            </a:scene3d>
            <a:sp3d extrusionH="158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p:cNvSpPr/>
            <p:nvPr/>
          </p:nvSpPr>
          <p:spPr>
            <a:xfrm>
              <a:off x="1271369" y="2059309"/>
              <a:ext cx="1486772" cy="921380"/>
            </a:xfrm>
            <a:prstGeom prst="ellipse">
              <a:avLst/>
            </a:prstGeom>
            <a:solidFill>
              <a:schemeClr val="accent4">
                <a:lumMod val="60000"/>
                <a:lumOff val="40000"/>
              </a:schemeClr>
            </a:solidFill>
            <a:scene3d>
              <a:camera prst="orthographicFront">
                <a:rot lat="8400000" lon="0" rev="0"/>
              </a:camera>
              <a:lightRig rig="threePt" dir="t"/>
            </a:scene3d>
            <a:sp3d extrusionH="44450">
              <a:extrusionClr>
                <a:schemeClr val="accent4">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右矢印 6"/>
          <p:cNvSpPr/>
          <p:nvPr/>
        </p:nvSpPr>
        <p:spPr>
          <a:xfrm rot="1915355">
            <a:off x="927523" y="1995794"/>
            <a:ext cx="1685217" cy="12527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右矢印 7"/>
          <p:cNvSpPr/>
          <p:nvPr/>
        </p:nvSpPr>
        <p:spPr>
          <a:xfrm rot="19679881">
            <a:off x="2424120" y="1994850"/>
            <a:ext cx="1685217" cy="12527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cxnSp>
        <p:nvCxnSpPr>
          <p:cNvPr id="10" name="直線コネクタ 9"/>
          <p:cNvCxnSpPr/>
          <p:nvPr/>
        </p:nvCxnSpPr>
        <p:spPr>
          <a:xfrm>
            <a:off x="2499376" y="1024081"/>
            <a:ext cx="11173" cy="1482509"/>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12" name="円弧 11"/>
          <p:cNvSpPr/>
          <p:nvPr/>
        </p:nvSpPr>
        <p:spPr>
          <a:xfrm rot="16200000">
            <a:off x="2150180" y="1763721"/>
            <a:ext cx="643908" cy="850166"/>
          </a:xfrm>
          <a:prstGeom prst="arc">
            <a:avLst>
              <a:gd name="adj1" fmla="val 16200000"/>
              <a:gd name="adj2" fmla="val 221899"/>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p:cNvSpPr txBox="1"/>
              <p:nvPr/>
            </p:nvSpPr>
            <p:spPr>
              <a:xfrm>
                <a:off x="2006665" y="1623762"/>
                <a:ext cx="2492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ja-JP" altLang="en-US" i="1" smtClean="0">
                              <a:latin typeface="Cambria Math" panose="02040503050406030204" pitchFamily="18" charset="0"/>
                            </a:rPr>
                            <m:t>𝜃</m:t>
                          </m:r>
                        </m:e>
                        <m:sub>
                          <m:r>
                            <a:rPr kumimoji="1" lang="en-US" altLang="ja-JP" b="0" i="1" smtClean="0">
                              <a:latin typeface="Cambria Math" panose="02040503050406030204" pitchFamily="18" charset="0"/>
                            </a:rPr>
                            <m:t>𝑖</m:t>
                          </m:r>
                        </m:sub>
                      </m:sSub>
                    </m:oMath>
                  </m:oMathPara>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2006665" y="1623762"/>
                <a:ext cx="249235" cy="276999"/>
              </a:xfrm>
              <a:prstGeom prst="rect">
                <a:avLst/>
              </a:prstGeom>
              <a:blipFill>
                <a:blip r:embed="rId2"/>
                <a:stretch>
                  <a:fillRect l="-21951" r="-9756" b="-17391"/>
                </a:stretch>
              </a:blipFill>
            </p:spPr>
            <p:txBody>
              <a:bodyPr/>
              <a:lstStyle/>
              <a:p>
                <a:r>
                  <a:rPr lang="ja-JP" altLang="en-US">
                    <a:noFill/>
                  </a:rPr>
                  <a:t> </a:t>
                </a:r>
              </a:p>
            </p:txBody>
          </p:sp>
        </mc:Fallback>
      </mc:AlternateContent>
      <p:sp>
        <p:nvSpPr>
          <p:cNvPr id="14" name="円弧 13"/>
          <p:cNvSpPr/>
          <p:nvPr/>
        </p:nvSpPr>
        <p:spPr>
          <a:xfrm rot="20521282">
            <a:off x="2233682" y="1852878"/>
            <a:ext cx="810250" cy="810806"/>
          </a:xfrm>
          <a:prstGeom prst="arc">
            <a:avLst>
              <a:gd name="adj1" fmla="val 16200000"/>
              <a:gd name="adj2" fmla="val 221899"/>
            </a:avLst>
          </a:prstGeom>
          <a:ln w="12700"/>
        </p:spPr>
        <p:style>
          <a:lnRef idx="1">
            <a:schemeClr val="accent4"/>
          </a:lnRef>
          <a:fillRef idx="0">
            <a:schemeClr val="accent4"/>
          </a:fillRef>
          <a:effectRef idx="0">
            <a:schemeClr val="accent4"/>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 name="テキスト ボックス 14"/>
              <p:cNvSpPr txBox="1"/>
              <p:nvPr/>
            </p:nvSpPr>
            <p:spPr>
              <a:xfrm>
                <a:off x="2781026" y="1623762"/>
                <a:ext cx="247953"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ja-JP" altLang="en-US" i="1" smtClean="0">
                              <a:latin typeface="Cambria Math" panose="02040503050406030204" pitchFamily="18" charset="0"/>
                            </a:rPr>
                            <m:t>𝜃</m:t>
                          </m:r>
                        </m:e>
                        <m:sub>
                          <m:r>
                            <a:rPr kumimoji="1" lang="en-US" altLang="ja-JP" b="0" i="1" smtClean="0">
                              <a:latin typeface="Cambria Math" panose="02040503050406030204" pitchFamily="18" charset="0"/>
                            </a:rPr>
                            <m:t>𝑗</m:t>
                          </m:r>
                        </m:sub>
                      </m:sSub>
                    </m:oMath>
                  </m:oMathPara>
                </a14:m>
                <a:endParaRPr kumimoji="1" lang="ja-JP" altLang="en-US"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2781026" y="1623762"/>
                <a:ext cx="247953" cy="299313"/>
              </a:xfrm>
              <a:prstGeom prst="rect">
                <a:avLst/>
              </a:prstGeom>
              <a:blipFill>
                <a:blip r:embed="rId3"/>
                <a:stretch>
                  <a:fillRect l="-21951" r="-14634" b="-26531"/>
                </a:stretch>
              </a:blipFill>
            </p:spPr>
            <p:txBody>
              <a:bodyPr/>
              <a:lstStyle/>
              <a:p>
                <a:r>
                  <a:rPr lang="ja-JP" altLang="en-US">
                    <a:noFill/>
                  </a:rPr>
                  <a:t> </a:t>
                </a:r>
              </a:p>
            </p:txBody>
          </p:sp>
        </mc:Fallback>
      </mc:AlternateContent>
      <p:sp>
        <p:nvSpPr>
          <p:cNvPr id="16" name="テキスト ボックス 15"/>
          <p:cNvSpPr txBox="1"/>
          <p:nvPr/>
        </p:nvSpPr>
        <p:spPr>
          <a:xfrm>
            <a:off x="4241736" y="1173253"/>
            <a:ext cx="4475729" cy="1200329"/>
          </a:xfrm>
          <a:prstGeom prst="rect">
            <a:avLst/>
          </a:prstGeom>
          <a:noFill/>
          <a:ln w="19050">
            <a:noFill/>
          </a:ln>
        </p:spPr>
        <p:txBody>
          <a:bodyPr wrap="square" rtlCol="0">
            <a:spAutoFit/>
          </a:bodyPr>
          <a:lstStyle/>
          <a:p>
            <a:pPr latinLnBrk="0"/>
            <a:r>
              <a:rPr lang="en-US" altLang="ja-JP" sz="2400" dirty="0">
                <a:solidFill>
                  <a:schemeClr val="tx1">
                    <a:lumMod val="75000"/>
                    <a:lumOff val="25000"/>
                  </a:schemeClr>
                </a:solidFill>
                <a:latin typeface="Rounded Mgen+ 1c medium" panose="020B0502020203020207" pitchFamily="34" charset="-128"/>
                <a:ea typeface="Rounded Mgen+ 1c medium" panose="020B0502020203020207" pitchFamily="34" charset="-128"/>
                <a:cs typeface="Rounded Mgen+ 1c medium" panose="020B0502020203020207" pitchFamily="34" charset="-128"/>
              </a:rPr>
              <a:t>Reflectivity and phase difference for S and P polarization </a:t>
            </a:r>
            <a:r>
              <a:rPr kumimoji="1" lang="en-US" altLang="ja-JP" sz="2400" dirty="0">
                <a:solidFill>
                  <a:schemeClr val="tx1">
                    <a:lumMod val="75000"/>
                    <a:lumOff val="25000"/>
                  </a:schemeClr>
                </a:solidFill>
                <a:latin typeface="Rounded Mgen+ 1c medium" panose="020B0502020203020207" pitchFamily="34" charset="-128"/>
                <a:ea typeface="Rounded Mgen+ 1c medium" panose="020B0502020203020207" pitchFamily="34" charset="-128"/>
                <a:cs typeface="Rounded Mgen+ 1c medium" panose="020B0502020203020207" pitchFamily="34" charset="-128"/>
              </a:rPr>
              <a:t>is measured.</a:t>
            </a:r>
            <a:endParaRPr lang="en-US" altLang="ja-JP" sz="2400" dirty="0">
              <a:solidFill>
                <a:schemeClr val="tx1">
                  <a:lumMod val="75000"/>
                  <a:lumOff val="25000"/>
                </a:schemeClr>
              </a:solidFill>
              <a:latin typeface="Rounded Mgen+ 1c medium" panose="020B0502020203020207" pitchFamily="34" charset="-128"/>
              <a:ea typeface="Rounded Mgen+ 1c medium" panose="020B0502020203020207" pitchFamily="34" charset="-128"/>
              <a:cs typeface="Rounded Mgen+ 1c medium" panose="020B0502020203020207" pitchFamily="34" charset="-128"/>
            </a:endParaRPr>
          </a:p>
        </p:txBody>
      </p:sp>
      <mc:AlternateContent xmlns:mc="http://schemas.openxmlformats.org/markup-compatibility/2006" xmlns:a14="http://schemas.microsoft.com/office/drawing/2010/main">
        <mc:Choice Requires="a14">
          <p:sp>
            <p:nvSpPr>
              <p:cNvPr id="17" name="テキスト ボックス 16"/>
              <p:cNvSpPr txBox="1"/>
              <p:nvPr/>
            </p:nvSpPr>
            <p:spPr>
              <a:xfrm>
                <a:off x="5301634" y="3092784"/>
                <a:ext cx="2361690" cy="3812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400" i="1" smtClean="0">
                          <a:latin typeface="Cambria Math" panose="02040503050406030204" pitchFamily="18" charset="0"/>
                        </a:rPr>
                        <m:t>𝜌</m:t>
                      </m:r>
                      <m:r>
                        <a:rPr kumimoji="1" lang="en-US" altLang="ja-JP" sz="2400" b="0" i="0" smtClean="0">
                          <a:latin typeface="Cambria Math" panose="02040503050406030204" pitchFamily="18" charset="0"/>
                        </a:rPr>
                        <m:t>=</m:t>
                      </m:r>
                      <m:r>
                        <m:rPr>
                          <m:sty m:val="p"/>
                        </m:rPr>
                        <a:rPr kumimoji="1" lang="en-US" altLang="ja-JP" sz="2400" b="0" i="0" smtClean="0">
                          <a:latin typeface="Cambria Math" panose="02040503050406030204" pitchFamily="18" charset="0"/>
                        </a:rPr>
                        <m:t>tan</m:t>
                      </m:r>
                      <m:r>
                        <a:rPr kumimoji="1" lang="en-US" altLang="ja-JP" sz="2400" b="0" i="0" smtClean="0">
                          <a:latin typeface="Cambria Math" panose="02040503050406030204" pitchFamily="18" charset="0"/>
                        </a:rPr>
                        <m:t>(</m:t>
                      </m:r>
                      <m:r>
                        <m:rPr>
                          <m:sty m:val="p"/>
                        </m:rPr>
                        <a:rPr kumimoji="1" lang="el-GR" altLang="ja-JP" sz="2400" b="0" i="1" smtClean="0">
                          <a:latin typeface="Cambria Math" panose="02040503050406030204" pitchFamily="18" charset="0"/>
                          <a:ea typeface="Cambria Math" panose="02040503050406030204" pitchFamily="18" charset="0"/>
                        </a:rPr>
                        <m:t>ψ</m:t>
                      </m:r>
                      <m:r>
                        <a:rPr kumimoji="1" lang="en-US" altLang="ja-JP" sz="2400" b="0" i="1" smtClean="0">
                          <a:latin typeface="Cambria Math" panose="02040503050406030204" pitchFamily="18" charset="0"/>
                          <a:ea typeface="Cambria Math" panose="02040503050406030204" pitchFamily="18" charset="0"/>
                        </a:rPr>
                        <m:t>)</m:t>
                      </m:r>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𝑒</m:t>
                          </m:r>
                        </m:e>
                        <m:sup>
                          <m:r>
                            <a:rPr kumimoji="1" lang="en-US" altLang="ja-JP" sz="2400" b="0" i="1" smtClean="0">
                              <a:latin typeface="Cambria Math" panose="02040503050406030204" pitchFamily="18" charset="0"/>
                              <a:ea typeface="Cambria Math" panose="02040503050406030204" pitchFamily="18" charset="0"/>
                            </a:rPr>
                            <m:t>𝑖</m:t>
                          </m:r>
                          <m:r>
                            <m:rPr>
                              <m:sty m:val="p"/>
                            </m:rPr>
                            <a:rPr kumimoji="1" lang="el-GR" altLang="ja-JP" sz="2400" b="0" i="1" smtClean="0">
                              <a:latin typeface="Cambria Math" panose="02040503050406030204" pitchFamily="18" charset="0"/>
                              <a:ea typeface="Cambria Math" panose="02040503050406030204" pitchFamily="18" charset="0"/>
                            </a:rPr>
                            <m:t>Δ</m:t>
                          </m:r>
                        </m:sup>
                      </m:sSup>
                    </m:oMath>
                  </m:oMathPara>
                </a14:m>
                <a:endParaRPr kumimoji="1" lang="en-US" altLang="ja-JP"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5301634" y="3092784"/>
                <a:ext cx="2361690" cy="381258"/>
              </a:xfrm>
              <a:prstGeom prst="rect">
                <a:avLst/>
              </a:prstGeom>
              <a:blipFill>
                <a:blip r:embed="rId4"/>
                <a:stretch>
                  <a:fillRect b="-29032"/>
                </a:stretch>
              </a:blipFill>
            </p:spPr>
            <p:txBody>
              <a:bodyPr/>
              <a:lstStyle/>
              <a:p>
                <a:r>
                  <a:rPr lang="ja-JP" altLang="en-US">
                    <a:noFill/>
                  </a:rPr>
                  <a:t> </a:t>
                </a:r>
              </a:p>
            </p:txBody>
          </p:sp>
        </mc:Fallback>
      </mc:AlternateContent>
      <p:grpSp>
        <p:nvGrpSpPr>
          <p:cNvPr id="52" name="グループ化 51"/>
          <p:cNvGrpSpPr/>
          <p:nvPr/>
        </p:nvGrpSpPr>
        <p:grpSpPr>
          <a:xfrm>
            <a:off x="190544" y="3923754"/>
            <a:ext cx="4382704" cy="2727870"/>
            <a:chOff x="328824" y="3347978"/>
            <a:chExt cx="4382704" cy="2727870"/>
          </a:xfrm>
        </p:grpSpPr>
        <p:grpSp>
          <p:nvGrpSpPr>
            <p:cNvPr id="21" name="グループ化 20"/>
            <p:cNvGrpSpPr/>
            <p:nvPr/>
          </p:nvGrpSpPr>
          <p:grpSpPr>
            <a:xfrm>
              <a:off x="1497926" y="4919623"/>
              <a:ext cx="2205263" cy="1156225"/>
              <a:chOff x="1021834" y="4798711"/>
              <a:chExt cx="2205263" cy="1156225"/>
            </a:xfrm>
          </p:grpSpPr>
          <p:sp>
            <p:nvSpPr>
              <p:cNvPr id="19" name="正方形/長方形 18"/>
              <p:cNvSpPr/>
              <p:nvPr/>
            </p:nvSpPr>
            <p:spPr>
              <a:xfrm>
                <a:off x="1021834" y="4798711"/>
                <a:ext cx="2205263" cy="408079"/>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021834" y="5206790"/>
                <a:ext cx="2205263" cy="748146"/>
              </a:xfrm>
              <a:prstGeom prst="rect">
                <a:avLst/>
              </a:prstGeom>
              <a:solidFill>
                <a:schemeClr val="accent1">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3" name="直線矢印コネクタ 22"/>
            <p:cNvCxnSpPr/>
            <p:nvPr/>
          </p:nvCxnSpPr>
          <p:spPr>
            <a:xfrm>
              <a:off x="899286" y="3657600"/>
              <a:ext cx="1511405" cy="12620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2414694" y="3749914"/>
              <a:ext cx="1442942" cy="11697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endCxn id="19" idx="2"/>
            </p:cNvCxnSpPr>
            <p:nvPr/>
          </p:nvCxnSpPr>
          <p:spPr>
            <a:xfrm>
              <a:off x="2410691" y="4919622"/>
              <a:ext cx="189867" cy="408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2608155" y="4919622"/>
              <a:ext cx="172871" cy="3942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2771474" y="3772781"/>
              <a:ext cx="1442942" cy="11697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443085" y="5517109"/>
              <a:ext cx="1054841" cy="369332"/>
            </a:xfrm>
            <a:prstGeom prst="rect">
              <a:avLst/>
            </a:prstGeom>
            <a:noFill/>
          </p:spPr>
          <p:txBody>
            <a:bodyPr wrap="none" rtlCol="0">
              <a:spAutoFit/>
            </a:bodyPr>
            <a:lstStyle/>
            <a:p>
              <a:r>
                <a:rPr kumimoji="1" lang="en-US" altLang="ja-JP" dirty="0"/>
                <a:t>substrate</a:t>
              </a:r>
              <a:endParaRPr kumimoji="1" lang="ja-JP" altLang="en-US" dirty="0"/>
            </a:p>
          </p:txBody>
        </p:sp>
        <p:sp>
          <p:nvSpPr>
            <p:cNvPr id="38" name="テキスト ボックス 37"/>
            <p:cNvSpPr txBox="1"/>
            <p:nvPr/>
          </p:nvSpPr>
          <p:spPr>
            <a:xfrm>
              <a:off x="905862" y="4932089"/>
              <a:ext cx="545342" cy="369332"/>
            </a:xfrm>
            <a:prstGeom prst="rect">
              <a:avLst/>
            </a:prstGeom>
            <a:noFill/>
          </p:spPr>
          <p:txBody>
            <a:bodyPr wrap="none" rtlCol="0">
              <a:spAutoFit/>
            </a:bodyPr>
            <a:lstStyle/>
            <a:p>
              <a:r>
                <a:rPr kumimoji="1" lang="en-US" altLang="ja-JP" dirty="0"/>
                <a:t>film</a:t>
              </a:r>
              <a:endParaRPr kumimoji="1" lang="ja-JP" altLang="en-US" dirty="0"/>
            </a:p>
          </p:txBody>
        </p:sp>
        <mc:AlternateContent xmlns:mc="http://schemas.openxmlformats.org/markup-compatibility/2006" xmlns:a14="http://schemas.microsoft.com/office/drawing/2010/main">
          <mc:Choice Requires="a14">
            <p:sp>
              <p:nvSpPr>
                <p:cNvPr id="39" name="テキスト ボックス 38"/>
                <p:cNvSpPr txBox="1"/>
                <p:nvPr/>
              </p:nvSpPr>
              <p:spPr>
                <a:xfrm>
                  <a:off x="1497926" y="4547920"/>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𝑛</m:t>
                            </m:r>
                          </m:e>
                          <m:sub>
                            <m:r>
                              <a:rPr kumimoji="1" lang="en-US" altLang="ja-JP" b="0" i="1" smtClean="0">
                                <a:latin typeface="Cambria Math" panose="02040503050406030204" pitchFamily="18" charset="0"/>
                              </a:rPr>
                              <m:t>0</m:t>
                            </m:r>
                          </m:sub>
                        </m:sSub>
                      </m:oMath>
                    </m:oMathPara>
                  </a14:m>
                  <a:endParaRPr kumimoji="1" lang="ja-JP" altLang="en-US"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1497926" y="4547920"/>
                  <a:ext cx="293285" cy="276999"/>
                </a:xfrm>
                <a:prstGeom prst="rect">
                  <a:avLst/>
                </a:prstGeom>
                <a:blipFill>
                  <a:blip r:embed="rId5"/>
                  <a:stretch>
                    <a:fillRect l="-12500" r="-8333" b="-1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1528394" y="4979734"/>
                  <a:ext cx="2879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𝑛</m:t>
                            </m:r>
                          </m:e>
                          <m:sub>
                            <m:r>
                              <a:rPr kumimoji="1" lang="en-US" altLang="ja-JP" b="0" i="1" smtClean="0">
                                <a:latin typeface="Cambria Math" panose="02040503050406030204" pitchFamily="18" charset="0"/>
                              </a:rPr>
                              <m:t>1</m:t>
                            </m:r>
                          </m:sub>
                        </m:sSub>
                      </m:oMath>
                    </m:oMathPara>
                  </a14:m>
                  <a:endParaRPr kumimoji="1" lang="ja-JP" altLang="en-US"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1528394" y="4979734"/>
                  <a:ext cx="287963" cy="276999"/>
                </a:xfrm>
                <a:prstGeom prst="rect">
                  <a:avLst/>
                </a:prstGeom>
                <a:blipFill>
                  <a:blip r:embed="rId6"/>
                  <a:stretch>
                    <a:fillRect l="-12766" r="-8511" b="-152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1528394" y="5556776"/>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𝑛</m:t>
                            </m:r>
                          </m:e>
                          <m:sub>
                            <m:r>
                              <a:rPr kumimoji="1" lang="en-US" altLang="ja-JP" b="0" i="1" smtClean="0">
                                <a:latin typeface="Cambria Math" panose="02040503050406030204" pitchFamily="18" charset="0"/>
                              </a:rPr>
                              <m:t>2</m:t>
                            </m:r>
                          </m:sub>
                        </m:sSub>
                      </m:oMath>
                    </m:oMathPara>
                  </a14:m>
                  <a:endParaRPr kumimoji="1" lang="ja-JP" altLang="en-US" dirty="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1528394" y="5556776"/>
                  <a:ext cx="293285" cy="276999"/>
                </a:xfrm>
                <a:prstGeom prst="rect">
                  <a:avLst/>
                </a:prstGeom>
                <a:blipFill>
                  <a:blip r:embed="rId7"/>
                  <a:stretch>
                    <a:fillRect l="-12500" r="-8333" b="-15556"/>
                  </a:stretch>
                </a:blipFill>
              </p:spPr>
              <p:txBody>
                <a:bodyPr/>
                <a:lstStyle/>
                <a:p>
                  <a:r>
                    <a:rPr lang="ja-JP" altLang="en-US">
                      <a:noFill/>
                    </a:rPr>
                    <a:t> </a:t>
                  </a:r>
                </a:p>
              </p:txBody>
            </p:sp>
          </mc:Fallback>
        </mc:AlternateContent>
        <p:cxnSp>
          <p:nvCxnSpPr>
            <p:cNvPr id="43" name="直線矢印コネクタ 42"/>
            <p:cNvCxnSpPr/>
            <p:nvPr/>
          </p:nvCxnSpPr>
          <p:spPr>
            <a:xfrm>
              <a:off x="3266728" y="4900608"/>
              <a:ext cx="0" cy="44996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3293949" y="4932089"/>
              <a:ext cx="306494" cy="369332"/>
            </a:xfrm>
            <a:prstGeom prst="rect">
              <a:avLst/>
            </a:prstGeom>
            <a:noFill/>
          </p:spPr>
          <p:txBody>
            <a:bodyPr wrap="none" rtlCol="0">
              <a:spAutoFit/>
            </a:bodyPr>
            <a:lstStyle/>
            <a:p>
              <a:r>
                <a:rPr kumimoji="1" lang="en-US" altLang="ja-JP" dirty="0"/>
                <a:t>d</a:t>
              </a:r>
              <a:endParaRPr kumimoji="1" lang="ja-JP" altLang="en-US" dirty="0"/>
            </a:p>
          </p:txBody>
        </p:sp>
        <p:cxnSp>
          <p:nvCxnSpPr>
            <p:cNvPr id="47" name="直線コネクタ 46"/>
            <p:cNvCxnSpPr/>
            <p:nvPr/>
          </p:nvCxnSpPr>
          <p:spPr>
            <a:xfrm>
              <a:off x="2389851" y="3389762"/>
              <a:ext cx="11173" cy="1482509"/>
            </a:xfrm>
            <a:prstGeom prst="line">
              <a:avLst/>
            </a:prstGeom>
            <a:ln w="28575">
              <a:prstDash val="sys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8" name="テキスト ボックス 47"/>
                <p:cNvSpPr txBox="1"/>
                <p:nvPr/>
              </p:nvSpPr>
              <p:spPr>
                <a:xfrm>
                  <a:off x="2564343" y="4231793"/>
                  <a:ext cx="3416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𝑟</m:t>
                            </m:r>
                          </m:e>
                          <m:sub>
                            <m:r>
                              <a:rPr kumimoji="1" lang="en-US" altLang="ja-JP" b="0" i="1" smtClean="0">
                                <a:latin typeface="Cambria Math" panose="02040503050406030204" pitchFamily="18" charset="0"/>
                              </a:rPr>
                              <m:t>01</m:t>
                            </m:r>
                          </m:sub>
                        </m:sSub>
                      </m:oMath>
                    </m:oMathPara>
                  </a14:m>
                  <a:endParaRPr kumimoji="1" lang="ja-JP" altLang="en-US" dirty="0"/>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2564343" y="4231793"/>
                  <a:ext cx="341632" cy="276999"/>
                </a:xfrm>
                <a:prstGeom prst="rect">
                  <a:avLst/>
                </a:prstGeom>
                <a:blipFill>
                  <a:blip r:embed="rId8"/>
                  <a:stretch>
                    <a:fillRect l="-8929" r="-7143" b="-1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p:cNvSpPr txBox="1"/>
                <p:nvPr/>
              </p:nvSpPr>
              <p:spPr>
                <a:xfrm>
                  <a:off x="2694590" y="4979734"/>
                  <a:ext cx="33631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𝑟</m:t>
                            </m:r>
                          </m:e>
                          <m:sub>
                            <m:r>
                              <a:rPr kumimoji="1" lang="en-US" altLang="ja-JP" b="0" i="1" smtClean="0">
                                <a:latin typeface="Cambria Math" panose="02040503050406030204" pitchFamily="18" charset="0"/>
                              </a:rPr>
                              <m:t>12</m:t>
                            </m:r>
                          </m:sub>
                        </m:sSub>
                      </m:oMath>
                    </m:oMathPara>
                  </a14:m>
                  <a:endParaRPr kumimoji="1" lang="ja-JP" altLang="en-US"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2694590" y="4979734"/>
                  <a:ext cx="336311" cy="276999"/>
                </a:xfrm>
                <a:prstGeom prst="rect">
                  <a:avLst/>
                </a:prstGeom>
                <a:blipFill>
                  <a:blip r:embed="rId9"/>
                  <a:stretch>
                    <a:fillRect l="-10714" r="-5357" b="-15217"/>
                  </a:stretch>
                </a:blipFill>
              </p:spPr>
              <p:txBody>
                <a:bodyPr/>
                <a:lstStyle/>
                <a:p>
                  <a:r>
                    <a:rPr lang="ja-JP" altLang="en-US">
                      <a:noFill/>
                    </a:rPr>
                    <a:t> </a:t>
                  </a:r>
                </a:p>
              </p:txBody>
            </p:sp>
          </mc:Fallback>
        </mc:AlternateContent>
        <p:sp>
          <p:nvSpPr>
            <p:cNvPr id="50" name="テキスト ボックス 49"/>
            <p:cNvSpPr txBox="1"/>
            <p:nvPr/>
          </p:nvSpPr>
          <p:spPr>
            <a:xfrm>
              <a:off x="328824" y="3347978"/>
              <a:ext cx="1005403" cy="369332"/>
            </a:xfrm>
            <a:prstGeom prst="rect">
              <a:avLst/>
            </a:prstGeom>
            <a:noFill/>
          </p:spPr>
          <p:txBody>
            <a:bodyPr wrap="none" rtlCol="0">
              <a:spAutoFit/>
            </a:bodyPr>
            <a:lstStyle/>
            <a:p>
              <a:r>
                <a:rPr lang="en-US" altLang="ja-JP" dirty="0"/>
                <a:t>Injection</a:t>
              </a:r>
              <a:endParaRPr kumimoji="1" lang="ja-JP" altLang="en-US" dirty="0"/>
            </a:p>
          </p:txBody>
        </p:sp>
        <p:sp>
          <p:nvSpPr>
            <p:cNvPr id="51" name="テキスト ボックス 50"/>
            <p:cNvSpPr txBox="1"/>
            <p:nvPr/>
          </p:nvSpPr>
          <p:spPr>
            <a:xfrm>
              <a:off x="3582373" y="3409805"/>
              <a:ext cx="1129155" cy="369332"/>
            </a:xfrm>
            <a:prstGeom prst="rect">
              <a:avLst/>
            </a:prstGeom>
            <a:noFill/>
          </p:spPr>
          <p:txBody>
            <a:bodyPr wrap="none" rtlCol="0">
              <a:spAutoFit/>
            </a:bodyPr>
            <a:lstStyle/>
            <a:p>
              <a:r>
                <a:rPr kumimoji="1" lang="en-US" altLang="ja-JP" dirty="0"/>
                <a:t>Reflection</a:t>
              </a:r>
              <a:endParaRPr kumimoji="1" lang="ja-JP" altLang="en-US" dirty="0"/>
            </a:p>
          </p:txBody>
        </p:sp>
      </p:grpSp>
      <p:sp>
        <p:nvSpPr>
          <p:cNvPr id="53" name="円 52"/>
          <p:cNvSpPr/>
          <p:nvPr/>
        </p:nvSpPr>
        <p:spPr>
          <a:xfrm rot="13126992">
            <a:off x="1640356" y="4795839"/>
            <a:ext cx="1224420" cy="1327284"/>
          </a:xfrm>
          <a:prstGeom prst="pie">
            <a:avLst>
              <a:gd name="adj1" fmla="val 0"/>
              <a:gd name="adj2" fmla="val 30722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mc:AlternateContent xmlns:mc="http://schemas.openxmlformats.org/markup-compatibility/2006" xmlns:a14="http://schemas.microsoft.com/office/drawing/2010/main">
        <mc:Choice Requires="a14">
          <p:sp>
            <p:nvSpPr>
              <p:cNvPr id="54" name="テキスト ボックス 53"/>
              <p:cNvSpPr txBox="1"/>
              <p:nvPr/>
            </p:nvSpPr>
            <p:spPr>
              <a:xfrm>
                <a:off x="1857576" y="4636045"/>
                <a:ext cx="1894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𝜃</m:t>
                      </m:r>
                    </m:oMath>
                  </m:oMathPara>
                </a14:m>
                <a:endParaRPr kumimoji="1" lang="ja-JP" altLang="en-US" dirty="0"/>
              </a:p>
            </p:txBody>
          </p:sp>
        </mc:Choice>
        <mc:Fallback xmlns="">
          <p:sp>
            <p:nvSpPr>
              <p:cNvPr id="54" name="テキスト ボックス 53"/>
              <p:cNvSpPr txBox="1">
                <a:spLocks noRot="1" noChangeAspect="1" noMove="1" noResize="1" noEditPoints="1" noAdjustHandles="1" noChangeArrowheads="1" noChangeShapeType="1" noTextEdit="1"/>
              </p:cNvSpPr>
              <p:nvPr/>
            </p:nvSpPr>
            <p:spPr>
              <a:xfrm>
                <a:off x="1857576" y="4636045"/>
                <a:ext cx="189475" cy="276999"/>
              </a:xfrm>
              <a:prstGeom prst="rect">
                <a:avLst/>
              </a:prstGeom>
              <a:blipFill>
                <a:blip r:embed="rId10"/>
                <a:stretch>
                  <a:fillRect l="-32258" r="-22581"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テキスト ボックス 54"/>
              <p:cNvSpPr txBox="1"/>
              <p:nvPr/>
            </p:nvSpPr>
            <p:spPr>
              <a:xfrm>
                <a:off x="4856935" y="4551761"/>
                <a:ext cx="3990728" cy="13634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000" i="1" smtClean="0">
                          <a:latin typeface="Cambria Math" panose="02040503050406030204" pitchFamily="18" charset="0"/>
                        </a:rPr>
                        <m:t>𝜌</m:t>
                      </m:r>
                      <m:r>
                        <a:rPr kumimoji="1" lang="en-US" altLang="ja-JP" sz="2000" b="0" i="0" smtClean="0">
                          <a:latin typeface="Cambria Math" panose="02040503050406030204" pitchFamily="18" charset="0"/>
                        </a:rPr>
                        <m:t>=</m:t>
                      </m:r>
                      <m:r>
                        <a:rPr kumimoji="1" lang="en-US" altLang="ja-JP" sz="2000" b="0" i="1" smtClean="0">
                          <a:latin typeface="Cambria Math" panose="02040503050406030204" pitchFamily="18" charset="0"/>
                        </a:rPr>
                        <m:t> </m:t>
                      </m:r>
                      <m:f>
                        <m:fPr>
                          <m:ctrlPr>
                            <a:rPr kumimoji="1" lang="en-US" altLang="ja-JP" sz="2000" b="0" i="1" smtClean="0">
                              <a:latin typeface="Cambria Math" panose="02040503050406030204" pitchFamily="18" charset="0"/>
                            </a:rPr>
                          </m:ctrlPr>
                        </m:fPr>
                        <m:num>
                          <m:f>
                            <m:fPr>
                              <m:ctrlPr>
                                <a:rPr kumimoji="1" lang="en-US" altLang="ja-JP" sz="2000" b="0" i="1" smtClean="0">
                                  <a:latin typeface="Cambria Math" panose="02040503050406030204" pitchFamily="18" charset="0"/>
                                </a:rPr>
                              </m:ctrlPr>
                            </m:fPr>
                            <m:num>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𝑟</m:t>
                                  </m:r>
                                </m:e>
                                <m:sub>
                                  <m:r>
                                    <a:rPr kumimoji="1" lang="en-US" altLang="ja-JP" sz="2000" b="0" i="1" smtClean="0">
                                      <a:latin typeface="Cambria Math" panose="02040503050406030204" pitchFamily="18" charset="0"/>
                                    </a:rPr>
                                    <m:t>𝑝</m:t>
                                  </m:r>
                                  <m:r>
                                    <a:rPr kumimoji="1" lang="en-US" altLang="ja-JP" sz="2000" b="0" i="1" smtClean="0">
                                      <a:latin typeface="Cambria Math" panose="02040503050406030204" pitchFamily="18" charset="0"/>
                                    </a:rPr>
                                    <m:t>01</m:t>
                                  </m:r>
                                </m:sub>
                              </m:sSub>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𝑟</m:t>
                                  </m:r>
                                </m:e>
                                <m:sub>
                                  <m:r>
                                    <a:rPr kumimoji="1" lang="en-US" altLang="ja-JP" sz="2000" b="0" i="1" smtClean="0">
                                      <a:latin typeface="Cambria Math" panose="02040503050406030204" pitchFamily="18" charset="0"/>
                                    </a:rPr>
                                    <m:t>𝑝</m:t>
                                  </m:r>
                                  <m:r>
                                    <a:rPr kumimoji="1" lang="en-US" altLang="ja-JP" sz="2000" b="0" i="1" smtClean="0">
                                      <a:latin typeface="Cambria Math" panose="02040503050406030204" pitchFamily="18" charset="0"/>
                                    </a:rPr>
                                    <m:t>12</m:t>
                                  </m:r>
                                </m:sub>
                              </m:sSub>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𝑒</m:t>
                                  </m:r>
                                </m:e>
                                <m:sup>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2</m:t>
                                  </m:r>
                                  <m:r>
                                    <a:rPr kumimoji="1" lang="ja-JP" altLang="en-US" sz="2000" b="0" i="1" smtClean="0">
                                      <a:latin typeface="Cambria Math" panose="02040503050406030204" pitchFamily="18" charset="0"/>
                                    </a:rPr>
                                    <m:t>𝛽</m:t>
                                  </m:r>
                                </m:sup>
                              </m:sSup>
                            </m:num>
                            <m:den>
                              <m:r>
                                <a:rPr kumimoji="1" lang="en-US" altLang="ja-JP" sz="2000" b="0" i="1" smtClean="0">
                                  <a:latin typeface="Cambria Math" panose="02040503050406030204" pitchFamily="18" charset="0"/>
                                </a:rPr>
                                <m:t>1+</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𝑟</m:t>
                                  </m:r>
                                </m:e>
                                <m:sub>
                                  <m:r>
                                    <a:rPr lang="en-US" altLang="ja-JP" sz="2000" i="1">
                                      <a:latin typeface="Cambria Math" panose="02040503050406030204" pitchFamily="18" charset="0"/>
                                    </a:rPr>
                                    <m:t>𝑝</m:t>
                                  </m:r>
                                  <m:r>
                                    <a:rPr lang="en-US" altLang="ja-JP" sz="2000" i="1">
                                      <a:latin typeface="Cambria Math" panose="02040503050406030204" pitchFamily="18" charset="0"/>
                                    </a:rPr>
                                    <m:t>01</m:t>
                                  </m:r>
                                </m:sub>
                              </m:sSub>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𝑟</m:t>
                                  </m:r>
                                </m:e>
                                <m:sub>
                                  <m:r>
                                    <a:rPr lang="en-US" altLang="ja-JP" sz="2000" i="1">
                                      <a:latin typeface="Cambria Math" panose="02040503050406030204" pitchFamily="18" charset="0"/>
                                    </a:rPr>
                                    <m:t>𝑝</m:t>
                                  </m:r>
                                  <m:r>
                                    <a:rPr lang="en-US" altLang="ja-JP" sz="2000" i="1">
                                      <a:latin typeface="Cambria Math" panose="02040503050406030204" pitchFamily="18" charset="0"/>
                                    </a:rPr>
                                    <m:t>12</m:t>
                                  </m:r>
                                </m:sub>
                              </m:sSub>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𝑒</m:t>
                                  </m:r>
                                </m:e>
                                <m:sup>
                                  <m:r>
                                    <a:rPr lang="en-US" altLang="ja-JP" sz="2000" i="1">
                                      <a:latin typeface="Cambria Math" panose="02040503050406030204" pitchFamily="18" charset="0"/>
                                    </a:rPr>
                                    <m:t>−</m:t>
                                  </m:r>
                                  <m:r>
                                    <a:rPr lang="en-US" altLang="ja-JP" sz="2000" i="1">
                                      <a:latin typeface="Cambria Math" panose="02040503050406030204" pitchFamily="18" charset="0"/>
                                    </a:rPr>
                                    <m:t>𝑖</m:t>
                                  </m:r>
                                  <m:r>
                                    <a:rPr lang="en-US" altLang="ja-JP" sz="2000" i="1">
                                      <a:latin typeface="Cambria Math" panose="02040503050406030204" pitchFamily="18" charset="0"/>
                                    </a:rPr>
                                    <m:t>2</m:t>
                                  </m:r>
                                  <m:r>
                                    <a:rPr lang="ja-JP" altLang="en-US" sz="2000" i="1">
                                      <a:latin typeface="Cambria Math" panose="02040503050406030204" pitchFamily="18" charset="0"/>
                                    </a:rPr>
                                    <m:t>𝛽</m:t>
                                  </m:r>
                                </m:sup>
                              </m:sSup>
                            </m:den>
                          </m:f>
                        </m:num>
                        <m:den>
                          <m:f>
                            <m:fPr>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𝑟</m:t>
                                  </m:r>
                                </m:e>
                                <m:sub>
                                  <m:r>
                                    <a:rPr lang="en-US" altLang="ja-JP" sz="2000" b="0" i="1" smtClean="0">
                                      <a:latin typeface="Cambria Math" panose="02040503050406030204" pitchFamily="18" charset="0"/>
                                    </a:rPr>
                                    <m:t>𝑠</m:t>
                                  </m:r>
                                  <m:r>
                                    <a:rPr lang="en-US" altLang="ja-JP" sz="2000" i="1">
                                      <a:latin typeface="Cambria Math" panose="02040503050406030204" pitchFamily="18" charset="0"/>
                                    </a:rPr>
                                    <m:t>01</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𝑟</m:t>
                                  </m:r>
                                </m:e>
                                <m:sub>
                                  <m:r>
                                    <a:rPr lang="en-US" altLang="ja-JP" sz="2000" b="0" i="1" smtClean="0">
                                      <a:latin typeface="Cambria Math" panose="02040503050406030204" pitchFamily="18" charset="0"/>
                                    </a:rPr>
                                    <m:t>𝑠</m:t>
                                  </m:r>
                                  <m:r>
                                    <a:rPr lang="en-US" altLang="ja-JP" sz="2000" i="1">
                                      <a:latin typeface="Cambria Math" panose="02040503050406030204" pitchFamily="18" charset="0"/>
                                    </a:rPr>
                                    <m:t>12</m:t>
                                  </m:r>
                                </m:sub>
                              </m:sSub>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𝑒</m:t>
                                  </m:r>
                                </m:e>
                                <m:sup>
                                  <m:r>
                                    <a:rPr lang="en-US" altLang="ja-JP" sz="2000" i="1">
                                      <a:latin typeface="Cambria Math" panose="02040503050406030204" pitchFamily="18" charset="0"/>
                                    </a:rPr>
                                    <m:t>−</m:t>
                                  </m:r>
                                  <m:r>
                                    <a:rPr lang="en-US" altLang="ja-JP" sz="2000" i="1">
                                      <a:latin typeface="Cambria Math" panose="02040503050406030204" pitchFamily="18" charset="0"/>
                                    </a:rPr>
                                    <m:t>𝑖</m:t>
                                  </m:r>
                                  <m:r>
                                    <a:rPr lang="en-US" altLang="ja-JP" sz="2000" i="1">
                                      <a:latin typeface="Cambria Math" panose="02040503050406030204" pitchFamily="18" charset="0"/>
                                    </a:rPr>
                                    <m:t>2</m:t>
                                  </m:r>
                                  <m:r>
                                    <a:rPr lang="ja-JP" altLang="en-US" sz="2000" i="1">
                                      <a:latin typeface="Cambria Math" panose="02040503050406030204" pitchFamily="18" charset="0"/>
                                    </a:rPr>
                                    <m:t>𝛽</m:t>
                                  </m:r>
                                </m:sup>
                              </m:sSup>
                            </m:num>
                            <m:den>
                              <m:r>
                                <a:rPr lang="en-US" altLang="ja-JP" sz="2000" i="1">
                                  <a:latin typeface="Cambria Math" panose="02040503050406030204" pitchFamily="18" charset="0"/>
                                </a:rPr>
                                <m:t>1+</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𝑟</m:t>
                                  </m:r>
                                </m:e>
                                <m:sub>
                                  <m:r>
                                    <a:rPr lang="en-US" altLang="ja-JP" sz="2000" b="0" i="1" smtClean="0">
                                      <a:latin typeface="Cambria Math" panose="02040503050406030204" pitchFamily="18" charset="0"/>
                                    </a:rPr>
                                    <m:t>𝑠</m:t>
                                  </m:r>
                                  <m:r>
                                    <a:rPr lang="en-US" altLang="ja-JP" sz="2000" i="1">
                                      <a:latin typeface="Cambria Math" panose="02040503050406030204" pitchFamily="18" charset="0"/>
                                    </a:rPr>
                                    <m:t>01</m:t>
                                  </m:r>
                                </m:sub>
                              </m:sSub>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𝑟</m:t>
                                  </m:r>
                                </m:e>
                                <m:sub>
                                  <m:r>
                                    <a:rPr lang="en-US" altLang="ja-JP" sz="2000" b="0" i="1" smtClean="0">
                                      <a:latin typeface="Cambria Math" panose="02040503050406030204" pitchFamily="18" charset="0"/>
                                    </a:rPr>
                                    <m:t>𝑠</m:t>
                                  </m:r>
                                  <m:r>
                                    <a:rPr lang="en-US" altLang="ja-JP" sz="2000" i="1">
                                      <a:latin typeface="Cambria Math" panose="02040503050406030204" pitchFamily="18" charset="0"/>
                                    </a:rPr>
                                    <m:t>12</m:t>
                                  </m:r>
                                </m:sub>
                              </m:sSub>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𝑒</m:t>
                                  </m:r>
                                </m:e>
                                <m:sup>
                                  <m:r>
                                    <a:rPr lang="en-US" altLang="ja-JP" sz="2000" i="1">
                                      <a:latin typeface="Cambria Math" panose="02040503050406030204" pitchFamily="18" charset="0"/>
                                    </a:rPr>
                                    <m:t>−</m:t>
                                  </m:r>
                                  <m:r>
                                    <a:rPr lang="en-US" altLang="ja-JP" sz="2000" i="1">
                                      <a:latin typeface="Cambria Math" panose="02040503050406030204" pitchFamily="18" charset="0"/>
                                    </a:rPr>
                                    <m:t>𝑖</m:t>
                                  </m:r>
                                  <m:r>
                                    <a:rPr lang="en-US" altLang="ja-JP" sz="2000" i="1">
                                      <a:latin typeface="Cambria Math" panose="02040503050406030204" pitchFamily="18" charset="0"/>
                                    </a:rPr>
                                    <m:t>2</m:t>
                                  </m:r>
                                  <m:r>
                                    <a:rPr lang="ja-JP" altLang="en-US" sz="2000" i="1">
                                      <a:latin typeface="Cambria Math" panose="02040503050406030204" pitchFamily="18" charset="0"/>
                                    </a:rPr>
                                    <m:t>𝛽</m:t>
                                  </m:r>
                                </m:sup>
                              </m:sSup>
                            </m:den>
                          </m:f>
                        </m:den>
                      </m:f>
                    </m:oMath>
                  </m:oMathPara>
                </a14:m>
                <a:endParaRPr kumimoji="1" lang="ja-JP" altLang="en-US" sz="1600" dirty="0"/>
              </a:p>
            </p:txBody>
          </p:sp>
        </mc:Choice>
        <mc:Fallback xmlns="">
          <p:sp>
            <p:nvSpPr>
              <p:cNvPr id="55" name="テキスト ボックス 54"/>
              <p:cNvSpPr txBox="1">
                <a:spLocks noRot="1" noChangeAspect="1" noMove="1" noResize="1" noEditPoints="1" noAdjustHandles="1" noChangeArrowheads="1" noChangeShapeType="1" noTextEdit="1"/>
              </p:cNvSpPr>
              <p:nvPr/>
            </p:nvSpPr>
            <p:spPr>
              <a:xfrm>
                <a:off x="4856935" y="4551761"/>
                <a:ext cx="3990728" cy="1363450"/>
              </a:xfrm>
              <a:prstGeom prst="rect">
                <a:avLst/>
              </a:prstGeom>
              <a:blipFill>
                <a:blip r:embed="rId11"/>
                <a:stretch>
                  <a:fillRect b="-458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テキスト ボックス 55"/>
              <p:cNvSpPr txBox="1"/>
              <p:nvPr/>
            </p:nvSpPr>
            <p:spPr>
              <a:xfrm>
                <a:off x="6365000" y="6249034"/>
                <a:ext cx="1787605"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𝛽</m:t>
                      </m:r>
                      <m:r>
                        <a:rPr kumimoji="1" lang="en-US" altLang="ja-JP" b="0" i="1" smtClean="0">
                          <a:latin typeface="Cambria Math" panose="02040503050406030204" pitchFamily="18" charset="0"/>
                        </a:rPr>
                        <m:t>=2</m:t>
                      </m:r>
                      <m:r>
                        <a:rPr kumimoji="1" lang="ja-JP" altLang="en-US" b="0" i="1" smtClean="0">
                          <a:latin typeface="Cambria Math" panose="02040503050406030204" pitchFamily="18" charset="0"/>
                        </a:rPr>
                        <m:t>𝜋</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𝑑</m:t>
                          </m:r>
                        </m:num>
                        <m:den>
                          <m:r>
                            <a:rPr kumimoji="1" lang="ja-JP" altLang="en-US" b="0" i="1" smtClean="0">
                              <a:latin typeface="Cambria Math" panose="02040503050406030204" pitchFamily="18" charset="0"/>
                            </a:rPr>
                            <m:t>𝜆</m:t>
                          </m:r>
                        </m:den>
                      </m:f>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𝑛</m:t>
                          </m:r>
                        </m:e>
                        <m:sub>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𝑐𝑜𝑠</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𝜃</m:t>
                          </m:r>
                        </m:e>
                        <m:sub>
                          <m:r>
                            <a:rPr kumimoji="1" lang="en-US" altLang="ja-JP" b="0" i="1" smtClean="0">
                              <a:latin typeface="Cambria Math" panose="02040503050406030204" pitchFamily="18" charset="0"/>
                            </a:rPr>
                            <m:t>1</m:t>
                          </m:r>
                        </m:sub>
                      </m:sSub>
                    </m:oMath>
                  </m:oMathPara>
                </a14:m>
                <a:endParaRPr kumimoji="1" lang="ja-JP" altLang="en-US" dirty="0"/>
              </a:p>
            </p:txBody>
          </p:sp>
        </mc:Choice>
        <mc:Fallback xmlns="">
          <p:sp>
            <p:nvSpPr>
              <p:cNvPr id="56" name="テキスト ボックス 55"/>
              <p:cNvSpPr txBox="1">
                <a:spLocks noRot="1" noChangeAspect="1" noMove="1" noResize="1" noEditPoints="1" noAdjustHandles="1" noChangeArrowheads="1" noChangeShapeType="1" noTextEdit="1"/>
              </p:cNvSpPr>
              <p:nvPr/>
            </p:nvSpPr>
            <p:spPr>
              <a:xfrm>
                <a:off x="6365000" y="6249034"/>
                <a:ext cx="1787605" cy="525978"/>
              </a:xfrm>
              <a:prstGeom prst="rect">
                <a:avLst/>
              </a:prstGeom>
              <a:blipFill>
                <a:blip r:embed="rId12"/>
                <a:stretch>
                  <a:fillRect l="-3521" t="-2439" b="-17073"/>
                </a:stretch>
              </a:blipFill>
            </p:spPr>
            <p:txBody>
              <a:bodyPr/>
              <a:lstStyle/>
              <a:p>
                <a:r>
                  <a:rPr lang="ja-JP" altLang="en-US">
                    <a:noFill/>
                  </a:rPr>
                  <a:t> </a:t>
                </a:r>
              </a:p>
            </p:txBody>
          </p:sp>
        </mc:Fallback>
      </mc:AlternateContent>
      <p:sp>
        <p:nvSpPr>
          <p:cNvPr id="57" name="テキスト ボックス 56"/>
          <p:cNvSpPr txBox="1"/>
          <p:nvPr/>
        </p:nvSpPr>
        <p:spPr>
          <a:xfrm>
            <a:off x="6967882" y="948477"/>
            <a:ext cx="237566" cy="369332"/>
          </a:xfrm>
          <a:prstGeom prst="rect">
            <a:avLst/>
          </a:prstGeom>
          <a:noFill/>
        </p:spPr>
        <p:txBody>
          <a:bodyPr wrap="none" rtlCol="0">
            <a:spAutoFit/>
          </a:bodyPr>
          <a:lstStyle/>
          <a:p>
            <a:r>
              <a:rPr lang="en-US" altLang="ja-JP" dirty="0"/>
              <a:t> </a:t>
            </a:r>
            <a:endParaRPr kumimoji="1" lang="ja-JP" altLang="en-US" dirty="0"/>
          </a:p>
        </p:txBody>
      </p:sp>
      <p:sp>
        <p:nvSpPr>
          <p:cNvPr id="58" name="テキスト ボックス 57"/>
          <p:cNvSpPr txBox="1"/>
          <p:nvPr/>
        </p:nvSpPr>
        <p:spPr>
          <a:xfrm>
            <a:off x="4008670" y="6171689"/>
            <a:ext cx="1428340" cy="646331"/>
          </a:xfrm>
          <a:prstGeom prst="rect">
            <a:avLst/>
          </a:prstGeom>
          <a:noFill/>
        </p:spPr>
        <p:txBody>
          <a:bodyPr wrap="none" rtlCol="0">
            <a:spAutoFit/>
          </a:bodyPr>
          <a:lstStyle/>
          <a:p>
            <a:r>
              <a:rPr lang="en-US" altLang="ja-JP" dirty="0"/>
              <a:t>r : reflectivity</a:t>
            </a:r>
          </a:p>
          <a:p>
            <a:r>
              <a:rPr lang="en-US" altLang="ja-JP" dirty="0"/>
              <a:t>d : thickness</a:t>
            </a: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B746FE8-5B7E-3443-AB01-BA89F7EB1A75}"/>
                  </a:ext>
                </a:extLst>
              </p:cNvPr>
              <p:cNvSpPr txBox="1"/>
              <p:nvPr/>
            </p:nvSpPr>
            <p:spPr>
              <a:xfrm>
                <a:off x="5231582" y="3680857"/>
                <a:ext cx="941348" cy="7043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400" i="1" smtClean="0">
                          <a:latin typeface="Cambria Math" panose="02040503050406030204" pitchFamily="18" charset="0"/>
                        </a:rPr>
                        <m:t>𝜓</m:t>
                      </m:r>
                      <m:r>
                        <a:rPr kumimoji="1" lang="en-US" altLang="ja-JP" sz="2400" b="0" i="0"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𝑟</m:t>
                              </m:r>
                            </m:e>
                            <m:sub>
                              <m:r>
                                <a:rPr kumimoji="1" lang="en-US" altLang="ja-JP" sz="2400" b="0" i="1" smtClean="0">
                                  <a:latin typeface="Cambria Math" panose="02040503050406030204" pitchFamily="18" charset="0"/>
                                </a:rPr>
                                <m:t>𝑝</m:t>
                              </m:r>
                            </m:sub>
                          </m:sSub>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𝑟</m:t>
                              </m:r>
                            </m:e>
                            <m:sub>
                              <m:r>
                                <a:rPr kumimoji="1" lang="en-US" altLang="ja-JP" sz="2400" b="0" i="1" smtClean="0">
                                  <a:latin typeface="Cambria Math" panose="02040503050406030204" pitchFamily="18" charset="0"/>
                                </a:rPr>
                                <m:t>𝑠</m:t>
                              </m:r>
                            </m:sub>
                          </m:sSub>
                        </m:den>
                      </m:f>
                    </m:oMath>
                  </m:oMathPara>
                </a14:m>
                <a:endParaRPr kumimoji="1" lang="ja-JP" altLang="en-US" sz="2400"/>
              </a:p>
            </p:txBody>
          </p:sp>
        </mc:Choice>
        <mc:Fallback xmlns="">
          <p:sp>
            <p:nvSpPr>
              <p:cNvPr id="3" name="テキスト ボックス 2">
                <a:extLst>
                  <a:ext uri="{FF2B5EF4-FFF2-40B4-BE49-F238E27FC236}">
                    <a16:creationId xmlns:a16="http://schemas.microsoft.com/office/drawing/2014/main" id="{5B746FE8-5B7E-3443-AB01-BA89F7EB1A75}"/>
                  </a:ext>
                </a:extLst>
              </p:cNvPr>
              <p:cNvSpPr txBox="1">
                <a:spLocks noRot="1" noChangeAspect="1" noMove="1" noResize="1" noEditPoints="1" noAdjustHandles="1" noChangeArrowheads="1" noChangeShapeType="1" noTextEdit="1"/>
              </p:cNvSpPr>
              <p:nvPr/>
            </p:nvSpPr>
            <p:spPr>
              <a:xfrm>
                <a:off x="5231582" y="3680857"/>
                <a:ext cx="941348" cy="704360"/>
              </a:xfrm>
              <a:prstGeom prst="rect">
                <a:avLst/>
              </a:prstGeom>
              <a:blipFill>
                <a:blip r:embed="rId13"/>
                <a:stretch>
                  <a:fillRect l="-9333" r="-2667" b="-71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5CF62C8A-5E1D-D844-B64A-8E89DEED0754}"/>
                  </a:ext>
                </a:extLst>
              </p:cNvPr>
              <p:cNvSpPr txBox="1"/>
              <p:nvPr/>
            </p:nvSpPr>
            <p:spPr>
              <a:xfrm>
                <a:off x="6482479" y="3809621"/>
                <a:ext cx="1693669" cy="397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l-GR" altLang="ja-JP" sz="2400" i="1" smtClean="0">
                          <a:latin typeface="Cambria Math" panose="02040503050406030204" pitchFamily="18" charset="0"/>
                          <a:ea typeface="Cambria Math" panose="02040503050406030204" pitchFamily="18" charset="0"/>
                        </a:rPr>
                        <m:t>Δ</m:t>
                      </m:r>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𝜑</m:t>
                          </m:r>
                        </m:e>
                        <m:sub>
                          <m:r>
                            <a:rPr kumimoji="1" lang="en-US" altLang="ja-JP" sz="2400" b="0" i="1" smtClean="0">
                              <a:latin typeface="Cambria Math" panose="02040503050406030204" pitchFamily="18" charset="0"/>
                              <a:ea typeface="Cambria Math" panose="02040503050406030204" pitchFamily="18" charset="0"/>
                            </a:rPr>
                            <m:t>𝑝</m:t>
                          </m:r>
                        </m:sub>
                      </m:sSub>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𝜑</m:t>
                          </m:r>
                        </m:e>
                        <m:sub>
                          <m:r>
                            <a:rPr kumimoji="1" lang="en-US" altLang="ja-JP" sz="2400" b="0" i="1" smtClean="0">
                              <a:latin typeface="Cambria Math" panose="02040503050406030204" pitchFamily="18" charset="0"/>
                              <a:ea typeface="Cambria Math" panose="02040503050406030204" pitchFamily="18" charset="0"/>
                            </a:rPr>
                            <m:t>𝑠</m:t>
                          </m:r>
                        </m:sub>
                      </m:sSub>
                    </m:oMath>
                  </m:oMathPara>
                </a14:m>
                <a:endParaRPr kumimoji="1" lang="ja-JP" altLang="en-US" sz="2400"/>
              </a:p>
            </p:txBody>
          </p:sp>
        </mc:Choice>
        <mc:Fallback xmlns="">
          <p:sp>
            <p:nvSpPr>
              <p:cNvPr id="44" name="テキスト ボックス 43">
                <a:extLst>
                  <a:ext uri="{FF2B5EF4-FFF2-40B4-BE49-F238E27FC236}">
                    <a16:creationId xmlns:a16="http://schemas.microsoft.com/office/drawing/2014/main" id="{5CF62C8A-5E1D-D844-B64A-8E89DEED0754}"/>
                  </a:ext>
                </a:extLst>
              </p:cNvPr>
              <p:cNvSpPr txBox="1">
                <a:spLocks noRot="1" noChangeAspect="1" noMove="1" noResize="1" noEditPoints="1" noAdjustHandles="1" noChangeArrowheads="1" noChangeShapeType="1" noTextEdit="1"/>
              </p:cNvSpPr>
              <p:nvPr/>
            </p:nvSpPr>
            <p:spPr>
              <a:xfrm>
                <a:off x="6482479" y="3809621"/>
                <a:ext cx="1693669" cy="397866"/>
              </a:xfrm>
              <a:prstGeom prst="rect">
                <a:avLst/>
              </a:prstGeom>
              <a:blipFill>
                <a:blip r:embed="rId14"/>
                <a:stretch>
                  <a:fillRect l="-2963" b="-1612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44136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solidFill>
                  <a:srgbClr val="002060"/>
                </a:solidFill>
                <a:latin typeface="Elephant" panose="02020904090505020303" pitchFamily="18" charset="0"/>
              </a:rPr>
              <a:t>P dependence</a:t>
            </a:r>
            <a:endParaRPr kumimoji="1" lang="ja-JP" altLang="en-US" dirty="0">
              <a:solidFill>
                <a:srgbClr val="002060"/>
              </a:solidFill>
              <a:latin typeface="Elephant" panose="02020904090505020303" pitchFamily="18" charset="0"/>
            </a:endParaRPr>
          </a:p>
        </p:txBody>
      </p:sp>
      <p:graphicFrame>
        <p:nvGraphicFramePr>
          <p:cNvPr id="5" name="オブジェクト 4"/>
          <p:cNvGraphicFramePr>
            <a:graphicFrameLocks noChangeAspect="1"/>
          </p:cNvGraphicFramePr>
          <p:nvPr>
            <p:extLst/>
          </p:nvPr>
        </p:nvGraphicFramePr>
        <p:xfrm>
          <a:off x="4966322" y="1484785"/>
          <a:ext cx="4448365" cy="4448365"/>
        </p:xfrm>
        <a:graphic>
          <a:graphicData uri="http://schemas.openxmlformats.org/presentationml/2006/ole">
            <mc:AlternateContent xmlns:mc="http://schemas.openxmlformats.org/markup-compatibility/2006">
              <mc:Choice xmlns:v="urn:schemas-microsoft-com:vml" Requires="v">
                <p:oleObj spid="_x0000_s2070" name="KGPlot" r:id="rId3" imgW="6858000" imgH="6858000" progId="KGraph_Plot">
                  <p:embed/>
                </p:oleObj>
              </mc:Choice>
              <mc:Fallback>
                <p:oleObj name="KGPlot" r:id="rId3" imgW="6858000" imgH="6858000" progId="KGraph_Plot">
                  <p:embed/>
                  <p:pic>
                    <p:nvPicPr>
                      <p:cNvPr id="5" name="オブジェクト 4"/>
                      <p:cNvPicPr/>
                      <p:nvPr/>
                    </p:nvPicPr>
                    <p:blipFill>
                      <a:blip r:embed="rId4"/>
                      <a:stretch>
                        <a:fillRect/>
                      </a:stretch>
                    </p:blipFill>
                    <p:spPr>
                      <a:xfrm>
                        <a:off x="4966322" y="1484785"/>
                        <a:ext cx="4448365" cy="4448365"/>
                      </a:xfrm>
                      <a:prstGeom prst="rect">
                        <a:avLst/>
                      </a:prstGeom>
                    </p:spPr>
                  </p:pic>
                </p:oleObj>
              </mc:Fallback>
            </mc:AlternateContent>
          </a:graphicData>
        </a:graphic>
      </p:graphicFrame>
      <p:sp>
        <p:nvSpPr>
          <p:cNvPr id="6" name="スライド番号プレースホルダー 4"/>
          <p:cNvSpPr txBox="1">
            <a:spLocks/>
          </p:cNvSpPr>
          <p:nvPr/>
        </p:nvSpPr>
        <p:spPr>
          <a:xfrm>
            <a:off x="9784192" y="1194292"/>
            <a:ext cx="762000" cy="355654"/>
          </a:xfrm>
          <a:prstGeom prst="rect">
            <a:avLst/>
          </a:prstGeo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C599B7E9-09BC-4F75-BFA3-0637540E0A62}" type="slidenum">
              <a:rPr lang="ja-JP" altLang="en-US" sz="1600"/>
              <a:pPr/>
              <a:t>24</a:t>
            </a:fld>
            <a:endParaRPr lang="ja-JP" altLang="en-US" sz="1600" dirty="0"/>
          </a:p>
        </p:txBody>
      </p:sp>
      <p:graphicFrame>
        <p:nvGraphicFramePr>
          <p:cNvPr id="7" name="オブジェクト 6"/>
          <p:cNvGraphicFramePr>
            <a:graphicFrameLocks noChangeAspect="1"/>
          </p:cNvGraphicFramePr>
          <p:nvPr>
            <p:extLst/>
          </p:nvPr>
        </p:nvGraphicFramePr>
        <p:xfrm>
          <a:off x="1925100" y="2132856"/>
          <a:ext cx="2569468" cy="721254"/>
        </p:xfrm>
        <a:graphic>
          <a:graphicData uri="http://schemas.openxmlformats.org/presentationml/2006/ole">
            <mc:AlternateContent xmlns:mc="http://schemas.openxmlformats.org/markup-compatibility/2006">
              <mc:Choice xmlns:v="urn:schemas-microsoft-com:vml" Requires="v">
                <p:oleObj spid="_x0000_s2071" name="数式" r:id="rId5" imgW="1434960" imgH="419040" progId="Equation.3">
                  <p:embed/>
                </p:oleObj>
              </mc:Choice>
              <mc:Fallback>
                <p:oleObj name="数式" r:id="rId5" imgW="1434960" imgH="419040" progId="Equation.3">
                  <p:embed/>
                  <p:pic>
                    <p:nvPicPr>
                      <p:cNvPr id="7" name="オブジェクト 6"/>
                      <p:cNvPicPr>
                        <a:picLocks noChangeAspect="1" noChangeArrowheads="1"/>
                      </p:cNvPicPr>
                      <p:nvPr/>
                    </p:nvPicPr>
                    <p:blipFill>
                      <a:blip r:embed="rId6"/>
                      <a:srcRect/>
                      <a:stretch>
                        <a:fillRect/>
                      </a:stretch>
                    </p:blipFill>
                    <p:spPr bwMode="auto">
                      <a:xfrm>
                        <a:off x="1925100" y="2132856"/>
                        <a:ext cx="2569468" cy="721254"/>
                      </a:xfrm>
                      <a:prstGeom prst="rect">
                        <a:avLst/>
                      </a:prstGeom>
                      <a:noFill/>
                      <a:ln w="9525">
                        <a:solidFill>
                          <a:schemeClr val="tx1"/>
                        </a:solidFill>
                        <a:miter lim="800000"/>
                        <a:headEnd/>
                        <a:tailEnd/>
                      </a:ln>
                      <a:extLst/>
                    </p:spPr>
                  </p:pic>
                </p:oleObj>
              </mc:Fallback>
            </mc:AlternateContent>
          </a:graphicData>
        </a:graphic>
      </p:graphicFrame>
      <p:sp>
        <p:nvSpPr>
          <p:cNvPr id="9" name="テキスト ボックス 8"/>
          <p:cNvSpPr txBox="1"/>
          <p:nvPr/>
        </p:nvSpPr>
        <p:spPr>
          <a:xfrm>
            <a:off x="1558566" y="2996952"/>
            <a:ext cx="3528392" cy="2123658"/>
          </a:xfrm>
          <a:prstGeom prst="rect">
            <a:avLst/>
          </a:prstGeom>
          <a:noFill/>
        </p:spPr>
        <p:txBody>
          <a:bodyPr wrap="square" rtlCol="0">
            <a:spAutoFit/>
          </a:bodyPr>
          <a:lstStyle/>
          <a:p>
            <a:pPr marL="342900" indent="-342900">
              <a:buFont typeface="Arial" panose="020B0604020202020204" pitchFamily="34" charset="0"/>
              <a:buChar char="•"/>
            </a:pPr>
            <a:r>
              <a:rPr lang="ja-JP" altLang="en-US" b="1" dirty="0">
                <a:latin typeface="HGP明朝E" panose="02020900000000000000" pitchFamily="18" charset="-128"/>
                <a:ea typeface="HGP明朝E" panose="02020900000000000000" pitchFamily="18" charset="-128"/>
              </a:rPr>
              <a:t>真空圧力を変化させ</a:t>
            </a:r>
            <a:r>
              <a:rPr lang="en-US" altLang="ja-JP" b="1" dirty="0">
                <a:latin typeface="HGP明朝E" panose="02020900000000000000" pitchFamily="18" charset="-128"/>
                <a:ea typeface="HGP明朝E" panose="02020900000000000000" pitchFamily="18" charset="-128"/>
              </a:rPr>
              <a:t>τ</a:t>
            </a:r>
            <a:r>
              <a:rPr lang="ja-JP" altLang="en-US" b="1" dirty="0">
                <a:latin typeface="HGP明朝E" panose="02020900000000000000" pitchFamily="18" charset="-128"/>
                <a:ea typeface="HGP明朝E" panose="02020900000000000000" pitchFamily="18" charset="-128"/>
              </a:rPr>
              <a:t>を測定</a:t>
            </a:r>
            <a:r>
              <a:rPr lang="en-US" altLang="ja-JP" b="1" dirty="0">
                <a:latin typeface="HGP明朝E" panose="02020900000000000000" pitchFamily="18" charset="-128"/>
                <a:ea typeface="HGP明朝E" panose="02020900000000000000" pitchFamily="18" charset="-128"/>
              </a:rPr>
              <a:t>.</a:t>
            </a:r>
          </a:p>
          <a:p>
            <a:pPr marL="342900" indent="-342900">
              <a:buFont typeface="Arial" panose="020B0604020202020204" pitchFamily="34" charset="0"/>
              <a:buChar char="•"/>
            </a:pPr>
            <a:r>
              <a:rPr lang="ja-JP" altLang="en-US" b="1" dirty="0">
                <a:latin typeface="HGP明朝E" panose="02020900000000000000" pitchFamily="18" charset="-128"/>
                <a:ea typeface="HGP明朝E" panose="02020900000000000000" pitchFamily="18" charset="-128"/>
              </a:rPr>
              <a:t>真空容器の温度、ＩＰの</a:t>
            </a:r>
            <a:r>
              <a:rPr lang="en-US" altLang="ja-JP" b="1" dirty="0">
                <a:latin typeface="HGP明朝E" panose="02020900000000000000" pitchFamily="18" charset="-128"/>
                <a:ea typeface="HGP明朝E" panose="02020900000000000000" pitchFamily="18" charset="-128"/>
              </a:rPr>
              <a:t>on/off</a:t>
            </a:r>
            <a:r>
              <a:rPr lang="ja-JP" altLang="en-US" b="1" dirty="0">
                <a:latin typeface="HGP明朝E" panose="02020900000000000000" pitchFamily="18" charset="-128"/>
                <a:ea typeface="HGP明朝E" panose="02020900000000000000" pitchFamily="18" charset="-128"/>
              </a:rPr>
              <a:t>で圧力を変化</a:t>
            </a:r>
            <a:endParaRPr lang="en-US" altLang="ja-JP" b="1" dirty="0">
              <a:latin typeface="HGP明朝E" panose="02020900000000000000" pitchFamily="18" charset="-128"/>
              <a:ea typeface="HGP明朝E" panose="02020900000000000000" pitchFamily="18" charset="-128"/>
            </a:endParaRPr>
          </a:p>
          <a:p>
            <a:pPr marL="342900" indent="-342900">
              <a:buFont typeface="Arial" panose="020B0604020202020204" pitchFamily="34" charset="0"/>
              <a:buChar char="•"/>
            </a:pPr>
            <a:r>
              <a:rPr lang="ja-JP" altLang="en-US" b="1" dirty="0">
                <a:latin typeface="HGP明朝E" panose="02020900000000000000" pitchFamily="18" charset="-128"/>
                <a:ea typeface="HGP明朝E" panose="02020900000000000000" pitchFamily="18" charset="-128"/>
              </a:rPr>
              <a:t>測定された</a:t>
            </a:r>
            <a:r>
              <a:rPr lang="en-US" altLang="ja-JP" b="1" dirty="0">
                <a:latin typeface="HGP明朝E" panose="02020900000000000000" pitchFamily="18" charset="-128"/>
                <a:ea typeface="HGP明朝E" panose="02020900000000000000" pitchFamily="18" charset="-128"/>
              </a:rPr>
              <a:t>α</a:t>
            </a:r>
            <a:r>
              <a:rPr lang="ja-JP" altLang="en-US" b="1" dirty="0">
                <a:latin typeface="HGP明朝E" panose="02020900000000000000" pitchFamily="18" charset="-128"/>
                <a:ea typeface="HGP明朝E" panose="02020900000000000000" pitchFamily="18" charset="-128"/>
              </a:rPr>
              <a:t>を平均圧力で除して</a:t>
            </a:r>
            <a:r>
              <a:rPr lang="en-US" altLang="ja-JP" b="1" dirty="0">
                <a:latin typeface="HGP明朝E" panose="02020900000000000000" pitchFamily="18" charset="-128"/>
                <a:ea typeface="HGP明朝E" panose="02020900000000000000" pitchFamily="18" charset="-128"/>
              </a:rPr>
              <a:t>Dark Life </a:t>
            </a:r>
            <a:r>
              <a:rPr lang="en-US" altLang="ja-JP" b="1" dirty="0" err="1">
                <a:latin typeface="HGP明朝E" panose="02020900000000000000" pitchFamily="18" charset="-128"/>
                <a:ea typeface="HGP明朝E" panose="02020900000000000000" pitchFamily="18" charset="-128"/>
              </a:rPr>
              <a:t>timeτ</a:t>
            </a:r>
            <a:r>
              <a:rPr lang="ja-JP" altLang="en-US" b="1" dirty="0">
                <a:latin typeface="HGP明朝E" panose="02020900000000000000" pitchFamily="18" charset="-128"/>
                <a:ea typeface="HGP明朝E" panose="02020900000000000000" pitchFamily="18" charset="-128"/>
              </a:rPr>
              <a:t>を求めた。</a:t>
            </a:r>
            <a:endParaRPr lang="en-US" altLang="ja-JP" b="1" dirty="0">
              <a:latin typeface="HGP明朝E" panose="02020900000000000000" pitchFamily="18" charset="-128"/>
              <a:ea typeface="HGP明朝E" panose="02020900000000000000" pitchFamily="18" charset="-128"/>
            </a:endParaRPr>
          </a:p>
          <a:p>
            <a:pPr marL="342900" indent="-342900">
              <a:buFont typeface="Arial" panose="020B0604020202020204" pitchFamily="34" charset="0"/>
              <a:buChar char="•"/>
            </a:pPr>
            <a:r>
              <a:rPr lang="ja-JP" altLang="en-US" b="1" dirty="0">
                <a:latin typeface="HGP明朝E" panose="02020900000000000000" pitchFamily="18" charset="-128"/>
                <a:ea typeface="HGP明朝E" panose="02020900000000000000" pitchFamily="18" charset="-128"/>
              </a:rPr>
              <a:t>概ね、</a:t>
            </a:r>
            <a:r>
              <a:rPr lang="en-US" altLang="ja-JP" b="1" dirty="0">
                <a:latin typeface="HGP明朝E" panose="02020900000000000000" pitchFamily="18" charset="-128"/>
                <a:ea typeface="HGP明朝E" panose="02020900000000000000" pitchFamily="18" charset="-128"/>
              </a:rPr>
              <a:t>τ</a:t>
            </a:r>
            <a:r>
              <a:rPr lang="ja-JP" altLang="en-US" b="1" dirty="0">
                <a:latin typeface="HGP明朝E" panose="02020900000000000000" pitchFamily="18" charset="-128"/>
                <a:ea typeface="HGP明朝E" panose="02020900000000000000" pitchFamily="18" charset="-128"/>
              </a:rPr>
              <a:t>は圧力に逆比例。</a:t>
            </a:r>
            <a:endParaRPr lang="en-US" altLang="ja-JP" b="1" dirty="0">
              <a:latin typeface="HGP明朝E" panose="02020900000000000000" pitchFamily="18" charset="-128"/>
              <a:ea typeface="HGP明朝E" panose="02020900000000000000" pitchFamily="18" charset="-128"/>
            </a:endParaRPr>
          </a:p>
          <a:p>
            <a:endParaRPr lang="en-US" altLang="ja-JP" sz="2400" b="1" dirty="0">
              <a:latin typeface="+mj-ea"/>
              <a:ea typeface="+mj-ea"/>
            </a:endParaRPr>
          </a:p>
        </p:txBody>
      </p:sp>
      <p:sp>
        <p:nvSpPr>
          <p:cNvPr id="11" name="テキスト ボックス 10"/>
          <p:cNvSpPr txBox="1"/>
          <p:nvPr/>
        </p:nvSpPr>
        <p:spPr>
          <a:xfrm>
            <a:off x="7596336" y="2592500"/>
            <a:ext cx="2265782" cy="523220"/>
          </a:xfrm>
          <a:prstGeom prst="rect">
            <a:avLst/>
          </a:prstGeom>
          <a:noFill/>
        </p:spPr>
        <p:txBody>
          <a:bodyPr wrap="square" rtlCol="0">
            <a:spAutoFit/>
          </a:bodyPr>
          <a:lstStyle/>
          <a:p>
            <a:r>
              <a:rPr lang="ja-JP" altLang="en-US" sz="800" dirty="0">
                <a:solidFill>
                  <a:srgbClr val="0000CC"/>
                </a:solidFill>
                <a:latin typeface="Times New Roman" panose="02020603050405020304" pitchFamily="18" charset="0"/>
                <a:ea typeface="+mj-ea"/>
                <a:cs typeface="Times New Roman" panose="02020603050405020304" pitchFamily="18" charset="0"/>
              </a:rPr>
              <a:t>●</a:t>
            </a:r>
            <a:r>
              <a:rPr lang="ja-JP" altLang="en-US" sz="1400" dirty="0">
                <a:solidFill>
                  <a:srgbClr val="0000CC"/>
                </a:solidFill>
                <a:latin typeface="Times New Roman" panose="02020603050405020304" pitchFamily="18" charset="0"/>
                <a:ea typeface="+mj-ea"/>
                <a:cs typeface="Times New Roman" panose="02020603050405020304" pitchFamily="18" charset="0"/>
              </a:rPr>
              <a:t>：</a:t>
            </a:r>
            <a:r>
              <a:rPr lang="en-US" altLang="ja-JP" sz="1400" dirty="0">
                <a:solidFill>
                  <a:srgbClr val="0000CC"/>
                </a:solidFill>
                <a:latin typeface="Times New Roman" panose="02020603050405020304" pitchFamily="18" charset="0"/>
                <a:ea typeface="+mj-ea"/>
                <a:cs typeface="Times New Roman" panose="02020603050405020304" pitchFamily="18" charset="0"/>
              </a:rPr>
              <a:t>405 nm</a:t>
            </a:r>
          </a:p>
          <a:p>
            <a:r>
              <a:rPr lang="ja-JP" altLang="en-US" sz="900" dirty="0">
                <a:solidFill>
                  <a:srgbClr val="FF0000"/>
                </a:solidFill>
                <a:latin typeface="Times New Roman" panose="02020603050405020304" pitchFamily="18" charset="0"/>
                <a:ea typeface="+mj-ea"/>
                <a:cs typeface="Times New Roman" panose="02020603050405020304" pitchFamily="18" charset="0"/>
              </a:rPr>
              <a:t>●</a:t>
            </a:r>
            <a:r>
              <a:rPr lang="ja-JP" altLang="en-US" sz="1400" dirty="0">
                <a:solidFill>
                  <a:srgbClr val="FF0000"/>
                </a:solidFill>
                <a:latin typeface="Times New Roman" panose="02020603050405020304" pitchFamily="18" charset="0"/>
                <a:ea typeface="+mj-ea"/>
                <a:cs typeface="Times New Roman" panose="02020603050405020304" pitchFamily="18" charset="0"/>
              </a:rPr>
              <a:t>：</a:t>
            </a:r>
            <a:r>
              <a:rPr lang="en-US" altLang="ja-JP" sz="1400" dirty="0">
                <a:solidFill>
                  <a:srgbClr val="FF0000"/>
                </a:solidFill>
                <a:latin typeface="Times New Roman" panose="02020603050405020304" pitchFamily="18" charset="0"/>
                <a:ea typeface="+mj-ea"/>
                <a:cs typeface="Times New Roman" panose="02020603050405020304" pitchFamily="18" charset="0"/>
              </a:rPr>
              <a:t>532 nm</a:t>
            </a:r>
            <a:endParaRPr lang="ja-JP" altLang="en-US" sz="1400" dirty="0">
              <a:solidFill>
                <a:srgbClr val="FF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156726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861928" y="3194189"/>
            <a:ext cx="2503648" cy="1668392"/>
            <a:chOff x="56982" y="3093238"/>
            <a:chExt cx="3349085" cy="2060426"/>
          </a:xfrm>
        </p:grpSpPr>
        <p:pic>
          <p:nvPicPr>
            <p:cNvPr id="6" name="Picture 125" descr="C:\Users\Beamer\Desktop\Multi-Alkali_test_equipment\MA_data\2017_02_17_加速器用電子源としての性能評価\2017_02_17_IBBinverselife_H2_P=e^-7.png"/>
            <p:cNvPicPr>
              <a:picLocks noChangeAspect="1" noChangeArrowheads="1"/>
            </p:cNvPicPr>
            <p:nvPr/>
          </p:nvPicPr>
          <p:blipFill rotWithShape="1">
            <a:blip r:embed="rId3">
              <a:extLst>
                <a:ext uri="{28A0092B-C50C-407E-A947-70E740481C1C}">
                  <a14:useLocalDpi xmlns:a14="http://schemas.microsoft.com/office/drawing/2010/main" val="0"/>
                </a:ext>
              </a:extLst>
            </a:blip>
            <a:srcRect t="17369" r="16614"/>
            <a:stretch/>
          </p:blipFill>
          <p:spPr bwMode="auto">
            <a:xfrm>
              <a:off x="56982" y="3093238"/>
              <a:ext cx="3349085" cy="1760787"/>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087528" y="4811577"/>
              <a:ext cx="2318539" cy="342087"/>
            </a:xfrm>
            <a:prstGeom prst="rect">
              <a:avLst/>
            </a:prstGeom>
            <a:noFill/>
          </p:spPr>
          <p:txBody>
            <a:bodyPr wrap="square" rtlCol="0">
              <a:spAutoFit/>
            </a:bodyPr>
            <a:lstStyle/>
            <a:p>
              <a:r>
                <a:rPr lang="ja-JP" altLang="en-US" sz="1200" dirty="0">
                  <a:latin typeface="+mj-ea"/>
                  <a:ea typeface="+mj-ea"/>
                </a:rPr>
                <a:t>バイアス電圧</a:t>
              </a:r>
              <a:r>
                <a:rPr lang="en-US" altLang="ja-JP" sz="1200" dirty="0">
                  <a:latin typeface="+mj-ea"/>
                  <a:ea typeface="+mj-ea"/>
                </a:rPr>
                <a:t>[-V</a:t>
              </a:r>
              <a:r>
                <a:rPr lang="en-US" altLang="ja-JP" sz="1200" dirty="0"/>
                <a:t>]</a:t>
              </a:r>
              <a:endParaRPr lang="ja-JP" altLang="en-US" sz="1200" dirty="0"/>
            </a:p>
          </p:txBody>
        </p:sp>
      </p:grpSp>
      <p:grpSp>
        <p:nvGrpSpPr>
          <p:cNvPr id="9" name="グループ化 8"/>
          <p:cNvGrpSpPr/>
          <p:nvPr/>
        </p:nvGrpSpPr>
        <p:grpSpPr>
          <a:xfrm>
            <a:off x="5651335" y="1287888"/>
            <a:ext cx="3653280" cy="3653280"/>
            <a:chOff x="4818206" y="891154"/>
            <a:chExt cx="4077072" cy="4077072"/>
          </a:xfrm>
        </p:grpSpPr>
        <p:graphicFrame>
          <p:nvGraphicFramePr>
            <p:cNvPr id="10" name="オブジェクト 9"/>
            <p:cNvGraphicFramePr>
              <a:graphicFrameLocks noChangeAspect="1"/>
            </p:cNvGraphicFramePr>
            <p:nvPr>
              <p:extLst/>
            </p:nvPr>
          </p:nvGraphicFramePr>
          <p:xfrm>
            <a:off x="4818206" y="891154"/>
            <a:ext cx="4077072" cy="4077072"/>
          </p:xfrm>
          <a:graphic>
            <a:graphicData uri="http://schemas.openxmlformats.org/presentationml/2006/ole">
              <mc:AlternateContent xmlns:mc="http://schemas.openxmlformats.org/markup-compatibility/2006">
                <mc:Choice xmlns:v="urn:schemas-microsoft-com:vml" Requires="v">
                  <p:oleObj spid="_x0000_s4108" name="KGPlot" r:id="rId4" imgW="6858000" imgH="6858000" progId="KGraph_Plot">
                    <p:embed/>
                  </p:oleObj>
                </mc:Choice>
                <mc:Fallback>
                  <p:oleObj name="KGPlot" r:id="rId4" imgW="6858000" imgH="6858000" progId="KGraph_Plot">
                    <p:embed/>
                    <p:pic>
                      <p:nvPicPr>
                        <p:cNvPr id="10" name="オブジェクト 9"/>
                        <p:cNvPicPr/>
                        <p:nvPr/>
                      </p:nvPicPr>
                      <p:blipFill>
                        <a:blip r:embed="rId5"/>
                        <a:stretch>
                          <a:fillRect/>
                        </a:stretch>
                      </p:blipFill>
                      <p:spPr>
                        <a:xfrm>
                          <a:off x="4818206" y="891154"/>
                          <a:ext cx="4077072" cy="4077072"/>
                        </a:xfrm>
                        <a:prstGeom prst="rect">
                          <a:avLst/>
                        </a:prstGeom>
                      </p:spPr>
                    </p:pic>
                  </p:oleObj>
                </mc:Fallback>
              </mc:AlternateContent>
            </a:graphicData>
          </a:graphic>
        </p:graphicFrame>
        <p:sp>
          <p:nvSpPr>
            <p:cNvPr id="11" name="テキスト ボックス 10"/>
            <p:cNvSpPr txBox="1"/>
            <p:nvPr/>
          </p:nvSpPr>
          <p:spPr>
            <a:xfrm>
              <a:off x="7186600" y="2283702"/>
              <a:ext cx="1656184" cy="721307"/>
            </a:xfrm>
            <a:prstGeom prst="rect">
              <a:avLst/>
            </a:prstGeom>
            <a:noFill/>
          </p:spPr>
          <p:txBody>
            <a:bodyPr wrap="square" rtlCol="0">
              <a:spAutoFit/>
            </a:bodyPr>
            <a:lstStyle/>
            <a:p>
              <a:r>
                <a:rPr lang="ja-JP" altLang="en-US" dirty="0">
                  <a:solidFill>
                    <a:srgbClr val="0000CC"/>
                  </a:solidFill>
                  <a:latin typeface="Times New Roman" panose="02020603050405020304" pitchFamily="18" charset="0"/>
                  <a:ea typeface="+mj-ea"/>
                  <a:cs typeface="Times New Roman" panose="02020603050405020304" pitchFamily="18" charset="0"/>
                </a:rPr>
                <a:t>青点：</a:t>
              </a:r>
              <a:r>
                <a:rPr lang="en-US" altLang="ja-JP" dirty="0">
                  <a:solidFill>
                    <a:srgbClr val="0000CC"/>
                  </a:solidFill>
                  <a:latin typeface="Times New Roman" panose="02020603050405020304" pitchFamily="18" charset="0"/>
                  <a:ea typeface="+mj-ea"/>
                  <a:cs typeface="Times New Roman" panose="02020603050405020304" pitchFamily="18" charset="0"/>
                </a:rPr>
                <a:t>405 nm</a:t>
              </a:r>
            </a:p>
            <a:p>
              <a:r>
                <a:rPr lang="ja-JP" altLang="en-US" dirty="0">
                  <a:solidFill>
                    <a:srgbClr val="FF0000"/>
                  </a:solidFill>
                  <a:latin typeface="Times New Roman" panose="02020603050405020304" pitchFamily="18" charset="0"/>
                  <a:ea typeface="+mj-ea"/>
                  <a:cs typeface="Times New Roman" panose="02020603050405020304" pitchFamily="18" charset="0"/>
                </a:rPr>
                <a:t>赤点：</a:t>
              </a:r>
              <a:r>
                <a:rPr lang="en-US" altLang="ja-JP" dirty="0">
                  <a:solidFill>
                    <a:srgbClr val="FF0000"/>
                  </a:solidFill>
                  <a:latin typeface="Times New Roman" panose="02020603050405020304" pitchFamily="18" charset="0"/>
                  <a:ea typeface="+mj-ea"/>
                  <a:cs typeface="Times New Roman" panose="02020603050405020304" pitchFamily="18" charset="0"/>
                </a:rPr>
                <a:t>532 nm</a:t>
              </a:r>
              <a:endParaRPr lang="ja-JP" altLang="en-US" dirty="0">
                <a:solidFill>
                  <a:srgbClr val="FF0000"/>
                </a:solidFill>
                <a:latin typeface="Times New Roman" panose="02020603050405020304" pitchFamily="18" charset="0"/>
                <a:ea typeface="+mj-ea"/>
                <a:cs typeface="Times New Roman" panose="02020603050405020304" pitchFamily="18" charset="0"/>
              </a:endParaRPr>
            </a:p>
          </p:txBody>
        </p:sp>
      </p:grpSp>
      <p:sp>
        <p:nvSpPr>
          <p:cNvPr id="14" name="テキスト ボックス 13"/>
          <p:cNvSpPr txBox="1"/>
          <p:nvPr/>
        </p:nvSpPr>
        <p:spPr>
          <a:xfrm>
            <a:off x="2123728" y="5165556"/>
            <a:ext cx="5930726"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ja-JP" sz="2000" dirty="0">
                <a:solidFill>
                  <a:srgbClr val="002060"/>
                </a:solidFill>
                <a:latin typeface="Times New Roman" panose="02020603050405020304" pitchFamily="18" charset="0"/>
                <a:ea typeface="+mj-ea"/>
                <a:cs typeface="Times New Roman" panose="02020603050405020304" pitchFamily="18" charset="0"/>
              </a:rPr>
              <a:t>Θ=3.1</a:t>
            </a:r>
            <a:r>
              <a:rPr lang="ja-JP" altLang="ja-JP" sz="2000" dirty="0">
                <a:solidFill>
                  <a:srgbClr val="002060"/>
                </a:solidFill>
                <a:latin typeface="Times New Roman" panose="02020603050405020304" pitchFamily="18" charset="0"/>
                <a:ea typeface="+mj-ea"/>
                <a:cs typeface="Times New Roman" panose="02020603050405020304" pitchFamily="18" charset="0"/>
              </a:rPr>
              <a:t>×</a:t>
            </a:r>
            <a:r>
              <a:rPr lang="en-US" altLang="ja-JP" sz="2000" dirty="0">
                <a:solidFill>
                  <a:srgbClr val="002060"/>
                </a:solidFill>
                <a:latin typeface="Times New Roman" panose="02020603050405020304" pitchFamily="18" charset="0"/>
                <a:ea typeface="+mj-ea"/>
                <a:cs typeface="Times New Roman" panose="02020603050405020304" pitchFamily="18" charset="0"/>
              </a:rPr>
              <a:t>10</a:t>
            </a:r>
            <a:r>
              <a:rPr lang="en-US" altLang="ja-JP" sz="2000" baseline="30000" dirty="0">
                <a:solidFill>
                  <a:srgbClr val="002060"/>
                </a:solidFill>
                <a:latin typeface="Times New Roman" panose="02020603050405020304" pitchFamily="18" charset="0"/>
                <a:ea typeface="+mj-ea"/>
                <a:cs typeface="Times New Roman" panose="02020603050405020304" pitchFamily="18" charset="0"/>
              </a:rPr>
              <a:t>6</a:t>
            </a:r>
            <a:r>
              <a:rPr lang="en-US" altLang="ja-JP" sz="2000" dirty="0">
                <a:solidFill>
                  <a:srgbClr val="002060"/>
                </a:solidFill>
                <a:latin typeface="Times New Roman" panose="02020603050405020304" pitchFamily="18" charset="0"/>
                <a:ea typeface="+mj-ea"/>
                <a:cs typeface="Times New Roman" panose="02020603050405020304" pitchFamily="18" charset="0"/>
              </a:rPr>
              <a:t>[C/mm</a:t>
            </a:r>
            <a:r>
              <a:rPr lang="en-US" altLang="ja-JP" sz="2000" baseline="30000" dirty="0">
                <a:solidFill>
                  <a:srgbClr val="002060"/>
                </a:solidFill>
                <a:latin typeface="Times New Roman" panose="02020603050405020304" pitchFamily="18" charset="0"/>
                <a:ea typeface="+mj-ea"/>
                <a:cs typeface="Times New Roman" panose="02020603050405020304" pitchFamily="18" charset="0"/>
              </a:rPr>
              <a:t>2</a:t>
            </a:r>
            <a:r>
              <a:rPr lang="en-US" altLang="ja-JP" sz="2000" dirty="0">
                <a:solidFill>
                  <a:srgbClr val="002060"/>
                </a:solidFill>
                <a:latin typeface="Times New Roman" panose="02020603050405020304" pitchFamily="18" charset="0"/>
                <a:ea typeface="+mj-ea"/>
                <a:cs typeface="Times New Roman" panose="02020603050405020304" pitchFamily="18" charset="0"/>
              </a:rPr>
              <a:t>](532 nm) at -150kV, 1.0e-8Pa</a:t>
            </a:r>
          </a:p>
          <a:p>
            <a:r>
              <a:rPr lang="en-US" altLang="ja-JP" sz="2000" dirty="0">
                <a:solidFill>
                  <a:srgbClr val="002060"/>
                </a:solidFill>
                <a:latin typeface="HGP明朝E" panose="02020900000000000000" pitchFamily="18" charset="-128"/>
                <a:ea typeface="HGP明朝E" panose="02020900000000000000" pitchFamily="18" charset="-128"/>
                <a:cs typeface="Times New Roman" panose="02020603050405020304" pitchFamily="18" charset="0"/>
              </a:rPr>
              <a:t>100 mA</a:t>
            </a:r>
            <a:r>
              <a:rPr lang="ja-JP" altLang="en-US" sz="2000" dirty="0">
                <a:solidFill>
                  <a:srgbClr val="002060"/>
                </a:solidFill>
                <a:latin typeface="HGP明朝E" panose="02020900000000000000" pitchFamily="18" charset="-128"/>
                <a:ea typeface="HGP明朝E" panose="02020900000000000000" pitchFamily="18" charset="-128"/>
                <a:cs typeface="Times New Roman" panose="02020603050405020304" pitchFamily="18" charset="0"/>
              </a:rPr>
              <a:t>で約</a:t>
            </a:r>
            <a:r>
              <a:rPr lang="en-US" altLang="ja-JP" sz="2000" dirty="0">
                <a:solidFill>
                  <a:srgbClr val="002060"/>
                </a:solidFill>
                <a:latin typeface="HGP明朝E" panose="02020900000000000000" pitchFamily="18" charset="-128"/>
                <a:ea typeface="HGP明朝E" panose="02020900000000000000" pitchFamily="18" charset="-128"/>
                <a:cs typeface="Times New Roman" panose="02020603050405020304" pitchFamily="18" charset="0"/>
              </a:rPr>
              <a:t>1</a:t>
            </a:r>
            <a:r>
              <a:rPr lang="ja-JP" altLang="en-US" sz="2000" dirty="0">
                <a:solidFill>
                  <a:srgbClr val="002060"/>
                </a:solidFill>
                <a:latin typeface="HGP明朝E" panose="02020900000000000000" pitchFamily="18" charset="-128"/>
                <a:ea typeface="HGP明朝E" panose="02020900000000000000" pitchFamily="18" charset="-128"/>
                <a:cs typeface="Times New Roman" panose="02020603050405020304" pitchFamily="18" charset="0"/>
              </a:rPr>
              <a:t>年間の連続運転が可能</a:t>
            </a:r>
            <a:endParaRPr lang="en-US" altLang="ja-JP" sz="2000" dirty="0">
              <a:solidFill>
                <a:srgbClr val="002060"/>
              </a:solidFill>
              <a:latin typeface="HGP明朝E" panose="02020900000000000000" pitchFamily="18" charset="-128"/>
              <a:ea typeface="HGP明朝E" panose="02020900000000000000" pitchFamily="18"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正方形/長方形 14"/>
              <p:cNvSpPr/>
              <p:nvPr/>
            </p:nvSpPr>
            <p:spPr>
              <a:xfrm>
                <a:off x="1673518" y="1662105"/>
                <a:ext cx="3651875" cy="560987"/>
              </a:xfrm>
              <a:prstGeom prst="rect">
                <a:avLst/>
              </a:prstGeom>
              <a:solidFill>
                <a:schemeClr val="bg1"/>
              </a:solidFill>
              <a:ln>
                <a:solidFill>
                  <a:schemeClr val="accent1"/>
                </a:solidFill>
              </a:ln>
            </p:spPr>
            <p:txBody>
              <a:bodyPr wrap="square">
                <a:spAutoFit/>
              </a:bodyPr>
              <a:lstStyle/>
              <a:p>
                <a:r>
                  <a:rPr lang="en-US" altLang="ja-JP" sz="2400" dirty="0">
                    <a:latin typeface="+mj-ea"/>
                    <a:ea typeface="+mj-ea"/>
                  </a:rPr>
                  <a:t>β</a:t>
                </a:r>
                <a:r>
                  <a:rPr lang="en-US" altLang="ja-JP" dirty="0"/>
                  <a:t>[Pa</a:t>
                </a:r>
                <a:r>
                  <a:rPr lang="ja-JP" altLang="en-US" dirty="0"/>
                  <a:t>・</a:t>
                </a:r>
                <a:r>
                  <a:rPr lang="en-US" altLang="ja-JP" dirty="0"/>
                  <a:t>C/mm</a:t>
                </a:r>
                <a:r>
                  <a:rPr lang="en-US" altLang="ja-JP" baseline="30000" dirty="0"/>
                  <a:t>2</a:t>
                </a:r>
                <a:r>
                  <a:rPr lang="en-US" altLang="ja-JP" dirty="0"/>
                  <a:t>]</a:t>
                </a:r>
                <a14:m>
                  <m:oMath xmlns:m="http://schemas.openxmlformats.org/officeDocument/2006/math">
                    <m:r>
                      <a:rPr lang="en-US" altLang="ja-JP" i="1">
                        <a:latin typeface="Cambria Math" panose="02040503050406030204" pitchFamily="18" charset="0"/>
                        <a:ea typeface="Cambria Math" panose="02040503050406030204" pitchFamily="18" charset="0"/>
                      </a:rPr>
                      <m:t>∝</m:t>
                    </m:r>
                    <m:sSup>
                      <m:sSupPr>
                        <m:ctrlPr>
                          <a:rPr lang="en-US" altLang="ja-JP" i="1">
                            <a:latin typeface="Cambria Math" panose="02040503050406030204" pitchFamily="18" charset="0"/>
                            <a:ea typeface="Cambria Math" panose="02040503050406030204" pitchFamily="18" charset="0"/>
                          </a:rPr>
                        </m:ctrlPr>
                      </m:sSupPr>
                      <m:e>
                        <m:d>
                          <m:dPr>
                            <m:ctrlPr>
                              <a:rPr lang="en-US" altLang="ja-JP" i="1">
                                <a:latin typeface="Cambria Math" panose="02040503050406030204" pitchFamily="18" charset="0"/>
                                <a:ea typeface="Cambria Math" panose="02040503050406030204" pitchFamily="18" charset="0"/>
                              </a:rPr>
                            </m:ctrlPr>
                          </m:dPr>
                          <m:e>
                            <m:f>
                              <m:fPr>
                                <m:ctrlPr>
                                  <a:rPr lang="en-US" altLang="ja-JP" i="1">
                                    <a:latin typeface="Cambria Math" panose="02040503050406030204" pitchFamily="18" charset="0"/>
                                    <a:ea typeface="Cambria Math" panose="02040503050406030204" pitchFamily="18" charset="0"/>
                                  </a:rPr>
                                </m:ctrlPr>
                              </m:fPr>
                              <m:num>
                                <m:r>
                                  <a:rPr lang="en-US" altLang="ja-JP" i="1">
                                    <a:latin typeface="Cambria Math" panose="02040503050406030204" pitchFamily="18" charset="0"/>
                                    <a:ea typeface="Cambria Math" panose="02040503050406030204" pitchFamily="18" charset="0"/>
                                  </a:rPr>
                                  <m:t>1</m:t>
                                </m:r>
                              </m:num>
                              <m:den>
                                <m:r>
                                  <a:rPr lang="en-US" altLang="ja-JP" i="1">
                                    <a:latin typeface="Cambria Math" panose="02040503050406030204" pitchFamily="18" charset="0"/>
                                    <a:ea typeface="Cambria Math" panose="02040503050406030204" pitchFamily="18" charset="0"/>
                                  </a:rPr>
                                  <m:t>𝑑</m:t>
                                </m:r>
                              </m:den>
                            </m:f>
                            <m:nary>
                              <m:naryPr>
                                <m:ctrlPr>
                                  <a:rPr lang="en-US" altLang="ja-JP" i="1">
                                    <a:latin typeface="Cambria Math" panose="02040503050406030204" pitchFamily="18" charset="0"/>
                                    <a:ea typeface="Cambria Math" panose="02040503050406030204" pitchFamily="18" charset="0"/>
                                  </a:rPr>
                                </m:ctrlPr>
                              </m:naryPr>
                              <m:sub>
                                <m:r>
                                  <m:rPr>
                                    <m:brk m:alnAt="23"/>
                                  </m:rPr>
                                  <a:rPr lang="en-US" altLang="ja-JP" i="1">
                                    <a:latin typeface="Cambria Math" panose="02040503050406030204" pitchFamily="18" charset="0"/>
                                    <a:ea typeface="Cambria Math" panose="02040503050406030204" pitchFamily="18" charset="0"/>
                                  </a:rPr>
                                  <m:t>0</m:t>
                                </m:r>
                              </m:sub>
                              <m:sup>
                                <m:r>
                                  <a:rPr lang="en-US" altLang="ja-JP" i="1">
                                    <a:latin typeface="Cambria Math" panose="02040503050406030204" pitchFamily="18" charset="0"/>
                                    <a:ea typeface="Cambria Math" panose="02040503050406030204" pitchFamily="18" charset="0"/>
                                  </a:rPr>
                                  <m:t>𝑑</m:t>
                                </m:r>
                              </m:sup>
                              <m:e>
                                <m:r>
                                  <a:rPr lang="ja-JP" altLang="en-US" i="1">
                                    <a:latin typeface="Cambria Math" panose="02040503050406030204" pitchFamily="18" charset="0"/>
                                    <a:ea typeface="Cambria Math" panose="02040503050406030204" pitchFamily="18" charset="0"/>
                                  </a:rPr>
                                  <m:t>𝜎</m:t>
                                </m:r>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𝐸</m:t>
                                </m:r>
                                <m:r>
                                  <a:rPr lang="en-US" altLang="ja-JP" i="1">
                                    <a:latin typeface="Cambria Math" panose="02040503050406030204" pitchFamily="18" charset="0"/>
                                    <a:ea typeface="Cambria Math" panose="02040503050406030204" pitchFamily="18" charset="0"/>
                                  </a:rPr>
                                  <m:t>)</m:t>
                                </m:r>
                              </m:e>
                            </m:nary>
                            <m:r>
                              <a:rPr lang="en-US" altLang="ja-JP" i="1">
                                <a:latin typeface="Cambria Math" panose="02040503050406030204" pitchFamily="18" charset="0"/>
                                <a:ea typeface="Cambria Math" panose="02040503050406030204" pitchFamily="18" charset="0"/>
                              </a:rPr>
                              <m:t>𝑑𝑠</m:t>
                            </m:r>
                          </m:e>
                        </m:d>
                      </m:e>
                      <m:sup>
                        <m:r>
                          <a:rPr lang="en-US" altLang="ja-JP" i="1">
                            <a:latin typeface="Cambria Math" panose="02040503050406030204" pitchFamily="18" charset="0"/>
                            <a:ea typeface="Cambria Math" panose="02040503050406030204" pitchFamily="18" charset="0"/>
                          </a:rPr>
                          <m:t>−1</m:t>
                        </m:r>
                      </m:sup>
                    </m:sSup>
                  </m:oMath>
                </a14:m>
                <a:endParaRPr lang="ja-JP" altLang="en-US" sz="3200"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1673518" y="1662105"/>
                <a:ext cx="3651875" cy="560987"/>
              </a:xfrm>
              <a:prstGeom prst="rect">
                <a:avLst/>
              </a:prstGeom>
              <a:blipFill>
                <a:blip r:embed="rId6"/>
                <a:stretch>
                  <a:fillRect l="-2496" t="-3191" b="-9574"/>
                </a:stretch>
              </a:blipFill>
              <a:ln>
                <a:solidFill>
                  <a:schemeClr val="accent1"/>
                </a:solidFill>
              </a:ln>
            </p:spPr>
            <p:txBody>
              <a:bodyPr/>
              <a:lstStyle/>
              <a:p>
                <a:r>
                  <a:rPr lang="ja-JP" altLang="en-US">
                    <a:noFill/>
                  </a:rPr>
                  <a:t> </a:t>
                </a:r>
              </a:p>
            </p:txBody>
          </p:sp>
        </mc:Fallback>
      </mc:AlternateContent>
      <p:sp>
        <p:nvSpPr>
          <p:cNvPr id="21" name="テキスト ボックス 20"/>
          <p:cNvSpPr txBox="1"/>
          <p:nvPr/>
        </p:nvSpPr>
        <p:spPr>
          <a:xfrm>
            <a:off x="1683961" y="2283532"/>
            <a:ext cx="2859585" cy="830997"/>
          </a:xfrm>
          <a:prstGeom prst="rect">
            <a:avLst/>
          </a:prstGeom>
          <a:noFill/>
        </p:spPr>
        <p:txBody>
          <a:bodyPr wrap="square" rtlCol="0">
            <a:spAutoFit/>
          </a:bodyPr>
          <a:lstStyle/>
          <a:p>
            <a:r>
              <a:rPr lang="en-US" altLang="ja-JP" sz="1600" b="1" dirty="0">
                <a:latin typeface="HGP明朝E" panose="02020900000000000000" pitchFamily="18" charset="-128"/>
                <a:ea typeface="HGP明朝E" panose="02020900000000000000" pitchFamily="18" charset="-128"/>
                <a:cs typeface="Times New Roman" panose="02020603050405020304" pitchFamily="18" charset="0"/>
              </a:rPr>
              <a:t>σ(E)[m</a:t>
            </a:r>
            <a:r>
              <a:rPr lang="en-US" altLang="ja-JP" sz="1600" b="1" baseline="30000" dirty="0">
                <a:latin typeface="HGP明朝E" panose="02020900000000000000" pitchFamily="18" charset="-128"/>
                <a:ea typeface="HGP明朝E" panose="02020900000000000000" pitchFamily="18" charset="-128"/>
                <a:cs typeface="Times New Roman" panose="02020603050405020304" pitchFamily="18" charset="0"/>
              </a:rPr>
              <a:t>2</a:t>
            </a:r>
            <a:r>
              <a:rPr lang="en-US" altLang="ja-JP" sz="1600" b="1" dirty="0">
                <a:latin typeface="HGP明朝E" panose="02020900000000000000" pitchFamily="18" charset="-128"/>
                <a:ea typeface="HGP明朝E" panose="02020900000000000000" pitchFamily="18" charset="-128"/>
                <a:cs typeface="Times New Roman" panose="02020603050405020304" pitchFamily="18" charset="0"/>
              </a:rPr>
              <a:t>]:</a:t>
            </a:r>
            <a:r>
              <a:rPr lang="ja-JP" altLang="en-US" sz="1600" b="1" dirty="0">
                <a:latin typeface="HGP明朝E" panose="02020900000000000000" pitchFamily="18" charset="-128"/>
                <a:ea typeface="HGP明朝E" panose="02020900000000000000" pitchFamily="18" charset="-128"/>
                <a:cs typeface="Times New Roman" panose="02020603050405020304" pitchFamily="18" charset="0"/>
              </a:rPr>
              <a:t>イオン化断面積</a:t>
            </a:r>
            <a:endParaRPr lang="en-US" altLang="ja-JP" sz="1600" b="1" dirty="0">
              <a:latin typeface="HGP明朝E" panose="02020900000000000000" pitchFamily="18" charset="-128"/>
              <a:ea typeface="HGP明朝E" panose="02020900000000000000" pitchFamily="18" charset="-128"/>
              <a:cs typeface="Times New Roman" panose="02020603050405020304" pitchFamily="18" charset="0"/>
            </a:endParaRPr>
          </a:p>
          <a:p>
            <a:r>
              <a:rPr lang="en-US" altLang="ja-JP" sz="1600" b="1" dirty="0">
                <a:latin typeface="HGP明朝E" panose="02020900000000000000" pitchFamily="18" charset="-128"/>
                <a:ea typeface="HGP明朝E" panose="02020900000000000000" pitchFamily="18" charset="-128"/>
                <a:cs typeface="Times New Roman" panose="02020603050405020304" pitchFamily="18" charset="0"/>
              </a:rPr>
              <a:t>E: Beam Energy</a:t>
            </a:r>
          </a:p>
          <a:p>
            <a:r>
              <a:rPr lang="en-US" altLang="ja-JP" sz="1600" b="1" dirty="0">
                <a:latin typeface="HGP明朝E" panose="02020900000000000000" pitchFamily="18" charset="-128"/>
                <a:ea typeface="HGP明朝E" panose="02020900000000000000" pitchFamily="18" charset="-128"/>
                <a:cs typeface="Times New Roman" panose="02020603050405020304" pitchFamily="18" charset="0"/>
              </a:rPr>
              <a:t>d:</a:t>
            </a:r>
            <a:r>
              <a:rPr lang="ja-JP" altLang="en-US" sz="1600" b="1" dirty="0">
                <a:latin typeface="HGP明朝E" panose="02020900000000000000" pitchFamily="18" charset="-128"/>
                <a:ea typeface="HGP明朝E" panose="02020900000000000000" pitchFamily="18" charset="-128"/>
                <a:cs typeface="Times New Roman" panose="02020603050405020304" pitchFamily="18" charset="0"/>
              </a:rPr>
              <a:t>電極間隔</a:t>
            </a:r>
          </a:p>
        </p:txBody>
      </p:sp>
      <p:sp>
        <p:nvSpPr>
          <p:cNvPr id="22" name="タイトル 1"/>
          <p:cNvSpPr>
            <a:spLocks noGrp="1"/>
          </p:cNvSpPr>
          <p:nvPr>
            <p:ph type="title"/>
          </p:nvPr>
        </p:nvSpPr>
        <p:spPr>
          <a:xfrm>
            <a:off x="1619672" y="857250"/>
            <a:ext cx="7524328" cy="699542"/>
          </a:xfrm>
        </p:spPr>
        <p:txBody>
          <a:bodyPr>
            <a:normAutofit fontScale="90000"/>
          </a:bodyPr>
          <a:lstStyle/>
          <a:p>
            <a:r>
              <a:rPr kumimoji="1" lang="en-US" altLang="ja-JP" dirty="0" smtClean="0">
                <a:solidFill>
                  <a:srgbClr val="002060"/>
                </a:solidFill>
                <a:latin typeface="Elephant" panose="02020904090505020303" pitchFamily="18" charset="0"/>
              </a:rPr>
              <a:t>Bias Voltage Dependence</a:t>
            </a:r>
            <a:endParaRPr kumimoji="1" lang="ja-JP" altLang="en-US" dirty="0">
              <a:solidFill>
                <a:srgbClr val="002060"/>
              </a:solidFill>
              <a:latin typeface="Elephant" panose="02020904090505020303" pitchFamily="18" charset="0"/>
            </a:endParaRPr>
          </a:p>
        </p:txBody>
      </p:sp>
    </p:spTree>
    <p:extLst>
      <p:ext uri="{BB962C8B-B14F-4D97-AF65-F5344CB8AC3E}">
        <p14:creationId xmlns:p14="http://schemas.microsoft.com/office/powerpoint/2010/main" val="331428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43608" y="1772816"/>
            <a:ext cx="5256584" cy="646331"/>
          </a:xfrm>
          <a:prstGeom prst="rect">
            <a:avLst/>
          </a:prstGeom>
          <a:noFill/>
        </p:spPr>
        <p:txBody>
          <a:bodyPr wrap="square" rtlCol="0">
            <a:spAutoFit/>
          </a:bodyPr>
          <a:lstStyle/>
          <a:p>
            <a:pPr latinLnBrk="0"/>
            <a:r>
              <a:rPr kumimoji="1" lang="en-US" altLang="ja-JP" sz="36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Introduction</a:t>
            </a:r>
            <a:endParaRPr kumimoji="1" lang="ja-JP" altLang="en-US" sz="36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endParaRPr>
          </a:p>
        </p:txBody>
      </p:sp>
    </p:spTree>
    <p:extLst>
      <p:ext uri="{BB962C8B-B14F-4D97-AF65-F5344CB8AC3E}">
        <p14:creationId xmlns:p14="http://schemas.microsoft.com/office/powerpoint/2010/main" val="2543843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solidFill>
                  <a:srgbClr val="F5009D"/>
                </a:solidFill>
                <a:latin typeface="メイリオ" panose="020B0604030504040204" pitchFamily="50" charset="-128"/>
                <a:ea typeface="メイリオ" panose="020B0604030504040204" pitchFamily="50" charset="-128"/>
              </a:rPr>
              <a:t>NEA GaAs cathode</a:t>
            </a:r>
            <a:endParaRPr kumimoji="1" lang="ja-JP" altLang="en-US" b="1" dirty="0">
              <a:solidFill>
                <a:srgbClr val="F5009D"/>
              </a:solidFill>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107504" y="1340768"/>
            <a:ext cx="4743476" cy="4831129"/>
          </a:xfrm>
        </p:spPr>
        <p:txBody>
          <a:bodyPr/>
          <a:lstStyle/>
          <a:p>
            <a:pPr marL="0" indent="0">
              <a:buNone/>
            </a:pPr>
            <a:r>
              <a:rPr kumimoji="1" lang="en-US" altLang="ja-JP" sz="2400" dirty="0" smtClean="0">
                <a:latin typeface="メイリオ" panose="020B0604030504040204" pitchFamily="50" charset="-128"/>
                <a:ea typeface="メイリオ" panose="020B0604030504040204" pitchFamily="50" charset="-128"/>
              </a:rPr>
              <a:t>NEA (Negative Electron Affinity) GaAs cathode </a:t>
            </a:r>
            <a:endParaRPr kumimoji="1" lang="en-US" altLang="ja-JP" dirty="0" smtClean="0">
              <a:latin typeface="メイリオ" panose="020B0604030504040204" pitchFamily="50" charset="-128"/>
              <a:ea typeface="メイリオ" panose="020B0604030504040204" pitchFamily="50" charset="-128"/>
            </a:endParaRPr>
          </a:p>
          <a:p>
            <a:r>
              <a:rPr kumimoji="1" lang="en-US" altLang="ja-JP" sz="2000" dirty="0" smtClean="0">
                <a:latin typeface="メイリオ" panose="020B0604030504040204" pitchFamily="50" charset="-128"/>
                <a:ea typeface="メイリオ" panose="020B0604030504040204" pitchFamily="50" charset="-128"/>
              </a:rPr>
              <a:t>The vacuum state is lower than the lowest conduction band state.</a:t>
            </a:r>
          </a:p>
          <a:p>
            <a:r>
              <a:rPr kumimoji="1" lang="en-US" altLang="ja-JP" sz="2000" dirty="0" smtClean="0">
                <a:latin typeface="メイリオ" panose="020B0604030504040204" pitchFamily="50" charset="-128"/>
                <a:ea typeface="メイリオ" panose="020B0604030504040204" pitchFamily="50" charset="-128"/>
              </a:rPr>
              <a:t>Because the emitted electron is thermalized, the beam has only the thermal emittance, 300K: The low emittance cathode.</a:t>
            </a:r>
          </a:p>
          <a:p>
            <a:r>
              <a:rPr kumimoji="1" lang="en-US" altLang="ja-JP" sz="2000" dirty="0" smtClean="0">
                <a:latin typeface="メイリオ" panose="020B0604030504040204" pitchFamily="50" charset="-128"/>
                <a:ea typeface="メイリオ" panose="020B0604030504040204" pitchFamily="50" charset="-128"/>
              </a:rPr>
              <a:t>The spin polarized electron is obtained with the circularly polarized laser : The polarized cathode. </a:t>
            </a:r>
          </a:p>
          <a:p>
            <a:endParaRPr kumimoji="1" lang="ja-JP" altLang="en-US"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0655FCA2-263A-394C-B5E3-EB70BE0B6E8A}"/>
              </a:ext>
            </a:extLst>
          </p:cNvPr>
          <p:cNvSpPr/>
          <p:nvPr/>
        </p:nvSpPr>
        <p:spPr>
          <a:xfrm>
            <a:off x="6739311" y="4669981"/>
            <a:ext cx="2225177" cy="1980544"/>
          </a:xfrm>
          <a:prstGeom prst="rect">
            <a:avLst/>
          </a:prstGeom>
          <a:pattFill prst="ltUpDiag">
            <a:fgClr>
              <a:schemeClr val="tx1"/>
            </a:fgClr>
            <a:bgClr>
              <a:schemeClr val="bg1"/>
            </a:bgClr>
          </a:patt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7555139" y="2436318"/>
            <a:ext cx="184666" cy="369332"/>
          </a:xfrm>
          <a:prstGeom prst="rect">
            <a:avLst/>
          </a:prstGeom>
          <a:noFill/>
        </p:spPr>
        <p:txBody>
          <a:bodyPr wrap="none" rtlCol="0">
            <a:spAutoFit/>
          </a:bodyPr>
          <a:lstStyle/>
          <a:p>
            <a:endParaRPr kumimoji="1" lang="ja-JP" altLang="en-US" dirty="0"/>
          </a:p>
        </p:txBody>
      </p:sp>
      <p:sp>
        <p:nvSpPr>
          <p:cNvPr id="6" name="正方形/長方形 5">
            <a:extLst>
              <a:ext uri="{FF2B5EF4-FFF2-40B4-BE49-F238E27FC236}">
                <a16:creationId xmlns:a16="http://schemas.microsoft.com/office/drawing/2014/main" id="{C8F89F72-3483-2640-9480-546C728C799D}"/>
              </a:ext>
            </a:extLst>
          </p:cNvPr>
          <p:cNvSpPr/>
          <p:nvPr/>
        </p:nvSpPr>
        <p:spPr>
          <a:xfrm>
            <a:off x="6739311" y="2838719"/>
            <a:ext cx="2225177" cy="3836160"/>
          </a:xfrm>
          <a:prstGeom prst="rect">
            <a:avLst/>
          </a:prstGeom>
          <a:pattFill prst="ltUpDiag">
            <a:fgClr>
              <a:schemeClr val="tx1"/>
            </a:fgClr>
            <a:bgClr>
              <a:schemeClr val="bg1"/>
            </a:bgClr>
          </a:patt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9C426B1A-1850-2642-93EA-0767AFDD3473}"/>
              </a:ext>
            </a:extLst>
          </p:cNvPr>
          <p:cNvSpPr/>
          <p:nvPr/>
        </p:nvSpPr>
        <p:spPr>
          <a:xfrm>
            <a:off x="5127040" y="2123399"/>
            <a:ext cx="1552672" cy="2489371"/>
          </a:xfrm>
          <a:prstGeom prst="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1 つの角を丸めた四角形 7">
            <a:extLst>
              <a:ext uri="{FF2B5EF4-FFF2-40B4-BE49-F238E27FC236}">
                <a16:creationId xmlns:a16="http://schemas.microsoft.com/office/drawing/2014/main" id="{DB1666C8-5877-8E4E-97E9-83EF9714A050}"/>
              </a:ext>
            </a:extLst>
          </p:cNvPr>
          <p:cNvSpPr/>
          <p:nvPr/>
        </p:nvSpPr>
        <p:spPr>
          <a:xfrm>
            <a:off x="5128665" y="4090603"/>
            <a:ext cx="1552672" cy="1764306"/>
          </a:xfrm>
          <a:prstGeom prst="round1Rect">
            <a:avLst/>
          </a:prstGeom>
          <a:pattFill prst="ltUpDiag">
            <a:fgClr>
              <a:schemeClr val="tx1"/>
            </a:fgClr>
            <a:bgClr>
              <a:schemeClr val="bg1"/>
            </a:bgClr>
          </a:patt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1 つの角を丸めた四角形 8">
            <a:extLst>
              <a:ext uri="{FF2B5EF4-FFF2-40B4-BE49-F238E27FC236}">
                <a16:creationId xmlns:a16="http://schemas.microsoft.com/office/drawing/2014/main" id="{5EC73746-1585-F54B-B73E-1ADA38A0BB04}"/>
              </a:ext>
            </a:extLst>
          </p:cNvPr>
          <p:cNvSpPr/>
          <p:nvPr/>
        </p:nvSpPr>
        <p:spPr>
          <a:xfrm>
            <a:off x="5127040" y="5530829"/>
            <a:ext cx="1552672" cy="1143668"/>
          </a:xfrm>
          <a:prstGeom prst="round1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4F8E8A3-03D2-7746-8E1F-0640C2B92B7D}"/>
              </a:ext>
            </a:extLst>
          </p:cNvPr>
          <p:cNvSpPr txBox="1"/>
          <p:nvPr/>
        </p:nvSpPr>
        <p:spPr>
          <a:xfrm>
            <a:off x="5066531" y="1695389"/>
            <a:ext cx="1661032" cy="400110"/>
          </a:xfrm>
          <a:prstGeom prst="rect">
            <a:avLst/>
          </a:prstGeom>
          <a:noFill/>
        </p:spPr>
        <p:txBody>
          <a:bodyPr wrap="none" rtlCol="0">
            <a:spAutoFit/>
          </a:bodyPr>
          <a:lstStyle/>
          <a:p>
            <a:r>
              <a:rPr lang="en-US" altLang="ja-JP" sz="2000" b="1" dirty="0">
                <a:latin typeface="Rounded Mgen+ 1c medium" panose="020B0602020203020207" pitchFamily="50" charset="-128"/>
                <a:ea typeface="Rounded Mgen+ 1c medium" panose="020B0602020203020207" pitchFamily="50" charset="-128"/>
                <a:cs typeface="Rounded Mgen+ 1c medium" panose="020B0602020203020207" pitchFamily="50" charset="-128"/>
              </a:rPr>
              <a:t>p</a:t>
            </a:r>
            <a:r>
              <a:rPr kumimoji="1" lang="en-US" altLang="ja-JP" sz="2000" b="1" dirty="0">
                <a:latin typeface="Rounded Mgen+ 1c medium" panose="020B0602020203020207" pitchFamily="50" charset="-128"/>
                <a:ea typeface="Rounded Mgen+ 1c medium" panose="020B0602020203020207" pitchFamily="50" charset="-128"/>
                <a:cs typeface="Rounded Mgen+ 1c medium" panose="020B0602020203020207" pitchFamily="50" charset="-128"/>
              </a:rPr>
              <a:t>-type GaAs</a:t>
            </a:r>
            <a:endParaRPr kumimoji="1" lang="ja-JP" altLang="en-US" sz="2000" b="1" dirty="0">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p:txBody>
      </p:sp>
      <p:grpSp>
        <p:nvGrpSpPr>
          <p:cNvPr id="11" name="グループ化 10">
            <a:extLst>
              <a:ext uri="{FF2B5EF4-FFF2-40B4-BE49-F238E27FC236}">
                <a16:creationId xmlns:a16="http://schemas.microsoft.com/office/drawing/2014/main" id="{A7C257EF-4FB3-834C-AF1B-C0A011807217}"/>
              </a:ext>
            </a:extLst>
          </p:cNvPr>
          <p:cNvGrpSpPr/>
          <p:nvPr/>
        </p:nvGrpSpPr>
        <p:grpSpPr>
          <a:xfrm>
            <a:off x="5292629" y="2803891"/>
            <a:ext cx="1286952" cy="3642455"/>
            <a:chOff x="2929809" y="2257044"/>
            <a:chExt cx="1286952" cy="3642455"/>
          </a:xfrm>
        </p:grpSpPr>
        <p:sp>
          <p:nvSpPr>
            <p:cNvPr id="12" name="テキスト ボックス 11">
              <a:extLst>
                <a:ext uri="{FF2B5EF4-FFF2-40B4-BE49-F238E27FC236}">
                  <a16:creationId xmlns:a16="http://schemas.microsoft.com/office/drawing/2014/main" id="{7C4B0FAA-C2CB-2A40-B4BC-7259895DD0AC}"/>
                </a:ext>
              </a:extLst>
            </p:cNvPr>
            <p:cNvSpPr txBox="1"/>
            <p:nvPr/>
          </p:nvSpPr>
          <p:spPr>
            <a:xfrm>
              <a:off x="2929809" y="4425909"/>
              <a:ext cx="1229567" cy="369332"/>
            </a:xfrm>
            <a:prstGeom prst="rect">
              <a:avLst/>
            </a:prstGeom>
            <a:solidFill>
              <a:schemeClr val="bg1"/>
            </a:solidFill>
          </p:spPr>
          <p:txBody>
            <a:bodyPr wrap="none" rtlCol="0">
              <a:spAutoFit/>
            </a:bodyPr>
            <a:lstStyle/>
            <a:p>
              <a:r>
                <a:rPr kumimoji="1" lang="en-US" altLang="ja-JP" b="1" dirty="0"/>
                <a:t>Fermi level</a:t>
              </a:r>
              <a:endParaRPr kumimoji="1" lang="ja-JP" altLang="en-US" b="1" dirty="0"/>
            </a:p>
          </p:txBody>
        </p:sp>
        <p:sp>
          <p:nvSpPr>
            <p:cNvPr id="13" name="テキスト ボックス 12">
              <a:extLst>
                <a:ext uri="{FF2B5EF4-FFF2-40B4-BE49-F238E27FC236}">
                  <a16:creationId xmlns:a16="http://schemas.microsoft.com/office/drawing/2014/main" id="{0420A31C-5A07-9046-8770-47B2A4CD5725}"/>
                </a:ext>
              </a:extLst>
            </p:cNvPr>
            <p:cNvSpPr txBox="1"/>
            <p:nvPr/>
          </p:nvSpPr>
          <p:spPr>
            <a:xfrm>
              <a:off x="3076292" y="5253168"/>
              <a:ext cx="928524" cy="646331"/>
            </a:xfrm>
            <a:prstGeom prst="rect">
              <a:avLst/>
            </a:prstGeom>
            <a:noFill/>
          </p:spPr>
          <p:txBody>
            <a:bodyPr wrap="none" rtlCol="0">
              <a:spAutoFit/>
            </a:bodyPr>
            <a:lstStyle/>
            <a:p>
              <a:r>
                <a:rPr kumimoji="1" lang="en-US" altLang="ja-JP" b="1" dirty="0"/>
                <a:t>Valence</a:t>
              </a:r>
            </a:p>
            <a:p>
              <a:r>
                <a:rPr kumimoji="1" lang="en-US" altLang="ja-JP" b="1" dirty="0"/>
                <a:t>Band</a:t>
              </a:r>
              <a:endParaRPr kumimoji="1" lang="ja-JP" altLang="en-US" b="1" dirty="0"/>
            </a:p>
          </p:txBody>
        </p:sp>
        <p:sp>
          <p:nvSpPr>
            <p:cNvPr id="14" name="テキスト ボックス 13">
              <a:extLst>
                <a:ext uri="{FF2B5EF4-FFF2-40B4-BE49-F238E27FC236}">
                  <a16:creationId xmlns:a16="http://schemas.microsoft.com/office/drawing/2014/main" id="{7B7B9028-6962-F448-8D95-C31DF0BA4254}"/>
                </a:ext>
              </a:extLst>
            </p:cNvPr>
            <p:cNvSpPr txBox="1"/>
            <p:nvPr/>
          </p:nvSpPr>
          <p:spPr>
            <a:xfrm>
              <a:off x="2937244" y="2257044"/>
              <a:ext cx="1279517" cy="646331"/>
            </a:xfrm>
            <a:prstGeom prst="rect">
              <a:avLst/>
            </a:prstGeom>
            <a:noFill/>
          </p:spPr>
          <p:txBody>
            <a:bodyPr wrap="none" rtlCol="0">
              <a:spAutoFit/>
            </a:bodyPr>
            <a:lstStyle/>
            <a:p>
              <a:r>
                <a:rPr kumimoji="1" lang="en-US" altLang="ja-JP" b="1" dirty="0"/>
                <a:t>Conduction</a:t>
              </a:r>
            </a:p>
            <a:p>
              <a:r>
                <a:rPr kumimoji="1" lang="en-US" altLang="ja-JP" b="1" dirty="0"/>
                <a:t>Band</a:t>
              </a:r>
              <a:endParaRPr kumimoji="1" lang="ja-JP" altLang="en-US" b="1" dirty="0"/>
            </a:p>
          </p:txBody>
        </p:sp>
      </p:grpSp>
      <p:cxnSp>
        <p:nvCxnSpPr>
          <p:cNvPr id="15" name="直線コネクタ 14">
            <a:extLst>
              <a:ext uri="{FF2B5EF4-FFF2-40B4-BE49-F238E27FC236}">
                <a16:creationId xmlns:a16="http://schemas.microsoft.com/office/drawing/2014/main" id="{51ED063D-67B9-1A46-80C6-75C7CD94E0E0}"/>
              </a:ext>
            </a:extLst>
          </p:cNvPr>
          <p:cNvCxnSpPr>
            <a:cxnSpLocks/>
          </p:cNvCxnSpPr>
          <p:nvPr/>
        </p:nvCxnSpPr>
        <p:spPr>
          <a:xfrm>
            <a:off x="5140204" y="5452632"/>
            <a:ext cx="1548000"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A24CF3C5-7DC3-784B-8788-98CB97713663}"/>
              </a:ext>
            </a:extLst>
          </p:cNvPr>
          <p:cNvSpPr txBox="1"/>
          <p:nvPr/>
        </p:nvSpPr>
        <p:spPr>
          <a:xfrm>
            <a:off x="7985466" y="4000388"/>
            <a:ext cx="997068" cy="646331"/>
          </a:xfrm>
          <a:prstGeom prst="rect">
            <a:avLst/>
          </a:prstGeom>
          <a:noFill/>
        </p:spPr>
        <p:txBody>
          <a:bodyPr wrap="none" rtlCol="0">
            <a:spAutoFit/>
          </a:bodyPr>
          <a:lstStyle/>
          <a:p>
            <a:r>
              <a:rPr kumimoji="1" lang="en-US" altLang="ja-JP" b="1" dirty="0">
                <a:latin typeface="Times New Roman" panose="02020603050405020304" pitchFamily="18" charset="0"/>
                <a:cs typeface="Times New Roman" panose="02020603050405020304" pitchFamily="18" charset="0"/>
              </a:rPr>
              <a:t>NEA</a:t>
            </a:r>
          </a:p>
          <a:p>
            <a:r>
              <a:rPr kumimoji="1" lang="en-US" altLang="ja-JP" b="1" dirty="0">
                <a:latin typeface="Times New Roman" panose="02020603050405020304" pitchFamily="18" charset="0"/>
                <a:cs typeface="Times New Roman" panose="02020603050405020304" pitchFamily="18" charset="0"/>
              </a:rPr>
              <a:t>Vacuum</a:t>
            </a:r>
            <a:endParaRPr kumimoji="1" lang="ja-JP" altLang="en-US" b="1" dirty="0">
              <a:latin typeface="Times New Roman" panose="02020603050405020304" pitchFamily="18" charset="0"/>
              <a:cs typeface="Times New Roman" panose="02020603050405020304" pitchFamily="18" charset="0"/>
            </a:endParaRPr>
          </a:p>
        </p:txBody>
      </p:sp>
      <p:cxnSp>
        <p:nvCxnSpPr>
          <p:cNvPr id="17" name="直線矢印コネクタ 16">
            <a:extLst>
              <a:ext uri="{FF2B5EF4-FFF2-40B4-BE49-F238E27FC236}">
                <a16:creationId xmlns:a16="http://schemas.microsoft.com/office/drawing/2014/main" id="{8CACDFFA-60A2-1A4B-852B-CC66CAE15B11}"/>
              </a:ext>
            </a:extLst>
          </p:cNvPr>
          <p:cNvCxnSpPr>
            <a:cxnSpLocks/>
          </p:cNvCxnSpPr>
          <p:nvPr/>
        </p:nvCxnSpPr>
        <p:spPr>
          <a:xfrm flipV="1">
            <a:off x="6688204" y="1133256"/>
            <a:ext cx="0" cy="55513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 name="図形グループ 16">
            <a:extLst>
              <a:ext uri="{FF2B5EF4-FFF2-40B4-BE49-F238E27FC236}">
                <a16:creationId xmlns:a16="http://schemas.microsoft.com/office/drawing/2014/main" id="{0BB84BE6-6EAD-E643-808B-DCC27F7C557E}"/>
              </a:ext>
            </a:extLst>
          </p:cNvPr>
          <p:cNvGrpSpPr/>
          <p:nvPr/>
        </p:nvGrpSpPr>
        <p:grpSpPr>
          <a:xfrm>
            <a:off x="6683787" y="2123399"/>
            <a:ext cx="375553" cy="4551098"/>
            <a:chOff x="3544226" y="982398"/>
            <a:chExt cx="377272" cy="4640892"/>
          </a:xfrm>
        </p:grpSpPr>
        <p:sp>
          <p:nvSpPr>
            <p:cNvPr id="19" name="正方形/長方形 18">
              <a:extLst>
                <a:ext uri="{FF2B5EF4-FFF2-40B4-BE49-F238E27FC236}">
                  <a16:creationId xmlns:a16="http://schemas.microsoft.com/office/drawing/2014/main" id="{950E12CE-05AB-3841-8D5A-EB17AF80264A}"/>
                </a:ext>
              </a:extLst>
            </p:cNvPr>
            <p:cNvSpPr/>
            <p:nvPr/>
          </p:nvSpPr>
          <p:spPr>
            <a:xfrm>
              <a:off x="3553271" y="982398"/>
              <a:ext cx="368227" cy="4640892"/>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4462D5DF-C994-E447-8AEA-6E00FFCBAD8C}"/>
                </a:ext>
              </a:extLst>
            </p:cNvPr>
            <p:cNvSpPr txBox="1"/>
            <p:nvPr/>
          </p:nvSpPr>
          <p:spPr>
            <a:xfrm rot="5400000">
              <a:off x="3107714" y="3926902"/>
              <a:ext cx="1244048" cy="371023"/>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Cs-O</a:t>
              </a:r>
              <a:endParaRPr kumimoji="1" lang="ja-JP" altLang="en-US" dirty="0">
                <a:latin typeface="Times New Roman" panose="02020603050405020304" pitchFamily="18" charset="0"/>
                <a:cs typeface="Times New Roman" panose="02020603050405020304" pitchFamily="18" charset="0"/>
              </a:endParaRPr>
            </a:p>
          </p:txBody>
        </p:sp>
      </p:grpSp>
      <p:cxnSp>
        <p:nvCxnSpPr>
          <p:cNvPr id="21" name="直線コネクタ 20">
            <a:extLst>
              <a:ext uri="{FF2B5EF4-FFF2-40B4-BE49-F238E27FC236}">
                <a16:creationId xmlns:a16="http://schemas.microsoft.com/office/drawing/2014/main" id="{7C470BA6-8D69-A343-B61D-ADD06147B81F}"/>
              </a:ext>
            </a:extLst>
          </p:cNvPr>
          <p:cNvCxnSpPr>
            <a:cxnSpLocks/>
          </p:cNvCxnSpPr>
          <p:nvPr/>
        </p:nvCxnSpPr>
        <p:spPr>
          <a:xfrm>
            <a:off x="6686579" y="2805651"/>
            <a:ext cx="2277909" cy="50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9221E28-422D-9B43-A830-293C9D893514}"/>
              </a:ext>
            </a:extLst>
          </p:cNvPr>
          <p:cNvCxnSpPr/>
          <p:nvPr/>
        </p:nvCxnSpPr>
        <p:spPr>
          <a:xfrm flipV="1">
            <a:off x="6236309" y="4093846"/>
            <a:ext cx="1753205"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964461C5-05C6-7C42-A76E-28D4C009A9EF}"/>
              </a:ext>
            </a:extLst>
          </p:cNvPr>
          <p:cNvCxnSpPr/>
          <p:nvPr/>
        </p:nvCxnSpPr>
        <p:spPr>
          <a:xfrm flipH="1" flipV="1">
            <a:off x="6695072" y="2838718"/>
            <a:ext cx="387677" cy="1791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20263891-CFD3-E74F-B861-2CCFF2E7CF86}"/>
              </a:ext>
            </a:extLst>
          </p:cNvPr>
          <p:cNvCxnSpPr>
            <a:cxnSpLocks/>
          </p:cNvCxnSpPr>
          <p:nvPr/>
        </p:nvCxnSpPr>
        <p:spPr>
          <a:xfrm>
            <a:off x="7647472" y="4117109"/>
            <a:ext cx="0" cy="52961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3F6777C2-4DC8-5747-BC94-2CD55121326B}"/>
              </a:ext>
            </a:extLst>
          </p:cNvPr>
          <p:cNvCxnSpPr>
            <a:cxnSpLocks/>
          </p:cNvCxnSpPr>
          <p:nvPr/>
        </p:nvCxnSpPr>
        <p:spPr>
          <a:xfrm>
            <a:off x="7060723" y="4646719"/>
            <a:ext cx="19045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ED51B02B-C919-9144-B8DD-56CBA10DED1D}"/>
              </a:ext>
            </a:extLst>
          </p:cNvPr>
          <p:cNvSpPr txBox="1"/>
          <p:nvPr/>
        </p:nvSpPr>
        <p:spPr>
          <a:xfrm>
            <a:off x="7626082" y="2124492"/>
            <a:ext cx="952568" cy="646331"/>
          </a:xfrm>
          <a:prstGeom prst="rect">
            <a:avLst/>
          </a:prstGeom>
          <a:noFill/>
        </p:spPr>
        <p:txBody>
          <a:bodyPr wrap="none" rtlCol="0">
            <a:spAutoFit/>
          </a:bodyPr>
          <a:lstStyle/>
          <a:p>
            <a:r>
              <a:rPr kumimoji="1" lang="en-US" altLang="ja-JP" b="1" dirty="0"/>
              <a:t>PEA </a:t>
            </a:r>
          </a:p>
          <a:p>
            <a:r>
              <a:rPr kumimoji="1" lang="en-US" altLang="ja-JP" b="1" dirty="0"/>
              <a:t>Vacuum</a:t>
            </a:r>
            <a:endParaRPr kumimoji="1" lang="ja-JP" altLang="en-US" b="1" dirty="0"/>
          </a:p>
        </p:txBody>
      </p:sp>
    </p:spTree>
    <p:extLst>
      <p:ext uri="{BB962C8B-B14F-4D97-AF65-F5344CB8AC3E}">
        <p14:creationId xmlns:p14="http://schemas.microsoft.com/office/powerpoint/2010/main" val="338762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0" presetClass="exit" presetSubtype="0" fill="hold" grpId="0" nodeType="with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0655FCA2-263A-394C-B5E3-EB70BE0B6E8A}"/>
              </a:ext>
            </a:extLst>
          </p:cNvPr>
          <p:cNvSpPr/>
          <p:nvPr/>
        </p:nvSpPr>
        <p:spPr>
          <a:xfrm>
            <a:off x="6739311" y="4669981"/>
            <a:ext cx="2225177" cy="1980544"/>
          </a:xfrm>
          <a:prstGeom prst="rect">
            <a:avLst/>
          </a:prstGeom>
          <a:pattFill prst="ltUpDiag">
            <a:fgClr>
              <a:schemeClr val="tx1"/>
            </a:fgClr>
            <a:bgClr>
              <a:schemeClr val="bg1"/>
            </a:bgClr>
          </a:patt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513754" y="147641"/>
            <a:ext cx="8064896" cy="707886"/>
          </a:xfrm>
          <a:prstGeom prst="rect">
            <a:avLst/>
          </a:prstGeom>
          <a:noFill/>
        </p:spPr>
        <p:txBody>
          <a:bodyPr wrap="square" rtlCol="0">
            <a:spAutoFit/>
          </a:bodyPr>
          <a:lstStyle/>
          <a:p>
            <a:r>
              <a:rPr kumimoji="1" lang="en-US" altLang="ja-JP"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Cs-O NEA-GaAs Photo-cathode</a:t>
            </a:r>
            <a:endParaRPr kumimoji="1" lang="ja-JP" altLang="en-US"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endParaRPr>
          </a:p>
        </p:txBody>
      </p:sp>
      <p:sp>
        <p:nvSpPr>
          <p:cNvPr id="57" name="テキスト ボックス 56"/>
          <p:cNvSpPr txBox="1"/>
          <p:nvPr/>
        </p:nvSpPr>
        <p:spPr>
          <a:xfrm>
            <a:off x="7555139" y="2436318"/>
            <a:ext cx="184666" cy="369332"/>
          </a:xfrm>
          <a:prstGeom prst="rect">
            <a:avLst/>
          </a:prstGeom>
          <a:noFill/>
        </p:spPr>
        <p:txBody>
          <a:bodyPr wrap="none" rtlCol="0">
            <a:spAutoFit/>
          </a:bodyPr>
          <a:lstStyle/>
          <a:p>
            <a:endParaRPr kumimoji="1" lang="ja-JP" altLang="en-US" dirty="0"/>
          </a:p>
        </p:txBody>
      </p:sp>
      <p:sp>
        <p:nvSpPr>
          <p:cNvPr id="26" name="テキスト ボックス 25"/>
          <p:cNvSpPr txBox="1"/>
          <p:nvPr/>
        </p:nvSpPr>
        <p:spPr>
          <a:xfrm>
            <a:off x="-8148" y="4406572"/>
            <a:ext cx="5108994" cy="2308324"/>
          </a:xfrm>
          <a:prstGeom prst="rect">
            <a:avLst/>
          </a:prstGeom>
          <a:noFill/>
        </p:spPr>
        <p:txBody>
          <a:bodyPr wrap="square" rtlCol="0">
            <a:spAutoFit/>
          </a:bodyPr>
          <a:lstStyle/>
          <a:p>
            <a:pPr marL="342900" indent="-342900" latinLnBrk="0">
              <a:buFont typeface="Arial" panose="020B0604020202020204" pitchFamily="34" charset="0"/>
              <a:buChar char="•"/>
            </a:pPr>
            <a:r>
              <a:rPr lang="en-US" altLang="ja-JP" sz="2400" dirty="0" smtClean="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Electrons </a:t>
            </a:r>
            <a:r>
              <a:rPr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excited by circularly polarized laser </a:t>
            </a:r>
            <a:r>
              <a:rPr lang="en-US" altLang="ja-JP" sz="2400" dirty="0" smtClean="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with energy selection. </a:t>
            </a:r>
            <a:endParaRPr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a:p>
            <a:pPr marL="342900" indent="-342900" latinLnBrk="0">
              <a:buFont typeface="Arial" panose="020B0604020202020204" pitchFamily="34" charset="0"/>
              <a:buChar char="•"/>
            </a:pPr>
            <a:r>
              <a:rPr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The polarized electron can be extracted to vacuum by </a:t>
            </a:r>
            <a:r>
              <a:rPr lang="en-US" altLang="ja-JP" sz="2400" dirty="0" smtClean="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the NEA </a:t>
            </a:r>
            <a:r>
              <a:rPr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surface. </a:t>
            </a:r>
          </a:p>
        </p:txBody>
      </p:sp>
      <p:pic>
        <p:nvPicPr>
          <p:cNvPr id="56" name="図 55"/>
          <p:cNvPicPr>
            <a:picLocks noChangeAspect="1"/>
          </p:cNvPicPr>
          <p:nvPr/>
        </p:nvPicPr>
        <p:blipFill rotWithShape="1">
          <a:blip r:embed="rId2"/>
          <a:srcRect t="15421" r="48378" b="12270"/>
          <a:stretch/>
        </p:blipFill>
        <p:spPr>
          <a:xfrm>
            <a:off x="-7819" y="1268760"/>
            <a:ext cx="4723835" cy="2799457"/>
          </a:xfrm>
          <a:prstGeom prst="rect">
            <a:avLst/>
          </a:prstGeom>
        </p:spPr>
      </p:pic>
      <p:sp>
        <p:nvSpPr>
          <p:cNvPr id="40" name="正方形/長方形 39">
            <a:extLst>
              <a:ext uri="{FF2B5EF4-FFF2-40B4-BE49-F238E27FC236}">
                <a16:creationId xmlns:a16="http://schemas.microsoft.com/office/drawing/2014/main" id="{C8F89F72-3483-2640-9480-546C728C799D}"/>
              </a:ext>
            </a:extLst>
          </p:cNvPr>
          <p:cNvSpPr/>
          <p:nvPr/>
        </p:nvSpPr>
        <p:spPr>
          <a:xfrm>
            <a:off x="6739311" y="2838719"/>
            <a:ext cx="2225177" cy="3836160"/>
          </a:xfrm>
          <a:prstGeom prst="rect">
            <a:avLst/>
          </a:prstGeom>
          <a:pattFill prst="ltUpDiag">
            <a:fgClr>
              <a:schemeClr val="tx1"/>
            </a:fgClr>
            <a:bgClr>
              <a:schemeClr val="bg1"/>
            </a:bgClr>
          </a:patt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9C426B1A-1850-2642-93EA-0767AFDD3473}"/>
              </a:ext>
            </a:extLst>
          </p:cNvPr>
          <p:cNvSpPr/>
          <p:nvPr/>
        </p:nvSpPr>
        <p:spPr>
          <a:xfrm>
            <a:off x="5127040" y="2123399"/>
            <a:ext cx="1552672" cy="2489371"/>
          </a:xfrm>
          <a:prstGeom prst="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1 つの角を丸めた四角形 41">
            <a:extLst>
              <a:ext uri="{FF2B5EF4-FFF2-40B4-BE49-F238E27FC236}">
                <a16:creationId xmlns:a16="http://schemas.microsoft.com/office/drawing/2014/main" id="{DB1666C8-5877-8E4E-97E9-83EF9714A050}"/>
              </a:ext>
            </a:extLst>
          </p:cNvPr>
          <p:cNvSpPr/>
          <p:nvPr/>
        </p:nvSpPr>
        <p:spPr>
          <a:xfrm>
            <a:off x="5128665" y="4090603"/>
            <a:ext cx="1552672" cy="1764306"/>
          </a:xfrm>
          <a:prstGeom prst="round1Rect">
            <a:avLst/>
          </a:prstGeom>
          <a:pattFill prst="ltUpDiag">
            <a:fgClr>
              <a:schemeClr val="tx1"/>
            </a:fgClr>
            <a:bgClr>
              <a:schemeClr val="bg1"/>
            </a:bgClr>
          </a:patt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3" name="1 つの角を丸めた四角形 42">
            <a:extLst>
              <a:ext uri="{FF2B5EF4-FFF2-40B4-BE49-F238E27FC236}">
                <a16:creationId xmlns:a16="http://schemas.microsoft.com/office/drawing/2014/main" id="{5EC73746-1585-F54B-B73E-1ADA38A0BB04}"/>
              </a:ext>
            </a:extLst>
          </p:cNvPr>
          <p:cNvSpPr/>
          <p:nvPr/>
        </p:nvSpPr>
        <p:spPr>
          <a:xfrm>
            <a:off x="5127040" y="5530829"/>
            <a:ext cx="1552672" cy="1143668"/>
          </a:xfrm>
          <a:prstGeom prst="round1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24F8E8A3-03D2-7746-8E1F-0640C2B92B7D}"/>
              </a:ext>
            </a:extLst>
          </p:cNvPr>
          <p:cNvSpPr txBox="1"/>
          <p:nvPr/>
        </p:nvSpPr>
        <p:spPr>
          <a:xfrm>
            <a:off x="5066531" y="1695389"/>
            <a:ext cx="1661032" cy="400110"/>
          </a:xfrm>
          <a:prstGeom prst="rect">
            <a:avLst/>
          </a:prstGeom>
          <a:noFill/>
        </p:spPr>
        <p:txBody>
          <a:bodyPr wrap="none" rtlCol="0">
            <a:spAutoFit/>
          </a:bodyPr>
          <a:lstStyle/>
          <a:p>
            <a:r>
              <a:rPr lang="en-US" altLang="ja-JP" sz="2000" b="1" dirty="0">
                <a:latin typeface="Rounded Mgen+ 1c medium" panose="020B0602020203020207" pitchFamily="50" charset="-128"/>
                <a:ea typeface="Rounded Mgen+ 1c medium" panose="020B0602020203020207" pitchFamily="50" charset="-128"/>
                <a:cs typeface="Rounded Mgen+ 1c medium" panose="020B0602020203020207" pitchFamily="50" charset="-128"/>
              </a:rPr>
              <a:t>p</a:t>
            </a:r>
            <a:r>
              <a:rPr kumimoji="1" lang="en-US" altLang="ja-JP" sz="2000" b="1" dirty="0">
                <a:latin typeface="Rounded Mgen+ 1c medium" panose="020B0602020203020207" pitchFamily="50" charset="-128"/>
                <a:ea typeface="Rounded Mgen+ 1c medium" panose="020B0602020203020207" pitchFamily="50" charset="-128"/>
                <a:cs typeface="Rounded Mgen+ 1c medium" panose="020B0602020203020207" pitchFamily="50" charset="-128"/>
              </a:rPr>
              <a:t>-type GaAs</a:t>
            </a:r>
            <a:endParaRPr kumimoji="1" lang="ja-JP" altLang="en-US" sz="2000" b="1" dirty="0">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p:txBody>
      </p:sp>
      <p:grpSp>
        <p:nvGrpSpPr>
          <p:cNvPr id="45" name="グループ化 44">
            <a:extLst>
              <a:ext uri="{FF2B5EF4-FFF2-40B4-BE49-F238E27FC236}">
                <a16:creationId xmlns:a16="http://schemas.microsoft.com/office/drawing/2014/main" id="{A7C257EF-4FB3-834C-AF1B-C0A011807217}"/>
              </a:ext>
            </a:extLst>
          </p:cNvPr>
          <p:cNvGrpSpPr/>
          <p:nvPr/>
        </p:nvGrpSpPr>
        <p:grpSpPr>
          <a:xfrm>
            <a:off x="5292629" y="2803891"/>
            <a:ext cx="1286952" cy="3642455"/>
            <a:chOff x="2929809" y="2257044"/>
            <a:chExt cx="1286952" cy="3642455"/>
          </a:xfrm>
        </p:grpSpPr>
        <p:sp>
          <p:nvSpPr>
            <p:cNvPr id="46" name="テキスト ボックス 45">
              <a:extLst>
                <a:ext uri="{FF2B5EF4-FFF2-40B4-BE49-F238E27FC236}">
                  <a16:creationId xmlns:a16="http://schemas.microsoft.com/office/drawing/2014/main" id="{7C4B0FAA-C2CB-2A40-B4BC-7259895DD0AC}"/>
                </a:ext>
              </a:extLst>
            </p:cNvPr>
            <p:cNvSpPr txBox="1"/>
            <p:nvPr/>
          </p:nvSpPr>
          <p:spPr>
            <a:xfrm>
              <a:off x="2929809" y="4425909"/>
              <a:ext cx="1229567" cy="369332"/>
            </a:xfrm>
            <a:prstGeom prst="rect">
              <a:avLst/>
            </a:prstGeom>
            <a:solidFill>
              <a:schemeClr val="bg1"/>
            </a:solidFill>
          </p:spPr>
          <p:txBody>
            <a:bodyPr wrap="none" rtlCol="0">
              <a:spAutoFit/>
            </a:bodyPr>
            <a:lstStyle/>
            <a:p>
              <a:r>
                <a:rPr kumimoji="1" lang="en-US" altLang="ja-JP" b="1" dirty="0"/>
                <a:t>Fermi level</a:t>
              </a:r>
              <a:endParaRPr kumimoji="1" lang="ja-JP" altLang="en-US" b="1" dirty="0"/>
            </a:p>
          </p:txBody>
        </p:sp>
        <p:sp>
          <p:nvSpPr>
            <p:cNvPr id="47" name="テキスト ボックス 46">
              <a:extLst>
                <a:ext uri="{FF2B5EF4-FFF2-40B4-BE49-F238E27FC236}">
                  <a16:creationId xmlns:a16="http://schemas.microsoft.com/office/drawing/2014/main" id="{0420A31C-5A07-9046-8770-47B2A4CD5725}"/>
                </a:ext>
              </a:extLst>
            </p:cNvPr>
            <p:cNvSpPr txBox="1"/>
            <p:nvPr/>
          </p:nvSpPr>
          <p:spPr>
            <a:xfrm>
              <a:off x="3076292" y="5253168"/>
              <a:ext cx="928524" cy="646331"/>
            </a:xfrm>
            <a:prstGeom prst="rect">
              <a:avLst/>
            </a:prstGeom>
            <a:noFill/>
          </p:spPr>
          <p:txBody>
            <a:bodyPr wrap="none" rtlCol="0">
              <a:spAutoFit/>
            </a:bodyPr>
            <a:lstStyle/>
            <a:p>
              <a:r>
                <a:rPr kumimoji="1" lang="en-US" altLang="ja-JP" b="1" dirty="0"/>
                <a:t>Valence</a:t>
              </a:r>
            </a:p>
            <a:p>
              <a:r>
                <a:rPr kumimoji="1" lang="en-US" altLang="ja-JP" b="1" dirty="0"/>
                <a:t>Band</a:t>
              </a:r>
              <a:endParaRPr kumimoji="1" lang="ja-JP" altLang="en-US" b="1" dirty="0"/>
            </a:p>
          </p:txBody>
        </p:sp>
        <p:sp>
          <p:nvSpPr>
            <p:cNvPr id="48" name="テキスト ボックス 47">
              <a:extLst>
                <a:ext uri="{FF2B5EF4-FFF2-40B4-BE49-F238E27FC236}">
                  <a16:creationId xmlns:a16="http://schemas.microsoft.com/office/drawing/2014/main" id="{7B7B9028-6962-F448-8D95-C31DF0BA4254}"/>
                </a:ext>
              </a:extLst>
            </p:cNvPr>
            <p:cNvSpPr txBox="1"/>
            <p:nvPr/>
          </p:nvSpPr>
          <p:spPr>
            <a:xfrm>
              <a:off x="2937244" y="2257044"/>
              <a:ext cx="1279517" cy="646331"/>
            </a:xfrm>
            <a:prstGeom prst="rect">
              <a:avLst/>
            </a:prstGeom>
            <a:noFill/>
          </p:spPr>
          <p:txBody>
            <a:bodyPr wrap="none" rtlCol="0">
              <a:spAutoFit/>
            </a:bodyPr>
            <a:lstStyle/>
            <a:p>
              <a:r>
                <a:rPr kumimoji="1" lang="en-US" altLang="ja-JP" b="1" dirty="0"/>
                <a:t>Conduction</a:t>
              </a:r>
            </a:p>
            <a:p>
              <a:r>
                <a:rPr kumimoji="1" lang="en-US" altLang="ja-JP" b="1" dirty="0"/>
                <a:t>Band</a:t>
              </a:r>
              <a:endParaRPr kumimoji="1" lang="ja-JP" altLang="en-US" b="1" dirty="0"/>
            </a:p>
          </p:txBody>
        </p:sp>
      </p:grpSp>
      <p:cxnSp>
        <p:nvCxnSpPr>
          <p:cNvPr id="50" name="直線コネクタ 49">
            <a:extLst>
              <a:ext uri="{FF2B5EF4-FFF2-40B4-BE49-F238E27FC236}">
                <a16:creationId xmlns:a16="http://schemas.microsoft.com/office/drawing/2014/main" id="{51ED063D-67B9-1A46-80C6-75C7CD94E0E0}"/>
              </a:ext>
            </a:extLst>
          </p:cNvPr>
          <p:cNvCxnSpPr>
            <a:cxnSpLocks/>
          </p:cNvCxnSpPr>
          <p:nvPr/>
        </p:nvCxnSpPr>
        <p:spPr>
          <a:xfrm>
            <a:off x="5140204" y="5452632"/>
            <a:ext cx="1548000"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A24CF3C5-7DC3-784B-8788-98CB97713663}"/>
              </a:ext>
            </a:extLst>
          </p:cNvPr>
          <p:cNvSpPr txBox="1"/>
          <p:nvPr/>
        </p:nvSpPr>
        <p:spPr>
          <a:xfrm>
            <a:off x="7985466" y="4000388"/>
            <a:ext cx="997068" cy="646331"/>
          </a:xfrm>
          <a:prstGeom prst="rect">
            <a:avLst/>
          </a:prstGeom>
          <a:noFill/>
        </p:spPr>
        <p:txBody>
          <a:bodyPr wrap="none" rtlCol="0">
            <a:spAutoFit/>
          </a:bodyPr>
          <a:lstStyle/>
          <a:p>
            <a:r>
              <a:rPr kumimoji="1" lang="en-US" altLang="ja-JP" b="1" dirty="0">
                <a:latin typeface="Times New Roman" panose="02020603050405020304" pitchFamily="18" charset="0"/>
                <a:cs typeface="Times New Roman" panose="02020603050405020304" pitchFamily="18" charset="0"/>
              </a:rPr>
              <a:t>NEA</a:t>
            </a:r>
          </a:p>
          <a:p>
            <a:r>
              <a:rPr kumimoji="1" lang="en-US" altLang="ja-JP" b="1" dirty="0">
                <a:latin typeface="Times New Roman" panose="02020603050405020304" pitchFamily="18" charset="0"/>
                <a:cs typeface="Times New Roman" panose="02020603050405020304" pitchFamily="18" charset="0"/>
              </a:rPr>
              <a:t>Vacuum</a:t>
            </a:r>
            <a:endParaRPr kumimoji="1" lang="ja-JP" altLang="en-US" b="1" dirty="0">
              <a:latin typeface="Times New Roman" panose="02020603050405020304" pitchFamily="18" charset="0"/>
              <a:cs typeface="Times New Roman" panose="02020603050405020304" pitchFamily="18" charset="0"/>
            </a:endParaRPr>
          </a:p>
        </p:txBody>
      </p:sp>
      <p:cxnSp>
        <p:nvCxnSpPr>
          <p:cNvPr id="81" name="直線矢印コネクタ 80">
            <a:extLst>
              <a:ext uri="{FF2B5EF4-FFF2-40B4-BE49-F238E27FC236}">
                <a16:creationId xmlns:a16="http://schemas.microsoft.com/office/drawing/2014/main" id="{8CACDFFA-60A2-1A4B-852B-CC66CAE15B11}"/>
              </a:ext>
            </a:extLst>
          </p:cNvPr>
          <p:cNvCxnSpPr>
            <a:cxnSpLocks/>
          </p:cNvCxnSpPr>
          <p:nvPr/>
        </p:nvCxnSpPr>
        <p:spPr>
          <a:xfrm flipV="1">
            <a:off x="6688204" y="1133256"/>
            <a:ext cx="0" cy="55513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5" name="図形グループ 16">
            <a:extLst>
              <a:ext uri="{FF2B5EF4-FFF2-40B4-BE49-F238E27FC236}">
                <a16:creationId xmlns:a16="http://schemas.microsoft.com/office/drawing/2014/main" id="{0BB84BE6-6EAD-E643-808B-DCC27F7C557E}"/>
              </a:ext>
            </a:extLst>
          </p:cNvPr>
          <p:cNvGrpSpPr/>
          <p:nvPr/>
        </p:nvGrpSpPr>
        <p:grpSpPr>
          <a:xfrm>
            <a:off x="6683787" y="2123399"/>
            <a:ext cx="375553" cy="4551098"/>
            <a:chOff x="3544226" y="982398"/>
            <a:chExt cx="377272" cy="4640892"/>
          </a:xfrm>
        </p:grpSpPr>
        <p:sp>
          <p:nvSpPr>
            <p:cNvPr id="86" name="正方形/長方形 85">
              <a:extLst>
                <a:ext uri="{FF2B5EF4-FFF2-40B4-BE49-F238E27FC236}">
                  <a16:creationId xmlns:a16="http://schemas.microsoft.com/office/drawing/2014/main" id="{950E12CE-05AB-3841-8D5A-EB17AF80264A}"/>
                </a:ext>
              </a:extLst>
            </p:cNvPr>
            <p:cNvSpPr/>
            <p:nvPr/>
          </p:nvSpPr>
          <p:spPr>
            <a:xfrm>
              <a:off x="3553271" y="982398"/>
              <a:ext cx="368227" cy="4640892"/>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87" name="テキスト ボックス 86">
              <a:extLst>
                <a:ext uri="{FF2B5EF4-FFF2-40B4-BE49-F238E27FC236}">
                  <a16:creationId xmlns:a16="http://schemas.microsoft.com/office/drawing/2014/main" id="{4462D5DF-C994-E447-8AEA-6E00FFCBAD8C}"/>
                </a:ext>
              </a:extLst>
            </p:cNvPr>
            <p:cNvSpPr txBox="1"/>
            <p:nvPr/>
          </p:nvSpPr>
          <p:spPr>
            <a:xfrm rot="5400000">
              <a:off x="3107714" y="3926902"/>
              <a:ext cx="1244048" cy="371023"/>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Cs-O</a:t>
              </a:r>
              <a:endParaRPr kumimoji="1" lang="ja-JP" altLang="en-US" dirty="0">
                <a:latin typeface="Times New Roman" panose="02020603050405020304" pitchFamily="18" charset="0"/>
                <a:cs typeface="Times New Roman" panose="02020603050405020304" pitchFamily="18" charset="0"/>
              </a:endParaRPr>
            </a:p>
          </p:txBody>
        </p:sp>
      </p:grpSp>
      <p:cxnSp>
        <p:nvCxnSpPr>
          <p:cNvPr id="88" name="直線コネクタ 87">
            <a:extLst>
              <a:ext uri="{FF2B5EF4-FFF2-40B4-BE49-F238E27FC236}">
                <a16:creationId xmlns:a16="http://schemas.microsoft.com/office/drawing/2014/main" id="{7C470BA6-8D69-A343-B61D-ADD06147B81F}"/>
              </a:ext>
            </a:extLst>
          </p:cNvPr>
          <p:cNvCxnSpPr>
            <a:cxnSpLocks/>
          </p:cNvCxnSpPr>
          <p:nvPr/>
        </p:nvCxnSpPr>
        <p:spPr>
          <a:xfrm>
            <a:off x="6686579" y="2805651"/>
            <a:ext cx="2277909" cy="50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A9221E28-422D-9B43-A830-293C9D893514}"/>
              </a:ext>
            </a:extLst>
          </p:cNvPr>
          <p:cNvCxnSpPr/>
          <p:nvPr/>
        </p:nvCxnSpPr>
        <p:spPr>
          <a:xfrm flipV="1">
            <a:off x="6236309" y="4093846"/>
            <a:ext cx="1753205"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964461C5-05C6-7C42-A76E-28D4C009A9EF}"/>
              </a:ext>
            </a:extLst>
          </p:cNvPr>
          <p:cNvCxnSpPr/>
          <p:nvPr/>
        </p:nvCxnSpPr>
        <p:spPr>
          <a:xfrm flipH="1" flipV="1">
            <a:off x="6695072" y="2838718"/>
            <a:ext cx="387677" cy="1791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20263891-CFD3-E74F-B861-2CCFF2E7CF86}"/>
              </a:ext>
            </a:extLst>
          </p:cNvPr>
          <p:cNvCxnSpPr>
            <a:cxnSpLocks/>
          </p:cNvCxnSpPr>
          <p:nvPr/>
        </p:nvCxnSpPr>
        <p:spPr>
          <a:xfrm>
            <a:off x="7647472" y="4117109"/>
            <a:ext cx="0" cy="52961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3F6777C2-4DC8-5747-BC94-2CD55121326B}"/>
              </a:ext>
            </a:extLst>
          </p:cNvPr>
          <p:cNvCxnSpPr>
            <a:cxnSpLocks/>
          </p:cNvCxnSpPr>
          <p:nvPr/>
        </p:nvCxnSpPr>
        <p:spPr>
          <a:xfrm>
            <a:off x="7060723" y="4646719"/>
            <a:ext cx="19045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テキスト ボックス 93">
            <a:extLst>
              <a:ext uri="{FF2B5EF4-FFF2-40B4-BE49-F238E27FC236}">
                <a16:creationId xmlns:a16="http://schemas.microsoft.com/office/drawing/2014/main" id="{ED51B02B-C919-9144-B8DD-56CBA10DED1D}"/>
              </a:ext>
            </a:extLst>
          </p:cNvPr>
          <p:cNvSpPr txBox="1"/>
          <p:nvPr/>
        </p:nvSpPr>
        <p:spPr>
          <a:xfrm>
            <a:off x="7626082" y="2124492"/>
            <a:ext cx="952568" cy="646331"/>
          </a:xfrm>
          <a:prstGeom prst="rect">
            <a:avLst/>
          </a:prstGeom>
          <a:noFill/>
        </p:spPr>
        <p:txBody>
          <a:bodyPr wrap="none" rtlCol="0">
            <a:spAutoFit/>
          </a:bodyPr>
          <a:lstStyle/>
          <a:p>
            <a:r>
              <a:rPr kumimoji="1" lang="en-US" altLang="ja-JP" b="1" dirty="0"/>
              <a:t>PEA </a:t>
            </a:r>
          </a:p>
          <a:p>
            <a:r>
              <a:rPr kumimoji="1" lang="en-US" altLang="ja-JP" b="1" dirty="0"/>
              <a:t>Vacuum</a:t>
            </a:r>
            <a:endParaRPr kumimoji="1" lang="ja-JP" altLang="en-US" b="1" dirty="0"/>
          </a:p>
        </p:txBody>
      </p:sp>
    </p:spTree>
    <p:extLst>
      <p:ext uri="{BB962C8B-B14F-4D97-AF65-F5344CB8AC3E}">
        <p14:creationId xmlns:p14="http://schemas.microsoft.com/office/powerpoint/2010/main" val="29763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0" presetClass="exit" presetSubtype="0" fill="hold" grpId="0" nodeType="withEffect">
                                  <p:stCondLst>
                                    <p:cond delay="0"/>
                                  </p:stCondLst>
                                  <p:childTnLst>
                                    <p:animEffect transition="out" filter="fade">
                                      <p:cBhvr>
                                        <p:cTn id="16" dur="500"/>
                                        <p:tgtEl>
                                          <p:spTgt spid="40"/>
                                        </p:tgtEl>
                                      </p:cBhvr>
                                    </p:animEffect>
                                    <p:set>
                                      <p:cBhvr>
                                        <p:cTn id="17" dur="1" fill="hold">
                                          <p:stCondLst>
                                            <p:cond delay="499"/>
                                          </p:stCondLst>
                                        </p:cTn>
                                        <p:tgtEl>
                                          <p:spTgt spid="40"/>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88"/>
                                        </p:tgtEl>
                                      </p:cBhvr>
                                    </p:animEffect>
                                    <p:set>
                                      <p:cBhvr>
                                        <p:cTn id="20" dur="1" fill="hold">
                                          <p:stCondLst>
                                            <p:cond delay="49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右矢印 10"/>
          <p:cNvSpPr/>
          <p:nvPr/>
        </p:nvSpPr>
        <p:spPr>
          <a:xfrm>
            <a:off x="7051948" y="2063713"/>
            <a:ext cx="1694228" cy="138009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0433" y="437980"/>
            <a:ext cx="9129987" cy="604844"/>
          </a:xfrm>
        </p:spPr>
        <p:txBody>
          <a:bodyPr>
            <a:noAutofit/>
          </a:bodyPr>
          <a:lstStyle/>
          <a:p>
            <a:r>
              <a:rPr lang="en-US" altLang="ja-JP"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Degradation of Cs-O NEA surface</a:t>
            </a:r>
            <a:endParaRPr kumimoji="1" lang="ja-JP" altLang="en-US"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endParaRPr>
          </a:p>
        </p:txBody>
      </p:sp>
      <p:sp>
        <p:nvSpPr>
          <p:cNvPr id="4" name="テキスト ボックス 3"/>
          <p:cNvSpPr txBox="1"/>
          <p:nvPr/>
        </p:nvSpPr>
        <p:spPr>
          <a:xfrm>
            <a:off x="232312" y="1275325"/>
            <a:ext cx="3058851" cy="461665"/>
          </a:xfrm>
          <a:prstGeom prst="rect">
            <a:avLst/>
          </a:prstGeom>
          <a:noFill/>
        </p:spPr>
        <p:txBody>
          <a:bodyPr wrap="none" rtlCol="0">
            <a:spAutoFit/>
          </a:bodyPr>
          <a:lstStyle/>
          <a:p>
            <a:r>
              <a:rPr kumimoji="1"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Thermal desorption</a:t>
            </a:r>
            <a:endParaRPr kumimoji="1" lang="ja-JP" altLang="en-US"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p:txBody>
      </p:sp>
      <p:grpSp>
        <p:nvGrpSpPr>
          <p:cNvPr id="8" name="グループ化 7"/>
          <p:cNvGrpSpPr/>
          <p:nvPr/>
        </p:nvGrpSpPr>
        <p:grpSpPr>
          <a:xfrm>
            <a:off x="1035904" y="1832077"/>
            <a:ext cx="740102" cy="1882037"/>
            <a:chOff x="477286" y="1753667"/>
            <a:chExt cx="740102" cy="1985059"/>
          </a:xfrm>
        </p:grpSpPr>
        <p:sp>
          <p:nvSpPr>
            <p:cNvPr id="9" name="正方形/長方形 8"/>
            <p:cNvSpPr/>
            <p:nvPr/>
          </p:nvSpPr>
          <p:spPr>
            <a:xfrm>
              <a:off x="477286" y="1753667"/>
              <a:ext cx="740102" cy="1985059"/>
            </a:xfrm>
            <a:prstGeom prst="rect">
              <a:avLst/>
            </a:prstGeom>
            <a:solidFill>
              <a:schemeClr val="accent1">
                <a:lumMod val="40000"/>
                <a:lumOff val="60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503890" y="2552190"/>
              <a:ext cx="663964" cy="681711"/>
            </a:xfrm>
            <a:prstGeom prst="rect">
              <a:avLst/>
            </a:prstGeom>
            <a:noFill/>
          </p:spPr>
          <p:txBody>
            <a:bodyPr wrap="none" rtlCol="0">
              <a:spAutoFit/>
            </a:bodyPr>
            <a:lstStyle/>
            <a:p>
              <a:r>
                <a:rPr kumimoji="1" lang="en-US" altLang="ja-JP" dirty="0"/>
                <a:t>NEA</a:t>
              </a:r>
            </a:p>
            <a:p>
              <a:r>
                <a:rPr kumimoji="1" lang="en-US" altLang="ja-JP" dirty="0"/>
                <a:t>GaAs</a:t>
              </a:r>
              <a:endParaRPr kumimoji="1" lang="ja-JP" altLang="en-US" dirty="0"/>
            </a:p>
          </p:txBody>
        </p:sp>
      </p:grpSp>
      <p:grpSp>
        <p:nvGrpSpPr>
          <p:cNvPr id="15" name="グループ化 14"/>
          <p:cNvGrpSpPr/>
          <p:nvPr/>
        </p:nvGrpSpPr>
        <p:grpSpPr>
          <a:xfrm>
            <a:off x="1806407" y="1845315"/>
            <a:ext cx="473153" cy="355516"/>
            <a:chOff x="1345355" y="2181600"/>
            <a:chExt cx="473153" cy="374977"/>
          </a:xfrm>
        </p:grpSpPr>
        <p:sp>
          <p:nvSpPr>
            <p:cNvPr id="14" name="楕円 13"/>
            <p:cNvSpPr/>
            <p:nvPr/>
          </p:nvSpPr>
          <p:spPr>
            <a:xfrm>
              <a:off x="1345355" y="2201875"/>
              <a:ext cx="395663" cy="35470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356522" y="2181600"/>
              <a:ext cx="461986" cy="369332"/>
            </a:xfrm>
            <a:prstGeom prst="rect">
              <a:avLst/>
            </a:prstGeom>
            <a:noFill/>
          </p:spPr>
          <p:txBody>
            <a:bodyPr wrap="none" rtlCol="0">
              <a:spAutoFit/>
            </a:bodyPr>
            <a:lstStyle/>
            <a:p>
              <a:r>
                <a:rPr kumimoji="1" lang="en-US" altLang="ja-JP" dirty="0"/>
                <a:t>Cs</a:t>
              </a:r>
              <a:endParaRPr kumimoji="1" lang="ja-JP" altLang="en-US" dirty="0"/>
            </a:p>
          </p:txBody>
        </p:sp>
      </p:grpSp>
      <p:grpSp>
        <p:nvGrpSpPr>
          <p:cNvPr id="16" name="グループ化 15"/>
          <p:cNvGrpSpPr/>
          <p:nvPr/>
        </p:nvGrpSpPr>
        <p:grpSpPr>
          <a:xfrm>
            <a:off x="1806407" y="2322991"/>
            <a:ext cx="473153" cy="355516"/>
            <a:chOff x="1345355" y="2181600"/>
            <a:chExt cx="473153" cy="374977"/>
          </a:xfrm>
        </p:grpSpPr>
        <p:sp>
          <p:nvSpPr>
            <p:cNvPr id="17" name="楕円 16"/>
            <p:cNvSpPr/>
            <p:nvPr/>
          </p:nvSpPr>
          <p:spPr>
            <a:xfrm>
              <a:off x="1345355" y="2201875"/>
              <a:ext cx="395663" cy="35470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356522" y="2181600"/>
              <a:ext cx="461986" cy="369332"/>
            </a:xfrm>
            <a:prstGeom prst="rect">
              <a:avLst/>
            </a:prstGeom>
            <a:noFill/>
          </p:spPr>
          <p:txBody>
            <a:bodyPr wrap="none" rtlCol="0">
              <a:spAutoFit/>
            </a:bodyPr>
            <a:lstStyle/>
            <a:p>
              <a:r>
                <a:rPr kumimoji="1" lang="en-US" altLang="ja-JP" dirty="0"/>
                <a:t>Cs</a:t>
              </a:r>
              <a:endParaRPr kumimoji="1" lang="ja-JP" altLang="en-US" dirty="0"/>
            </a:p>
          </p:txBody>
        </p:sp>
      </p:grpSp>
      <p:grpSp>
        <p:nvGrpSpPr>
          <p:cNvPr id="19" name="グループ化 18"/>
          <p:cNvGrpSpPr/>
          <p:nvPr/>
        </p:nvGrpSpPr>
        <p:grpSpPr>
          <a:xfrm>
            <a:off x="1806407" y="2780928"/>
            <a:ext cx="473153" cy="355516"/>
            <a:chOff x="1345355" y="2181600"/>
            <a:chExt cx="473153" cy="374977"/>
          </a:xfrm>
        </p:grpSpPr>
        <p:sp>
          <p:nvSpPr>
            <p:cNvPr id="20" name="楕円 19"/>
            <p:cNvSpPr/>
            <p:nvPr/>
          </p:nvSpPr>
          <p:spPr>
            <a:xfrm>
              <a:off x="1345355" y="2201875"/>
              <a:ext cx="395663" cy="35470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356522" y="2181600"/>
              <a:ext cx="461986" cy="369332"/>
            </a:xfrm>
            <a:prstGeom prst="rect">
              <a:avLst/>
            </a:prstGeom>
            <a:noFill/>
          </p:spPr>
          <p:txBody>
            <a:bodyPr wrap="none" rtlCol="0">
              <a:spAutoFit/>
            </a:bodyPr>
            <a:lstStyle/>
            <a:p>
              <a:r>
                <a:rPr kumimoji="1" lang="en-US" altLang="ja-JP" dirty="0"/>
                <a:t>Cs</a:t>
              </a:r>
              <a:endParaRPr kumimoji="1" lang="ja-JP" altLang="en-US" dirty="0"/>
            </a:p>
          </p:txBody>
        </p:sp>
      </p:grpSp>
      <p:grpSp>
        <p:nvGrpSpPr>
          <p:cNvPr id="22" name="グループ化 21"/>
          <p:cNvGrpSpPr/>
          <p:nvPr/>
        </p:nvGrpSpPr>
        <p:grpSpPr>
          <a:xfrm>
            <a:off x="1776006" y="3251242"/>
            <a:ext cx="461986" cy="355516"/>
            <a:chOff x="1312193" y="2181600"/>
            <a:chExt cx="461986" cy="374977"/>
          </a:xfrm>
        </p:grpSpPr>
        <p:sp>
          <p:nvSpPr>
            <p:cNvPr id="23" name="楕円 22"/>
            <p:cNvSpPr/>
            <p:nvPr/>
          </p:nvSpPr>
          <p:spPr>
            <a:xfrm>
              <a:off x="1345355" y="2201875"/>
              <a:ext cx="395663" cy="35470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312193" y="2181600"/>
              <a:ext cx="461986" cy="369332"/>
            </a:xfrm>
            <a:prstGeom prst="rect">
              <a:avLst/>
            </a:prstGeom>
            <a:noFill/>
          </p:spPr>
          <p:txBody>
            <a:bodyPr wrap="none" rtlCol="0">
              <a:spAutoFit/>
            </a:bodyPr>
            <a:lstStyle/>
            <a:p>
              <a:r>
                <a:rPr kumimoji="1" lang="en-US" altLang="ja-JP" dirty="0"/>
                <a:t>Cs</a:t>
              </a:r>
              <a:endParaRPr kumimoji="1" lang="ja-JP" altLang="en-US" dirty="0"/>
            </a:p>
          </p:txBody>
        </p:sp>
      </p:grpSp>
      <p:sp>
        <p:nvSpPr>
          <p:cNvPr id="31" name="右矢印 30"/>
          <p:cNvSpPr/>
          <p:nvPr/>
        </p:nvSpPr>
        <p:spPr>
          <a:xfrm>
            <a:off x="369896" y="2538292"/>
            <a:ext cx="659451" cy="3333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137914" y="2111381"/>
            <a:ext cx="849913" cy="461665"/>
          </a:xfrm>
          <a:prstGeom prst="rect">
            <a:avLst/>
          </a:prstGeom>
          <a:noFill/>
        </p:spPr>
        <p:txBody>
          <a:bodyPr wrap="none" rtlCol="0">
            <a:spAutoFit/>
          </a:bodyPr>
          <a:lstStyle/>
          <a:p>
            <a:r>
              <a:rPr kumimoji="1" lang="en-US" altLang="ja-JP" sz="2400" dirty="0">
                <a:solidFill>
                  <a:schemeClr val="tx1">
                    <a:lumMod val="75000"/>
                    <a:lumOff val="25000"/>
                  </a:schemeClr>
                </a:solidFill>
                <a:latin typeface="Rounded Mgen+ 1c medium" panose="020B0502020203020207" pitchFamily="34" charset="-128"/>
                <a:ea typeface="Rounded Mgen+ 1c medium" panose="020B0502020203020207" pitchFamily="34" charset="-128"/>
                <a:cs typeface="Rounded Mgen+ 1c medium" panose="020B0502020203020207" pitchFamily="34" charset="-128"/>
              </a:rPr>
              <a:t>heat</a:t>
            </a:r>
            <a:endParaRPr kumimoji="1" lang="ja-JP" altLang="en-US" sz="2400" dirty="0">
              <a:solidFill>
                <a:schemeClr val="tx1">
                  <a:lumMod val="75000"/>
                  <a:lumOff val="25000"/>
                </a:schemeClr>
              </a:solidFill>
              <a:latin typeface="Rounded Mgen+ 1c medium" panose="020B0502020203020207" pitchFamily="34" charset="-128"/>
              <a:ea typeface="Rounded Mgen+ 1c medium" panose="020B0502020203020207" pitchFamily="34" charset="-128"/>
              <a:cs typeface="Rounded Mgen+ 1c medium" panose="020B0502020203020207" pitchFamily="34" charset="-128"/>
            </a:endParaRPr>
          </a:p>
        </p:txBody>
      </p:sp>
      <p:sp>
        <p:nvSpPr>
          <p:cNvPr id="39" name="テキスト ボックス 38"/>
          <p:cNvSpPr txBox="1"/>
          <p:nvPr/>
        </p:nvSpPr>
        <p:spPr>
          <a:xfrm>
            <a:off x="3308654" y="1250519"/>
            <a:ext cx="2411238" cy="461665"/>
          </a:xfrm>
          <a:prstGeom prst="rect">
            <a:avLst/>
          </a:prstGeom>
          <a:noFill/>
        </p:spPr>
        <p:txBody>
          <a:bodyPr wrap="none" rtlCol="0">
            <a:spAutoFit/>
          </a:bodyPr>
          <a:lstStyle/>
          <a:p>
            <a:r>
              <a:rPr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Gas adsorption</a:t>
            </a:r>
            <a:endParaRPr kumimoji="1" lang="ja-JP" altLang="en-US"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p:txBody>
      </p:sp>
      <p:sp>
        <p:nvSpPr>
          <p:cNvPr id="40" name="テキスト ボックス 39"/>
          <p:cNvSpPr txBox="1"/>
          <p:nvPr/>
        </p:nvSpPr>
        <p:spPr>
          <a:xfrm>
            <a:off x="6244507" y="1325571"/>
            <a:ext cx="2071401" cy="461665"/>
          </a:xfrm>
          <a:prstGeom prst="rect">
            <a:avLst/>
          </a:prstGeom>
          <a:noFill/>
        </p:spPr>
        <p:txBody>
          <a:bodyPr wrap="none" rtlCol="0">
            <a:spAutoFit/>
          </a:bodyPr>
          <a:lstStyle/>
          <a:p>
            <a:r>
              <a:rPr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Ion Feedback</a:t>
            </a:r>
            <a:endParaRPr kumimoji="1" lang="ja-JP" altLang="en-US"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p:txBody>
      </p:sp>
      <p:sp>
        <p:nvSpPr>
          <p:cNvPr id="41" name="正方形/長方形 40"/>
          <p:cNvSpPr/>
          <p:nvPr/>
        </p:nvSpPr>
        <p:spPr>
          <a:xfrm>
            <a:off x="3401664" y="1841263"/>
            <a:ext cx="740102" cy="1985059"/>
          </a:xfrm>
          <a:prstGeom prst="rect">
            <a:avLst/>
          </a:prstGeom>
          <a:solidFill>
            <a:schemeClr val="accent1">
              <a:lumMod val="40000"/>
              <a:lumOff val="60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dirty="0"/>
          </a:p>
        </p:txBody>
      </p:sp>
      <p:sp>
        <p:nvSpPr>
          <p:cNvPr id="42" name="テキスト ボックス 41"/>
          <p:cNvSpPr txBox="1"/>
          <p:nvPr/>
        </p:nvSpPr>
        <p:spPr>
          <a:xfrm>
            <a:off x="3434424" y="2469902"/>
            <a:ext cx="663964" cy="646331"/>
          </a:xfrm>
          <a:prstGeom prst="rect">
            <a:avLst/>
          </a:prstGeom>
          <a:noFill/>
        </p:spPr>
        <p:txBody>
          <a:bodyPr wrap="none" rtlCol="0">
            <a:spAutoFit/>
          </a:bodyPr>
          <a:lstStyle/>
          <a:p>
            <a:r>
              <a:rPr kumimoji="1" lang="en-US" altLang="ja-JP" dirty="0"/>
              <a:t>NEA</a:t>
            </a:r>
          </a:p>
          <a:p>
            <a:r>
              <a:rPr kumimoji="1" lang="en-US" altLang="ja-JP" dirty="0"/>
              <a:t>GaAs</a:t>
            </a:r>
            <a:endParaRPr kumimoji="1" lang="ja-JP" altLang="en-US" dirty="0"/>
          </a:p>
        </p:txBody>
      </p:sp>
      <p:grpSp>
        <p:nvGrpSpPr>
          <p:cNvPr id="5" name="グループ化 4">
            <a:extLst>
              <a:ext uri="{FF2B5EF4-FFF2-40B4-BE49-F238E27FC236}">
                <a16:creationId xmlns:a16="http://schemas.microsoft.com/office/drawing/2014/main" id="{B6AB7094-A677-1247-92A9-2D36A4311A19}"/>
              </a:ext>
            </a:extLst>
          </p:cNvPr>
          <p:cNvGrpSpPr/>
          <p:nvPr/>
        </p:nvGrpSpPr>
        <p:grpSpPr>
          <a:xfrm>
            <a:off x="5132883" y="1822889"/>
            <a:ext cx="432000" cy="432000"/>
            <a:chOff x="5132883" y="1822889"/>
            <a:chExt cx="432000" cy="432000"/>
          </a:xfrm>
        </p:grpSpPr>
        <p:sp>
          <p:nvSpPr>
            <p:cNvPr id="47" name="楕円 46"/>
            <p:cNvSpPr/>
            <p:nvPr/>
          </p:nvSpPr>
          <p:spPr>
            <a:xfrm>
              <a:off x="5132883" y="1822889"/>
              <a:ext cx="432000" cy="43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4" name="テキスト ボックス 43"/>
                <p:cNvSpPr txBox="1"/>
                <p:nvPr/>
              </p:nvSpPr>
              <p:spPr>
                <a:xfrm>
                  <a:off x="5141679" y="1900390"/>
                  <a:ext cx="414409" cy="276999"/>
                </a:xfrm>
                <a:prstGeom prst="rect">
                  <a:avLst/>
                </a:prstGeom>
                <a:noFill/>
              </p:spPr>
              <p:txBody>
                <a:bodyPr wrap="none" lIns="0" tIns="0" rIns="0" bIns="0" rtlCol="0">
                  <a:spAutoFit/>
                </a:bodyPr>
                <a:lstStyle/>
                <a:p>
                  <a14:m>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b="0" i="0" smtClean="0">
                              <a:latin typeface="Cambria Math" panose="02040503050406030204" pitchFamily="18" charset="0"/>
                            </a:rPr>
                            <m:t>H</m:t>
                          </m:r>
                        </m:e>
                        <m:sub>
                          <m:r>
                            <a:rPr kumimoji="1" lang="en-US" altLang="ja-JP" b="0" i="0" smtClean="0">
                              <a:latin typeface="Cambria Math" panose="02040503050406030204" pitchFamily="18" charset="0"/>
                            </a:rPr>
                            <m:t>2</m:t>
                          </m:r>
                        </m:sub>
                      </m:sSub>
                    </m:oMath>
                  </a14:m>
                  <a:r>
                    <a:rPr kumimoji="1" lang="en-US" altLang="ja-JP" dirty="0"/>
                    <a:t>O</a:t>
                  </a:r>
                  <a:endParaRPr kumimoji="1" lang="ja-JP" altLang="en-US" dirty="0"/>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a:off x="5141679" y="1900390"/>
                  <a:ext cx="414409" cy="276999"/>
                </a:xfrm>
                <a:prstGeom prst="rect">
                  <a:avLst/>
                </a:prstGeom>
                <a:blipFill>
                  <a:blip r:embed="rId2"/>
                  <a:stretch>
                    <a:fillRect l="-18182" t="-22727" r="-33333" b="-50000"/>
                  </a:stretch>
                </a:blipFill>
              </p:spPr>
              <p:txBody>
                <a:bodyPr/>
                <a:lstStyle/>
                <a:p>
                  <a:r>
                    <a:rPr lang="ja-JP" altLang="en-US">
                      <a:noFill/>
                    </a:rPr>
                    <a:t> </a:t>
                  </a:r>
                </a:p>
              </p:txBody>
            </p:sp>
          </mc:Fallback>
        </mc:AlternateContent>
      </p:grpSp>
      <p:grpSp>
        <p:nvGrpSpPr>
          <p:cNvPr id="6" name="グループ化 5">
            <a:extLst>
              <a:ext uri="{FF2B5EF4-FFF2-40B4-BE49-F238E27FC236}">
                <a16:creationId xmlns:a16="http://schemas.microsoft.com/office/drawing/2014/main" id="{1179FC6A-A143-E74B-9581-D2D4071B174A}"/>
              </a:ext>
            </a:extLst>
          </p:cNvPr>
          <p:cNvGrpSpPr/>
          <p:nvPr/>
        </p:nvGrpSpPr>
        <p:grpSpPr>
          <a:xfrm>
            <a:off x="5037547" y="2580801"/>
            <a:ext cx="432000" cy="432000"/>
            <a:chOff x="5037547" y="2580801"/>
            <a:chExt cx="432000" cy="432000"/>
          </a:xfrm>
        </p:grpSpPr>
        <p:sp>
          <p:nvSpPr>
            <p:cNvPr id="48" name="楕円 47"/>
            <p:cNvSpPr/>
            <p:nvPr/>
          </p:nvSpPr>
          <p:spPr>
            <a:xfrm>
              <a:off x="5037547" y="2580801"/>
              <a:ext cx="432000" cy="432000"/>
            </a:xfrm>
            <a:prstGeom prst="ellipse">
              <a:avLst/>
            </a:prstGeom>
            <a:solidFill>
              <a:schemeClr val="accent1">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5" name="テキスト ボックス 44"/>
                <p:cNvSpPr txBox="1"/>
                <p:nvPr/>
              </p:nvSpPr>
              <p:spPr>
                <a:xfrm>
                  <a:off x="5095138" y="2658302"/>
                  <a:ext cx="3168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b="0" i="0" smtClean="0">
                                <a:latin typeface="Cambria Math" panose="02040503050406030204" pitchFamily="18" charset="0"/>
                              </a:rPr>
                              <m:t>O</m:t>
                            </m:r>
                          </m:e>
                          <m:sub>
                            <m:r>
                              <a:rPr kumimoji="1" lang="en-US" altLang="ja-JP" b="0" i="0" smtClean="0">
                                <a:latin typeface="Cambria Math" panose="02040503050406030204" pitchFamily="18" charset="0"/>
                              </a:rPr>
                              <m:t>2</m:t>
                            </m:r>
                          </m:sub>
                        </m:sSub>
                      </m:oMath>
                    </m:oMathPara>
                  </a14:m>
                  <a:endParaRPr kumimoji="1" lang="ja-JP" altLang="en-US" dirty="0"/>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a:off x="5095138" y="2658302"/>
                  <a:ext cx="316818" cy="276999"/>
                </a:xfrm>
                <a:prstGeom prst="rect">
                  <a:avLst/>
                </a:prstGeom>
                <a:blipFill>
                  <a:blip r:embed="rId3"/>
                  <a:stretch>
                    <a:fillRect l="-11538" r="-3846" b="-13043"/>
                  </a:stretch>
                </a:blipFill>
              </p:spPr>
              <p:txBody>
                <a:bodyPr/>
                <a:lstStyle/>
                <a:p>
                  <a:r>
                    <a:rPr lang="ja-JP" altLang="en-US">
                      <a:noFill/>
                    </a:rPr>
                    <a:t> </a:t>
                  </a:r>
                </a:p>
              </p:txBody>
            </p:sp>
          </mc:Fallback>
        </mc:AlternateContent>
      </p:grpSp>
      <p:grpSp>
        <p:nvGrpSpPr>
          <p:cNvPr id="7" name="グループ化 6">
            <a:extLst>
              <a:ext uri="{FF2B5EF4-FFF2-40B4-BE49-F238E27FC236}">
                <a16:creationId xmlns:a16="http://schemas.microsoft.com/office/drawing/2014/main" id="{CAA1A5F9-770B-FF4E-A140-908772D4CEBE}"/>
              </a:ext>
            </a:extLst>
          </p:cNvPr>
          <p:cNvGrpSpPr/>
          <p:nvPr/>
        </p:nvGrpSpPr>
        <p:grpSpPr>
          <a:xfrm>
            <a:off x="5053437" y="3338713"/>
            <a:ext cx="454676" cy="432000"/>
            <a:chOff x="5053437" y="3338713"/>
            <a:chExt cx="454676" cy="432000"/>
          </a:xfrm>
        </p:grpSpPr>
        <p:sp>
          <p:nvSpPr>
            <p:cNvPr id="49" name="楕円 48"/>
            <p:cNvSpPr/>
            <p:nvPr/>
          </p:nvSpPr>
          <p:spPr>
            <a:xfrm>
              <a:off x="5064775" y="3338713"/>
              <a:ext cx="432000" cy="432000"/>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6" name="テキスト ボックス 45"/>
                <p:cNvSpPr txBox="1"/>
                <p:nvPr/>
              </p:nvSpPr>
              <p:spPr>
                <a:xfrm>
                  <a:off x="5053437" y="3416214"/>
                  <a:ext cx="4546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b="0" i="0" smtClean="0">
                                <a:latin typeface="Cambria Math" panose="02040503050406030204" pitchFamily="18" charset="0"/>
                              </a:rPr>
                              <m:t>CO</m:t>
                            </m:r>
                          </m:e>
                          <m:sub>
                            <m:r>
                              <a:rPr kumimoji="1" lang="en-US" altLang="ja-JP" b="0" i="0" smtClean="0">
                                <a:latin typeface="Cambria Math" panose="02040503050406030204" pitchFamily="18" charset="0"/>
                              </a:rPr>
                              <m:t>2</m:t>
                            </m:r>
                          </m:sub>
                        </m:sSub>
                      </m:oMath>
                    </m:oMathPara>
                  </a14:m>
                  <a:endParaRPr kumimoji="1" lang="ja-JP" altLang="en-US" dirty="0"/>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5053437" y="3416214"/>
                  <a:ext cx="454676" cy="276999"/>
                </a:xfrm>
                <a:prstGeom prst="rect">
                  <a:avLst/>
                </a:prstGeom>
                <a:blipFill>
                  <a:blip r:embed="rId4"/>
                  <a:stretch>
                    <a:fillRect l="-8108" b="-8696"/>
                  </a:stretch>
                </a:blipFill>
              </p:spPr>
              <p:txBody>
                <a:bodyPr/>
                <a:lstStyle/>
                <a:p>
                  <a:r>
                    <a:rPr lang="ja-JP" altLang="en-US">
                      <a:noFill/>
                    </a:rPr>
                    <a:t> </a:t>
                  </a:r>
                </a:p>
              </p:txBody>
            </p:sp>
          </mc:Fallback>
        </mc:AlternateContent>
      </p:grpSp>
      <p:sp>
        <p:nvSpPr>
          <p:cNvPr id="66" name="正方形/長方形 65">
            <a:extLst>
              <a:ext uri="{FF2B5EF4-FFF2-40B4-BE49-F238E27FC236}">
                <a16:creationId xmlns:a16="http://schemas.microsoft.com/office/drawing/2014/main" id="{84ABB7D0-9414-034D-ADD7-45D0C9F72F8D}"/>
              </a:ext>
            </a:extLst>
          </p:cNvPr>
          <p:cNvSpPr/>
          <p:nvPr/>
        </p:nvSpPr>
        <p:spPr>
          <a:xfrm>
            <a:off x="3846681" y="6312684"/>
            <a:ext cx="5174786" cy="338554"/>
          </a:xfrm>
          <a:prstGeom prst="rect">
            <a:avLst/>
          </a:prstGeom>
        </p:spPr>
        <p:txBody>
          <a:bodyPr wrap="square">
            <a:spAutoFit/>
          </a:bodyPr>
          <a:lstStyle/>
          <a:p>
            <a:r>
              <a:rPr lang="en-US" altLang="ja-JP" sz="1600" dirty="0"/>
              <a:t>C. </a:t>
            </a:r>
            <a:r>
              <a:rPr lang="en-US" altLang="ja-JP" sz="1600" dirty="0" err="1"/>
              <a:t>Shonaka</a:t>
            </a:r>
            <a:r>
              <a:rPr lang="en-US" altLang="ja-JP" sz="1600" dirty="0"/>
              <a:t>, Master thesis, Hiroshima U. (2009)</a:t>
            </a:r>
            <a:endParaRPr lang="ja-JP" altLang="en-US" sz="1600" dirty="0"/>
          </a:p>
        </p:txBody>
      </p:sp>
      <p:pic>
        <p:nvPicPr>
          <p:cNvPr id="12" name="図 11">
            <a:extLst>
              <a:ext uri="{FF2B5EF4-FFF2-40B4-BE49-F238E27FC236}">
                <a16:creationId xmlns:a16="http://schemas.microsoft.com/office/drawing/2014/main" id="{5CE5D7B9-8263-6248-BA98-2999A49E8CE9}"/>
              </a:ext>
            </a:extLst>
          </p:cNvPr>
          <p:cNvPicPr>
            <a:picLocks noChangeAspect="1"/>
          </p:cNvPicPr>
          <p:nvPr/>
        </p:nvPicPr>
        <p:blipFill rotWithShape="1">
          <a:blip r:embed="rId5">
            <a:extLst>
              <a:ext uri="{28A0092B-C50C-407E-A947-70E740481C1C}">
                <a14:useLocalDpi xmlns:a14="http://schemas.microsoft.com/office/drawing/2010/main" val="0"/>
              </a:ext>
            </a:extLst>
          </a:blip>
          <a:srcRect l="4647" t="4666"/>
          <a:stretch/>
        </p:blipFill>
        <p:spPr>
          <a:xfrm>
            <a:off x="232312" y="3985213"/>
            <a:ext cx="3459441" cy="2847875"/>
          </a:xfrm>
          <a:prstGeom prst="rect">
            <a:avLst/>
          </a:prstGeom>
        </p:spPr>
      </p:pic>
      <p:sp>
        <p:nvSpPr>
          <p:cNvPr id="38" name="テキスト ボックス 37">
            <a:extLst>
              <a:ext uri="{FF2B5EF4-FFF2-40B4-BE49-F238E27FC236}">
                <a16:creationId xmlns:a16="http://schemas.microsoft.com/office/drawing/2014/main" id="{E05CC63B-1123-6441-BB0E-16CCE192A992}"/>
              </a:ext>
            </a:extLst>
          </p:cNvPr>
          <p:cNvSpPr txBox="1"/>
          <p:nvPr/>
        </p:nvSpPr>
        <p:spPr>
          <a:xfrm>
            <a:off x="4576819" y="4803081"/>
            <a:ext cx="3704860" cy="830997"/>
          </a:xfrm>
          <a:prstGeom prst="rect">
            <a:avLst/>
          </a:prstGeom>
          <a:noFill/>
        </p:spPr>
        <p:txBody>
          <a:bodyPr wrap="none" rtlCol="0">
            <a:spAutoFit/>
          </a:bodyPr>
          <a:lstStyle/>
          <a:p>
            <a:r>
              <a:rPr lang="en-US" altLang="ja-JP" sz="2400" dirty="0">
                <a:solidFill>
                  <a:schemeClr val="tx1">
                    <a:lumMod val="75000"/>
                    <a:lumOff val="25000"/>
                  </a:schemeClr>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1/e lifetime </a:t>
            </a:r>
          </a:p>
          <a:p>
            <a:r>
              <a:rPr kumimoji="1" lang="en-US" altLang="ja-JP" sz="2400" dirty="0">
                <a:solidFill>
                  <a:schemeClr val="tx1">
                    <a:lumMod val="75000"/>
                    <a:lumOff val="25000"/>
                  </a:schemeClr>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3.0 – 4.0 x 10</a:t>
            </a:r>
            <a:r>
              <a:rPr kumimoji="1" lang="en-US" altLang="ja-JP" sz="2400" baseline="30000" dirty="0">
                <a:solidFill>
                  <a:schemeClr val="tx1">
                    <a:lumMod val="75000"/>
                    <a:lumOff val="25000"/>
                  </a:schemeClr>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-4</a:t>
            </a:r>
            <a:r>
              <a:rPr kumimoji="1" lang="en-US" altLang="ja-JP" sz="2400" dirty="0">
                <a:solidFill>
                  <a:schemeClr val="tx1">
                    <a:lumMod val="75000"/>
                    <a:lumOff val="25000"/>
                  </a:schemeClr>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 </a:t>
            </a:r>
            <a:r>
              <a:rPr kumimoji="1" lang="en-US" altLang="ja-JP" sz="2400" dirty="0" err="1">
                <a:solidFill>
                  <a:schemeClr val="tx1">
                    <a:lumMod val="75000"/>
                    <a:lumOff val="25000"/>
                  </a:schemeClr>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Pa.sec</a:t>
            </a:r>
            <a:endParaRPr kumimoji="1" lang="ja-JP" altLang="en-US" sz="2400" dirty="0">
              <a:solidFill>
                <a:schemeClr val="tx1">
                  <a:lumMod val="75000"/>
                  <a:lumOff val="25000"/>
                </a:schemeClr>
              </a:solidFill>
              <a:latin typeface="Rounded Mgen+ 1c heavy" panose="020B0802020203020207" pitchFamily="50" charset="-128"/>
              <a:ea typeface="Rounded Mgen+ 1c heavy" panose="020B0802020203020207" pitchFamily="50" charset="-128"/>
              <a:cs typeface="Rounded Mgen+ 1c heavy" panose="020B0802020203020207" pitchFamily="50" charset="-128"/>
            </a:endParaRPr>
          </a:p>
        </p:txBody>
      </p:sp>
      <p:sp>
        <p:nvSpPr>
          <p:cNvPr id="70" name="正方形/長方形 69"/>
          <p:cNvSpPr/>
          <p:nvPr/>
        </p:nvSpPr>
        <p:spPr>
          <a:xfrm>
            <a:off x="6305813" y="1832077"/>
            <a:ext cx="740102" cy="1985059"/>
          </a:xfrm>
          <a:prstGeom prst="rect">
            <a:avLst/>
          </a:prstGeom>
          <a:solidFill>
            <a:schemeClr val="accent1">
              <a:lumMod val="40000"/>
              <a:lumOff val="60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dirty="0">
                <a:ln w="0"/>
                <a:solidFill>
                  <a:schemeClr val="tx1"/>
                </a:solidFill>
                <a:effectLst>
                  <a:outerShdw blurRad="38100" dist="19050" dir="2700000" algn="tl" rotWithShape="0">
                    <a:schemeClr val="dk1">
                      <a:alpha val="40000"/>
                    </a:schemeClr>
                  </a:outerShdw>
                </a:effectLst>
              </a:rPr>
              <a:t>NEA </a:t>
            </a:r>
          </a:p>
          <a:p>
            <a:pPr algn="ctr"/>
            <a:r>
              <a:rPr kumimoji="1" lang="en-US" altLang="ja-JP" dirty="0">
                <a:ln w="0"/>
                <a:solidFill>
                  <a:schemeClr val="tx1"/>
                </a:solidFill>
                <a:effectLst>
                  <a:outerShdw blurRad="38100" dist="19050" dir="2700000" algn="tl" rotWithShape="0">
                    <a:schemeClr val="dk1">
                      <a:alpha val="40000"/>
                    </a:schemeClr>
                  </a:outerShdw>
                </a:effectLst>
              </a:rPr>
              <a:t>GaAs</a:t>
            </a:r>
            <a:endParaRPr kumimoji="1" lang="ja-JP" altLang="en-US" dirty="0">
              <a:ln w="0"/>
              <a:solidFill>
                <a:schemeClr val="tx1"/>
              </a:solidFill>
              <a:effectLst>
                <a:outerShdw blurRad="38100" dist="19050" dir="2700000" algn="tl" rotWithShape="0">
                  <a:schemeClr val="dk1">
                    <a:alpha val="40000"/>
                  </a:schemeClr>
                </a:outerShdw>
              </a:effectLst>
            </a:endParaRPr>
          </a:p>
        </p:txBody>
      </p:sp>
      <p:grpSp>
        <p:nvGrpSpPr>
          <p:cNvPr id="50" name="グループ化 49"/>
          <p:cNvGrpSpPr/>
          <p:nvPr/>
        </p:nvGrpSpPr>
        <p:grpSpPr>
          <a:xfrm>
            <a:off x="7945294" y="2443634"/>
            <a:ext cx="370614" cy="461665"/>
            <a:chOff x="7638630" y="2733706"/>
            <a:chExt cx="370614" cy="461665"/>
          </a:xfrm>
        </p:grpSpPr>
        <p:sp>
          <p:nvSpPr>
            <p:cNvPr id="78" name="楕円 77"/>
            <p:cNvSpPr/>
            <p:nvPr/>
          </p:nvSpPr>
          <p:spPr>
            <a:xfrm>
              <a:off x="7675328" y="2824557"/>
              <a:ext cx="297218" cy="279965"/>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7638630" y="2733706"/>
              <a:ext cx="370614" cy="461665"/>
            </a:xfrm>
            <a:prstGeom prst="rect">
              <a:avLst/>
            </a:prstGeom>
            <a:noFill/>
          </p:spPr>
          <p:txBody>
            <a:bodyPr wrap="none" rtlCol="0">
              <a:spAutoFit/>
            </a:bodyPr>
            <a:lstStyle/>
            <a:p>
              <a:r>
                <a:rPr kumimoji="1" lang="en-US" altLang="ja-JP" sz="2400" dirty="0"/>
                <a:t>+</a:t>
              </a:r>
              <a:endParaRPr kumimoji="1" lang="ja-JP" altLang="en-US" sz="2400" dirty="0"/>
            </a:p>
          </p:txBody>
        </p:sp>
      </p:grpSp>
      <p:grpSp>
        <p:nvGrpSpPr>
          <p:cNvPr id="75" name="グループ化 74"/>
          <p:cNvGrpSpPr/>
          <p:nvPr/>
        </p:nvGrpSpPr>
        <p:grpSpPr>
          <a:xfrm>
            <a:off x="7555240" y="2714952"/>
            <a:ext cx="370614" cy="461665"/>
            <a:chOff x="7638630" y="2733706"/>
            <a:chExt cx="370614" cy="461665"/>
          </a:xfrm>
        </p:grpSpPr>
        <p:sp>
          <p:nvSpPr>
            <p:cNvPr id="81" name="楕円 80"/>
            <p:cNvSpPr/>
            <p:nvPr/>
          </p:nvSpPr>
          <p:spPr>
            <a:xfrm>
              <a:off x="7675328" y="2824557"/>
              <a:ext cx="297218" cy="279965"/>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7638630" y="2733706"/>
              <a:ext cx="370614" cy="461665"/>
            </a:xfrm>
            <a:prstGeom prst="rect">
              <a:avLst/>
            </a:prstGeom>
            <a:noFill/>
          </p:spPr>
          <p:txBody>
            <a:bodyPr wrap="none" rtlCol="0">
              <a:spAutoFit/>
            </a:bodyPr>
            <a:lstStyle/>
            <a:p>
              <a:r>
                <a:rPr kumimoji="1" lang="en-US" altLang="ja-JP" sz="2400" dirty="0"/>
                <a:t>+</a:t>
              </a:r>
              <a:endParaRPr kumimoji="1" lang="ja-JP" altLang="en-US" sz="2400" dirty="0"/>
            </a:p>
          </p:txBody>
        </p:sp>
      </p:grpSp>
    </p:spTree>
    <p:extLst>
      <p:ext uri="{BB962C8B-B14F-4D97-AF65-F5344CB8AC3E}">
        <p14:creationId xmlns:p14="http://schemas.microsoft.com/office/powerpoint/2010/main" val="1718567157"/>
      </p:ext>
    </p:extLst>
  </p:cSld>
  <p:clrMapOvr>
    <a:masterClrMapping/>
  </p:clrMapOvr>
  <mc:AlternateContent xmlns:mc="http://schemas.openxmlformats.org/markup-compatibility/2006" xmlns:p14="http://schemas.microsoft.com/office/powerpoint/2010/main">
    <mc:Choice Requires="p14">
      <p:transition spd="slow" p14:dur="2000" advTm="329"/>
    </mc:Choice>
    <mc:Fallback xmlns="">
      <p:transition spd="slow" advTm="3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6 -1.11111E-6 L 2.77778E-6 -1.11111E-6 C 0.02916 0.00139 -0.00799 -0.00046 0.05677 0.00093 C 0.0585 0.00093 0.06059 0.00139 0.0625 0.00139 C 0.06788 0.00208 0.0684 0.00208 0.07448 0.00301 L 0.09201 0.00579 L 0.0993 0.00695 C 0.10034 0.00695 0.10156 0.00741 0.10278 0.00741 L 0.11718 0.00741 L 0.11718 0.00764 " pathEditMode="relative" rAng="0" ptsTypes="AAAAAAAAAA">
                                      <p:cBhvr>
                                        <p:cTn id="6" dur="2000" fill="hold"/>
                                        <p:tgtEl>
                                          <p:spTgt spid="22"/>
                                        </p:tgtEl>
                                        <p:attrNameLst>
                                          <p:attrName>ppt_x</p:attrName>
                                          <p:attrName>ppt_y</p:attrName>
                                        </p:attrNameLst>
                                      </p:cBhvr>
                                      <p:rCtr x="5851" y="370"/>
                                    </p:animMotion>
                                  </p:childTnLst>
                                </p:cTn>
                              </p:par>
                              <p:par>
                                <p:cTn id="7" presetID="0" presetClass="path" presetSubtype="0" accel="50000" decel="50000" fill="hold" nodeType="withEffect">
                                  <p:stCondLst>
                                    <p:cond delay="500"/>
                                  </p:stCondLst>
                                  <p:childTnLst>
                                    <p:animMotion origin="layout" path="M -0.0132 0.00787 L 0.11111 -0.00347 " pathEditMode="relative" ptsTypes="AA">
                                      <p:cBhvr>
                                        <p:cTn id="8" dur="2000" fill="hold"/>
                                        <p:tgtEl>
                                          <p:spTgt spid="19"/>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173 0.00324 L -0.10973 0.03148 " pathEditMode="relative" rAng="0" ptsTypes="AA">
                                      <p:cBhvr>
                                        <p:cTn id="12" dur="2000" fill="hold"/>
                                        <p:tgtEl>
                                          <p:spTgt spid="5"/>
                                        </p:tgtEl>
                                        <p:attrNameLst>
                                          <p:attrName>ppt_x</p:attrName>
                                          <p:attrName>ppt_y</p:attrName>
                                        </p:attrNameLst>
                                      </p:cBhvr>
                                      <p:rCtr x="-5573" y="1412"/>
                                    </p:animMotion>
                                  </p:childTnLst>
                                </p:cTn>
                              </p:par>
                              <p:par>
                                <p:cTn id="13" presetID="0" presetClass="path" presetSubtype="0" accel="50000" decel="50000" fill="hold" nodeType="withEffect">
                                  <p:stCondLst>
                                    <p:cond delay="500"/>
                                  </p:stCondLst>
                                  <p:childTnLst>
                                    <p:animMotion origin="layout" path="M 0.00121 0.00116 L -0.1033 -0.0088 " pathEditMode="relative" ptsTypes="AA">
                                      <p:cBhvr>
                                        <p:cTn id="14" dur="2000" fill="hold"/>
                                        <p:tgtEl>
                                          <p:spTgt spid="6"/>
                                        </p:tgtEl>
                                        <p:attrNameLst>
                                          <p:attrName>ppt_x</p:attrName>
                                          <p:attrName>ppt_y</p:attrName>
                                        </p:attrNameLst>
                                      </p:cBhvr>
                                    </p:animMotion>
                                  </p:childTnLst>
                                </p:cTn>
                              </p:par>
                              <p:par>
                                <p:cTn id="15" presetID="0" presetClass="path" presetSubtype="0" accel="50000" decel="50000" fill="hold" nodeType="withEffect">
                                  <p:stCondLst>
                                    <p:cond delay="700"/>
                                  </p:stCondLst>
                                  <p:childTnLst>
                                    <p:animMotion origin="layout" path="M 0.00278 -0.00371 L -0.10885 -0.00764 " pathEditMode="relative" ptsTypes="AA">
                                      <p:cBhvr>
                                        <p:cTn id="16" dur="2000" fill="hold"/>
                                        <p:tgtEl>
                                          <p:spTgt spid="7"/>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500"/>
                                        <p:tgtEl>
                                          <p:spTgt spid="75"/>
                                        </p:tgtEl>
                                      </p:cBhvr>
                                    </p:animEffect>
                                  </p:childTnLst>
                                </p:cTn>
                              </p:par>
                            </p:childTnLst>
                          </p:cTn>
                        </p:par>
                        <p:par>
                          <p:cTn id="30" fill="hold">
                            <p:stCondLst>
                              <p:cond delay="1500"/>
                            </p:stCondLst>
                            <p:childTnLst>
                              <p:par>
                                <p:cTn id="31" presetID="0" presetClass="path" presetSubtype="0" accel="50000" decel="50000" fill="hold" nodeType="afterEffect">
                                  <p:stCondLst>
                                    <p:cond delay="0"/>
                                  </p:stCondLst>
                                  <p:childTnLst>
                                    <p:animMotion origin="layout" path="M -0.00243 -0.00208 L -0.11458 -0.00208 " pathEditMode="relative" ptsTypes="AA">
                                      <p:cBhvr>
                                        <p:cTn id="32" dur="2000" fill="hold"/>
                                        <p:tgtEl>
                                          <p:spTgt spid="50"/>
                                        </p:tgtEl>
                                        <p:attrNameLst>
                                          <p:attrName>ppt_x</p:attrName>
                                          <p:attrName>ppt_y</p:attrName>
                                        </p:attrNameLst>
                                      </p:cBhvr>
                                    </p:animMotion>
                                  </p:childTnLst>
                                </p:cTn>
                              </p:par>
                              <p:par>
                                <p:cTn id="33" presetID="0" presetClass="path" presetSubtype="0" accel="50000" decel="50000" fill="hold" nodeType="withEffect">
                                  <p:stCondLst>
                                    <p:cond delay="500"/>
                                  </p:stCondLst>
                                  <p:childTnLst>
                                    <p:animMotion origin="layout" path="M 0.00503 -0.00139 L -0.07205 -0.00139 " pathEditMode="relative" ptsTypes="AA">
                                      <p:cBhvr>
                                        <p:cTn id="34" dur="2000" fill="hold"/>
                                        <p:tgtEl>
                                          <p:spTgt spid="7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7842" y="0"/>
            <a:ext cx="7886700" cy="1325563"/>
          </a:xfrm>
        </p:spPr>
        <p:txBody>
          <a:bodyPr>
            <a:normAutofit/>
          </a:bodyPr>
          <a:lstStyle/>
          <a:p>
            <a:r>
              <a:rPr kumimoji="1" lang="en-US" altLang="ja-JP"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Robust</a:t>
            </a:r>
            <a:r>
              <a:rPr kumimoji="1" lang="ja-JP" altLang="en-US"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 </a:t>
            </a:r>
            <a:r>
              <a:rPr kumimoji="1" lang="en-US" altLang="ja-JP"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NEA</a:t>
            </a:r>
            <a:r>
              <a:rPr kumimoji="1" lang="ja-JP" altLang="en-US"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 </a:t>
            </a:r>
            <a:r>
              <a:rPr kumimoji="1" lang="en-US" altLang="ja-JP"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GaAs</a:t>
            </a:r>
            <a:r>
              <a:rPr kumimoji="1" lang="ja-JP" altLang="en-US"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 </a:t>
            </a:r>
            <a:r>
              <a:rPr kumimoji="1" lang="en-US" altLang="ja-JP"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cathode</a:t>
            </a:r>
            <a:endParaRPr kumimoji="1" lang="ja-JP" altLang="en-US"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endParaRPr>
          </a:p>
        </p:txBody>
      </p:sp>
      <p:sp>
        <p:nvSpPr>
          <p:cNvPr id="5" name="テキスト ボックス 4"/>
          <p:cNvSpPr txBox="1"/>
          <p:nvPr/>
        </p:nvSpPr>
        <p:spPr>
          <a:xfrm>
            <a:off x="899592" y="1261172"/>
            <a:ext cx="7488832" cy="5447645"/>
          </a:xfrm>
          <a:prstGeom prst="rect">
            <a:avLst/>
          </a:prstGeom>
          <a:noFill/>
          <a:ln w="34925">
            <a:noFill/>
          </a:ln>
        </p:spPr>
        <p:txBody>
          <a:bodyPr wrap="square" rtlCol="0">
            <a:spAutoFit/>
          </a:bodyPr>
          <a:lstStyle/>
          <a:p>
            <a:pPr marL="342900" indent="-342900" latinLnBrk="0">
              <a:buFont typeface="Wingdings" panose="05000000000000000000" pitchFamily="2" charset="2"/>
              <a:buChar char="l"/>
            </a:pPr>
            <a:r>
              <a:rPr kumimoji="1" lang="en-US" altLang="ja-JP" sz="28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Cs-O</a:t>
            </a:r>
            <a:r>
              <a:rPr kumimoji="1" lang="ja-JP" altLang="en-US" sz="280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 </a:t>
            </a:r>
            <a:r>
              <a:rPr kumimoji="1" lang="en-US" altLang="ja-JP" sz="28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NEA GaAs has a limited robustness.</a:t>
            </a:r>
          </a:p>
          <a:p>
            <a:pPr marL="800100" lvl="1" indent="-342900" latinLnBrk="0">
              <a:buFont typeface="Wingdings" panose="05000000000000000000" pitchFamily="2" charset="2"/>
              <a:buChar char="l"/>
            </a:pPr>
            <a:r>
              <a:rPr kumimoji="1"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Requires UHV (&lt;1.0e-9 Pa). </a:t>
            </a:r>
          </a:p>
          <a:p>
            <a:pPr marL="800100" lvl="1" indent="-342900" latinLnBrk="0">
              <a:buFont typeface="Wingdings" panose="05000000000000000000" pitchFamily="2" charset="2"/>
              <a:buChar char="l"/>
            </a:pPr>
            <a:r>
              <a:rPr kumimoji="1"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Only compatible with DC biased electron gun, ~5 MV/m.</a:t>
            </a:r>
          </a:p>
          <a:p>
            <a:pPr marL="800100" lvl="1" indent="-342900" latinLnBrk="0">
              <a:buFont typeface="Wingdings" panose="05000000000000000000" pitchFamily="2" charset="2"/>
              <a:buChar char="l"/>
            </a:pPr>
            <a:r>
              <a:rPr kumimoji="1"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Limited bunch intensity, long bunch, large emittance.</a:t>
            </a:r>
          </a:p>
          <a:p>
            <a:pPr marL="342900" indent="-342900" latinLnBrk="0">
              <a:buFont typeface="Wingdings" panose="05000000000000000000" pitchFamily="2" charset="2"/>
              <a:buChar char="l"/>
            </a:pPr>
            <a:r>
              <a:rPr kumimoji="1" lang="en-US" altLang="ja-JP" sz="28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If a robust NEA surface on GaAs is developed, </a:t>
            </a:r>
          </a:p>
          <a:p>
            <a:pPr marL="800100" lvl="1" indent="-342900" latinLnBrk="0">
              <a:buFont typeface="Wingdings" panose="05000000000000000000" pitchFamily="2" charset="2"/>
              <a:buChar char="l"/>
            </a:pPr>
            <a:r>
              <a:rPr kumimoji="1"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Less requirement on vacuum. </a:t>
            </a:r>
          </a:p>
          <a:p>
            <a:pPr marL="800100" lvl="1" indent="-342900" latinLnBrk="0">
              <a:buFont typeface="Wingdings" panose="05000000000000000000" pitchFamily="2" charset="2"/>
              <a:buChar char="l"/>
            </a:pPr>
            <a:r>
              <a:rPr kumimoji="1"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Compatible with RF electron gun, ~ 100 MV/m. </a:t>
            </a:r>
          </a:p>
          <a:p>
            <a:pPr marL="800100" lvl="1" indent="-342900" latinLnBrk="0">
              <a:buFont typeface="Wingdings" panose="05000000000000000000" pitchFamily="2" charset="2"/>
              <a:buChar char="l"/>
            </a:pPr>
            <a:r>
              <a:rPr kumimoji="1" lang="en-US" altLang="ja-JP" sz="2400" dirty="0">
                <a:solidFill>
                  <a:schemeClr val="tx1">
                    <a:lumMod val="75000"/>
                    <a:lumOff val="2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rPr>
              <a:t>High bunch intensity, short bunch, small emittance. </a:t>
            </a:r>
          </a:p>
          <a:p>
            <a:pPr latinLnBrk="0"/>
            <a:endParaRPr lang="en-US" altLang="ja-JP" sz="2400" dirty="0">
              <a:solidFill>
                <a:schemeClr val="tx1">
                  <a:lumMod val="85000"/>
                  <a:lumOff val="15000"/>
                </a:schemeClr>
              </a:solidFill>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p:txBody>
      </p:sp>
    </p:spTree>
    <p:extLst>
      <p:ext uri="{BB962C8B-B14F-4D97-AF65-F5344CB8AC3E}">
        <p14:creationId xmlns:p14="http://schemas.microsoft.com/office/powerpoint/2010/main" val="344931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43608" y="1772816"/>
            <a:ext cx="7272808" cy="646331"/>
          </a:xfrm>
          <a:prstGeom prst="rect">
            <a:avLst/>
          </a:prstGeom>
          <a:noFill/>
        </p:spPr>
        <p:txBody>
          <a:bodyPr wrap="square" rtlCol="0">
            <a:spAutoFit/>
          </a:bodyPr>
          <a:lstStyle/>
          <a:p>
            <a:pPr latinLnBrk="0"/>
            <a:r>
              <a:rPr kumimoji="1" lang="en-US" altLang="ja-JP" sz="36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NEA Activation with Cs-K-</a:t>
            </a:r>
            <a:r>
              <a:rPr kumimoji="1" lang="en-US" altLang="ja-JP" sz="3600" dirty="0" err="1">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Te</a:t>
            </a:r>
            <a:endParaRPr kumimoji="1" lang="ja-JP" altLang="en-US" sz="36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endParaRPr>
          </a:p>
        </p:txBody>
      </p:sp>
    </p:spTree>
    <p:extLst>
      <p:ext uri="{BB962C8B-B14F-4D97-AF65-F5344CB8AC3E}">
        <p14:creationId xmlns:p14="http://schemas.microsoft.com/office/powerpoint/2010/main" val="1230627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直線コネクタ 112">
            <a:extLst>
              <a:ext uri="{FF2B5EF4-FFF2-40B4-BE49-F238E27FC236}">
                <a16:creationId xmlns:a16="http://schemas.microsoft.com/office/drawing/2014/main" id="{CFA76C3A-2F19-3A44-ABF1-828BE8C7D4FA}"/>
              </a:ext>
            </a:extLst>
          </p:cNvPr>
          <p:cNvCxnSpPr/>
          <p:nvPr/>
        </p:nvCxnSpPr>
        <p:spPr>
          <a:xfrm>
            <a:off x="5373328" y="3344630"/>
            <a:ext cx="11631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グループ化 9">
            <a:extLst>
              <a:ext uri="{FF2B5EF4-FFF2-40B4-BE49-F238E27FC236}">
                <a16:creationId xmlns:a16="http://schemas.microsoft.com/office/drawing/2014/main" id="{276BC326-EC91-D745-86A5-B698D682FDFB}"/>
              </a:ext>
            </a:extLst>
          </p:cNvPr>
          <p:cNvGrpSpPr/>
          <p:nvPr/>
        </p:nvGrpSpPr>
        <p:grpSpPr>
          <a:xfrm>
            <a:off x="4505236" y="2352629"/>
            <a:ext cx="2165895" cy="2899527"/>
            <a:chOff x="7106634" y="2091233"/>
            <a:chExt cx="2165895" cy="2899527"/>
          </a:xfrm>
        </p:grpSpPr>
        <p:sp>
          <p:nvSpPr>
            <p:cNvPr id="38" name="正方形/長方形 37">
              <a:extLst>
                <a:ext uri="{FF2B5EF4-FFF2-40B4-BE49-F238E27FC236}">
                  <a16:creationId xmlns:a16="http://schemas.microsoft.com/office/drawing/2014/main" id="{B95AD293-C7BA-FF47-8C3D-D8B12A355398}"/>
                </a:ext>
              </a:extLst>
            </p:cNvPr>
            <p:cNvSpPr/>
            <p:nvPr/>
          </p:nvSpPr>
          <p:spPr>
            <a:xfrm>
              <a:off x="7106634" y="2112230"/>
              <a:ext cx="2165895" cy="2878530"/>
            </a:xfrm>
            <a:prstGeom prst="rect">
              <a:avLst/>
            </a:prstGeom>
            <a:pattFill prst="ltUpDiag">
              <a:fgClr>
                <a:schemeClr val="tx1"/>
              </a:fgClr>
              <a:bgClr>
                <a:schemeClr val="bg1"/>
              </a:bgClr>
            </a:patt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C89B1D0E-4DED-E547-9047-9B214B6B6956}"/>
                </a:ext>
              </a:extLst>
            </p:cNvPr>
            <p:cNvCxnSpPr>
              <a:cxnSpLocks/>
            </p:cNvCxnSpPr>
            <p:nvPr/>
          </p:nvCxnSpPr>
          <p:spPr>
            <a:xfrm flipV="1">
              <a:off x="7106634" y="2091233"/>
              <a:ext cx="2165895" cy="209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a:xfrm>
            <a:off x="270620" y="20545"/>
            <a:ext cx="8185259" cy="1280890"/>
          </a:xfrm>
        </p:spPr>
        <p:txBody>
          <a:bodyPr>
            <a:normAutofit fontScale="90000"/>
          </a:bodyPr>
          <a:lstStyle/>
          <a:p>
            <a:r>
              <a:rPr lang="en-US" altLang="ja-JP"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NEA</a:t>
            </a:r>
            <a:r>
              <a:rPr lang="ja-JP" altLang="en-US"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 </a:t>
            </a:r>
            <a:r>
              <a:rPr lang="en-US" altLang="ja-JP"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surface with Hetero Junction</a:t>
            </a:r>
            <a:endParaRPr kumimoji="1" lang="ja-JP" altLang="en-US" sz="4000"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endParaRPr>
          </a:p>
        </p:txBody>
      </p:sp>
      <mc:AlternateContent xmlns:mc="http://schemas.openxmlformats.org/markup-compatibility/2006" xmlns:a14="http://schemas.microsoft.com/office/drawing/2010/main">
        <mc:Choice Requires="a14">
          <p:sp>
            <p:nvSpPr>
              <p:cNvPr id="58" name="テキスト ボックス 57"/>
              <p:cNvSpPr txBox="1"/>
              <p:nvPr/>
            </p:nvSpPr>
            <p:spPr>
              <a:xfrm>
                <a:off x="1241718" y="5661142"/>
                <a:ext cx="6346922" cy="860620"/>
              </a:xfrm>
              <a:prstGeom prst="rect">
                <a:avLst/>
              </a:prstGeom>
              <a:noFill/>
            </p:spPr>
            <p:txBody>
              <a:bodyPr wrap="square" rtlCol="0">
                <a:spAutoFit/>
              </a:bodyPr>
              <a:lstStyle/>
              <a:p>
                <a:pPr marL="342900" indent="-342900" latinLnBrk="0">
                  <a:buFont typeface="Wingdings" panose="05000000000000000000" pitchFamily="2" charset="2"/>
                  <a:buChar char="l"/>
                </a:pP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𝐸</m:t>
                        </m:r>
                      </m:e>
                      <m:sub>
                        <m:r>
                          <a:rPr kumimoji="1" lang="en-US" altLang="ja-JP" sz="2400" b="0" i="1" smtClean="0">
                            <a:latin typeface="Cambria Math" panose="02040503050406030204" pitchFamily="18" charset="0"/>
                          </a:rPr>
                          <m:t>𝐺𝑎𝐴𝑠</m:t>
                        </m:r>
                      </m:sub>
                    </m:sSub>
                    <m:r>
                      <a:rPr kumimoji="1" lang="en-US" altLang="ja-JP" sz="2400" i="1" smtClean="0">
                        <a:latin typeface="Cambria Math" panose="02040503050406030204" pitchFamily="18" charset="0"/>
                        <a:ea typeface="Cambria Math" panose="02040503050406030204" pitchFamily="18" charset="0"/>
                      </a:rPr>
                      <m:t>&gt;</m:t>
                    </m:r>
                    <m:r>
                      <a:rPr kumimoji="1" lang="ja-JP" altLang="en-US" sz="2400" i="1" smtClean="0">
                        <a:latin typeface="Cambria Math" panose="02040503050406030204" pitchFamily="18" charset="0"/>
                        <a:ea typeface="Cambria Math" panose="02040503050406030204" pitchFamily="18" charset="0"/>
                      </a:rPr>
                      <m:t>𝜑</m:t>
                    </m:r>
                  </m:oMath>
                </a14:m>
                <a:r>
                  <a:rPr kumimoji="1" lang="en-US" altLang="ja-JP" sz="2400" dirty="0">
                    <a:latin typeface="Rounded Mgen+ 1c medium" panose="020B0602020203020207" pitchFamily="50" charset="-128"/>
                    <a:ea typeface="Rounded Mgen+ 1c medium" panose="020B0602020203020207" pitchFamily="50" charset="-128"/>
                    <a:cs typeface="Rounded Mgen+ 1c medium" panose="020B0602020203020207" pitchFamily="50" charset="-128"/>
                  </a:rPr>
                  <a:t> for NEA state.</a:t>
                </a:r>
              </a:p>
              <a:p>
                <a:pPr marL="342900" indent="-342900" latinLnBrk="0">
                  <a:buFont typeface="Wingdings" panose="05000000000000000000" pitchFamily="2" charset="2"/>
                  <a:buChar char="l"/>
                </a:pP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𝐸</m:t>
                        </m:r>
                      </m:e>
                      <m:sub>
                        <m:r>
                          <a:rPr kumimoji="1" lang="en-US" altLang="ja-JP" sz="2400" b="0" i="1" smtClean="0">
                            <a:latin typeface="Cambria Math" panose="02040503050406030204" pitchFamily="18" charset="0"/>
                          </a:rPr>
                          <m:t>𝑓𝑖𝑙𝑚</m:t>
                        </m:r>
                      </m:sub>
                    </m:sSub>
                    <m:r>
                      <a:rPr kumimoji="1" lang="en-US" altLang="ja-JP" sz="2400" i="1" smtClean="0">
                        <a:latin typeface="Cambria Math" panose="02040503050406030204" pitchFamily="18" charset="0"/>
                        <a:ea typeface="Cambria Math" panose="02040503050406030204" pitchFamily="18" charset="0"/>
                      </a:rPr>
                      <m:t>&gt;</m:t>
                    </m:r>
                    <m:sSub>
                      <m:sSubPr>
                        <m:ctrlPr>
                          <a:rPr kumimoji="1" lang="en-US" altLang="ja-JP" sz="240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𝐸</m:t>
                        </m:r>
                      </m:e>
                      <m:sub>
                        <m:r>
                          <a:rPr kumimoji="1" lang="en-US" altLang="ja-JP" sz="2400" b="0" i="1" smtClean="0">
                            <a:latin typeface="Cambria Math" panose="02040503050406030204" pitchFamily="18" charset="0"/>
                            <a:ea typeface="Cambria Math" panose="02040503050406030204" pitchFamily="18" charset="0"/>
                          </a:rPr>
                          <m:t>𝐺𝑎𝐴𝑠</m:t>
                        </m:r>
                        <m:r>
                          <a:rPr kumimoji="1" lang="en-US" altLang="ja-JP" sz="2400" b="0" i="1" smtClean="0">
                            <a:latin typeface="Cambria Math" panose="02040503050406030204" pitchFamily="18" charset="0"/>
                            <a:ea typeface="Cambria Math" panose="02040503050406030204" pitchFamily="18" charset="0"/>
                          </a:rPr>
                          <m:t> </m:t>
                        </m:r>
                      </m:sub>
                    </m:sSub>
                  </m:oMath>
                </a14:m>
                <a:r>
                  <a:rPr kumimoji="1" lang="en-US" altLang="ja-JP" sz="2400" dirty="0">
                    <a:latin typeface="Rounded Mgen+ 1c medium" panose="020B0602020203020207" pitchFamily="50" charset="-128"/>
                    <a:ea typeface="Rounded Mgen+ 1c medium" panose="020B0602020203020207" pitchFamily="50" charset="-128"/>
                    <a:cs typeface="Rounded Mgen+ 1c medium" panose="020B0602020203020207" pitchFamily="50" charset="-128"/>
                  </a:rPr>
                  <a:t>for transparency. </a:t>
                </a:r>
              </a:p>
            </p:txBody>
          </p:sp>
        </mc:Choice>
        <mc:Fallback xmlns="">
          <p:sp>
            <p:nvSpPr>
              <p:cNvPr id="58" name="テキスト ボックス 57"/>
              <p:cNvSpPr txBox="1">
                <a:spLocks noRot="1" noChangeAspect="1" noMove="1" noResize="1" noEditPoints="1" noAdjustHandles="1" noChangeArrowheads="1" noChangeShapeType="1" noTextEdit="1"/>
              </p:cNvSpPr>
              <p:nvPr/>
            </p:nvSpPr>
            <p:spPr>
              <a:xfrm>
                <a:off x="1241718" y="5661142"/>
                <a:ext cx="6346922" cy="860620"/>
              </a:xfrm>
              <a:prstGeom prst="rect">
                <a:avLst/>
              </a:prstGeom>
              <a:blipFill>
                <a:blip r:embed="rId2"/>
                <a:stretch>
                  <a:fillRect l="-1198" t="-4348" b="-13043"/>
                </a:stretch>
              </a:blipFill>
            </p:spPr>
            <p:txBody>
              <a:bodyPr/>
              <a:lstStyle/>
              <a:p>
                <a:r>
                  <a:rPr lang="ja-JP" altLang="en-US">
                    <a:noFill/>
                  </a:rPr>
                  <a:t> </a:t>
                </a:r>
              </a:p>
            </p:txBody>
          </p:sp>
        </mc:Fallback>
      </mc:AlternateContent>
      <p:sp>
        <p:nvSpPr>
          <p:cNvPr id="68" name="正方形/長方形 67">
            <a:extLst>
              <a:ext uri="{FF2B5EF4-FFF2-40B4-BE49-F238E27FC236}">
                <a16:creationId xmlns:a16="http://schemas.microsoft.com/office/drawing/2014/main" id="{D3EB0B82-4EF5-664D-B6FF-BAD8030528C4}"/>
              </a:ext>
            </a:extLst>
          </p:cNvPr>
          <p:cNvSpPr/>
          <p:nvPr/>
        </p:nvSpPr>
        <p:spPr>
          <a:xfrm>
            <a:off x="5364088" y="3357876"/>
            <a:ext cx="1161155" cy="1884822"/>
          </a:xfrm>
          <a:prstGeom prst="rect">
            <a:avLst/>
          </a:prstGeom>
          <a:pattFill prst="ltUpDiag">
            <a:fgClr>
              <a:schemeClr val="tx1"/>
            </a:fgClr>
            <a:bgClr>
              <a:schemeClr val="bg1"/>
            </a:bgClr>
          </a:patt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C2E283CB-728E-C548-80DB-6B2E94BB25C1}"/>
              </a:ext>
            </a:extLst>
          </p:cNvPr>
          <p:cNvSpPr/>
          <p:nvPr/>
        </p:nvSpPr>
        <p:spPr>
          <a:xfrm>
            <a:off x="2195736" y="1844824"/>
            <a:ext cx="2301766" cy="1499806"/>
          </a:xfrm>
          <a:prstGeom prst="rect">
            <a:avLst/>
          </a:prstGeom>
          <a:solidFill>
            <a:srgbClr val="8ABD4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1 つの角を丸めた四角形 69">
            <a:extLst>
              <a:ext uri="{FF2B5EF4-FFF2-40B4-BE49-F238E27FC236}">
                <a16:creationId xmlns:a16="http://schemas.microsoft.com/office/drawing/2014/main" id="{1F1234E5-B559-7A4B-B6B5-E7AD3198AEF2}"/>
              </a:ext>
            </a:extLst>
          </p:cNvPr>
          <p:cNvSpPr/>
          <p:nvPr/>
        </p:nvSpPr>
        <p:spPr>
          <a:xfrm>
            <a:off x="2197361" y="3071661"/>
            <a:ext cx="2301766" cy="1456364"/>
          </a:xfrm>
          <a:prstGeom prst="round1Rect">
            <a:avLst/>
          </a:prstGeom>
          <a:pattFill prst="ltUpDiag">
            <a:fgClr>
              <a:schemeClr val="tx1"/>
            </a:fgClr>
            <a:bgClr>
              <a:schemeClr val="bg1"/>
            </a:bgClr>
          </a:patt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1" name="1 つの角を丸めた四角形 70">
            <a:extLst>
              <a:ext uri="{FF2B5EF4-FFF2-40B4-BE49-F238E27FC236}">
                <a16:creationId xmlns:a16="http://schemas.microsoft.com/office/drawing/2014/main" id="{63272092-E852-854C-AEA2-24F8B08C16C4}"/>
              </a:ext>
            </a:extLst>
          </p:cNvPr>
          <p:cNvSpPr/>
          <p:nvPr/>
        </p:nvSpPr>
        <p:spPr>
          <a:xfrm>
            <a:off x="2195736" y="4310293"/>
            <a:ext cx="2301766" cy="919655"/>
          </a:xfrm>
          <a:prstGeom prst="round1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088C6E7E-8849-1C48-AB36-9E94E2705991}"/>
              </a:ext>
            </a:extLst>
          </p:cNvPr>
          <p:cNvSpPr txBox="1"/>
          <p:nvPr/>
        </p:nvSpPr>
        <p:spPr>
          <a:xfrm>
            <a:off x="2428738" y="1322864"/>
            <a:ext cx="1986441" cy="461665"/>
          </a:xfrm>
          <a:prstGeom prst="rect">
            <a:avLst/>
          </a:prstGeom>
          <a:noFill/>
        </p:spPr>
        <p:txBody>
          <a:bodyPr wrap="none" rtlCol="0">
            <a:spAutoFit/>
          </a:bodyPr>
          <a:lstStyle/>
          <a:p>
            <a:r>
              <a:rPr lang="en-US" altLang="ja-JP" sz="2400" dirty="0">
                <a:latin typeface="Rounded Mgen+ 1c medium" panose="020B0502020203020207" pitchFamily="34" charset="-128"/>
                <a:ea typeface="Rounded Mgen+ 1c medium" panose="020B0502020203020207" pitchFamily="34" charset="-128"/>
                <a:cs typeface="Rounded Mgen+ 1c medium" panose="020B0502020203020207" pitchFamily="34" charset="-128"/>
              </a:rPr>
              <a:t>p</a:t>
            </a:r>
            <a:r>
              <a:rPr kumimoji="1" lang="en-US" altLang="ja-JP" sz="2400" dirty="0">
                <a:latin typeface="Rounded Mgen+ 1c medium" panose="020B0502020203020207" pitchFamily="34" charset="-128"/>
                <a:ea typeface="Rounded Mgen+ 1c medium" panose="020B0502020203020207" pitchFamily="34" charset="-128"/>
                <a:cs typeface="Rounded Mgen+ 1c medium" panose="020B0502020203020207" pitchFamily="34" charset="-128"/>
              </a:rPr>
              <a:t>-type GaAs</a:t>
            </a:r>
            <a:endParaRPr kumimoji="1" lang="ja-JP" altLang="en-US" sz="2400" dirty="0">
              <a:latin typeface="Rounded Mgen+ 1c medium" panose="020B0502020203020207" pitchFamily="34" charset="-128"/>
              <a:ea typeface="Rounded Mgen+ 1c medium" panose="020B0502020203020207" pitchFamily="34" charset="-128"/>
              <a:cs typeface="Rounded Mgen+ 1c medium" panose="020B0502020203020207" pitchFamily="34" charset="-128"/>
            </a:endParaRPr>
          </a:p>
        </p:txBody>
      </p:sp>
      <p:sp>
        <p:nvSpPr>
          <p:cNvPr id="90" name="テキスト ボックス 89">
            <a:extLst>
              <a:ext uri="{FF2B5EF4-FFF2-40B4-BE49-F238E27FC236}">
                <a16:creationId xmlns:a16="http://schemas.microsoft.com/office/drawing/2014/main" id="{F4EB8D5A-AB46-1145-9DAB-C61B60024645}"/>
              </a:ext>
            </a:extLst>
          </p:cNvPr>
          <p:cNvSpPr txBox="1"/>
          <p:nvPr/>
        </p:nvSpPr>
        <p:spPr>
          <a:xfrm>
            <a:off x="5815217" y="4329284"/>
            <a:ext cx="727892" cy="646331"/>
          </a:xfrm>
          <a:prstGeom prst="rect">
            <a:avLst/>
          </a:prstGeom>
          <a:noFill/>
        </p:spPr>
        <p:txBody>
          <a:bodyPr wrap="none" rtlCol="0">
            <a:spAutoFit/>
          </a:bodyPr>
          <a:lstStyle/>
          <a:p>
            <a:r>
              <a:rPr kumimoji="1" lang="en-US" altLang="ja-JP" b="1" dirty="0"/>
              <a:t>Fermi</a:t>
            </a:r>
          </a:p>
          <a:p>
            <a:r>
              <a:rPr kumimoji="1" lang="en-US" altLang="ja-JP" b="1" dirty="0"/>
              <a:t>level</a:t>
            </a:r>
            <a:endParaRPr kumimoji="1" lang="ja-JP" altLang="en-US" b="1" dirty="0"/>
          </a:p>
        </p:txBody>
      </p:sp>
      <p:sp>
        <p:nvSpPr>
          <p:cNvPr id="94" name="テキスト ボックス 93">
            <a:extLst>
              <a:ext uri="{FF2B5EF4-FFF2-40B4-BE49-F238E27FC236}">
                <a16:creationId xmlns:a16="http://schemas.microsoft.com/office/drawing/2014/main" id="{1BE72EA4-7D6F-BB42-9C21-2757FA2977C2}"/>
              </a:ext>
            </a:extLst>
          </p:cNvPr>
          <p:cNvSpPr txBox="1"/>
          <p:nvPr/>
        </p:nvSpPr>
        <p:spPr>
          <a:xfrm>
            <a:off x="2842004" y="4472294"/>
            <a:ext cx="928524" cy="646331"/>
          </a:xfrm>
          <a:prstGeom prst="rect">
            <a:avLst/>
          </a:prstGeom>
          <a:noFill/>
        </p:spPr>
        <p:txBody>
          <a:bodyPr wrap="none" rtlCol="0">
            <a:spAutoFit/>
          </a:bodyPr>
          <a:lstStyle/>
          <a:p>
            <a:r>
              <a:rPr kumimoji="1" lang="en-US" altLang="ja-JP" b="1" dirty="0"/>
              <a:t>Valence</a:t>
            </a:r>
          </a:p>
          <a:p>
            <a:r>
              <a:rPr kumimoji="1" lang="en-US" altLang="ja-JP" b="1" dirty="0"/>
              <a:t>Band</a:t>
            </a:r>
            <a:endParaRPr kumimoji="1" lang="ja-JP" altLang="en-US" b="1" dirty="0"/>
          </a:p>
        </p:txBody>
      </p:sp>
      <p:sp>
        <p:nvSpPr>
          <p:cNvPr id="95" name="テキスト ボックス 94">
            <a:extLst>
              <a:ext uri="{FF2B5EF4-FFF2-40B4-BE49-F238E27FC236}">
                <a16:creationId xmlns:a16="http://schemas.microsoft.com/office/drawing/2014/main" id="{E76AB90D-DDBB-2040-AEEE-10E9B1165B09}"/>
              </a:ext>
            </a:extLst>
          </p:cNvPr>
          <p:cNvSpPr txBox="1"/>
          <p:nvPr/>
        </p:nvSpPr>
        <p:spPr>
          <a:xfrm>
            <a:off x="2666507" y="2177917"/>
            <a:ext cx="1279517" cy="646331"/>
          </a:xfrm>
          <a:prstGeom prst="rect">
            <a:avLst/>
          </a:prstGeom>
          <a:noFill/>
        </p:spPr>
        <p:txBody>
          <a:bodyPr wrap="none" rtlCol="0">
            <a:spAutoFit/>
          </a:bodyPr>
          <a:lstStyle/>
          <a:p>
            <a:r>
              <a:rPr kumimoji="1" lang="en-US" altLang="ja-JP" b="1" dirty="0"/>
              <a:t>Conduction</a:t>
            </a:r>
          </a:p>
          <a:p>
            <a:r>
              <a:rPr kumimoji="1" lang="en-US" altLang="ja-JP" b="1" dirty="0"/>
              <a:t>Band</a:t>
            </a:r>
          </a:p>
        </p:txBody>
      </p:sp>
      <p:grpSp>
        <p:nvGrpSpPr>
          <p:cNvPr id="96" name="図形グループ 24">
            <a:extLst>
              <a:ext uri="{FF2B5EF4-FFF2-40B4-BE49-F238E27FC236}">
                <a16:creationId xmlns:a16="http://schemas.microsoft.com/office/drawing/2014/main" id="{2C0616F1-606F-E449-8E10-7152339C418E}"/>
              </a:ext>
            </a:extLst>
          </p:cNvPr>
          <p:cNvGrpSpPr/>
          <p:nvPr/>
        </p:nvGrpSpPr>
        <p:grpSpPr>
          <a:xfrm flipH="1">
            <a:off x="2479538" y="3028218"/>
            <a:ext cx="1076693" cy="1307504"/>
            <a:chOff x="2069588" y="3207368"/>
            <a:chExt cx="817597" cy="1307504"/>
          </a:xfrm>
        </p:grpSpPr>
        <p:sp>
          <p:nvSpPr>
            <p:cNvPr id="99" name="テキスト ボックス 98">
              <a:extLst>
                <a:ext uri="{FF2B5EF4-FFF2-40B4-BE49-F238E27FC236}">
                  <a16:creationId xmlns:a16="http://schemas.microsoft.com/office/drawing/2014/main" id="{2F677B5B-AB37-C74B-AE45-7FF68047A95C}"/>
                </a:ext>
              </a:extLst>
            </p:cNvPr>
            <p:cNvSpPr txBox="1"/>
            <p:nvPr/>
          </p:nvSpPr>
          <p:spPr>
            <a:xfrm>
              <a:off x="2069588" y="3714177"/>
              <a:ext cx="523663" cy="369332"/>
            </a:xfrm>
            <a:prstGeom prst="rect">
              <a:avLst/>
            </a:prstGeom>
            <a:solidFill>
              <a:schemeClr val="bg1"/>
            </a:solidFill>
          </p:spPr>
          <p:txBody>
            <a:bodyPr wrap="none" rtlCol="0">
              <a:spAutoFit/>
            </a:bodyPr>
            <a:lstStyle/>
            <a:p>
              <a:r>
                <a:rPr lang="en-US" altLang="ja-JP" i="1" dirty="0" err="1">
                  <a:latin typeface="Rounded Mgen+ 1c medium" panose="020B0602020203020207" pitchFamily="50" charset="-128"/>
                  <a:ea typeface="Rounded Mgen+ 1c medium" panose="020B0602020203020207" pitchFamily="50" charset="-128"/>
                  <a:cs typeface="Rounded Mgen+ 1c medium" panose="020B0602020203020207" pitchFamily="50" charset="-128"/>
                </a:rPr>
                <a:t>E</a:t>
              </a:r>
              <a:r>
                <a:rPr lang="en-US" altLang="ja-JP" i="1" baseline="-25000" dirty="0" err="1">
                  <a:latin typeface="Rounded Mgen+ 1c medium" panose="020B0602020203020207" pitchFamily="50" charset="-128"/>
                  <a:ea typeface="Rounded Mgen+ 1c medium" panose="020B0602020203020207" pitchFamily="50" charset="-128"/>
                  <a:cs typeface="Rounded Mgen+ 1c medium" panose="020B0602020203020207" pitchFamily="50" charset="-128"/>
                </a:rPr>
                <a:t>GaAs</a:t>
              </a:r>
              <a:endParaRPr kumimoji="1" lang="ja-JP" altLang="en-US" i="1" baseline="-25000" dirty="0">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p:txBody>
        </p:sp>
        <p:cxnSp>
          <p:nvCxnSpPr>
            <p:cNvPr id="102" name="直線矢印コネクタ 101">
              <a:extLst>
                <a:ext uri="{FF2B5EF4-FFF2-40B4-BE49-F238E27FC236}">
                  <a16:creationId xmlns:a16="http://schemas.microsoft.com/office/drawing/2014/main" id="{FE6FD41B-A1A6-F24A-AF96-CD66C2E533FE}"/>
                </a:ext>
              </a:extLst>
            </p:cNvPr>
            <p:cNvCxnSpPr>
              <a:cxnSpLocks/>
            </p:cNvCxnSpPr>
            <p:nvPr/>
          </p:nvCxnSpPr>
          <p:spPr>
            <a:xfrm>
              <a:off x="2865663" y="3207368"/>
              <a:ext cx="21522" cy="1307504"/>
            </a:xfrm>
            <a:prstGeom prst="straightConnector1">
              <a:avLst/>
            </a:prstGeom>
            <a:ln w="57150">
              <a:solidFill>
                <a:srgbClr val="0070C0"/>
              </a:solidFill>
              <a:headEnd type="triangle"/>
              <a:tailEnd type="triangle"/>
            </a:ln>
          </p:spPr>
          <p:style>
            <a:lnRef idx="1">
              <a:schemeClr val="accent2"/>
            </a:lnRef>
            <a:fillRef idx="0">
              <a:schemeClr val="accent2"/>
            </a:fillRef>
            <a:effectRef idx="0">
              <a:schemeClr val="accent2"/>
            </a:effectRef>
            <a:fontRef idx="minor">
              <a:schemeClr val="tx1"/>
            </a:fontRef>
          </p:style>
        </p:cxnSp>
      </p:grpSp>
      <p:cxnSp>
        <p:nvCxnSpPr>
          <p:cNvPr id="114" name="直線コネクタ 113">
            <a:extLst>
              <a:ext uri="{FF2B5EF4-FFF2-40B4-BE49-F238E27FC236}">
                <a16:creationId xmlns:a16="http://schemas.microsoft.com/office/drawing/2014/main" id="{C11082F9-16BF-EB49-A974-37BF13445E39}"/>
              </a:ext>
            </a:extLst>
          </p:cNvPr>
          <p:cNvCxnSpPr/>
          <p:nvPr/>
        </p:nvCxnSpPr>
        <p:spPr>
          <a:xfrm>
            <a:off x="4131447" y="3084254"/>
            <a:ext cx="24120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5" name="テキスト ボックス 114">
            <a:extLst>
              <a:ext uri="{FF2B5EF4-FFF2-40B4-BE49-F238E27FC236}">
                <a16:creationId xmlns:a16="http://schemas.microsoft.com/office/drawing/2014/main" id="{EAB6533F-97E5-5A43-AB35-86DF608C00A2}"/>
              </a:ext>
            </a:extLst>
          </p:cNvPr>
          <p:cNvSpPr txBox="1"/>
          <p:nvPr/>
        </p:nvSpPr>
        <p:spPr>
          <a:xfrm>
            <a:off x="5652416" y="1367796"/>
            <a:ext cx="1080745" cy="400110"/>
          </a:xfrm>
          <a:prstGeom prst="rect">
            <a:avLst/>
          </a:prstGeom>
          <a:noFill/>
        </p:spPr>
        <p:txBody>
          <a:bodyPr wrap="none" rtlCol="0">
            <a:spAutoFit/>
          </a:bodyPr>
          <a:lstStyle/>
          <a:p>
            <a:r>
              <a:rPr kumimoji="1" lang="en-US" altLang="ja-JP" sz="2000" dirty="0">
                <a:latin typeface="Rounded Mgen+ 1c medium" panose="020B0502020203020207" pitchFamily="34" charset="-128"/>
                <a:ea typeface="Rounded Mgen+ 1c medium" panose="020B0502020203020207" pitchFamily="34" charset="-128"/>
                <a:cs typeface="Rounded Mgen+ 1c medium" panose="020B0502020203020207" pitchFamily="34" charset="-128"/>
              </a:rPr>
              <a:t>vacuum</a:t>
            </a:r>
            <a:endParaRPr kumimoji="1" lang="ja-JP" altLang="en-US" sz="2000" dirty="0">
              <a:latin typeface="Rounded Mgen+ 1c medium" panose="020B0502020203020207" pitchFamily="34" charset="-128"/>
              <a:ea typeface="Rounded Mgen+ 1c medium" panose="020B0502020203020207" pitchFamily="34" charset="-128"/>
              <a:cs typeface="Rounded Mgen+ 1c medium" panose="020B0502020203020207" pitchFamily="34" charset="-128"/>
            </a:endParaRPr>
          </a:p>
        </p:txBody>
      </p:sp>
      <p:cxnSp>
        <p:nvCxnSpPr>
          <p:cNvPr id="116" name="直線矢印コネクタ 115">
            <a:extLst>
              <a:ext uri="{FF2B5EF4-FFF2-40B4-BE49-F238E27FC236}">
                <a16:creationId xmlns:a16="http://schemas.microsoft.com/office/drawing/2014/main" id="{C6CF3DC6-F3F5-254F-A8AB-2D9C215375C7}"/>
              </a:ext>
            </a:extLst>
          </p:cNvPr>
          <p:cNvCxnSpPr>
            <a:cxnSpLocks/>
          </p:cNvCxnSpPr>
          <p:nvPr/>
        </p:nvCxnSpPr>
        <p:spPr>
          <a:xfrm>
            <a:off x="5884016" y="3326503"/>
            <a:ext cx="0" cy="976321"/>
          </a:xfrm>
          <a:prstGeom prst="straightConnector1">
            <a:avLst/>
          </a:prstGeom>
          <a:ln w="571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a:extLst>
              <a:ext uri="{FF2B5EF4-FFF2-40B4-BE49-F238E27FC236}">
                <a16:creationId xmlns:a16="http://schemas.microsoft.com/office/drawing/2014/main" id="{E5CDB288-DC88-4F4B-BFCD-8EBE66592E91}"/>
              </a:ext>
            </a:extLst>
          </p:cNvPr>
          <p:cNvCxnSpPr/>
          <p:nvPr/>
        </p:nvCxnSpPr>
        <p:spPr>
          <a:xfrm>
            <a:off x="6454142" y="3083949"/>
            <a:ext cx="0" cy="273925"/>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49AFFEBC-B275-734E-841A-A799A85D01ED}"/>
              </a:ext>
            </a:extLst>
          </p:cNvPr>
          <p:cNvGrpSpPr/>
          <p:nvPr/>
        </p:nvGrpSpPr>
        <p:grpSpPr>
          <a:xfrm>
            <a:off x="4490186" y="1175532"/>
            <a:ext cx="1078104" cy="4067165"/>
            <a:chOff x="4490186" y="1175532"/>
            <a:chExt cx="1078104" cy="4067165"/>
          </a:xfrm>
        </p:grpSpPr>
        <p:sp>
          <p:nvSpPr>
            <p:cNvPr id="47" name="正方形/長方形 46">
              <a:extLst>
                <a:ext uri="{FF2B5EF4-FFF2-40B4-BE49-F238E27FC236}">
                  <a16:creationId xmlns:a16="http://schemas.microsoft.com/office/drawing/2014/main" id="{223F010A-B027-1341-96B7-6B3F48597990}"/>
                </a:ext>
              </a:extLst>
            </p:cNvPr>
            <p:cNvSpPr/>
            <p:nvPr/>
          </p:nvSpPr>
          <p:spPr>
            <a:xfrm>
              <a:off x="4509322" y="4727845"/>
              <a:ext cx="875826" cy="514852"/>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a:extLst>
                <a:ext uri="{FF2B5EF4-FFF2-40B4-BE49-F238E27FC236}">
                  <a16:creationId xmlns:a16="http://schemas.microsoft.com/office/drawing/2014/main" id="{223F010A-B027-1341-96B7-6B3F48597990}"/>
                </a:ext>
              </a:extLst>
            </p:cNvPr>
            <p:cNvSpPr/>
            <p:nvPr/>
          </p:nvSpPr>
          <p:spPr>
            <a:xfrm>
              <a:off x="4497502" y="1834314"/>
              <a:ext cx="875826" cy="1887228"/>
            </a:xfrm>
            <a:prstGeom prst="rect">
              <a:avLst/>
            </a:prstGeom>
            <a:solidFill>
              <a:srgbClr val="8ABD4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9FB81327-435E-364A-960C-62FAAF3EEBF0}"/>
                </a:ext>
              </a:extLst>
            </p:cNvPr>
            <p:cNvSpPr txBox="1"/>
            <p:nvPr/>
          </p:nvSpPr>
          <p:spPr>
            <a:xfrm>
              <a:off x="4535635" y="1175532"/>
              <a:ext cx="1032655" cy="646331"/>
            </a:xfrm>
            <a:prstGeom prst="rect">
              <a:avLst/>
            </a:prstGeom>
            <a:noFill/>
          </p:spPr>
          <p:txBody>
            <a:bodyPr wrap="none" rtlCol="0">
              <a:spAutoFit/>
            </a:bodyPr>
            <a:lstStyle/>
            <a:p>
              <a:r>
                <a:rPr kumimoji="1" lang="en-US" altLang="ja-JP" dirty="0">
                  <a:latin typeface="Rounded Mgen+ 1c medium" panose="020B0502020203020207" pitchFamily="34" charset="-128"/>
                  <a:ea typeface="Rounded Mgen+ 1c medium" panose="020B0502020203020207" pitchFamily="34" charset="-128"/>
                  <a:cs typeface="Rounded Mgen+ 1c medium" panose="020B0502020203020207" pitchFamily="34" charset="-128"/>
                </a:rPr>
                <a:t>Surface</a:t>
              </a:r>
            </a:p>
            <a:p>
              <a:r>
                <a:rPr kumimoji="1" lang="en-US" altLang="ja-JP" dirty="0">
                  <a:latin typeface="Rounded Mgen+ 1c medium" panose="020B0502020203020207" pitchFamily="34" charset="-128"/>
                  <a:ea typeface="Rounded Mgen+ 1c medium" panose="020B0502020203020207" pitchFamily="34" charset="-128"/>
                  <a:cs typeface="Rounded Mgen+ 1c medium" panose="020B0502020203020207" pitchFamily="34" charset="-128"/>
                </a:rPr>
                <a:t>film</a:t>
              </a:r>
              <a:endParaRPr kumimoji="1" lang="ja-JP" altLang="en-US" dirty="0">
                <a:latin typeface="Rounded Mgen+ 1c medium" panose="020B0502020203020207" pitchFamily="34" charset="-128"/>
                <a:ea typeface="Rounded Mgen+ 1c medium" panose="020B0502020203020207" pitchFamily="34" charset="-128"/>
                <a:cs typeface="Rounded Mgen+ 1c medium" panose="020B0502020203020207" pitchFamily="34" charset="-128"/>
              </a:endParaRPr>
            </a:p>
          </p:txBody>
        </p:sp>
        <p:sp>
          <p:nvSpPr>
            <p:cNvPr id="110" name="正方形/長方形 109">
              <a:extLst>
                <a:ext uri="{FF2B5EF4-FFF2-40B4-BE49-F238E27FC236}">
                  <a16:creationId xmlns:a16="http://schemas.microsoft.com/office/drawing/2014/main" id="{7375FD88-8FD8-0446-8F36-7423BD7EAA23}"/>
                </a:ext>
              </a:extLst>
            </p:cNvPr>
            <p:cNvSpPr/>
            <p:nvPr/>
          </p:nvSpPr>
          <p:spPr>
            <a:xfrm>
              <a:off x="4490186" y="3715377"/>
              <a:ext cx="875527" cy="1012467"/>
            </a:xfrm>
            <a:prstGeom prst="rect">
              <a:avLst/>
            </a:prstGeom>
            <a:pattFill prst="ltUpDiag">
              <a:fgClr>
                <a:schemeClr val="tx1"/>
              </a:fgClr>
              <a:bgClr>
                <a:schemeClr val="bg1"/>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2" name="直線矢印コネクタ 121">
              <a:extLst>
                <a:ext uri="{FF2B5EF4-FFF2-40B4-BE49-F238E27FC236}">
                  <a16:creationId xmlns:a16="http://schemas.microsoft.com/office/drawing/2014/main" id="{25FC578E-DDA5-284E-A47B-6239E6172073}"/>
                </a:ext>
              </a:extLst>
            </p:cNvPr>
            <p:cNvCxnSpPr/>
            <p:nvPr/>
          </p:nvCxnSpPr>
          <p:spPr>
            <a:xfrm>
              <a:off x="4591254" y="3715377"/>
              <a:ext cx="18736" cy="1012467"/>
            </a:xfrm>
            <a:prstGeom prst="straightConnector1">
              <a:avLst/>
            </a:prstGeom>
            <a:ln w="571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8ACD8826-D05C-884A-B613-79B61AB21895}"/>
                </a:ext>
              </a:extLst>
            </p:cNvPr>
            <p:cNvSpPr txBox="1"/>
            <p:nvPr/>
          </p:nvSpPr>
          <p:spPr>
            <a:xfrm>
              <a:off x="4691459" y="3830888"/>
              <a:ext cx="659626" cy="369332"/>
            </a:xfrm>
            <a:prstGeom prst="rect">
              <a:avLst/>
            </a:prstGeom>
            <a:solidFill>
              <a:schemeClr val="bg1"/>
            </a:solidFill>
          </p:spPr>
          <p:txBody>
            <a:bodyPr wrap="square" rtlCol="0">
              <a:spAutoFit/>
            </a:bodyPr>
            <a:lstStyle/>
            <a:p>
              <a:r>
                <a:rPr lang="en-US" altLang="ja-JP" i="1" dirty="0" err="1">
                  <a:latin typeface="Rounded Mgen+ 1c medium" panose="020B0602020203020207" pitchFamily="50" charset="-128"/>
                  <a:ea typeface="Rounded Mgen+ 1c medium" panose="020B0602020203020207" pitchFamily="50" charset="-128"/>
                  <a:cs typeface="Rounded Mgen+ 1c medium" panose="020B0602020203020207" pitchFamily="50" charset="-128"/>
                </a:rPr>
                <a:t>E</a:t>
              </a:r>
              <a:r>
                <a:rPr lang="en-US" altLang="ja-JP" i="1" baseline="-25000" dirty="0" err="1">
                  <a:latin typeface="Rounded Mgen+ 1c medium" panose="020B0602020203020207" pitchFamily="50" charset="-128"/>
                  <a:ea typeface="Rounded Mgen+ 1c medium" panose="020B0602020203020207" pitchFamily="50" charset="-128"/>
                  <a:cs typeface="Rounded Mgen+ 1c medium" panose="020B0602020203020207" pitchFamily="50" charset="-128"/>
                </a:rPr>
                <a:t>film</a:t>
              </a:r>
              <a:endParaRPr kumimoji="1" lang="ja-JP" altLang="en-US" i="1" baseline="-25000" dirty="0">
                <a:latin typeface="Rounded Mgen+ 1c medium" panose="020B0602020203020207" pitchFamily="50" charset="-128"/>
                <a:ea typeface="Rounded Mgen+ 1c medium" panose="020B0602020203020207" pitchFamily="50" charset="-128"/>
                <a:cs typeface="Rounded Mgen+ 1c medium" panose="020B0602020203020207" pitchFamily="50" charset="-128"/>
              </a:endParaRPr>
            </a:p>
          </p:txBody>
        </p:sp>
      </p:grpSp>
      <p:cxnSp>
        <p:nvCxnSpPr>
          <p:cNvPr id="42" name="直線矢印コネクタ 41">
            <a:extLst>
              <a:ext uri="{FF2B5EF4-FFF2-40B4-BE49-F238E27FC236}">
                <a16:creationId xmlns:a16="http://schemas.microsoft.com/office/drawing/2014/main" id="{174EE993-7311-4F4B-8F5A-E1A43F0B04FC}"/>
              </a:ext>
            </a:extLst>
          </p:cNvPr>
          <p:cNvCxnSpPr>
            <a:cxnSpLocks/>
          </p:cNvCxnSpPr>
          <p:nvPr/>
        </p:nvCxnSpPr>
        <p:spPr>
          <a:xfrm flipV="1">
            <a:off x="4490186" y="993828"/>
            <a:ext cx="1207" cy="42361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5455694" y="3613035"/>
            <a:ext cx="428322" cy="461665"/>
          </a:xfrm>
          <a:prstGeom prst="rect">
            <a:avLst/>
          </a:prstGeom>
          <a:noFill/>
        </p:spPr>
        <p:txBody>
          <a:bodyPr wrap="none" rtlCol="0">
            <a:spAutoFit/>
          </a:bodyPr>
          <a:lstStyle/>
          <a:p>
            <a:r>
              <a:rPr lang="en-US" altLang="ja-JP" sz="2400" b="1" i="1" dirty="0">
                <a:latin typeface="Times New Roman" panose="02020603050405020304" pitchFamily="18" charset="0"/>
                <a:cs typeface="Times New Roman" panose="02020603050405020304" pitchFamily="18" charset="0"/>
              </a:rPr>
              <a:t>Φ</a:t>
            </a:r>
            <a:endParaRPr kumimoji="1" lang="ja-JP" altLang="en-US" sz="2400" b="1" i="1" dirty="0">
              <a:latin typeface="Times New Roman" panose="02020603050405020304" pitchFamily="18" charset="0"/>
              <a:cs typeface="Times New Roman" panose="02020603050405020304" pitchFamily="18" charset="0"/>
            </a:endParaRPr>
          </a:p>
        </p:txBody>
      </p:sp>
      <p:cxnSp>
        <p:nvCxnSpPr>
          <p:cNvPr id="4" name="直線矢印コネクタ 3">
            <a:extLst>
              <a:ext uri="{FF2B5EF4-FFF2-40B4-BE49-F238E27FC236}">
                <a16:creationId xmlns:a16="http://schemas.microsoft.com/office/drawing/2014/main" id="{1C548EDB-FE22-8C49-95A3-B170CFA1DD0E}"/>
              </a:ext>
            </a:extLst>
          </p:cNvPr>
          <p:cNvCxnSpPr/>
          <p:nvPr/>
        </p:nvCxnSpPr>
        <p:spPr>
          <a:xfrm flipH="1">
            <a:off x="4131447" y="4941168"/>
            <a:ext cx="3392881" cy="0"/>
          </a:xfrm>
          <a:prstGeom prst="straightConnector1">
            <a:avLst/>
          </a:prstGeom>
          <a:ln w="57150">
            <a:solidFill>
              <a:srgbClr val="F5009D"/>
            </a:solidFill>
            <a:tailEnd type="triangle"/>
          </a:ln>
        </p:spPr>
        <p:style>
          <a:lnRef idx="1">
            <a:schemeClr val="accent1"/>
          </a:lnRef>
          <a:fillRef idx="0">
            <a:schemeClr val="accent1"/>
          </a:fillRef>
          <a:effectRef idx="0">
            <a:schemeClr val="accent1"/>
          </a:effectRef>
          <a:fontRef idx="minor">
            <a:schemeClr val="tx1"/>
          </a:fontRef>
        </p:style>
      </p:cxnSp>
      <p:sp>
        <p:nvSpPr>
          <p:cNvPr id="7" name="円/楕円 6">
            <a:extLst>
              <a:ext uri="{FF2B5EF4-FFF2-40B4-BE49-F238E27FC236}">
                <a16:creationId xmlns:a16="http://schemas.microsoft.com/office/drawing/2014/main" id="{DD65AC28-1B55-BD4F-8AFE-A006F6469099}"/>
              </a:ext>
            </a:extLst>
          </p:cNvPr>
          <p:cNvSpPr/>
          <p:nvPr/>
        </p:nvSpPr>
        <p:spPr>
          <a:xfrm>
            <a:off x="4029388" y="4473459"/>
            <a:ext cx="316834" cy="315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e</a:t>
            </a:r>
            <a:endParaRPr kumimoji="1" lang="ja-JP" altLang="en-US"/>
          </a:p>
        </p:txBody>
      </p:sp>
      <p:cxnSp>
        <p:nvCxnSpPr>
          <p:cNvPr id="111" name="直線コネクタ 110">
            <a:extLst>
              <a:ext uri="{FF2B5EF4-FFF2-40B4-BE49-F238E27FC236}">
                <a16:creationId xmlns:a16="http://schemas.microsoft.com/office/drawing/2014/main" id="{1FA51F72-816B-4D4D-AA0A-6D3C32D049D8}"/>
              </a:ext>
            </a:extLst>
          </p:cNvPr>
          <p:cNvCxnSpPr>
            <a:cxnSpLocks/>
          </p:cNvCxnSpPr>
          <p:nvPr/>
        </p:nvCxnSpPr>
        <p:spPr>
          <a:xfrm flipV="1">
            <a:off x="2195735" y="4275106"/>
            <a:ext cx="4537426" cy="9893"/>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870552"/>
      </p:ext>
    </p:extLst>
  </p:cSld>
  <p:clrMapOvr>
    <a:masterClrMapping/>
  </p:clrMapOvr>
  <mc:AlternateContent xmlns:mc="http://schemas.openxmlformats.org/markup-compatibility/2006" xmlns:p14="http://schemas.microsoft.com/office/powerpoint/2010/main">
    <mc:Choice Requires="p14">
      <p:transition spd="slow" p14:dur="2000" advTm="30260"/>
    </mc:Choice>
    <mc:Fallback xmlns="">
      <p:transition spd="slow" advTm="302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 0 C -0.0033 -0.03056 -0.00017 0.00231 -0.00243 -0.06366 C -0.00364 -0.1 -0.00399 -0.10232 -0.0059 -0.12871 C -0.00243 -0.16158 -0.00642 -0.12153 -0.00364 -0.19699 C -0.00347 -0.2 -0.00191 -0.2051 -0.00121 -0.2081 C -0.00069 -0.21019 -0.00052 -0.21227 0 -0.21435 C 0.00035 -0.21598 0.00087 -0.2176 0.00122 -0.21922 C 0.00208 -0.22338 0.00243 -0.22778 0.00347 -0.23195 C 0.00399 -0.23357 0.00538 -0.24098 0.00712 -0.24144 C 0.01285 -0.24329 0.0191 -0.2426 0.025 -0.24306 C 0.03576 -0.2426 0.04636 -0.24144 0.05712 -0.24144 C 0.12865 -0.24144 0.03281 -0.24584 0.10955 -0.24144 C 0.11267 -0.24028 0.11597 -0.23982 0.1191 -0.2382 C 0.12014 -0.23773 0.12031 -0.23519 0.12136 -0.23519 C 0.1349 -0.23403 0.14844 -0.23519 0.16198 -0.23519 " pathEditMode="relative" ptsTypes="AAAAAAAAAAAAAAA">
                                      <p:cBhvr>
                                        <p:cTn id="30" dur="2000" fill="hold"/>
                                        <p:tgtEl>
                                          <p:spTgt spid="7"/>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8">
                                            <p:txEl>
                                              <p:pRg st="0" end="0"/>
                                            </p:txEl>
                                          </p:spTgt>
                                        </p:tgtEl>
                                        <p:attrNameLst>
                                          <p:attrName>style.visibility</p:attrName>
                                        </p:attrNameLst>
                                      </p:cBhvr>
                                      <p:to>
                                        <p:strVal val="visible"/>
                                      </p:to>
                                    </p:set>
                                    <p:anim calcmode="lin" valueType="num">
                                      <p:cBhvr additive="base">
                                        <p:cTn id="35"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8">
                                            <p:txEl>
                                              <p:pRg st="1" end="1"/>
                                            </p:txEl>
                                          </p:spTgt>
                                        </p:tgtEl>
                                        <p:attrNameLst>
                                          <p:attrName>style.visibility</p:attrName>
                                        </p:attrNameLst>
                                      </p:cBhvr>
                                      <p:to>
                                        <p:strVal val="visible"/>
                                      </p:to>
                                    </p:set>
                                    <p:anim calcmode="lin" valueType="num">
                                      <p:cBhvr additive="base">
                                        <p:cTn id="41" dur="500" fill="hold"/>
                                        <p:tgtEl>
                                          <p:spTgt spid="58">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24325</TotalTime>
  <Words>1562</Words>
  <Application>Microsoft Office PowerPoint</Application>
  <PresentationFormat>画面に合わせる (4:3)</PresentationFormat>
  <Paragraphs>296</Paragraphs>
  <Slides>25</Slides>
  <Notes>5</Notes>
  <HiddenSlides>0</HiddenSlides>
  <MMClips>0</MMClips>
  <ScaleCrop>false</ScaleCrop>
  <HeadingPairs>
    <vt:vector size="8" baseType="variant">
      <vt:variant>
        <vt:lpstr>使用されているフォント</vt:lpstr>
      </vt:variant>
      <vt:variant>
        <vt:i4>18</vt:i4>
      </vt:variant>
      <vt:variant>
        <vt:lpstr>テーマ</vt:lpstr>
      </vt:variant>
      <vt:variant>
        <vt:i4>1</vt:i4>
      </vt:variant>
      <vt:variant>
        <vt:lpstr>埋め込まれた OLE サーバー</vt:lpstr>
      </vt:variant>
      <vt:variant>
        <vt:i4>3</vt:i4>
      </vt:variant>
      <vt:variant>
        <vt:lpstr>スライド タイトル</vt:lpstr>
      </vt:variant>
      <vt:variant>
        <vt:i4>25</vt:i4>
      </vt:variant>
    </vt:vector>
  </HeadingPairs>
  <TitlesOfParts>
    <vt:vector size="47" baseType="lpstr">
      <vt:lpstr>HGP明朝E</vt:lpstr>
      <vt:lpstr>HGS明朝E</vt:lpstr>
      <vt:lpstr>맑은 고딕</vt:lpstr>
      <vt:lpstr>ＭＳ Ｐゴシック</vt:lpstr>
      <vt:lpstr>ＭＳ 明朝</vt:lpstr>
      <vt:lpstr>Rounded Mgen+ 1c heavy</vt:lpstr>
      <vt:lpstr>Rounded Mgen+ 1c medium</vt:lpstr>
      <vt:lpstr>Rounded Mgen+ 1c regular</vt:lpstr>
      <vt:lpstr>メイリオ</vt:lpstr>
      <vt:lpstr>游ゴシック</vt:lpstr>
      <vt:lpstr>Arial</vt:lpstr>
      <vt:lpstr>Calibri</vt:lpstr>
      <vt:lpstr>Cambria Math</vt:lpstr>
      <vt:lpstr>Century</vt:lpstr>
      <vt:lpstr>Elephant</vt:lpstr>
      <vt:lpstr>Symbol</vt:lpstr>
      <vt:lpstr>Times New Roman</vt:lpstr>
      <vt:lpstr>Wingdings</vt:lpstr>
      <vt:lpstr>Custom Design</vt:lpstr>
      <vt:lpstr>KGPlot</vt:lpstr>
      <vt:lpstr>数式</vt:lpstr>
      <vt:lpstr>Microsoft 数式 3.0</vt:lpstr>
      <vt:lpstr>PowerPoint プレゼンテーション</vt:lpstr>
      <vt:lpstr>Contents</vt:lpstr>
      <vt:lpstr>PowerPoint プレゼンテーション</vt:lpstr>
      <vt:lpstr>NEA GaAs cathode</vt:lpstr>
      <vt:lpstr>PowerPoint プレゼンテーション</vt:lpstr>
      <vt:lpstr>Degradation of Cs-O NEA surface</vt:lpstr>
      <vt:lpstr>Robust NEA GaAs cathode</vt:lpstr>
      <vt:lpstr>PowerPoint プレゼンテーション</vt:lpstr>
      <vt:lpstr>NEA surface with Hetero Junction</vt:lpstr>
      <vt:lpstr>Apparatus</vt:lpstr>
      <vt:lpstr>Calibration of Te  thickness</vt:lpstr>
      <vt:lpstr>Experiment</vt:lpstr>
      <vt:lpstr>Thickness VS. QE</vt:lpstr>
      <vt:lpstr>Cathode Degradation Model</vt:lpstr>
      <vt:lpstr>PowerPoint プレゼンテーション</vt:lpstr>
      <vt:lpstr>NEA Activation with CsK2Sb</vt:lpstr>
      <vt:lpstr>CsK2Sb cathode (dark life)</vt:lpstr>
      <vt:lpstr>CsK2Sb Beam life</vt:lpstr>
      <vt:lpstr>Quantum efficiency spectrum</vt:lpstr>
      <vt:lpstr>CsK2Sb Thickness dependence</vt:lpstr>
      <vt:lpstr>Summary</vt:lpstr>
      <vt:lpstr>NEA Activation with CsKTe</vt:lpstr>
      <vt:lpstr>Ellipsometry</vt:lpstr>
      <vt:lpstr>P dependence</vt:lpstr>
      <vt:lpstr>Bias Voltage Dependence</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栗木 雅夫</cp:lastModifiedBy>
  <cp:revision>355</cp:revision>
  <cp:lastPrinted>2019-03-13T22:25:27Z</cp:lastPrinted>
  <dcterms:created xsi:type="dcterms:W3CDTF">2014-04-01T16:35:38Z</dcterms:created>
  <dcterms:modified xsi:type="dcterms:W3CDTF">2021-03-17T03:57:12Z</dcterms:modified>
</cp:coreProperties>
</file>