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2" r:id="rId3"/>
    <p:sldMasterId id="2147483677" r:id="rId4"/>
    <p:sldMasterId id="2147483680" r:id="rId5"/>
    <p:sldMasterId id="2147483683" r:id="rId6"/>
  </p:sldMasterIdLst>
  <p:sldIdLst>
    <p:sldId id="270" r:id="rId7"/>
    <p:sldId id="316" r:id="rId8"/>
    <p:sldId id="324" r:id="rId9"/>
    <p:sldId id="285" r:id="rId10"/>
    <p:sldId id="292" r:id="rId11"/>
    <p:sldId id="288" r:id="rId12"/>
    <p:sldId id="303" r:id="rId13"/>
    <p:sldId id="276" r:id="rId14"/>
    <p:sldId id="294" r:id="rId15"/>
    <p:sldId id="296" r:id="rId16"/>
    <p:sldId id="306" r:id="rId17"/>
    <p:sldId id="307" r:id="rId18"/>
    <p:sldId id="315" r:id="rId19"/>
    <p:sldId id="308" r:id="rId20"/>
    <p:sldId id="323" r:id="rId21"/>
    <p:sldId id="302" r:id="rId22"/>
    <p:sldId id="313" r:id="rId23"/>
    <p:sldId id="317" r:id="rId24"/>
    <p:sldId id="320" r:id="rId25"/>
    <p:sldId id="30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WD, Rohan" initials="DR" lastIdx="1" clrIdx="0">
    <p:extLst>
      <p:ext uri="{19B8F6BF-5375-455C-9EA6-DF929625EA0E}">
        <p15:presenceInfo xmlns:p15="http://schemas.microsoft.com/office/powerpoint/2012/main" userId="S-1-5-21-1302976386-1019410641-3933290728-17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8B2"/>
    <a:srgbClr val="00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6"/>
  </p:normalViewPr>
  <p:slideViewPr>
    <p:cSldViewPr snapToGrid="0" snapToObjects="1">
      <p:cViewPr varScale="1">
        <p:scale>
          <a:sx n="78" d="100"/>
          <a:sy n="78" d="100"/>
        </p:scale>
        <p:origin x="132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1T23:30:09.575" idx="1">
    <p:pos x="7626" y="1008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BFFDE4-0E95-5649-8670-E0107FC5FC73}"/>
              </a:ext>
            </a:extLst>
          </p:cNvPr>
          <p:cNvSpPr/>
          <p:nvPr userDrawn="1"/>
        </p:nvSpPr>
        <p:spPr>
          <a:xfrm>
            <a:off x="766916" y="4579016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916" y="531922"/>
            <a:ext cx="3969676" cy="812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1367" y="6271149"/>
            <a:ext cx="3454429" cy="238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50290-CA83-1F4F-905C-EBE9354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070" y="3602038"/>
            <a:ext cx="7544451" cy="912812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13CC7-FA84-5249-B18B-5A3E8CCE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070" y="6356350"/>
            <a:ext cx="2743200" cy="365125"/>
          </a:xfrm>
        </p:spPr>
        <p:txBody>
          <a:bodyPr lIns="0"/>
          <a:lstStyle/>
          <a:p>
            <a:fld id="{0352A42B-78AF-8D4D-94A5-85285646B5D9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9993145-E805-8048-89C8-948B83197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16" y="4714875"/>
            <a:ext cx="5819775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0351F6B-787D-2E4D-AFF5-594834FF43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5280024"/>
            <a:ext cx="4233862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9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15/03/2021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15/03/2021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8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15/03/2021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15/03/2021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ranklin Gothic Book" panose="020B0503020102020204" pitchFamily="34" charset="0"/>
                <a:cs typeface="Poppins Light" pitchFamily="2" charset="77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15/03/2021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15/03/2021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ranklin Gothic Book" panose="020B0503020102020204" pitchFamily="34" charset="0"/>
                <a:cs typeface="Poppins Light" pitchFamily="2" charset="77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5763359" y="3713155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26" y="1600200"/>
            <a:ext cx="55969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211" y="1600200"/>
            <a:ext cx="5497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35459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535113"/>
            <a:ext cx="57181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826" y="2174875"/>
            <a:ext cx="57181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15/03/2021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15/03/2021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15/03/2021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1"/>
          <a:stretch/>
        </p:blipFill>
        <p:spPr>
          <a:xfrm>
            <a:off x="6989703" y="3209193"/>
            <a:ext cx="5202297" cy="3648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67F4DC-9F6D-5D4D-B67D-CEE804F8A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053" b="198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11367" y="6271149"/>
            <a:ext cx="3454429" cy="23814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4C053-46DF-1E43-AC20-586C2EC18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fld id="{0352A42B-78AF-8D4D-94A5-85285646B5D9}" type="datetimeFigureOut">
              <a:rPr lang="en-US" smtClean="0"/>
              <a:pPr/>
              <a:t>3/15/2021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3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1"/>
          </a:solidFill>
          <a:latin typeface="Gisha" panose="020B0502040204020203" pitchFamily="34" charset="-79"/>
          <a:ea typeface="+mj-ea"/>
          <a:cs typeface="Gisha" panose="020B05020402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15/03/2021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78D25-3F1C-7E42-AAEF-2D256F7A109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tx1">
              <a:lumMod val="75000"/>
              <a:lumOff val="25000"/>
            </a:schemeClr>
          </a:solidFill>
          <a:latin typeface="Gisha" panose="020B0502040204020203" pitchFamily="34" charset="-79"/>
          <a:ea typeface="+mj-ea"/>
          <a:cs typeface="Gisha" panose="020B0502040204020203" pitchFamily="34" charset="-79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3200" kern="1200" spc="-5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800" kern="1200" spc="-5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2400" kern="1200" spc="-5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2000" kern="1200" spc="-5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1971675" indent="-1428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2000" kern="1200" spc="-5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15/03/2021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8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Gisha" panose="020B0502040204020203" pitchFamily="34" charset="-79"/>
          <a:ea typeface="+mj-ea"/>
          <a:cs typeface="Gisha" panose="020B0502040204020203" pitchFamily="34" charset="-79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15/03/2021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Gisha" panose="020B0502040204020203" pitchFamily="34" charset="-79"/>
          <a:ea typeface="+mj-ea"/>
          <a:cs typeface="Gisha" panose="020B0502040204020203" pitchFamily="34" charset="-79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15/03/2021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Gisha" panose="020B0502040204020203" pitchFamily="34" charset="-79"/>
          <a:ea typeface="+mj-ea"/>
          <a:cs typeface="Gisha" panose="020B0502040204020203" pitchFamily="34" charset="-79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9282CE-23A7-9C45-A239-5C7364034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004" b="20014"/>
          <a:stretch/>
        </p:blipFill>
        <p:spPr>
          <a:xfrm>
            <a:off x="0" y="0"/>
            <a:ext cx="1220352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7FABC-47BC-5E42-BDF5-9E184B44EE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84851" y="5579163"/>
            <a:ext cx="5015148" cy="10259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bg1"/>
          </a:solidFill>
          <a:latin typeface="Gisha" panose="020B0502040204020203" pitchFamily="34" charset="-79"/>
          <a:ea typeface="+mj-ea"/>
          <a:cs typeface="Gisha" panose="020B05020402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accent3">
              <a:lumMod val="40000"/>
              <a:lumOff val="60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accent3">
              <a:lumMod val="40000"/>
              <a:lumOff val="60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accent3">
              <a:lumMod val="40000"/>
              <a:lumOff val="60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9.00270" TargetMode="External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C823-4572-E149-BB37-2DB4531C4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Upgrade options for the Australian Synchrotron light source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97EDE-F4D0-B34C-B228-C595FA1F91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FA7BF-7073-C84A-B934-349902396F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pc="-50" dirty="0" smtClean="0"/>
              <a:t>Dr. Rohan Dowd	</a:t>
            </a:r>
            <a:endParaRPr lang="en-US" spc="-5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90B47-BF11-D249-B3A0-E75BA3A53E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Manager, Accelerator Physics, Australian Synchrotron, ANSTO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Benefits to Beamlines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00200"/>
            <a:ext cx="4907528" cy="4525963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/>
              <a:t>Wigglers Flux Density (largely driven by Beam energy): </a:t>
            </a:r>
          </a:p>
          <a:p>
            <a:endParaRPr lang="en-AU" dirty="0"/>
          </a:p>
          <a:p>
            <a:pPr marL="457200" lvl="1" indent="0">
              <a:buNone/>
            </a:pPr>
            <a:r>
              <a:rPr lang="en-AU" dirty="0" smtClean="0">
                <a:solidFill>
                  <a:schemeClr val="accent1"/>
                </a:solidFill>
              </a:rPr>
              <a:t>Blue – AS</a:t>
            </a:r>
            <a:r>
              <a:rPr lang="en-AU" dirty="0" smtClean="0"/>
              <a:t>, </a:t>
            </a:r>
            <a:r>
              <a:rPr lang="en-AU" dirty="0" smtClean="0">
                <a:solidFill>
                  <a:srgbClr val="FF0000"/>
                </a:solidFill>
              </a:rPr>
              <a:t>Red 3GeV AS-U</a:t>
            </a:r>
            <a:r>
              <a:rPr lang="en-AU" dirty="0" smtClean="0"/>
              <a:t>, </a:t>
            </a:r>
            <a:r>
              <a:rPr lang="en-AU" dirty="0" smtClean="0">
                <a:solidFill>
                  <a:srgbClr val="92D050"/>
                </a:solidFill>
              </a:rPr>
              <a:t>Green 2.5 GeV AS-U</a:t>
            </a:r>
          </a:p>
          <a:p>
            <a:endParaRPr lang="en-AU" dirty="0"/>
          </a:p>
          <a:p>
            <a:endParaRPr lang="en-AU" dirty="0" smtClean="0"/>
          </a:p>
          <a:p>
            <a:r>
              <a:rPr lang="en-AU" dirty="0" smtClean="0"/>
              <a:t>Dipoles flux density (largely driven by bend field):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188" y="591906"/>
            <a:ext cx="6214484" cy="3065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200" y="3624503"/>
            <a:ext cx="5965722" cy="32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Other Ring options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AU" dirty="0" smtClean="0"/>
              <a:t>Assumptions: </a:t>
            </a:r>
          </a:p>
          <a:p>
            <a:pPr lvl="1"/>
            <a:r>
              <a:rPr lang="en-AU" dirty="0" smtClean="0"/>
              <a:t>A </a:t>
            </a:r>
            <a:r>
              <a:rPr lang="en-AU" dirty="0"/>
              <a:t>new 4</a:t>
            </a:r>
            <a:r>
              <a:rPr lang="en-AU" baseline="30000" dirty="0"/>
              <a:t>th</a:t>
            </a:r>
            <a:r>
              <a:rPr lang="en-AU" dirty="0"/>
              <a:t> generation storage ring light source is required </a:t>
            </a:r>
            <a:endParaRPr lang="en-AU" dirty="0" smtClean="0"/>
          </a:p>
          <a:p>
            <a:pPr lvl="1"/>
            <a:r>
              <a:rPr lang="en-AU" dirty="0" smtClean="0"/>
              <a:t>We </a:t>
            </a:r>
            <a:r>
              <a:rPr lang="en-AU" dirty="0"/>
              <a:t>will have the ability to expand the site southward onto the current Monash university overflow carpark</a:t>
            </a:r>
          </a:p>
          <a:p>
            <a:pPr lvl="1"/>
            <a:r>
              <a:rPr lang="en-AU" dirty="0"/>
              <a:t>A beam energy of 3 GeV will be used in the new storage ring</a:t>
            </a:r>
          </a:p>
          <a:p>
            <a:pPr lvl="1"/>
            <a:r>
              <a:rPr lang="en-AU" dirty="0" smtClean="0"/>
              <a:t>The </a:t>
            </a:r>
            <a:r>
              <a:rPr lang="en-AU" dirty="0"/>
              <a:t>existing facility will be refreshed to extend its operational </a:t>
            </a:r>
            <a:r>
              <a:rPr lang="en-AU" dirty="0" smtClean="0"/>
              <a:t>lifetime</a:t>
            </a:r>
          </a:p>
          <a:p>
            <a:pPr lvl="0"/>
            <a:r>
              <a:rPr lang="en-AU" dirty="0" smtClean="0"/>
              <a:t>Constraints: </a:t>
            </a:r>
          </a:p>
          <a:p>
            <a:pPr lvl="1"/>
            <a:r>
              <a:rPr lang="en-AU" dirty="0" smtClean="0"/>
              <a:t>Use </a:t>
            </a:r>
            <a:r>
              <a:rPr lang="en-AU" dirty="0"/>
              <a:t>as much existing infrastructure as possible, including the existing accelerator injector system.</a:t>
            </a:r>
          </a:p>
          <a:p>
            <a:pPr lvl="1"/>
            <a:r>
              <a:rPr lang="en-AU" dirty="0"/>
              <a:t>Minimise disturbance to the operation of the current facility and beamlines</a:t>
            </a:r>
          </a:p>
          <a:p>
            <a:pPr lvl="1"/>
            <a:r>
              <a:rPr lang="en-AU" dirty="0"/>
              <a:t>Have room for several new long beamlines (~150m) from the new ring</a:t>
            </a:r>
          </a:p>
          <a:p>
            <a:pPr lvl="1"/>
            <a:r>
              <a:rPr lang="en-AU" dirty="0"/>
              <a:t>Traffic and emergency access to existing site must be maintained.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622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26" y="584773"/>
            <a:ext cx="5765165" cy="832865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600m </a:t>
            </a:r>
            <a:r>
              <a:rPr lang="en-AU" dirty="0"/>
              <a:t>‘Ring Around Ring’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00200"/>
            <a:ext cx="5810602" cy="4525963"/>
          </a:xfrm>
        </p:spPr>
        <p:txBody>
          <a:bodyPr>
            <a:normAutofit fontScale="85000" lnSpcReduction="20000"/>
          </a:bodyPr>
          <a:lstStyle/>
          <a:p>
            <a:r>
              <a:rPr lang="en-AU" dirty="0" smtClean="0"/>
              <a:t>9BA lattice using same design approach</a:t>
            </a:r>
          </a:p>
          <a:p>
            <a:pPr lvl="1"/>
            <a:r>
              <a:rPr lang="en-AU" dirty="0" smtClean="0"/>
              <a:t>Can achieve very low emittance &lt;0.05 </a:t>
            </a:r>
            <a:r>
              <a:rPr lang="en-AU" dirty="0" err="1" smtClean="0"/>
              <a:t>nm.rad</a:t>
            </a:r>
            <a:endParaRPr lang="en-AU" dirty="0"/>
          </a:p>
          <a:p>
            <a:pPr lvl="1"/>
            <a:r>
              <a:rPr lang="en-AU" dirty="0" smtClean="0"/>
              <a:t>lower RF requirements.</a:t>
            </a:r>
          </a:p>
          <a:p>
            <a:pPr lvl="1"/>
            <a:r>
              <a:rPr lang="en-AU" dirty="0" smtClean="0"/>
              <a:t>24 sectors, 6m straights</a:t>
            </a:r>
          </a:p>
          <a:p>
            <a:r>
              <a:rPr lang="en-AU" dirty="0" smtClean="0"/>
              <a:t>Retains most beamlines and existing buildings</a:t>
            </a:r>
          </a:p>
          <a:p>
            <a:pPr lvl="0"/>
            <a:r>
              <a:rPr lang="en-AU" dirty="0" smtClean="0"/>
              <a:t>Close </a:t>
            </a:r>
            <a:r>
              <a:rPr lang="en-AU" dirty="0"/>
              <a:t>proximity to existing infrastructure </a:t>
            </a:r>
            <a:endParaRPr lang="en-AU" dirty="0" smtClean="0"/>
          </a:p>
          <a:p>
            <a:pPr lvl="0"/>
            <a:r>
              <a:rPr lang="en-AU" dirty="0" smtClean="0"/>
              <a:t>Beamlines </a:t>
            </a:r>
            <a:r>
              <a:rPr lang="en-AU" dirty="0"/>
              <a:t>up to 200m long are possible</a:t>
            </a:r>
            <a:endParaRPr lang="en-AU" dirty="0" smtClean="0"/>
          </a:p>
          <a:p>
            <a:endParaRPr lang="en-AU" dirty="0"/>
          </a:p>
        </p:txBody>
      </p:sp>
      <p:pic>
        <p:nvPicPr>
          <p:cNvPr id="14" name="Picture 13" descr="S:\General\Collaboration\Feasibility Study\Layout Diagrams\Ring Concept 200818 600m Overpass 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45" y="1417638"/>
            <a:ext cx="5566251" cy="329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53" y="274638"/>
            <a:ext cx="5901005" cy="65010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6860" y="1660358"/>
            <a:ext cx="6030885" cy="498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30226" y="1752600"/>
            <a:ext cx="581060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O</a:t>
            </a:r>
            <a:r>
              <a:rPr lang="en-AU" dirty="0" smtClean="0"/>
              <a:t>verpasses </a:t>
            </a:r>
            <a:r>
              <a:rPr lang="en-AU" dirty="0"/>
              <a:t>or underpasses for site </a:t>
            </a:r>
            <a:r>
              <a:rPr lang="en-AU" dirty="0" smtClean="0"/>
              <a:t>access</a:t>
            </a:r>
          </a:p>
          <a:p>
            <a:pPr lvl="0"/>
            <a:r>
              <a:rPr lang="en-AU" dirty="0"/>
              <a:t>L</a:t>
            </a:r>
            <a:r>
              <a:rPr lang="en-AU" dirty="0" smtClean="0"/>
              <a:t>ong </a:t>
            </a:r>
            <a:r>
              <a:rPr lang="en-AU" dirty="0"/>
              <a:t>transfer line from existing storage ring.</a:t>
            </a:r>
          </a:p>
          <a:p>
            <a:r>
              <a:rPr lang="en-AU" dirty="0"/>
              <a:t>Cuts across the path of existing and planned </a:t>
            </a:r>
            <a:r>
              <a:rPr lang="en-AU" dirty="0" smtClean="0"/>
              <a:t>long </a:t>
            </a:r>
            <a:r>
              <a:rPr lang="en-AU" dirty="0"/>
              <a:t>beamlines</a:t>
            </a:r>
            <a:r>
              <a:rPr lang="en-AU" dirty="0" smtClean="0"/>
              <a:t>.</a:t>
            </a:r>
          </a:p>
          <a:p>
            <a:r>
              <a:rPr lang="en-AU" dirty="0"/>
              <a:t>Requires a large amount of excavation on the West </a:t>
            </a:r>
            <a:r>
              <a:rPr lang="en-AU" dirty="0" smtClean="0"/>
              <a:t>side.</a:t>
            </a:r>
          </a:p>
          <a:p>
            <a:r>
              <a:rPr lang="en-AU" dirty="0" smtClean="0"/>
              <a:t>Preliminary cost estimate: $400m + $170m for 10 beamlines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31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600m ring beam parameters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00200"/>
            <a:ext cx="7979766" cy="4525963"/>
          </a:xfrm>
        </p:spPr>
        <p:txBody>
          <a:bodyPr/>
          <a:lstStyle/>
          <a:p>
            <a:r>
              <a:rPr lang="en-AU" dirty="0"/>
              <a:t>9</a:t>
            </a:r>
            <a:r>
              <a:rPr lang="en-AU" dirty="0" smtClean="0"/>
              <a:t> Bend </a:t>
            </a:r>
            <a:r>
              <a:rPr lang="en-AU" dirty="0" err="1" smtClean="0"/>
              <a:t>Achromat</a:t>
            </a:r>
            <a:r>
              <a:rPr lang="en-AU" dirty="0" smtClean="0"/>
              <a:t> gradient dipoles and reverse bends. </a:t>
            </a:r>
          </a:p>
          <a:p>
            <a:r>
              <a:rPr lang="en-AU" dirty="0" smtClean="0"/>
              <a:t>Preliminary design.</a:t>
            </a:r>
          </a:p>
          <a:p>
            <a:pPr marL="0" indent="0">
              <a:buNone/>
            </a:pPr>
            <a:endParaRPr lang="en-AU" dirty="0"/>
          </a:p>
          <a:p>
            <a:endParaRPr lang="en-AU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156153"/>
              </p:ext>
            </p:extLst>
          </p:nvPr>
        </p:nvGraphicFramePr>
        <p:xfrm>
          <a:off x="176542" y="3409744"/>
          <a:ext cx="7871738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7849">
                  <a:extLst>
                    <a:ext uri="{9D8B030D-6E8A-4147-A177-3AD203B41FA5}">
                      <a16:colId xmlns:a16="http://schemas.microsoft.com/office/drawing/2014/main" val="2713716218"/>
                    </a:ext>
                  </a:extLst>
                </a:gridCol>
                <a:gridCol w="1457865">
                  <a:extLst>
                    <a:ext uri="{9D8B030D-6E8A-4147-A177-3AD203B41FA5}">
                      <a16:colId xmlns:a16="http://schemas.microsoft.com/office/drawing/2014/main" val="706223196"/>
                    </a:ext>
                  </a:extLst>
                </a:gridCol>
                <a:gridCol w="1682151">
                  <a:extLst>
                    <a:ext uri="{9D8B030D-6E8A-4147-A177-3AD203B41FA5}">
                      <a16:colId xmlns:a16="http://schemas.microsoft.com/office/drawing/2014/main" val="1698269194"/>
                    </a:ext>
                  </a:extLst>
                </a:gridCol>
                <a:gridCol w="1653873">
                  <a:extLst>
                    <a:ext uri="{9D8B030D-6E8A-4147-A177-3AD203B41FA5}">
                      <a16:colId xmlns:a16="http://schemas.microsoft.com/office/drawing/2014/main" val="3617785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Parameter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Current DBA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4BA at 3.0 GeV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9BA  at 3.0 GeV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265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Hor. Emittance (</a:t>
                      </a:r>
                      <a:r>
                        <a:rPr lang="en-AU" dirty="0" err="1" smtClean="0"/>
                        <a:t>nm.rad</a:t>
                      </a:r>
                      <a:r>
                        <a:rPr lang="en-AU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10.5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0.308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0.017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466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Circumference (m)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216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600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235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Number of sectors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14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24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897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 Loss Per Turn (</a:t>
                      </a:r>
                      <a:r>
                        <a:rPr lang="en-A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KeV</a:t>
                      </a: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932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1"/>
                          </a:solidFill>
                        </a:rPr>
                        <a:t>1946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577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571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Energy</a:t>
                      </a:r>
                      <a:r>
                        <a:rPr lang="en-AU" baseline="0" dirty="0" smtClean="0"/>
                        <a:t> Spread (%)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0.1027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0.1624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0.0874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922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Natural Bunch </a:t>
                      </a: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Length </a:t>
                      </a: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A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</a:t>
                      </a: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A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29.36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9.19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0.96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849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Momentum</a:t>
                      </a:r>
                      <a:r>
                        <a:rPr lang="en-AU" baseline="0" dirty="0" smtClean="0"/>
                        <a:t> Compaction 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0.0021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-0.00135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-2.85</a:t>
                      </a:r>
                      <a:r>
                        <a:rPr lang="en-AU" baseline="0" dirty="0" smtClean="0"/>
                        <a:t> x10</a:t>
                      </a:r>
                      <a:r>
                        <a:rPr lang="en-AU" baseline="30000" dirty="0" smtClean="0"/>
                        <a:t>-6</a:t>
                      </a:r>
                      <a:endParaRPr lang="en-AU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205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Straight length </a:t>
                      </a: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4.5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6.0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34320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131" y="1600200"/>
            <a:ext cx="4190035" cy="2430684"/>
          </a:xfrm>
          <a:prstGeom prst="rect">
            <a:avLst/>
          </a:prstGeom>
        </p:spPr>
      </p:pic>
      <p:pic>
        <p:nvPicPr>
          <p:cNvPr id="6" name="Picture 5" descr="C:\Users\dowdr\Documents\9BA_overtop_cropped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6831"/>
          <a:stretch/>
        </p:blipFill>
        <p:spPr bwMode="auto">
          <a:xfrm>
            <a:off x="8770776" y="559166"/>
            <a:ext cx="3144416" cy="90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429" y="4030884"/>
            <a:ext cx="4097438" cy="25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450m Ring Option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00200"/>
            <a:ext cx="4538393" cy="4525963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9BA lattice</a:t>
            </a:r>
          </a:p>
          <a:p>
            <a:pPr lvl="1"/>
            <a:r>
              <a:rPr lang="en-AU" dirty="0"/>
              <a:t>&gt;0.1 </a:t>
            </a:r>
            <a:r>
              <a:rPr lang="en-AU" dirty="0" err="1"/>
              <a:t>nm.rad</a:t>
            </a:r>
            <a:r>
              <a:rPr lang="en-AU" dirty="0"/>
              <a:t> </a:t>
            </a:r>
            <a:r>
              <a:rPr lang="en-AU" dirty="0" err="1"/>
              <a:t>emmitance</a:t>
            </a:r>
            <a:endParaRPr lang="en-AU" dirty="0"/>
          </a:p>
          <a:p>
            <a:pPr lvl="1"/>
            <a:r>
              <a:rPr lang="en-AU" dirty="0"/>
              <a:t>18 Sectors, 6m straights</a:t>
            </a:r>
          </a:p>
          <a:p>
            <a:pPr lvl="1"/>
            <a:r>
              <a:rPr lang="en-AU" dirty="0"/>
              <a:t>Similar RF requirements </a:t>
            </a:r>
          </a:p>
          <a:p>
            <a:r>
              <a:rPr lang="en-AU" dirty="0" smtClean="0"/>
              <a:t>Less </a:t>
            </a:r>
            <a:r>
              <a:rPr lang="en-AU" dirty="0"/>
              <a:t>impact to existing buildings </a:t>
            </a:r>
            <a:endParaRPr lang="en-AU" dirty="0" smtClean="0"/>
          </a:p>
          <a:p>
            <a:r>
              <a:rPr lang="en-AU" dirty="0"/>
              <a:t>Encircles only one major building </a:t>
            </a:r>
            <a:endParaRPr lang="en-AU" dirty="0" smtClean="0"/>
          </a:p>
          <a:p>
            <a:r>
              <a:rPr lang="en-AU" dirty="0" smtClean="0"/>
              <a:t>Less excavation and </a:t>
            </a:r>
            <a:r>
              <a:rPr lang="en-AU" dirty="0"/>
              <a:t>impact to </a:t>
            </a:r>
            <a:r>
              <a:rPr lang="en-AU" dirty="0" smtClean="0"/>
              <a:t>site drainage</a:t>
            </a:r>
          </a:p>
          <a:p>
            <a:pPr lvl="1"/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4" name="Picture 3" descr="S:\General\Collaboration\Feasibility Study\Layout Diagrams\Ring Concept 200819 450m Overpass 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59" y="1061906"/>
            <a:ext cx="6212256" cy="38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96" y="194416"/>
            <a:ext cx="5066823" cy="6663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826" y="1660358"/>
            <a:ext cx="4538393" cy="479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0736" y="1681911"/>
            <a:ext cx="4538393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Footprint extends into Monash University overflow carpark. </a:t>
            </a:r>
            <a:endParaRPr lang="en-AU" dirty="0" smtClean="0"/>
          </a:p>
          <a:p>
            <a:r>
              <a:rPr lang="en-AU" dirty="0" smtClean="0"/>
              <a:t>Over/underpass required for access to engineering</a:t>
            </a:r>
          </a:p>
          <a:p>
            <a:r>
              <a:rPr lang="en-AU" dirty="0" smtClean="0"/>
              <a:t>Proximity to Roads</a:t>
            </a:r>
          </a:p>
          <a:p>
            <a:pPr lvl="1"/>
            <a:r>
              <a:rPr lang="en-AU" dirty="0" smtClean="0"/>
              <a:t>Length </a:t>
            </a:r>
            <a:r>
              <a:rPr lang="en-AU" dirty="0"/>
              <a:t>of new long beamlines </a:t>
            </a:r>
            <a:r>
              <a:rPr lang="en-AU" dirty="0" smtClean="0"/>
              <a:t>restricted.</a:t>
            </a:r>
          </a:p>
          <a:p>
            <a:pPr lvl="1"/>
            <a:r>
              <a:rPr lang="en-AU" dirty="0" smtClean="0"/>
              <a:t>Vibrations</a:t>
            </a:r>
          </a:p>
          <a:p>
            <a:r>
              <a:rPr lang="en-AU" dirty="0" smtClean="0"/>
              <a:t>Transfer line impact on existing beamlines.</a:t>
            </a:r>
          </a:p>
          <a:p>
            <a:r>
              <a:rPr lang="en-AU" dirty="0"/>
              <a:t>Preliminary cost estimate: </a:t>
            </a:r>
            <a:r>
              <a:rPr lang="en-AU" dirty="0" smtClean="0"/>
              <a:t>$300m </a:t>
            </a:r>
            <a:r>
              <a:rPr lang="en-AU" dirty="0"/>
              <a:t>+ $</a:t>
            </a:r>
            <a:r>
              <a:rPr lang="en-AU" dirty="0" smtClean="0"/>
              <a:t>170m </a:t>
            </a:r>
            <a:r>
              <a:rPr lang="en-AU" dirty="0"/>
              <a:t>for 10 beamlines</a:t>
            </a:r>
          </a:p>
          <a:p>
            <a:endParaRPr lang="en-AU" dirty="0" smtClean="0"/>
          </a:p>
          <a:p>
            <a:endParaRPr lang="en-AU" dirty="0" smtClean="0"/>
          </a:p>
          <a:p>
            <a:pPr lvl="1"/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560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26" y="1702837"/>
            <a:ext cx="11304574" cy="1143000"/>
          </a:xfrm>
        </p:spPr>
        <p:txBody>
          <a:bodyPr>
            <a:normAutofit fontScale="90000"/>
          </a:bodyPr>
          <a:lstStyle/>
          <a:p>
            <a:r>
              <a:rPr lang="en-AU" dirty="0"/>
              <a:t>Other </a:t>
            </a:r>
            <a:r>
              <a:rPr lang="en-AU" dirty="0" smtClean="0"/>
              <a:t>Accelerator development </a:t>
            </a:r>
            <a:r>
              <a:rPr lang="en-AU" dirty="0"/>
              <a:t>activities at the AS</a:t>
            </a:r>
          </a:p>
        </p:txBody>
      </p:sp>
    </p:spTree>
    <p:extLst>
      <p:ext uri="{BB962C8B-B14F-4D97-AF65-F5344CB8AC3E}">
        <p14:creationId xmlns:p14="http://schemas.microsoft.com/office/powerpoint/2010/main" val="250272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28" y="274639"/>
            <a:ext cx="7373274" cy="798381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Australian Accelerator </a:t>
            </a:r>
            <a:r>
              <a:rPr lang="en-AU" dirty="0" smtClean="0"/>
              <a:t>Test </a:t>
            </a:r>
            <a:r>
              <a:rPr lang="en-AU" dirty="0" smtClean="0"/>
              <a:t>Facility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8" y="1576137"/>
            <a:ext cx="6075348" cy="5158038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ANSTO </a:t>
            </a:r>
            <a:r>
              <a:rPr lang="en-AU" dirty="0" smtClean="0"/>
              <a:t>is developing an </a:t>
            </a:r>
            <a:r>
              <a:rPr lang="en-AU" dirty="0"/>
              <a:t>on site accelerator test infrastructure for the later stages of development into a Compton </a:t>
            </a:r>
            <a:r>
              <a:rPr lang="en-AU" dirty="0" smtClean="0"/>
              <a:t>Source</a:t>
            </a:r>
          </a:p>
          <a:p>
            <a:endParaRPr lang="en-AU" dirty="0"/>
          </a:p>
          <a:p>
            <a:endParaRPr lang="en-AU" dirty="0" smtClean="0"/>
          </a:p>
          <a:p>
            <a:r>
              <a:rPr lang="en-AU" dirty="0" smtClean="0"/>
              <a:t>Will provide a ‘Hands-on’ lab that will enable substantial accelerator R&amp;D without being tied to the needs of the Light source.</a:t>
            </a:r>
          </a:p>
          <a:p>
            <a:endParaRPr lang="en-AU" dirty="0"/>
          </a:p>
          <a:p>
            <a:endParaRPr lang="en-AU" dirty="0" smtClean="0"/>
          </a:p>
          <a:p>
            <a:r>
              <a:rPr lang="en-AU" dirty="0" smtClean="0"/>
              <a:t>Aiming to work in parallel with X-LAB lab to progress towards a Compton source, but will be a flexible facility.</a:t>
            </a:r>
            <a:endParaRPr lang="en-AU" dirty="0"/>
          </a:p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394" y="365940"/>
            <a:ext cx="4582253" cy="3633052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>
            <a:off x="8991955" y="2737793"/>
            <a:ext cx="484632" cy="1233944"/>
          </a:xfrm>
          <a:prstGeom prst="up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394" y="4231834"/>
            <a:ext cx="2571636" cy="250234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662069" y="1451223"/>
            <a:ext cx="1144404" cy="1105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13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AATF compact light source development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885" y="4711768"/>
            <a:ext cx="4377388" cy="2146231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7826" y="1600201"/>
            <a:ext cx="11914174" cy="2962468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/>
              <a:t>AATF will develop technologies for compact light source development</a:t>
            </a:r>
          </a:p>
          <a:p>
            <a:r>
              <a:rPr lang="en-AU" dirty="0" smtClean="0"/>
              <a:t>Work closely with X-Lab at University of Melbourne to develop a compact Light source based on X-Band acceleration</a:t>
            </a:r>
          </a:p>
          <a:p>
            <a:r>
              <a:rPr lang="en-AU" dirty="0" smtClean="0"/>
              <a:t>First stage will be fabrication and testing of a novel X-band Gun, based on split halves production design (</a:t>
            </a:r>
            <a:r>
              <a:rPr lang="en-AU" dirty="0" smtClean="0">
                <a:hlinkClick r:id="rId3"/>
              </a:rPr>
              <a:t>https</a:t>
            </a:r>
            <a:r>
              <a:rPr lang="en-AU" dirty="0">
                <a:hlinkClick r:id="rId3"/>
              </a:rPr>
              <a:t>://</a:t>
            </a:r>
            <a:r>
              <a:rPr lang="en-AU" dirty="0" smtClean="0">
                <a:hlinkClick r:id="rId3"/>
              </a:rPr>
              <a:t>arxiv.org/abs/2009.00270</a:t>
            </a:r>
            <a:r>
              <a:rPr lang="en-AU" dirty="0" smtClean="0"/>
              <a:t>)</a:t>
            </a:r>
          </a:p>
          <a:p>
            <a:r>
              <a:rPr lang="en-AU" dirty="0" smtClean="0"/>
              <a:t>First operation of facility expected in 2023</a:t>
            </a:r>
          </a:p>
          <a:p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037" y="4767807"/>
            <a:ext cx="2174032" cy="2090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58" t="57142" r="39159"/>
          <a:stretch/>
        </p:blipFill>
        <p:spPr>
          <a:xfrm>
            <a:off x="74645" y="4711769"/>
            <a:ext cx="5831240" cy="22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Pulsed Energetic Electrons for Research (PEER)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00200"/>
            <a:ext cx="11304574" cy="5108510"/>
          </a:xfrm>
        </p:spPr>
        <p:txBody>
          <a:bodyPr>
            <a:normAutofit fontScale="62500" lnSpcReduction="20000"/>
          </a:bodyPr>
          <a:lstStyle/>
          <a:p>
            <a:r>
              <a:rPr lang="en-AU" dirty="0" smtClean="0"/>
              <a:t>Our injector </a:t>
            </a:r>
            <a:r>
              <a:rPr lang="en-AU" dirty="0" err="1" smtClean="0"/>
              <a:t>Linac</a:t>
            </a:r>
            <a:r>
              <a:rPr lang="en-AU" dirty="0" smtClean="0"/>
              <a:t> is the </a:t>
            </a:r>
            <a:r>
              <a:rPr lang="en-AU" dirty="0"/>
              <a:t>only source of 100 MeV electrons in Australia. </a:t>
            </a:r>
          </a:p>
          <a:p>
            <a:endParaRPr lang="en-AU" dirty="0"/>
          </a:p>
          <a:p>
            <a:r>
              <a:rPr lang="en-AU" dirty="0" smtClean="0"/>
              <a:t>PEER stage 1:</a:t>
            </a:r>
          </a:p>
          <a:p>
            <a:pPr lvl="1"/>
            <a:r>
              <a:rPr lang="en-AU" dirty="0" smtClean="0"/>
              <a:t>Create </a:t>
            </a:r>
            <a:r>
              <a:rPr lang="en-AU" dirty="0" smtClean="0"/>
              <a:t>a test area for exploring new areas of research utilising a pulsed beam of 40 - 100 </a:t>
            </a:r>
            <a:r>
              <a:rPr lang="en-AU" dirty="0"/>
              <a:t>MeV </a:t>
            </a:r>
            <a:r>
              <a:rPr lang="en-AU" dirty="0" smtClean="0"/>
              <a:t>electrons.</a:t>
            </a:r>
          </a:p>
          <a:p>
            <a:pPr lvl="1"/>
            <a:r>
              <a:rPr lang="en-AU" dirty="0" smtClean="0"/>
              <a:t>Develop a particle simulator model (GEANT </a:t>
            </a:r>
            <a:r>
              <a:rPr lang="en-AU" dirty="0"/>
              <a:t>and FLUKA) for </a:t>
            </a:r>
            <a:r>
              <a:rPr lang="en-AU" dirty="0" smtClean="0"/>
              <a:t>PEER</a:t>
            </a:r>
          </a:p>
          <a:p>
            <a:pPr lvl="1"/>
            <a:r>
              <a:rPr lang="en-AU" dirty="0" smtClean="0"/>
              <a:t>Make preliminary dose and dose rate measurements</a:t>
            </a:r>
            <a:r>
              <a:rPr lang="en-AU" dirty="0" smtClean="0"/>
              <a:t>.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Areas of Research</a:t>
            </a:r>
          </a:p>
          <a:p>
            <a:r>
              <a:rPr lang="en-AU" dirty="0" smtClean="0"/>
              <a:t>Very </a:t>
            </a:r>
            <a:r>
              <a:rPr lang="en-AU" dirty="0"/>
              <a:t>High Energy Electron (VHEE) radio therapy</a:t>
            </a:r>
          </a:p>
          <a:p>
            <a:pPr lvl="1"/>
            <a:r>
              <a:rPr lang="en-AU" dirty="0"/>
              <a:t>100 MeV to 250 MeV electrons, </a:t>
            </a:r>
          </a:p>
          <a:p>
            <a:pPr lvl="1"/>
            <a:r>
              <a:rPr lang="en-AU" dirty="0"/>
              <a:t>Up to </a:t>
            </a:r>
            <a:r>
              <a:rPr lang="en-AU" dirty="0">
                <a:solidFill>
                  <a:srgbClr val="C00000"/>
                </a:solidFill>
              </a:rPr>
              <a:t>1</a:t>
            </a:r>
            <a:r>
              <a:rPr lang="en-AU" dirty="0"/>
              <a:t> </a:t>
            </a:r>
            <a:r>
              <a:rPr lang="en-AU" dirty="0" err="1"/>
              <a:t>Gy</a:t>
            </a:r>
            <a:r>
              <a:rPr lang="en-AU" dirty="0"/>
              <a:t>/pulse (150 ns) at 100 MeV and 3 </a:t>
            </a:r>
            <a:r>
              <a:rPr lang="en-AU" dirty="0" err="1"/>
              <a:t>nC</a:t>
            </a:r>
            <a:r>
              <a:rPr lang="en-AU" dirty="0"/>
              <a:t>.</a:t>
            </a:r>
          </a:p>
          <a:p>
            <a:pPr lvl="1"/>
            <a:endParaRPr lang="en-AU" dirty="0"/>
          </a:p>
          <a:p>
            <a:r>
              <a:rPr lang="en-AU" dirty="0"/>
              <a:t>As an irradiation facility</a:t>
            </a:r>
          </a:p>
          <a:p>
            <a:pPr lvl="1"/>
            <a:r>
              <a:rPr lang="en-AU" dirty="0"/>
              <a:t>Study of radiation damage to electronics/materials </a:t>
            </a:r>
          </a:p>
          <a:p>
            <a:r>
              <a:rPr lang="en-AU" dirty="0"/>
              <a:t>Space environment radiation studies</a:t>
            </a:r>
          </a:p>
          <a:p>
            <a:pPr lvl="1"/>
            <a:r>
              <a:rPr lang="en-AU" dirty="0"/>
              <a:t>Mimicking the space environment to understand how human exploration in to space (manned and unmanned) can be improved</a:t>
            </a:r>
            <a:r>
              <a:rPr lang="en-AU" dirty="0" smtClean="0"/>
              <a:t>.</a:t>
            </a:r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154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Proposal for PEER: Linac Bunker</a:t>
            </a:r>
            <a:endParaRPr lang="en-AU" dirty="0"/>
          </a:p>
        </p:txBody>
      </p:sp>
      <p:pic>
        <p:nvPicPr>
          <p:cNvPr id="5122" name="Picture 2" descr="https://confluence.synchrotron.org.au/confluence/download/attachments/178749667/image2020-11-4_16-39-13.png?version=1&amp;modificationDate=1604472294608&amp;api=v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24" y="1650433"/>
            <a:ext cx="10202977" cy="48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0762657">
            <a:off x="3980722" y="4457390"/>
            <a:ext cx="965048" cy="4095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PEER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03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27" y="135680"/>
            <a:ext cx="11304574" cy="1143000"/>
          </a:xfrm>
        </p:spPr>
        <p:txBody>
          <a:bodyPr/>
          <a:lstStyle/>
          <a:p>
            <a:r>
              <a:rPr lang="en-AU" dirty="0" smtClean="0"/>
              <a:t>Background of the Study	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00200"/>
            <a:ext cx="10545683" cy="4938623"/>
          </a:xfrm>
        </p:spPr>
        <p:txBody>
          <a:bodyPr>
            <a:normAutofit fontScale="92500" lnSpcReduction="20000"/>
          </a:bodyPr>
          <a:lstStyle/>
          <a:p>
            <a:r>
              <a:rPr lang="en-AU" dirty="0" smtClean="0"/>
              <a:t>Long </a:t>
            </a:r>
            <a:r>
              <a:rPr lang="en-AU" dirty="0"/>
              <a:t>term strategy of Synchrotron Science </a:t>
            </a:r>
            <a:r>
              <a:rPr lang="en-AU" dirty="0" smtClean="0"/>
              <a:t>to look at the options in the ~15 years time when facility is nearing end of life. </a:t>
            </a:r>
          </a:p>
          <a:p>
            <a:endParaRPr lang="en-AU" dirty="0" smtClean="0"/>
          </a:p>
          <a:p>
            <a:r>
              <a:rPr lang="en-AU" dirty="0" smtClean="0">
                <a:solidFill>
                  <a:schemeClr val="accent2"/>
                </a:solidFill>
              </a:rPr>
              <a:t>“</a:t>
            </a:r>
            <a:r>
              <a:rPr lang="en-AU" dirty="0" smtClean="0">
                <a:solidFill>
                  <a:schemeClr val="accent2"/>
                </a:solidFill>
              </a:rPr>
              <a:t>When </a:t>
            </a:r>
            <a:r>
              <a:rPr lang="en-AU" dirty="0">
                <a:solidFill>
                  <a:schemeClr val="accent2"/>
                </a:solidFill>
              </a:rPr>
              <a:t>the AS has reached end of life, should </a:t>
            </a:r>
            <a:r>
              <a:rPr lang="en-AU" dirty="0" smtClean="0">
                <a:solidFill>
                  <a:schemeClr val="accent2"/>
                </a:solidFill>
              </a:rPr>
              <a:t>we </a:t>
            </a:r>
            <a:r>
              <a:rPr lang="en-AU" dirty="0">
                <a:solidFill>
                  <a:schemeClr val="accent2"/>
                </a:solidFill>
              </a:rPr>
              <a:t>upgrade </a:t>
            </a:r>
            <a:r>
              <a:rPr lang="en-AU" dirty="0" smtClean="0">
                <a:solidFill>
                  <a:schemeClr val="accent2"/>
                </a:solidFill>
              </a:rPr>
              <a:t>the lattice in the existing tunnels or </a:t>
            </a:r>
            <a:r>
              <a:rPr lang="en-AU" dirty="0">
                <a:solidFill>
                  <a:schemeClr val="accent2"/>
                </a:solidFill>
              </a:rPr>
              <a:t>build an entirely new </a:t>
            </a:r>
            <a:r>
              <a:rPr lang="en-AU" dirty="0" smtClean="0">
                <a:solidFill>
                  <a:schemeClr val="accent2"/>
                </a:solidFill>
              </a:rPr>
              <a:t>ring?”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 smtClean="0"/>
          </a:p>
          <a:p>
            <a:r>
              <a:rPr lang="en-AU" dirty="0" smtClean="0"/>
              <a:t>CDR has explored </a:t>
            </a:r>
            <a:r>
              <a:rPr lang="en-AU" dirty="0"/>
              <a:t>the feasibility of a </a:t>
            </a:r>
            <a:r>
              <a:rPr lang="en-AU" dirty="0" smtClean="0"/>
              <a:t>lattice upgrade </a:t>
            </a:r>
            <a:r>
              <a:rPr lang="en-AU" dirty="0"/>
              <a:t>using the existing infrastructure of the Australian Synchrotron as much as </a:t>
            </a:r>
            <a:r>
              <a:rPr lang="en-AU" dirty="0" smtClean="0"/>
              <a:t>possible.</a:t>
            </a:r>
          </a:p>
          <a:p>
            <a:endParaRPr lang="en-AU" dirty="0" smtClean="0"/>
          </a:p>
          <a:p>
            <a:r>
              <a:rPr lang="en-AU" dirty="0" smtClean="0"/>
              <a:t>A </a:t>
            </a:r>
            <a:r>
              <a:rPr lang="en-AU" dirty="0" smtClean="0"/>
              <a:t>feasibility </a:t>
            </a:r>
            <a:r>
              <a:rPr lang="en-AU" dirty="0" smtClean="0"/>
              <a:t>study on possible 600 and 450 metre ring options </a:t>
            </a:r>
            <a:r>
              <a:rPr lang="en-AU" dirty="0"/>
              <a:t>h</a:t>
            </a:r>
            <a:r>
              <a:rPr lang="en-AU" dirty="0" smtClean="0"/>
              <a:t>as also been conducted.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8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00200"/>
            <a:ext cx="11304574" cy="5117841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/>
              <a:t> A ‘competitive’ design using our current ring tunnels appears possible (AS-U)</a:t>
            </a:r>
          </a:p>
          <a:p>
            <a:pPr lvl="1"/>
            <a:r>
              <a:rPr lang="en-AU" dirty="0" smtClean="0"/>
              <a:t>however </a:t>
            </a:r>
            <a:r>
              <a:rPr lang="en-AU" dirty="0" smtClean="0"/>
              <a:t>we need to further investigate options for lowering the beam energy loss while preserving low emittance</a:t>
            </a:r>
            <a:endParaRPr lang="en-AU" dirty="0" smtClean="0"/>
          </a:p>
          <a:p>
            <a:pPr lvl="1"/>
            <a:r>
              <a:rPr lang="en-AU" dirty="0" smtClean="0"/>
              <a:t>Preliminary design and costings indicate </a:t>
            </a:r>
            <a:r>
              <a:rPr lang="en-AU" dirty="0" smtClean="0"/>
              <a:t>~$AUD 300m</a:t>
            </a:r>
            <a:r>
              <a:rPr lang="en-AU" dirty="0"/>
              <a:t>,</a:t>
            </a:r>
            <a:r>
              <a:rPr lang="en-AU" dirty="0" smtClean="0"/>
              <a:t> 2--2.5 years dark time.</a:t>
            </a:r>
          </a:p>
          <a:p>
            <a:r>
              <a:rPr lang="en-AU" dirty="0" smtClean="0"/>
              <a:t>Preliminary design and costings have been conducted for two larger ring options (AS2.0)</a:t>
            </a:r>
          </a:p>
          <a:p>
            <a:pPr lvl="1"/>
            <a:r>
              <a:rPr lang="en-AU" dirty="0" smtClean="0"/>
              <a:t>Can achieve much smaller emittances and many more beamlines</a:t>
            </a:r>
          </a:p>
          <a:p>
            <a:pPr lvl="1"/>
            <a:r>
              <a:rPr lang="en-AU" dirty="0" smtClean="0"/>
              <a:t>Prelim cost </a:t>
            </a:r>
            <a:r>
              <a:rPr lang="en-AU" dirty="0" smtClean="0"/>
              <a:t>$AUD 470-580m</a:t>
            </a:r>
            <a:r>
              <a:rPr lang="en-AU" dirty="0" smtClean="0"/>
              <a:t>. Disruption to existing facility less than AS-U rebuild. </a:t>
            </a:r>
          </a:p>
          <a:p>
            <a:pPr lvl="1"/>
            <a:r>
              <a:rPr lang="en-AU" dirty="0" smtClean="0"/>
              <a:t>Both designs have logistical challenges in maintaining operation of AS during construction but considered manageable with appropriate planning</a:t>
            </a:r>
            <a:r>
              <a:rPr lang="en-AU" dirty="0" smtClean="0"/>
              <a:t>.</a:t>
            </a:r>
          </a:p>
          <a:p>
            <a:r>
              <a:rPr lang="en-AU" dirty="0" smtClean="0"/>
              <a:t>New Research initiatives in Compact Light Sources and VHEE radiotherapy are being pursued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67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Australian Synchrotron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00200"/>
            <a:ext cx="5440306" cy="5101614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/>
              <a:t>100 MeV </a:t>
            </a:r>
            <a:r>
              <a:rPr lang="en-AU" dirty="0" err="1" smtClean="0"/>
              <a:t>linac</a:t>
            </a:r>
            <a:endParaRPr lang="en-AU" dirty="0" smtClean="0"/>
          </a:p>
          <a:p>
            <a:pPr lvl="1"/>
            <a:r>
              <a:rPr lang="en-AU" dirty="0" smtClean="0"/>
              <a:t>S-band TW </a:t>
            </a:r>
            <a:r>
              <a:rPr lang="en-AU" dirty="0" err="1" smtClean="0"/>
              <a:t>linac</a:t>
            </a:r>
            <a:r>
              <a:rPr lang="en-AU" smtClean="0"/>
              <a:t>, 1 </a:t>
            </a:r>
            <a:r>
              <a:rPr lang="en-AU" dirty="0" smtClean="0"/>
              <a:t>Hz repetition, 1-75 bunches per pulse train,</a:t>
            </a:r>
            <a:r>
              <a:rPr lang="en-AU" dirty="0" smtClean="0"/>
              <a:t> </a:t>
            </a:r>
            <a:endParaRPr lang="en-AU" dirty="0" smtClean="0"/>
          </a:p>
          <a:p>
            <a:r>
              <a:rPr lang="en-AU" dirty="0" smtClean="0"/>
              <a:t> 0.1-3 GeV booster synchrotron </a:t>
            </a:r>
          </a:p>
          <a:p>
            <a:pPr lvl="1"/>
            <a:r>
              <a:rPr lang="en-AU" dirty="0" smtClean="0"/>
              <a:t>Up to 2 mA of electrons delivered to storage ring per cycle</a:t>
            </a:r>
            <a:r>
              <a:rPr lang="en-AU" dirty="0" smtClean="0"/>
              <a:t> </a:t>
            </a:r>
            <a:endParaRPr lang="en-AU" dirty="0" smtClean="0"/>
          </a:p>
          <a:p>
            <a:r>
              <a:rPr lang="en-AU" dirty="0" smtClean="0"/>
              <a:t>3 GeV storage ring (216m)</a:t>
            </a:r>
          </a:p>
          <a:p>
            <a:pPr lvl="1"/>
            <a:r>
              <a:rPr lang="en-AU" dirty="0" smtClean="0"/>
              <a:t>3</a:t>
            </a:r>
            <a:r>
              <a:rPr lang="en-AU" baseline="30000" dirty="0" smtClean="0"/>
              <a:t>rd</a:t>
            </a:r>
            <a:r>
              <a:rPr lang="en-AU" dirty="0" smtClean="0"/>
              <a:t> </a:t>
            </a:r>
            <a:r>
              <a:rPr lang="en-AU" dirty="0"/>
              <a:t>Generation Light </a:t>
            </a:r>
            <a:r>
              <a:rPr lang="en-AU" dirty="0" smtClean="0"/>
              <a:t>Source </a:t>
            </a:r>
            <a:r>
              <a:rPr lang="en-AU" dirty="0"/>
              <a:t>DBA lattice, 10 nm Hor. Emittance. </a:t>
            </a:r>
            <a:r>
              <a:rPr lang="en-AU" dirty="0" smtClean="0"/>
              <a:t>9+8 </a:t>
            </a:r>
            <a:r>
              <a:rPr lang="en-AU" dirty="0" smtClean="0"/>
              <a:t>Beamlines</a:t>
            </a:r>
          </a:p>
          <a:p>
            <a:pPr lvl="1"/>
            <a:r>
              <a:rPr lang="en-AU" dirty="0" smtClean="0"/>
              <a:t>200 +/- 0.5 mA nominal current with top up</a:t>
            </a:r>
            <a:endParaRPr lang="en-AU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392" y="1979191"/>
            <a:ext cx="6348608" cy="48788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488" y="274638"/>
            <a:ext cx="5542766" cy="172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Constraints and Assumptions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00200"/>
            <a:ext cx="10581384" cy="4942588"/>
          </a:xfrm>
        </p:spPr>
        <p:txBody>
          <a:bodyPr>
            <a:normAutofit/>
          </a:bodyPr>
          <a:lstStyle/>
          <a:p>
            <a:r>
              <a:rPr lang="en-AU" dirty="0" smtClean="0"/>
              <a:t>Base constraints for lattice upgrade:</a:t>
            </a:r>
          </a:p>
          <a:p>
            <a:pPr lvl="1"/>
            <a:r>
              <a:rPr lang="en-AU" dirty="0" smtClean="0"/>
              <a:t>Reuse current tunnels and shielding</a:t>
            </a:r>
          </a:p>
          <a:p>
            <a:pPr lvl="1"/>
            <a:r>
              <a:rPr lang="en-AU" dirty="0" smtClean="0"/>
              <a:t>Little or no change to the injector</a:t>
            </a:r>
            <a:endParaRPr lang="en-AU" dirty="0"/>
          </a:p>
          <a:p>
            <a:pPr lvl="1"/>
            <a:r>
              <a:rPr lang="en-AU" dirty="0" smtClean="0"/>
              <a:t>No existing Beamline is worse off (in flux and spectrum) </a:t>
            </a:r>
            <a:endParaRPr lang="en-AU" dirty="0" smtClean="0">
              <a:solidFill>
                <a:srgbClr val="FF0000"/>
              </a:solidFill>
            </a:endParaRPr>
          </a:p>
          <a:p>
            <a:pPr lvl="1"/>
            <a:r>
              <a:rPr lang="en-AU" dirty="0" smtClean="0"/>
              <a:t>Significant increase in brightness (factor ~10+)</a:t>
            </a:r>
          </a:p>
          <a:p>
            <a:pPr lvl="1"/>
            <a:r>
              <a:rPr lang="en-AU" dirty="0" smtClean="0"/>
              <a:t>Beamline source points cannot move significantly</a:t>
            </a:r>
          </a:p>
          <a:p>
            <a:r>
              <a:rPr lang="en-AU" dirty="0" smtClean="0"/>
              <a:t>Constraints for new ring study</a:t>
            </a:r>
          </a:p>
          <a:p>
            <a:pPr lvl="1"/>
            <a:r>
              <a:rPr lang="en-AU" dirty="0" smtClean="0"/>
              <a:t>Reuse injection system and existing infrastructure</a:t>
            </a:r>
          </a:p>
          <a:p>
            <a:pPr lvl="1"/>
            <a:r>
              <a:rPr lang="en-AU" dirty="0" smtClean="0"/>
              <a:t>Situate on-site with minimal disruption to current ring operation.</a:t>
            </a:r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630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Current state of play for Light Sources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00200"/>
            <a:ext cx="4216536" cy="4525963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4</a:t>
            </a:r>
            <a:r>
              <a:rPr lang="en-AU" baseline="30000" dirty="0" smtClean="0"/>
              <a:t>th</a:t>
            </a:r>
            <a:r>
              <a:rPr lang="en-AU" dirty="0" smtClean="0"/>
              <a:t> generation LS implies an order of magnitude emittance decrease. </a:t>
            </a:r>
          </a:p>
          <a:p>
            <a:r>
              <a:rPr lang="en-AU" dirty="0" smtClean="0"/>
              <a:t>Multi Bend </a:t>
            </a:r>
            <a:r>
              <a:rPr lang="en-AU" dirty="0" err="1" smtClean="0"/>
              <a:t>Achromat</a:t>
            </a:r>
            <a:r>
              <a:rPr lang="en-AU" dirty="0" smtClean="0"/>
              <a:t> lattices. </a:t>
            </a:r>
          </a:p>
          <a:p>
            <a:r>
              <a:rPr lang="en-AU" dirty="0" smtClean="0"/>
              <a:t>Ring Circumference dictates minimum achievable emittance</a:t>
            </a:r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493" y="1600200"/>
            <a:ext cx="7521807" cy="45259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53075" y="2209800"/>
            <a:ext cx="636377" cy="247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900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877" y="4862675"/>
            <a:ext cx="3282621" cy="1837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Lattice design – 4BA with reverse bends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00200"/>
            <a:ext cx="7713649" cy="4525963"/>
          </a:xfrm>
        </p:spPr>
        <p:txBody>
          <a:bodyPr>
            <a:normAutofit/>
          </a:bodyPr>
          <a:lstStyle/>
          <a:p>
            <a:r>
              <a:rPr lang="en-AU" dirty="0" smtClean="0"/>
              <a:t>Design follows SLS-2 approach and uses ‘reverse bends’ as well as gradient dipoles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77" y="1333669"/>
            <a:ext cx="4112145" cy="1592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011" y="2713737"/>
            <a:ext cx="3419788" cy="214893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409788"/>
              </p:ext>
            </p:extLst>
          </p:nvPr>
        </p:nvGraphicFramePr>
        <p:xfrm>
          <a:off x="277826" y="2659400"/>
          <a:ext cx="7871738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7849">
                  <a:extLst>
                    <a:ext uri="{9D8B030D-6E8A-4147-A177-3AD203B41FA5}">
                      <a16:colId xmlns:a16="http://schemas.microsoft.com/office/drawing/2014/main" val="2713716218"/>
                    </a:ext>
                  </a:extLst>
                </a:gridCol>
                <a:gridCol w="1457865">
                  <a:extLst>
                    <a:ext uri="{9D8B030D-6E8A-4147-A177-3AD203B41FA5}">
                      <a16:colId xmlns:a16="http://schemas.microsoft.com/office/drawing/2014/main" val="706223196"/>
                    </a:ext>
                  </a:extLst>
                </a:gridCol>
                <a:gridCol w="1682151">
                  <a:extLst>
                    <a:ext uri="{9D8B030D-6E8A-4147-A177-3AD203B41FA5}">
                      <a16:colId xmlns:a16="http://schemas.microsoft.com/office/drawing/2014/main" val="1698269194"/>
                    </a:ext>
                  </a:extLst>
                </a:gridCol>
                <a:gridCol w="1653873">
                  <a:extLst>
                    <a:ext uri="{9D8B030D-6E8A-4147-A177-3AD203B41FA5}">
                      <a16:colId xmlns:a16="http://schemas.microsoft.com/office/drawing/2014/main" val="3617785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Parameter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Current DBA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4BA at 3.0 GeV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4BA at 2.5 GeV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265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Hor. Emittance (</a:t>
                      </a:r>
                      <a:r>
                        <a:rPr lang="en-AU" dirty="0" err="1" smtClean="0"/>
                        <a:t>nm.rad</a:t>
                      </a:r>
                      <a:r>
                        <a:rPr lang="en-AU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10.5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0.308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0.214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466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 Loss Per Turn (</a:t>
                      </a:r>
                      <a:r>
                        <a:rPr lang="en-A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KeV</a:t>
                      </a: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932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1946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938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235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Energy</a:t>
                      </a:r>
                      <a:r>
                        <a:rPr lang="en-AU" baseline="0" dirty="0" smtClean="0"/>
                        <a:t> Spread (%)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0.1027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0.1624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0.1353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571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Bunch Length [</a:t>
                      </a:r>
                      <a:r>
                        <a:rPr lang="en-A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</a:t>
                      </a: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A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29.36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9.19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6.49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922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err="1" smtClean="0"/>
                        <a:t>Tousheck</a:t>
                      </a:r>
                      <a:r>
                        <a:rPr lang="en-AU" dirty="0" smtClean="0"/>
                        <a:t> Lifetime (hrs)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22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16.7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TBD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849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Coupling (%)</a:t>
                      </a:r>
                      <a:endParaRPr lang="en-A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5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6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10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Dipole</a:t>
                      </a:r>
                      <a:r>
                        <a:rPr lang="en-AU" baseline="0" dirty="0" smtClean="0"/>
                        <a:t> Critical Energy (</a:t>
                      </a:r>
                      <a:r>
                        <a:rPr lang="en-AU" baseline="0" dirty="0" err="1" smtClean="0"/>
                        <a:t>KeV</a:t>
                      </a:r>
                      <a:r>
                        <a:rPr lang="en-AU" baseline="0" dirty="0" smtClean="0"/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7.7424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16.6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9.7472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393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Straight </a:t>
                      </a:r>
                      <a:r>
                        <a:rPr lang="el-G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[um]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322.75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19.115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15.928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205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Straight </a:t>
                      </a:r>
                      <a:r>
                        <a:rPr lang="el-G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r>
                        <a:rPr lang="en-AU" dirty="0" smtClean="0"/>
                        <a:t> [um]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17.464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5.317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4.431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343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Straight Length (m)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4.5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3.0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3.0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03923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504317" y="2659400"/>
            <a:ext cx="1645247" cy="407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850" y="1188588"/>
            <a:ext cx="7523116" cy="452362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800475" y="1914525"/>
            <a:ext cx="0" cy="1257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752850" y="3114675"/>
            <a:ext cx="123825" cy="1063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50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Longitudinal Gradient Dipoles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5" y="1600200"/>
            <a:ext cx="11180749" cy="1656347"/>
          </a:xfrm>
        </p:spPr>
        <p:txBody>
          <a:bodyPr>
            <a:normAutofit fontScale="92500" lnSpcReduction="20000"/>
          </a:bodyPr>
          <a:lstStyle/>
          <a:p>
            <a:r>
              <a:rPr lang="en-AU" dirty="0" smtClean="0"/>
              <a:t>Bending field changes along the length of the magnet. Peak field almost 4 Tesla.  </a:t>
            </a:r>
          </a:p>
          <a:p>
            <a:r>
              <a:rPr lang="en-AU" dirty="0" smtClean="0"/>
              <a:t>Will require some R&amp;D to generate desired field. </a:t>
            </a:r>
            <a:r>
              <a:rPr lang="en-AU" dirty="0" smtClean="0"/>
              <a:t>Sirius </a:t>
            </a:r>
            <a:r>
              <a:rPr lang="en-AU" dirty="0" smtClean="0"/>
              <a:t>3.2 T </a:t>
            </a:r>
            <a:r>
              <a:rPr lang="en-AU" dirty="0" err="1" smtClean="0"/>
              <a:t>superbend</a:t>
            </a:r>
            <a:r>
              <a:rPr lang="en-AU" dirty="0" smtClean="0"/>
              <a:t> used as a starting point.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427958" y="6349474"/>
            <a:ext cx="528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Longitudinal gradient dipoles of the SLS design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5" y="3516483"/>
            <a:ext cx="4803486" cy="3202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239" y="3676851"/>
            <a:ext cx="4156951" cy="311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711" y="3676851"/>
            <a:ext cx="2777289" cy="26318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68928" y="2965310"/>
            <a:ext cx="213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Sirius </a:t>
            </a:r>
            <a:r>
              <a:rPr lang="en-AU" dirty="0" err="1" smtClean="0"/>
              <a:t>Superbend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1775363" y="3235378"/>
            <a:ext cx="259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AS-U </a:t>
            </a:r>
            <a:r>
              <a:rPr lang="en-AU" dirty="0" err="1" smtClean="0"/>
              <a:t>superbend</a:t>
            </a:r>
            <a:r>
              <a:rPr lang="en-AU" dirty="0" smtClean="0"/>
              <a:t> Design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09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RF </a:t>
            </a:r>
            <a:r>
              <a:rPr lang="en-AU" dirty="0" smtClean="0"/>
              <a:t>Systems for 3GeV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826" y="1600200"/>
            <a:ext cx="6183359" cy="5119777"/>
          </a:xfrm>
        </p:spPr>
        <p:txBody>
          <a:bodyPr>
            <a:normAutofit fontScale="77500" lnSpcReduction="20000"/>
          </a:bodyPr>
          <a:lstStyle/>
          <a:p>
            <a:r>
              <a:rPr lang="en-AU" dirty="0" smtClean="0"/>
              <a:t>Re-use </a:t>
            </a:r>
            <a:r>
              <a:rPr lang="en-AU" dirty="0"/>
              <a:t>existing NC HOM damped </a:t>
            </a:r>
            <a:r>
              <a:rPr lang="en-AU" dirty="0" smtClean="0"/>
              <a:t>cavities.</a:t>
            </a:r>
            <a:endParaRPr lang="en-AU" dirty="0"/>
          </a:p>
          <a:p>
            <a:r>
              <a:rPr lang="en-AU" dirty="0"/>
              <a:t>Power budget </a:t>
            </a:r>
            <a:r>
              <a:rPr lang="en-AU" dirty="0" smtClean="0"/>
              <a:t>– Will be twice the current lattice for 3 GeV beam. Beam loading from 250kW -&gt; 500kW </a:t>
            </a:r>
          </a:p>
          <a:p>
            <a:pPr lvl="1"/>
            <a:r>
              <a:rPr lang="en-AU" dirty="0" smtClean="0"/>
              <a:t>Go from 4 to 6 Cavities, use 3 cavities in each RF straight 180 kW klystrons</a:t>
            </a:r>
          </a:p>
          <a:p>
            <a:pPr lvl="1"/>
            <a:r>
              <a:rPr lang="en-AU" dirty="0" smtClean="0"/>
              <a:t>Need more LCW capacity and power infrastructure</a:t>
            </a:r>
            <a:endParaRPr lang="en-AU" dirty="0"/>
          </a:p>
          <a:p>
            <a:r>
              <a:rPr lang="en-AU" dirty="0" smtClean="0"/>
              <a:t> </a:t>
            </a:r>
            <a:r>
              <a:rPr lang="en-AU" dirty="0"/>
              <a:t>Landau </a:t>
            </a:r>
            <a:r>
              <a:rPr lang="en-AU" dirty="0" smtClean="0"/>
              <a:t>cavities</a:t>
            </a:r>
          </a:p>
          <a:p>
            <a:pPr lvl="1"/>
            <a:r>
              <a:rPr lang="en-AU" dirty="0" smtClean="0"/>
              <a:t>Stretches the beam longitudinally for better stability and lifetime. Require an additional, 2x1m cavity systems.</a:t>
            </a:r>
          </a:p>
          <a:p>
            <a:r>
              <a:rPr lang="en-AU" dirty="0" smtClean="0"/>
              <a:t>Longitudinal kicker (Feedback system)</a:t>
            </a:r>
          </a:p>
          <a:p>
            <a:pPr lvl="1"/>
            <a:r>
              <a:rPr lang="en-AU" dirty="0" smtClean="0"/>
              <a:t>Maintains longitudinal stability, requires additional kicker.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69"/>
          <a:stretch/>
        </p:blipFill>
        <p:spPr bwMode="auto">
          <a:xfrm>
            <a:off x="6671213" y="864000"/>
            <a:ext cx="4994788" cy="14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605" y="2412599"/>
            <a:ext cx="3744372" cy="2226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234" y="4557623"/>
            <a:ext cx="3776743" cy="23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Benefit to Beamlines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26" y="1623282"/>
            <a:ext cx="6260997" cy="1570560"/>
          </a:xfrm>
        </p:spPr>
        <p:txBody>
          <a:bodyPr>
            <a:normAutofit/>
          </a:bodyPr>
          <a:lstStyle/>
          <a:p>
            <a:r>
              <a:rPr lang="en-AU" dirty="0" err="1" smtClean="0"/>
              <a:t>Undulators</a:t>
            </a:r>
            <a:r>
              <a:rPr lang="en-AU" dirty="0" smtClean="0"/>
              <a:t>, flux density and brightness. </a:t>
            </a:r>
            <a:endParaRPr lang="en-AU" dirty="0" smtClean="0"/>
          </a:p>
          <a:p>
            <a:pPr marL="0" indent="0">
              <a:buNone/>
            </a:pPr>
            <a:r>
              <a:rPr lang="en-AU" sz="2400" dirty="0" smtClean="0">
                <a:solidFill>
                  <a:schemeClr val="tx2"/>
                </a:solidFill>
              </a:rPr>
              <a:t>Blue– </a:t>
            </a:r>
            <a:r>
              <a:rPr lang="en-AU" sz="2400" dirty="0">
                <a:solidFill>
                  <a:schemeClr val="tx2"/>
                </a:solidFill>
              </a:rPr>
              <a:t>AS</a:t>
            </a:r>
            <a:r>
              <a:rPr lang="en-AU" sz="2400" dirty="0"/>
              <a:t>, </a:t>
            </a:r>
            <a:r>
              <a:rPr lang="en-AU" sz="2400" dirty="0">
                <a:solidFill>
                  <a:srgbClr val="FF0000"/>
                </a:solidFill>
              </a:rPr>
              <a:t>Red 3GeV AS-U</a:t>
            </a:r>
            <a:r>
              <a:rPr lang="en-AU" sz="2400" dirty="0"/>
              <a:t>, </a:t>
            </a:r>
            <a:r>
              <a:rPr lang="en-AU" sz="2400" dirty="0">
                <a:solidFill>
                  <a:srgbClr val="92D050"/>
                </a:solidFill>
              </a:rPr>
              <a:t>Green 2.5 GeV AS-U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174" y="3193841"/>
            <a:ext cx="6615997" cy="3431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243" y="3193841"/>
            <a:ext cx="5824757" cy="3486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243" y="456045"/>
            <a:ext cx="5817185" cy="25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STO Titl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2018 (no embedded fonts).potx" id="{1A1CBF58-BE47-4FD4-ACDA-924097A17E5B}" vid="{2A8D64A4-5C61-4CAF-9925-5DBE444BC647}"/>
    </a:ext>
  </a:extLst>
</a:theme>
</file>

<file path=ppt/theme/theme2.xml><?xml version="1.0" encoding="utf-8"?>
<a:theme xmlns:a="http://schemas.openxmlformats.org/drawingml/2006/main" name="ANSTO Main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2018 (no embedded fonts).potx" id="{1A1CBF58-BE47-4FD4-ACDA-924097A17E5B}" vid="{2C303FCC-BC8E-4189-A0BB-1EDE010DD249}"/>
    </a:ext>
  </a:extLst>
</a:theme>
</file>

<file path=ppt/theme/theme3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2018 (no embedded fonts).potx" id="{1A1CBF58-BE47-4FD4-ACDA-924097A17E5B}" vid="{4E803C97-6004-471F-93DC-15008CE19383}"/>
    </a:ext>
  </a:extLst>
</a:theme>
</file>

<file path=ppt/theme/theme4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2018 (no embedded fonts).potx" id="{1A1CBF58-BE47-4FD4-ACDA-924097A17E5B}" vid="{8F88B78A-4E43-400D-9D73-306F5D128D3F}"/>
    </a:ext>
  </a:extLst>
</a:theme>
</file>

<file path=ppt/theme/theme5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2018 (no embedded fonts).potx" id="{1A1CBF58-BE47-4FD4-ACDA-924097A17E5B}" vid="{4D92BF0C-64C4-440A-8F47-DB143CBC66AF}"/>
    </a:ext>
  </a:extLst>
</a:theme>
</file>

<file path=ppt/theme/theme6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2018 (no embedded fonts).potx" id="{1A1CBF58-BE47-4FD4-ACDA-924097A17E5B}" vid="{732C96B9-123E-4183-9F81-173DB5DCC7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Powerpoint-2018 (no embedded fonts)</Template>
  <TotalTime>5369</TotalTime>
  <Words>1369</Words>
  <Application>Microsoft Office PowerPoint</Application>
  <PresentationFormat>Widescreen</PresentationFormat>
  <Paragraphs>236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Calibri</vt:lpstr>
      <vt:lpstr>Fira Sans</vt:lpstr>
      <vt:lpstr>Fira Sans ExtraLight</vt:lpstr>
      <vt:lpstr>Franklin Gothic Book</vt:lpstr>
      <vt:lpstr>Franklin Gothic Medium</vt:lpstr>
      <vt:lpstr>Gisha</vt:lpstr>
      <vt:lpstr>Poppins Light</vt:lpstr>
      <vt:lpstr>Wingdings</vt:lpstr>
      <vt:lpstr>ANSTO Title</vt:lpstr>
      <vt:lpstr>ANSTO Main Content</vt:lpstr>
      <vt:lpstr>ANSTO Blue slides</vt:lpstr>
      <vt:lpstr>ANSTO Dark blue slides</vt:lpstr>
      <vt:lpstr>ANSTO Teal slides</vt:lpstr>
      <vt:lpstr>ANSTO Thank you slide</vt:lpstr>
      <vt:lpstr>Upgrade options for the Australian Synchrotron light source</vt:lpstr>
      <vt:lpstr>Background of the Study </vt:lpstr>
      <vt:lpstr>Australian Synchrotron</vt:lpstr>
      <vt:lpstr>Constraints and Assumptions</vt:lpstr>
      <vt:lpstr>Current state of play for Light Sources</vt:lpstr>
      <vt:lpstr>Lattice design – 4BA with reverse bends</vt:lpstr>
      <vt:lpstr>Longitudinal Gradient Dipoles</vt:lpstr>
      <vt:lpstr>RF Systems for 3GeV</vt:lpstr>
      <vt:lpstr>Benefit to Beamlines</vt:lpstr>
      <vt:lpstr>Benefits to Beamlines </vt:lpstr>
      <vt:lpstr>Other Ring options</vt:lpstr>
      <vt:lpstr>600m ‘Ring Around Ring’ </vt:lpstr>
      <vt:lpstr>600m ring beam parameters</vt:lpstr>
      <vt:lpstr>450m Ring Option</vt:lpstr>
      <vt:lpstr>Other Accelerator development activities at the AS</vt:lpstr>
      <vt:lpstr>Australian Accelerator Test Facility</vt:lpstr>
      <vt:lpstr>AATF compact light source development</vt:lpstr>
      <vt:lpstr>Pulsed Energetic Electrons for Research (PEER)</vt:lpstr>
      <vt:lpstr>Proposal for PEER: Linac Bunker</vt:lpstr>
      <vt:lpstr>Summary</vt:lpstr>
    </vt:vector>
  </TitlesOfParts>
  <Company>ANSTO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TAN, Eugene</dc:creator>
  <cp:lastModifiedBy>DOWD, Rohan</cp:lastModifiedBy>
  <cp:revision>95</cp:revision>
  <dcterms:created xsi:type="dcterms:W3CDTF">2019-11-19T23:41:19Z</dcterms:created>
  <dcterms:modified xsi:type="dcterms:W3CDTF">2021-03-16T03:31:26Z</dcterms:modified>
</cp:coreProperties>
</file>