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83" r:id="rId6"/>
    <p:sldId id="257" r:id="rId7"/>
    <p:sldId id="258" r:id="rId8"/>
    <p:sldId id="375" r:id="rId9"/>
    <p:sldId id="295" r:id="rId10"/>
    <p:sldId id="376" r:id="rId11"/>
    <p:sldId id="305" r:id="rId12"/>
    <p:sldId id="272" r:id="rId13"/>
    <p:sldId id="264" r:id="rId14"/>
    <p:sldId id="273" r:id="rId15"/>
    <p:sldId id="274" r:id="rId16"/>
    <p:sldId id="275" r:id="rId17"/>
    <p:sldId id="276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28473" initials="m" lastIdx="1" clrIdx="0">
    <p:extLst>
      <p:ext uri="{19B8F6BF-5375-455C-9EA6-DF929625EA0E}">
        <p15:presenceInfo xmlns:p15="http://schemas.microsoft.com/office/powerpoint/2012/main" userId="m2847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7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7T22:34:15.60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FFE3-D5C5-464D-B20F-55519DB531A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17F92-EE18-4AA9-9CFC-2C19B933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2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96966-B86E-40FE-A15E-823BA9C7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32292-C199-4D0B-8317-2AE2B89F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L.I.Shekhtman, AFAD-2021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3A9D-C61E-46AD-92DD-08726356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17782-C81C-46FC-9F7D-42136C47D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46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99F9F82-B196-46AE-BD0A-25C3288D0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17.03.2021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A602EC-E9ED-4F5C-8946-B5882FDCA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L.I.Shekhtman, AFAD-2021</a:t>
            </a: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5CFB78C-D114-4E06-9875-BDE944E4E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A454-C0AF-4B38-AA6F-27BFE96CE5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4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17.03.2021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F286A5-6B2A-44D8-B7AD-1F642F68D9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809" y="133358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for dynamic experiments at Synchrotron Radiation beams at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051361"/>
            <a:ext cx="74888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L.I.Shekhtman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i="1" dirty="0"/>
          </a:p>
          <a:p>
            <a:pPr algn="ctr"/>
            <a:r>
              <a:rPr lang="en-US" i="1" dirty="0" err="1"/>
              <a:t>Budker</a:t>
            </a:r>
            <a:r>
              <a:rPr lang="en-US" i="1" dirty="0"/>
              <a:t> Institute of Nuclear Physics</a:t>
            </a:r>
          </a:p>
          <a:p>
            <a:pPr algn="ctr"/>
            <a:r>
              <a:rPr lang="en-US" i="1" dirty="0"/>
              <a:t>Novosibirsk State University</a:t>
            </a:r>
            <a:endParaRPr lang="ru-RU" i="1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5"/>
          <a:stretch/>
        </p:blipFill>
        <p:spPr bwMode="auto">
          <a:xfrm>
            <a:off x="287524" y="167476"/>
            <a:ext cx="991876" cy="8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312" y="945670"/>
            <a:ext cx="158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INP</a:t>
            </a:r>
            <a:endParaRPr lang="ru-RU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</p:spPr>
        <p:txBody>
          <a:bodyPr/>
          <a:lstStyle/>
          <a:p>
            <a:r>
              <a:rPr lang="ru-RU"/>
              <a:t>17.03.2021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r>
              <a:rPr lang="en-US"/>
              <a:t>L.I.Shekhtman, AFAD-2021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fld id="{D08AB3EC-150F-4C97-9940-892D34575540}" type="slidenum">
              <a:rPr lang="ru-RU" smtClean="0"/>
              <a:t>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6325"/>
            <a:ext cx="927922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34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251" y="3482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DIMEX-Si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t="7996" r="4510" b="23438"/>
          <a:stretch/>
        </p:blipFill>
        <p:spPr>
          <a:xfrm>
            <a:off x="149138" y="934913"/>
            <a:ext cx="4956355" cy="3185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21073" r="9672" b="33996"/>
          <a:stretch/>
        </p:blipFill>
        <p:spPr>
          <a:xfrm>
            <a:off x="3419872" y="3789040"/>
            <a:ext cx="5371921" cy="2450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8731" y="734348"/>
            <a:ext cx="38138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sensors produced by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Hamamatsu Photonics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p-in-n technology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coupled metal strips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polysilicon resistors between each strip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guard 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guard 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mm long strips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strip pitch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sensor thickness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2785" y="4691023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position in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detector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251" y="3482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DIMEX-Si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521231" cy="4140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86" y="425588"/>
            <a:ext cx="2023086" cy="211839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1722839" y="425588"/>
            <a:ext cx="4448247" cy="21183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22839" y="2543979"/>
            <a:ext cx="444824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8991" y="2543979"/>
            <a:ext cx="124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DMXS6A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10102" r="3543" b="11823"/>
          <a:stretch/>
        </p:blipFill>
        <p:spPr>
          <a:xfrm>
            <a:off x="4825577" y="3330694"/>
            <a:ext cx="4319628" cy="27056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685818" y="4896000"/>
            <a:ext cx="72008" cy="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603841" y="483232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7" y="5207488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channel prototype mounted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6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251" y="3482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DIMEX-Si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7327" y="5678533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as a function of  time in one channel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01" y="1019205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VEPP-4M</a:t>
            </a:r>
          </a:p>
          <a:p>
            <a:r>
              <a:rPr lang="en-US" dirty="0"/>
              <a:t>1 bunch</a:t>
            </a:r>
            <a:endParaRPr lang="ru-RU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5C5C11-81EE-4081-8B9C-994AE1E60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4361" r="10625" b="2376"/>
          <a:stretch/>
        </p:blipFill>
        <p:spPr>
          <a:xfrm>
            <a:off x="2325257" y="703167"/>
            <a:ext cx="6048672" cy="48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9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1922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DIMEX-Si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60E28F7-1230-4DCD-880E-4ADE9DA2C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2554" r="9838"/>
          <a:stretch/>
        </p:blipFill>
        <p:spPr>
          <a:xfrm>
            <a:off x="1193234" y="570417"/>
            <a:ext cx="5830719" cy="48990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3983" y="101924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t ~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F06A5-4A8A-4F52-BC08-26651E7FFD58}"/>
              </a:ext>
            </a:extLst>
          </p:cNvPr>
          <p:cNvSpPr txBox="1"/>
          <p:nvPr/>
        </p:nvSpPr>
        <p:spPr>
          <a:xfrm>
            <a:off x="1110559" y="555128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as a function of time shift between bunch crossing and detector clock</a:t>
            </a:r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0014B63-C984-423C-9B76-831D7664E34F}"/>
              </a:ext>
            </a:extLst>
          </p:cNvPr>
          <p:cNvCxnSpPr/>
          <p:nvPr/>
        </p:nvCxnSpPr>
        <p:spPr>
          <a:xfrm>
            <a:off x="3059832" y="1388580"/>
            <a:ext cx="0" cy="297652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2F2670D-BA7D-467C-9E26-47BD86601012}"/>
              </a:ext>
            </a:extLst>
          </p:cNvPr>
          <p:cNvCxnSpPr/>
          <p:nvPr/>
        </p:nvCxnSpPr>
        <p:spPr>
          <a:xfrm>
            <a:off x="3635896" y="1388580"/>
            <a:ext cx="0" cy="297652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1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A0F490-58AE-4C59-82C8-CBE60CCE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E02DF-516A-4772-A7D2-B9170DC8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98C68B-B8CA-42FA-A077-F295A132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1BAD1-CEED-458A-8B9A-C74635F3C2EF}"/>
              </a:ext>
            </a:extLst>
          </p:cNvPr>
          <p:cNvSpPr txBox="1"/>
          <p:nvPr/>
        </p:nvSpPr>
        <p:spPr>
          <a:xfrm>
            <a:off x="323528" y="11922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DIMEX-Si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FE2266-5F56-472A-8BB0-191D6E902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6588" r="9051" b="1949"/>
          <a:stretch/>
        </p:blipFill>
        <p:spPr>
          <a:xfrm>
            <a:off x="39234" y="726928"/>
            <a:ext cx="4422857" cy="33963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DCB927-5F5B-47F3-986B-1D047DE5F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7700" r="10625" b="4361"/>
          <a:stretch/>
        </p:blipFill>
        <p:spPr>
          <a:xfrm>
            <a:off x="4692853" y="726928"/>
            <a:ext cx="4471153" cy="3396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66AA11-3C62-4F87-A559-0678CACB08CB}"/>
              </a:ext>
            </a:extLst>
          </p:cNvPr>
          <p:cNvSpPr txBox="1"/>
          <p:nvPr/>
        </p:nvSpPr>
        <p:spPr>
          <a:xfrm>
            <a:off x="611560" y="43651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of sharp edge (3mm steel) fitted with erf. </a:t>
            </a:r>
            <a:r>
              <a:rPr lang="en-US" dirty="0" err="1"/>
              <a:t>St.dev</a:t>
            </a:r>
            <a:r>
              <a:rPr lang="en-US" dirty="0"/>
              <a:t>.  - 30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85F3D-1066-41DC-B926-8E9358C67424}"/>
              </a:ext>
            </a:extLst>
          </p:cNvPr>
          <p:cNvSpPr txBox="1"/>
          <p:nvPr/>
        </p:nvSpPr>
        <p:spPr>
          <a:xfrm>
            <a:off x="5148064" y="4324254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Derivative of the fit and exp. Data</a:t>
            </a:r>
          </a:p>
          <a:p>
            <a:r>
              <a:rPr lang="en-US" dirty="0"/>
              <a:t>FWHM ~ 72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m.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2B229E-82C3-4B3C-8AF7-B62878CDF921}"/>
              </a:ext>
            </a:extLst>
          </p:cNvPr>
          <p:cNvSpPr txBox="1"/>
          <p:nvPr/>
        </p:nvSpPr>
        <p:spPr>
          <a:xfrm>
            <a:off x="3153607" y="236687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Spatial resolution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60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F216F1-971E-4913-A0CC-2D13685E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B57AA-47C5-449F-9D46-84E87893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D613A-64AD-4385-9065-2D773911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2B386-8EE8-4734-BEED-728333594D8C}"/>
              </a:ext>
            </a:extLst>
          </p:cNvPr>
          <p:cNvSpPr txBox="1"/>
          <p:nvPr/>
        </p:nvSpPr>
        <p:spPr>
          <a:xfrm>
            <a:off x="323528" y="11922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DIMEX-Si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BC1819A-507A-466C-A0A1-BC2EF1053A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949" r="9838" b="4361"/>
          <a:stretch/>
        </p:blipFill>
        <p:spPr>
          <a:xfrm>
            <a:off x="816495" y="620688"/>
            <a:ext cx="5987010" cy="4659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3F849-A920-4934-9F00-3C4DE282ED71}"/>
              </a:ext>
            </a:extLst>
          </p:cNvPr>
          <p:cNvSpPr txBox="1"/>
          <p:nvPr/>
        </p:nvSpPr>
        <p:spPr>
          <a:xfrm>
            <a:off x="323528" y="5412412"/>
            <a:ext cx="8658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as a function of absorbed power for the prototype of DIMEX-Si and DIMEX-G</a:t>
            </a:r>
          </a:p>
          <a:p>
            <a:r>
              <a:rPr lang="en-US" dirty="0"/>
              <a:t>Maximum absorbed power density for DIMEX-SI is 20 times higher than for DIMEX-G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4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38653" y="66515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43" y="1628800"/>
            <a:ext cx="87744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 of the Si detector with 16 DMXS6A ASICs (6 channels and 32 memory cells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 each channel) is put in operation and tested at the VEPP-3 and VEPP-4M.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DIMEX-Si prototype demonstrated maximum absorbed power density ~20 times higher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than in DIMEX-G, spatial resolution ~3.5 times better (72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vs 250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m), time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resolution ~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better (7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 vs 50 ns) and frame rate 5 times higher (40 MHz vs 8 MHz)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problem of the DIMEX-Si prototype is noise of the DMXS6A ASIC that is going to be solved in the next version of the chip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attempts with multi-bunch regime in VEPP-4M showed that new synchronization scheme is necessary between the detector and the experimental set-up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75E454-842D-46EC-94FC-8ABD7B04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0DEF24-09A5-4321-A333-0652627C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L.I.Shekhtman</a:t>
            </a:r>
            <a:r>
              <a:rPr lang="en-US" dirty="0"/>
              <a:t>, AFAD-2021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E31798-50E6-48F6-ADC4-4EE3D581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A9C046-BC9D-43EE-BF49-A7B02DF5CD03}"/>
              </a:ext>
            </a:extLst>
          </p:cNvPr>
          <p:cNvSpPr/>
          <p:nvPr/>
        </p:nvSpPr>
        <p:spPr>
          <a:xfrm>
            <a:off x="3867150" y="1438275"/>
            <a:ext cx="1857375" cy="6429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4F2D35-4AAC-4B4F-926C-F63A8698DEFD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815388" cy="111283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altLang="ru-RU" sz="3200" dirty="0">
                <a:solidFill>
                  <a:srgbClr val="FF0000"/>
                </a:solidFill>
              </a:rPr>
              <a:t>Synchrotron radiation generation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067E9C9-FAB2-4D5B-BE2E-FBC9ED1A4AE6}"/>
              </a:ext>
            </a:extLst>
          </p:cNvPr>
          <p:cNvSpPr txBox="1">
            <a:spLocks/>
          </p:cNvSpPr>
          <p:nvPr/>
        </p:nvSpPr>
        <p:spPr>
          <a:xfrm>
            <a:off x="3284538" y="2717800"/>
            <a:ext cx="2928937" cy="56991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 2"/>
              <a:buNone/>
              <a:defRPr/>
            </a:pPr>
            <a:r>
              <a:rPr lang="en-US" b="1"/>
              <a:t>Storage  ring VEPP-3:</a:t>
            </a:r>
            <a:endParaRPr lang="ru-RU" b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76BE2A4-2E49-42B6-B974-2E25DE13651F}"/>
              </a:ext>
            </a:extLst>
          </p:cNvPr>
          <p:cNvSpPr/>
          <p:nvPr/>
        </p:nvSpPr>
        <p:spPr>
          <a:xfrm>
            <a:off x="4581525" y="1581150"/>
            <a:ext cx="428625" cy="3429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9974EC7-A6C3-4CA0-A092-A6382197822C}"/>
              </a:ext>
            </a:extLst>
          </p:cNvPr>
          <p:cNvSpPr/>
          <p:nvPr/>
        </p:nvSpPr>
        <p:spPr>
          <a:xfrm>
            <a:off x="4367213" y="1652588"/>
            <a:ext cx="7143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36FD23C-CF9E-42C9-A4C5-755817C721A6}"/>
              </a:ext>
            </a:extLst>
          </p:cNvPr>
          <p:cNvSpPr/>
          <p:nvPr/>
        </p:nvSpPr>
        <p:spPr>
          <a:xfrm>
            <a:off x="2224088" y="1724025"/>
            <a:ext cx="5143500" cy="50006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5EC5D21-F278-4B51-A6D5-A6843A0B4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2152650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B050"/>
                </a:solidFill>
                <a:latin typeface="Franklin Gothic Book" panose="020B0503020102020204" pitchFamily="34" charset="0"/>
              </a:rPr>
              <a:t>wiggler</a:t>
            </a:r>
            <a:endParaRPr lang="ru-RU" altLang="ru-RU" sz="1800">
              <a:solidFill>
                <a:srgbClr val="00B05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B14CE430-05CD-4F7E-9E3D-C599E3889647}"/>
              </a:ext>
            </a:extLst>
          </p:cNvPr>
          <p:cNvSpPr txBox="1">
            <a:spLocks/>
          </p:cNvSpPr>
          <p:nvPr/>
        </p:nvSpPr>
        <p:spPr bwMode="auto">
          <a:xfrm>
            <a:off x="6653213" y="1081088"/>
            <a:ext cx="21463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ru-RU" sz="2800" b="1">
                <a:solidFill>
                  <a:srgbClr val="FF0000"/>
                </a:solidFill>
                <a:latin typeface="Franklin Gothic Book" panose="020B0503020102020204" pitchFamily="34" charset="0"/>
              </a:rPr>
              <a:t>SR</a:t>
            </a:r>
            <a:endParaRPr lang="ru-RU" altLang="ru-RU" sz="2800" b="1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C72B418F-E1EF-4228-BF97-00A96542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3868738"/>
            <a:ext cx="32092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Period </a:t>
            </a:r>
            <a:r>
              <a:rPr lang="ru-RU" altLang="ru-RU" sz="1800" dirty="0">
                <a:latin typeface="Franklin Gothic Book" panose="020B0503020102020204" pitchFamily="34" charset="0"/>
              </a:rPr>
              <a:t>   </a:t>
            </a:r>
            <a:r>
              <a:rPr lang="en-US" altLang="ru-RU" sz="1800" dirty="0">
                <a:latin typeface="Franklin Gothic Book" panose="020B0503020102020204" pitchFamily="34" charset="0"/>
              </a:rPr>
              <a:t>– 250 ns</a:t>
            </a:r>
            <a:endParaRPr lang="ru-RU" altLang="ru-RU" sz="1800" dirty="0"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Interval </a:t>
            </a:r>
            <a:r>
              <a:rPr lang="ru-RU" altLang="ru-RU" sz="1800" dirty="0">
                <a:latin typeface="Franklin Gothic Book" panose="020B0503020102020204" pitchFamily="34" charset="0"/>
              </a:rPr>
              <a:t> </a:t>
            </a:r>
            <a:r>
              <a:rPr lang="en-US" altLang="ru-RU" sz="1800" dirty="0">
                <a:latin typeface="Franklin Gothic Book" panose="020B0503020102020204" pitchFamily="34" charset="0"/>
              </a:rPr>
              <a:t>– </a:t>
            </a:r>
            <a:r>
              <a:rPr lang="ru-RU" altLang="ru-RU" sz="1800" dirty="0">
                <a:latin typeface="Franklin Gothic Book" panose="020B0503020102020204" pitchFamily="34" charset="0"/>
              </a:rPr>
              <a:t>250</a:t>
            </a:r>
            <a:r>
              <a:rPr lang="en-US" altLang="ru-RU" sz="1800" dirty="0">
                <a:latin typeface="Franklin Gothic Book" panose="020B0503020102020204" pitchFamily="34" charset="0"/>
              </a:rPr>
              <a:t> ns (1 bunch)</a:t>
            </a:r>
            <a:endParaRPr lang="ru-RU" altLang="ru-RU" sz="1800" dirty="0"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Interval</a:t>
            </a:r>
            <a:r>
              <a:rPr lang="ru-RU" altLang="ru-RU" sz="1800" dirty="0">
                <a:latin typeface="Franklin Gothic Book" panose="020B0503020102020204" pitchFamily="34" charset="0"/>
              </a:rPr>
              <a:t>*</a:t>
            </a:r>
            <a:r>
              <a:rPr lang="en-US" altLang="ru-RU" sz="1800" dirty="0">
                <a:latin typeface="Franklin Gothic Book" panose="020B0503020102020204" pitchFamily="34" charset="0"/>
              </a:rPr>
              <a:t> – 125 ns (2 bunches)</a:t>
            </a:r>
            <a:endParaRPr lang="ru-RU" altLang="ru-RU" sz="1800" dirty="0">
              <a:latin typeface="Franklin Gothic Book" panose="020B0503020102020204" pitchFamily="34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347A96F-D424-4F72-99F8-AD3E5DA703B1}"/>
              </a:ext>
            </a:extLst>
          </p:cNvPr>
          <p:cNvSpPr txBox="1">
            <a:spLocks/>
          </p:cNvSpPr>
          <p:nvPr/>
        </p:nvSpPr>
        <p:spPr bwMode="auto">
          <a:xfrm>
            <a:off x="152400" y="3438525"/>
            <a:ext cx="29289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ru-RU" sz="2400" b="1">
                <a:latin typeface="Franklin Gothic Book" panose="020B0503020102020204" pitchFamily="34" charset="0"/>
              </a:rPr>
              <a:t>Storage  ring VEPP-4:</a:t>
            </a:r>
            <a:endParaRPr lang="ru-RU" altLang="ru-RU" sz="2400" b="1">
              <a:latin typeface="Franklin Gothic Book" panose="020B05030201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0F49029B-8D76-4687-A452-18AD5DD3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1" y="3997325"/>
            <a:ext cx="29351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Period – </a:t>
            </a:r>
            <a:r>
              <a:rPr lang="ru-RU" altLang="ru-RU" sz="1800" dirty="0">
                <a:latin typeface="Franklin Gothic Book" panose="020B0503020102020204" pitchFamily="34" charset="0"/>
              </a:rPr>
              <a:t>1</a:t>
            </a:r>
            <a:r>
              <a:rPr lang="en-US" altLang="ru-RU" sz="1800" dirty="0">
                <a:latin typeface="Franklin Gothic Book" panose="020B0503020102020204" pitchFamily="34" charset="0"/>
              </a:rPr>
              <a:t>2</a:t>
            </a:r>
            <a:r>
              <a:rPr lang="ru-RU" altLang="ru-RU" sz="1800" dirty="0">
                <a:latin typeface="Franklin Gothic Book" panose="020B0503020102020204" pitchFamily="34" charset="0"/>
              </a:rPr>
              <a:t>0</a:t>
            </a:r>
            <a:r>
              <a:rPr lang="en-US" altLang="ru-RU" sz="1800" dirty="0">
                <a:latin typeface="Franklin Gothic Book" panose="020B0503020102020204" pitchFamily="34" charset="0"/>
              </a:rPr>
              <a:t>0 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2 bunches – interval 600 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train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interval – </a:t>
            </a:r>
            <a:r>
              <a:rPr lang="ru-RU" altLang="ru-RU" sz="1800" dirty="0">
                <a:latin typeface="Franklin Gothic Book" panose="020B0503020102020204" pitchFamily="34" charset="0"/>
              </a:rPr>
              <a:t>2</a:t>
            </a:r>
            <a:r>
              <a:rPr lang="en-US" altLang="ru-RU" sz="1800" dirty="0">
                <a:latin typeface="Franklin Gothic Book" panose="020B0503020102020204" pitchFamily="34" charset="0"/>
              </a:rPr>
              <a:t>5 ns – 100 ns </a:t>
            </a:r>
            <a:endParaRPr lang="ru-RU" altLang="ru-RU" sz="1800" dirty="0">
              <a:latin typeface="Franklin Gothic Book" panose="020B05030201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Exposure - 0,07 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BFABC57-F45B-4E4F-8202-6B4A08F0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4733925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Franklin Gothic Book" panose="020B0503020102020204" pitchFamily="34" charset="0"/>
              </a:rPr>
              <a:t>Exposure 1 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Franklin Gothic Book" panose="020B0503020102020204" pitchFamily="34" charset="0"/>
              </a:rPr>
              <a:t>              </a:t>
            </a:r>
            <a:endParaRPr lang="ru-RU" altLang="ru-RU" sz="1800">
              <a:latin typeface="Franklin Gothic Book" panose="020B0503020102020204" pitchFamily="34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80844001-F4B2-4F06-BB97-BED871E7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571625"/>
            <a:ext cx="304800" cy="1676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Franklin Gothic Book" panose="020B0503020102020204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4D712DE-B2DF-4769-A319-B463BD60E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419225"/>
            <a:ext cx="30480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Franklin Gothic Book" panose="020B0503020102020204" pitchFamily="34" charset="0"/>
            </a:endParaRPr>
          </a:p>
        </p:txBody>
      </p:sp>
      <p:sp>
        <p:nvSpPr>
          <p:cNvPr id="19" name="AutoShape 34">
            <a:extLst>
              <a:ext uri="{FF2B5EF4-FFF2-40B4-BE49-F238E27FC236}">
                <a16:creationId xmlns:a16="http://schemas.microsoft.com/office/drawing/2014/main" id="{5B62BE95-9FCE-41D6-9AB4-411201A94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485775"/>
            <a:ext cx="990600" cy="1219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FFFF99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Franklin Gothic Book" panose="020B05030201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96E4461-A21D-4B39-868B-9703B4D6EB4F}"/>
              </a:ext>
            </a:extLst>
          </p:cNvPr>
          <p:cNvSpPr/>
          <p:nvPr/>
        </p:nvSpPr>
        <p:spPr>
          <a:xfrm>
            <a:off x="8799513" y="485775"/>
            <a:ext cx="388937" cy="2232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918245DE-F06E-4D8D-9A4D-4BFA3ECD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3" y="893763"/>
            <a:ext cx="506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b="1">
                <a:solidFill>
                  <a:srgbClr val="FF0000"/>
                </a:solidFill>
              </a:rPr>
              <a:t>?</a:t>
            </a:r>
            <a:endParaRPr lang="ru-RU" altLang="ru-RU" sz="5400" b="1">
              <a:solidFill>
                <a:srgbClr val="FF0000"/>
              </a:solidFill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2ACE70AE-BFA9-405C-B4FF-E0AFBDAB2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2863850"/>
            <a:ext cx="1006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Fast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Detector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791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51619E-6 C 0.15451 2.51619E-6 0.28038 0.16327 0.28038 0.36401 C 0.28038 0.56452 0.15451 0.72803 -0.00018 0.72803 C -0.15504 0.72803 -0.28073 0.56452 -0.28073 0.36401 C -0.28073 0.16327 -0.15504 2.51619E-6 -0.00018 2.51619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022E-7 L 1.14202 -2.96022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5570" y="890692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VEPP-3, beam line 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5439" y="890692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VEPP-4M, beam line 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771" y="16049"/>
            <a:ext cx="863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for Imaging of Explosions (DIMEX) is successfully used at beam line 0 at VEPP3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 beam line 8 at VEPP-4M for more than 15 years.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9AF335-0B67-4E1D-83B5-76AAE63D8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6488" r="6788" b="5518"/>
          <a:stretch/>
        </p:blipFill>
        <p:spPr>
          <a:xfrm>
            <a:off x="97661" y="1364765"/>
            <a:ext cx="4415335" cy="368563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бъект, двигатель, мотоцик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69D3211-523C-4879-BA14-A7C167430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5515"/>
            <a:ext cx="4283968" cy="3212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A2FCA4-139C-4D83-902E-6AB2C1483C26}"/>
              </a:ext>
            </a:extLst>
          </p:cNvPr>
          <p:cNvSpPr txBox="1"/>
          <p:nvPr/>
        </p:nvSpPr>
        <p:spPr>
          <a:xfrm>
            <a:off x="3563888" y="4812539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Collimator unit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E597F-2B60-4E74-B684-1E38B171AFD9}"/>
              </a:ext>
            </a:extLst>
          </p:cNvPr>
          <p:cNvSpPr txBox="1"/>
          <p:nvPr/>
        </p:nvSpPr>
        <p:spPr>
          <a:xfrm>
            <a:off x="4572000" y="5366352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Explosion chamber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4A375-0560-44E6-A7B3-FFBDE6CD4B71}"/>
              </a:ext>
            </a:extLst>
          </p:cNvPr>
          <p:cNvSpPr txBox="1"/>
          <p:nvPr/>
        </p:nvSpPr>
        <p:spPr>
          <a:xfrm>
            <a:off x="6944015" y="4865729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Detector hutch</a:t>
            </a:r>
            <a:endParaRPr lang="ru-RU" sz="1400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2E551A8-9ADB-4601-8EAA-E3DC800ADC5C}"/>
              </a:ext>
            </a:extLst>
          </p:cNvPr>
          <p:cNvCxnSpPr/>
          <p:nvPr/>
        </p:nvCxnSpPr>
        <p:spPr>
          <a:xfrm flipV="1">
            <a:off x="4572000" y="3645024"/>
            <a:ext cx="1066800" cy="1220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21DCA06-94AF-4264-8D8B-5DCD21E8945C}"/>
              </a:ext>
            </a:extLst>
          </p:cNvPr>
          <p:cNvCxnSpPr>
            <a:cxnSpLocks/>
          </p:cNvCxnSpPr>
          <p:nvPr/>
        </p:nvCxnSpPr>
        <p:spPr>
          <a:xfrm flipV="1">
            <a:off x="7236296" y="2666607"/>
            <a:ext cx="918013" cy="2295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FAE9BF2-F6C1-47BB-B89A-250229B58455}"/>
              </a:ext>
            </a:extLst>
          </p:cNvPr>
          <p:cNvCxnSpPr>
            <a:cxnSpLocks/>
          </p:cNvCxnSpPr>
          <p:nvPr/>
        </p:nvCxnSpPr>
        <p:spPr>
          <a:xfrm flipV="1">
            <a:off x="5345883" y="3356992"/>
            <a:ext cx="1707377" cy="20068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9550" y="271957"/>
            <a:ext cx="87329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Gaseous  1D detector with new front-end ASIC DMXG64B(A)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Max frame rate - 10 MHz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Number of frames – 100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Maximum signal(electronics)  – 2x10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(~3500 photons, 20 keV)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Noise - &lt;~4000 e ~ 7 photons 20 keV (GEM attenuation)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Channel pitch – 100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Number of channels - 512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Spatial resolution – 250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(FWHM, for 20 keV photons)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DQE ~ 40% (for 20 keV photons)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Maximum detected photon rate - ~1200 photons/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bunch (20 keV photons)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limitations of DIMEX-G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detected 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limited to ~1000-2000 photons/channel x bunch due                          				to space charge of ions in gas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frame 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limited due to longitudinal diffusion of electrons and 				         electronics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Spatial resolution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limited due to transverse diffusion of electrons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IMGP2772">
            <a:extLst>
              <a:ext uri="{FF2B5EF4-FFF2-40B4-BE49-F238E27FC236}">
                <a16:creationId xmlns:a16="http://schemas.microsoft.com/office/drawing/2014/main" id="{5F842B7E-636D-4ABF-BFE2-1A057600E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87" y="1772816"/>
            <a:ext cx="2301021" cy="12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4F71EF-A5BA-4F0D-8069-C4086D0DF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13004" r="5802" b="10782"/>
          <a:stretch/>
        </p:blipFill>
        <p:spPr>
          <a:xfrm>
            <a:off x="7151659" y="456976"/>
            <a:ext cx="1849749" cy="1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F6B3DAE6-88AE-4F02-ACDA-AE698CBD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827"/>
            <a:ext cx="8469030" cy="574344"/>
          </a:xfrm>
        </p:spPr>
        <p:txBody>
          <a:bodyPr/>
          <a:lstStyle/>
          <a:p>
            <a:pPr algn="ctr">
              <a:buNone/>
            </a:pPr>
            <a:r>
              <a:rPr lang="en-US" altLang="ru-RU" sz="2400" dirty="0">
                <a:latin typeface="Arial" panose="020B0604020202020204" pitchFamily="34" charset="0"/>
              </a:rPr>
              <a:t>Tomography of samples with axial symmetry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2" descr="Сборка_PST--2009">
            <a:extLst>
              <a:ext uri="{FF2B5EF4-FFF2-40B4-BE49-F238E27FC236}">
                <a16:creationId xmlns:a16="http://schemas.microsoft.com/office/drawing/2014/main" id="{9778EDCE-96FD-49E1-932C-D5AB8FC1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6812"/>
            <a:ext cx="28892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>
            <a:extLst>
              <a:ext uri="{FF2B5EF4-FFF2-40B4-BE49-F238E27FC236}">
                <a16:creationId xmlns:a16="http://schemas.microsoft.com/office/drawing/2014/main" id="{B9FE36DB-AF24-4585-AA13-743D9A3D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Franklin Gothic Book" panose="020B0503020102020204" pitchFamily="34" charset="0"/>
            </a:endParaRPr>
          </a:p>
        </p:txBody>
      </p:sp>
      <p:graphicFrame>
        <p:nvGraphicFramePr>
          <p:cNvPr id="26630" name="Object 3">
            <a:extLst>
              <a:ext uri="{FF2B5EF4-FFF2-40B4-BE49-F238E27FC236}">
                <a16:creationId xmlns:a16="http://schemas.microsoft.com/office/drawing/2014/main" id="{169D85FF-E68C-498A-B2A9-95631988D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79904"/>
              </p:ext>
            </p:extLst>
          </p:nvPr>
        </p:nvGraphicFramePr>
        <p:xfrm>
          <a:off x="5198126" y="735140"/>
          <a:ext cx="29813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Graph" r:id="rId4" imgW="4092854" imgH="2872435" progId="Origin50.Graph">
                  <p:embed/>
                </p:oleObj>
              </mc:Choice>
              <mc:Fallback>
                <p:oleObj name="Graph" r:id="rId4" imgW="4092854" imgH="2872435" progId="Origin50.Graph">
                  <p:embed/>
                  <p:pic>
                    <p:nvPicPr>
                      <p:cNvPr id="26630" name="Object 3">
                        <a:extLst>
                          <a:ext uri="{FF2B5EF4-FFF2-40B4-BE49-F238E27FC236}">
                            <a16:creationId xmlns:a16="http://schemas.microsoft.com/office/drawing/2014/main" id="{169D85FF-E68C-498A-B2A9-95631988D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20" t="4395" r="13356" b="6024"/>
                      <a:stretch>
                        <a:fillRect/>
                      </a:stretch>
                    </p:blipFill>
                    <p:spPr bwMode="auto">
                      <a:xfrm>
                        <a:off x="5198126" y="735140"/>
                        <a:ext cx="298132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Box 9">
            <a:extLst>
              <a:ext uri="{FF2B5EF4-FFF2-40B4-BE49-F238E27FC236}">
                <a16:creationId xmlns:a16="http://schemas.microsoft.com/office/drawing/2014/main" id="{EF5B0325-B108-44CE-BE30-00C6E8A2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417" y="2908376"/>
            <a:ext cx="228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Front profile of TATB</a:t>
            </a:r>
            <a:endParaRPr lang="ru-RU" altLang="ru-RU" sz="1800" dirty="0">
              <a:latin typeface="Franklin Gothic Book" panose="020B0503020102020204" pitchFamily="34" charset="0"/>
            </a:endParaRPr>
          </a:p>
        </p:txBody>
      </p:sp>
      <p:sp>
        <p:nvSpPr>
          <p:cNvPr id="26632" name="TextBox 11">
            <a:extLst>
              <a:ext uri="{FF2B5EF4-FFF2-40B4-BE49-F238E27FC236}">
                <a16:creationId xmlns:a16="http://schemas.microsoft.com/office/drawing/2014/main" id="{7A01729C-34FE-4C59-805D-F1EEC94D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760" y="6292851"/>
            <a:ext cx="3316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3D density distribution in TATB</a:t>
            </a:r>
            <a:endParaRPr lang="ru-RU" altLang="ru-RU" sz="1800" dirty="0">
              <a:latin typeface="Franklin Gothic Book" panose="020B0503020102020204" pitchFamily="34" charset="0"/>
            </a:endParaRPr>
          </a:p>
        </p:txBody>
      </p:sp>
      <p:sp>
        <p:nvSpPr>
          <p:cNvPr id="26633" name="TextBox 12">
            <a:extLst>
              <a:ext uri="{FF2B5EF4-FFF2-40B4-BE49-F238E27FC236}">
                <a16:creationId xmlns:a16="http://schemas.microsoft.com/office/drawing/2014/main" id="{60B6BE39-AC56-432F-B145-31473FE17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5792450"/>
            <a:ext cx="2433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Franklin Gothic Book" panose="020B0503020102020204" pitchFamily="34" charset="0"/>
              </a:rPr>
              <a:t>Experimental assembly</a:t>
            </a:r>
            <a:endParaRPr lang="ru-RU" altLang="ru-RU" sz="1800" dirty="0">
              <a:latin typeface="Franklin Gothic Book" panose="020B0503020102020204" pitchFamily="34" charset="0"/>
            </a:endParaRPr>
          </a:p>
        </p:txBody>
      </p:sp>
      <p:pic>
        <p:nvPicPr>
          <p:cNvPr id="26634" name="Рисунок 5" descr="rho_mini_1_c">
            <a:extLst>
              <a:ext uri="{FF2B5EF4-FFF2-40B4-BE49-F238E27FC236}">
                <a16:creationId xmlns:a16="http://schemas.microsoft.com/office/drawing/2014/main" id="{C74B0F23-34E1-4C72-9EF9-B4BB0F3B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11" y="3243822"/>
            <a:ext cx="4292600" cy="28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0" descr="4">
            <a:extLst>
              <a:ext uri="{FF2B5EF4-FFF2-40B4-BE49-F238E27FC236}">
                <a16:creationId xmlns:a16="http://schemas.microsoft.com/office/drawing/2014/main" id="{7AC8F6DA-440E-4767-99E2-9104DCD1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" y="843833"/>
            <a:ext cx="334803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84923FCC-DEBB-4603-A55D-DD0C76D8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8972"/>
            <a:ext cx="3995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</a:rPr>
              <a:t>Layout of the experiment of X-ray tomography of axially symmetrical sample in order to restore density distribution in a flow inside the wave of stationary detonation. </a:t>
            </a:r>
            <a:endParaRPr lang="ru-RU" altLang="ru-RU" sz="1200" dirty="0">
              <a:latin typeface="Arial" panose="020B0604020202020204" pitchFamily="34" charset="0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F8749-8798-41F3-A35D-2A3E8D39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17.03.2021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23DC7-3986-4A28-9D7B-6EE02ECA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L.I.Shekhtman, AFAD-2021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256595-CE1B-492B-B802-6297C76E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7782-C81C-46FC-9F7D-42136C47DC19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erogel - udar">
            <a:extLst>
              <a:ext uri="{FF2B5EF4-FFF2-40B4-BE49-F238E27FC236}">
                <a16:creationId xmlns:a16="http://schemas.microsoft.com/office/drawing/2014/main" id="{8C01559A-E3AD-4C6E-8EEF-C06A6145B4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622" y="835025"/>
            <a:ext cx="5976938" cy="5297487"/>
          </a:xfrm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AB6316AA-625C-425E-9CCE-1AC028EFB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6958013"/>
            <a:ext cx="2592388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CC0DE743-466C-4261-B4FC-4E0A168A1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45" y="6405120"/>
            <a:ext cx="3167063" cy="2174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2694214D-0483-44C3-BDD7-D9EC08063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9" y="5640718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1-coordinate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detector</a:t>
            </a:r>
            <a:endParaRPr lang="ru-RU" altLang="ru-RU" sz="1800" dirty="0"/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3CBCB489-E3F6-4DB2-A9B9-B4CBDD42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729" y="15253"/>
            <a:ext cx="329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Shock wave experiment</a:t>
            </a: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690F7-8419-46F6-AA56-CDCD8F13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17.03.2021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D1FECD-690F-4DC1-80A5-ABCF8EDC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L.I.Shekhtman, AFAD-2021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C744A-C982-404C-B209-7D09EDC6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A454-C0AF-4B38-AA6F-27BFE96CE5C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49A5E3-CD06-4DC4-BE60-144BA89148ED}"/>
              </a:ext>
            </a:extLst>
          </p:cNvPr>
          <p:cNvSpPr txBox="1"/>
          <p:nvPr/>
        </p:nvSpPr>
        <p:spPr>
          <a:xfrm>
            <a:off x="251520" y="1109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of ejection of micro-particles (“dusting”) at the interaction of a shock wave with free surface</a:t>
            </a:r>
            <a:endParaRPr lang="ru-RU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23EF0A8-3606-407A-9808-0C1675B1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44" y="0"/>
            <a:ext cx="54168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6">
            <a:extLst>
              <a:ext uri="{FF2B5EF4-FFF2-40B4-BE49-F238E27FC236}">
                <a16:creationId xmlns:a16="http://schemas.microsoft.com/office/drawing/2014/main" id="{03731B18-0900-43D9-9195-8E9DE5519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3481372"/>
            <a:ext cx="3485960" cy="20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C3A7641-15FC-4F5C-A4CB-1B9087F8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8" y="5655958"/>
            <a:ext cx="53243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look of the assembly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explosion </a:t>
            </a:r>
            <a:r>
              <a:rPr lang="en-US" alt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lense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charge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charge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HMX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4-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slit for SR beam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cable for piezo-sensor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pipe for filling with helium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steel body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172D08F-25C4-4F7B-BAAD-2FF19BB9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Рисунок 14">
            <a:extLst>
              <a:ext uri="{FF2B5EF4-FFF2-40B4-BE49-F238E27FC236}">
                <a16:creationId xmlns:a16="http://schemas.microsoft.com/office/drawing/2014/main" id="{BB3E0E85-DAA3-4137-9387-32768724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" y="663903"/>
            <a:ext cx="3485960" cy="21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4AB4A2E1-A9A4-43D3-BA87-C739C75F4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2669"/>
            <a:ext cx="66602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Layout of the experimental assembly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b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disc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26×3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8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mylar film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0,2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b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piezoelectric sensor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10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 body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11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detector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DIMEX; 12-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collimators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PDV </a:t>
            </a:r>
          </a:p>
        </p:txBody>
      </p:sp>
      <p:pic>
        <p:nvPicPr>
          <p:cNvPr id="2056" name="Picture 21" descr="filmdiv">
            <a:extLst>
              <a:ext uri="{FF2B5EF4-FFF2-40B4-BE49-F238E27FC236}">
                <a16:creationId xmlns:a16="http://schemas.microsoft.com/office/drawing/2014/main" id="{D2CD1383-E334-4CEC-B841-C9E3D26E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8884"/>
            <a:ext cx="3769047" cy="22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2" descr="rhodx">
            <a:extLst>
              <a:ext uri="{FF2B5EF4-FFF2-40B4-BE49-F238E27FC236}">
                <a16:creationId xmlns:a16="http://schemas.microsoft.com/office/drawing/2014/main" id="{BE0E8B0C-7A20-4F17-9175-3A2493C6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76182"/>
            <a:ext cx="3985260" cy="23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C83AD1-633A-4979-9045-093F9706DDF0}"/>
              </a:ext>
            </a:extLst>
          </p:cNvPr>
          <p:cNvSpPr/>
          <p:nvPr/>
        </p:nvSpPr>
        <p:spPr>
          <a:xfrm>
            <a:off x="5792492" y="2758065"/>
            <a:ext cx="2149949" cy="332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400" dirty="0"/>
              <a:t>Dynamics of SR intensity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E9D8F54-857B-4E8A-B357-645537A7EE6E}"/>
              </a:ext>
            </a:extLst>
          </p:cNvPr>
          <p:cNvSpPr/>
          <p:nvPr/>
        </p:nvSpPr>
        <p:spPr>
          <a:xfrm>
            <a:off x="5792492" y="5502583"/>
            <a:ext cx="2543175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400" dirty="0"/>
              <a:t>Dynamics of dust density distribution</a:t>
            </a:r>
            <a:endParaRPr lang="ru-RU" sz="1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E09BBEF-1896-4E7A-B622-3C14AD28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E7CAFE-9F78-404F-8F81-1C3017DC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L.I.Shekhtman</a:t>
            </a:r>
            <a:r>
              <a:rPr lang="en-US" dirty="0"/>
              <a:t>, AFAD-2021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9D3B1F-B4C0-4075-9737-02A6ADC1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02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xplosion_strob2">
            <a:extLst>
              <a:ext uri="{FF2B5EF4-FFF2-40B4-BE49-F238E27FC236}">
                <a16:creationId xmlns:a16="http://schemas.microsoft.com/office/drawing/2014/main" id="{7E853381-FF56-4F71-B5EC-BF224E8C21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46E8E86C-FE69-45CD-BC99-9AD0E75FF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pPr eaLnBrk="1" hangingPunct="1"/>
            <a:r>
              <a:rPr lang="en-US" altLang="ru-RU" sz="3200">
                <a:solidFill>
                  <a:srgbClr val="0000FF"/>
                </a:solidFill>
              </a:rPr>
              <a:t>Detonation and shock waves investigation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6732EA-1D7D-4269-96EF-F01C54A3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63672-8277-4838-9B71-E62E2FC6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2B8AE-31FC-4929-AF50-8FB6A5A8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17.03.2021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L.I.Shekhtman, AFAD-2021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86A5-6B2A-44D8-B7AD-1F642F68D924}" type="slidenum">
              <a:rPr lang="ru-RU" smtClean="0"/>
              <a:t>9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286317"/>
              </p:ext>
            </p:extLst>
          </p:nvPr>
        </p:nvGraphicFramePr>
        <p:xfrm>
          <a:off x="1582649" y="320675"/>
          <a:ext cx="7381839" cy="518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Graph" r:id="rId3" imgW="32289513" imgH="22669372" progId="Origin50.Graph">
                  <p:embed/>
                </p:oleObj>
              </mc:Choice>
              <mc:Fallback>
                <p:oleObj name="Graph" r:id="rId3" imgW="32289513" imgH="22669372" progId="Origin50.Graph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649" y="320675"/>
                        <a:ext cx="7381839" cy="51845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86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DIMEX-G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486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A707E5599124D87D60D1C3ADC0240" ma:contentTypeVersion="10" ma:contentTypeDescription="Create a new document." ma:contentTypeScope="" ma:versionID="d9f1b6ac3d415dc332748419085a70fb">
  <xsd:schema xmlns:xsd="http://www.w3.org/2001/XMLSchema" xmlns:xs="http://www.w3.org/2001/XMLSchema" xmlns:p="http://schemas.microsoft.com/office/2006/metadata/properties" xmlns:ns3="42205dd8-b641-4a92-9056-ea48efd18a2c" targetNamespace="http://schemas.microsoft.com/office/2006/metadata/properties" ma:root="true" ma:fieldsID="12a5dd2e3ee3d66cd60d0db9a0eccbb9" ns3:_="">
    <xsd:import namespace="42205dd8-b641-4a92-9056-ea48efd18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05dd8-b641-4a92-9056-ea48efd18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B13F1-3435-4815-92A8-06AAF5A631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74979-2256-41C3-9579-F6A03B5313C5}">
  <ds:schemaRefs>
    <ds:schemaRef ds:uri="http://purl.org/dc/dcmitype/"/>
    <ds:schemaRef ds:uri="http://schemas.openxmlformats.org/package/2006/metadata/core-properties"/>
    <ds:schemaRef ds:uri="http://purl.org/dc/terms/"/>
    <ds:schemaRef ds:uri="42205dd8-b641-4a92-9056-ea48efd18a2c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A6D64F-5028-48F2-8283-1524F4474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05dd8-b641-4a92-9056-ea48efd18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20229</TotalTime>
  <Words>913</Words>
  <Application>Microsoft Office PowerPoint</Application>
  <PresentationFormat>Экран (4:3)</PresentationFormat>
  <Paragraphs>156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Franklin Gothic Book</vt:lpstr>
      <vt:lpstr>Georgia</vt:lpstr>
      <vt:lpstr>Symbol</vt:lpstr>
      <vt:lpstr>Times New Roman</vt:lpstr>
      <vt:lpstr>Trebuchet MS</vt:lpstr>
      <vt:lpstr>Wingdings</vt:lpstr>
      <vt:lpstr>Wingdings 2</vt:lpstr>
      <vt:lpstr>Воздушный поток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Tomography of samples with axial symmetry</vt:lpstr>
      <vt:lpstr>Презентация PowerPoint</vt:lpstr>
      <vt:lpstr>Презентация PowerPoint</vt:lpstr>
      <vt:lpstr>Detonation and shock waves investigation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</dc:creator>
  <cp:lastModifiedBy>Shekhtman Lev</cp:lastModifiedBy>
  <cp:revision>60</cp:revision>
  <dcterms:created xsi:type="dcterms:W3CDTF">2016-06-27T10:57:00Z</dcterms:created>
  <dcterms:modified xsi:type="dcterms:W3CDTF">2021-03-17T02:18:39Z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0x01010047EA707E5599124D87D60D1C3ADC0240</vt:lpwstr>
  </property>
</Properties>
</file>