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375" r:id="rId2"/>
    <p:sldId id="357" r:id="rId3"/>
    <p:sldId id="358" r:id="rId4"/>
    <p:sldId id="264" r:id="rId5"/>
    <p:sldId id="299" r:id="rId6"/>
    <p:sldId id="350" r:id="rId7"/>
    <p:sldId id="305" r:id="rId8"/>
    <p:sldId id="337" r:id="rId9"/>
    <p:sldId id="367" r:id="rId10"/>
    <p:sldId id="289" r:id="rId11"/>
    <p:sldId id="374" r:id="rId12"/>
    <p:sldId id="333" r:id="rId13"/>
    <p:sldId id="372" r:id="rId14"/>
    <p:sldId id="340" r:id="rId15"/>
    <p:sldId id="369" r:id="rId16"/>
    <p:sldId id="368" r:id="rId17"/>
    <p:sldId id="286" r:id="rId18"/>
    <p:sldId id="360" r:id="rId19"/>
    <p:sldId id="356" r:id="rId20"/>
    <p:sldId id="361" r:id="rId21"/>
    <p:sldId id="370" r:id="rId22"/>
    <p:sldId id="261" r:id="rId23"/>
    <p:sldId id="373" r:id="rId24"/>
    <p:sldId id="35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1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9822" autoAdjust="0"/>
  </p:normalViewPr>
  <p:slideViewPr>
    <p:cSldViewPr snapToGrid="0">
      <p:cViewPr varScale="1">
        <p:scale>
          <a:sx n="115" d="100"/>
          <a:sy n="115" d="100"/>
        </p:scale>
        <p:origin x="11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E5F0-F402-463E-973F-84F4842023B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7D144-0017-4933-8748-F8894E50B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3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D144-0017-4933-8748-F8894E50B7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3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8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5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6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1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1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8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4B9F-49FB-4D03-B300-0850605637AD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3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5DA0-8494-44CF-B916-D37A8A5F4B46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5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9F1-C1EB-42D2-9841-33C064D3C655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AA6-457C-4CA7-B147-E01016B1C2F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CAF-1DE3-47F1-A258-AD307047C1F5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47A-9153-43D5-B6FC-9FCD4F542D78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D17E-FBAE-4C6A-8F67-A90884EFEFEF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FAB5-6A8B-4BC3-B16F-AA5595442E2B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947A-69E9-454F-9489-902C569D2240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6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5C93-2723-48B8-BE84-A4266CF4F80D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0DA6-C8C0-468A-9AA5-FE104E06E95F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C0D9-DAA8-44C3-82BF-3AD5C2454351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874D-9CD5-4262-BDDF-ED3FBDCD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p.nsk.su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2" y="3559703"/>
            <a:ext cx="2366231" cy="13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614920" y="3938341"/>
            <a:ext cx="7525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Budker Institute of Nuclear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Physics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Novosibirsk, Russia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819" y="765121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for Accelerator Mass Spectrometry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ased on low-pressure TPC with THGEM readout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" y="2395484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28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A. Bondar</a:t>
            </a:r>
            <a:r>
              <a:rPr lang="en-US" altLang="ru-RU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A. Buzulutskov</a:t>
            </a:r>
            <a:r>
              <a:rPr lang="en-US" altLang="ru-RU" sz="28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E. Frolov, </a:t>
            </a:r>
            <a:r>
              <a:rPr lang="en-US" altLang="ru-RU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V. Parkhomchuk, </a:t>
            </a:r>
            <a:endParaRPr lang="en-US" altLang="ru-RU" sz="28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altLang="ru-RU" sz="28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altLang="ru-RU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 Petrozhitskiy, </a:t>
            </a:r>
            <a:r>
              <a:rPr lang="en-US" altLang="ru-RU" sz="28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ru-RU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 Shakirova (speaker), A. Sokolov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4192" y="1916883"/>
            <a:ext cx="8587979" cy="1071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FAD-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9" y="5072437"/>
            <a:ext cx="1723102" cy="11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614921" y="5471833"/>
            <a:ext cx="752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Asian Forum for Accelerators and Detectors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1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525" y="-585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energy spectra using semiconductor detector</a:t>
            </a:r>
            <a:endParaRPr lang="ru-RU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645" y="663735"/>
                <a:ext cx="8724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mbria Math" panose="02040503050406030204" pitchFamily="18" charset="0"/>
                  </a:rPr>
                  <a:t>Alpha particle source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– 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33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U, 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38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Pu,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39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Pu </a:t>
                </a:r>
                <a:endParaRPr lang="en-US" sz="6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=4,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816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atin typeface="Cambria Math"/>
                        </a:rPr>
                        <m:t>5,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499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5,157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" y="663735"/>
                <a:ext cx="872490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99" t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333875" y="48389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Energy spectrum of alpha particles from </a:t>
            </a:r>
            <a:r>
              <a:rPr lang="en-US" sz="2000" baseline="30000" dirty="0" smtClean="0"/>
              <a:t>233</a:t>
            </a:r>
            <a:r>
              <a:rPr lang="en-US" sz="2000" dirty="0" smtClean="0"/>
              <a:t>U (4.8 MeV), </a:t>
            </a:r>
            <a:r>
              <a:rPr lang="en-US" sz="2000" baseline="30000" dirty="0" smtClean="0"/>
              <a:t>239</a:t>
            </a:r>
            <a:r>
              <a:rPr lang="en-US" sz="2000" dirty="0" smtClean="0"/>
              <a:t>Pu (5.2 MeV) and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Pu (5.5MeV) sources, measured using semiconductor detector</a:t>
            </a:r>
            <a:endParaRPr lang="ru-RU" sz="2000" dirty="0"/>
          </a:p>
        </p:txBody>
      </p:sp>
      <p:pic>
        <p:nvPicPr>
          <p:cNvPr id="11" name="Picture 2" descr="Silicon Charged Particle Radiation Det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1988727"/>
            <a:ext cx="2810598" cy="22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120" y="4837261"/>
            <a:ext cx="4158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Si Charged Particle Radiation Detectors for Alpha Spectroscopy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1371621"/>
            <a:ext cx="5029200" cy="338581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gain of THGEM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94228" y="4417779"/>
            <a:ext cx="3866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The scheme of effective gas gain measurement </a:t>
            </a:r>
            <a:endParaRPr lang="en-US" sz="2000" dirty="0"/>
          </a:p>
        </p:txBody>
      </p:sp>
      <p:pic>
        <p:nvPicPr>
          <p:cNvPr id="9" name="Рисунок 8" descr="C:\Users\Кирилл\Pictures\GEM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1" y="1701857"/>
            <a:ext cx="2238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ирилл\Pictures\GEM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26" y="1642077"/>
            <a:ext cx="18573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762962"/>
            <a:ext cx="5029200" cy="33796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594" y="44177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THGEM effective gain as a function of the voltage in Isobutane at pressures varying from 50 to 160 Torr in the low-pressure TPC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27" y="1824080"/>
            <a:ext cx="5029200" cy="3415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17759"/>
            <a:ext cx="3657600" cy="2483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6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 orthogonal anode tracks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3746407" y="692011"/>
            <a:ext cx="52147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Typical signal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waveform from alpha particle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ru-RU" altLang="ru-RU" sz="800" dirty="0">
              <a:latin typeface="+mn-lt"/>
            </a:endParaRPr>
          </a:p>
          <a:p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-----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ru-RU" sz="2000" dirty="0">
                <a:latin typeface="+mn-lt"/>
              </a:rPr>
              <a:t>signal from the central part of the </a:t>
            </a:r>
            <a:r>
              <a:rPr lang="en-US" altLang="ru-RU" sz="2000" dirty="0" smtClean="0">
                <a:latin typeface="+mn-lt"/>
              </a:rPr>
              <a:t>anode</a:t>
            </a:r>
            <a:endParaRPr lang="ru-RU" altLang="ru-RU" sz="2000" dirty="0" smtClean="0">
              <a:latin typeface="+mn-lt"/>
            </a:endParaRPr>
          </a:p>
          <a:p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-----</a:t>
            </a:r>
            <a:r>
              <a:rPr lang="ru-RU" altLang="ru-RU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ru-RU" sz="2000" dirty="0">
                <a:latin typeface="+mn-lt"/>
              </a:rPr>
              <a:t>signal from the </a:t>
            </a:r>
            <a:r>
              <a:rPr lang="en-US" altLang="ru-RU" sz="2000" dirty="0" smtClean="0">
                <a:latin typeface="+mn-lt"/>
              </a:rPr>
              <a:t>external </a:t>
            </a:r>
            <a:r>
              <a:rPr lang="en-US" altLang="ru-RU" sz="2000" dirty="0">
                <a:latin typeface="+mn-lt"/>
              </a:rPr>
              <a:t>part of the </a:t>
            </a:r>
            <a:r>
              <a:rPr lang="en-US" altLang="ru-RU" sz="2000" dirty="0" smtClean="0">
                <a:latin typeface="+mn-lt"/>
              </a:rPr>
              <a:t>anode</a:t>
            </a:r>
            <a:endParaRPr lang="ru-RU" altLang="ru-RU" sz="1600" dirty="0">
              <a:latin typeface="+mn-lt"/>
            </a:endParaRPr>
          </a:p>
          <a:p>
            <a:pPr algn="r" eaLnBrk="1" hangingPunct="1"/>
            <a:r>
              <a:rPr lang="ru-RU" altLang="ru-RU" sz="1200" i="1" dirty="0">
                <a:latin typeface="+mn-lt"/>
              </a:rPr>
              <a:t>(</a:t>
            </a:r>
            <a:r>
              <a:rPr lang="en-US" altLang="ru-RU" sz="1200" i="1" dirty="0">
                <a:latin typeface="+mn-lt"/>
              </a:rPr>
              <a:t>p=</a:t>
            </a:r>
            <a:r>
              <a:rPr lang="ru-RU" altLang="ru-RU" sz="1200" i="1" dirty="0">
                <a:latin typeface="+mn-lt"/>
              </a:rPr>
              <a:t>120 торр, </a:t>
            </a:r>
            <a:r>
              <a:rPr lang="en-US" altLang="ru-RU" sz="1200" i="1" dirty="0">
                <a:latin typeface="+mn-lt"/>
              </a:rPr>
              <a:t>U=</a:t>
            </a:r>
            <a:r>
              <a:rPr lang="ru-RU" altLang="ru-RU" sz="1200" i="1" dirty="0">
                <a:latin typeface="+mn-lt"/>
              </a:rPr>
              <a:t>1200 </a:t>
            </a:r>
            <a:r>
              <a:rPr lang="ru-RU" altLang="ru-RU" sz="1200" i="1" dirty="0" smtClean="0">
                <a:latin typeface="+mn-lt"/>
              </a:rPr>
              <a:t>В)</a:t>
            </a:r>
            <a:endParaRPr lang="ru-RU" altLang="ru-RU" sz="1200" i="1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215757"/>
            <a:ext cx="3657600" cy="2483814"/>
          </a:xfrm>
          <a:prstGeom prst="rect">
            <a:avLst/>
          </a:prstGeom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994622" y="5074066"/>
            <a:ext cx="47201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ru-RU" sz="2000" dirty="0" smtClean="0">
                <a:latin typeface="+mn-lt"/>
              </a:rPr>
              <a:t>Pulse area spectrum of alpha particles from </a:t>
            </a:r>
            <a:r>
              <a:rPr lang="ru-RU" sz="2000" baseline="30000" dirty="0" smtClean="0"/>
              <a:t>233</a:t>
            </a:r>
            <a:r>
              <a:rPr lang="en-US" sz="2000" dirty="0"/>
              <a:t>U (</a:t>
            </a:r>
            <a:r>
              <a:rPr lang="en-US" sz="2000" dirty="0" smtClean="0"/>
              <a:t>4.8 MeV), </a:t>
            </a:r>
            <a:r>
              <a:rPr lang="en-US" sz="2000" baseline="30000" dirty="0"/>
              <a:t>23</a:t>
            </a:r>
            <a:r>
              <a:rPr lang="ru-RU" sz="2000" baseline="30000" dirty="0"/>
              <a:t>9</a:t>
            </a:r>
            <a:r>
              <a:rPr lang="en-US" sz="2000" dirty="0"/>
              <a:t>Pu </a:t>
            </a:r>
            <a:r>
              <a:rPr lang="ru-RU" sz="2000" dirty="0"/>
              <a:t>(</a:t>
            </a:r>
            <a:r>
              <a:rPr lang="ru-RU" sz="2000" dirty="0" smtClean="0"/>
              <a:t>5</a:t>
            </a:r>
            <a:r>
              <a:rPr lang="en-US" sz="2000" dirty="0" smtClean="0"/>
              <a:t>.</a:t>
            </a:r>
            <a:r>
              <a:rPr lang="ru-RU" sz="2000" dirty="0" smtClean="0"/>
              <a:t>2 </a:t>
            </a:r>
            <a:r>
              <a:rPr lang="en-US" sz="2000" dirty="0" smtClean="0"/>
              <a:t>MeV</a:t>
            </a:r>
            <a:r>
              <a:rPr lang="ru-RU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baseline="30000" dirty="0" smtClean="0"/>
              <a:t>23</a:t>
            </a:r>
            <a:r>
              <a:rPr lang="ru-RU" sz="2000" baseline="30000" dirty="0"/>
              <a:t>8</a:t>
            </a:r>
            <a:r>
              <a:rPr lang="en-US" sz="2000" dirty="0"/>
              <a:t>Pu </a:t>
            </a:r>
            <a:r>
              <a:rPr lang="ru-RU" sz="2000" dirty="0"/>
              <a:t>(</a:t>
            </a:r>
            <a:r>
              <a:rPr lang="ru-RU" sz="2000" dirty="0" smtClean="0"/>
              <a:t>5</a:t>
            </a:r>
            <a:r>
              <a:rPr lang="en-US" sz="2000" dirty="0" smtClean="0"/>
              <a:t>.</a:t>
            </a:r>
            <a:r>
              <a:rPr lang="ru-RU" sz="2000" dirty="0" smtClean="0"/>
              <a:t>5</a:t>
            </a:r>
            <a:r>
              <a:rPr lang="en-US" sz="2000" dirty="0" smtClean="0"/>
              <a:t> MeV</a:t>
            </a:r>
            <a:r>
              <a:rPr lang="ru-RU" sz="2000" dirty="0" smtClean="0"/>
              <a:t>)</a:t>
            </a:r>
            <a:r>
              <a:rPr lang="en-US" sz="2000" dirty="0" smtClean="0"/>
              <a:t> sources from external part of the anode, measured in low-pressure TPC in Isobutane at 120 Torr</a:t>
            </a:r>
            <a:r>
              <a:rPr lang="ru-RU" altLang="ru-RU" sz="2000" dirty="0" smtClean="0">
                <a:latin typeface="+mn-lt"/>
              </a:rPr>
              <a:t> </a:t>
            </a:r>
            <a:endParaRPr lang="ru-RU" altLang="ru-RU" sz="20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2" y="3615814"/>
            <a:ext cx="4297680" cy="2918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2" y="973711"/>
            <a:ext cx="4297680" cy="29184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998425"/>
            <a:ext cx="4297680" cy="2918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3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3162" y="590765"/>
                <a:ext cx="880795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Cambria Math" panose="02040503050406030204" pitchFamily="18" charset="0"/>
                  </a:rPr>
                  <a:t>The alpha-particle source</a:t>
                </a:r>
                <a:r>
                  <a:rPr lang="ru-RU" sz="1500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sz="1500" dirty="0">
                    <a:latin typeface="Cambria Math" panose="02040503050406030204" pitchFamily="18" charset="0"/>
                  </a:rPr>
                  <a:t>– </a:t>
                </a:r>
                <a:r>
                  <a:rPr lang="ru-RU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33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U, 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38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Pu,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:r>
                  <a:rPr lang="en-US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39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=4,816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          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499 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          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=5,157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</m:t>
                    </m:r>
                  </m:oMath>
                </a14:m>
                <a:endParaRPr lang="en-US" sz="1500" dirty="0" smtClean="0"/>
              </a:p>
              <a:p>
                <a:endParaRPr lang="en-US" sz="500" dirty="0"/>
              </a:p>
              <a:p>
                <a:r>
                  <a:rPr lang="en-US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Pressure = 120 </a:t>
                </a: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orr</a:t>
                </a: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Gain = 60		Shaping time = 200 ns</a:t>
                </a:r>
                <a:r>
                  <a:rPr lang="en-US" sz="1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" y="590765"/>
                <a:ext cx="8807958" cy="630942"/>
              </a:xfrm>
              <a:prstGeom prst="rect">
                <a:avLst/>
              </a:prstGeom>
              <a:blipFill rotWithShape="1">
                <a:blip r:embed="rId5"/>
                <a:stretch>
                  <a:fillRect l="-208" t="-2913" b="-9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5832" y="3908669"/>
            <a:ext cx="4267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plot of pulse width versus pulse area and their axis projection spectra for alpha particles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(4.8 MeV),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 (5.2 MeV)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(5.5 MeV)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 low-pressure TPC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Isobutane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 and THGEM gain of 60. The pulse width and pulse area spectra  reflect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of the track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and energy.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4026" y="2331586"/>
            <a:ext cx="4572000" cy="3104768"/>
            <a:chOff x="182880" y="1133415"/>
            <a:chExt cx="4572000" cy="31047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1133415"/>
              <a:ext cx="4572000" cy="31047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19684" y="1536104"/>
              <a:ext cx="65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solidFill>
                    <a:srgbClr val="FF0000"/>
                  </a:solidFill>
                </a:rPr>
                <a:t>10</a:t>
              </a:r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0466" y="1636375"/>
              <a:ext cx="65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solidFill>
                    <a:srgbClr val="0000CC"/>
                  </a:solidFill>
                </a:rPr>
                <a:t>10</a:t>
              </a:r>
              <a:r>
                <a:rPr lang="en-US" dirty="0" smtClean="0">
                  <a:solidFill>
                    <a:srgbClr val="0000CC"/>
                  </a:solidFill>
                </a:rPr>
                <a:t>Be</a:t>
              </a:r>
              <a:endParaRPr lang="ru-RU" dirty="0">
                <a:solidFill>
                  <a:srgbClr val="0000CC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19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10332"/>
              </p:ext>
            </p:extLst>
          </p:nvPr>
        </p:nvGraphicFramePr>
        <p:xfrm>
          <a:off x="290797" y="893014"/>
          <a:ext cx="8571814" cy="14048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7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8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Source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Shaping </a:t>
                      </a:r>
                      <a:r>
                        <a:rPr lang="en-US" sz="1800" b="1" u="none" strike="noStrike" dirty="0">
                          <a:effectLst/>
                        </a:rPr>
                        <a:t>time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Gain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Pressure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Sigma/Range,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Separation in </a:t>
                      </a:r>
                      <a:r>
                        <a:rPr lang="en-US" sz="1800" b="1" u="none" strike="noStrike" dirty="0" smtClean="0">
                          <a:effectLst/>
                        </a:rPr>
                        <a:t>sigma between two peaks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 isotopes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500 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 T</a:t>
                      </a:r>
                      <a:r>
                        <a:rPr lang="en-US" sz="1800" u="none" strike="noStrike" dirty="0" smtClean="0">
                          <a:effectLst/>
                        </a:rPr>
                        <a:t>orr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ru-RU" sz="1800" dirty="0"/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L="8319" marR="8319" marT="83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 isotopes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 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 T</a:t>
                      </a:r>
                      <a:r>
                        <a:rPr lang="en-US" sz="1800" u="none" strike="noStrike" dirty="0" smtClean="0">
                          <a:effectLst/>
                        </a:rPr>
                        <a:t>orr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isotopes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Torr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30458" y="2745943"/>
            <a:ext cx="4724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Using these results and SRIM code </a:t>
            </a:r>
            <a:r>
              <a:rPr lang="en-US" sz="2400" dirty="0" smtClean="0"/>
              <a:t>simulation, we see that </a:t>
            </a:r>
            <a:r>
              <a:rPr lang="en-US" sz="2400" dirty="0"/>
              <a:t>the isobaric boron and beryllium ions </a:t>
            </a:r>
            <a:r>
              <a:rPr lang="en-US" sz="2400" dirty="0" smtClean="0"/>
              <a:t>(having range difference of 32%) can </a:t>
            </a:r>
            <a:r>
              <a:rPr lang="en-US" sz="2400" dirty="0"/>
              <a:t>be effectively separated at </a:t>
            </a:r>
            <a:r>
              <a:rPr lang="en-US" sz="2400" dirty="0" smtClean="0"/>
              <a:t>the level exceeding 10 sigma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7782" y="5525177"/>
            <a:ext cx="3982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 smtClean="0"/>
              <a:t>Spectra of track ranges for 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B and 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Be with energy 4.025 MeV in Isobutane at 50 Torr</a:t>
            </a:r>
            <a:r>
              <a:rPr lang="ru-RU" sz="1600" dirty="0" smtClean="0"/>
              <a:t> </a:t>
            </a:r>
            <a:r>
              <a:rPr lang="en-US" sz="1600" dirty="0" smtClean="0"/>
              <a:t>simulated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lson.com/menus/silson1_r1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4" y="542790"/>
            <a:ext cx="15240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nitride membrane windows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98145" y="6200359"/>
            <a:ext cx="8766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en-US" sz="1600" i="1" dirty="0"/>
              <a:t>M. Dobeli et al., Nucl. Instr. and Meth. B, 219-220 (2004) 415-419 doi:10.1016/j.nimb.2004.01.093</a:t>
            </a:r>
            <a:endParaRPr lang="ru-RU" sz="1600" i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49" y="1318298"/>
            <a:ext cx="2677918" cy="2763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178" y="1133415"/>
            <a:ext cx="4765544" cy="42232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7683" y="4571675"/>
            <a:ext cx="3018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smtClean="0"/>
              <a:t>Figure of silicon nitride membrane windows</a:t>
            </a:r>
          </a:p>
        </p:txBody>
      </p:sp>
    </p:spTree>
    <p:extLst>
      <p:ext uri="{BB962C8B-B14F-4D97-AF65-F5344CB8AC3E}">
        <p14:creationId xmlns:p14="http://schemas.microsoft.com/office/powerpoint/2010/main" val="22614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46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TPC configuration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82594"/>
            <a:ext cx="4572000" cy="353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678" y="4869621"/>
            <a:ext cx="303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Diameter – 178 mm</a:t>
            </a:r>
          </a:p>
          <a:p>
            <a:r>
              <a:rPr lang="en-US" sz="2000" dirty="0" smtClean="0"/>
              <a:t>Length – 300 mm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782594"/>
            <a:ext cx="4085409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46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82880" y="838439"/>
            <a:ext cx="877824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/>
              <a:t>The low-pressure TPC with THGEM readout was developed</a:t>
            </a:r>
            <a:br>
              <a:rPr lang="en-US" sz="2400" dirty="0"/>
            </a:br>
            <a:r>
              <a:rPr lang="en-US" sz="2400" dirty="0"/>
              <a:t>and successfully tested in our laboratory.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/>
              <a:t>track ranges </a:t>
            </a:r>
            <a:r>
              <a:rPr lang="en-US" sz="2400" dirty="0" smtClean="0"/>
              <a:t>of alpha-particles </a:t>
            </a:r>
            <a:r>
              <a:rPr lang="en-US" sz="2400" dirty="0"/>
              <a:t>were measured in the TPC with a rather </a:t>
            </a:r>
            <a:r>
              <a:rPr lang="en-US" sz="2400" dirty="0" smtClean="0"/>
              <a:t>high accuracy</a:t>
            </a:r>
            <a:r>
              <a:rPr lang="en-US" sz="2400" dirty="0"/>
              <a:t>, reaching </a:t>
            </a:r>
            <a:r>
              <a:rPr lang="en-US" sz="2400" dirty="0" smtClean="0"/>
              <a:t>1.3%. </a:t>
            </a:r>
            <a:r>
              <a:rPr lang="en-US" sz="2400" dirty="0"/>
              <a:t>Based on these results and </a:t>
            </a:r>
            <a:r>
              <a:rPr lang="en-US" sz="2400" dirty="0" smtClean="0"/>
              <a:t>SRIM code </a:t>
            </a:r>
            <a:r>
              <a:rPr lang="en-US" sz="2400" dirty="0"/>
              <a:t>simulations, one may conclude that the isobaric boron </a:t>
            </a:r>
            <a:r>
              <a:rPr lang="en-US" sz="2400" dirty="0" smtClean="0"/>
              <a:t>and beryllium </a:t>
            </a:r>
            <a:r>
              <a:rPr lang="en-US" sz="2400" dirty="0"/>
              <a:t>ions (having range difference of </a:t>
            </a:r>
            <a:r>
              <a:rPr lang="en-US" sz="2400" dirty="0" smtClean="0"/>
              <a:t>32%) </a:t>
            </a:r>
            <a:r>
              <a:rPr lang="en-US" sz="2400" dirty="0"/>
              <a:t>can be effectively separated in AMS, at the level exceeding 10 sigma, by</a:t>
            </a:r>
            <a:br>
              <a:rPr lang="en-US" sz="2400" dirty="0"/>
            </a:br>
            <a:r>
              <a:rPr lang="en-US" sz="2400" dirty="0"/>
              <a:t>measuring the ion track </a:t>
            </a:r>
            <a:r>
              <a:rPr lang="en-US" sz="2400" dirty="0" smtClean="0"/>
              <a:t>ranges.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/>
              <a:t>This </a:t>
            </a:r>
            <a:r>
              <a:rPr lang="en-US" sz="2400" dirty="0"/>
              <a:t>technique is expected to be applied in the AMS facility</a:t>
            </a:r>
            <a:br>
              <a:rPr lang="en-US" sz="2400" dirty="0"/>
            </a:br>
            <a:r>
              <a:rPr lang="en-US" sz="2400" dirty="0"/>
              <a:t>in Novosibirsk for dating geological objects, in particular </a:t>
            </a:r>
            <a:r>
              <a:rPr lang="en-US" sz="2400" dirty="0" smtClean="0"/>
              <a:t>for geochronology </a:t>
            </a:r>
            <a:r>
              <a:rPr lang="en-US" sz="2400" dirty="0"/>
              <a:t>of Cenozoic Era</a:t>
            </a:r>
            <a:r>
              <a:rPr lang="en-US" sz="2400" dirty="0" smtClean="0"/>
              <a:t>.</a:t>
            </a:r>
            <a:endParaRPr lang="ru-RU" altLang="ru-RU" sz="24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434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3151794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434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3151794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93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ru-RU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000331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mass spectrometry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SRIM simulation</a:t>
            </a: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setup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Measurements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energy spectra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using semiconductor detector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easurements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track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ranges using TPC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indent="385763">
              <a:lnSpc>
                <a:spcPct val="150000"/>
              </a:lnSpc>
              <a:defRPr/>
            </a:pP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09428" y="1574285"/>
            <a:ext cx="4572000" cy="3108537"/>
            <a:chOff x="4558856" y="1574285"/>
            <a:chExt cx="4572000" cy="310853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856" y="1574285"/>
              <a:ext cx="4572000" cy="310476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2" t="93373"/>
            <a:stretch/>
          </p:blipFill>
          <p:spPr>
            <a:xfrm>
              <a:off x="7828093" y="4489418"/>
              <a:ext cx="1188658" cy="19340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08346" y="1574285"/>
            <a:ext cx="4572000" cy="3105034"/>
            <a:chOff x="108346" y="1574285"/>
            <a:chExt cx="4572000" cy="310503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6" y="1574285"/>
              <a:ext cx="4572000" cy="310476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2" t="93373"/>
            <a:stretch/>
          </p:blipFill>
          <p:spPr>
            <a:xfrm>
              <a:off x="3403150" y="4485915"/>
              <a:ext cx="1188658" cy="193404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38974" y="4815295"/>
            <a:ext cx="8778240" cy="1541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3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 with different gain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906" y="4832037"/>
            <a:ext cx="874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000" dirty="0" smtClean="0"/>
              <a:t>The lines of alpha particles are worse separated with less effective gain of THGEM and longer shaping time of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" y="590765"/>
                <a:ext cx="87782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mbria Math" panose="02040503050406030204" pitchFamily="18" charset="0"/>
                  </a:rPr>
                  <a:t>The alpha-particle source</a:t>
                </a:r>
                <a:r>
                  <a:rPr lang="ru-RU" sz="1600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sz="1600" dirty="0">
                    <a:latin typeface="Cambria Math" panose="02040503050406030204" pitchFamily="18" charset="0"/>
                  </a:rPr>
                  <a:t>– </a:t>
                </a:r>
                <a:r>
                  <a:rPr lang="ru-RU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33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U, </a:t>
                </a:r>
                <a:r>
                  <a:rPr lang="ru-RU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38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Pu,</a:t>
                </a:r>
                <a:r>
                  <a:rPr lang="ru-RU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:r>
                  <a:rPr lang="en-US" sz="16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39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 </a:t>
                </a:r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ru-RU" sz="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=4,816 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МэВ        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499 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МэВ        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=5,157 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МэВ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600" dirty="0"/>
              </a:p>
              <a:p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Pressure = 120 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orr	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Shaping time = 500 ns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590765"/>
                <a:ext cx="877824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347" t="-2395" b="-5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66678" y="1884920"/>
            <a:ext cx="131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Gain </a:t>
            </a:r>
            <a:r>
              <a:rPr lang="en-US" dirty="0" smtClean="0">
                <a:solidFill>
                  <a:srgbClr val="0070C0"/>
                </a:solidFill>
              </a:rPr>
              <a:t>=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1943" y="1884920"/>
            <a:ext cx="131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Gain </a:t>
            </a:r>
            <a:r>
              <a:rPr lang="en-US" dirty="0" smtClean="0">
                <a:solidFill>
                  <a:srgbClr val="0070C0"/>
                </a:solidFill>
              </a:rPr>
              <a:t>= 40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6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SRIM simulation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37418" y="4794662"/>
            <a:ext cx="4320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smtClean="0"/>
              <a:t>Spectra of track ranges for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 and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Be with energy 4.025 MeV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in 200 nm silicon nitride and Isobutane at 50 Torr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905" y="564248"/>
            <a:ext cx="3991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/>
              <a:t>*</a:t>
            </a:r>
            <a:r>
              <a:rPr lang="en-US" sz="1500" dirty="0"/>
              <a:t>SRIM</a:t>
            </a:r>
            <a:r>
              <a:rPr lang="ru-RU" sz="1500" dirty="0"/>
              <a:t> - </a:t>
            </a:r>
            <a:r>
              <a:rPr lang="en-US" sz="1500" dirty="0"/>
              <a:t>The stopping and range of ions in matter</a:t>
            </a:r>
            <a:endParaRPr lang="ru-RU" sz="1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133415"/>
            <a:ext cx="5029200" cy="341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695426"/>
            <a:ext cx="3200400" cy="2824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3547679"/>
            <a:ext cx="3200400" cy="2824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9325" y="1695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7870" y="1766966"/>
            <a:ext cx="61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Кирилл\Downloads\Detector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5" y="722966"/>
            <a:ext cx="3081463" cy="38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795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600" y="54720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8" name="Прямоугольник 2"/>
          <p:cNvSpPr>
            <a:spLocks noChangeArrowheads="1"/>
          </p:cNvSpPr>
          <p:nvPr/>
        </p:nvSpPr>
        <p:spPr bwMode="auto">
          <a:xfrm>
            <a:off x="4900952" y="4699125"/>
            <a:ext cx="40909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dirty="0" smtClean="0"/>
              <a:t>TPC construction</a:t>
            </a:r>
            <a:r>
              <a:rPr lang="ru-RU" sz="1600" dirty="0" smtClean="0"/>
              <a:t>: </a:t>
            </a:r>
            <a:r>
              <a:rPr lang="ru-RU" sz="1600" dirty="0"/>
              <a:t>1 – </a:t>
            </a:r>
            <a:r>
              <a:rPr lang="en-US" sz="1600" dirty="0" smtClean="0"/>
              <a:t>field shaping rings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2 </a:t>
            </a:r>
            <a:r>
              <a:rPr lang="ru-RU" sz="1600" dirty="0"/>
              <a:t>– </a:t>
            </a:r>
            <a:r>
              <a:rPr lang="en-US" sz="1600" dirty="0" smtClean="0"/>
              <a:t>removable top flange</a:t>
            </a:r>
            <a:r>
              <a:rPr lang="ru-RU" sz="1600" dirty="0" smtClean="0"/>
              <a:t>, </a:t>
            </a:r>
            <a:endParaRPr lang="ru-RU" sz="1600" dirty="0"/>
          </a:p>
          <a:p>
            <a:pPr algn="ctr"/>
            <a:r>
              <a:rPr lang="ru-RU" sz="1600" dirty="0"/>
              <a:t>3 – </a:t>
            </a:r>
            <a:r>
              <a:rPr lang="en-US" sz="1600" dirty="0"/>
              <a:t>removable </a:t>
            </a:r>
            <a:r>
              <a:rPr lang="en-US" sz="1600" dirty="0" smtClean="0"/>
              <a:t>bottom </a:t>
            </a:r>
            <a:r>
              <a:rPr lang="en-US" sz="1600" dirty="0"/>
              <a:t>flange</a:t>
            </a:r>
            <a:r>
              <a:rPr lang="ru-RU" sz="1600" dirty="0" smtClean="0"/>
              <a:t>, </a:t>
            </a:r>
            <a:r>
              <a:rPr lang="ru-RU" sz="1600" dirty="0"/>
              <a:t>4 – </a:t>
            </a:r>
            <a:r>
              <a:rPr lang="en-US" sz="1600" dirty="0" smtClean="0"/>
              <a:t>transitional gap</a:t>
            </a:r>
            <a:r>
              <a:rPr lang="ru-RU" sz="1600" dirty="0" smtClean="0"/>
              <a:t>,   </a:t>
            </a:r>
            <a:r>
              <a:rPr lang="ru-RU" sz="1600" dirty="0"/>
              <a:t>5 – </a:t>
            </a:r>
            <a:r>
              <a:rPr lang="en-US" sz="1600" dirty="0" smtClean="0"/>
              <a:t>THGEM</a:t>
            </a:r>
            <a:r>
              <a:rPr lang="ru-RU" sz="1600" dirty="0" smtClean="0"/>
              <a:t>, </a:t>
            </a:r>
            <a:r>
              <a:rPr lang="ru-RU" sz="1600" dirty="0"/>
              <a:t>6 – </a:t>
            </a:r>
            <a:r>
              <a:rPr lang="en-US" sz="1600" dirty="0" smtClean="0"/>
              <a:t>sectioned anode</a:t>
            </a:r>
            <a:r>
              <a:rPr lang="ru-RU" sz="1600" dirty="0" smtClean="0"/>
              <a:t>, </a:t>
            </a:r>
            <a:r>
              <a:rPr lang="ru-RU" sz="1600" dirty="0"/>
              <a:t>7 – </a:t>
            </a:r>
            <a:r>
              <a:rPr lang="en-US" sz="1600" dirty="0" smtClean="0"/>
              <a:t>alpha particle source</a:t>
            </a:r>
            <a:r>
              <a:rPr lang="ru-RU" sz="1600" dirty="0" smtClean="0"/>
              <a:t>, </a:t>
            </a:r>
            <a:endParaRPr lang="ru-RU" sz="1600" dirty="0"/>
          </a:p>
          <a:p>
            <a:pPr algn="ctr" eaLnBrk="1" hangingPunct="1"/>
            <a:r>
              <a:rPr lang="ru-RU" sz="1600" dirty="0"/>
              <a:t>8 – </a:t>
            </a:r>
            <a:r>
              <a:rPr lang="en-US" sz="1600" dirty="0" smtClean="0"/>
              <a:t>caprolon rods</a:t>
            </a:r>
            <a:endParaRPr lang="ru-RU" alt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C:\Users\Кирилл\Downloads\Detect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6" y="983164"/>
            <a:ext cx="5073589" cy="303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751384" y="4550044"/>
            <a:ext cx="36872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Diameter 76 mm</a:t>
            </a:r>
          </a:p>
          <a:p>
            <a:pPr algn="ctr" eaLnBrk="1" hangingPunct="1"/>
            <a:r>
              <a:rPr lang="en-US" altLang="ru-RU" sz="20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Length 130 mm</a:t>
            </a:r>
            <a:endParaRPr lang="ru-RU" altLang="ru-RU" sz="2000" b="1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62" y="3848897"/>
            <a:ext cx="4297680" cy="2918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3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27" y="590765"/>
                <a:ext cx="906792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The alpha-particle source</a:t>
                </a:r>
                <a:r>
                  <a:rPr lang="ru-RU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ru-RU" sz="1500" dirty="0">
                    <a:latin typeface="Cambria Math" panose="02040503050406030204" pitchFamily="18" charset="0"/>
                  </a:rPr>
                  <a:t>– </a:t>
                </a:r>
                <a:r>
                  <a:rPr lang="ru-RU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33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U, 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38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Pu,</a:t>
                </a:r>
                <a:r>
                  <a:rPr lang="ru-RU" sz="15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:r>
                  <a:rPr lang="en-US" sz="15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39</a:t>
                </a:r>
                <a:r>
                  <a:rPr lang="en-US" sz="1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</a:t>
                </a:r>
                <a:r>
                  <a:rPr lang="ru-RU" sz="1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=4,816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          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499 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          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=5,157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МэВ</m:t>
                    </m:r>
                  </m:oMath>
                </a14:m>
                <a:endParaRPr lang="en-US" sz="1500" dirty="0" smtClean="0"/>
              </a:p>
              <a:p>
                <a:endParaRPr lang="en-US" sz="500" dirty="0"/>
              </a:p>
              <a:p>
                <a:r>
                  <a:rPr lang="ru-RU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Pressure = 120 torr</a:t>
                </a: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Gain = 40		Shaping time = 200 ns</a:t>
                </a:r>
                <a:r>
                  <a:rPr lang="en-US" sz="1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" y="590765"/>
                <a:ext cx="9067929" cy="630942"/>
              </a:xfrm>
              <a:prstGeom prst="rect">
                <a:avLst/>
              </a:prstGeom>
              <a:blipFill rotWithShape="0">
                <a:blip r:embed="rId3"/>
                <a:stretch>
                  <a:fillRect t="-2913" b="-9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038" y="3964963"/>
            <a:ext cx="4267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plot of pulse width versus pulse area and their axis projection spectra for alpha particles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(4.8 MeV),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 (5.2 MeV)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(5.5 MeV)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 low-pressure TPC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Isobutane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 and THGEM gain of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 The pulse width and pulse area spectra  reflect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of the track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and energy.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62" y="1134498"/>
            <a:ext cx="4297680" cy="2918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5" y="1134498"/>
            <a:ext cx="4297680" cy="29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67" y="3345158"/>
            <a:ext cx="3086100" cy="2095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341476"/>
            <a:ext cx="3086100" cy="20957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3387805"/>
            <a:ext cx="3086100" cy="209571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" y="614140"/>
            <a:ext cx="877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Источник </a:t>
            </a:r>
            <a:r>
              <a:rPr lang="el-GR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ru-RU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 – частиц – </a:t>
            </a:r>
            <a:r>
              <a:rPr lang="ru-RU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33</a:t>
            </a:r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U, </a:t>
            </a:r>
            <a:r>
              <a:rPr lang="ru-RU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38</a:t>
            </a:r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Pu,</a:t>
            </a:r>
            <a:r>
              <a:rPr lang="ru-RU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en-US" sz="15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39</a:t>
            </a:r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Pu	 </a:t>
            </a:r>
            <a:endParaRPr lang="en-US" sz="15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Pressure </a:t>
            </a:r>
            <a:r>
              <a:rPr lang="en-US" sz="1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= 120 </a:t>
            </a:r>
            <a:r>
              <a:rPr lang="en-US" sz="15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torr</a:t>
            </a:r>
            <a:r>
              <a:rPr lang="en-US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Gain = 220		Shaping time = 200 ns</a:t>
            </a:r>
            <a:endParaRPr lang="ru-RU" sz="15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168138"/>
            <a:ext cx="3200400" cy="2173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8139"/>
            <a:ext cx="3200400" cy="21733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3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830" y="5654159"/>
            <a:ext cx="162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F</a:t>
            </a:r>
            <a:r>
              <a:rPr lang="ru-RU" dirty="0" smtClean="0"/>
              <a:t>ixed </a:t>
            </a:r>
            <a:r>
              <a:rPr lang="ru-RU" dirty="0"/>
              <a:t>threshold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15618" y="5654159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Rotation 83⁰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71820"/>
            <a:ext cx="3200400" cy="21733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88709" y="5654159"/>
            <a:ext cx="275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Constant fraction </a:t>
            </a:r>
            <a:r>
              <a:rPr lang="ru-RU" dirty="0" err="1" smtClean="0"/>
              <a:t>threshold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mass spectrometry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" y="624358"/>
            <a:ext cx="87782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Accelerator mass spectrometry (AMS) is an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ultra-sensitive method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of counting individual atoms. Usually it is the rare radioactive atoms with a long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half-life.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 archetypal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example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is </a:t>
            </a:r>
            <a:r>
              <a:rPr lang="en-US" sz="2200" baseline="30000" dirty="0">
                <a:solidFill>
                  <a:schemeClr val="bg2">
                    <a:lumMod val="25000"/>
                  </a:schemeClr>
                </a:solidFill>
              </a:rPr>
              <a:t>14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 which has a half-life of 5730 years and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an abundance in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living organisms of 10</a:t>
            </a:r>
            <a:r>
              <a:rPr lang="en-US" sz="2200" baseline="30000" dirty="0">
                <a:solidFill>
                  <a:schemeClr val="bg2">
                    <a:lumMod val="25000"/>
                  </a:schemeClr>
                </a:solidFill>
              </a:rPr>
              <a:t>-12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relative to stable </a:t>
            </a:r>
            <a:r>
              <a:rPr lang="en-US" sz="2200" baseline="30000" dirty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 isotope.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ÑÐ¼Ñ Ð¸ÑÑ ÑÐ¾ Ñ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4" y="2409462"/>
            <a:ext cx="2833302" cy="424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8227" y="3087932"/>
            <a:ext cx="517289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AMS facilities operate in more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than 100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physical laboratories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worldwide, one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of which is located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in Novosibirsk at Geochronology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the Cenozoic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Era Center for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Collective Use.</a:t>
            </a:r>
            <a:endParaRPr lang="ru-RU" sz="2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78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used in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53047"/>
              </p:ext>
            </p:extLst>
          </p:nvPr>
        </p:nvGraphicFramePr>
        <p:xfrm>
          <a:off x="236220" y="948029"/>
          <a:ext cx="8671560" cy="26874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6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Analyzed isotopes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Half life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Stable</a:t>
                      </a:r>
                      <a:r>
                        <a:rPr lang="en-US" sz="2000" baseline="0" dirty="0" smtClean="0"/>
                        <a:t> isotopes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Stable isobars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 smtClean="0"/>
                        <a:t>10</a:t>
                      </a:r>
                      <a:r>
                        <a:rPr lang="ru-RU" sz="2000" dirty="0" smtClean="0"/>
                        <a:t>Ве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ru-RU" sz="2000" dirty="0" smtClean="0"/>
                        <a:t>,3</a:t>
                      </a:r>
                      <a:r>
                        <a:rPr lang="en-US" sz="2000" dirty="0" smtClean="0"/>
                        <a:t>9 million</a:t>
                      </a:r>
                      <a:r>
                        <a:rPr lang="en-US" sz="2000" baseline="0" dirty="0" smtClean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9</a:t>
                      </a:r>
                      <a:r>
                        <a:rPr lang="en-US" sz="2000" baseline="0" dirty="0" smtClean="0"/>
                        <a:t>Be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10</a:t>
                      </a:r>
                      <a:r>
                        <a:rPr lang="en-US" sz="2000" dirty="0" smtClean="0"/>
                        <a:t>B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 smtClean="0"/>
                        <a:t>14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5730 </a:t>
                      </a:r>
                      <a:r>
                        <a:rPr lang="en-US" sz="2000" dirty="0" smtClean="0"/>
                        <a:t>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 smtClean="0"/>
                        <a:t>12,13</a:t>
                      </a:r>
                      <a:r>
                        <a:rPr lang="ru-RU" sz="2000" dirty="0" smtClean="0"/>
                        <a:t>С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14</a:t>
                      </a:r>
                      <a:r>
                        <a:rPr lang="en-US" sz="2000" dirty="0" smtClean="0"/>
                        <a:t>N</a:t>
                      </a:r>
                      <a:endParaRPr lang="ru-RU" sz="20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26</a:t>
                      </a:r>
                      <a:r>
                        <a:rPr lang="en-US" sz="2000" dirty="0" smtClean="0"/>
                        <a:t>Al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717 </a:t>
                      </a:r>
                      <a:r>
                        <a:rPr lang="en-US" sz="2000" dirty="0" smtClean="0"/>
                        <a:t>thousand</a:t>
                      </a:r>
                      <a:r>
                        <a:rPr lang="en-US" sz="2000" baseline="0" dirty="0" smtClean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 smtClean="0"/>
                        <a:t>27</a:t>
                      </a:r>
                      <a:r>
                        <a:rPr lang="en-US" sz="2000" dirty="0" smtClean="0"/>
                        <a:t>Al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26</a:t>
                      </a:r>
                      <a:r>
                        <a:rPr lang="en-US" sz="2000" dirty="0" smtClean="0"/>
                        <a:t>Mg</a:t>
                      </a:r>
                      <a:endParaRPr lang="ru-RU" sz="20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36</a:t>
                      </a:r>
                      <a:r>
                        <a:rPr lang="en-US" sz="2000" dirty="0" smtClean="0"/>
                        <a:t>Cl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301 </a:t>
                      </a:r>
                      <a:r>
                        <a:rPr lang="en-US" sz="2000" dirty="0" smtClean="0"/>
                        <a:t>thousand</a:t>
                      </a:r>
                      <a:r>
                        <a:rPr lang="en-US" sz="2000" baseline="0" dirty="0" smtClean="0"/>
                        <a:t> years</a:t>
                      </a:r>
                      <a:endParaRPr lang="ru-RU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35,37</a:t>
                      </a:r>
                      <a:r>
                        <a:rPr lang="en-US" sz="2000" dirty="0" smtClean="0"/>
                        <a:t>Cl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36</a:t>
                      </a:r>
                      <a:r>
                        <a:rPr lang="en-US" sz="2000" dirty="0" smtClean="0"/>
                        <a:t>Ar, </a:t>
                      </a:r>
                      <a:r>
                        <a:rPr lang="en-US" sz="2000" baseline="30000" dirty="0" smtClean="0"/>
                        <a:t>36</a:t>
                      </a:r>
                      <a:r>
                        <a:rPr lang="en-US" sz="2000" dirty="0" smtClean="0"/>
                        <a:t>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41</a:t>
                      </a:r>
                      <a:r>
                        <a:rPr lang="en-US" sz="2000" dirty="0" smtClean="0"/>
                        <a:t>Ca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102 </a:t>
                      </a:r>
                      <a:r>
                        <a:rPr lang="en-US" sz="2000" dirty="0" smtClean="0"/>
                        <a:t>thousand</a:t>
                      </a:r>
                      <a:r>
                        <a:rPr lang="en-US" sz="2000" baseline="0" dirty="0" smtClean="0"/>
                        <a:t> years</a:t>
                      </a:r>
                      <a:endParaRPr lang="ru-RU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40,42,43,44</a:t>
                      </a:r>
                      <a:r>
                        <a:rPr lang="en-US" sz="2000" dirty="0" smtClean="0"/>
                        <a:t>Ca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41</a:t>
                      </a:r>
                      <a:r>
                        <a:rPr lang="en-US" sz="2000" dirty="0" smtClean="0"/>
                        <a:t>K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129</a:t>
                      </a:r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15</a:t>
                      </a:r>
                      <a:r>
                        <a:rPr lang="en-US" sz="2000" dirty="0" smtClean="0"/>
                        <a:t>,</a:t>
                      </a:r>
                      <a:r>
                        <a:rPr lang="ru-RU" sz="2000" dirty="0" smtClean="0"/>
                        <a:t>7 </a:t>
                      </a:r>
                      <a:r>
                        <a:rPr lang="en-US" sz="2000" dirty="0" smtClean="0"/>
                        <a:t>million</a:t>
                      </a:r>
                      <a:r>
                        <a:rPr lang="en-US" sz="2000" baseline="0" dirty="0" smtClean="0"/>
                        <a:t> years</a:t>
                      </a:r>
                      <a:endParaRPr lang="ru-RU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127</a:t>
                      </a:r>
                      <a:r>
                        <a:rPr lang="en-US" sz="2000" dirty="0" smtClean="0"/>
                        <a:t>I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129</a:t>
                      </a:r>
                      <a:r>
                        <a:rPr lang="en-US" sz="2000" dirty="0" smtClean="0"/>
                        <a:t>Xe</a:t>
                      </a:r>
                      <a:endParaRPr lang="ru-RU" sz="20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8010" y="4108938"/>
            <a:ext cx="858797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en-US" sz="2400" dirty="0">
                <a:latin typeface="+mn-lt"/>
                <a:cs typeface="Arial" panose="020B0604020202020204" pitchFamily="34" charset="0"/>
              </a:rPr>
              <a:t>In the current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AMS BINP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setup the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time-of-flight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technique is used for the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isotope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separation. But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that technique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there is a serious problem of separating the isobars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- different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chemical elements having the same atomic mass.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typical example are radioactive isotopes </a:t>
            </a:r>
            <a:r>
              <a:rPr lang="en-US" sz="24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Be and </a:t>
            </a:r>
            <a:r>
              <a:rPr lang="en-US" sz="24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B.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78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and application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761470" y="824801"/>
            <a:ext cx="4273791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in-situ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meteoric 10Be:</a:t>
            </a:r>
          </a:p>
          <a:p>
            <a:pPr algn="just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exposure dating to identified the growths and decays of the Antarctic ice sheet;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ice shelf collapse history;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paleomagnetic excursions history reconstructions using ice cores;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the erosion rates using depth profiles of mid latitudes outcrops;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the timing of formation of the impact crater and so forth.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7634" y="4388488"/>
            <a:ext cx="4207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intervals of dating: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0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40-60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thousand years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0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thousand years to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years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94787"/>
            <a:ext cx="4665223" cy="27805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677814"/>
            <a:ext cx="4572000" cy="309748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775" y="4674857"/>
            <a:ext cx="8934450" cy="1718022"/>
          </a:xfrm>
          <a:prstGeom prst="round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66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SRIM simulation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1190" y="3740687"/>
            <a:ext cx="4320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Energy loss as a function of distance in </a:t>
            </a:r>
            <a:r>
              <a:rPr lang="en-US" dirty="0"/>
              <a:t>I</a:t>
            </a:r>
            <a:r>
              <a:rPr lang="en-US" dirty="0" smtClean="0"/>
              <a:t>sobutane </a:t>
            </a:r>
            <a:r>
              <a:rPr lang="en-US" dirty="0"/>
              <a:t>for </a:t>
            </a:r>
            <a:r>
              <a:rPr lang="en-US" baseline="30000" dirty="0"/>
              <a:t>10</a:t>
            </a:r>
            <a:r>
              <a:rPr lang="en-US" dirty="0"/>
              <a:t>B and </a:t>
            </a:r>
            <a:r>
              <a:rPr lang="en-US" baseline="30000" dirty="0"/>
              <a:t>10</a:t>
            </a:r>
            <a:r>
              <a:rPr lang="en-US" dirty="0"/>
              <a:t>Be with an energy of 4.025 MeV at </a:t>
            </a:r>
            <a:r>
              <a:rPr lang="en-US" dirty="0" smtClean="0"/>
              <a:t>50 Torr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905" y="564248"/>
            <a:ext cx="3991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/>
              <a:t>*</a:t>
            </a:r>
            <a:r>
              <a:rPr lang="en-US" sz="1500" dirty="0"/>
              <a:t>SRIM</a:t>
            </a:r>
            <a:r>
              <a:rPr lang="ru-RU" sz="1500" dirty="0"/>
              <a:t> - </a:t>
            </a:r>
            <a:r>
              <a:rPr lang="en-US" sz="1500" dirty="0"/>
              <a:t>The stopping and range of ions in matter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1748" y="3771864"/>
            <a:ext cx="438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Energy loss as a function of distance in Isobutane for</a:t>
            </a:r>
            <a:r>
              <a:rPr lang="ru-RU" dirty="0" smtClean="0"/>
              <a:t> </a:t>
            </a:r>
            <a:r>
              <a:rPr lang="en-US" dirty="0" smtClean="0"/>
              <a:t>alpha particles </a:t>
            </a:r>
            <a:r>
              <a:rPr lang="en-US" dirty="0"/>
              <a:t>with </a:t>
            </a:r>
            <a:r>
              <a:rPr lang="en-US" dirty="0" smtClean="0"/>
              <a:t>different energy at 120 Torr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523" y="4761663"/>
            <a:ext cx="893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Ionization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losses and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ranges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different for boron and beryllium, so they can be separated with good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accuracy.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study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of isobars separation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 triple alpha particle source.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5" y="635933"/>
            <a:ext cx="4572000" cy="310475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2868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of operation</a:t>
            </a:r>
            <a:endParaRPr lang="ru-RU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97151" y="1900744"/>
            <a:ext cx="0" cy="238125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7151" y="1762504"/>
            <a:ext cx="0" cy="685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97151" y="3633006"/>
            <a:ext cx="0" cy="724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1742871" y="1748820"/>
            <a:ext cx="3866144" cy="208121"/>
            <a:chOff x="1638300" y="1733074"/>
            <a:chExt cx="3866144" cy="208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638300" y="1799474"/>
              <a:ext cx="3863340" cy="77963"/>
            </a:xfrm>
            <a:prstGeom prst="rect">
              <a:avLst/>
            </a:prstGeom>
            <a:solidFill>
              <a:srgbClr val="C16F71"/>
            </a:solidFill>
            <a:ln>
              <a:solidFill>
                <a:srgbClr val="C16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41206" y="1748931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748289" y="1743645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299280" y="1737727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45465" y="1737038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403314" y="1733074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975962" y="1738360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185883" y="1740518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504444" y="1743645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456996" y="2739896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56996" y="2892296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6996" y="3054221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6996" y="3196144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42" y="1946370"/>
            <a:ext cx="166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beam from AMS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42333" y="4141500"/>
            <a:ext cx="3866784" cy="208121"/>
            <a:chOff x="1637762" y="4125754"/>
            <a:chExt cx="3866784" cy="20812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641206" y="4192154"/>
              <a:ext cx="3863340" cy="77963"/>
            </a:xfrm>
            <a:prstGeom prst="rect">
              <a:avLst/>
            </a:prstGeom>
            <a:solidFill>
              <a:srgbClr val="C16F71"/>
            </a:solidFill>
            <a:ln>
              <a:solidFill>
                <a:srgbClr val="C16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637762" y="4141611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751195" y="4136325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302186" y="4130407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848371" y="4129718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406220" y="4125754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978868" y="4131040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188789" y="4133198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504174" y="4136325"/>
              <a:ext cx="0" cy="192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5660821" y="2364850"/>
            <a:ext cx="85725" cy="137199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5660819" y="2361675"/>
            <a:ext cx="87314" cy="1376521"/>
            <a:chOff x="5556248" y="2345929"/>
            <a:chExt cx="87314" cy="1376521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556250" y="2345929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6249" y="2550933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56248" y="2757975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556250" y="2965450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556250" y="3188800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556250" y="3417525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557837" y="3631350"/>
              <a:ext cx="85725" cy="9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557838" y="2349104"/>
              <a:ext cx="0" cy="13719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640388" y="2349104"/>
              <a:ext cx="0" cy="13719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>
            <a:off x="5967210" y="2364850"/>
            <a:ext cx="95250" cy="13733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967210" y="2797046"/>
            <a:ext cx="95250" cy="474175"/>
          </a:xfrm>
          <a:prstGeom prst="rect">
            <a:avLst/>
          </a:prstGeom>
          <a:pattFill prst="ltDnDiag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6566331" y="1759391"/>
            <a:ext cx="0" cy="26125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62460" y="2427596"/>
            <a:ext cx="8696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062460" y="3087706"/>
            <a:ext cx="8696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Равнобедренный треугольник 91"/>
          <p:cNvSpPr/>
          <p:nvPr/>
        </p:nvSpPr>
        <p:spPr>
          <a:xfrm rot="5400000">
            <a:off x="6894333" y="2265742"/>
            <a:ext cx="419787" cy="3442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 rot="5400000">
            <a:off x="6894333" y="2921407"/>
            <a:ext cx="419787" cy="3442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-6038" y="4430497"/>
            <a:ext cx="304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 window or alpha particle source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5660821" y="1746912"/>
            <a:ext cx="850900" cy="561184"/>
            <a:chOff x="5556250" y="1731166"/>
            <a:chExt cx="850900" cy="561184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556250" y="1743645"/>
              <a:ext cx="850900" cy="54870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564983" y="1731166"/>
              <a:ext cx="832483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5660821" y="3811870"/>
            <a:ext cx="850900" cy="562994"/>
            <a:chOff x="5556250" y="3796124"/>
            <a:chExt cx="850900" cy="56299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556250" y="3796124"/>
              <a:ext cx="850900" cy="54870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564983" y="4292443"/>
              <a:ext cx="832004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2" name="Прямая со стрелкой 101"/>
          <p:cNvCxnSpPr/>
          <p:nvPr/>
        </p:nvCxnSpPr>
        <p:spPr>
          <a:xfrm flipV="1">
            <a:off x="1100943" y="3524371"/>
            <a:ext cx="527628" cy="906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958528" y="776458"/>
            <a:ext cx="356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shaping rings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flipH="1">
            <a:off x="2330686" y="1226149"/>
            <a:ext cx="654456" cy="486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676" y="54884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layout of the low-pressure TPC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 rot="21399402">
            <a:off x="1912237" y="2261616"/>
            <a:ext cx="212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track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18909" y="3127168"/>
            <a:ext cx="159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Ionization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51144" y="4496129"/>
            <a:ext cx="12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THGEM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795258" y="4528557"/>
            <a:ext cx="12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 flipV="1">
            <a:off x="5083439" y="3588833"/>
            <a:ext cx="518956" cy="89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124" idx="0"/>
          </p:cNvCxnSpPr>
          <p:nvPr/>
        </p:nvCxnSpPr>
        <p:spPr>
          <a:xfrm flipH="1" flipV="1">
            <a:off x="6164639" y="3516666"/>
            <a:ext cx="235457" cy="101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379906" y="3663274"/>
            <a:ext cx="249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Charge-sensitive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preamplifiers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857499" y="2842379"/>
            <a:ext cx="3441748" cy="175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Овал 107"/>
          <p:cNvSpPr/>
          <p:nvPr/>
        </p:nvSpPr>
        <p:spPr>
          <a:xfrm rot="280848">
            <a:off x="2017183" y="3032486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 rot="280848">
            <a:off x="2398607" y="2887255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rot="280848">
            <a:off x="2751825" y="3022428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 rot="280848">
            <a:off x="3218670" y="2831764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rot="280848">
            <a:off x="3492801" y="3002353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 rot="280848">
            <a:off x="3808048" y="2792405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280848">
            <a:off x="4177583" y="2948005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 rot="280848">
            <a:off x="4620925" y="2717690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 rot="280848">
            <a:off x="4998417" y="2945630"/>
            <a:ext cx="73818" cy="72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 flipV="1">
            <a:off x="2043953" y="3071890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66327" y="806233"/>
            <a:ext cx="139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Cathode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73301" y="1189465"/>
            <a:ext cx="253621" cy="703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10900" y="1229153"/>
            <a:ext cx="623596" cy="483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2459693" y="2918033"/>
            <a:ext cx="200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V="1">
            <a:off x="3874224" y="2828175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3265282" y="2855670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V="1">
            <a:off x="3528804" y="3034803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flipV="1">
            <a:off x="2774333" y="3053490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4200091" y="2978094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4672501" y="2749245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V="1">
            <a:off x="5028073" y="2978308"/>
            <a:ext cx="210809" cy="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453445" y="2207732"/>
            <a:ext cx="584731" cy="411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7454529" y="2909186"/>
            <a:ext cx="584731" cy="411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8344378" y="2200133"/>
            <a:ext cx="502599" cy="1131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7276363" y="2428784"/>
            <a:ext cx="1770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7276363" y="3091724"/>
            <a:ext cx="1770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8038176" y="2425600"/>
            <a:ext cx="306202" cy="19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8038176" y="3084780"/>
            <a:ext cx="306202" cy="19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631105" y="827950"/>
            <a:ext cx="209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 amplifiers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276363" y="4512840"/>
            <a:ext cx="209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Oscilloscope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7104226" y="3365964"/>
            <a:ext cx="172137" cy="337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728927" y="1593042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8650444" y="3433271"/>
            <a:ext cx="196533" cy="1046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429605"/>
            <a:ext cx="5943600" cy="406769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2"/>
              <p:cNvSpPr>
                <a:spLocks noChangeArrowheads="1"/>
              </p:cNvSpPr>
              <p:nvPr/>
            </p:nvSpPr>
            <p:spPr bwMode="auto">
              <a:xfrm>
                <a:off x="6350" y="5331682"/>
                <a:ext cx="914399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ru-RU" sz="3600" dirty="0">
                    <a:latin typeface="+mn-lt"/>
                  </a:rPr>
                  <a:t>pulse width </a:t>
                </a:r>
                <a14:m>
                  <m:oMath xmlns:m="http://schemas.openxmlformats.org/officeDocument/2006/math">
                    <m:r>
                      <a:rPr lang="en-US" altLang="ru-RU" sz="3600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3600" dirty="0">
                    <a:latin typeface="+mn-lt"/>
                  </a:rPr>
                  <a:t> track range </a:t>
                </a:r>
              </a:p>
              <a:p>
                <a:pPr algn="ctr"/>
                <a:r>
                  <a:rPr lang="en-US" altLang="ru-RU" sz="3600" dirty="0" smtClean="0">
                    <a:latin typeface="+mn-lt"/>
                  </a:rPr>
                  <a:t>pulse </a:t>
                </a:r>
                <a:r>
                  <a:rPr lang="en-US" altLang="ru-RU" sz="3600" dirty="0">
                    <a:latin typeface="+mn-lt"/>
                  </a:rPr>
                  <a:t>area </a:t>
                </a:r>
                <a14:m>
                  <m:oMath xmlns:m="http://schemas.openxmlformats.org/officeDocument/2006/math">
                    <m:r>
                      <a:rPr lang="en-US" altLang="ru-RU" sz="3600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3600" dirty="0" smtClean="0">
                    <a:latin typeface="+mn-lt"/>
                  </a:rPr>
                  <a:t> </a:t>
                </a:r>
                <a:r>
                  <a:rPr lang="en-US" altLang="ru-RU" sz="3600" dirty="0">
                    <a:latin typeface="+mn-lt"/>
                  </a:rPr>
                  <a:t>energy </a:t>
                </a:r>
              </a:p>
            </p:txBody>
          </p:sp>
        </mc:Choice>
        <mc:Fallback xmlns="">
          <p:sp>
            <p:nvSpPr>
              <p:cNvPr id="1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" y="5331682"/>
                <a:ext cx="9143999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82880" y="641111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Typical waveform shape of the signal from the alpha particle in low-pressure TPC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48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of operation</a:t>
            </a:r>
            <a:endParaRPr lang="ru-RU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6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 simulation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880" y="548640"/>
            <a:ext cx="87782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3" y="689636"/>
            <a:ext cx="3432843" cy="485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6669" y="5522034"/>
            <a:ext cx="3177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Simulated electric </a:t>
            </a:r>
            <a:r>
              <a:rPr lang="en-US" sz="2000" dirty="0" smtClean="0"/>
              <a:t>field lines </a:t>
            </a:r>
            <a:r>
              <a:rPr lang="en-US" sz="2000" dirty="0"/>
              <a:t>in low-pressure </a:t>
            </a:r>
            <a:r>
              <a:rPr lang="en-US" sz="2000" dirty="0" smtClean="0"/>
              <a:t>TPC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5345" y="8472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/>
              <a:t>To </a:t>
            </a:r>
            <a:r>
              <a:rPr lang="en-US" sz="2000" dirty="0" smtClean="0"/>
              <a:t>simulate </a:t>
            </a:r>
            <a:r>
              <a:rPr lang="en-US" sz="2000" dirty="0"/>
              <a:t>an electric </a:t>
            </a:r>
            <a:r>
              <a:rPr lang="en-US" sz="2000" dirty="0" smtClean="0"/>
              <a:t>field </a:t>
            </a:r>
            <a:r>
              <a:rPr lang="en-US" sz="2000" dirty="0"/>
              <a:t>inside the low-pressure TPC, the </a:t>
            </a:r>
            <a:r>
              <a:rPr lang="en-US" sz="2000" dirty="0" smtClean="0"/>
              <a:t>following programs </a:t>
            </a:r>
            <a:r>
              <a:rPr lang="en-US" sz="2000" dirty="0"/>
              <a:t>were used: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Gmsh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Elmer</a:t>
            </a:r>
            <a:r>
              <a:rPr lang="en-US" sz="2000" dirty="0"/>
              <a:t> and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Garfield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++.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64" y="2121758"/>
            <a:ext cx="4041571" cy="30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03956" y="5522034"/>
            <a:ext cx="407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Figure </a:t>
            </a:r>
            <a:r>
              <a:rPr lang="en-US" sz="2000" dirty="0"/>
              <a:t>of the lower flange with installed </a:t>
            </a:r>
            <a:r>
              <a:rPr lang="en-US" sz="2000" dirty="0" smtClean="0"/>
              <a:t>THGEM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6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6807</TotalTime>
  <Words>1502</Words>
  <Application>Microsoft Office PowerPoint</Application>
  <PresentationFormat>Экран (4:3)</PresentationFormat>
  <Paragraphs>216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BINP-user</dc:creator>
  <cp:lastModifiedBy>BINP User</cp:lastModifiedBy>
  <cp:revision>318</cp:revision>
  <dcterms:created xsi:type="dcterms:W3CDTF">2018-11-30T07:35:48Z</dcterms:created>
  <dcterms:modified xsi:type="dcterms:W3CDTF">2021-03-16T05:37:59Z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