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64" r:id="rId2"/>
    <p:sldId id="263" r:id="rId3"/>
    <p:sldId id="290" r:id="rId4"/>
    <p:sldId id="291" r:id="rId5"/>
    <p:sldId id="292" r:id="rId6"/>
    <p:sldId id="293" r:id="rId7"/>
    <p:sldId id="295" r:id="rId8"/>
    <p:sldId id="262" r:id="rId9"/>
    <p:sldId id="266" r:id="rId10"/>
    <p:sldId id="267" r:id="rId11"/>
    <p:sldId id="268" r:id="rId12"/>
    <p:sldId id="269" r:id="rId13"/>
    <p:sldId id="270" r:id="rId14"/>
    <p:sldId id="271" r:id="rId15"/>
    <p:sldId id="272" r:id="rId16"/>
    <p:sldId id="273" r:id="rId17"/>
    <p:sldId id="275" r:id="rId18"/>
    <p:sldId id="277" r:id="rId19"/>
    <p:sldId id="301" r:id="rId20"/>
    <p:sldId id="279" r:id="rId21"/>
    <p:sldId id="286" r:id="rId22"/>
    <p:sldId id="298" r:id="rId23"/>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54" autoAdjust="0"/>
    <p:restoredTop sz="94660"/>
  </p:normalViewPr>
  <p:slideViewPr>
    <p:cSldViewPr snapToGrid="0">
      <p:cViewPr varScale="1">
        <p:scale>
          <a:sx n="94" d="100"/>
          <a:sy n="94" d="100"/>
        </p:scale>
        <p:origin x="90" y="4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8475"/>
          </a:xfrm>
          <a:prstGeom prst="rect">
            <a:avLst/>
          </a:prstGeom>
        </p:spPr>
        <p:txBody>
          <a:bodyPr vert="horz" lIns="91440" tIns="45720" rIns="91440" bIns="45720" rtlCol="0"/>
          <a:lstStyle>
            <a:lvl1pPr algn="r">
              <a:defRPr sz="1200"/>
            </a:lvl1pPr>
          </a:lstStyle>
          <a:p>
            <a:fld id="{90F20B13-3D73-4722-9485-64444DF2F9D8}" type="datetimeFigureOut">
              <a:rPr kumimoji="1" lang="ja-JP" altLang="en-US" smtClean="0"/>
              <a:t>2021/3/16</a:t>
            </a:fld>
            <a:endParaRPr kumimoji="1" lang="ja-JP" altLang="en-US"/>
          </a:p>
        </p:txBody>
      </p:sp>
      <p:sp>
        <p:nvSpPr>
          <p:cNvPr id="4" name="スライド イメージ プレースホルダー 3"/>
          <p:cNvSpPr>
            <a:spLocks noGrp="1" noRot="1" noChangeAspect="1"/>
          </p:cNvSpPr>
          <p:nvPr>
            <p:ph type="sldImg" idx="2"/>
          </p:nvPr>
        </p:nvSpPr>
        <p:spPr>
          <a:xfrm>
            <a:off x="1166813" y="1243013"/>
            <a:ext cx="4473575"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8475"/>
          </a:xfrm>
          <a:prstGeom prst="rect">
            <a:avLst/>
          </a:prstGeom>
        </p:spPr>
        <p:txBody>
          <a:bodyPr vert="horz" lIns="91440" tIns="45720" rIns="91440" bIns="45720" rtlCol="0" anchor="b"/>
          <a:lstStyle>
            <a:lvl1pPr algn="r">
              <a:defRPr sz="1200"/>
            </a:lvl1pPr>
          </a:lstStyle>
          <a:p>
            <a:fld id="{3DE53A62-8CDF-49B4-AC59-F0C6E5052120}" type="slidenum">
              <a:rPr kumimoji="1" lang="ja-JP" altLang="en-US" smtClean="0"/>
              <a:t>‹#›</a:t>
            </a:fld>
            <a:endParaRPr kumimoji="1" lang="ja-JP" altLang="en-US"/>
          </a:p>
        </p:txBody>
      </p:sp>
    </p:spTree>
    <p:extLst>
      <p:ext uri="{BB962C8B-B14F-4D97-AF65-F5344CB8AC3E}">
        <p14:creationId xmlns:p14="http://schemas.microsoft.com/office/powerpoint/2010/main" val="166157429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83128">
              <a:defRPr/>
            </a:pPr>
            <a:r>
              <a:rPr lang="en-US" altLang="ja-JP" dirty="0"/>
              <a:t>KEK constructed the Accelerator Test Facility (ATF) and the Superconducting Accelerator Facility (STF) for ILC R&amp;D and operates them for educating and training young researchers. Also, Compact Energy Recovery </a:t>
            </a:r>
            <a:r>
              <a:rPr lang="en-US" altLang="ja-JP" dirty="0" err="1"/>
              <a:t>Linac</a:t>
            </a:r>
            <a:r>
              <a:rPr lang="en-US" altLang="ja-JP" dirty="0"/>
              <a:t> (</a:t>
            </a:r>
            <a:r>
              <a:rPr lang="en-US" altLang="ja-JP" dirty="0" err="1"/>
              <a:t>cERL</a:t>
            </a:r>
            <a:r>
              <a:rPr lang="en-US" altLang="ja-JP" dirty="0"/>
              <a:t>) and Laser Undulator Compact X-ray source (LUCX) for developments to the application were constructed and are operated. From many experiences based on the construction and the operation in these four facilities, I would like to explain how to design and construct the advanced electron</a:t>
            </a:r>
            <a:r>
              <a:rPr lang="ja-JP" altLang="en-US" dirty="0"/>
              <a:t>　</a:t>
            </a:r>
            <a:r>
              <a:rPr lang="en-US" altLang="ja-JP" dirty="0"/>
              <a:t>accelerator in the energy range of 3MeV to 30MeV as extremely useful facility with some application examples. </a:t>
            </a:r>
            <a:endParaRPr lang="ja-JP" altLang="en-US" dirty="0"/>
          </a:p>
        </p:txBody>
      </p:sp>
      <p:sp>
        <p:nvSpPr>
          <p:cNvPr id="4" name="スライド番号プレースホルダー 3"/>
          <p:cNvSpPr>
            <a:spLocks noGrp="1"/>
          </p:cNvSpPr>
          <p:nvPr>
            <p:ph type="sldNum" sz="quarter" idx="5"/>
          </p:nvPr>
        </p:nvSpPr>
        <p:spPr/>
        <p:txBody>
          <a:bodyPr/>
          <a:lstStyle/>
          <a:p>
            <a:fld id="{E0FBA566-F9F2-48FE-BCFD-A59DD35B8E65}" type="slidenum">
              <a:rPr kumimoji="1" lang="ja-JP" altLang="en-US" smtClean="0"/>
              <a:t>3</a:t>
            </a:fld>
            <a:endParaRPr kumimoji="1" lang="ja-JP" altLang="en-US"/>
          </a:p>
        </p:txBody>
      </p:sp>
    </p:spTree>
    <p:extLst>
      <p:ext uri="{BB962C8B-B14F-4D97-AF65-F5344CB8AC3E}">
        <p14:creationId xmlns:p14="http://schemas.microsoft.com/office/powerpoint/2010/main" val="1704775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is the gun design parameters.</a:t>
            </a:r>
          </a:p>
          <a:p>
            <a:r>
              <a:rPr kumimoji="1" lang="en-US" altLang="ja-JP" dirty="0"/>
              <a:t>Number of the cell is one and half.</a:t>
            </a:r>
          </a:p>
          <a:p>
            <a:r>
              <a:rPr kumimoji="1" lang="en-US" altLang="ja-JP" dirty="0"/>
              <a:t>Beam energy at gun exit is 2 MeV and beam current is 100mA so the  beam power is 200 kW.</a:t>
            </a:r>
          </a:p>
          <a:p>
            <a:r>
              <a:rPr kumimoji="1" lang="en-US" altLang="ja-JP" dirty="0"/>
              <a:t>The cavity shape was designed with only gun cavity without booster cavities etc. </a:t>
            </a:r>
          </a:p>
          <a:p>
            <a:r>
              <a:rPr kumimoji="1" lang="en-US" altLang="ja-JP" dirty="0"/>
              <a:t>It is necessary to compensate emittance and energy spread at same time.</a:t>
            </a:r>
          </a:p>
          <a:p>
            <a:r>
              <a:rPr kumimoji="1" lang="en-US" altLang="ja-JP" dirty="0"/>
              <a:t>It will achieve better value with adding boosters and </a:t>
            </a:r>
            <a:r>
              <a:rPr kumimoji="1" lang="en-US" altLang="ja-JP" dirty="0" err="1"/>
              <a:t>bunchers</a:t>
            </a:r>
            <a:r>
              <a:rPr kumimoji="1" lang="en-US" altLang="ja-JP" dirty="0"/>
              <a:t>.</a:t>
            </a:r>
          </a:p>
          <a:p>
            <a:endParaRPr kumimoji="1" lang="ja-JP" altLang="en-US" dirty="0"/>
          </a:p>
        </p:txBody>
      </p:sp>
      <p:sp>
        <p:nvSpPr>
          <p:cNvPr id="4" name="スライド番号プレースホルダー 3"/>
          <p:cNvSpPr>
            <a:spLocks noGrp="1"/>
          </p:cNvSpPr>
          <p:nvPr>
            <p:ph type="sldNum" sz="quarter" idx="5"/>
          </p:nvPr>
        </p:nvSpPr>
        <p:spPr/>
        <p:txBody>
          <a:bodyPr/>
          <a:lstStyle/>
          <a:p>
            <a:fld id="{2D8C15D8-05B3-4FE9-8768-50789E6EC04B}" type="slidenum">
              <a:rPr kumimoji="1" lang="ja-JP" altLang="en-US" smtClean="0"/>
              <a:t>9</a:t>
            </a:fld>
            <a:endParaRPr kumimoji="1" lang="ja-JP" altLang="en-US"/>
          </a:p>
        </p:txBody>
      </p:sp>
    </p:spTree>
    <p:extLst>
      <p:ext uri="{BB962C8B-B14F-4D97-AF65-F5344CB8AC3E}">
        <p14:creationId xmlns:p14="http://schemas.microsoft.com/office/powerpoint/2010/main" val="1894549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surface treatment is followed with ILC standard recipe.</a:t>
            </a:r>
          </a:p>
          <a:p>
            <a:r>
              <a:rPr kumimoji="1" lang="en-US" altLang="ja-JP" dirty="0"/>
              <a:t>We modified the setup little for the gun</a:t>
            </a:r>
          </a:p>
          <a:p>
            <a:r>
              <a:rPr kumimoji="1" lang="en-US" altLang="ja-JP" dirty="0"/>
              <a:t>EP cathode is modified shorter and smaller to be able to insert to the cathode hole.</a:t>
            </a:r>
          </a:p>
          <a:p>
            <a:r>
              <a:rPr kumimoji="1" lang="en-US" altLang="ja-JP" dirty="0"/>
              <a:t>And We prepared two types of HPR nozzle. One is for the accelerating cell and one for the choke cell.</a:t>
            </a:r>
          </a:p>
          <a:p>
            <a:r>
              <a:rPr kumimoji="1" lang="en-US" altLang="ja-JP" dirty="0"/>
              <a:t>During HPR, we turned the cavity upside down several times.</a:t>
            </a: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2D8C15D8-05B3-4FE9-8768-50789E6EC04B}" type="slidenum">
              <a:rPr kumimoji="1" lang="ja-JP" altLang="en-US" smtClean="0"/>
              <a:t>10</a:t>
            </a:fld>
            <a:endParaRPr kumimoji="1" lang="ja-JP" altLang="en-US"/>
          </a:p>
        </p:txBody>
      </p:sp>
    </p:spTree>
    <p:extLst>
      <p:ext uri="{BB962C8B-B14F-4D97-AF65-F5344CB8AC3E}">
        <p14:creationId xmlns:p14="http://schemas.microsoft.com/office/powerpoint/2010/main" val="3613331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is the vertical test results. The horizontal axis is not </a:t>
            </a:r>
            <a:r>
              <a:rPr kumimoji="1" lang="en-US" altLang="ja-JP" dirty="0" err="1"/>
              <a:t>Eacc</a:t>
            </a:r>
            <a:r>
              <a:rPr kumimoji="1" lang="en-US" altLang="ja-JP" dirty="0"/>
              <a:t> but surface peak electric field.</a:t>
            </a:r>
          </a:p>
          <a:p>
            <a:r>
              <a:rPr kumimoji="1" lang="en-US" altLang="ja-JP" dirty="0"/>
              <a:t>Because </a:t>
            </a:r>
            <a:r>
              <a:rPr kumimoji="1" lang="en-US" altLang="ja-JP" dirty="0" err="1"/>
              <a:t>Eacc</a:t>
            </a:r>
            <a:r>
              <a:rPr kumimoji="1" lang="en-US" altLang="ja-JP" dirty="0"/>
              <a:t> is difficult define for the gun because beat is gaudery increase. And surface peak of the cathode can be changed by the insertion position.</a:t>
            </a:r>
          </a:p>
          <a:p>
            <a:r>
              <a:rPr kumimoji="1" lang="en-US" altLang="ja-JP" dirty="0"/>
              <a:t>Finally the gradient reached to the 75 MV/m. There is no X-ray observed. </a:t>
            </a:r>
          </a:p>
          <a:p>
            <a:endParaRPr kumimoji="1" lang="en-US" altLang="ja-JP" dirty="0"/>
          </a:p>
          <a:p>
            <a:r>
              <a:rPr kumimoji="1" lang="en-US" altLang="ja-JP" dirty="0"/>
              <a:t>The most important thing we understand from KEK SRF gun #1 is.</a:t>
            </a:r>
          </a:p>
          <a:p>
            <a:r>
              <a:rPr kumimoji="1" lang="en-US" altLang="ja-JP" dirty="0"/>
              <a:t>If we did not apply HPR to the cathode rod, the result is red curve.</a:t>
            </a:r>
          </a:p>
          <a:p>
            <a:r>
              <a:rPr kumimoji="1" lang="en-US" altLang="ja-JP" dirty="0"/>
              <a:t>Field emission onset is 35 MV/m and Q degreed. </a:t>
            </a:r>
          </a:p>
          <a:p>
            <a:endParaRPr kumimoji="1" lang="en-US" altLang="ja-JP" dirty="0"/>
          </a:p>
          <a:p>
            <a:r>
              <a:rPr kumimoji="1" lang="en-US" altLang="ja-JP" dirty="0"/>
              <a:t>I think field emission is the not allowed for the gun cavity. Because the photocathode is very week to the damage.</a:t>
            </a:r>
          </a:p>
          <a:p>
            <a:endParaRPr kumimoji="1" lang="en-US" altLang="ja-JP" dirty="0"/>
          </a:p>
          <a:p>
            <a:r>
              <a:rPr kumimoji="1" lang="en-US" altLang="ja-JP" dirty="0"/>
              <a:t>From this result We understand the keep the cathode rod clean to achieve the high gradient without field emission.</a:t>
            </a:r>
          </a:p>
          <a:p>
            <a:endParaRPr kumimoji="1" lang="ja-JP" altLang="en-US" dirty="0"/>
          </a:p>
        </p:txBody>
      </p:sp>
      <p:sp>
        <p:nvSpPr>
          <p:cNvPr id="4" name="スライド番号プレースホルダー 3"/>
          <p:cNvSpPr>
            <a:spLocks noGrp="1"/>
          </p:cNvSpPr>
          <p:nvPr>
            <p:ph type="sldNum" sz="quarter" idx="5"/>
          </p:nvPr>
        </p:nvSpPr>
        <p:spPr/>
        <p:txBody>
          <a:bodyPr/>
          <a:lstStyle/>
          <a:p>
            <a:fld id="{2D8C15D8-05B3-4FE9-8768-50789E6EC04B}" type="slidenum">
              <a:rPr kumimoji="1" lang="ja-JP" altLang="en-US" smtClean="0"/>
              <a:t>11</a:t>
            </a:fld>
            <a:endParaRPr kumimoji="1" lang="ja-JP" altLang="en-US"/>
          </a:p>
        </p:txBody>
      </p:sp>
    </p:spTree>
    <p:extLst>
      <p:ext uri="{BB962C8B-B14F-4D97-AF65-F5344CB8AC3E}">
        <p14:creationId xmlns:p14="http://schemas.microsoft.com/office/powerpoint/2010/main" val="2960719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Now let me talk about KEK SRF gun #2</a:t>
            </a:r>
          </a:p>
          <a:p>
            <a:r>
              <a:rPr kumimoji="1" lang="en-US" altLang="ja-JP" dirty="0"/>
              <a:t>The RF design is same as #1. The difference is #2 cavity has the helium jacket base plate and cathode rod can be removed.</a:t>
            </a:r>
          </a:p>
          <a:p>
            <a:r>
              <a:rPr kumimoji="1" lang="en-US" altLang="ja-JP" dirty="0"/>
              <a:t>In future we will test the transparent photocathode. But now we prepared bulk niobium cathode rod.</a:t>
            </a:r>
          </a:p>
          <a:p>
            <a:r>
              <a:rPr kumimoji="1" lang="en-US" altLang="ja-JP" dirty="0"/>
              <a:t>We will deposit alkali metal photocathode on the mirror polished niobium cathode rod.</a:t>
            </a:r>
          </a:p>
          <a:p>
            <a:r>
              <a:rPr kumimoji="1" lang="en-US" altLang="ja-JP" dirty="0"/>
              <a:t> </a:t>
            </a:r>
            <a:endParaRPr kumimoji="1" lang="ja-JP" altLang="en-US" dirty="0"/>
          </a:p>
        </p:txBody>
      </p:sp>
      <p:sp>
        <p:nvSpPr>
          <p:cNvPr id="4" name="スライド番号プレースホルダー 3"/>
          <p:cNvSpPr>
            <a:spLocks noGrp="1"/>
          </p:cNvSpPr>
          <p:nvPr>
            <p:ph type="sldNum" sz="quarter" idx="5"/>
          </p:nvPr>
        </p:nvSpPr>
        <p:spPr/>
        <p:txBody>
          <a:bodyPr/>
          <a:lstStyle/>
          <a:p>
            <a:fld id="{2D8C15D8-05B3-4FE9-8768-50789E6EC04B}" type="slidenum">
              <a:rPr kumimoji="1" lang="ja-JP" altLang="en-US" smtClean="0"/>
              <a:t>12</a:t>
            </a:fld>
            <a:endParaRPr kumimoji="1" lang="ja-JP" altLang="en-US"/>
          </a:p>
        </p:txBody>
      </p:sp>
    </p:spTree>
    <p:extLst>
      <p:ext uri="{BB962C8B-B14F-4D97-AF65-F5344CB8AC3E}">
        <p14:creationId xmlns:p14="http://schemas.microsoft.com/office/powerpoint/2010/main" val="3752325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slide shows the preparation of the vertical test.</a:t>
            </a:r>
          </a:p>
          <a:p>
            <a:pPr defTabSz="990478">
              <a:defRPr/>
            </a:pPr>
            <a:r>
              <a:rPr lang="en-GB" altLang="ja-JP" sz="1300" dirty="0">
                <a:latin typeface="Arial" panose="020B0604020202020204" pitchFamily="34" charset="0"/>
                <a:cs typeface="Arial" panose="020B0604020202020204" pitchFamily="34" charset="0"/>
              </a:rPr>
              <a:t>The surface treatment was followed with the experience of the gun cavity # 1.</a:t>
            </a:r>
          </a:p>
          <a:p>
            <a:endParaRPr kumimoji="1" lang="en-US" altLang="ja-JP" dirty="0"/>
          </a:p>
          <a:p>
            <a:r>
              <a:rPr kumimoji="1" lang="en-US" altLang="ja-JP" dirty="0"/>
              <a:t>The difference from the #1 is Choke tuning. Because the cathode rod is shorter than the #1 to cool down the cathode rod more effectively.</a:t>
            </a:r>
          </a:p>
          <a:p>
            <a:r>
              <a:rPr kumimoji="1" lang="en-US" altLang="ja-JP" dirty="0"/>
              <a:t>So the cathode position is close to the accelerating cell.</a:t>
            </a:r>
          </a:p>
          <a:p>
            <a:endParaRPr kumimoji="1" lang="en-US" altLang="ja-JP" dirty="0"/>
          </a:p>
          <a:p>
            <a:r>
              <a:rPr kumimoji="1" lang="en-US" altLang="ja-JP" dirty="0"/>
              <a:t>if there is no choke </a:t>
            </a:r>
            <a:r>
              <a:rPr kumimoji="1" lang="en-US" altLang="ja-JP" dirty="0" err="1"/>
              <a:t>fileter</a:t>
            </a:r>
            <a:r>
              <a:rPr kumimoji="1" lang="en-US" altLang="ja-JP" dirty="0"/>
              <a:t> </a:t>
            </a:r>
            <a:r>
              <a:rPr kumimoji="1" lang="en-US" altLang="ja-JP" dirty="0" err="1"/>
              <a:t>Qloss</a:t>
            </a:r>
            <a:r>
              <a:rPr kumimoji="1" lang="en-US" altLang="ja-JP" dirty="0"/>
              <a:t> at cathode rod and holder is 5 10 to 9th </a:t>
            </a:r>
          </a:p>
          <a:p>
            <a:r>
              <a:rPr kumimoji="1" lang="en-US" altLang="ja-JP" dirty="0"/>
              <a:t>Target attenuation of choke filter is 30dB for 1% loss.</a:t>
            </a:r>
          </a:p>
          <a:p>
            <a:endParaRPr kumimoji="1" lang="en-US" altLang="ja-JP" dirty="0"/>
          </a:p>
          <a:p>
            <a:r>
              <a:rPr kumimoji="1" lang="en-US" altLang="ja-JP" dirty="0"/>
              <a:t>This is the setup of the choke tuning. Dummy rod with N-type RF feed though was inserted from the back side of the choke.</a:t>
            </a:r>
          </a:p>
          <a:p>
            <a:r>
              <a:rPr kumimoji="1" lang="en-US" altLang="ja-JP" dirty="0"/>
              <a:t>Choke frequency was tuned to accelerating cell frequency at room temperature. But after that the choke frequency is about -20 dB </a:t>
            </a:r>
          </a:p>
          <a:p>
            <a:r>
              <a:rPr kumimoji="1" lang="en-US" altLang="ja-JP" dirty="0"/>
              <a:t>So The adjusted choke attenuation is 10 times higher than the target.</a:t>
            </a:r>
          </a:p>
          <a:p>
            <a:endParaRPr kumimoji="1" lang="en-US" altLang="ja-JP" dirty="0"/>
          </a:p>
          <a:p>
            <a:r>
              <a:rPr kumimoji="1" lang="en-US" altLang="ja-JP" dirty="0"/>
              <a:t>The reason we suspect that the cathode rod length is not enough long. If the cathode rod is not in the prefect center. TEM mode converted to the TE mode in the </a:t>
            </a:r>
          </a:p>
          <a:p>
            <a:endParaRPr kumimoji="1" lang="en-US" altLang="ja-JP" dirty="0"/>
          </a:p>
          <a:p>
            <a:endParaRPr kumimoji="1" lang="en-US" altLang="ja-JP" dirty="0"/>
          </a:p>
          <a:p>
            <a:r>
              <a:rPr kumimoji="1" lang="en-US" altLang="ja-JP" dirty="0"/>
              <a:t>But I think 0.8W additional heat load is acceptable for the cooling ability for the cathode holder</a:t>
            </a:r>
          </a:p>
          <a:p>
            <a:endParaRPr kumimoji="1" lang="en-US" altLang="ja-JP" dirty="0"/>
          </a:p>
          <a:p>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2D8C15D8-05B3-4FE9-8768-50789E6EC04B}" type="slidenum">
              <a:rPr kumimoji="1" lang="ja-JP" altLang="en-US" smtClean="0"/>
              <a:t>14</a:t>
            </a:fld>
            <a:endParaRPr kumimoji="1" lang="ja-JP" altLang="en-US"/>
          </a:p>
        </p:txBody>
      </p:sp>
    </p:spTree>
    <p:extLst>
      <p:ext uri="{BB962C8B-B14F-4D97-AF65-F5344CB8AC3E}">
        <p14:creationId xmlns:p14="http://schemas.microsoft.com/office/powerpoint/2010/main" val="356239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is the vertical test result. in this vertical test cathode rod is not included. </a:t>
            </a:r>
          </a:p>
          <a:p>
            <a:r>
              <a:rPr kumimoji="1" lang="en-US" altLang="ja-JP" dirty="0"/>
              <a:t>The gun cavity itself can be reached to the 75 MV/m with small field emission.</a:t>
            </a:r>
          </a:p>
          <a:p>
            <a:r>
              <a:rPr kumimoji="1" lang="en-US" altLang="ja-JP" dirty="0"/>
              <a:t>Field emission onset is higher than the target frequency.</a:t>
            </a:r>
          </a:p>
          <a:p>
            <a:endParaRPr kumimoji="1" lang="en-US" altLang="ja-JP" dirty="0"/>
          </a:p>
          <a:p>
            <a:r>
              <a:rPr kumimoji="1" lang="en-US" altLang="ja-JP" dirty="0"/>
              <a:t>We can shift the main target to the cathode and holder development </a:t>
            </a:r>
          </a:p>
          <a:p>
            <a:r>
              <a:rPr kumimoji="1" lang="en-US" altLang="ja-JP" dirty="0"/>
              <a:t>The key point is effective cooling structure to keep the cathode rod around 2K</a:t>
            </a:r>
          </a:p>
          <a:p>
            <a:r>
              <a:rPr kumimoji="1" lang="en-US" altLang="ja-JP" dirty="0"/>
              <a:t>And particle free transport method.</a:t>
            </a:r>
          </a:p>
          <a:p>
            <a:r>
              <a:rPr kumimoji="1" lang="en-US" altLang="ja-JP" dirty="0"/>
              <a:t>Now we are trying to overcome the cathode cooling issue.</a:t>
            </a:r>
          </a:p>
          <a:p>
            <a:endParaRPr kumimoji="1" lang="ja-JP" altLang="en-US" dirty="0"/>
          </a:p>
        </p:txBody>
      </p:sp>
      <p:sp>
        <p:nvSpPr>
          <p:cNvPr id="4" name="スライド番号プレースホルダー 3"/>
          <p:cNvSpPr>
            <a:spLocks noGrp="1"/>
          </p:cNvSpPr>
          <p:nvPr>
            <p:ph type="sldNum" sz="quarter" idx="5"/>
          </p:nvPr>
        </p:nvSpPr>
        <p:spPr/>
        <p:txBody>
          <a:bodyPr/>
          <a:lstStyle/>
          <a:p>
            <a:fld id="{2D8C15D8-05B3-4FE9-8768-50789E6EC04B}" type="slidenum">
              <a:rPr kumimoji="1" lang="ja-JP" altLang="en-US" smtClean="0"/>
              <a:t>15</a:t>
            </a:fld>
            <a:endParaRPr kumimoji="1" lang="ja-JP" altLang="en-US"/>
          </a:p>
        </p:txBody>
      </p:sp>
    </p:spTree>
    <p:extLst>
      <p:ext uri="{BB962C8B-B14F-4D97-AF65-F5344CB8AC3E}">
        <p14:creationId xmlns:p14="http://schemas.microsoft.com/office/powerpoint/2010/main" val="879159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is the gun cavity design.</a:t>
            </a:r>
          </a:p>
          <a:p>
            <a:r>
              <a:rPr kumimoji="1" lang="en-US" altLang="ja-JP" dirty="0"/>
              <a:t>Choke cell is the quarter wave structure to reflect the RF leakage though the cathode rod.</a:t>
            </a:r>
          </a:p>
          <a:p>
            <a:r>
              <a:rPr kumimoji="1" lang="en-US" altLang="ja-JP" dirty="0" err="1"/>
              <a:t>Qloss</a:t>
            </a:r>
            <a:r>
              <a:rPr kumimoji="1" lang="en-US" altLang="ja-JP" dirty="0"/>
              <a:t> at chode rod is about 10 to 7</a:t>
            </a:r>
            <a:r>
              <a:rPr kumimoji="1" lang="en-US" altLang="ja-JP" baseline="30000" dirty="0"/>
              <a:t>th</a:t>
            </a:r>
            <a:r>
              <a:rPr kumimoji="1" lang="en-US" altLang="ja-JP" dirty="0"/>
              <a:t> . so requirement of the choke attenuation is  more than 30 </a:t>
            </a:r>
            <a:r>
              <a:rPr kumimoji="1" lang="en-US" altLang="ja-JP" dirty="0" err="1"/>
              <a:t>dB.</a:t>
            </a:r>
            <a:endParaRPr kumimoji="1" lang="en-US" altLang="ja-JP" dirty="0"/>
          </a:p>
        </p:txBody>
      </p:sp>
      <p:sp>
        <p:nvSpPr>
          <p:cNvPr id="4" name="スライド番号プレースホルダー 3"/>
          <p:cNvSpPr>
            <a:spLocks noGrp="1"/>
          </p:cNvSpPr>
          <p:nvPr>
            <p:ph type="sldNum" sz="quarter" idx="5"/>
          </p:nvPr>
        </p:nvSpPr>
        <p:spPr/>
        <p:txBody>
          <a:bodyPr/>
          <a:lstStyle/>
          <a:p>
            <a:fld id="{2D8C15D8-05B3-4FE9-8768-50789E6EC04B}" type="slidenum">
              <a:rPr kumimoji="1" lang="ja-JP" altLang="en-US" smtClean="0"/>
              <a:t>19</a:t>
            </a:fld>
            <a:endParaRPr kumimoji="1" lang="ja-JP" altLang="en-US"/>
          </a:p>
        </p:txBody>
      </p:sp>
    </p:spTree>
    <p:extLst>
      <p:ext uri="{BB962C8B-B14F-4D97-AF65-F5344CB8AC3E}">
        <p14:creationId xmlns:p14="http://schemas.microsoft.com/office/powerpoint/2010/main" val="2995164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D8C15D8-05B3-4FE9-8768-50789E6EC04B}" type="slidenum">
              <a:rPr kumimoji="1" lang="ja-JP" altLang="en-US" smtClean="0"/>
              <a:t>22</a:t>
            </a:fld>
            <a:endParaRPr kumimoji="1" lang="ja-JP" altLang="en-US"/>
          </a:p>
        </p:txBody>
      </p:sp>
    </p:spTree>
    <p:extLst>
      <p:ext uri="{BB962C8B-B14F-4D97-AF65-F5344CB8AC3E}">
        <p14:creationId xmlns:p14="http://schemas.microsoft.com/office/powerpoint/2010/main" val="694976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DD76C6E2-1740-4EFF-A482-1A72FA26FE0F}" type="datetimeFigureOut">
              <a:rPr kumimoji="1" lang="ja-JP" altLang="en-US" smtClean="0"/>
              <a:t>2021/3/16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46104BB-B373-496C-8DCD-A90A1CF5FE2A}" type="slidenum">
              <a:rPr kumimoji="1" lang="ja-JP" altLang="en-US" smtClean="0"/>
              <a:t>‹#›</a:t>
            </a:fld>
            <a:endParaRPr kumimoji="1" lang="ja-JP" altLang="en-US"/>
          </a:p>
        </p:txBody>
      </p:sp>
    </p:spTree>
    <p:extLst>
      <p:ext uri="{BB962C8B-B14F-4D97-AF65-F5344CB8AC3E}">
        <p14:creationId xmlns:p14="http://schemas.microsoft.com/office/powerpoint/2010/main" val="668321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D76C6E2-1740-4EFF-A482-1A72FA26FE0F}" type="datetimeFigureOut">
              <a:rPr kumimoji="1" lang="ja-JP" altLang="en-US" smtClean="0"/>
              <a:t>2021/3/16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46104BB-B373-496C-8DCD-A90A1CF5FE2A}" type="slidenum">
              <a:rPr kumimoji="1" lang="ja-JP" altLang="en-US" smtClean="0"/>
              <a:t>‹#›</a:t>
            </a:fld>
            <a:endParaRPr kumimoji="1" lang="ja-JP" altLang="en-US"/>
          </a:p>
        </p:txBody>
      </p:sp>
    </p:spTree>
    <p:extLst>
      <p:ext uri="{BB962C8B-B14F-4D97-AF65-F5344CB8AC3E}">
        <p14:creationId xmlns:p14="http://schemas.microsoft.com/office/powerpoint/2010/main" val="21071507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D76C6E2-1740-4EFF-A482-1A72FA26FE0F}" type="datetimeFigureOut">
              <a:rPr kumimoji="1" lang="ja-JP" altLang="en-US" smtClean="0"/>
              <a:t>2021/3/16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46104BB-B373-496C-8DCD-A90A1CF5FE2A}" type="slidenum">
              <a:rPr kumimoji="1" lang="ja-JP" altLang="en-US" smtClean="0"/>
              <a:t>‹#›</a:t>
            </a:fld>
            <a:endParaRPr kumimoji="1" lang="ja-JP" altLang="en-US"/>
          </a:p>
        </p:txBody>
      </p:sp>
    </p:spTree>
    <p:extLst>
      <p:ext uri="{BB962C8B-B14F-4D97-AF65-F5344CB8AC3E}">
        <p14:creationId xmlns:p14="http://schemas.microsoft.com/office/powerpoint/2010/main" val="1329847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D76C6E2-1740-4EFF-A482-1A72FA26FE0F}" type="datetimeFigureOut">
              <a:rPr kumimoji="1" lang="ja-JP" altLang="en-US" smtClean="0"/>
              <a:t>2021/3/16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46104BB-B373-496C-8DCD-A90A1CF5FE2A}" type="slidenum">
              <a:rPr kumimoji="1" lang="ja-JP" altLang="en-US" smtClean="0"/>
              <a:t>‹#›</a:t>
            </a:fld>
            <a:endParaRPr kumimoji="1" lang="ja-JP" altLang="en-US"/>
          </a:p>
        </p:txBody>
      </p:sp>
    </p:spTree>
    <p:extLst>
      <p:ext uri="{BB962C8B-B14F-4D97-AF65-F5344CB8AC3E}">
        <p14:creationId xmlns:p14="http://schemas.microsoft.com/office/powerpoint/2010/main" val="2588429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DD76C6E2-1740-4EFF-A482-1A72FA26FE0F}" type="datetimeFigureOut">
              <a:rPr kumimoji="1" lang="ja-JP" altLang="en-US" smtClean="0"/>
              <a:t>2021/3/16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46104BB-B373-496C-8DCD-A90A1CF5FE2A}" type="slidenum">
              <a:rPr kumimoji="1" lang="ja-JP" altLang="en-US" smtClean="0"/>
              <a:t>‹#›</a:t>
            </a:fld>
            <a:endParaRPr kumimoji="1" lang="ja-JP" altLang="en-US"/>
          </a:p>
        </p:txBody>
      </p:sp>
    </p:spTree>
    <p:extLst>
      <p:ext uri="{BB962C8B-B14F-4D97-AF65-F5344CB8AC3E}">
        <p14:creationId xmlns:p14="http://schemas.microsoft.com/office/powerpoint/2010/main" val="2730127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DD76C6E2-1740-4EFF-A482-1A72FA26FE0F}" type="datetimeFigureOut">
              <a:rPr kumimoji="1" lang="ja-JP" altLang="en-US" smtClean="0"/>
              <a:t>2021/3/16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46104BB-B373-496C-8DCD-A90A1CF5FE2A}" type="slidenum">
              <a:rPr kumimoji="1" lang="ja-JP" altLang="en-US" smtClean="0"/>
              <a:t>‹#›</a:t>
            </a:fld>
            <a:endParaRPr kumimoji="1" lang="ja-JP" altLang="en-US"/>
          </a:p>
        </p:txBody>
      </p:sp>
    </p:spTree>
    <p:extLst>
      <p:ext uri="{BB962C8B-B14F-4D97-AF65-F5344CB8AC3E}">
        <p14:creationId xmlns:p14="http://schemas.microsoft.com/office/powerpoint/2010/main" val="2979148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DD76C6E2-1740-4EFF-A482-1A72FA26FE0F}" type="datetimeFigureOut">
              <a:rPr kumimoji="1" lang="ja-JP" altLang="en-US" smtClean="0"/>
              <a:t>2021/3/16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46104BB-B373-496C-8DCD-A90A1CF5FE2A}" type="slidenum">
              <a:rPr kumimoji="1" lang="ja-JP" altLang="en-US" smtClean="0"/>
              <a:t>‹#›</a:t>
            </a:fld>
            <a:endParaRPr kumimoji="1" lang="ja-JP" altLang="en-US"/>
          </a:p>
        </p:txBody>
      </p:sp>
    </p:spTree>
    <p:extLst>
      <p:ext uri="{BB962C8B-B14F-4D97-AF65-F5344CB8AC3E}">
        <p14:creationId xmlns:p14="http://schemas.microsoft.com/office/powerpoint/2010/main" val="2686510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DD76C6E2-1740-4EFF-A482-1A72FA26FE0F}" type="datetimeFigureOut">
              <a:rPr kumimoji="1" lang="ja-JP" altLang="en-US" smtClean="0"/>
              <a:t>2021/3/16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46104BB-B373-496C-8DCD-A90A1CF5FE2A}" type="slidenum">
              <a:rPr kumimoji="1" lang="ja-JP" altLang="en-US" smtClean="0"/>
              <a:t>‹#›</a:t>
            </a:fld>
            <a:endParaRPr kumimoji="1" lang="ja-JP" altLang="en-US"/>
          </a:p>
        </p:txBody>
      </p:sp>
    </p:spTree>
    <p:extLst>
      <p:ext uri="{BB962C8B-B14F-4D97-AF65-F5344CB8AC3E}">
        <p14:creationId xmlns:p14="http://schemas.microsoft.com/office/powerpoint/2010/main" val="13330255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76C6E2-1740-4EFF-A482-1A72FA26FE0F}" type="datetimeFigureOut">
              <a:rPr kumimoji="1" lang="ja-JP" altLang="en-US" smtClean="0"/>
              <a:t>2021/3/16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846104BB-B373-496C-8DCD-A90A1CF5FE2A}" type="slidenum">
              <a:rPr kumimoji="1" lang="ja-JP" altLang="en-US" smtClean="0"/>
              <a:t>‹#›</a:t>
            </a:fld>
            <a:endParaRPr kumimoji="1" lang="ja-JP" altLang="en-US"/>
          </a:p>
        </p:txBody>
      </p:sp>
    </p:spTree>
    <p:extLst>
      <p:ext uri="{BB962C8B-B14F-4D97-AF65-F5344CB8AC3E}">
        <p14:creationId xmlns:p14="http://schemas.microsoft.com/office/powerpoint/2010/main" val="2746880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D76C6E2-1740-4EFF-A482-1A72FA26FE0F}" type="datetimeFigureOut">
              <a:rPr kumimoji="1" lang="ja-JP" altLang="en-US" smtClean="0"/>
              <a:t>2021/3/16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46104BB-B373-496C-8DCD-A90A1CF5FE2A}" type="slidenum">
              <a:rPr kumimoji="1" lang="ja-JP" altLang="en-US" smtClean="0"/>
              <a:t>‹#›</a:t>
            </a:fld>
            <a:endParaRPr kumimoji="1" lang="ja-JP" altLang="en-US"/>
          </a:p>
        </p:txBody>
      </p:sp>
    </p:spTree>
    <p:extLst>
      <p:ext uri="{BB962C8B-B14F-4D97-AF65-F5344CB8AC3E}">
        <p14:creationId xmlns:p14="http://schemas.microsoft.com/office/powerpoint/2010/main" val="40370256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D76C6E2-1740-4EFF-A482-1A72FA26FE0F}" type="datetimeFigureOut">
              <a:rPr kumimoji="1" lang="ja-JP" altLang="en-US" smtClean="0"/>
              <a:t>2021/3/16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46104BB-B373-496C-8DCD-A90A1CF5FE2A}" type="slidenum">
              <a:rPr kumimoji="1" lang="ja-JP" altLang="en-US" smtClean="0"/>
              <a:t>‹#›</a:t>
            </a:fld>
            <a:endParaRPr kumimoji="1" lang="ja-JP" altLang="en-US"/>
          </a:p>
        </p:txBody>
      </p:sp>
    </p:spTree>
    <p:extLst>
      <p:ext uri="{BB962C8B-B14F-4D97-AF65-F5344CB8AC3E}">
        <p14:creationId xmlns:p14="http://schemas.microsoft.com/office/powerpoint/2010/main" val="3443805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76C6E2-1740-4EFF-A482-1A72FA26FE0F}" type="datetimeFigureOut">
              <a:rPr kumimoji="1" lang="ja-JP" altLang="en-US" smtClean="0"/>
              <a:t>2021/3/16</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6104BB-B373-496C-8DCD-A90A1CF5FE2A}" type="slidenum">
              <a:rPr kumimoji="1" lang="ja-JP" altLang="en-US" smtClean="0"/>
              <a:t>‹#›</a:t>
            </a:fld>
            <a:endParaRPr kumimoji="1" lang="ja-JP" altLang="en-US"/>
          </a:p>
        </p:txBody>
      </p:sp>
    </p:spTree>
    <p:extLst>
      <p:ext uri="{BB962C8B-B14F-4D97-AF65-F5344CB8AC3E}">
        <p14:creationId xmlns:p14="http://schemas.microsoft.com/office/powerpoint/2010/main" val="38540514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1.jpe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jpeg"/></Relationships>
</file>

<file path=ppt/slides/_rels/slide11.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oleObject" Target="../embeddings/oleObject1.bin"/><Relationship Id="rId7"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8.png"/><Relationship Id="rId10" Type="http://schemas.openxmlformats.org/officeDocument/2006/relationships/image" Target="../media/image41.jpeg"/><Relationship Id="rId4" Type="http://schemas.openxmlformats.org/officeDocument/2006/relationships/image" Target="../media/image37.wmf"/><Relationship Id="rId9"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8" Type="http://schemas.openxmlformats.org/officeDocument/2006/relationships/image" Target="../media/image50.wmf"/><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49.wmf"/><Relationship Id="rId5" Type="http://schemas.openxmlformats.org/officeDocument/2006/relationships/oleObject" Target="../embeddings/oleObject3.bin"/><Relationship Id="rId10" Type="http://schemas.openxmlformats.org/officeDocument/2006/relationships/image" Target="../media/image51.wmf"/><Relationship Id="rId4" Type="http://schemas.openxmlformats.org/officeDocument/2006/relationships/image" Target="../media/image48.wmf"/><Relationship Id="rId9" Type="http://schemas.openxmlformats.org/officeDocument/2006/relationships/oleObject" Target="../embeddings/oleObject5.bin"/></Relationships>
</file>

<file path=ppt/slides/_rels/slide14.xml.rels><?xml version="1.0" encoding="UTF-8" standalone="yes"?>
<Relationships xmlns="http://schemas.openxmlformats.org/package/2006/relationships"><Relationship Id="rId8" Type="http://schemas.openxmlformats.org/officeDocument/2006/relationships/image" Target="../media/image55.wmf"/><Relationship Id="rId3" Type="http://schemas.openxmlformats.org/officeDocument/2006/relationships/oleObject" Target="../embeddings/oleObject6.bin"/><Relationship Id="rId7" Type="http://schemas.openxmlformats.org/officeDocument/2006/relationships/oleObject" Target="../embeddings/oleObject7.bin"/><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4.jpeg"/><Relationship Id="rId11" Type="http://schemas.openxmlformats.org/officeDocument/2006/relationships/image" Target="../media/image58.png"/><Relationship Id="rId5" Type="http://schemas.openxmlformats.org/officeDocument/2006/relationships/image" Target="../media/image53.jpeg"/><Relationship Id="rId10" Type="http://schemas.openxmlformats.org/officeDocument/2006/relationships/image" Target="../media/image57.png"/><Relationship Id="rId4" Type="http://schemas.openxmlformats.org/officeDocument/2006/relationships/image" Target="../media/image52.wmf"/><Relationship Id="rId9" Type="http://schemas.openxmlformats.org/officeDocument/2006/relationships/image" Target="../media/image56.jpeg"/></Relationships>
</file>

<file path=ppt/slides/_rels/slide15.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oleObject" Target="../embeddings/oleObject8.bin"/><Relationship Id="rId7" Type="http://schemas.openxmlformats.org/officeDocument/2006/relationships/image" Target="../media/image61.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0.wmf"/><Relationship Id="rId5" Type="http://schemas.openxmlformats.org/officeDocument/2006/relationships/oleObject" Target="../embeddings/oleObject9.bin"/><Relationship Id="rId4" Type="http://schemas.openxmlformats.org/officeDocument/2006/relationships/image" Target="../media/image59.wmf"/></Relationships>
</file>

<file path=ppt/slides/_rels/slide16.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oleObject" Target="../embeddings/oleObject10.bin"/><Relationship Id="rId1" Type="http://schemas.openxmlformats.org/officeDocument/2006/relationships/slideLayout" Target="../slideLayouts/slideLayout7.xml"/><Relationship Id="rId5" Type="http://schemas.openxmlformats.org/officeDocument/2006/relationships/image" Target="../media/image64.wmf"/><Relationship Id="rId4" Type="http://schemas.openxmlformats.org/officeDocument/2006/relationships/oleObject" Target="../embeddings/oleObject11.bin"/></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8.emf"/></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0" y="193423"/>
            <a:ext cx="9144000" cy="731521"/>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2400" b="1" dirty="0">
                <a:latin typeface="Times New Roman" panose="02020603050405020304" pitchFamily="18" charset="0"/>
                <a:cs typeface="Times New Roman" panose="02020603050405020304" pitchFamily="18" charset="0"/>
              </a:rPr>
              <a:t>Water purification using SRF electron gun</a:t>
            </a:r>
          </a:p>
          <a:p>
            <a:pPr algn="r"/>
            <a:r>
              <a:rPr lang="en-US" altLang="ja-JP" sz="1800" b="1" dirty="0">
                <a:latin typeface="Times New Roman" panose="02020603050405020304" pitchFamily="18" charset="0"/>
                <a:cs typeface="Times New Roman" panose="02020603050405020304" pitchFamily="18" charset="0"/>
              </a:rPr>
              <a:t>Junji Urakawa (KEK), WG-1 presentation, 2021.3.16 afternoon session</a:t>
            </a:r>
            <a:endParaRPr lang="ja-JP" altLang="en-US" sz="1800" b="1" dirty="0">
              <a:latin typeface="Times New Roman" panose="02020603050405020304" pitchFamily="18" charset="0"/>
              <a:cs typeface="Times New Roman" panose="02020603050405020304" pitchFamily="18" charset="0"/>
            </a:endParaRPr>
          </a:p>
        </p:txBody>
      </p:sp>
      <p:sp>
        <p:nvSpPr>
          <p:cNvPr id="3" name="コンテンツ プレースホルダー 2"/>
          <p:cNvSpPr txBox="1">
            <a:spLocks/>
          </p:cNvSpPr>
          <p:nvPr/>
        </p:nvSpPr>
        <p:spPr>
          <a:xfrm>
            <a:off x="14164" y="3000171"/>
            <a:ext cx="9144000" cy="3203062"/>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altLang="ja-JP" sz="1800" b="1" dirty="0">
                <a:latin typeface="Times New Roman" panose="02020603050405020304" pitchFamily="18" charset="0"/>
                <a:cs typeface="Times New Roman" panose="02020603050405020304" pitchFamily="18" charset="0"/>
              </a:rPr>
              <a:t>Abstract</a:t>
            </a:r>
          </a:p>
          <a:p>
            <a:r>
              <a:rPr lang="en-US" altLang="ja-JP" sz="1800" dirty="0">
                <a:latin typeface="Times New Roman" panose="02020603050405020304" pitchFamily="18" charset="0"/>
                <a:cs typeface="Times New Roman" panose="02020603050405020304" pitchFamily="18" charset="0"/>
              </a:rPr>
              <a:t> </a:t>
            </a:r>
            <a:r>
              <a:rPr lang="en-US" altLang="ja-JP" sz="1800" dirty="0"/>
              <a:t>We are developing </a:t>
            </a:r>
            <a:r>
              <a:rPr lang="en-US" altLang="ja-JP" sz="1800" b="1" dirty="0">
                <a:solidFill>
                  <a:srgbClr val="FF0000"/>
                </a:solidFill>
              </a:rPr>
              <a:t>1.5 cell SRF (Superconducting RF) 1.3GHz electron gun </a:t>
            </a:r>
            <a:r>
              <a:rPr lang="en-US" altLang="ja-JP" sz="1800" dirty="0"/>
              <a:t>to realize the generation of high intensity electron beam for compact water purification system. In the first stage, we manufactured </a:t>
            </a:r>
            <a:r>
              <a:rPr lang="en-US" altLang="ja-JP" sz="1800" b="1" dirty="0" err="1">
                <a:solidFill>
                  <a:srgbClr val="FF0000"/>
                </a:solidFill>
              </a:rPr>
              <a:t>Nb</a:t>
            </a:r>
            <a:r>
              <a:rPr lang="en-US" altLang="ja-JP" sz="1800" b="1" dirty="0">
                <a:solidFill>
                  <a:srgbClr val="FF0000"/>
                </a:solidFill>
              </a:rPr>
              <a:t> 1.5 cell RF gun and tested it at 2K</a:t>
            </a:r>
            <a:r>
              <a:rPr lang="en-US" altLang="ja-JP" sz="1800" b="1" baseline="30000" dirty="0">
                <a:solidFill>
                  <a:srgbClr val="FF0000"/>
                </a:solidFill>
              </a:rPr>
              <a:t>1)</a:t>
            </a:r>
            <a:r>
              <a:rPr lang="en-US" altLang="ja-JP" sz="1800" b="1" dirty="0">
                <a:solidFill>
                  <a:srgbClr val="FF0000"/>
                </a:solidFill>
              </a:rPr>
              <a:t>. </a:t>
            </a:r>
            <a:r>
              <a:rPr lang="en-US" altLang="ja-JP" sz="1800" dirty="0"/>
              <a:t>Next planned step is to generate Nb</a:t>
            </a:r>
            <a:r>
              <a:rPr lang="en-US" altLang="ja-JP" sz="1800" baseline="-25000" dirty="0"/>
              <a:t>3</a:t>
            </a:r>
            <a:r>
              <a:rPr lang="en-US" altLang="ja-JP" sz="1800" dirty="0"/>
              <a:t>Sn layers with thickness of a few um on the surface of Nb superconducting cavities for 4.2K operation. Then, we will research the performance of </a:t>
            </a:r>
            <a:r>
              <a:rPr lang="en-US" altLang="ja-JP" sz="1800" b="1" dirty="0">
                <a:solidFill>
                  <a:srgbClr val="FF0000"/>
                </a:solidFill>
              </a:rPr>
              <a:t>4.2K Nb</a:t>
            </a:r>
            <a:r>
              <a:rPr lang="en-US" altLang="ja-JP" sz="1800" b="1" baseline="-25000" dirty="0">
                <a:solidFill>
                  <a:srgbClr val="FF0000"/>
                </a:solidFill>
              </a:rPr>
              <a:t>3</a:t>
            </a:r>
            <a:r>
              <a:rPr lang="en-US" altLang="ja-JP" sz="1800" b="1" dirty="0">
                <a:solidFill>
                  <a:srgbClr val="FF0000"/>
                </a:solidFill>
              </a:rPr>
              <a:t>Sn SRF electron gun </a:t>
            </a:r>
            <a:r>
              <a:rPr lang="en-US" altLang="ja-JP" sz="1800" dirty="0"/>
              <a:t>with </a:t>
            </a:r>
            <a:r>
              <a:rPr lang="en-US" altLang="ja-JP" sz="1800" b="1" dirty="0">
                <a:solidFill>
                  <a:srgbClr val="FF0000"/>
                </a:solidFill>
              </a:rPr>
              <a:t>CW pulsed laser system</a:t>
            </a:r>
            <a:r>
              <a:rPr lang="en-US" altLang="ja-JP" sz="1800" dirty="0"/>
              <a:t>.</a:t>
            </a:r>
            <a:endParaRPr lang="ja-JP" altLang="ja-JP" sz="1800" dirty="0"/>
          </a:p>
          <a:p>
            <a:r>
              <a:rPr lang="en-US" altLang="ja-JP" sz="1800" dirty="0"/>
              <a:t> Important research issues are the </a:t>
            </a:r>
            <a:r>
              <a:rPr lang="en-US" altLang="ja-JP" sz="1800" b="1" dirty="0">
                <a:solidFill>
                  <a:srgbClr val="FF0000"/>
                </a:solidFill>
              </a:rPr>
              <a:t>operation of 4.2K Nb</a:t>
            </a:r>
            <a:r>
              <a:rPr lang="en-US" altLang="ja-JP" sz="1800" b="1" baseline="-25000" dirty="0">
                <a:solidFill>
                  <a:srgbClr val="FF0000"/>
                </a:solidFill>
              </a:rPr>
              <a:t>3</a:t>
            </a:r>
            <a:r>
              <a:rPr lang="en-US" altLang="ja-JP" sz="1800" b="1" dirty="0">
                <a:solidFill>
                  <a:srgbClr val="FF0000"/>
                </a:solidFill>
              </a:rPr>
              <a:t>Sn SRF cavity</a:t>
            </a:r>
            <a:r>
              <a:rPr lang="en-US" altLang="ja-JP" sz="1800" dirty="0"/>
              <a:t>, </a:t>
            </a:r>
            <a:r>
              <a:rPr lang="en-US" altLang="ja-JP" sz="1800" b="1" dirty="0">
                <a:solidFill>
                  <a:srgbClr val="FF0000"/>
                </a:solidFill>
              </a:rPr>
              <a:t>photo-cathode at 4.2K </a:t>
            </a:r>
            <a:r>
              <a:rPr lang="en-US" altLang="ja-JP" sz="1800" dirty="0"/>
              <a:t>and the generation of </a:t>
            </a:r>
            <a:r>
              <a:rPr lang="en-US" altLang="ja-JP" sz="1800" b="1" dirty="0">
                <a:solidFill>
                  <a:srgbClr val="FF0000"/>
                </a:solidFill>
              </a:rPr>
              <a:t>high intensity electron beam</a:t>
            </a:r>
            <a:r>
              <a:rPr lang="en-US" altLang="ja-JP" sz="1800" dirty="0"/>
              <a:t>. I will report the plan with many advantages over present utilized facilities by establishing the water purification project using the SRF electron gun</a:t>
            </a:r>
            <a:r>
              <a:rPr lang="en-US" altLang="ja-JP" sz="1800" baseline="30000" dirty="0"/>
              <a:t>2)</a:t>
            </a:r>
            <a:r>
              <a:rPr lang="en-US" altLang="ja-JP" sz="1800" dirty="0"/>
              <a:t>. It will take at least 5 years to establish the technologies with the budget which is requesting funding agencies now. </a:t>
            </a:r>
            <a:endParaRPr lang="ja-JP" altLang="ja-JP" sz="1800" dirty="0"/>
          </a:p>
          <a:p>
            <a:pPr marL="0" lvl="0" indent="0">
              <a:buNone/>
            </a:pPr>
            <a:r>
              <a:rPr lang="en-US" altLang="ja-JP" sz="1800" dirty="0"/>
              <a:t>1) T. Konomi of KEK mainly made this study.</a:t>
            </a:r>
            <a:endParaRPr lang="ja-JP" altLang="ja-JP" sz="1800" dirty="0"/>
          </a:p>
          <a:p>
            <a:pPr marL="0" lvl="0" indent="0">
              <a:buNone/>
            </a:pPr>
            <a:r>
              <a:rPr lang="en-US" altLang="ja-JP" sz="1800" dirty="0"/>
              <a:t>2) R. Varma of IITB in India mainly proposed this project around 2018. </a:t>
            </a:r>
            <a:endParaRPr lang="ja-JP" altLang="ja-JP" sz="1800" dirty="0"/>
          </a:p>
          <a:p>
            <a:pPr marL="0" indent="0">
              <a:lnSpc>
                <a:spcPct val="100000"/>
              </a:lnSpc>
              <a:buFont typeface="Arial" panose="020B0604020202020204" pitchFamily="34" charset="0"/>
              <a:buNone/>
            </a:pPr>
            <a:endParaRPr lang="ja-JP" altLang="en-US" sz="1800" b="1" dirty="0">
              <a:latin typeface="Times New Roman" panose="02020603050405020304" pitchFamily="18" charset="0"/>
              <a:cs typeface="Times New Roman" panose="02020603050405020304" pitchFamily="18" charset="0"/>
            </a:endParaRPr>
          </a:p>
        </p:txBody>
      </p:sp>
      <p:sp>
        <p:nvSpPr>
          <p:cNvPr id="4" name="テキスト ボックス 3"/>
          <p:cNvSpPr txBox="1"/>
          <p:nvPr/>
        </p:nvSpPr>
        <p:spPr>
          <a:xfrm>
            <a:off x="-5110" y="1197490"/>
            <a:ext cx="9163274" cy="1200329"/>
          </a:xfrm>
          <a:prstGeom prst="rect">
            <a:avLst/>
          </a:prstGeom>
          <a:noFill/>
        </p:spPr>
        <p:txBody>
          <a:bodyPr wrap="square" rtlCol="0">
            <a:spAutoFit/>
          </a:bodyPr>
          <a:lstStyle/>
          <a:p>
            <a:r>
              <a:rPr lang="en-US" altLang="ja-JP" b="1" dirty="0">
                <a:solidFill>
                  <a:srgbClr val="FF0000"/>
                </a:solidFill>
                <a:latin typeface="Times New Roman" panose="02020603050405020304" pitchFamily="18" charset="0"/>
                <a:cs typeface="Times New Roman" panose="02020603050405020304" pitchFamily="18" charset="0"/>
              </a:rPr>
              <a:t>Water purification project related CLEAN GANGA using Electron Accelerator</a:t>
            </a:r>
            <a:r>
              <a:rPr lang="en-US" altLang="ja-JP" dirty="0">
                <a:latin typeface="Times New Roman" panose="02020603050405020304" pitchFamily="18" charset="0"/>
                <a:cs typeface="Times New Roman" panose="02020603050405020304" pitchFamily="18" charset="0"/>
              </a:rPr>
              <a:t>, </a:t>
            </a:r>
            <a:r>
              <a:rPr lang="en-US" altLang="ja-JP" b="1" dirty="0">
                <a:solidFill>
                  <a:srgbClr val="0070C0"/>
                </a:solidFill>
                <a:latin typeface="Times New Roman" panose="02020603050405020304" pitchFamily="18" charset="0"/>
                <a:cs typeface="Times New Roman" panose="02020603050405020304" pitchFamily="18" charset="0"/>
              </a:rPr>
              <a:t>Conceptual Prototype of the Purification System at IITB and BHU </a:t>
            </a:r>
            <a:r>
              <a:rPr lang="en-US" altLang="ja-JP" dirty="0">
                <a:latin typeface="Times New Roman" panose="02020603050405020304" pitchFamily="18" charset="0"/>
                <a:cs typeface="Times New Roman" panose="02020603050405020304" pitchFamily="18" charset="0"/>
              </a:rPr>
              <a:t>– </a:t>
            </a:r>
            <a:r>
              <a:rPr lang="en-US" altLang="ja-JP" b="1" dirty="0">
                <a:solidFill>
                  <a:srgbClr val="FF0000"/>
                </a:solidFill>
                <a:latin typeface="Times New Roman" panose="02020603050405020304" pitchFamily="18" charset="0"/>
                <a:cs typeface="Times New Roman" panose="02020603050405020304" pitchFamily="18" charset="0"/>
              </a:rPr>
              <a:t>1 to 5 MeV, 100-200 kW SC </a:t>
            </a:r>
            <a:r>
              <a:rPr lang="en-US" altLang="ja-JP" b="1" dirty="0" err="1">
                <a:solidFill>
                  <a:srgbClr val="FF0000"/>
                </a:solidFill>
                <a:latin typeface="Times New Roman" panose="02020603050405020304" pitchFamily="18" charset="0"/>
                <a:cs typeface="Times New Roman" panose="02020603050405020304" pitchFamily="18" charset="0"/>
              </a:rPr>
              <a:t>Linac</a:t>
            </a:r>
            <a:r>
              <a:rPr lang="en-US" altLang="ja-JP" b="1" dirty="0">
                <a:solidFill>
                  <a:srgbClr val="FF0000"/>
                </a:solidFill>
                <a:latin typeface="Times New Roman" panose="02020603050405020304" pitchFamily="18" charset="0"/>
                <a:cs typeface="Times New Roman" panose="02020603050405020304" pitchFamily="18" charset="0"/>
              </a:rPr>
              <a:t>, </a:t>
            </a:r>
            <a:r>
              <a:rPr lang="en-US" altLang="ja-JP" b="1" dirty="0">
                <a:latin typeface="Times New Roman" panose="02020603050405020304" pitchFamily="18" charset="0"/>
                <a:cs typeface="Times New Roman" panose="02020603050405020304" pitchFamily="18" charset="0"/>
              </a:rPr>
              <a:t>KEK is preparing the proposal of SATREPS (Science and Technology Research Partnership for Sustainable Development) with IITB.</a:t>
            </a:r>
            <a:endParaRPr lang="ja-JP" alt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22940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759F763B-9E0B-484F-855B-F9C9B4862A06}"/>
              </a:ext>
            </a:extLst>
          </p:cNvPr>
          <p:cNvSpPr txBox="1"/>
          <p:nvPr/>
        </p:nvSpPr>
        <p:spPr>
          <a:xfrm>
            <a:off x="3098814" y="333249"/>
            <a:ext cx="3298532" cy="461665"/>
          </a:xfrm>
          <a:prstGeom prst="rect">
            <a:avLst/>
          </a:prstGeom>
          <a:noFill/>
        </p:spPr>
        <p:txBody>
          <a:bodyPr wrap="none" rtlCol="0">
            <a:spAutoFit/>
          </a:bodyPr>
          <a:lstStyle/>
          <a:p>
            <a:r>
              <a:rPr lang="en-US" altLang="ja-JP" sz="2400" b="1" dirty="0">
                <a:latin typeface="Times New Roman" panose="02020603050405020304" pitchFamily="18" charset="0"/>
                <a:cs typeface="Times New Roman" panose="02020603050405020304" pitchFamily="18" charset="0"/>
              </a:rPr>
              <a:t>Prototype gun cavity #1</a:t>
            </a:r>
            <a:endParaRPr lang="ja-JP" altLang="en-US" sz="2400" b="1" dirty="0">
              <a:latin typeface="Times New Roman" panose="02020603050405020304" pitchFamily="18" charset="0"/>
              <a:cs typeface="Times New Roman" panose="02020603050405020304" pitchFamily="18" charset="0"/>
            </a:endParaRPr>
          </a:p>
        </p:txBody>
      </p:sp>
      <p:pic>
        <p:nvPicPr>
          <p:cNvPr id="7" name="Picture 10" descr="C:\Users\Public\Pictures\20160226~\DSC07128.JPG">
            <a:extLst>
              <a:ext uri="{FF2B5EF4-FFF2-40B4-BE49-F238E27FC236}">
                <a16:creationId xmlns:a16="http://schemas.microsoft.com/office/drawing/2014/main" id="{9B2193F4-A34F-42D1-8207-916AB121A9F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724" t="20383" r="23271" b="12031"/>
          <a:stretch/>
        </p:blipFill>
        <p:spPr bwMode="auto">
          <a:xfrm>
            <a:off x="3890928" y="2025095"/>
            <a:ext cx="1765490" cy="13766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5F216269-2FDC-4B05-AD99-E959ECEE5BC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438" t="17856" r="3231" b="20624"/>
          <a:stretch/>
        </p:blipFill>
        <p:spPr bwMode="auto">
          <a:xfrm>
            <a:off x="5656418" y="1889796"/>
            <a:ext cx="3346161" cy="1573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a:extLst>
              <a:ext uri="{FF2B5EF4-FFF2-40B4-BE49-F238E27FC236}">
                <a16:creationId xmlns:a16="http://schemas.microsoft.com/office/drawing/2014/main" id="{4FE6DC43-DF0C-4BBA-9ACA-779B3E38E85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4189" t="17298" r="35270" b="11831"/>
          <a:stretch/>
        </p:blipFill>
        <p:spPr bwMode="auto">
          <a:xfrm>
            <a:off x="4731997" y="3800913"/>
            <a:ext cx="880547" cy="1708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descr="C:\Users\Public\Pictures\20160226~\DSC07167.JPG">
            <a:extLst>
              <a:ext uri="{FF2B5EF4-FFF2-40B4-BE49-F238E27FC236}">
                <a16:creationId xmlns:a16="http://schemas.microsoft.com/office/drawing/2014/main" id="{F99AC04B-B2A9-49CA-8D84-4A9D320DAE9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8007" t="44598" r="27587"/>
          <a:stretch/>
        </p:blipFill>
        <p:spPr bwMode="auto">
          <a:xfrm>
            <a:off x="6544761" y="3988076"/>
            <a:ext cx="1965991" cy="15014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a:extLst>
              <a:ext uri="{FF2B5EF4-FFF2-40B4-BE49-F238E27FC236}">
                <a16:creationId xmlns:a16="http://schemas.microsoft.com/office/drawing/2014/main" id="{8FD00C11-CFA1-4D3D-9F7E-B2824769131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5811" t="25555" r="47027" b="10300"/>
          <a:stretch/>
        </p:blipFill>
        <p:spPr bwMode="auto">
          <a:xfrm>
            <a:off x="5926068" y="3727484"/>
            <a:ext cx="349043" cy="1758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テキスト ボックス 11">
            <a:extLst>
              <a:ext uri="{FF2B5EF4-FFF2-40B4-BE49-F238E27FC236}">
                <a16:creationId xmlns:a16="http://schemas.microsoft.com/office/drawing/2014/main" id="{BD05F313-B514-4A82-8BD7-F46E32498CDD}"/>
              </a:ext>
            </a:extLst>
          </p:cNvPr>
          <p:cNvSpPr txBox="1"/>
          <p:nvPr/>
        </p:nvSpPr>
        <p:spPr>
          <a:xfrm>
            <a:off x="3532872" y="2037817"/>
            <a:ext cx="394660" cy="300082"/>
          </a:xfrm>
          <a:prstGeom prst="rect">
            <a:avLst/>
          </a:prstGeom>
          <a:noFill/>
        </p:spPr>
        <p:txBody>
          <a:bodyPr wrap="none" rtlCol="0">
            <a:spAutoFit/>
          </a:bodyPr>
          <a:lstStyle/>
          <a:p>
            <a:r>
              <a:rPr lang="en-US" altLang="ja-JP" sz="1350" dirty="0">
                <a:latin typeface="メイリオ" panose="020B0604030504040204" pitchFamily="50" charset="-128"/>
                <a:ea typeface="メイリオ" panose="020B0604030504040204" pitchFamily="50" charset="-128"/>
                <a:cs typeface="メイリオ" panose="020B0604030504040204" pitchFamily="50" charset="-128"/>
              </a:rPr>
              <a:t>EP</a:t>
            </a:r>
            <a:endParaRPr lang="ja-JP" altLang="en-US" sz="1350"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4" name="直線矢印コネクタ 13">
            <a:extLst>
              <a:ext uri="{FF2B5EF4-FFF2-40B4-BE49-F238E27FC236}">
                <a16:creationId xmlns:a16="http://schemas.microsoft.com/office/drawing/2014/main" id="{BCA68B31-47E3-44CE-81D9-22747D0812ED}"/>
              </a:ext>
            </a:extLst>
          </p:cNvPr>
          <p:cNvCxnSpPr>
            <a:cxnSpLocks/>
          </p:cNvCxnSpPr>
          <p:nvPr/>
        </p:nvCxnSpPr>
        <p:spPr>
          <a:xfrm>
            <a:off x="6147516" y="3958495"/>
            <a:ext cx="373990" cy="156295"/>
          </a:xfrm>
          <a:prstGeom prst="straightConnector1">
            <a:avLst/>
          </a:prstGeom>
          <a:ln w="571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E9EE603F-6D9F-4CF4-92D1-3DE8DEF7B155}"/>
              </a:ext>
            </a:extLst>
          </p:cNvPr>
          <p:cNvCxnSpPr>
            <a:cxnSpLocks/>
          </p:cNvCxnSpPr>
          <p:nvPr/>
        </p:nvCxnSpPr>
        <p:spPr>
          <a:xfrm flipH="1" flipV="1">
            <a:off x="5656417" y="3749849"/>
            <a:ext cx="435218" cy="171791"/>
          </a:xfrm>
          <a:prstGeom prst="straightConnector1">
            <a:avLst/>
          </a:prstGeom>
          <a:ln w="57150">
            <a:solidFill>
              <a:srgbClr val="00B0F0"/>
            </a:solidFill>
            <a:tailEnd type="arrow"/>
          </a:ln>
        </p:spPr>
        <p:style>
          <a:lnRef idx="1">
            <a:schemeClr val="accent1"/>
          </a:lnRef>
          <a:fillRef idx="0">
            <a:schemeClr val="accent1"/>
          </a:fillRef>
          <a:effectRef idx="0">
            <a:schemeClr val="accent1"/>
          </a:effectRef>
          <a:fontRef idx="minor">
            <a:schemeClr val="tx1"/>
          </a:fontRef>
        </p:style>
      </p:cxnSp>
      <p:grpSp>
        <p:nvGrpSpPr>
          <p:cNvPr id="16" name="グループ化 15">
            <a:extLst>
              <a:ext uri="{FF2B5EF4-FFF2-40B4-BE49-F238E27FC236}">
                <a16:creationId xmlns:a16="http://schemas.microsoft.com/office/drawing/2014/main" id="{7F4F7D04-A96D-4C43-9265-8E5C871C1B5A}"/>
              </a:ext>
            </a:extLst>
          </p:cNvPr>
          <p:cNvGrpSpPr/>
          <p:nvPr/>
        </p:nvGrpSpPr>
        <p:grpSpPr>
          <a:xfrm>
            <a:off x="1861509" y="3996213"/>
            <a:ext cx="1238339" cy="1484095"/>
            <a:chOff x="5387301" y="4005064"/>
            <a:chExt cx="1651119" cy="1978793"/>
          </a:xfrm>
        </p:grpSpPr>
        <p:pic>
          <p:nvPicPr>
            <p:cNvPr id="17" name="Picture 2" descr="C:\Users\konomi4\Pictures\20150126~\DSC05502.JPG">
              <a:extLst>
                <a:ext uri="{FF2B5EF4-FFF2-40B4-BE49-F238E27FC236}">
                  <a16:creationId xmlns:a16="http://schemas.microsoft.com/office/drawing/2014/main" id="{1C794C6D-58F9-4121-B526-6F19682C32A0}"/>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7045" t="15335" r="38805" b="35742"/>
            <a:stretch/>
          </p:blipFill>
          <p:spPr bwMode="auto">
            <a:xfrm rot="10800000">
              <a:off x="5456067" y="4395326"/>
              <a:ext cx="1045486" cy="158853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グループ化 17">
              <a:extLst>
                <a:ext uri="{FF2B5EF4-FFF2-40B4-BE49-F238E27FC236}">
                  <a16:creationId xmlns:a16="http://schemas.microsoft.com/office/drawing/2014/main" id="{7F53E059-F907-41FD-AD0E-1DB0641D7203}"/>
                </a:ext>
              </a:extLst>
            </p:cNvPr>
            <p:cNvGrpSpPr/>
            <p:nvPr/>
          </p:nvGrpSpPr>
          <p:grpSpPr>
            <a:xfrm>
              <a:off x="6031207" y="4185229"/>
              <a:ext cx="539150" cy="684076"/>
              <a:chOff x="8008191" y="3966148"/>
              <a:chExt cx="539150" cy="684076"/>
            </a:xfrm>
          </p:grpSpPr>
          <p:cxnSp>
            <p:nvCxnSpPr>
              <p:cNvPr id="28" name="直線矢印コネクタ 27">
                <a:extLst>
                  <a:ext uri="{FF2B5EF4-FFF2-40B4-BE49-F238E27FC236}">
                    <a16:creationId xmlns:a16="http://schemas.microsoft.com/office/drawing/2014/main" id="{B3952F76-6B02-463A-B642-1202E787D39C}"/>
                  </a:ext>
                </a:extLst>
              </p:cNvPr>
              <p:cNvCxnSpPr/>
              <p:nvPr/>
            </p:nvCxnSpPr>
            <p:spPr>
              <a:xfrm flipV="1">
                <a:off x="8030696" y="3966148"/>
                <a:ext cx="204742" cy="432048"/>
              </a:xfrm>
              <a:prstGeom prst="straightConnector1">
                <a:avLst/>
              </a:prstGeom>
              <a:ln w="28575">
                <a:solidFill>
                  <a:srgbClr val="00B0F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直線矢印コネクタ 28">
                <a:extLst>
                  <a:ext uri="{FF2B5EF4-FFF2-40B4-BE49-F238E27FC236}">
                    <a16:creationId xmlns:a16="http://schemas.microsoft.com/office/drawing/2014/main" id="{8DBE632D-AA1C-4E05-8216-05269677C5EC}"/>
                  </a:ext>
                </a:extLst>
              </p:cNvPr>
              <p:cNvCxnSpPr/>
              <p:nvPr/>
            </p:nvCxnSpPr>
            <p:spPr>
              <a:xfrm>
                <a:off x="8021045" y="4395326"/>
                <a:ext cx="526296" cy="0"/>
              </a:xfrm>
              <a:prstGeom prst="straightConnector1">
                <a:avLst/>
              </a:prstGeom>
              <a:ln w="28575">
                <a:solidFill>
                  <a:srgbClr val="00B0F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直線矢印コネクタ 29">
                <a:extLst>
                  <a:ext uri="{FF2B5EF4-FFF2-40B4-BE49-F238E27FC236}">
                    <a16:creationId xmlns:a16="http://schemas.microsoft.com/office/drawing/2014/main" id="{8087F5A1-591E-4A4D-BF1B-215EE3538BC3}"/>
                  </a:ext>
                </a:extLst>
              </p:cNvPr>
              <p:cNvCxnSpPr/>
              <p:nvPr/>
            </p:nvCxnSpPr>
            <p:spPr>
              <a:xfrm flipV="1">
                <a:off x="8027097" y="4110164"/>
                <a:ext cx="462019" cy="293546"/>
              </a:xfrm>
              <a:prstGeom prst="straightConnector1">
                <a:avLst/>
              </a:prstGeom>
              <a:ln w="28575">
                <a:solidFill>
                  <a:srgbClr val="00B0F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直線矢印コネクタ 30">
                <a:extLst>
                  <a:ext uri="{FF2B5EF4-FFF2-40B4-BE49-F238E27FC236}">
                    <a16:creationId xmlns:a16="http://schemas.microsoft.com/office/drawing/2014/main" id="{FB5658F0-FA0F-454C-975C-3DA07F9A88C0}"/>
                  </a:ext>
                </a:extLst>
              </p:cNvPr>
              <p:cNvCxnSpPr/>
              <p:nvPr/>
            </p:nvCxnSpPr>
            <p:spPr>
              <a:xfrm>
                <a:off x="8008191" y="4404310"/>
                <a:ext cx="480925" cy="245914"/>
              </a:xfrm>
              <a:prstGeom prst="straightConnector1">
                <a:avLst/>
              </a:prstGeom>
              <a:ln w="28575">
                <a:solidFill>
                  <a:srgbClr val="00B0F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9" name="グループ化 18">
              <a:extLst>
                <a:ext uri="{FF2B5EF4-FFF2-40B4-BE49-F238E27FC236}">
                  <a16:creationId xmlns:a16="http://schemas.microsoft.com/office/drawing/2014/main" id="{B07C46F8-EADF-43E3-A7B5-18454F3D32D6}"/>
                </a:ext>
              </a:extLst>
            </p:cNvPr>
            <p:cNvGrpSpPr/>
            <p:nvPr/>
          </p:nvGrpSpPr>
          <p:grpSpPr>
            <a:xfrm flipH="1">
              <a:off x="5387301" y="4185229"/>
              <a:ext cx="539150" cy="684076"/>
              <a:chOff x="3501174" y="1709192"/>
              <a:chExt cx="539150" cy="684076"/>
            </a:xfrm>
          </p:grpSpPr>
          <p:cxnSp>
            <p:nvCxnSpPr>
              <p:cNvPr id="24" name="直線矢印コネクタ 23">
                <a:extLst>
                  <a:ext uri="{FF2B5EF4-FFF2-40B4-BE49-F238E27FC236}">
                    <a16:creationId xmlns:a16="http://schemas.microsoft.com/office/drawing/2014/main" id="{B3588809-46E8-4A0C-B5EF-1CB310FA00D4}"/>
                  </a:ext>
                </a:extLst>
              </p:cNvPr>
              <p:cNvCxnSpPr/>
              <p:nvPr/>
            </p:nvCxnSpPr>
            <p:spPr>
              <a:xfrm flipV="1">
                <a:off x="3523679" y="1709192"/>
                <a:ext cx="204742" cy="432048"/>
              </a:xfrm>
              <a:prstGeom prst="straightConnector1">
                <a:avLst/>
              </a:prstGeom>
              <a:ln w="28575">
                <a:solidFill>
                  <a:srgbClr val="00B0F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F649D7F6-54E5-46EA-8A90-4CC5F1CAD888}"/>
                  </a:ext>
                </a:extLst>
              </p:cNvPr>
              <p:cNvCxnSpPr/>
              <p:nvPr/>
            </p:nvCxnSpPr>
            <p:spPr>
              <a:xfrm>
                <a:off x="3514028" y="2138370"/>
                <a:ext cx="526296" cy="0"/>
              </a:xfrm>
              <a:prstGeom prst="straightConnector1">
                <a:avLst/>
              </a:prstGeom>
              <a:ln w="28575">
                <a:solidFill>
                  <a:srgbClr val="00B0F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9D4C0E46-DB88-4D8E-BFE2-91991F0F9E4E}"/>
                  </a:ext>
                </a:extLst>
              </p:cNvPr>
              <p:cNvCxnSpPr/>
              <p:nvPr/>
            </p:nvCxnSpPr>
            <p:spPr>
              <a:xfrm flipV="1">
                <a:off x="3520080" y="1853208"/>
                <a:ext cx="462019" cy="293546"/>
              </a:xfrm>
              <a:prstGeom prst="straightConnector1">
                <a:avLst/>
              </a:prstGeom>
              <a:ln w="28575">
                <a:solidFill>
                  <a:srgbClr val="00B0F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id="{7ADCEB24-0DFC-40FA-829D-364C1422B970}"/>
                  </a:ext>
                </a:extLst>
              </p:cNvPr>
              <p:cNvCxnSpPr/>
              <p:nvPr/>
            </p:nvCxnSpPr>
            <p:spPr>
              <a:xfrm>
                <a:off x="3501174" y="2147354"/>
                <a:ext cx="480925" cy="245914"/>
              </a:xfrm>
              <a:prstGeom prst="straightConnector1">
                <a:avLst/>
              </a:prstGeom>
              <a:ln w="28575">
                <a:solidFill>
                  <a:srgbClr val="00B0F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0" name="テキスト ボックス 19">
              <a:extLst>
                <a:ext uri="{FF2B5EF4-FFF2-40B4-BE49-F238E27FC236}">
                  <a16:creationId xmlns:a16="http://schemas.microsoft.com/office/drawing/2014/main" id="{A6B94E24-808D-47E6-B84D-08AA4B8DD11A}"/>
                </a:ext>
              </a:extLst>
            </p:cNvPr>
            <p:cNvSpPr txBox="1"/>
            <p:nvPr/>
          </p:nvSpPr>
          <p:spPr>
            <a:xfrm>
              <a:off x="6098546" y="4005064"/>
              <a:ext cx="404384" cy="307776"/>
            </a:xfrm>
            <a:prstGeom prst="rect">
              <a:avLst/>
            </a:prstGeom>
            <a:noFill/>
          </p:spPr>
          <p:txBody>
            <a:bodyPr wrap="none" rtlCol="0">
              <a:spAutoFit/>
            </a:bodyPr>
            <a:lstStyle/>
            <a:p>
              <a:r>
                <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5</a:t>
              </a:r>
              <a:r>
                <a:rPr lang="en-US" altLang="ja-JP" sz="900" baseline="300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o</a:t>
              </a:r>
              <a:endParaRPr lang="ja-JP" altLang="en-US" sz="900" baseline="300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テキスト ボックス 20">
              <a:extLst>
                <a:ext uri="{FF2B5EF4-FFF2-40B4-BE49-F238E27FC236}">
                  <a16:creationId xmlns:a16="http://schemas.microsoft.com/office/drawing/2014/main" id="{BB4EFF72-024F-4B43-9AF0-32C44037CF17}"/>
                </a:ext>
              </a:extLst>
            </p:cNvPr>
            <p:cNvSpPr txBox="1"/>
            <p:nvPr/>
          </p:nvSpPr>
          <p:spPr>
            <a:xfrm>
              <a:off x="6533256" y="4437328"/>
              <a:ext cx="500565" cy="307776"/>
            </a:xfrm>
            <a:prstGeom prst="rect">
              <a:avLst/>
            </a:prstGeom>
            <a:noFill/>
          </p:spPr>
          <p:txBody>
            <a:bodyPr wrap="none" rtlCol="0">
              <a:spAutoFit/>
            </a:bodyPr>
            <a:lstStyle/>
            <a:p>
              <a:r>
                <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90</a:t>
              </a:r>
              <a:r>
                <a:rPr lang="en-US" altLang="ja-JP" sz="900" baseline="300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o</a:t>
              </a:r>
              <a:endParaRPr lang="ja-JP" altLang="en-US" sz="900" baseline="300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テキスト ボックス 21">
              <a:extLst>
                <a:ext uri="{FF2B5EF4-FFF2-40B4-BE49-F238E27FC236}">
                  <a16:creationId xmlns:a16="http://schemas.microsoft.com/office/drawing/2014/main" id="{40FA8BE6-02A4-46EF-B5BD-1BB4981C597F}"/>
                </a:ext>
              </a:extLst>
            </p:cNvPr>
            <p:cNvSpPr txBox="1"/>
            <p:nvPr/>
          </p:nvSpPr>
          <p:spPr>
            <a:xfrm>
              <a:off x="6343024" y="4106687"/>
              <a:ext cx="500565" cy="307776"/>
            </a:xfrm>
            <a:prstGeom prst="rect">
              <a:avLst/>
            </a:prstGeom>
            <a:noFill/>
          </p:spPr>
          <p:txBody>
            <a:bodyPr wrap="none" rtlCol="0">
              <a:spAutoFit/>
            </a:bodyPr>
            <a:lstStyle/>
            <a:p>
              <a:r>
                <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70</a:t>
              </a:r>
              <a:r>
                <a:rPr lang="en-US" altLang="ja-JP" sz="900" baseline="300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o</a:t>
              </a:r>
              <a:endParaRPr lang="ja-JP" altLang="en-US" sz="900" baseline="300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テキスト ボックス 22">
              <a:extLst>
                <a:ext uri="{FF2B5EF4-FFF2-40B4-BE49-F238E27FC236}">
                  <a16:creationId xmlns:a16="http://schemas.microsoft.com/office/drawing/2014/main" id="{A52CF6DB-95F4-4D32-BFEE-0B0F5BDE4C32}"/>
                </a:ext>
              </a:extLst>
            </p:cNvPr>
            <p:cNvSpPr txBox="1"/>
            <p:nvPr/>
          </p:nvSpPr>
          <p:spPr>
            <a:xfrm>
              <a:off x="6441676" y="4806660"/>
              <a:ext cx="596744" cy="307776"/>
            </a:xfrm>
            <a:prstGeom prst="rect">
              <a:avLst/>
            </a:prstGeom>
            <a:noFill/>
          </p:spPr>
          <p:txBody>
            <a:bodyPr wrap="none" rtlCol="0">
              <a:spAutoFit/>
            </a:bodyPr>
            <a:lstStyle/>
            <a:p>
              <a:r>
                <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110</a:t>
              </a:r>
              <a:r>
                <a:rPr lang="en-US" altLang="ja-JP" sz="900" baseline="300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o</a:t>
              </a:r>
              <a:endParaRPr lang="ja-JP" altLang="en-US" sz="900" baseline="300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pic>
        <p:nvPicPr>
          <p:cNvPr id="32" name="Picture 3" descr="C:\Users\konomi4\Pictures\20150126~\DSC05640.JPG">
            <a:extLst>
              <a:ext uri="{FF2B5EF4-FFF2-40B4-BE49-F238E27FC236}">
                <a16:creationId xmlns:a16="http://schemas.microsoft.com/office/drawing/2014/main" id="{24327C64-2B14-4222-8CEF-AB1EDE137A5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5400000">
            <a:off x="2816429" y="4178694"/>
            <a:ext cx="1498112" cy="112358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522">
            <a:extLst>
              <a:ext uri="{FF2B5EF4-FFF2-40B4-BE49-F238E27FC236}">
                <a16:creationId xmlns:a16="http://schemas.microsoft.com/office/drawing/2014/main" id="{03A95965-380D-4272-A633-9DD45AEE0AAC}"/>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6526" t="25263" r="17995" b="19367"/>
          <a:stretch/>
        </p:blipFill>
        <p:spPr bwMode="auto">
          <a:xfrm>
            <a:off x="722841" y="1821533"/>
            <a:ext cx="2660965" cy="1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テキスト ボックス 36">
            <a:extLst>
              <a:ext uri="{FF2B5EF4-FFF2-40B4-BE49-F238E27FC236}">
                <a16:creationId xmlns:a16="http://schemas.microsoft.com/office/drawing/2014/main" id="{C70BFB80-F930-4A6F-85CF-B146814D8ED9}"/>
              </a:ext>
            </a:extLst>
          </p:cNvPr>
          <p:cNvSpPr txBox="1"/>
          <p:nvPr/>
        </p:nvSpPr>
        <p:spPr>
          <a:xfrm>
            <a:off x="5793277" y="3476090"/>
            <a:ext cx="2085892" cy="300082"/>
          </a:xfrm>
          <a:prstGeom prst="rect">
            <a:avLst/>
          </a:prstGeom>
          <a:noFill/>
        </p:spPr>
        <p:txBody>
          <a:bodyPr wrap="none" rtlCol="0">
            <a:spAutoFit/>
          </a:bodyPr>
          <a:lstStyle/>
          <a:p>
            <a:r>
              <a:rPr lang="en-US" altLang="ja-JP" sz="1350" b="1" dirty="0">
                <a:latin typeface="Times New Roman" panose="02020603050405020304" pitchFamily="18" charset="0"/>
                <a:cs typeface="Times New Roman" panose="02020603050405020304" pitchFamily="18" charset="0"/>
              </a:rPr>
              <a:t>HPR nozzle for choke cell</a:t>
            </a:r>
            <a:endParaRPr lang="ja-JP" altLang="en-US" sz="1350" b="1" dirty="0">
              <a:latin typeface="Times New Roman" panose="02020603050405020304" pitchFamily="18" charset="0"/>
              <a:cs typeface="Times New Roman" panose="02020603050405020304" pitchFamily="18" charset="0"/>
            </a:endParaRPr>
          </a:p>
        </p:txBody>
      </p:sp>
      <p:sp>
        <p:nvSpPr>
          <p:cNvPr id="38" name="テキスト ボックス 37">
            <a:extLst>
              <a:ext uri="{FF2B5EF4-FFF2-40B4-BE49-F238E27FC236}">
                <a16:creationId xmlns:a16="http://schemas.microsoft.com/office/drawing/2014/main" id="{0E72CA0E-A814-4DE4-A14E-FC656E0AFEE6}"/>
              </a:ext>
            </a:extLst>
          </p:cNvPr>
          <p:cNvSpPr txBox="1"/>
          <p:nvPr/>
        </p:nvSpPr>
        <p:spPr>
          <a:xfrm>
            <a:off x="1463620" y="3676323"/>
            <a:ext cx="1965731" cy="300082"/>
          </a:xfrm>
          <a:prstGeom prst="rect">
            <a:avLst/>
          </a:prstGeom>
          <a:noFill/>
        </p:spPr>
        <p:txBody>
          <a:bodyPr wrap="none" rtlCol="0">
            <a:spAutoFit/>
          </a:bodyPr>
          <a:lstStyle/>
          <a:p>
            <a:r>
              <a:rPr lang="en-US" altLang="ja-JP" sz="1350" b="1" dirty="0">
                <a:latin typeface="Times New Roman" panose="02020603050405020304" pitchFamily="18" charset="0"/>
                <a:cs typeface="Times New Roman" panose="02020603050405020304" pitchFamily="18" charset="0"/>
              </a:rPr>
              <a:t>HPR nozzle for Acc. cell</a:t>
            </a:r>
            <a:endParaRPr lang="ja-JP" altLang="en-US" sz="1350" b="1" dirty="0">
              <a:latin typeface="Times New Roman" panose="02020603050405020304" pitchFamily="18" charset="0"/>
              <a:cs typeface="Times New Roman" panose="02020603050405020304" pitchFamily="18" charset="0"/>
            </a:endParaRPr>
          </a:p>
        </p:txBody>
      </p:sp>
      <p:sp>
        <p:nvSpPr>
          <p:cNvPr id="40" name="テキスト ボックス 39">
            <a:extLst>
              <a:ext uri="{FF2B5EF4-FFF2-40B4-BE49-F238E27FC236}">
                <a16:creationId xmlns:a16="http://schemas.microsoft.com/office/drawing/2014/main" id="{AFE97891-0A02-4E70-A4B5-4FF3189FE1A7}"/>
              </a:ext>
            </a:extLst>
          </p:cNvPr>
          <p:cNvSpPr txBox="1"/>
          <p:nvPr/>
        </p:nvSpPr>
        <p:spPr>
          <a:xfrm>
            <a:off x="343835" y="1528309"/>
            <a:ext cx="958917" cy="300082"/>
          </a:xfrm>
          <a:prstGeom prst="rect">
            <a:avLst/>
          </a:prstGeom>
          <a:noFill/>
        </p:spPr>
        <p:txBody>
          <a:bodyPr wrap="none" rtlCol="0">
            <a:spAutoFit/>
          </a:bodyPr>
          <a:lstStyle/>
          <a:p>
            <a:r>
              <a:rPr lang="en-US" altLang="ja-JP" sz="1350" b="1" dirty="0">
                <a:latin typeface="Times New Roman" panose="02020603050405020304" pitchFamily="18" charset="0"/>
                <a:cs typeface="Times New Roman" panose="02020603050405020304" pitchFamily="18" charset="0"/>
              </a:rPr>
              <a:t>Choke cell</a:t>
            </a:r>
            <a:endParaRPr lang="ja-JP" altLang="en-US" sz="1350" b="1" dirty="0">
              <a:latin typeface="Times New Roman" panose="02020603050405020304" pitchFamily="18" charset="0"/>
              <a:cs typeface="Times New Roman" panose="02020603050405020304" pitchFamily="18" charset="0"/>
            </a:endParaRPr>
          </a:p>
        </p:txBody>
      </p:sp>
      <p:sp>
        <p:nvSpPr>
          <p:cNvPr id="41" name="テキスト ボックス 40">
            <a:extLst>
              <a:ext uri="{FF2B5EF4-FFF2-40B4-BE49-F238E27FC236}">
                <a16:creationId xmlns:a16="http://schemas.microsoft.com/office/drawing/2014/main" id="{CC9E4186-9C92-4AB7-9DF4-299CB8DB23DF}"/>
              </a:ext>
            </a:extLst>
          </p:cNvPr>
          <p:cNvSpPr txBox="1"/>
          <p:nvPr/>
        </p:nvSpPr>
        <p:spPr>
          <a:xfrm>
            <a:off x="1437308" y="1407756"/>
            <a:ext cx="800219" cy="300082"/>
          </a:xfrm>
          <a:prstGeom prst="rect">
            <a:avLst/>
          </a:prstGeom>
          <a:noFill/>
        </p:spPr>
        <p:txBody>
          <a:bodyPr wrap="none" rtlCol="0">
            <a:spAutoFit/>
          </a:bodyPr>
          <a:lstStyle/>
          <a:p>
            <a:r>
              <a:rPr lang="en-US" altLang="ja-JP" sz="1350" b="1" dirty="0">
                <a:latin typeface="Times New Roman" panose="02020603050405020304" pitchFamily="18" charset="0"/>
                <a:cs typeface="Times New Roman" panose="02020603050405020304" pitchFamily="18" charset="0"/>
              </a:rPr>
              <a:t>Acc. cell</a:t>
            </a:r>
            <a:endParaRPr lang="ja-JP" altLang="en-US" sz="1350" b="1" dirty="0">
              <a:latin typeface="Times New Roman" panose="02020603050405020304" pitchFamily="18" charset="0"/>
              <a:cs typeface="Times New Roman" panose="02020603050405020304" pitchFamily="18" charset="0"/>
            </a:endParaRPr>
          </a:p>
        </p:txBody>
      </p:sp>
      <p:sp>
        <p:nvSpPr>
          <p:cNvPr id="42" name="右中かっこ 41">
            <a:extLst>
              <a:ext uri="{FF2B5EF4-FFF2-40B4-BE49-F238E27FC236}">
                <a16:creationId xmlns:a16="http://schemas.microsoft.com/office/drawing/2014/main" id="{78B5428D-3225-455D-9A5A-A0D88A764A49}"/>
              </a:ext>
            </a:extLst>
          </p:cNvPr>
          <p:cNvSpPr/>
          <p:nvPr/>
        </p:nvSpPr>
        <p:spPr>
          <a:xfrm rot="16200000">
            <a:off x="1786211" y="1260627"/>
            <a:ext cx="102164" cy="1058433"/>
          </a:xfrm>
          <a:prstGeom prst="rightBrace">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ja-JP" altLang="en-US" sz="1350"/>
          </a:p>
        </p:txBody>
      </p:sp>
      <p:sp>
        <p:nvSpPr>
          <p:cNvPr id="43" name="テキスト ボックス 42">
            <a:extLst>
              <a:ext uri="{FF2B5EF4-FFF2-40B4-BE49-F238E27FC236}">
                <a16:creationId xmlns:a16="http://schemas.microsoft.com/office/drawing/2014/main" id="{43992C2C-0BBB-49AF-B3DA-00D22C257072}"/>
              </a:ext>
            </a:extLst>
          </p:cNvPr>
          <p:cNvSpPr txBox="1"/>
          <p:nvPr/>
        </p:nvSpPr>
        <p:spPr>
          <a:xfrm>
            <a:off x="141422" y="2095740"/>
            <a:ext cx="809837" cy="507831"/>
          </a:xfrm>
          <a:prstGeom prst="rect">
            <a:avLst/>
          </a:prstGeom>
          <a:noFill/>
        </p:spPr>
        <p:txBody>
          <a:bodyPr wrap="none" rtlCol="0">
            <a:spAutoFit/>
          </a:bodyPr>
          <a:lstStyle/>
          <a:p>
            <a:r>
              <a:rPr lang="en-US" altLang="ja-JP" sz="1350" b="1" dirty="0">
                <a:latin typeface="Times New Roman" panose="02020603050405020304" pitchFamily="18" charset="0"/>
                <a:cs typeface="Times New Roman" panose="02020603050405020304" pitchFamily="18" charset="0"/>
              </a:rPr>
              <a:t>Cathode</a:t>
            </a:r>
          </a:p>
          <a:p>
            <a:r>
              <a:rPr lang="en-US" altLang="ja-JP" sz="1350" b="1" dirty="0">
                <a:latin typeface="Times New Roman" panose="02020603050405020304" pitchFamily="18" charset="0"/>
                <a:cs typeface="Times New Roman" panose="02020603050405020304" pitchFamily="18" charset="0"/>
              </a:rPr>
              <a:t>rod</a:t>
            </a:r>
            <a:endParaRPr lang="ja-JP" altLang="en-US" sz="1350" b="1" dirty="0">
              <a:latin typeface="Times New Roman" panose="02020603050405020304" pitchFamily="18" charset="0"/>
              <a:cs typeface="Times New Roman" panose="02020603050405020304" pitchFamily="18" charset="0"/>
            </a:endParaRPr>
          </a:p>
        </p:txBody>
      </p:sp>
      <p:cxnSp>
        <p:nvCxnSpPr>
          <p:cNvPr id="45" name="直線矢印コネクタ 44">
            <a:extLst>
              <a:ext uri="{FF2B5EF4-FFF2-40B4-BE49-F238E27FC236}">
                <a16:creationId xmlns:a16="http://schemas.microsoft.com/office/drawing/2014/main" id="{AF4FDAE7-0C56-4696-81B0-D1E9B8134ABE}"/>
              </a:ext>
            </a:extLst>
          </p:cNvPr>
          <p:cNvCxnSpPr/>
          <p:nvPr/>
        </p:nvCxnSpPr>
        <p:spPr>
          <a:xfrm>
            <a:off x="573773" y="2338114"/>
            <a:ext cx="425934" cy="32753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6" name="直線矢印コネクタ 45">
            <a:extLst>
              <a:ext uri="{FF2B5EF4-FFF2-40B4-BE49-F238E27FC236}">
                <a16:creationId xmlns:a16="http://schemas.microsoft.com/office/drawing/2014/main" id="{8AB6BDA9-01C1-4E7E-9E9F-7EBDF59B693E}"/>
              </a:ext>
            </a:extLst>
          </p:cNvPr>
          <p:cNvCxnSpPr>
            <a:cxnSpLocks/>
          </p:cNvCxnSpPr>
          <p:nvPr/>
        </p:nvCxnSpPr>
        <p:spPr>
          <a:xfrm>
            <a:off x="832552" y="1772199"/>
            <a:ext cx="128981" cy="21869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9" name="直線矢印コネクタ 48">
            <a:extLst>
              <a:ext uri="{FF2B5EF4-FFF2-40B4-BE49-F238E27FC236}">
                <a16:creationId xmlns:a16="http://schemas.microsoft.com/office/drawing/2014/main" id="{5C6AA184-25E7-4430-ABBD-3E4B03DFE33B}"/>
              </a:ext>
            </a:extLst>
          </p:cNvPr>
          <p:cNvCxnSpPr>
            <a:cxnSpLocks/>
          </p:cNvCxnSpPr>
          <p:nvPr/>
        </p:nvCxnSpPr>
        <p:spPr>
          <a:xfrm flipV="1">
            <a:off x="4948333" y="4932342"/>
            <a:ext cx="478247" cy="52727"/>
          </a:xfrm>
          <a:prstGeom prst="straightConnector1">
            <a:avLst/>
          </a:prstGeom>
          <a:ln w="38100">
            <a:solidFill>
              <a:srgbClr val="00B0F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8" name="図 57">
            <a:extLst>
              <a:ext uri="{FF2B5EF4-FFF2-40B4-BE49-F238E27FC236}">
                <a16:creationId xmlns:a16="http://schemas.microsoft.com/office/drawing/2014/main" id="{15AF7F26-EDFA-42DF-BEEC-EDA924A16929}"/>
              </a:ext>
            </a:extLst>
          </p:cNvPr>
          <p:cNvPicPr>
            <a:picLocks noChangeAspect="1"/>
          </p:cNvPicPr>
          <p:nvPr/>
        </p:nvPicPr>
        <p:blipFill rotWithShape="1">
          <a:blip r:embed="rId11"/>
          <a:srcRect l="13995" t="15115" r="22270" b="10335"/>
          <a:stretch/>
        </p:blipFill>
        <p:spPr>
          <a:xfrm>
            <a:off x="839425" y="4034142"/>
            <a:ext cx="1041944" cy="1501466"/>
          </a:xfrm>
          <a:prstGeom prst="rect">
            <a:avLst/>
          </a:prstGeom>
        </p:spPr>
      </p:pic>
      <p:grpSp>
        <p:nvGrpSpPr>
          <p:cNvPr id="59" name="グループ化 58">
            <a:extLst>
              <a:ext uri="{FF2B5EF4-FFF2-40B4-BE49-F238E27FC236}">
                <a16:creationId xmlns:a16="http://schemas.microsoft.com/office/drawing/2014/main" id="{22E8691A-BB67-4F47-BFD8-7840EFED7C28}"/>
              </a:ext>
            </a:extLst>
          </p:cNvPr>
          <p:cNvGrpSpPr/>
          <p:nvPr/>
        </p:nvGrpSpPr>
        <p:grpSpPr>
          <a:xfrm>
            <a:off x="1066969" y="4388905"/>
            <a:ext cx="569903" cy="326543"/>
            <a:chOff x="5387301" y="4185229"/>
            <a:chExt cx="1183056" cy="684076"/>
          </a:xfrm>
        </p:grpSpPr>
        <p:grpSp>
          <p:nvGrpSpPr>
            <p:cNvPr id="61" name="グループ化 60">
              <a:extLst>
                <a:ext uri="{FF2B5EF4-FFF2-40B4-BE49-F238E27FC236}">
                  <a16:creationId xmlns:a16="http://schemas.microsoft.com/office/drawing/2014/main" id="{85DFFAC1-2D0B-4EFD-9748-0559A77AE2A8}"/>
                </a:ext>
              </a:extLst>
            </p:cNvPr>
            <p:cNvGrpSpPr/>
            <p:nvPr/>
          </p:nvGrpSpPr>
          <p:grpSpPr>
            <a:xfrm>
              <a:off x="6031207" y="4185229"/>
              <a:ext cx="539150" cy="684076"/>
              <a:chOff x="8008191" y="3966148"/>
              <a:chExt cx="539150" cy="684076"/>
            </a:xfrm>
          </p:grpSpPr>
          <p:cxnSp>
            <p:nvCxnSpPr>
              <p:cNvPr id="71" name="直線矢印コネクタ 70">
                <a:extLst>
                  <a:ext uri="{FF2B5EF4-FFF2-40B4-BE49-F238E27FC236}">
                    <a16:creationId xmlns:a16="http://schemas.microsoft.com/office/drawing/2014/main" id="{770DFC50-D03C-44C4-91C9-01C7E88F15C8}"/>
                  </a:ext>
                </a:extLst>
              </p:cNvPr>
              <p:cNvCxnSpPr/>
              <p:nvPr/>
            </p:nvCxnSpPr>
            <p:spPr>
              <a:xfrm flipV="1">
                <a:off x="8030696" y="3966148"/>
                <a:ext cx="204742" cy="432048"/>
              </a:xfrm>
              <a:prstGeom prst="straightConnector1">
                <a:avLst/>
              </a:prstGeom>
              <a:ln w="28575">
                <a:solidFill>
                  <a:srgbClr val="00B0F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2" name="直線矢印コネクタ 71">
                <a:extLst>
                  <a:ext uri="{FF2B5EF4-FFF2-40B4-BE49-F238E27FC236}">
                    <a16:creationId xmlns:a16="http://schemas.microsoft.com/office/drawing/2014/main" id="{B7400E0A-9EC5-4CE5-B788-95D0ECE74645}"/>
                  </a:ext>
                </a:extLst>
              </p:cNvPr>
              <p:cNvCxnSpPr/>
              <p:nvPr/>
            </p:nvCxnSpPr>
            <p:spPr>
              <a:xfrm>
                <a:off x="8021045" y="4395326"/>
                <a:ext cx="526296" cy="0"/>
              </a:xfrm>
              <a:prstGeom prst="straightConnector1">
                <a:avLst/>
              </a:prstGeom>
              <a:ln w="28575">
                <a:solidFill>
                  <a:srgbClr val="00B0F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3" name="直線矢印コネクタ 72">
                <a:extLst>
                  <a:ext uri="{FF2B5EF4-FFF2-40B4-BE49-F238E27FC236}">
                    <a16:creationId xmlns:a16="http://schemas.microsoft.com/office/drawing/2014/main" id="{3A8771B5-5FFD-4511-B059-31C98721A451}"/>
                  </a:ext>
                </a:extLst>
              </p:cNvPr>
              <p:cNvCxnSpPr/>
              <p:nvPr/>
            </p:nvCxnSpPr>
            <p:spPr>
              <a:xfrm flipV="1">
                <a:off x="8027097" y="4110164"/>
                <a:ext cx="462019" cy="293546"/>
              </a:xfrm>
              <a:prstGeom prst="straightConnector1">
                <a:avLst/>
              </a:prstGeom>
              <a:ln w="28575">
                <a:solidFill>
                  <a:srgbClr val="00B0F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4" name="直線矢印コネクタ 73">
                <a:extLst>
                  <a:ext uri="{FF2B5EF4-FFF2-40B4-BE49-F238E27FC236}">
                    <a16:creationId xmlns:a16="http://schemas.microsoft.com/office/drawing/2014/main" id="{D63DD3CD-1A08-4788-956F-AB83E310CF5A}"/>
                  </a:ext>
                </a:extLst>
              </p:cNvPr>
              <p:cNvCxnSpPr/>
              <p:nvPr/>
            </p:nvCxnSpPr>
            <p:spPr>
              <a:xfrm>
                <a:off x="8008191" y="4404310"/>
                <a:ext cx="480925" cy="245914"/>
              </a:xfrm>
              <a:prstGeom prst="straightConnector1">
                <a:avLst/>
              </a:prstGeom>
              <a:ln w="28575">
                <a:solidFill>
                  <a:srgbClr val="00B0F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62" name="グループ化 61">
              <a:extLst>
                <a:ext uri="{FF2B5EF4-FFF2-40B4-BE49-F238E27FC236}">
                  <a16:creationId xmlns:a16="http://schemas.microsoft.com/office/drawing/2014/main" id="{76BCA532-43BB-4140-8E3F-72C4BB793728}"/>
                </a:ext>
              </a:extLst>
            </p:cNvPr>
            <p:cNvGrpSpPr/>
            <p:nvPr/>
          </p:nvGrpSpPr>
          <p:grpSpPr>
            <a:xfrm flipH="1">
              <a:off x="5387301" y="4185229"/>
              <a:ext cx="539150" cy="684076"/>
              <a:chOff x="3501174" y="1709192"/>
              <a:chExt cx="539150" cy="684076"/>
            </a:xfrm>
          </p:grpSpPr>
          <p:cxnSp>
            <p:nvCxnSpPr>
              <p:cNvPr id="67" name="直線矢印コネクタ 66">
                <a:extLst>
                  <a:ext uri="{FF2B5EF4-FFF2-40B4-BE49-F238E27FC236}">
                    <a16:creationId xmlns:a16="http://schemas.microsoft.com/office/drawing/2014/main" id="{4A0B0B9C-6230-4DFC-AF6E-FAF615BE6AAB}"/>
                  </a:ext>
                </a:extLst>
              </p:cNvPr>
              <p:cNvCxnSpPr/>
              <p:nvPr/>
            </p:nvCxnSpPr>
            <p:spPr>
              <a:xfrm flipV="1">
                <a:off x="3523679" y="1709192"/>
                <a:ext cx="204742" cy="432048"/>
              </a:xfrm>
              <a:prstGeom prst="straightConnector1">
                <a:avLst/>
              </a:prstGeom>
              <a:ln w="28575">
                <a:solidFill>
                  <a:srgbClr val="00B0F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8" name="直線矢印コネクタ 67">
                <a:extLst>
                  <a:ext uri="{FF2B5EF4-FFF2-40B4-BE49-F238E27FC236}">
                    <a16:creationId xmlns:a16="http://schemas.microsoft.com/office/drawing/2014/main" id="{D630C1B0-3C87-4EDB-B8E0-935569F4D2BA}"/>
                  </a:ext>
                </a:extLst>
              </p:cNvPr>
              <p:cNvCxnSpPr/>
              <p:nvPr/>
            </p:nvCxnSpPr>
            <p:spPr>
              <a:xfrm>
                <a:off x="3514028" y="2138370"/>
                <a:ext cx="526296" cy="0"/>
              </a:xfrm>
              <a:prstGeom prst="straightConnector1">
                <a:avLst/>
              </a:prstGeom>
              <a:ln w="28575">
                <a:solidFill>
                  <a:srgbClr val="00B0F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9" name="直線矢印コネクタ 68">
                <a:extLst>
                  <a:ext uri="{FF2B5EF4-FFF2-40B4-BE49-F238E27FC236}">
                    <a16:creationId xmlns:a16="http://schemas.microsoft.com/office/drawing/2014/main" id="{2A399240-F4B8-41FA-A0E1-BB4CC85FE8D8}"/>
                  </a:ext>
                </a:extLst>
              </p:cNvPr>
              <p:cNvCxnSpPr/>
              <p:nvPr/>
            </p:nvCxnSpPr>
            <p:spPr>
              <a:xfrm flipV="1">
                <a:off x="3520080" y="1853208"/>
                <a:ext cx="462019" cy="293546"/>
              </a:xfrm>
              <a:prstGeom prst="straightConnector1">
                <a:avLst/>
              </a:prstGeom>
              <a:ln w="28575">
                <a:solidFill>
                  <a:srgbClr val="00B0F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0" name="直線矢印コネクタ 69">
                <a:extLst>
                  <a:ext uri="{FF2B5EF4-FFF2-40B4-BE49-F238E27FC236}">
                    <a16:creationId xmlns:a16="http://schemas.microsoft.com/office/drawing/2014/main" id="{598D12C8-3AED-4E2B-B44B-01503857CAEA}"/>
                  </a:ext>
                </a:extLst>
              </p:cNvPr>
              <p:cNvCxnSpPr/>
              <p:nvPr/>
            </p:nvCxnSpPr>
            <p:spPr>
              <a:xfrm>
                <a:off x="3501174" y="2147354"/>
                <a:ext cx="480925" cy="245914"/>
              </a:xfrm>
              <a:prstGeom prst="straightConnector1">
                <a:avLst/>
              </a:prstGeom>
              <a:ln w="28575">
                <a:solidFill>
                  <a:srgbClr val="00B0F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sp>
        <p:nvSpPr>
          <p:cNvPr id="75" name="正方形/長方形 74">
            <a:extLst>
              <a:ext uri="{FF2B5EF4-FFF2-40B4-BE49-F238E27FC236}">
                <a16:creationId xmlns:a16="http://schemas.microsoft.com/office/drawing/2014/main" id="{90A1C8BB-2A91-4EF3-88C1-F6B3450EA0F2}"/>
              </a:ext>
            </a:extLst>
          </p:cNvPr>
          <p:cNvSpPr/>
          <p:nvPr/>
        </p:nvSpPr>
        <p:spPr>
          <a:xfrm>
            <a:off x="1326689" y="4715448"/>
            <a:ext cx="56655" cy="8164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76" name="テキスト ボックス 75">
            <a:extLst>
              <a:ext uri="{FF2B5EF4-FFF2-40B4-BE49-F238E27FC236}">
                <a16:creationId xmlns:a16="http://schemas.microsoft.com/office/drawing/2014/main" id="{ECA71095-D9E0-4387-A87C-A5D9372D17C6}"/>
              </a:ext>
            </a:extLst>
          </p:cNvPr>
          <p:cNvSpPr txBox="1"/>
          <p:nvPr/>
        </p:nvSpPr>
        <p:spPr>
          <a:xfrm>
            <a:off x="3706008" y="1132815"/>
            <a:ext cx="5416739" cy="738664"/>
          </a:xfrm>
          <a:prstGeom prst="rect">
            <a:avLst/>
          </a:prstGeom>
          <a:solidFill>
            <a:schemeClr val="accent1">
              <a:lumMod val="20000"/>
              <a:lumOff val="80000"/>
            </a:schemeClr>
          </a:solidFill>
        </p:spPr>
        <p:txBody>
          <a:bodyPr wrap="none" rtlCol="0">
            <a:spAutoFit/>
          </a:bodyPr>
          <a:lstStyle/>
          <a:p>
            <a:pPr marL="214313" indent="-214313">
              <a:buFont typeface="Arial" panose="020B0604020202020204" pitchFamily="34" charset="0"/>
              <a:buChar char="•"/>
            </a:pPr>
            <a:r>
              <a:rPr lang="en-US" altLang="ja-JP" sz="1400" b="1" dirty="0">
                <a:latin typeface="Times New Roman" panose="02020603050405020304" pitchFamily="18" charset="0"/>
                <a:ea typeface="メイリオ" panose="020B0604030504040204" pitchFamily="50" charset="-128"/>
                <a:cs typeface="Times New Roman" panose="02020603050405020304" pitchFamily="18" charset="0"/>
              </a:rPr>
              <a:t>We established the cavity treatment procedure by using cavity #1.</a:t>
            </a:r>
          </a:p>
          <a:p>
            <a:pPr marL="214313" indent="-214313">
              <a:buFont typeface="Arial" panose="020B0604020202020204" pitchFamily="34" charset="0"/>
              <a:buChar char="•"/>
            </a:pPr>
            <a:r>
              <a:rPr lang="en-US" altLang="ja-JP" sz="1400" b="1" dirty="0">
                <a:latin typeface="Times New Roman" panose="02020603050405020304" pitchFamily="18" charset="0"/>
                <a:ea typeface="メイリオ" panose="020B0604030504040204" pitchFamily="50" charset="-128"/>
                <a:cs typeface="Times New Roman" panose="02020603050405020304" pitchFamily="18" charset="0"/>
              </a:rPr>
              <a:t>Choke cell is parallel shape to make HPR easily. </a:t>
            </a:r>
          </a:p>
          <a:p>
            <a:pPr marL="214313" indent="-214313">
              <a:buFont typeface="Arial" panose="020B0604020202020204" pitchFamily="34" charset="0"/>
              <a:buChar char="•"/>
            </a:pPr>
            <a:r>
              <a:rPr lang="en-US" altLang="ja-JP" sz="1400" b="1" dirty="0">
                <a:latin typeface="Times New Roman" panose="02020603050405020304" pitchFamily="18" charset="0"/>
                <a:cs typeface="Times New Roman" panose="02020603050405020304" pitchFamily="18" charset="0"/>
              </a:rPr>
              <a:t>EP rod and HPR nozzles were modified for KEK SRF gun cavity.</a:t>
            </a:r>
            <a:endParaRPr lang="ja-JP" altLang="en-US" sz="1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36652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オブジェクト 5">
            <a:extLst>
              <a:ext uri="{FF2B5EF4-FFF2-40B4-BE49-F238E27FC236}">
                <a16:creationId xmlns:a16="http://schemas.microsoft.com/office/drawing/2014/main" id="{CBEF5186-3D0E-4B02-A766-35BB3AF75461}"/>
              </a:ext>
            </a:extLst>
          </p:cNvPr>
          <p:cNvGraphicFramePr>
            <a:graphicFrameLocks noChangeAspect="1"/>
          </p:cNvGraphicFramePr>
          <p:nvPr/>
        </p:nvGraphicFramePr>
        <p:xfrm>
          <a:off x="-29766" y="2125266"/>
          <a:ext cx="3676651" cy="3327797"/>
        </p:xfrm>
        <a:graphic>
          <a:graphicData uri="http://schemas.openxmlformats.org/presentationml/2006/ole">
            <mc:AlternateContent xmlns:mc="http://schemas.openxmlformats.org/markup-compatibility/2006">
              <mc:Choice xmlns:v="urn:schemas-microsoft-com:vml" Requires="v">
                <p:oleObj name="KGPlot" r:id="rId3" imgW="6159240" imgH="5575320" progId="KGraph_Plot">
                  <p:embed/>
                </p:oleObj>
              </mc:Choice>
              <mc:Fallback>
                <p:oleObj name="KGPlot" r:id="rId3" imgW="6159240" imgH="5575320" progId="KGraph_Plot">
                  <p:embed/>
                  <p:pic>
                    <p:nvPicPr>
                      <p:cNvPr id="0" name=""/>
                      <p:cNvPicPr/>
                      <p:nvPr/>
                    </p:nvPicPr>
                    <p:blipFill>
                      <a:blip r:embed="rId4"/>
                      <a:stretch>
                        <a:fillRect/>
                      </a:stretch>
                    </p:blipFill>
                    <p:spPr>
                      <a:xfrm>
                        <a:off x="-29766" y="2125266"/>
                        <a:ext cx="3676651" cy="3327797"/>
                      </a:xfrm>
                      <a:prstGeom prst="rect">
                        <a:avLst/>
                      </a:prstGeom>
                    </p:spPr>
                  </p:pic>
                </p:oleObj>
              </mc:Fallback>
            </mc:AlternateContent>
          </a:graphicData>
        </a:graphic>
      </p:graphicFrame>
      <p:sp>
        <p:nvSpPr>
          <p:cNvPr id="11" name="星 5 10">
            <a:extLst>
              <a:ext uri="{FF2B5EF4-FFF2-40B4-BE49-F238E27FC236}">
                <a16:creationId xmlns:a16="http://schemas.microsoft.com/office/drawing/2014/main" id="{1FAED4CC-B4D8-44B3-8253-302F751C8116}"/>
              </a:ext>
            </a:extLst>
          </p:cNvPr>
          <p:cNvSpPr/>
          <p:nvPr/>
        </p:nvSpPr>
        <p:spPr>
          <a:xfrm>
            <a:off x="1808472" y="3154947"/>
            <a:ext cx="111716" cy="111937"/>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grpSp>
        <p:nvGrpSpPr>
          <p:cNvPr id="31" name="グループ化 30">
            <a:extLst>
              <a:ext uri="{FF2B5EF4-FFF2-40B4-BE49-F238E27FC236}">
                <a16:creationId xmlns:a16="http://schemas.microsoft.com/office/drawing/2014/main" id="{0962DC50-8427-4942-9150-3260086198C8}"/>
              </a:ext>
            </a:extLst>
          </p:cNvPr>
          <p:cNvGrpSpPr/>
          <p:nvPr/>
        </p:nvGrpSpPr>
        <p:grpSpPr>
          <a:xfrm>
            <a:off x="6130427" y="2349707"/>
            <a:ext cx="2688903" cy="1174438"/>
            <a:chOff x="5154812" y="2122515"/>
            <a:chExt cx="3505709" cy="1554406"/>
          </a:xfrm>
        </p:grpSpPr>
        <p:pic>
          <p:nvPicPr>
            <p:cNvPr id="7" name="Picture 485">
              <a:extLst>
                <a:ext uri="{FF2B5EF4-FFF2-40B4-BE49-F238E27FC236}">
                  <a16:creationId xmlns:a16="http://schemas.microsoft.com/office/drawing/2014/main" id="{A01D9A75-0BD2-49EF-9DDE-1482CF36332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93" t="49107" r="24690" b="6303"/>
            <a:stretch/>
          </p:blipFill>
          <p:spPr bwMode="auto">
            <a:xfrm>
              <a:off x="5154812" y="2343754"/>
              <a:ext cx="3505709" cy="1321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直線矢印コネクタ 7">
              <a:extLst>
                <a:ext uri="{FF2B5EF4-FFF2-40B4-BE49-F238E27FC236}">
                  <a16:creationId xmlns:a16="http://schemas.microsoft.com/office/drawing/2014/main" id="{D2D70008-44C9-4908-8248-9C7714094DAB}"/>
                </a:ext>
              </a:extLst>
            </p:cNvPr>
            <p:cNvCxnSpPr/>
            <p:nvPr/>
          </p:nvCxnSpPr>
          <p:spPr>
            <a:xfrm flipH="1">
              <a:off x="7150843" y="2729523"/>
              <a:ext cx="119131" cy="51054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85CB9900-CA97-4E2F-A5C8-0956CBBCB396}"/>
                </a:ext>
              </a:extLst>
            </p:cNvPr>
            <p:cNvSpPr txBox="1"/>
            <p:nvPr/>
          </p:nvSpPr>
          <p:spPr>
            <a:xfrm>
              <a:off x="5479560" y="2122515"/>
              <a:ext cx="1937797" cy="305513"/>
            </a:xfrm>
            <a:prstGeom prst="rect">
              <a:avLst/>
            </a:prstGeom>
            <a:noFill/>
          </p:spPr>
          <p:txBody>
            <a:bodyPr wrap="none" rtlCol="0">
              <a:spAutoFit/>
            </a:bodyPr>
            <a:lstStyle/>
            <a:p>
              <a:r>
                <a:rPr lang="en-US" altLang="ja-JP" sz="900" b="1" dirty="0">
                  <a:solidFill>
                    <a:srgbClr val="FF0000"/>
                  </a:solidFill>
                  <a:latin typeface="Times New Roman" panose="02020603050405020304" pitchFamily="18" charset="0"/>
                  <a:ea typeface="メイリオ" panose="020B0604030504040204" pitchFamily="50" charset="-128"/>
                  <a:cs typeface="Times New Roman" panose="02020603050405020304" pitchFamily="18" charset="0"/>
                </a:rPr>
                <a:t>Peak magnetic field (</a:t>
              </a:r>
              <a:r>
                <a:rPr lang="en-US" altLang="ja-JP" sz="900" b="1" dirty="0" err="1">
                  <a:solidFill>
                    <a:srgbClr val="FF0000"/>
                  </a:solidFill>
                  <a:latin typeface="Times New Roman" panose="02020603050405020304" pitchFamily="18" charset="0"/>
                  <a:ea typeface="メイリオ" panose="020B0604030504040204" pitchFamily="50" charset="-128"/>
                  <a:cs typeface="Times New Roman" panose="02020603050405020304" pitchFamily="18" charset="0"/>
                </a:rPr>
                <a:t>Hsp</a:t>
              </a:r>
              <a:r>
                <a:rPr lang="en-US" altLang="ja-JP" sz="900" b="1" dirty="0">
                  <a:solidFill>
                    <a:srgbClr val="FF0000"/>
                  </a:solidFill>
                  <a:latin typeface="Times New Roman" panose="02020603050405020304" pitchFamily="18" charset="0"/>
                  <a:ea typeface="メイリオ" panose="020B0604030504040204" pitchFamily="50" charset="-128"/>
                  <a:cs typeface="Times New Roman" panose="02020603050405020304" pitchFamily="18" charset="0"/>
                </a:rPr>
                <a:t>) </a:t>
              </a:r>
              <a:endParaRPr lang="ja-JP" altLang="en-US" sz="900" b="1" dirty="0">
                <a:solidFill>
                  <a:srgbClr val="FF0000"/>
                </a:solidFill>
                <a:latin typeface="Times New Roman" panose="02020603050405020304" pitchFamily="18" charset="0"/>
                <a:ea typeface="メイリオ" panose="020B0604030504040204" pitchFamily="50" charset="-128"/>
                <a:cs typeface="Times New Roman" panose="02020603050405020304" pitchFamily="18" charset="0"/>
              </a:endParaRPr>
            </a:p>
          </p:txBody>
        </p:sp>
        <p:cxnSp>
          <p:nvCxnSpPr>
            <p:cNvPr id="10" name="直線矢印コネクタ 9">
              <a:extLst>
                <a:ext uri="{FF2B5EF4-FFF2-40B4-BE49-F238E27FC236}">
                  <a16:creationId xmlns:a16="http://schemas.microsoft.com/office/drawing/2014/main" id="{E66102E4-3CA6-4F0F-850D-0C0C46F89FA7}"/>
                </a:ext>
              </a:extLst>
            </p:cNvPr>
            <p:cNvCxnSpPr/>
            <p:nvPr/>
          </p:nvCxnSpPr>
          <p:spPr>
            <a:xfrm>
              <a:off x="6520508" y="2319916"/>
              <a:ext cx="106705" cy="20150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804E0979-2168-466C-8442-B0A1E8D368ED}"/>
                </a:ext>
              </a:extLst>
            </p:cNvPr>
            <p:cNvSpPr txBox="1"/>
            <p:nvPr/>
          </p:nvSpPr>
          <p:spPr>
            <a:xfrm>
              <a:off x="6519719" y="3233756"/>
              <a:ext cx="591872" cy="282687"/>
            </a:xfrm>
            <a:prstGeom prst="rect">
              <a:avLst/>
            </a:prstGeom>
            <a:solidFill>
              <a:schemeClr val="bg1"/>
            </a:solidFill>
          </p:spPr>
          <p:txBody>
            <a:bodyPr wrap="none" rtlCol="0">
              <a:spAutoFit/>
            </a:bodyPr>
            <a:lstStyle/>
            <a:p>
              <a:r>
                <a:rPr lang="en-US" altLang="ja-JP" sz="788" b="1" dirty="0">
                  <a:latin typeface="Times New Roman" panose="02020603050405020304" pitchFamily="18" charset="0"/>
                  <a:cs typeface="Times New Roman" panose="02020603050405020304" pitchFamily="18" charset="0"/>
                </a:rPr>
                <a:t>1</a:t>
              </a:r>
              <a:r>
                <a:rPr lang="en-US" altLang="ja-JP" sz="788" b="1" baseline="30000" dirty="0">
                  <a:latin typeface="Times New Roman" panose="02020603050405020304" pitchFamily="18" charset="0"/>
                  <a:cs typeface="Times New Roman" panose="02020603050405020304" pitchFamily="18" charset="0"/>
                </a:rPr>
                <a:t>st</a:t>
              </a:r>
              <a:r>
                <a:rPr lang="en-US" altLang="ja-JP" sz="788" b="1" dirty="0">
                  <a:latin typeface="Times New Roman" panose="02020603050405020304" pitchFamily="18" charset="0"/>
                  <a:cs typeface="Times New Roman" panose="02020603050405020304" pitchFamily="18" charset="0"/>
                </a:rPr>
                <a:t> cell</a:t>
              </a:r>
              <a:endParaRPr lang="ja-JP" altLang="en-US" sz="788" b="1" dirty="0">
                <a:latin typeface="Times New Roman" panose="02020603050405020304" pitchFamily="18" charset="0"/>
                <a:cs typeface="Times New Roman" panose="02020603050405020304" pitchFamily="18" charset="0"/>
              </a:endParaRPr>
            </a:p>
          </p:txBody>
        </p:sp>
        <p:sp>
          <p:nvSpPr>
            <p:cNvPr id="14" name="テキスト ボックス 13">
              <a:extLst>
                <a:ext uri="{FF2B5EF4-FFF2-40B4-BE49-F238E27FC236}">
                  <a16:creationId xmlns:a16="http://schemas.microsoft.com/office/drawing/2014/main" id="{E73EAEFA-DA04-4027-80F1-44952395F285}"/>
                </a:ext>
              </a:extLst>
            </p:cNvPr>
            <p:cNvSpPr txBox="1"/>
            <p:nvPr/>
          </p:nvSpPr>
          <p:spPr>
            <a:xfrm>
              <a:off x="7347811" y="3233756"/>
              <a:ext cx="612068" cy="443165"/>
            </a:xfrm>
            <a:prstGeom prst="rect">
              <a:avLst/>
            </a:prstGeom>
            <a:solidFill>
              <a:schemeClr val="bg1"/>
            </a:solidFill>
          </p:spPr>
          <p:txBody>
            <a:bodyPr wrap="square" rtlCol="0">
              <a:spAutoFit/>
            </a:bodyPr>
            <a:lstStyle/>
            <a:p>
              <a:r>
                <a:rPr lang="en-US" altLang="ja-JP" sz="788" b="1" dirty="0">
                  <a:latin typeface="Times New Roman" panose="02020603050405020304" pitchFamily="18" charset="0"/>
                  <a:cs typeface="Times New Roman" panose="02020603050405020304" pitchFamily="18" charset="0"/>
                </a:rPr>
                <a:t>2</a:t>
              </a:r>
              <a:r>
                <a:rPr lang="en-US" altLang="ja-JP" sz="788" b="1" baseline="30000" dirty="0">
                  <a:latin typeface="Times New Roman" panose="02020603050405020304" pitchFamily="18" charset="0"/>
                  <a:cs typeface="Times New Roman" panose="02020603050405020304" pitchFamily="18" charset="0"/>
                </a:rPr>
                <a:t>nd</a:t>
              </a:r>
              <a:r>
                <a:rPr lang="en-US" altLang="ja-JP" sz="788" b="1" dirty="0">
                  <a:latin typeface="Times New Roman" panose="02020603050405020304" pitchFamily="18" charset="0"/>
                  <a:cs typeface="Times New Roman" panose="02020603050405020304" pitchFamily="18" charset="0"/>
                </a:rPr>
                <a:t>  cell</a:t>
              </a:r>
              <a:endParaRPr lang="ja-JP" altLang="en-US" sz="788" b="1" dirty="0">
                <a:latin typeface="Times New Roman" panose="02020603050405020304" pitchFamily="18" charset="0"/>
                <a:cs typeface="Times New Roman" panose="02020603050405020304" pitchFamily="18" charset="0"/>
              </a:endParaRPr>
            </a:p>
          </p:txBody>
        </p:sp>
      </p:grpSp>
      <p:grpSp>
        <p:nvGrpSpPr>
          <p:cNvPr id="32" name="グループ化 31">
            <a:extLst>
              <a:ext uri="{FF2B5EF4-FFF2-40B4-BE49-F238E27FC236}">
                <a16:creationId xmlns:a16="http://schemas.microsoft.com/office/drawing/2014/main" id="{32E727B9-6833-4949-BD80-52C3174679EB}"/>
              </a:ext>
            </a:extLst>
          </p:cNvPr>
          <p:cNvGrpSpPr/>
          <p:nvPr/>
        </p:nvGrpSpPr>
        <p:grpSpPr>
          <a:xfrm>
            <a:off x="6432520" y="3788739"/>
            <a:ext cx="1238339" cy="1484095"/>
            <a:chOff x="5387301" y="4005064"/>
            <a:chExt cx="1651119" cy="1978793"/>
          </a:xfrm>
        </p:grpSpPr>
        <p:pic>
          <p:nvPicPr>
            <p:cNvPr id="15" name="Picture 2" descr="C:\Users\konomi4\Pictures\20150126~\DSC05502.JPG">
              <a:extLst>
                <a:ext uri="{FF2B5EF4-FFF2-40B4-BE49-F238E27FC236}">
                  <a16:creationId xmlns:a16="http://schemas.microsoft.com/office/drawing/2014/main" id="{F00818A9-C64E-4F55-B392-FA79BC42148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7045" t="15335" r="38805" b="35742"/>
            <a:stretch/>
          </p:blipFill>
          <p:spPr bwMode="auto">
            <a:xfrm rot="10800000">
              <a:off x="5456067" y="4395326"/>
              <a:ext cx="1045486" cy="1588531"/>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グループ化 15">
              <a:extLst>
                <a:ext uri="{FF2B5EF4-FFF2-40B4-BE49-F238E27FC236}">
                  <a16:creationId xmlns:a16="http://schemas.microsoft.com/office/drawing/2014/main" id="{6107D591-5B03-43AB-AE96-1DDAF9321FCF}"/>
                </a:ext>
              </a:extLst>
            </p:cNvPr>
            <p:cNvGrpSpPr/>
            <p:nvPr/>
          </p:nvGrpSpPr>
          <p:grpSpPr>
            <a:xfrm>
              <a:off x="6031207" y="4185229"/>
              <a:ext cx="539150" cy="684076"/>
              <a:chOff x="8008191" y="3966148"/>
              <a:chExt cx="539150" cy="684076"/>
            </a:xfrm>
          </p:grpSpPr>
          <p:cxnSp>
            <p:nvCxnSpPr>
              <p:cNvPr id="17" name="直線矢印コネクタ 16">
                <a:extLst>
                  <a:ext uri="{FF2B5EF4-FFF2-40B4-BE49-F238E27FC236}">
                    <a16:creationId xmlns:a16="http://schemas.microsoft.com/office/drawing/2014/main" id="{3BC700A0-74C1-4FE4-8B3F-882874CEF04A}"/>
                  </a:ext>
                </a:extLst>
              </p:cNvPr>
              <p:cNvCxnSpPr/>
              <p:nvPr/>
            </p:nvCxnSpPr>
            <p:spPr>
              <a:xfrm flipV="1">
                <a:off x="8030696" y="3966148"/>
                <a:ext cx="204742" cy="432048"/>
              </a:xfrm>
              <a:prstGeom prst="straightConnector1">
                <a:avLst/>
              </a:prstGeom>
              <a:ln w="28575">
                <a:solidFill>
                  <a:srgbClr val="00B0F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直線矢印コネクタ 17">
                <a:extLst>
                  <a:ext uri="{FF2B5EF4-FFF2-40B4-BE49-F238E27FC236}">
                    <a16:creationId xmlns:a16="http://schemas.microsoft.com/office/drawing/2014/main" id="{1A6E1DC3-3509-4747-B9B7-487C693FC263}"/>
                  </a:ext>
                </a:extLst>
              </p:cNvPr>
              <p:cNvCxnSpPr/>
              <p:nvPr/>
            </p:nvCxnSpPr>
            <p:spPr>
              <a:xfrm>
                <a:off x="8021045" y="4395326"/>
                <a:ext cx="526296" cy="0"/>
              </a:xfrm>
              <a:prstGeom prst="straightConnector1">
                <a:avLst/>
              </a:prstGeom>
              <a:ln w="28575">
                <a:solidFill>
                  <a:srgbClr val="00B0F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id="{A00101F5-CBD3-446C-9107-DFBD98A88D4D}"/>
                  </a:ext>
                </a:extLst>
              </p:cNvPr>
              <p:cNvCxnSpPr/>
              <p:nvPr/>
            </p:nvCxnSpPr>
            <p:spPr>
              <a:xfrm flipV="1">
                <a:off x="8027097" y="4110164"/>
                <a:ext cx="462019" cy="293546"/>
              </a:xfrm>
              <a:prstGeom prst="straightConnector1">
                <a:avLst/>
              </a:prstGeom>
              <a:ln w="28575">
                <a:solidFill>
                  <a:srgbClr val="00B0F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70086AA6-D77C-450D-B9C9-12E2DDC3E244}"/>
                  </a:ext>
                </a:extLst>
              </p:cNvPr>
              <p:cNvCxnSpPr/>
              <p:nvPr/>
            </p:nvCxnSpPr>
            <p:spPr>
              <a:xfrm>
                <a:off x="8008191" y="4404310"/>
                <a:ext cx="480925" cy="245914"/>
              </a:xfrm>
              <a:prstGeom prst="straightConnector1">
                <a:avLst/>
              </a:prstGeom>
              <a:ln w="28575">
                <a:solidFill>
                  <a:srgbClr val="00B0F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21" name="グループ化 20">
              <a:extLst>
                <a:ext uri="{FF2B5EF4-FFF2-40B4-BE49-F238E27FC236}">
                  <a16:creationId xmlns:a16="http://schemas.microsoft.com/office/drawing/2014/main" id="{6C8342E2-568E-46F3-9EDA-9CDA9FE9AD0F}"/>
                </a:ext>
              </a:extLst>
            </p:cNvPr>
            <p:cNvGrpSpPr/>
            <p:nvPr/>
          </p:nvGrpSpPr>
          <p:grpSpPr>
            <a:xfrm flipH="1">
              <a:off x="5387301" y="4185229"/>
              <a:ext cx="539150" cy="684076"/>
              <a:chOff x="3501174" y="1709192"/>
              <a:chExt cx="539150" cy="684076"/>
            </a:xfrm>
          </p:grpSpPr>
          <p:cxnSp>
            <p:nvCxnSpPr>
              <p:cNvPr id="22" name="直線矢印コネクタ 21">
                <a:extLst>
                  <a:ext uri="{FF2B5EF4-FFF2-40B4-BE49-F238E27FC236}">
                    <a16:creationId xmlns:a16="http://schemas.microsoft.com/office/drawing/2014/main" id="{84B122A5-2988-4985-8A05-928778316A58}"/>
                  </a:ext>
                </a:extLst>
              </p:cNvPr>
              <p:cNvCxnSpPr/>
              <p:nvPr/>
            </p:nvCxnSpPr>
            <p:spPr>
              <a:xfrm flipV="1">
                <a:off x="3523679" y="1709192"/>
                <a:ext cx="204742" cy="432048"/>
              </a:xfrm>
              <a:prstGeom prst="straightConnector1">
                <a:avLst/>
              </a:prstGeom>
              <a:ln w="28575">
                <a:solidFill>
                  <a:srgbClr val="00B0F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直線矢印コネクタ 22">
                <a:extLst>
                  <a:ext uri="{FF2B5EF4-FFF2-40B4-BE49-F238E27FC236}">
                    <a16:creationId xmlns:a16="http://schemas.microsoft.com/office/drawing/2014/main" id="{1F002648-FF00-461E-AE39-53F15ACC0DCF}"/>
                  </a:ext>
                </a:extLst>
              </p:cNvPr>
              <p:cNvCxnSpPr/>
              <p:nvPr/>
            </p:nvCxnSpPr>
            <p:spPr>
              <a:xfrm>
                <a:off x="3514028" y="2138370"/>
                <a:ext cx="526296" cy="0"/>
              </a:xfrm>
              <a:prstGeom prst="straightConnector1">
                <a:avLst/>
              </a:prstGeom>
              <a:ln w="28575">
                <a:solidFill>
                  <a:srgbClr val="00B0F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338496BF-2155-4711-8556-07F0C133D4A1}"/>
                  </a:ext>
                </a:extLst>
              </p:cNvPr>
              <p:cNvCxnSpPr/>
              <p:nvPr/>
            </p:nvCxnSpPr>
            <p:spPr>
              <a:xfrm flipV="1">
                <a:off x="3520080" y="1853208"/>
                <a:ext cx="462019" cy="293546"/>
              </a:xfrm>
              <a:prstGeom prst="straightConnector1">
                <a:avLst/>
              </a:prstGeom>
              <a:ln w="28575">
                <a:solidFill>
                  <a:srgbClr val="00B0F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4884C90A-1771-4907-97EF-7C4D22974856}"/>
                  </a:ext>
                </a:extLst>
              </p:cNvPr>
              <p:cNvCxnSpPr/>
              <p:nvPr/>
            </p:nvCxnSpPr>
            <p:spPr>
              <a:xfrm>
                <a:off x="3501174" y="2147354"/>
                <a:ext cx="480925" cy="245914"/>
              </a:xfrm>
              <a:prstGeom prst="straightConnector1">
                <a:avLst/>
              </a:prstGeom>
              <a:ln w="28575">
                <a:solidFill>
                  <a:srgbClr val="00B0F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6" name="テキスト ボックス 25">
              <a:extLst>
                <a:ext uri="{FF2B5EF4-FFF2-40B4-BE49-F238E27FC236}">
                  <a16:creationId xmlns:a16="http://schemas.microsoft.com/office/drawing/2014/main" id="{F609039D-BCD4-43D4-828F-12939309832D}"/>
                </a:ext>
              </a:extLst>
            </p:cNvPr>
            <p:cNvSpPr txBox="1"/>
            <p:nvPr/>
          </p:nvSpPr>
          <p:spPr>
            <a:xfrm>
              <a:off x="6098546" y="4005064"/>
              <a:ext cx="404384" cy="307776"/>
            </a:xfrm>
            <a:prstGeom prst="rect">
              <a:avLst/>
            </a:prstGeom>
            <a:noFill/>
          </p:spPr>
          <p:txBody>
            <a:bodyPr wrap="none" rtlCol="0">
              <a:spAutoFit/>
            </a:bodyPr>
            <a:lstStyle/>
            <a:p>
              <a:r>
                <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5</a:t>
              </a:r>
              <a:r>
                <a:rPr lang="en-US" altLang="ja-JP" sz="900" baseline="300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o</a:t>
              </a:r>
              <a:endParaRPr lang="ja-JP" altLang="en-US" sz="900" baseline="300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テキスト ボックス 26">
              <a:extLst>
                <a:ext uri="{FF2B5EF4-FFF2-40B4-BE49-F238E27FC236}">
                  <a16:creationId xmlns:a16="http://schemas.microsoft.com/office/drawing/2014/main" id="{E942D047-161A-4741-BF3B-47791C9B9671}"/>
                </a:ext>
              </a:extLst>
            </p:cNvPr>
            <p:cNvSpPr txBox="1"/>
            <p:nvPr/>
          </p:nvSpPr>
          <p:spPr>
            <a:xfrm>
              <a:off x="6533256" y="4437328"/>
              <a:ext cx="500565" cy="307776"/>
            </a:xfrm>
            <a:prstGeom prst="rect">
              <a:avLst/>
            </a:prstGeom>
            <a:noFill/>
          </p:spPr>
          <p:txBody>
            <a:bodyPr wrap="none" rtlCol="0">
              <a:spAutoFit/>
            </a:bodyPr>
            <a:lstStyle/>
            <a:p>
              <a:r>
                <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90</a:t>
              </a:r>
              <a:r>
                <a:rPr lang="en-US" altLang="ja-JP" sz="900" baseline="300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o</a:t>
              </a:r>
              <a:endParaRPr lang="ja-JP" altLang="en-US" sz="900" baseline="300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テキスト ボックス 27">
              <a:extLst>
                <a:ext uri="{FF2B5EF4-FFF2-40B4-BE49-F238E27FC236}">
                  <a16:creationId xmlns:a16="http://schemas.microsoft.com/office/drawing/2014/main" id="{B2DB2010-6009-4DDA-A7E7-DADA0A894683}"/>
                </a:ext>
              </a:extLst>
            </p:cNvPr>
            <p:cNvSpPr txBox="1"/>
            <p:nvPr/>
          </p:nvSpPr>
          <p:spPr>
            <a:xfrm>
              <a:off x="6343024" y="4106687"/>
              <a:ext cx="500565" cy="307776"/>
            </a:xfrm>
            <a:prstGeom prst="rect">
              <a:avLst/>
            </a:prstGeom>
            <a:noFill/>
          </p:spPr>
          <p:txBody>
            <a:bodyPr wrap="none" rtlCol="0">
              <a:spAutoFit/>
            </a:bodyPr>
            <a:lstStyle/>
            <a:p>
              <a:r>
                <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70</a:t>
              </a:r>
              <a:r>
                <a:rPr lang="en-US" altLang="ja-JP" sz="900" baseline="300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o</a:t>
              </a:r>
              <a:endParaRPr lang="ja-JP" altLang="en-US" sz="900" baseline="300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テキスト ボックス 28">
              <a:extLst>
                <a:ext uri="{FF2B5EF4-FFF2-40B4-BE49-F238E27FC236}">
                  <a16:creationId xmlns:a16="http://schemas.microsoft.com/office/drawing/2014/main" id="{EA042336-5A02-4155-8472-7D3A29239DBC}"/>
                </a:ext>
              </a:extLst>
            </p:cNvPr>
            <p:cNvSpPr txBox="1"/>
            <p:nvPr/>
          </p:nvSpPr>
          <p:spPr>
            <a:xfrm>
              <a:off x="6441676" y="4806660"/>
              <a:ext cx="596744" cy="307776"/>
            </a:xfrm>
            <a:prstGeom prst="rect">
              <a:avLst/>
            </a:prstGeom>
            <a:noFill/>
          </p:spPr>
          <p:txBody>
            <a:bodyPr wrap="none" rtlCol="0">
              <a:spAutoFit/>
            </a:bodyPr>
            <a:lstStyle/>
            <a:p>
              <a:r>
                <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110</a:t>
              </a:r>
              <a:r>
                <a:rPr lang="en-US" altLang="ja-JP" sz="900" baseline="300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o</a:t>
              </a:r>
              <a:endParaRPr lang="ja-JP" altLang="en-US" sz="900" baseline="300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pic>
        <p:nvPicPr>
          <p:cNvPr id="30" name="Picture 3" descr="C:\Users\konomi4\Pictures\20150126~\DSC05640.JPG">
            <a:extLst>
              <a:ext uri="{FF2B5EF4-FFF2-40B4-BE49-F238E27FC236}">
                <a16:creationId xmlns:a16="http://schemas.microsoft.com/office/drawing/2014/main" id="{C2227C59-38ED-48FE-BC01-46E4C7F0EEB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7508482" y="4046743"/>
            <a:ext cx="1498112" cy="1123584"/>
          </a:xfrm>
          <a:prstGeom prst="rect">
            <a:avLst/>
          </a:prstGeom>
          <a:noFill/>
          <a:extLst>
            <a:ext uri="{909E8E84-426E-40DD-AFC4-6F175D3DCCD1}">
              <a14:hiddenFill xmlns:a14="http://schemas.microsoft.com/office/drawing/2010/main">
                <a:solidFill>
                  <a:srgbClr val="FFFFFF"/>
                </a:solidFill>
              </a14:hiddenFill>
            </a:ext>
          </a:extLst>
        </p:spPr>
      </p:pic>
      <p:sp>
        <p:nvSpPr>
          <p:cNvPr id="33" name="正方形/長方形 32">
            <a:extLst>
              <a:ext uri="{FF2B5EF4-FFF2-40B4-BE49-F238E27FC236}">
                <a16:creationId xmlns:a16="http://schemas.microsoft.com/office/drawing/2014/main" id="{4482775D-8BF9-435E-9517-F7CFEF7EA076}"/>
              </a:ext>
            </a:extLst>
          </p:cNvPr>
          <p:cNvSpPr/>
          <p:nvPr/>
        </p:nvSpPr>
        <p:spPr>
          <a:xfrm>
            <a:off x="1968854" y="1324712"/>
            <a:ext cx="5040252" cy="323165"/>
          </a:xfrm>
          <a:prstGeom prst="rect">
            <a:avLst/>
          </a:prstGeom>
          <a:solidFill>
            <a:schemeClr val="accent1">
              <a:lumMod val="20000"/>
              <a:lumOff val="80000"/>
            </a:schemeClr>
          </a:solidFill>
        </p:spPr>
        <p:txBody>
          <a:bodyPr wrap="square">
            <a:spAutoFit/>
          </a:bodyPr>
          <a:lstStyle/>
          <a:p>
            <a:pPr marL="214313" indent="-214313">
              <a:buFont typeface="Arial" panose="020B0604020202020204" pitchFamily="34" charset="0"/>
              <a:buChar char="•"/>
            </a:pPr>
            <a:r>
              <a:rPr lang="en-US" altLang="ja-JP" sz="1500" b="1" dirty="0">
                <a:latin typeface="Times New Roman" panose="02020603050405020304" pitchFamily="18" charset="0"/>
                <a:ea typeface="メイリオ" panose="020B0604030504040204" pitchFamily="50" charset="-128"/>
                <a:cs typeface="Times New Roman" panose="02020603050405020304" pitchFamily="18" charset="0"/>
              </a:rPr>
              <a:t>It is important to apply HPR to the cathode rod.</a:t>
            </a:r>
          </a:p>
        </p:txBody>
      </p:sp>
      <p:pic>
        <p:nvPicPr>
          <p:cNvPr id="34" name="Picture 2" descr="C:\Users\konomi4\Pictures\20150126~\DSC05882.JPG">
            <a:extLst>
              <a:ext uri="{FF2B5EF4-FFF2-40B4-BE49-F238E27FC236}">
                <a16:creationId xmlns:a16="http://schemas.microsoft.com/office/drawing/2014/main" id="{A03062F8-403D-4A46-BBE6-DC566E0F2D4D}"/>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1247" t="42299" r="24310" b="33275"/>
          <a:stretch/>
        </p:blipFill>
        <p:spPr bwMode="auto">
          <a:xfrm rot="10800000">
            <a:off x="3859705" y="4759205"/>
            <a:ext cx="2270723" cy="764075"/>
          </a:xfrm>
          <a:prstGeom prst="rect">
            <a:avLst/>
          </a:prstGeom>
          <a:noFill/>
          <a:extLst>
            <a:ext uri="{909E8E84-426E-40DD-AFC4-6F175D3DCCD1}">
              <a14:hiddenFill xmlns:a14="http://schemas.microsoft.com/office/drawing/2010/main">
                <a:solidFill>
                  <a:srgbClr val="FFFFFF"/>
                </a:solidFill>
              </a14:hiddenFill>
            </a:ext>
          </a:extLst>
        </p:spPr>
      </p:pic>
      <p:sp>
        <p:nvSpPr>
          <p:cNvPr id="35" name="テキスト ボックス 34">
            <a:extLst>
              <a:ext uri="{FF2B5EF4-FFF2-40B4-BE49-F238E27FC236}">
                <a16:creationId xmlns:a16="http://schemas.microsoft.com/office/drawing/2014/main" id="{439C5F60-37B0-408D-A381-1E4FF66CB77C}"/>
              </a:ext>
            </a:extLst>
          </p:cNvPr>
          <p:cNvSpPr txBox="1"/>
          <p:nvPr/>
        </p:nvSpPr>
        <p:spPr>
          <a:xfrm>
            <a:off x="2422089" y="406910"/>
            <a:ext cx="4826193" cy="461665"/>
          </a:xfrm>
          <a:prstGeom prst="rect">
            <a:avLst/>
          </a:prstGeom>
          <a:noFill/>
        </p:spPr>
        <p:txBody>
          <a:bodyPr wrap="none" rtlCol="0">
            <a:spAutoFit/>
          </a:bodyPr>
          <a:lstStyle/>
          <a:p>
            <a:r>
              <a:rPr lang="en-US" altLang="ja-JP" sz="2400" b="1" dirty="0">
                <a:latin typeface="Times New Roman" panose="02020603050405020304" pitchFamily="18" charset="0"/>
                <a:ea typeface="メイリオ" panose="020B0604030504040204" pitchFamily="50" charset="-128"/>
                <a:cs typeface="Times New Roman" panose="02020603050405020304" pitchFamily="18" charset="0"/>
              </a:rPr>
              <a:t>Performance of prototype #1 cavity</a:t>
            </a:r>
          </a:p>
        </p:txBody>
      </p:sp>
      <p:pic>
        <p:nvPicPr>
          <p:cNvPr id="38" name="Picture 522">
            <a:extLst>
              <a:ext uri="{FF2B5EF4-FFF2-40B4-BE49-F238E27FC236}">
                <a16:creationId xmlns:a16="http://schemas.microsoft.com/office/drawing/2014/main" id="{4A306E19-EC49-4264-9AE8-131AECEC4533}"/>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6526" t="25263" r="17995" b="19367"/>
          <a:stretch/>
        </p:blipFill>
        <p:spPr bwMode="auto">
          <a:xfrm>
            <a:off x="3894922" y="3365028"/>
            <a:ext cx="2043678" cy="1399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1107" descr="C:\Users\Public\Pictures\20160226~\DSC06970.JPG">
            <a:extLst>
              <a:ext uri="{FF2B5EF4-FFF2-40B4-BE49-F238E27FC236}">
                <a16:creationId xmlns:a16="http://schemas.microsoft.com/office/drawing/2014/main" id="{815A4B04-91E7-4566-B935-C495108747CB}"/>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2909" t="11468" r="7453" b="7952"/>
          <a:stretch/>
        </p:blipFill>
        <p:spPr bwMode="auto">
          <a:xfrm>
            <a:off x="3814646" y="1944899"/>
            <a:ext cx="1903878" cy="1444859"/>
          </a:xfrm>
          <a:prstGeom prst="rect">
            <a:avLst/>
          </a:prstGeom>
          <a:noFill/>
          <a:extLst>
            <a:ext uri="{909E8E84-426E-40DD-AFC4-6F175D3DCCD1}">
              <a14:hiddenFill xmlns:a14="http://schemas.microsoft.com/office/drawing/2010/main">
                <a:solidFill>
                  <a:srgbClr val="FFFFFF"/>
                </a:solidFill>
              </a14:hiddenFill>
            </a:ext>
          </a:extLst>
        </p:spPr>
      </p:pic>
      <p:sp>
        <p:nvSpPr>
          <p:cNvPr id="40" name="テキスト ボックス 39">
            <a:extLst>
              <a:ext uri="{FF2B5EF4-FFF2-40B4-BE49-F238E27FC236}">
                <a16:creationId xmlns:a16="http://schemas.microsoft.com/office/drawing/2014/main" id="{DAA3D027-36B4-4561-9133-23A90D01E1E3}"/>
              </a:ext>
            </a:extLst>
          </p:cNvPr>
          <p:cNvSpPr txBox="1"/>
          <p:nvPr/>
        </p:nvSpPr>
        <p:spPr>
          <a:xfrm>
            <a:off x="7319842" y="2606274"/>
            <a:ext cx="1383712" cy="230832"/>
          </a:xfrm>
          <a:prstGeom prst="rect">
            <a:avLst/>
          </a:prstGeom>
          <a:noFill/>
        </p:spPr>
        <p:txBody>
          <a:bodyPr wrap="none" rtlCol="0">
            <a:spAutoFit/>
          </a:bodyPr>
          <a:lstStyle/>
          <a:p>
            <a:r>
              <a:rPr lang="en-US" altLang="ja-JP" sz="900" b="1" dirty="0">
                <a:solidFill>
                  <a:srgbClr val="FF0000"/>
                </a:solidFill>
                <a:latin typeface="Times New Roman" panose="02020603050405020304" pitchFamily="18" charset="0"/>
                <a:ea typeface="メイリオ" panose="020B0604030504040204" pitchFamily="50" charset="-128"/>
                <a:cs typeface="Times New Roman" panose="02020603050405020304" pitchFamily="18" charset="0"/>
              </a:rPr>
              <a:t>Peak electric field (</a:t>
            </a:r>
            <a:r>
              <a:rPr lang="en-US" altLang="ja-JP" sz="900" b="1" dirty="0" err="1">
                <a:solidFill>
                  <a:srgbClr val="FF0000"/>
                </a:solidFill>
                <a:latin typeface="Times New Roman" panose="02020603050405020304" pitchFamily="18" charset="0"/>
                <a:ea typeface="メイリオ" panose="020B0604030504040204" pitchFamily="50" charset="-128"/>
                <a:cs typeface="Times New Roman" panose="02020603050405020304" pitchFamily="18" charset="0"/>
              </a:rPr>
              <a:t>Esp</a:t>
            </a:r>
            <a:r>
              <a:rPr lang="en-US" altLang="ja-JP" sz="900" b="1" dirty="0">
                <a:solidFill>
                  <a:srgbClr val="FF0000"/>
                </a:solidFill>
                <a:latin typeface="Times New Roman" panose="02020603050405020304" pitchFamily="18" charset="0"/>
                <a:ea typeface="メイリオ" panose="020B0604030504040204" pitchFamily="50" charset="-128"/>
                <a:cs typeface="Times New Roman" panose="02020603050405020304" pitchFamily="18" charset="0"/>
              </a:rPr>
              <a:t>) </a:t>
            </a:r>
            <a:endParaRPr lang="ja-JP" altLang="en-US" sz="900" b="1" dirty="0">
              <a:solidFill>
                <a:srgbClr val="FF0000"/>
              </a:solidFill>
              <a:latin typeface="Times New Roman" panose="02020603050405020304" pitchFamily="18" charset="0"/>
              <a:ea typeface="メイリオ" panose="020B0604030504040204" pitchFamily="50" charset="-128"/>
              <a:cs typeface="Times New Roman" panose="02020603050405020304" pitchFamily="18" charset="0"/>
            </a:endParaRPr>
          </a:p>
        </p:txBody>
      </p:sp>
      <p:cxnSp>
        <p:nvCxnSpPr>
          <p:cNvPr id="41" name="直線コネクタ 40">
            <a:extLst>
              <a:ext uri="{FF2B5EF4-FFF2-40B4-BE49-F238E27FC236}">
                <a16:creationId xmlns:a16="http://schemas.microsoft.com/office/drawing/2014/main" id="{4EEB7A0C-6913-4820-8DCE-4510374EA615}"/>
              </a:ext>
            </a:extLst>
          </p:cNvPr>
          <p:cNvCxnSpPr/>
          <p:nvPr/>
        </p:nvCxnSpPr>
        <p:spPr>
          <a:xfrm flipV="1">
            <a:off x="595454" y="1168120"/>
            <a:ext cx="8100000" cy="0"/>
          </a:xfrm>
          <a:prstGeom prst="line">
            <a:avLst/>
          </a:prstGeom>
          <a:ln w="76200" cmpd="thinThick"/>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06455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3E6751A-08E1-441A-A14A-871808026D86}"/>
              </a:ext>
            </a:extLst>
          </p:cNvPr>
          <p:cNvSpPr>
            <a:spLocks noGrp="1"/>
          </p:cNvSpPr>
          <p:nvPr>
            <p:ph type="sldNum" sz="quarter" idx="12"/>
          </p:nvPr>
        </p:nvSpPr>
        <p:spPr/>
        <p:txBody>
          <a:bodyPr/>
          <a:lstStyle/>
          <a:p>
            <a:fld id="{634EE969-73BE-496D-956F-854962810601}" type="slidenum">
              <a:rPr kumimoji="1" lang="ja-JP" altLang="en-US" smtClean="0"/>
              <a:t>12</a:t>
            </a:fld>
            <a:endParaRPr kumimoji="1" lang="ja-JP" altLang="en-US"/>
          </a:p>
        </p:txBody>
      </p:sp>
      <p:pic>
        <p:nvPicPr>
          <p:cNvPr id="8" name="図 7">
            <a:extLst>
              <a:ext uri="{FF2B5EF4-FFF2-40B4-BE49-F238E27FC236}">
                <a16:creationId xmlns:a16="http://schemas.microsoft.com/office/drawing/2014/main" id="{352759BE-74F6-47E7-946C-E856A47C79F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187" r="9471"/>
          <a:stretch/>
        </p:blipFill>
        <p:spPr>
          <a:xfrm>
            <a:off x="3258148" y="2437139"/>
            <a:ext cx="2423336" cy="1739948"/>
          </a:xfrm>
          <a:prstGeom prst="rect">
            <a:avLst/>
          </a:prstGeom>
        </p:spPr>
      </p:pic>
      <p:pic>
        <p:nvPicPr>
          <p:cNvPr id="10" name="図 9">
            <a:extLst>
              <a:ext uri="{FF2B5EF4-FFF2-40B4-BE49-F238E27FC236}">
                <a16:creationId xmlns:a16="http://schemas.microsoft.com/office/drawing/2014/main" id="{7490E274-0099-4DB2-84C9-263ABF0E7349}"/>
              </a:ext>
            </a:extLst>
          </p:cNvPr>
          <p:cNvPicPr>
            <a:picLocks noChangeAspect="1"/>
          </p:cNvPicPr>
          <p:nvPr/>
        </p:nvPicPr>
        <p:blipFill rotWithShape="1">
          <a:blip r:embed="rId4"/>
          <a:srcRect l="34600" t="12337" r="15001" b="19550"/>
          <a:stretch/>
        </p:blipFill>
        <p:spPr>
          <a:xfrm>
            <a:off x="562506" y="2936827"/>
            <a:ext cx="2510488" cy="2261914"/>
          </a:xfrm>
          <a:prstGeom prst="rect">
            <a:avLst/>
          </a:prstGeom>
        </p:spPr>
      </p:pic>
      <p:sp>
        <p:nvSpPr>
          <p:cNvPr id="11" name="テキスト ボックス 10">
            <a:extLst>
              <a:ext uri="{FF2B5EF4-FFF2-40B4-BE49-F238E27FC236}">
                <a16:creationId xmlns:a16="http://schemas.microsoft.com/office/drawing/2014/main" id="{86F09B6C-167B-44CC-A6B9-86188146E551}"/>
              </a:ext>
            </a:extLst>
          </p:cNvPr>
          <p:cNvSpPr txBox="1"/>
          <p:nvPr/>
        </p:nvSpPr>
        <p:spPr>
          <a:xfrm>
            <a:off x="264534" y="3098692"/>
            <a:ext cx="955711" cy="253916"/>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altLang="ja-JP" sz="1050" b="1" dirty="0">
                <a:latin typeface="Times New Roman" panose="02020603050405020304" pitchFamily="18" charset="0"/>
                <a:cs typeface="Times New Roman" panose="02020603050405020304" pitchFamily="18" charset="0"/>
              </a:rPr>
              <a:t>1.5 cell cavity</a:t>
            </a:r>
            <a:endParaRPr lang="ja-JP" altLang="en-US" sz="1050" b="1" dirty="0">
              <a:latin typeface="Times New Roman" panose="02020603050405020304" pitchFamily="18" charset="0"/>
              <a:cs typeface="Times New Roman" panose="02020603050405020304" pitchFamily="18" charset="0"/>
            </a:endParaRPr>
          </a:p>
        </p:txBody>
      </p:sp>
      <p:sp>
        <p:nvSpPr>
          <p:cNvPr id="12" name="テキスト ボックス 11">
            <a:extLst>
              <a:ext uri="{FF2B5EF4-FFF2-40B4-BE49-F238E27FC236}">
                <a16:creationId xmlns:a16="http://schemas.microsoft.com/office/drawing/2014/main" id="{91F7A9C2-8341-4B8E-9C19-1EA159B19DC6}"/>
              </a:ext>
            </a:extLst>
          </p:cNvPr>
          <p:cNvSpPr txBox="1"/>
          <p:nvPr/>
        </p:nvSpPr>
        <p:spPr>
          <a:xfrm>
            <a:off x="985365" y="2830471"/>
            <a:ext cx="907621" cy="253916"/>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altLang="ja-JP" sz="1050" b="1" dirty="0">
                <a:latin typeface="Times New Roman" panose="02020603050405020304" pitchFamily="18" charset="0"/>
                <a:cs typeface="Times New Roman" panose="02020603050405020304" pitchFamily="18" charset="0"/>
              </a:rPr>
              <a:t>Cathode rod</a:t>
            </a:r>
            <a:endParaRPr lang="ja-JP" altLang="en-US" sz="1050" b="1" dirty="0">
              <a:latin typeface="Times New Roman" panose="02020603050405020304" pitchFamily="18" charset="0"/>
              <a:cs typeface="Times New Roman" panose="02020603050405020304" pitchFamily="18" charset="0"/>
            </a:endParaRPr>
          </a:p>
        </p:txBody>
      </p:sp>
      <p:sp>
        <p:nvSpPr>
          <p:cNvPr id="13" name="テキスト ボックス 12">
            <a:extLst>
              <a:ext uri="{FF2B5EF4-FFF2-40B4-BE49-F238E27FC236}">
                <a16:creationId xmlns:a16="http://schemas.microsoft.com/office/drawing/2014/main" id="{B7D83A2A-A592-4DD9-A9E2-0435AFD87E79}"/>
              </a:ext>
            </a:extLst>
          </p:cNvPr>
          <p:cNvSpPr txBox="1"/>
          <p:nvPr/>
        </p:nvSpPr>
        <p:spPr>
          <a:xfrm>
            <a:off x="2236297" y="2797029"/>
            <a:ext cx="1079142" cy="253916"/>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altLang="ja-JP" sz="1050" b="1" dirty="0">
                <a:latin typeface="Times New Roman" panose="02020603050405020304" pitchFamily="18" charset="0"/>
                <a:cs typeface="Times New Roman" panose="02020603050405020304" pitchFamily="18" charset="0"/>
              </a:rPr>
              <a:t>Cathode holder</a:t>
            </a:r>
            <a:endParaRPr lang="ja-JP" altLang="en-US" sz="1050" b="1" dirty="0">
              <a:latin typeface="Times New Roman" panose="02020603050405020304" pitchFamily="18" charset="0"/>
              <a:cs typeface="Times New Roman" panose="02020603050405020304" pitchFamily="18" charset="0"/>
            </a:endParaRPr>
          </a:p>
        </p:txBody>
      </p:sp>
      <p:cxnSp>
        <p:nvCxnSpPr>
          <p:cNvPr id="14" name="直線矢印コネクタ 13">
            <a:extLst>
              <a:ext uri="{FF2B5EF4-FFF2-40B4-BE49-F238E27FC236}">
                <a16:creationId xmlns:a16="http://schemas.microsoft.com/office/drawing/2014/main" id="{DE2324FE-004E-48A3-926B-83612276352D}"/>
              </a:ext>
            </a:extLst>
          </p:cNvPr>
          <p:cNvCxnSpPr>
            <a:cxnSpLocks/>
          </p:cNvCxnSpPr>
          <p:nvPr/>
        </p:nvCxnSpPr>
        <p:spPr>
          <a:xfrm>
            <a:off x="994554" y="3274652"/>
            <a:ext cx="567064" cy="652199"/>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5" name="直線矢印コネクタ 14">
            <a:extLst>
              <a:ext uri="{FF2B5EF4-FFF2-40B4-BE49-F238E27FC236}">
                <a16:creationId xmlns:a16="http://schemas.microsoft.com/office/drawing/2014/main" id="{E73D3D9B-F22D-44E7-9AC7-B4AE8E2766BA}"/>
              </a:ext>
            </a:extLst>
          </p:cNvPr>
          <p:cNvCxnSpPr>
            <a:cxnSpLocks/>
          </p:cNvCxnSpPr>
          <p:nvPr/>
        </p:nvCxnSpPr>
        <p:spPr>
          <a:xfrm flipH="1">
            <a:off x="2560728" y="2979982"/>
            <a:ext cx="54007" cy="925223"/>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6" name="直線矢印コネクタ 15">
            <a:extLst>
              <a:ext uri="{FF2B5EF4-FFF2-40B4-BE49-F238E27FC236}">
                <a16:creationId xmlns:a16="http://schemas.microsoft.com/office/drawing/2014/main" id="{B214AAB7-3148-431F-8380-C8C059EAF00F}"/>
              </a:ext>
            </a:extLst>
          </p:cNvPr>
          <p:cNvCxnSpPr>
            <a:cxnSpLocks/>
          </p:cNvCxnSpPr>
          <p:nvPr/>
        </p:nvCxnSpPr>
        <p:spPr>
          <a:xfrm>
            <a:off x="1713289" y="3054904"/>
            <a:ext cx="523007" cy="101288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7" name="テキスト ボックス 16">
            <a:extLst>
              <a:ext uri="{FF2B5EF4-FFF2-40B4-BE49-F238E27FC236}">
                <a16:creationId xmlns:a16="http://schemas.microsoft.com/office/drawing/2014/main" id="{7EC973F1-F11E-49C1-9376-93C39F124B6A}"/>
              </a:ext>
            </a:extLst>
          </p:cNvPr>
          <p:cNvSpPr txBox="1"/>
          <p:nvPr/>
        </p:nvSpPr>
        <p:spPr>
          <a:xfrm>
            <a:off x="385870" y="5005296"/>
            <a:ext cx="994183" cy="253916"/>
          </a:xfrm>
          <a:prstGeom prst="rect">
            <a:avLst/>
          </a:prstGeom>
          <a:solidFill>
            <a:schemeClr val="bg1"/>
          </a:solidFill>
          <a:ln>
            <a:noFill/>
          </a:ln>
        </p:spPr>
        <p:txBody>
          <a:bodyPr wrap="none" rtlCol="0">
            <a:spAutoFit/>
          </a:bodyPr>
          <a:lstStyle/>
          <a:p>
            <a:r>
              <a:rPr lang="en-US" altLang="ja-JP" sz="1050" b="1" dirty="0">
                <a:latin typeface="Times New Roman" panose="02020603050405020304" pitchFamily="18" charset="0"/>
                <a:cs typeface="Times New Roman" panose="02020603050405020304" pitchFamily="18" charset="0"/>
              </a:rPr>
              <a:t>Helium jacket</a:t>
            </a:r>
            <a:endParaRPr lang="ja-JP" altLang="en-US" sz="1050" b="1" dirty="0">
              <a:latin typeface="Times New Roman" panose="02020603050405020304" pitchFamily="18" charset="0"/>
              <a:cs typeface="Times New Roman" panose="02020603050405020304" pitchFamily="18" charset="0"/>
            </a:endParaRPr>
          </a:p>
        </p:txBody>
      </p:sp>
      <p:cxnSp>
        <p:nvCxnSpPr>
          <p:cNvPr id="18" name="直線矢印コネクタ 17">
            <a:extLst>
              <a:ext uri="{FF2B5EF4-FFF2-40B4-BE49-F238E27FC236}">
                <a16:creationId xmlns:a16="http://schemas.microsoft.com/office/drawing/2014/main" id="{78585300-9A44-4485-9EDE-3C164773BDAE}"/>
              </a:ext>
            </a:extLst>
          </p:cNvPr>
          <p:cNvCxnSpPr>
            <a:cxnSpLocks/>
          </p:cNvCxnSpPr>
          <p:nvPr/>
        </p:nvCxnSpPr>
        <p:spPr>
          <a:xfrm flipV="1">
            <a:off x="1063429" y="4795907"/>
            <a:ext cx="858412" cy="26068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pic>
        <p:nvPicPr>
          <p:cNvPr id="20" name="図 19" descr="室内, テーブル, 床, ミシン が含まれている画像&#10;&#10;自動的に生成された説明">
            <a:extLst>
              <a:ext uri="{FF2B5EF4-FFF2-40B4-BE49-F238E27FC236}">
                <a16:creationId xmlns:a16="http://schemas.microsoft.com/office/drawing/2014/main" id="{72F104BD-E81E-45F5-A702-99932B6E4BE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5801" t="19359" r="37591" b="24529"/>
          <a:stretch/>
        </p:blipFill>
        <p:spPr>
          <a:xfrm>
            <a:off x="7317365" y="2613697"/>
            <a:ext cx="1664162" cy="1974110"/>
          </a:xfrm>
          <a:prstGeom prst="rect">
            <a:avLst/>
          </a:prstGeom>
        </p:spPr>
      </p:pic>
      <p:pic>
        <p:nvPicPr>
          <p:cNvPr id="7" name="図 6" descr="テーブル, 室内, 座っている, 床 が含まれている画像&#10;&#10;自動的に生成された説明">
            <a:extLst>
              <a:ext uri="{FF2B5EF4-FFF2-40B4-BE49-F238E27FC236}">
                <a16:creationId xmlns:a16="http://schemas.microsoft.com/office/drawing/2014/main" id="{A853919C-D585-4AF6-BCE0-04D5D72EE89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147" t="650" r="25785" b="19551"/>
          <a:stretch/>
        </p:blipFill>
        <p:spPr>
          <a:xfrm>
            <a:off x="5540571" y="3702801"/>
            <a:ext cx="1793604" cy="1747614"/>
          </a:xfrm>
          <a:prstGeom prst="rect">
            <a:avLst/>
          </a:prstGeom>
        </p:spPr>
      </p:pic>
      <p:sp>
        <p:nvSpPr>
          <p:cNvPr id="21" name="テキスト ボックス 20">
            <a:extLst>
              <a:ext uri="{FF2B5EF4-FFF2-40B4-BE49-F238E27FC236}">
                <a16:creationId xmlns:a16="http://schemas.microsoft.com/office/drawing/2014/main" id="{B83A2724-0785-4222-A5C7-5B3E98350E05}"/>
              </a:ext>
            </a:extLst>
          </p:cNvPr>
          <p:cNvSpPr txBox="1"/>
          <p:nvPr/>
        </p:nvSpPr>
        <p:spPr>
          <a:xfrm>
            <a:off x="3287066" y="3790784"/>
            <a:ext cx="891591" cy="30008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altLang="ja-JP" sz="1350" b="1" dirty="0">
                <a:latin typeface="Times New Roman" panose="02020603050405020304" pitchFamily="18" charset="0"/>
                <a:cs typeface="Times New Roman" panose="02020603050405020304" pitchFamily="18" charset="0"/>
              </a:rPr>
              <a:t>Cavity</a:t>
            </a:r>
            <a:r>
              <a:rPr lang="ja-JP" altLang="en-US" sz="1350" b="1" dirty="0">
                <a:latin typeface="Times New Roman" panose="02020603050405020304" pitchFamily="18" charset="0"/>
                <a:cs typeface="Times New Roman" panose="02020603050405020304" pitchFamily="18" charset="0"/>
              </a:rPr>
              <a:t> </a:t>
            </a:r>
            <a:r>
              <a:rPr lang="en-US" altLang="ja-JP" sz="1350" b="1" dirty="0">
                <a:latin typeface="Times New Roman" panose="02020603050405020304" pitchFamily="18" charset="0"/>
                <a:cs typeface="Times New Roman" panose="02020603050405020304" pitchFamily="18" charset="0"/>
              </a:rPr>
              <a:t>#2</a:t>
            </a:r>
            <a:endParaRPr lang="ja-JP" altLang="en-US" sz="1350" b="1" dirty="0">
              <a:latin typeface="Times New Roman" panose="02020603050405020304" pitchFamily="18" charset="0"/>
              <a:cs typeface="Times New Roman" panose="02020603050405020304" pitchFamily="18" charset="0"/>
            </a:endParaRPr>
          </a:p>
        </p:txBody>
      </p:sp>
      <p:sp>
        <p:nvSpPr>
          <p:cNvPr id="22" name="テキスト ボックス 21">
            <a:extLst>
              <a:ext uri="{FF2B5EF4-FFF2-40B4-BE49-F238E27FC236}">
                <a16:creationId xmlns:a16="http://schemas.microsoft.com/office/drawing/2014/main" id="{54F75F31-5FE2-43FA-B713-DFDD0D6BAC8C}"/>
              </a:ext>
            </a:extLst>
          </p:cNvPr>
          <p:cNvSpPr txBox="1"/>
          <p:nvPr/>
        </p:nvSpPr>
        <p:spPr>
          <a:xfrm>
            <a:off x="4150416" y="4310807"/>
            <a:ext cx="1334020" cy="30008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altLang="ja-JP" sz="1350" b="1" dirty="0">
                <a:latin typeface="Times New Roman" panose="02020603050405020304" pitchFamily="18" charset="0"/>
                <a:cs typeface="Times New Roman" panose="02020603050405020304" pitchFamily="18" charset="0"/>
              </a:rPr>
              <a:t>Cathode</a:t>
            </a:r>
            <a:r>
              <a:rPr lang="ja-JP" altLang="en-US" sz="1350" b="1" dirty="0">
                <a:latin typeface="Times New Roman" panose="02020603050405020304" pitchFamily="18" charset="0"/>
                <a:cs typeface="Times New Roman" panose="02020603050405020304" pitchFamily="18" charset="0"/>
              </a:rPr>
              <a:t> </a:t>
            </a:r>
            <a:r>
              <a:rPr lang="en-US" altLang="ja-JP" sz="1350" b="1" dirty="0">
                <a:latin typeface="Times New Roman" panose="02020603050405020304" pitchFamily="18" charset="0"/>
                <a:cs typeface="Times New Roman" panose="02020603050405020304" pitchFamily="18" charset="0"/>
              </a:rPr>
              <a:t>holder</a:t>
            </a:r>
            <a:endParaRPr lang="ja-JP" altLang="en-US" sz="1350" b="1" dirty="0">
              <a:latin typeface="Times New Roman" panose="02020603050405020304" pitchFamily="18" charset="0"/>
              <a:cs typeface="Times New Roman" panose="02020603050405020304" pitchFamily="18" charset="0"/>
            </a:endParaRPr>
          </a:p>
        </p:txBody>
      </p:sp>
      <p:cxnSp>
        <p:nvCxnSpPr>
          <p:cNvPr id="24" name="直線矢印コネクタ 23">
            <a:extLst>
              <a:ext uri="{FF2B5EF4-FFF2-40B4-BE49-F238E27FC236}">
                <a16:creationId xmlns:a16="http://schemas.microsoft.com/office/drawing/2014/main" id="{6162F02B-59B2-4D90-8477-BD4BD1E5B283}"/>
              </a:ext>
            </a:extLst>
          </p:cNvPr>
          <p:cNvCxnSpPr>
            <a:stCxn id="22" idx="3"/>
          </p:cNvCxnSpPr>
          <p:nvPr/>
        </p:nvCxnSpPr>
        <p:spPr>
          <a:xfrm>
            <a:off x="5484436" y="4460848"/>
            <a:ext cx="502682" cy="12695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0D60E851-61BA-4E80-9E24-5EC656A596F8}"/>
              </a:ext>
            </a:extLst>
          </p:cNvPr>
          <p:cNvCxnSpPr>
            <a:cxnSpLocks/>
          </p:cNvCxnSpPr>
          <p:nvPr/>
        </p:nvCxnSpPr>
        <p:spPr>
          <a:xfrm flipV="1">
            <a:off x="4968124" y="4920513"/>
            <a:ext cx="681908" cy="25149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id="{D31758B9-97BF-4322-A5E6-023C4D1CEBDD}"/>
              </a:ext>
            </a:extLst>
          </p:cNvPr>
          <p:cNvSpPr txBox="1"/>
          <p:nvPr/>
        </p:nvSpPr>
        <p:spPr>
          <a:xfrm>
            <a:off x="7706890" y="4518907"/>
            <a:ext cx="1228221" cy="30008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altLang="ja-JP" sz="1350" b="1" dirty="0">
                <a:latin typeface="Times New Roman" panose="02020603050405020304" pitchFamily="18" charset="0"/>
                <a:cs typeface="Times New Roman" panose="02020603050405020304" pitchFamily="18" charset="0"/>
              </a:rPr>
              <a:t>Helium jacket</a:t>
            </a:r>
            <a:endParaRPr lang="ja-JP" altLang="en-US" sz="1350" b="1" dirty="0">
              <a:latin typeface="Times New Roman" panose="02020603050405020304" pitchFamily="18" charset="0"/>
              <a:cs typeface="Times New Roman" panose="02020603050405020304" pitchFamily="18" charset="0"/>
            </a:endParaRPr>
          </a:p>
        </p:txBody>
      </p:sp>
      <p:sp>
        <p:nvSpPr>
          <p:cNvPr id="30" name="テキスト ボックス 29">
            <a:extLst>
              <a:ext uri="{FF2B5EF4-FFF2-40B4-BE49-F238E27FC236}">
                <a16:creationId xmlns:a16="http://schemas.microsoft.com/office/drawing/2014/main" id="{F920D55D-AB6C-4623-ACBF-647F307FA778}"/>
              </a:ext>
            </a:extLst>
          </p:cNvPr>
          <p:cNvSpPr txBox="1"/>
          <p:nvPr/>
        </p:nvSpPr>
        <p:spPr>
          <a:xfrm>
            <a:off x="2769069" y="398664"/>
            <a:ext cx="3961341" cy="461665"/>
          </a:xfrm>
          <a:prstGeom prst="rect">
            <a:avLst/>
          </a:prstGeom>
          <a:noFill/>
        </p:spPr>
        <p:txBody>
          <a:bodyPr wrap="none" rtlCol="0">
            <a:spAutoFit/>
          </a:bodyPr>
          <a:lstStyle/>
          <a:p>
            <a:r>
              <a:rPr lang="en-US" altLang="ja-JP" sz="2400" b="1" dirty="0">
                <a:latin typeface="Times New Roman" panose="02020603050405020304" pitchFamily="18" charset="0"/>
                <a:cs typeface="Times New Roman" panose="02020603050405020304" pitchFamily="18" charset="0"/>
              </a:rPr>
              <a:t>Fabrication of Gun cavity #2</a:t>
            </a:r>
            <a:endParaRPr lang="ja-JP" altLang="en-US" sz="2400" b="1" dirty="0">
              <a:latin typeface="Times New Roman" panose="02020603050405020304" pitchFamily="18" charset="0"/>
              <a:cs typeface="Times New Roman" panose="02020603050405020304" pitchFamily="18" charset="0"/>
            </a:endParaRPr>
          </a:p>
        </p:txBody>
      </p:sp>
      <p:sp>
        <p:nvSpPr>
          <p:cNvPr id="32" name="正方形/長方形 31">
            <a:extLst>
              <a:ext uri="{FF2B5EF4-FFF2-40B4-BE49-F238E27FC236}">
                <a16:creationId xmlns:a16="http://schemas.microsoft.com/office/drawing/2014/main" id="{F3091B5C-73A2-4ED0-BECB-7CA54FC830DD}"/>
              </a:ext>
            </a:extLst>
          </p:cNvPr>
          <p:cNvSpPr/>
          <p:nvPr/>
        </p:nvSpPr>
        <p:spPr>
          <a:xfrm>
            <a:off x="490662" y="1443748"/>
            <a:ext cx="8309585" cy="646331"/>
          </a:xfrm>
          <a:prstGeom prst="rect">
            <a:avLst/>
          </a:prstGeom>
          <a:solidFill>
            <a:schemeClr val="accent2">
              <a:lumMod val="20000"/>
              <a:lumOff val="80000"/>
            </a:schemeClr>
          </a:solidFill>
        </p:spPr>
        <p:txBody>
          <a:bodyPr wrap="square">
            <a:spAutoFit/>
          </a:bodyPr>
          <a:lstStyle/>
          <a:p>
            <a:pPr marL="214313" indent="-214313">
              <a:buFont typeface="Arial" panose="020B0604020202020204" pitchFamily="34" charset="0"/>
              <a:buChar char="•"/>
            </a:pPr>
            <a:r>
              <a:rPr lang="en-US" altLang="ja-JP" b="1" dirty="0">
                <a:latin typeface="Times New Roman" panose="02020603050405020304" pitchFamily="18" charset="0"/>
                <a:ea typeface="メイリオ" panose="020B0604030504040204" pitchFamily="50" charset="-128"/>
                <a:cs typeface="Times New Roman" panose="02020603050405020304" pitchFamily="18" charset="0"/>
              </a:rPr>
              <a:t>#2 cavity was modified from #1 to add the helium jacket for beam test.</a:t>
            </a:r>
          </a:p>
          <a:p>
            <a:pPr marL="214313" indent="-214313">
              <a:buFont typeface="Arial" panose="020B0604020202020204" pitchFamily="34" charset="0"/>
              <a:buChar char="•"/>
            </a:pPr>
            <a:r>
              <a:rPr lang="en-US" altLang="ja-JP" b="1" dirty="0">
                <a:latin typeface="Times New Roman" panose="02020603050405020304" pitchFamily="18" charset="0"/>
                <a:ea typeface="メイリオ" panose="020B0604030504040204" pitchFamily="50" charset="-128"/>
                <a:cs typeface="Times New Roman" panose="02020603050405020304" pitchFamily="18" charset="0"/>
              </a:rPr>
              <a:t>The cathode rod was mounted on the cathode holder to remove from the cavity.</a:t>
            </a:r>
          </a:p>
        </p:txBody>
      </p:sp>
      <p:pic>
        <p:nvPicPr>
          <p:cNvPr id="33" name="図 32" descr="室内, 壁, 真空管 が含まれている画像&#10;&#10;自動的に生成された説明">
            <a:extLst>
              <a:ext uri="{FF2B5EF4-FFF2-40B4-BE49-F238E27FC236}">
                <a16:creationId xmlns:a16="http://schemas.microsoft.com/office/drawing/2014/main" id="{CFF7FDA7-9DE4-4896-9C60-9120BE0F7FA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650" t="27601" r="44750" b="16401"/>
          <a:stretch/>
        </p:blipFill>
        <p:spPr>
          <a:xfrm rot="5400000">
            <a:off x="2999632" y="4312360"/>
            <a:ext cx="1144845" cy="1073292"/>
          </a:xfrm>
          <a:prstGeom prst="rect">
            <a:avLst/>
          </a:prstGeom>
        </p:spPr>
      </p:pic>
      <p:cxnSp>
        <p:nvCxnSpPr>
          <p:cNvPr id="34" name="直線矢印コネクタ 33">
            <a:extLst>
              <a:ext uri="{FF2B5EF4-FFF2-40B4-BE49-F238E27FC236}">
                <a16:creationId xmlns:a16="http://schemas.microsoft.com/office/drawing/2014/main" id="{496F4719-6918-4ACA-86C5-1C1CA14583DE}"/>
              </a:ext>
            </a:extLst>
          </p:cNvPr>
          <p:cNvCxnSpPr>
            <a:cxnSpLocks/>
          </p:cNvCxnSpPr>
          <p:nvPr/>
        </p:nvCxnSpPr>
        <p:spPr>
          <a:xfrm flipH="1" flipV="1">
            <a:off x="3932417" y="4727563"/>
            <a:ext cx="1060611" cy="51287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テキスト ボックス 26">
            <a:extLst>
              <a:ext uri="{FF2B5EF4-FFF2-40B4-BE49-F238E27FC236}">
                <a16:creationId xmlns:a16="http://schemas.microsoft.com/office/drawing/2014/main" id="{AD3D0F52-6EDD-46CB-9C83-31F5D8520C59}"/>
              </a:ext>
            </a:extLst>
          </p:cNvPr>
          <p:cNvSpPr txBox="1"/>
          <p:nvPr/>
        </p:nvSpPr>
        <p:spPr>
          <a:xfrm>
            <a:off x="4445489" y="5105854"/>
            <a:ext cx="1109663" cy="30008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altLang="ja-JP" sz="1350" b="1" dirty="0">
                <a:latin typeface="Times New Roman" panose="02020603050405020304" pitchFamily="18" charset="0"/>
                <a:cs typeface="Times New Roman" panose="02020603050405020304" pitchFamily="18" charset="0"/>
              </a:rPr>
              <a:t>Cathode</a:t>
            </a:r>
            <a:r>
              <a:rPr lang="ja-JP" altLang="en-US" sz="1350" b="1" dirty="0">
                <a:latin typeface="Times New Roman" panose="02020603050405020304" pitchFamily="18" charset="0"/>
                <a:cs typeface="Times New Roman" panose="02020603050405020304" pitchFamily="18" charset="0"/>
              </a:rPr>
              <a:t> </a:t>
            </a:r>
            <a:r>
              <a:rPr lang="en-US" altLang="ja-JP" sz="1350" b="1" dirty="0">
                <a:latin typeface="Times New Roman" panose="02020603050405020304" pitchFamily="18" charset="0"/>
                <a:cs typeface="Times New Roman" panose="02020603050405020304" pitchFamily="18" charset="0"/>
              </a:rPr>
              <a:t>rod</a:t>
            </a:r>
            <a:endParaRPr lang="ja-JP" altLang="en-US" sz="1350" b="1" dirty="0">
              <a:latin typeface="Times New Roman" panose="02020603050405020304" pitchFamily="18" charset="0"/>
              <a:cs typeface="Times New Roman" panose="02020603050405020304" pitchFamily="18" charset="0"/>
            </a:endParaRPr>
          </a:p>
        </p:txBody>
      </p:sp>
      <p:cxnSp>
        <p:nvCxnSpPr>
          <p:cNvPr id="37" name="直線コネクタ 36">
            <a:extLst>
              <a:ext uri="{FF2B5EF4-FFF2-40B4-BE49-F238E27FC236}">
                <a16:creationId xmlns:a16="http://schemas.microsoft.com/office/drawing/2014/main" id="{09CBAB41-7AFB-47C6-B1E9-34E77A457238}"/>
              </a:ext>
            </a:extLst>
          </p:cNvPr>
          <p:cNvCxnSpPr/>
          <p:nvPr/>
        </p:nvCxnSpPr>
        <p:spPr>
          <a:xfrm flipV="1">
            <a:off x="595454" y="1226843"/>
            <a:ext cx="8100000" cy="0"/>
          </a:xfrm>
          <a:prstGeom prst="line">
            <a:avLst/>
          </a:prstGeom>
          <a:ln w="76200" cmpd="thinThick"/>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4702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8546A044-3134-4AD4-B51A-D63B69FFBF8F}"/>
              </a:ext>
            </a:extLst>
          </p:cNvPr>
          <p:cNvSpPr>
            <a:spLocks noGrp="1"/>
          </p:cNvSpPr>
          <p:nvPr>
            <p:ph type="sldNum" sz="quarter" idx="12"/>
          </p:nvPr>
        </p:nvSpPr>
        <p:spPr/>
        <p:txBody>
          <a:bodyPr/>
          <a:lstStyle/>
          <a:p>
            <a:fld id="{634EE969-73BE-496D-956F-854962810601}" type="slidenum">
              <a:rPr kumimoji="1" lang="ja-JP" altLang="en-US" smtClean="0"/>
              <a:t>13</a:t>
            </a:fld>
            <a:endParaRPr kumimoji="1" lang="ja-JP" altLang="en-US"/>
          </a:p>
        </p:txBody>
      </p:sp>
      <p:sp>
        <p:nvSpPr>
          <p:cNvPr id="5" name="テキスト ボックス 4">
            <a:extLst>
              <a:ext uri="{FF2B5EF4-FFF2-40B4-BE49-F238E27FC236}">
                <a16:creationId xmlns:a16="http://schemas.microsoft.com/office/drawing/2014/main" id="{5E2BE6AA-275C-4488-91B1-3C2563BD3A67}"/>
              </a:ext>
            </a:extLst>
          </p:cNvPr>
          <p:cNvSpPr txBox="1"/>
          <p:nvPr/>
        </p:nvSpPr>
        <p:spPr>
          <a:xfrm>
            <a:off x="2769069" y="476485"/>
            <a:ext cx="3738331" cy="461665"/>
          </a:xfrm>
          <a:prstGeom prst="rect">
            <a:avLst/>
          </a:prstGeom>
          <a:noFill/>
        </p:spPr>
        <p:txBody>
          <a:bodyPr wrap="none" rtlCol="0">
            <a:spAutoFit/>
          </a:bodyPr>
          <a:lstStyle/>
          <a:p>
            <a:r>
              <a:rPr lang="en-US" altLang="ja-JP" sz="2400" b="1" dirty="0">
                <a:latin typeface="Times New Roman" panose="02020603050405020304" pitchFamily="18" charset="0"/>
                <a:cs typeface="Times New Roman" panose="02020603050405020304" pitchFamily="18" charset="0"/>
              </a:rPr>
              <a:t>RF design of Gun cavity #2</a:t>
            </a:r>
            <a:endParaRPr lang="ja-JP" altLang="en-US" sz="2400" b="1" dirty="0">
              <a:latin typeface="Times New Roman" panose="02020603050405020304" pitchFamily="18" charset="0"/>
              <a:cs typeface="Times New Roman" panose="02020603050405020304" pitchFamily="18" charset="0"/>
            </a:endParaRPr>
          </a:p>
        </p:txBody>
      </p:sp>
      <p:cxnSp>
        <p:nvCxnSpPr>
          <p:cNvPr id="6" name="直線コネクタ 5">
            <a:extLst>
              <a:ext uri="{FF2B5EF4-FFF2-40B4-BE49-F238E27FC236}">
                <a16:creationId xmlns:a16="http://schemas.microsoft.com/office/drawing/2014/main" id="{246103FA-9AEB-479B-A158-37897727F4B5}"/>
              </a:ext>
            </a:extLst>
          </p:cNvPr>
          <p:cNvCxnSpPr/>
          <p:nvPr/>
        </p:nvCxnSpPr>
        <p:spPr>
          <a:xfrm flipV="1">
            <a:off x="595454" y="1226843"/>
            <a:ext cx="8100000" cy="0"/>
          </a:xfrm>
          <a:prstGeom prst="line">
            <a:avLst/>
          </a:prstGeom>
          <a:ln w="76200" cmpd="thinThick"/>
        </p:spPr>
        <p:style>
          <a:lnRef idx="1">
            <a:schemeClr val="accent1"/>
          </a:lnRef>
          <a:fillRef idx="0">
            <a:schemeClr val="accent1"/>
          </a:fillRef>
          <a:effectRef idx="0">
            <a:schemeClr val="accent1"/>
          </a:effectRef>
          <a:fontRef idx="minor">
            <a:schemeClr val="tx1"/>
          </a:fontRef>
        </p:style>
      </p:cxnSp>
      <p:pic>
        <p:nvPicPr>
          <p:cNvPr id="7" name="図 6">
            <a:extLst>
              <a:ext uri="{FF2B5EF4-FFF2-40B4-BE49-F238E27FC236}">
                <a16:creationId xmlns:a16="http://schemas.microsoft.com/office/drawing/2014/main" id="{EB1C852D-7D16-4D4D-A56E-F1E81BD3665C}"/>
              </a:ext>
            </a:extLst>
          </p:cNvPr>
          <p:cNvPicPr>
            <a:picLocks noChangeAspect="1"/>
          </p:cNvPicPr>
          <p:nvPr/>
        </p:nvPicPr>
        <p:blipFill rotWithShape="1">
          <a:blip r:embed="rId2"/>
          <a:srcRect l="1050" t="64131" r="46642" b="3074"/>
          <a:stretch/>
        </p:blipFill>
        <p:spPr>
          <a:xfrm>
            <a:off x="5554456" y="1284717"/>
            <a:ext cx="3093953" cy="1201760"/>
          </a:xfrm>
          <a:prstGeom prst="rect">
            <a:avLst/>
          </a:prstGeom>
        </p:spPr>
      </p:pic>
      <p:grpSp>
        <p:nvGrpSpPr>
          <p:cNvPr id="13" name="グループ化 12">
            <a:extLst>
              <a:ext uri="{FF2B5EF4-FFF2-40B4-BE49-F238E27FC236}">
                <a16:creationId xmlns:a16="http://schemas.microsoft.com/office/drawing/2014/main" id="{FEC74BBC-D1D8-48D9-AEBF-4CB8D928F5DD}"/>
              </a:ext>
            </a:extLst>
          </p:cNvPr>
          <p:cNvGrpSpPr/>
          <p:nvPr/>
        </p:nvGrpSpPr>
        <p:grpSpPr>
          <a:xfrm>
            <a:off x="846124" y="2503921"/>
            <a:ext cx="7314497" cy="2917369"/>
            <a:chOff x="3760853" y="2798513"/>
            <a:chExt cx="8056551" cy="3171181"/>
          </a:xfrm>
        </p:grpSpPr>
        <p:graphicFrame>
          <p:nvGraphicFramePr>
            <p:cNvPr id="8" name="オブジェクト 7">
              <a:extLst>
                <a:ext uri="{FF2B5EF4-FFF2-40B4-BE49-F238E27FC236}">
                  <a16:creationId xmlns:a16="http://schemas.microsoft.com/office/drawing/2014/main" id="{597DD5C2-4DC2-47D6-8F31-10996276CB5F}"/>
                </a:ext>
              </a:extLst>
            </p:cNvPr>
            <p:cNvGraphicFramePr>
              <a:graphicFrameLocks noChangeAspect="1"/>
            </p:cNvGraphicFramePr>
            <p:nvPr/>
          </p:nvGraphicFramePr>
          <p:xfrm>
            <a:off x="3762277" y="4223472"/>
            <a:ext cx="3981600" cy="1709025"/>
          </p:xfrm>
          <a:graphic>
            <a:graphicData uri="http://schemas.openxmlformats.org/presentationml/2006/ole">
              <mc:AlternateContent xmlns:mc="http://schemas.openxmlformats.org/markup-compatibility/2006">
                <mc:Choice xmlns:v="urn:schemas-microsoft-com:vml" Requires="v">
                  <p:oleObj name="KGPlot" r:id="rId3" imgW="8255160" imgH="3543120" progId="KGraph_Plot">
                    <p:embed/>
                  </p:oleObj>
                </mc:Choice>
                <mc:Fallback>
                  <p:oleObj name="KGPlot" r:id="rId3" imgW="8255160" imgH="3543120" progId="KGraph_Plot">
                    <p:embed/>
                    <p:pic>
                      <p:nvPicPr>
                        <p:cNvPr id="0" name=""/>
                        <p:cNvPicPr/>
                        <p:nvPr/>
                      </p:nvPicPr>
                      <p:blipFill>
                        <a:blip r:embed="rId4"/>
                        <a:stretch>
                          <a:fillRect/>
                        </a:stretch>
                      </p:blipFill>
                      <p:spPr>
                        <a:xfrm>
                          <a:off x="3762277" y="4223472"/>
                          <a:ext cx="3981600" cy="1709025"/>
                        </a:xfrm>
                        <a:prstGeom prst="rect">
                          <a:avLst/>
                        </a:prstGeom>
                      </p:spPr>
                    </p:pic>
                  </p:oleObj>
                </mc:Fallback>
              </mc:AlternateContent>
            </a:graphicData>
          </a:graphic>
        </p:graphicFrame>
        <p:graphicFrame>
          <p:nvGraphicFramePr>
            <p:cNvPr id="9" name="オブジェクト 8">
              <a:extLst>
                <a:ext uri="{FF2B5EF4-FFF2-40B4-BE49-F238E27FC236}">
                  <a16:creationId xmlns:a16="http://schemas.microsoft.com/office/drawing/2014/main" id="{E19F144F-3207-4AF2-835C-DABFC5945E5D}"/>
                </a:ext>
              </a:extLst>
            </p:cNvPr>
            <p:cNvGraphicFramePr>
              <a:graphicFrameLocks noChangeAspect="1"/>
            </p:cNvGraphicFramePr>
            <p:nvPr/>
          </p:nvGraphicFramePr>
          <p:xfrm>
            <a:off x="3760853" y="2815028"/>
            <a:ext cx="3889375" cy="1463675"/>
          </p:xfrm>
          <a:graphic>
            <a:graphicData uri="http://schemas.openxmlformats.org/presentationml/2006/ole">
              <mc:AlternateContent xmlns:mc="http://schemas.openxmlformats.org/markup-compatibility/2006">
                <mc:Choice xmlns:v="urn:schemas-microsoft-com:vml" Requires="v">
                  <p:oleObj name="KGPlot" r:id="rId5" imgW="8064360" imgH="3035160" progId="KGraph_Plot">
                    <p:embed/>
                  </p:oleObj>
                </mc:Choice>
                <mc:Fallback>
                  <p:oleObj name="KGPlot" r:id="rId5" imgW="8064360" imgH="3035160" progId="KGraph_Plot">
                    <p:embed/>
                    <p:pic>
                      <p:nvPicPr>
                        <p:cNvPr id="0" name=""/>
                        <p:cNvPicPr/>
                        <p:nvPr/>
                      </p:nvPicPr>
                      <p:blipFill>
                        <a:blip r:embed="rId6"/>
                        <a:stretch>
                          <a:fillRect/>
                        </a:stretch>
                      </p:blipFill>
                      <p:spPr>
                        <a:xfrm>
                          <a:off x="3760853" y="2815028"/>
                          <a:ext cx="3889375" cy="1463675"/>
                        </a:xfrm>
                        <a:prstGeom prst="rect">
                          <a:avLst/>
                        </a:prstGeom>
                      </p:spPr>
                    </p:pic>
                  </p:oleObj>
                </mc:Fallback>
              </mc:AlternateContent>
            </a:graphicData>
          </a:graphic>
        </p:graphicFrame>
        <p:graphicFrame>
          <p:nvGraphicFramePr>
            <p:cNvPr id="10" name="オブジェクト 9">
              <a:extLst>
                <a:ext uri="{FF2B5EF4-FFF2-40B4-BE49-F238E27FC236}">
                  <a16:creationId xmlns:a16="http://schemas.microsoft.com/office/drawing/2014/main" id="{5F971057-147D-4154-88B9-3BEF821F395D}"/>
                </a:ext>
              </a:extLst>
            </p:cNvPr>
            <p:cNvGraphicFramePr>
              <a:graphicFrameLocks noChangeAspect="1"/>
            </p:cNvGraphicFramePr>
            <p:nvPr/>
          </p:nvGraphicFramePr>
          <p:xfrm>
            <a:off x="7835952" y="4186273"/>
            <a:ext cx="3981452" cy="1783421"/>
          </p:xfrm>
          <a:graphic>
            <a:graphicData uri="http://schemas.openxmlformats.org/presentationml/2006/ole">
              <mc:AlternateContent xmlns:mc="http://schemas.openxmlformats.org/markup-compatibility/2006">
                <mc:Choice xmlns:v="urn:schemas-microsoft-com:vml" Requires="v">
                  <p:oleObj name="KGPlot" r:id="rId7" imgW="8255160" imgH="3695760" progId="KGraph_Plot">
                    <p:embed/>
                  </p:oleObj>
                </mc:Choice>
                <mc:Fallback>
                  <p:oleObj name="KGPlot" r:id="rId7" imgW="8255160" imgH="3695760" progId="KGraph_Plot">
                    <p:embed/>
                    <p:pic>
                      <p:nvPicPr>
                        <p:cNvPr id="0" name=""/>
                        <p:cNvPicPr/>
                        <p:nvPr/>
                      </p:nvPicPr>
                      <p:blipFill>
                        <a:blip r:embed="rId8"/>
                        <a:stretch>
                          <a:fillRect/>
                        </a:stretch>
                      </p:blipFill>
                      <p:spPr>
                        <a:xfrm>
                          <a:off x="7835952" y="4186273"/>
                          <a:ext cx="3981452" cy="1783421"/>
                        </a:xfrm>
                        <a:prstGeom prst="rect">
                          <a:avLst/>
                        </a:prstGeom>
                      </p:spPr>
                    </p:pic>
                  </p:oleObj>
                </mc:Fallback>
              </mc:AlternateContent>
            </a:graphicData>
          </a:graphic>
        </p:graphicFrame>
        <p:graphicFrame>
          <p:nvGraphicFramePr>
            <p:cNvPr id="11" name="オブジェクト 10">
              <a:extLst>
                <a:ext uri="{FF2B5EF4-FFF2-40B4-BE49-F238E27FC236}">
                  <a16:creationId xmlns:a16="http://schemas.microsoft.com/office/drawing/2014/main" id="{8FCE2A6A-5A67-4111-B8B1-E1F077588F6F}"/>
                </a:ext>
              </a:extLst>
            </p:cNvPr>
            <p:cNvGraphicFramePr>
              <a:graphicFrameLocks noChangeAspect="1"/>
            </p:cNvGraphicFramePr>
            <p:nvPr/>
          </p:nvGraphicFramePr>
          <p:xfrm>
            <a:off x="7835952" y="2798513"/>
            <a:ext cx="3889375" cy="1468437"/>
          </p:xfrm>
          <a:graphic>
            <a:graphicData uri="http://schemas.openxmlformats.org/presentationml/2006/ole">
              <mc:AlternateContent xmlns:mc="http://schemas.openxmlformats.org/markup-compatibility/2006">
                <mc:Choice xmlns:v="urn:schemas-microsoft-com:vml" Requires="v">
                  <p:oleObj name="KGPlot" r:id="rId9" imgW="8064360" imgH="3048120" progId="KGraph_Plot">
                    <p:embed/>
                  </p:oleObj>
                </mc:Choice>
                <mc:Fallback>
                  <p:oleObj name="KGPlot" r:id="rId9" imgW="8064360" imgH="3048120" progId="KGraph_Plot">
                    <p:embed/>
                    <p:pic>
                      <p:nvPicPr>
                        <p:cNvPr id="0" name=""/>
                        <p:cNvPicPr/>
                        <p:nvPr/>
                      </p:nvPicPr>
                      <p:blipFill>
                        <a:blip r:embed="rId10"/>
                        <a:stretch>
                          <a:fillRect/>
                        </a:stretch>
                      </p:blipFill>
                      <p:spPr>
                        <a:xfrm>
                          <a:off x="7835952" y="2798513"/>
                          <a:ext cx="3889375" cy="1468437"/>
                        </a:xfrm>
                        <a:prstGeom prst="rect">
                          <a:avLst/>
                        </a:prstGeom>
                      </p:spPr>
                    </p:pic>
                  </p:oleObj>
                </mc:Fallback>
              </mc:AlternateContent>
            </a:graphicData>
          </a:graphic>
        </p:graphicFrame>
      </p:grpSp>
      <p:sp>
        <p:nvSpPr>
          <p:cNvPr id="12" name="テキスト ボックス 11">
            <a:extLst>
              <a:ext uri="{FF2B5EF4-FFF2-40B4-BE49-F238E27FC236}">
                <a16:creationId xmlns:a16="http://schemas.microsoft.com/office/drawing/2014/main" id="{7B6A70E6-401C-43C7-A36F-A2DEB5ECBE44}"/>
              </a:ext>
            </a:extLst>
          </p:cNvPr>
          <p:cNvSpPr txBox="1"/>
          <p:nvPr/>
        </p:nvSpPr>
        <p:spPr>
          <a:xfrm>
            <a:off x="1" y="1405940"/>
            <a:ext cx="5475930" cy="923330"/>
          </a:xfrm>
          <a:prstGeom prst="rect">
            <a:avLst/>
          </a:prstGeom>
          <a:solidFill>
            <a:schemeClr val="accent2">
              <a:lumMod val="20000"/>
              <a:lumOff val="80000"/>
            </a:schemeClr>
          </a:solidFill>
        </p:spPr>
        <p:txBody>
          <a:bodyPr wrap="square" rtlCol="0">
            <a:spAutoFit/>
          </a:bodyPr>
          <a:lstStyle/>
          <a:p>
            <a:pPr marL="214313" indent="-214313">
              <a:buFont typeface="Arial" panose="020B0604020202020204" pitchFamily="34" charset="0"/>
              <a:buChar char="•"/>
            </a:pPr>
            <a:r>
              <a:rPr lang="en-US" altLang="ja-JP" sz="1350" b="1" dirty="0">
                <a:latin typeface="Times New Roman" panose="02020603050405020304" pitchFamily="18" charset="0"/>
                <a:cs typeface="Times New Roman" panose="02020603050405020304" pitchFamily="18" charset="0"/>
              </a:rPr>
              <a:t>RF design of Gun cavity #2 is same as cavity #1 except choke area.</a:t>
            </a:r>
          </a:p>
          <a:p>
            <a:pPr marL="214313" indent="-214313">
              <a:buFont typeface="Arial" panose="020B0604020202020204" pitchFamily="34" charset="0"/>
              <a:buChar char="•"/>
            </a:pPr>
            <a:r>
              <a:rPr lang="en-US" altLang="ja-JP" sz="1350" b="1" dirty="0">
                <a:latin typeface="Times New Roman" panose="02020603050405020304" pitchFamily="18" charset="0"/>
                <a:cs typeface="Times New Roman" panose="02020603050405020304" pitchFamily="18" charset="0"/>
              </a:rPr>
              <a:t>The cathode rod was designed as possible as short for the heat path shorter.</a:t>
            </a:r>
          </a:p>
          <a:p>
            <a:pPr marL="214313" indent="-214313">
              <a:buFont typeface="Arial" panose="020B0604020202020204" pitchFamily="34" charset="0"/>
              <a:buChar char="•"/>
            </a:pPr>
            <a:r>
              <a:rPr lang="en-US" altLang="ja-JP" sz="1350" b="1" dirty="0">
                <a:latin typeface="Times New Roman" panose="02020603050405020304" pitchFamily="18" charset="0"/>
                <a:cs typeface="Times New Roman" panose="02020603050405020304" pitchFamily="18" charset="0"/>
              </a:rPr>
              <a:t>RF heat load on the cathode rod is ideally 240 </a:t>
            </a:r>
            <a:r>
              <a:rPr lang="en-US" altLang="ja-JP" sz="1350" b="1" dirty="0" err="1">
                <a:latin typeface="Times New Roman" panose="02020603050405020304" pitchFamily="18" charset="0"/>
                <a:cs typeface="Times New Roman" panose="02020603050405020304" pitchFamily="18" charset="0"/>
              </a:rPr>
              <a:t>mW</a:t>
            </a:r>
            <a:r>
              <a:rPr lang="en-US" altLang="ja-JP" sz="1350" b="1" dirty="0">
                <a:latin typeface="Times New Roman" panose="02020603050405020304" pitchFamily="18" charset="0"/>
                <a:cs typeface="Times New Roman" panose="02020603050405020304" pitchFamily="18" charset="0"/>
              </a:rPr>
              <a:t> at 2K</a:t>
            </a:r>
            <a:endParaRPr lang="ja-JP" altLang="en-US" sz="1350" b="1" dirty="0">
              <a:latin typeface="Times New Roman" panose="02020603050405020304" pitchFamily="18" charset="0"/>
              <a:cs typeface="Times New Roman" panose="02020603050405020304" pitchFamily="18" charset="0"/>
            </a:endParaRPr>
          </a:p>
        </p:txBody>
      </p:sp>
      <p:sp>
        <p:nvSpPr>
          <p:cNvPr id="14" name="テキスト ボックス 13">
            <a:extLst>
              <a:ext uri="{FF2B5EF4-FFF2-40B4-BE49-F238E27FC236}">
                <a16:creationId xmlns:a16="http://schemas.microsoft.com/office/drawing/2014/main" id="{56FB7658-3769-41AA-9913-6EF2507EEDCD}"/>
              </a:ext>
            </a:extLst>
          </p:cNvPr>
          <p:cNvSpPr txBox="1"/>
          <p:nvPr/>
        </p:nvSpPr>
        <p:spPr>
          <a:xfrm>
            <a:off x="147591" y="3689096"/>
            <a:ext cx="878767" cy="507831"/>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altLang="ja-JP" sz="900" b="1" dirty="0">
                <a:solidFill>
                  <a:srgbClr val="FF0000"/>
                </a:solidFill>
                <a:latin typeface="Times New Roman" panose="02020603050405020304" pitchFamily="18" charset="0"/>
                <a:cs typeface="Times New Roman" panose="02020603050405020304" pitchFamily="18" charset="0"/>
              </a:rPr>
              <a:t>240mW </a:t>
            </a:r>
          </a:p>
          <a:p>
            <a:r>
              <a:rPr lang="en-US" altLang="ja-JP" sz="900" b="1" dirty="0">
                <a:latin typeface="Times New Roman" panose="02020603050405020304" pitchFamily="18" charset="0"/>
                <a:cs typeface="Times New Roman" panose="02020603050405020304" pitchFamily="18" charset="0"/>
              </a:rPr>
              <a:t>@cathode rod</a:t>
            </a:r>
          </a:p>
          <a:p>
            <a:r>
              <a:rPr lang="en-US" altLang="ja-JP" sz="900" b="1" dirty="0" err="1">
                <a:latin typeface="Times New Roman" panose="02020603050405020304" pitchFamily="18" charset="0"/>
                <a:cs typeface="Times New Roman" panose="02020603050405020304" pitchFamily="18" charset="0"/>
              </a:rPr>
              <a:t>Esp</a:t>
            </a:r>
            <a:r>
              <a:rPr lang="en-US" altLang="ja-JP" sz="900" b="1" dirty="0">
                <a:latin typeface="Times New Roman" panose="02020603050405020304" pitchFamily="18" charset="0"/>
                <a:cs typeface="Times New Roman" panose="02020603050405020304" pitchFamily="18" charset="0"/>
              </a:rPr>
              <a:t>=42MV/m</a:t>
            </a:r>
            <a:endParaRPr lang="ja-JP" altLang="en-US" sz="900" b="1" dirty="0">
              <a:latin typeface="Times New Roman" panose="02020603050405020304" pitchFamily="18" charset="0"/>
              <a:cs typeface="Times New Roman" panose="02020603050405020304" pitchFamily="18" charset="0"/>
            </a:endParaRPr>
          </a:p>
        </p:txBody>
      </p:sp>
      <p:cxnSp>
        <p:nvCxnSpPr>
          <p:cNvPr id="16" name="直線矢印コネクタ 15">
            <a:extLst>
              <a:ext uri="{FF2B5EF4-FFF2-40B4-BE49-F238E27FC236}">
                <a16:creationId xmlns:a16="http://schemas.microsoft.com/office/drawing/2014/main" id="{E159AA52-6AE5-4EA1-A87F-D92A664550D8}"/>
              </a:ext>
            </a:extLst>
          </p:cNvPr>
          <p:cNvCxnSpPr>
            <a:cxnSpLocks/>
            <a:stCxn id="14" idx="3"/>
          </p:cNvCxnSpPr>
          <p:nvPr/>
        </p:nvCxnSpPr>
        <p:spPr>
          <a:xfrm>
            <a:off x="1026358" y="3943012"/>
            <a:ext cx="1044690" cy="109261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72788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523A6959-F611-4CBA-86FC-4AF9E580B853}"/>
              </a:ext>
            </a:extLst>
          </p:cNvPr>
          <p:cNvSpPr>
            <a:spLocks noGrp="1"/>
          </p:cNvSpPr>
          <p:nvPr>
            <p:ph type="sldNum" sz="quarter" idx="12"/>
          </p:nvPr>
        </p:nvSpPr>
        <p:spPr/>
        <p:txBody>
          <a:bodyPr/>
          <a:lstStyle/>
          <a:p>
            <a:fld id="{634EE969-73BE-496D-956F-854962810601}" type="slidenum">
              <a:rPr kumimoji="1" lang="ja-JP" altLang="en-US" smtClean="0"/>
              <a:t>14</a:t>
            </a:fld>
            <a:endParaRPr kumimoji="1" lang="ja-JP" altLang="en-US"/>
          </a:p>
        </p:txBody>
      </p:sp>
      <p:sp>
        <p:nvSpPr>
          <p:cNvPr id="5" name="テキスト ボックス 4">
            <a:extLst>
              <a:ext uri="{FF2B5EF4-FFF2-40B4-BE49-F238E27FC236}">
                <a16:creationId xmlns:a16="http://schemas.microsoft.com/office/drawing/2014/main" id="{26057DDA-37B6-4461-8BB5-27935CF3D7AE}"/>
              </a:ext>
            </a:extLst>
          </p:cNvPr>
          <p:cNvSpPr txBox="1"/>
          <p:nvPr/>
        </p:nvSpPr>
        <p:spPr>
          <a:xfrm>
            <a:off x="2666911" y="399161"/>
            <a:ext cx="3836371" cy="461665"/>
          </a:xfrm>
          <a:prstGeom prst="rect">
            <a:avLst/>
          </a:prstGeom>
          <a:noFill/>
        </p:spPr>
        <p:txBody>
          <a:bodyPr wrap="none" rtlCol="0">
            <a:spAutoFit/>
          </a:bodyPr>
          <a:lstStyle/>
          <a:p>
            <a:r>
              <a:rPr lang="en-US" altLang="ja-JP" sz="2400" b="1" dirty="0">
                <a:latin typeface="Times New Roman" panose="02020603050405020304" pitchFamily="18" charset="0"/>
                <a:cs typeface="Times New Roman" panose="02020603050405020304" pitchFamily="18" charset="0"/>
              </a:rPr>
              <a:t>Preparation for vertical</a:t>
            </a:r>
            <a:r>
              <a:rPr lang="ja-JP" altLang="en-US" sz="2400" b="1" dirty="0">
                <a:latin typeface="Times New Roman" panose="02020603050405020304" pitchFamily="18" charset="0"/>
                <a:cs typeface="Times New Roman" panose="02020603050405020304" pitchFamily="18" charset="0"/>
              </a:rPr>
              <a:t> </a:t>
            </a:r>
            <a:r>
              <a:rPr lang="en-US" altLang="ja-JP" sz="2400" b="1" dirty="0">
                <a:latin typeface="Times New Roman" panose="02020603050405020304" pitchFamily="18" charset="0"/>
                <a:cs typeface="Times New Roman" panose="02020603050405020304" pitchFamily="18" charset="0"/>
              </a:rPr>
              <a:t>test</a:t>
            </a:r>
            <a:endParaRPr lang="ja-JP" altLang="en-US" sz="2400" b="1" dirty="0">
              <a:latin typeface="Times New Roman" panose="02020603050405020304" pitchFamily="18" charset="0"/>
              <a:cs typeface="Times New Roman" panose="02020603050405020304" pitchFamily="18" charset="0"/>
            </a:endParaRPr>
          </a:p>
        </p:txBody>
      </p:sp>
      <p:cxnSp>
        <p:nvCxnSpPr>
          <p:cNvPr id="6" name="直線コネクタ 5">
            <a:extLst>
              <a:ext uri="{FF2B5EF4-FFF2-40B4-BE49-F238E27FC236}">
                <a16:creationId xmlns:a16="http://schemas.microsoft.com/office/drawing/2014/main" id="{F1261EFE-C79A-4563-B0EC-AA249AA58749}"/>
              </a:ext>
            </a:extLst>
          </p:cNvPr>
          <p:cNvCxnSpPr/>
          <p:nvPr/>
        </p:nvCxnSpPr>
        <p:spPr>
          <a:xfrm flipV="1">
            <a:off x="595454" y="1226843"/>
            <a:ext cx="8100000" cy="0"/>
          </a:xfrm>
          <a:prstGeom prst="line">
            <a:avLst/>
          </a:prstGeom>
          <a:ln w="76200" cmpd="thinThick"/>
        </p:spPr>
        <p:style>
          <a:lnRef idx="1">
            <a:schemeClr val="accent1"/>
          </a:lnRef>
          <a:fillRef idx="0">
            <a:schemeClr val="accent1"/>
          </a:fillRef>
          <a:effectRef idx="0">
            <a:schemeClr val="accent1"/>
          </a:effectRef>
          <a:fontRef idx="minor">
            <a:schemeClr val="tx1"/>
          </a:fontRef>
        </p:style>
      </p:cxnSp>
      <p:graphicFrame>
        <p:nvGraphicFramePr>
          <p:cNvPr id="7" name="オブジェクト 6">
            <a:extLst>
              <a:ext uri="{FF2B5EF4-FFF2-40B4-BE49-F238E27FC236}">
                <a16:creationId xmlns:a16="http://schemas.microsoft.com/office/drawing/2014/main" id="{3CFF6141-56E5-4EDC-ACF1-2983371D0487}"/>
              </a:ext>
            </a:extLst>
          </p:cNvPr>
          <p:cNvGraphicFramePr>
            <a:graphicFrameLocks noChangeAspect="1"/>
          </p:cNvGraphicFramePr>
          <p:nvPr/>
        </p:nvGraphicFramePr>
        <p:xfrm>
          <a:off x="2106123" y="3097372"/>
          <a:ext cx="2324412" cy="2487807"/>
        </p:xfrm>
        <a:graphic>
          <a:graphicData uri="http://schemas.openxmlformats.org/presentationml/2006/ole">
            <mc:AlternateContent xmlns:mc="http://schemas.openxmlformats.org/markup-compatibility/2006">
              <mc:Choice xmlns:v="urn:schemas-microsoft-com:vml" Requires="v">
                <p:oleObj name="KGPlot" r:id="rId3" imgW="5600520" imgH="5994360" progId="KGraph_Plot">
                  <p:embed/>
                </p:oleObj>
              </mc:Choice>
              <mc:Fallback>
                <p:oleObj name="KGPlot" r:id="rId3" imgW="5600520" imgH="5994360" progId="KGraph_Plot">
                  <p:embed/>
                  <p:pic>
                    <p:nvPicPr>
                      <p:cNvPr id="0" name=""/>
                      <p:cNvPicPr/>
                      <p:nvPr/>
                    </p:nvPicPr>
                    <p:blipFill>
                      <a:blip r:embed="rId4"/>
                      <a:stretch>
                        <a:fillRect/>
                      </a:stretch>
                    </p:blipFill>
                    <p:spPr>
                      <a:xfrm>
                        <a:off x="2106123" y="3097372"/>
                        <a:ext cx="2324412" cy="2487807"/>
                      </a:xfrm>
                      <a:prstGeom prst="rect">
                        <a:avLst/>
                      </a:prstGeom>
                    </p:spPr>
                  </p:pic>
                </p:oleObj>
              </mc:Fallback>
            </mc:AlternateContent>
          </a:graphicData>
        </a:graphic>
      </p:graphicFrame>
      <p:pic>
        <p:nvPicPr>
          <p:cNvPr id="8" name="図 7" descr="室内 が含まれている画像&#10;&#10;自動的に生成された説明">
            <a:extLst>
              <a:ext uri="{FF2B5EF4-FFF2-40B4-BE49-F238E27FC236}">
                <a16:creationId xmlns:a16="http://schemas.microsoft.com/office/drawing/2014/main" id="{61067BFA-14E3-474E-BD89-C5853AE842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52053" y="3421942"/>
            <a:ext cx="2472272" cy="1854203"/>
          </a:xfrm>
          <a:prstGeom prst="rect">
            <a:avLst/>
          </a:prstGeom>
        </p:spPr>
      </p:pic>
      <p:pic>
        <p:nvPicPr>
          <p:cNvPr id="10" name="図 9">
            <a:extLst>
              <a:ext uri="{FF2B5EF4-FFF2-40B4-BE49-F238E27FC236}">
                <a16:creationId xmlns:a16="http://schemas.microsoft.com/office/drawing/2014/main" id="{F56F891F-B883-4329-B6B0-E6732598F6C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95" r="-2" b="11"/>
          <a:stretch/>
        </p:blipFill>
        <p:spPr>
          <a:xfrm>
            <a:off x="2141782" y="1526852"/>
            <a:ext cx="2077419" cy="1160275"/>
          </a:xfrm>
          <a:prstGeom prst="rect">
            <a:avLst/>
          </a:prstGeom>
        </p:spPr>
      </p:pic>
      <p:graphicFrame>
        <p:nvGraphicFramePr>
          <p:cNvPr id="16" name="オブジェクト 15">
            <a:extLst>
              <a:ext uri="{FF2B5EF4-FFF2-40B4-BE49-F238E27FC236}">
                <a16:creationId xmlns:a16="http://schemas.microsoft.com/office/drawing/2014/main" id="{038576D5-B236-4ACF-80FC-DFAE058CB8A0}"/>
              </a:ext>
            </a:extLst>
          </p:cNvPr>
          <p:cNvGraphicFramePr>
            <a:graphicFrameLocks noChangeAspect="1"/>
          </p:cNvGraphicFramePr>
          <p:nvPr/>
        </p:nvGraphicFramePr>
        <p:xfrm>
          <a:off x="7195375" y="3442526"/>
          <a:ext cx="1936275" cy="1936275"/>
        </p:xfrm>
        <a:graphic>
          <a:graphicData uri="http://schemas.openxmlformats.org/presentationml/2006/ole">
            <mc:AlternateContent xmlns:mc="http://schemas.openxmlformats.org/markup-compatibility/2006">
              <mc:Choice xmlns:v="urn:schemas-microsoft-com:vml" Requires="v">
                <p:oleObj name="KGPlot" r:id="rId7" imgW="5791320" imgH="5791320" progId="KGraph_Plot">
                  <p:embed/>
                </p:oleObj>
              </mc:Choice>
              <mc:Fallback>
                <p:oleObj name="KGPlot" r:id="rId7" imgW="5791320" imgH="5791320" progId="KGraph_Plot">
                  <p:embed/>
                  <p:pic>
                    <p:nvPicPr>
                      <p:cNvPr id="0" name=""/>
                      <p:cNvPicPr/>
                      <p:nvPr/>
                    </p:nvPicPr>
                    <p:blipFill>
                      <a:blip r:embed="rId8"/>
                      <a:stretch>
                        <a:fillRect/>
                      </a:stretch>
                    </p:blipFill>
                    <p:spPr>
                      <a:xfrm>
                        <a:off x="7195375" y="3442526"/>
                        <a:ext cx="1936275" cy="1936275"/>
                      </a:xfrm>
                      <a:prstGeom prst="rect">
                        <a:avLst/>
                      </a:prstGeom>
                    </p:spPr>
                  </p:pic>
                </p:oleObj>
              </mc:Fallback>
            </mc:AlternateContent>
          </a:graphicData>
        </a:graphic>
      </p:graphicFrame>
      <p:pic>
        <p:nvPicPr>
          <p:cNvPr id="18" name="図 17">
            <a:extLst>
              <a:ext uri="{FF2B5EF4-FFF2-40B4-BE49-F238E27FC236}">
                <a16:creationId xmlns:a16="http://schemas.microsoft.com/office/drawing/2014/main" id="{05138AB7-DC47-4D9D-B2F7-CEAB8D7CD35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4104644" y="3616356"/>
            <a:ext cx="2472272" cy="1390652"/>
          </a:xfrm>
          <a:prstGeom prst="rect">
            <a:avLst/>
          </a:prstGeom>
        </p:spPr>
      </p:pic>
      <p:pic>
        <p:nvPicPr>
          <p:cNvPr id="19" name="図 18">
            <a:extLst>
              <a:ext uri="{FF2B5EF4-FFF2-40B4-BE49-F238E27FC236}">
                <a16:creationId xmlns:a16="http://schemas.microsoft.com/office/drawing/2014/main" id="{AC0D264C-707F-49E0-97A9-4AF77C5583C4}"/>
              </a:ext>
            </a:extLst>
          </p:cNvPr>
          <p:cNvPicPr>
            <a:picLocks noChangeAspect="1"/>
          </p:cNvPicPr>
          <p:nvPr/>
        </p:nvPicPr>
        <p:blipFill rotWithShape="1">
          <a:blip r:embed="rId10"/>
          <a:srcRect l="18756" t="20262" r="2125" b="18955"/>
          <a:stretch/>
        </p:blipFill>
        <p:spPr>
          <a:xfrm rot="5400000">
            <a:off x="5441514" y="3802288"/>
            <a:ext cx="2348452" cy="1159268"/>
          </a:xfrm>
          <a:prstGeom prst="rect">
            <a:avLst/>
          </a:prstGeom>
        </p:spPr>
      </p:pic>
      <p:sp>
        <p:nvSpPr>
          <p:cNvPr id="20" name="テキスト ボックス 19">
            <a:extLst>
              <a:ext uri="{FF2B5EF4-FFF2-40B4-BE49-F238E27FC236}">
                <a16:creationId xmlns:a16="http://schemas.microsoft.com/office/drawing/2014/main" id="{85A15E4C-4FD0-4FCE-9EE2-7E6E28ABD348}"/>
              </a:ext>
            </a:extLst>
          </p:cNvPr>
          <p:cNvSpPr txBox="1"/>
          <p:nvPr/>
        </p:nvSpPr>
        <p:spPr>
          <a:xfrm>
            <a:off x="6477089" y="2923854"/>
            <a:ext cx="1830183" cy="253916"/>
          </a:xfrm>
          <a:prstGeom prst="rect">
            <a:avLst/>
          </a:prstGeom>
          <a:noFill/>
        </p:spPr>
        <p:txBody>
          <a:bodyPr wrap="square" rtlCol="0">
            <a:spAutoFit/>
          </a:bodyPr>
          <a:lstStyle/>
          <a:p>
            <a:r>
              <a:rPr lang="en-US" altLang="ja-JP" sz="1050" b="1" dirty="0">
                <a:latin typeface="Times New Roman" panose="02020603050405020304" pitchFamily="18" charset="0"/>
                <a:cs typeface="Times New Roman" panose="02020603050405020304" pitchFamily="18" charset="0"/>
              </a:rPr>
              <a:t>Dummy rod for pick up</a:t>
            </a:r>
          </a:p>
        </p:txBody>
      </p:sp>
      <p:cxnSp>
        <p:nvCxnSpPr>
          <p:cNvPr id="21" name="直線矢印コネクタ 20">
            <a:extLst>
              <a:ext uri="{FF2B5EF4-FFF2-40B4-BE49-F238E27FC236}">
                <a16:creationId xmlns:a16="http://schemas.microsoft.com/office/drawing/2014/main" id="{F8007A0B-E312-40A9-99E7-A16595F955FA}"/>
              </a:ext>
            </a:extLst>
          </p:cNvPr>
          <p:cNvCxnSpPr>
            <a:cxnSpLocks/>
          </p:cNvCxnSpPr>
          <p:nvPr/>
        </p:nvCxnSpPr>
        <p:spPr>
          <a:xfrm flipH="1">
            <a:off x="6646125" y="3113253"/>
            <a:ext cx="147268" cy="1252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a:extLst>
              <a:ext uri="{FF2B5EF4-FFF2-40B4-BE49-F238E27FC236}">
                <a16:creationId xmlns:a16="http://schemas.microsoft.com/office/drawing/2014/main" id="{9B75E090-A5E2-4D5D-8F11-68B7FE91B20D}"/>
              </a:ext>
            </a:extLst>
          </p:cNvPr>
          <p:cNvCxnSpPr>
            <a:cxnSpLocks/>
          </p:cNvCxnSpPr>
          <p:nvPr/>
        </p:nvCxnSpPr>
        <p:spPr>
          <a:xfrm>
            <a:off x="7125815" y="3346858"/>
            <a:ext cx="0" cy="191336"/>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23" name="テキスト ボックス 22">
            <a:extLst>
              <a:ext uri="{FF2B5EF4-FFF2-40B4-BE49-F238E27FC236}">
                <a16:creationId xmlns:a16="http://schemas.microsoft.com/office/drawing/2014/main" id="{3DB584B0-ACAF-41BA-AEF5-2170D3AFB993}"/>
              </a:ext>
            </a:extLst>
          </p:cNvPr>
          <p:cNvSpPr txBox="1"/>
          <p:nvPr/>
        </p:nvSpPr>
        <p:spPr>
          <a:xfrm>
            <a:off x="7060328" y="3132495"/>
            <a:ext cx="1559397" cy="300082"/>
          </a:xfrm>
          <a:prstGeom prst="rect">
            <a:avLst/>
          </a:prstGeom>
          <a:noFill/>
        </p:spPr>
        <p:txBody>
          <a:bodyPr wrap="square" rtlCol="0">
            <a:spAutoFit/>
          </a:bodyPr>
          <a:lstStyle/>
          <a:p>
            <a:r>
              <a:rPr lang="en-US" altLang="ja-JP" sz="1350" b="1" dirty="0">
                <a:latin typeface="Times New Roman" panose="02020603050405020304" pitchFamily="18" charset="0"/>
                <a:cs typeface="Times New Roman" panose="02020603050405020304" pitchFamily="18" charset="0"/>
              </a:rPr>
              <a:t>Adjust this length</a:t>
            </a:r>
            <a:endParaRPr lang="ja-JP" altLang="en-US" sz="1350" b="1" dirty="0">
              <a:latin typeface="Times New Roman" panose="02020603050405020304" pitchFamily="18" charset="0"/>
              <a:cs typeface="Times New Roman" panose="02020603050405020304" pitchFamily="18" charset="0"/>
            </a:endParaRPr>
          </a:p>
        </p:txBody>
      </p:sp>
      <p:sp>
        <p:nvSpPr>
          <p:cNvPr id="25" name="テキスト ボックス 24">
            <a:extLst>
              <a:ext uri="{FF2B5EF4-FFF2-40B4-BE49-F238E27FC236}">
                <a16:creationId xmlns:a16="http://schemas.microsoft.com/office/drawing/2014/main" id="{92CB9C69-6720-4B4B-A686-D52D29F0A448}"/>
              </a:ext>
            </a:extLst>
          </p:cNvPr>
          <p:cNvSpPr txBox="1"/>
          <p:nvPr/>
        </p:nvSpPr>
        <p:spPr>
          <a:xfrm>
            <a:off x="87423" y="1224334"/>
            <a:ext cx="4230788" cy="1546577"/>
          </a:xfrm>
          <a:prstGeom prst="rect">
            <a:avLst/>
          </a:prstGeom>
          <a:noFill/>
        </p:spPr>
        <p:txBody>
          <a:bodyPr wrap="square" rtlCol="0">
            <a:spAutoFit/>
          </a:bodyPr>
          <a:lstStyle/>
          <a:p>
            <a:pPr marL="214313" indent="-214313">
              <a:buFont typeface="Arial" panose="020B0604020202020204" pitchFamily="34" charset="0"/>
              <a:buChar char="•"/>
            </a:pPr>
            <a:r>
              <a:rPr lang="en-GB" altLang="ja-JP" sz="1050" b="1" dirty="0">
                <a:latin typeface="Times New Roman" panose="02020603050405020304" pitchFamily="18" charset="0"/>
                <a:cs typeface="Times New Roman" panose="02020603050405020304" pitchFamily="18" charset="0"/>
              </a:rPr>
              <a:t>The surface treatment was followed with the experience of the gun cavity # 1.</a:t>
            </a:r>
          </a:p>
          <a:p>
            <a:pPr marL="557213" lvl="1" indent="-214313">
              <a:buFont typeface="Arial" panose="020B0604020202020204" pitchFamily="34" charset="0"/>
              <a:buChar char="•"/>
            </a:pPr>
            <a:r>
              <a:rPr lang="en-US" altLang="ja-JP" sz="1050" b="1" dirty="0">
                <a:latin typeface="Times New Roman" panose="02020603050405020304" pitchFamily="18" charset="0"/>
                <a:cs typeface="Times New Roman" panose="02020603050405020304" pitchFamily="18" charset="0"/>
              </a:rPr>
              <a:t>EBW in KEK</a:t>
            </a:r>
          </a:p>
          <a:p>
            <a:pPr marL="557213" lvl="1" indent="-214313">
              <a:buFont typeface="Arial" panose="020B0604020202020204" pitchFamily="34" charset="0"/>
              <a:buChar char="•"/>
            </a:pPr>
            <a:r>
              <a:rPr lang="en-US" altLang="ja-JP" sz="1050" b="1" dirty="0">
                <a:latin typeface="Times New Roman" panose="02020603050405020304" pitchFamily="18" charset="0"/>
                <a:cs typeface="Times New Roman" panose="02020603050405020304" pitchFamily="18" charset="0"/>
              </a:rPr>
              <a:t>EP 100 um</a:t>
            </a:r>
          </a:p>
          <a:p>
            <a:pPr marL="557213" lvl="1" indent="-214313">
              <a:buFont typeface="Arial" panose="020B0604020202020204" pitchFamily="34" charset="0"/>
              <a:buChar char="•"/>
            </a:pPr>
            <a:r>
              <a:rPr lang="en-US" altLang="ja-JP" sz="1050" b="1" dirty="0">
                <a:latin typeface="Times New Roman" panose="02020603050405020304" pitchFamily="18" charset="0"/>
                <a:cs typeface="Times New Roman" panose="02020603050405020304" pitchFamily="18" charset="0"/>
              </a:rPr>
              <a:t>Anneal 800Cx3h</a:t>
            </a:r>
          </a:p>
          <a:p>
            <a:pPr marL="557213" lvl="1" indent="-214313">
              <a:buFont typeface="Arial" panose="020B0604020202020204" pitchFamily="34" charset="0"/>
              <a:buChar char="•"/>
            </a:pPr>
            <a:r>
              <a:rPr lang="en-US" altLang="ja-JP" sz="1050" b="1" dirty="0">
                <a:latin typeface="Times New Roman" panose="02020603050405020304" pitchFamily="18" charset="0"/>
                <a:cs typeface="Times New Roman" panose="02020603050405020304" pitchFamily="18" charset="0"/>
              </a:rPr>
              <a:t>Field tuning </a:t>
            </a:r>
          </a:p>
          <a:p>
            <a:pPr marL="557213" lvl="1" indent="-214313">
              <a:buFont typeface="Arial" panose="020B0604020202020204" pitchFamily="34" charset="0"/>
              <a:buChar char="•"/>
            </a:pPr>
            <a:r>
              <a:rPr lang="en-US" altLang="ja-JP" sz="1050" b="1" dirty="0">
                <a:latin typeface="Times New Roman" panose="02020603050405020304" pitchFamily="18" charset="0"/>
                <a:cs typeface="Times New Roman" panose="02020603050405020304" pitchFamily="18" charset="0"/>
              </a:rPr>
              <a:t>Final EP 20um</a:t>
            </a:r>
          </a:p>
          <a:p>
            <a:pPr marL="557213" lvl="1" indent="-214313">
              <a:buFont typeface="Arial" panose="020B0604020202020204" pitchFamily="34" charset="0"/>
              <a:buChar char="•"/>
            </a:pPr>
            <a:r>
              <a:rPr lang="en-US" altLang="ja-JP" sz="1050" b="1" dirty="0">
                <a:latin typeface="Times New Roman" panose="02020603050405020304" pitchFamily="18" charset="0"/>
                <a:cs typeface="Times New Roman" panose="02020603050405020304" pitchFamily="18" charset="0"/>
              </a:rPr>
              <a:t>USR, HPR</a:t>
            </a:r>
          </a:p>
          <a:p>
            <a:pPr marL="557213" lvl="1" indent="-214313">
              <a:buFont typeface="Arial" panose="020B0604020202020204" pitchFamily="34" charset="0"/>
              <a:buChar char="•"/>
            </a:pPr>
            <a:r>
              <a:rPr lang="en-US" altLang="ja-JP" sz="1050" b="1" dirty="0">
                <a:latin typeface="Times New Roman" panose="02020603050405020304" pitchFamily="18" charset="0"/>
                <a:cs typeface="Times New Roman" panose="02020603050405020304" pitchFamily="18" charset="0"/>
              </a:rPr>
              <a:t>Assembly </a:t>
            </a:r>
          </a:p>
        </p:txBody>
      </p:sp>
      <p:sp>
        <p:nvSpPr>
          <p:cNvPr id="27" name="テキスト ボックス 26">
            <a:extLst>
              <a:ext uri="{FF2B5EF4-FFF2-40B4-BE49-F238E27FC236}">
                <a16:creationId xmlns:a16="http://schemas.microsoft.com/office/drawing/2014/main" id="{C35DE191-188E-481D-AA5F-719353FA39B9}"/>
              </a:ext>
            </a:extLst>
          </p:cNvPr>
          <p:cNvSpPr txBox="1"/>
          <p:nvPr/>
        </p:nvSpPr>
        <p:spPr>
          <a:xfrm>
            <a:off x="8406417" y="3621421"/>
            <a:ext cx="772969" cy="219291"/>
          </a:xfrm>
          <a:prstGeom prst="rect">
            <a:avLst/>
          </a:prstGeom>
          <a:noFill/>
        </p:spPr>
        <p:txBody>
          <a:bodyPr wrap="none" rtlCol="0">
            <a:spAutoFit/>
          </a:bodyPr>
          <a:lstStyle/>
          <a:p>
            <a:r>
              <a:rPr lang="en-US" altLang="ja-JP" sz="825" dirty="0"/>
              <a:t>Acc. Cell freq.</a:t>
            </a:r>
            <a:endParaRPr lang="ja-JP" altLang="en-US" sz="825" dirty="0"/>
          </a:p>
        </p:txBody>
      </p:sp>
      <p:sp>
        <p:nvSpPr>
          <p:cNvPr id="28" name="テキスト ボックス 27">
            <a:extLst>
              <a:ext uri="{FF2B5EF4-FFF2-40B4-BE49-F238E27FC236}">
                <a16:creationId xmlns:a16="http://schemas.microsoft.com/office/drawing/2014/main" id="{904220F1-6428-4DEF-AD0E-703EE3EA6639}"/>
              </a:ext>
            </a:extLst>
          </p:cNvPr>
          <p:cNvSpPr txBox="1"/>
          <p:nvPr/>
        </p:nvSpPr>
        <p:spPr>
          <a:xfrm>
            <a:off x="7648196" y="4993161"/>
            <a:ext cx="683200" cy="219291"/>
          </a:xfrm>
          <a:prstGeom prst="rect">
            <a:avLst/>
          </a:prstGeom>
          <a:noFill/>
        </p:spPr>
        <p:txBody>
          <a:bodyPr wrap="none" rtlCol="0">
            <a:spAutoFit/>
          </a:bodyPr>
          <a:lstStyle/>
          <a:p>
            <a:r>
              <a:rPr lang="en-US" altLang="ja-JP" sz="825" dirty="0"/>
              <a:t>Choke freq.</a:t>
            </a:r>
            <a:endParaRPr lang="ja-JP" altLang="en-US" sz="825" dirty="0"/>
          </a:p>
        </p:txBody>
      </p:sp>
      <p:cxnSp>
        <p:nvCxnSpPr>
          <p:cNvPr id="30" name="直線矢印コネクタ 29">
            <a:extLst>
              <a:ext uri="{FF2B5EF4-FFF2-40B4-BE49-F238E27FC236}">
                <a16:creationId xmlns:a16="http://schemas.microsoft.com/office/drawing/2014/main" id="{D6FA328D-F2FB-42AD-B0CA-F8A7FBF2463D}"/>
              </a:ext>
            </a:extLst>
          </p:cNvPr>
          <p:cNvCxnSpPr>
            <a:cxnSpLocks/>
          </p:cNvCxnSpPr>
          <p:nvPr/>
        </p:nvCxnSpPr>
        <p:spPr>
          <a:xfrm>
            <a:off x="7977733" y="4993160"/>
            <a:ext cx="64199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26304B6F-849E-4F5E-9700-9CBEBDFE1D58}"/>
              </a:ext>
            </a:extLst>
          </p:cNvPr>
          <p:cNvSpPr txBox="1"/>
          <p:nvPr/>
        </p:nvSpPr>
        <p:spPr>
          <a:xfrm>
            <a:off x="87422" y="3069196"/>
            <a:ext cx="1324402" cy="30008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altLang="ja-JP" sz="1350" b="1" dirty="0">
                <a:latin typeface="Times New Roman" panose="02020603050405020304" pitchFamily="18" charset="0"/>
                <a:cs typeface="Times New Roman" panose="02020603050405020304" pitchFamily="18" charset="0"/>
              </a:rPr>
              <a:t>Acc. cell tuning</a:t>
            </a:r>
            <a:endParaRPr lang="ja-JP" altLang="en-US" sz="1350" b="1" dirty="0">
              <a:latin typeface="Times New Roman" panose="02020603050405020304" pitchFamily="18" charset="0"/>
              <a:cs typeface="Times New Roman" panose="02020603050405020304" pitchFamily="18" charset="0"/>
            </a:endParaRPr>
          </a:p>
        </p:txBody>
      </p:sp>
      <p:sp>
        <p:nvSpPr>
          <p:cNvPr id="33" name="テキスト ボックス 32">
            <a:extLst>
              <a:ext uri="{FF2B5EF4-FFF2-40B4-BE49-F238E27FC236}">
                <a16:creationId xmlns:a16="http://schemas.microsoft.com/office/drawing/2014/main" id="{FC1BF5C2-11D1-4332-AB3C-856BF46FD54B}"/>
              </a:ext>
            </a:extLst>
          </p:cNvPr>
          <p:cNvSpPr txBox="1"/>
          <p:nvPr/>
        </p:nvSpPr>
        <p:spPr>
          <a:xfrm>
            <a:off x="4571999" y="2993995"/>
            <a:ext cx="1483098" cy="30008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altLang="ja-JP" sz="1350" b="1" dirty="0">
                <a:latin typeface="Times New Roman" panose="02020603050405020304" pitchFamily="18" charset="0"/>
                <a:cs typeface="Times New Roman" panose="02020603050405020304" pitchFamily="18" charset="0"/>
              </a:rPr>
              <a:t>Choke cell tuning</a:t>
            </a:r>
            <a:endParaRPr lang="ja-JP" altLang="en-US" sz="1350" b="1" dirty="0">
              <a:latin typeface="Times New Roman" panose="02020603050405020304" pitchFamily="18" charset="0"/>
              <a:cs typeface="Times New Roman" panose="02020603050405020304" pitchFamily="18" charset="0"/>
            </a:endParaRPr>
          </a:p>
        </p:txBody>
      </p:sp>
      <p:pic>
        <p:nvPicPr>
          <p:cNvPr id="44" name="図 43">
            <a:extLst>
              <a:ext uri="{FF2B5EF4-FFF2-40B4-BE49-F238E27FC236}">
                <a16:creationId xmlns:a16="http://schemas.microsoft.com/office/drawing/2014/main" id="{2EEDE300-504D-48FC-85CB-7286B296A42D}"/>
              </a:ext>
            </a:extLst>
          </p:cNvPr>
          <p:cNvPicPr>
            <a:picLocks noChangeAspect="1"/>
          </p:cNvPicPr>
          <p:nvPr/>
        </p:nvPicPr>
        <p:blipFill>
          <a:blip r:embed="rId11"/>
          <a:stretch>
            <a:fillRect/>
          </a:stretch>
        </p:blipFill>
        <p:spPr>
          <a:xfrm>
            <a:off x="4501721" y="2107297"/>
            <a:ext cx="4583343" cy="808238"/>
          </a:xfrm>
          <a:prstGeom prst="rect">
            <a:avLst/>
          </a:prstGeom>
        </p:spPr>
      </p:pic>
      <p:sp>
        <p:nvSpPr>
          <p:cNvPr id="45" name="テキスト ボックス 44">
            <a:extLst>
              <a:ext uri="{FF2B5EF4-FFF2-40B4-BE49-F238E27FC236}">
                <a16:creationId xmlns:a16="http://schemas.microsoft.com/office/drawing/2014/main" id="{DCEA139F-757E-4F1B-90F3-AAA7BAD43C91}"/>
              </a:ext>
            </a:extLst>
          </p:cNvPr>
          <p:cNvSpPr txBox="1"/>
          <p:nvPr/>
        </p:nvSpPr>
        <p:spPr>
          <a:xfrm>
            <a:off x="4706574" y="1373292"/>
            <a:ext cx="4251805" cy="577081"/>
          </a:xfrm>
          <a:prstGeom prst="rect">
            <a:avLst/>
          </a:prstGeom>
          <a:solidFill>
            <a:schemeClr val="accent2">
              <a:lumMod val="20000"/>
              <a:lumOff val="80000"/>
            </a:schemeClr>
          </a:solidFill>
        </p:spPr>
        <p:txBody>
          <a:bodyPr wrap="none" rtlCol="0">
            <a:spAutoFit/>
          </a:bodyPr>
          <a:lstStyle/>
          <a:p>
            <a:pPr marL="214313" indent="-214313">
              <a:buFont typeface="Arial" panose="020B0604020202020204" pitchFamily="34" charset="0"/>
              <a:buChar char="•"/>
            </a:pPr>
            <a:r>
              <a:rPr lang="en-US" altLang="ja-JP" sz="1050" b="1" dirty="0">
                <a:latin typeface="Times New Roman" panose="02020603050405020304" pitchFamily="18" charset="0"/>
                <a:cs typeface="Times New Roman" panose="02020603050405020304" pitchFamily="18" charset="0"/>
              </a:rPr>
              <a:t>Loss Q at cathode rod and holder is 5x10</a:t>
            </a:r>
            <a:r>
              <a:rPr lang="en-US" altLang="ja-JP" sz="1050" b="1" baseline="30000" dirty="0">
                <a:latin typeface="Times New Roman" panose="02020603050405020304" pitchFamily="18" charset="0"/>
                <a:cs typeface="Times New Roman" panose="02020603050405020304" pitchFamily="18" charset="0"/>
              </a:rPr>
              <a:t>9 </a:t>
            </a:r>
            <a:r>
              <a:rPr lang="en-US" altLang="ja-JP" sz="1050" b="1" dirty="0">
                <a:latin typeface="Times New Roman" panose="02020603050405020304" pitchFamily="18" charset="0"/>
                <a:cs typeface="Times New Roman" panose="02020603050405020304" pitchFamily="18" charset="0"/>
              </a:rPr>
              <a:t>if there is no choke filter.</a:t>
            </a:r>
          </a:p>
          <a:p>
            <a:pPr marL="214313" indent="-214313">
              <a:buFont typeface="Arial" panose="020B0604020202020204" pitchFamily="34" charset="0"/>
              <a:buChar char="•"/>
            </a:pPr>
            <a:r>
              <a:rPr lang="en-US" altLang="ja-JP" sz="1050" b="1" dirty="0">
                <a:latin typeface="Times New Roman" panose="02020603050405020304" pitchFamily="18" charset="0"/>
                <a:cs typeface="Times New Roman" panose="02020603050405020304" pitchFamily="18" charset="0"/>
              </a:rPr>
              <a:t>Target attenuation of choke filter is 30dB for 1% loss.</a:t>
            </a:r>
          </a:p>
          <a:p>
            <a:pPr marL="214313" indent="-214313">
              <a:buFont typeface="Arial" panose="020B0604020202020204" pitchFamily="34" charset="0"/>
              <a:buChar char="•"/>
            </a:pPr>
            <a:r>
              <a:rPr lang="en-US" altLang="ja-JP" sz="1050" b="1" dirty="0">
                <a:latin typeface="Times New Roman" panose="02020603050405020304" pitchFamily="18" charset="0"/>
                <a:cs typeface="Times New Roman" panose="02020603050405020304" pitchFamily="18" charset="0"/>
              </a:rPr>
              <a:t>The choke attenuation was adjusted to be minimum.</a:t>
            </a:r>
          </a:p>
        </p:txBody>
      </p:sp>
      <p:sp>
        <p:nvSpPr>
          <p:cNvPr id="46" name="テキスト ボックス 45">
            <a:extLst>
              <a:ext uri="{FF2B5EF4-FFF2-40B4-BE49-F238E27FC236}">
                <a16:creationId xmlns:a16="http://schemas.microsoft.com/office/drawing/2014/main" id="{A9EA12C8-053B-4C8F-91A8-A329C355C278}"/>
              </a:ext>
            </a:extLst>
          </p:cNvPr>
          <p:cNvSpPr txBox="1"/>
          <p:nvPr/>
        </p:nvSpPr>
        <p:spPr>
          <a:xfrm>
            <a:off x="4927538" y="2273870"/>
            <a:ext cx="567784" cy="253916"/>
          </a:xfrm>
          <a:prstGeom prst="rect">
            <a:avLst/>
          </a:prstGeom>
          <a:noFill/>
        </p:spPr>
        <p:txBody>
          <a:bodyPr wrap="none" rtlCol="0">
            <a:spAutoFit/>
          </a:bodyPr>
          <a:lstStyle/>
          <a:p>
            <a:r>
              <a:rPr lang="en-US" altLang="ja-JP" sz="1050" dirty="0"/>
              <a:t>copper</a:t>
            </a:r>
            <a:endParaRPr lang="ja-JP" altLang="en-US" sz="1050" dirty="0"/>
          </a:p>
        </p:txBody>
      </p:sp>
      <p:cxnSp>
        <p:nvCxnSpPr>
          <p:cNvPr id="48" name="直線コネクタ 47">
            <a:extLst>
              <a:ext uri="{FF2B5EF4-FFF2-40B4-BE49-F238E27FC236}">
                <a16:creationId xmlns:a16="http://schemas.microsoft.com/office/drawing/2014/main" id="{FFD5C559-7204-4BF6-9AA7-B23E6514A016}"/>
              </a:ext>
            </a:extLst>
          </p:cNvPr>
          <p:cNvCxnSpPr/>
          <p:nvPr/>
        </p:nvCxnSpPr>
        <p:spPr>
          <a:xfrm>
            <a:off x="7524666" y="4623739"/>
            <a:ext cx="1507037" cy="0"/>
          </a:xfrm>
          <a:prstGeom prst="line">
            <a:avLst/>
          </a:prstGeom>
          <a:ln>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49" name="テキスト ボックス 48">
            <a:extLst>
              <a:ext uri="{FF2B5EF4-FFF2-40B4-BE49-F238E27FC236}">
                <a16:creationId xmlns:a16="http://schemas.microsoft.com/office/drawing/2014/main" id="{E840CB0B-294B-4C88-90FF-5359B5BF06B6}"/>
              </a:ext>
            </a:extLst>
          </p:cNvPr>
          <p:cNvSpPr txBox="1"/>
          <p:nvPr/>
        </p:nvSpPr>
        <p:spPr>
          <a:xfrm>
            <a:off x="7648196" y="4554455"/>
            <a:ext cx="516488" cy="253916"/>
          </a:xfrm>
          <a:prstGeom prst="rect">
            <a:avLst/>
          </a:prstGeom>
          <a:noFill/>
        </p:spPr>
        <p:txBody>
          <a:bodyPr wrap="none" rtlCol="0">
            <a:spAutoFit/>
          </a:bodyPr>
          <a:lstStyle/>
          <a:p>
            <a:r>
              <a:rPr lang="en-US" altLang="ja-JP" sz="1050" dirty="0"/>
              <a:t>target</a:t>
            </a:r>
            <a:endParaRPr lang="ja-JP" altLang="en-US" sz="1050" dirty="0"/>
          </a:p>
        </p:txBody>
      </p:sp>
      <p:sp>
        <p:nvSpPr>
          <p:cNvPr id="50" name="テキスト ボックス 49">
            <a:extLst>
              <a:ext uri="{FF2B5EF4-FFF2-40B4-BE49-F238E27FC236}">
                <a16:creationId xmlns:a16="http://schemas.microsoft.com/office/drawing/2014/main" id="{8FDC2FC8-627A-43A2-B2B6-7DBD34B07F2C}"/>
              </a:ext>
            </a:extLst>
          </p:cNvPr>
          <p:cNvSpPr txBox="1"/>
          <p:nvPr/>
        </p:nvSpPr>
        <p:spPr>
          <a:xfrm>
            <a:off x="6678080" y="5105522"/>
            <a:ext cx="447730" cy="415498"/>
          </a:xfrm>
          <a:prstGeom prst="rect">
            <a:avLst/>
          </a:prstGeom>
          <a:noFill/>
        </p:spPr>
        <p:txBody>
          <a:bodyPr wrap="square" rtlCol="0">
            <a:spAutoFit/>
          </a:bodyPr>
          <a:lstStyle/>
          <a:p>
            <a:r>
              <a:rPr lang="en-US" altLang="ja-JP" sz="1050" dirty="0"/>
              <a:t>Input</a:t>
            </a:r>
          </a:p>
        </p:txBody>
      </p:sp>
      <p:sp>
        <p:nvSpPr>
          <p:cNvPr id="52" name="テキスト ボックス 51">
            <a:extLst>
              <a:ext uri="{FF2B5EF4-FFF2-40B4-BE49-F238E27FC236}">
                <a16:creationId xmlns:a16="http://schemas.microsoft.com/office/drawing/2014/main" id="{DC8D9013-7F8B-4136-B2AB-DED4F3C3CA99}"/>
              </a:ext>
            </a:extLst>
          </p:cNvPr>
          <p:cNvSpPr txBox="1"/>
          <p:nvPr/>
        </p:nvSpPr>
        <p:spPr>
          <a:xfrm>
            <a:off x="4834408" y="2036591"/>
            <a:ext cx="845103" cy="230832"/>
          </a:xfrm>
          <a:prstGeom prst="rect">
            <a:avLst/>
          </a:prstGeom>
          <a:noFill/>
        </p:spPr>
        <p:txBody>
          <a:bodyPr wrap="none" rtlCol="0">
            <a:spAutoFit/>
          </a:bodyPr>
          <a:lstStyle/>
          <a:p>
            <a:r>
              <a:rPr lang="en-US" altLang="ja-JP" sz="900" dirty="0"/>
              <a:t>Stainless steel</a:t>
            </a:r>
            <a:endParaRPr lang="ja-JP" altLang="en-US" sz="900" dirty="0"/>
          </a:p>
        </p:txBody>
      </p:sp>
      <p:cxnSp>
        <p:nvCxnSpPr>
          <p:cNvPr id="54" name="直線コネクタ 53">
            <a:extLst>
              <a:ext uri="{FF2B5EF4-FFF2-40B4-BE49-F238E27FC236}">
                <a16:creationId xmlns:a16="http://schemas.microsoft.com/office/drawing/2014/main" id="{57B318B9-BEA7-4D26-829B-10761197F825}"/>
              </a:ext>
            </a:extLst>
          </p:cNvPr>
          <p:cNvCxnSpPr>
            <a:cxnSpLocks/>
          </p:cNvCxnSpPr>
          <p:nvPr/>
        </p:nvCxnSpPr>
        <p:spPr>
          <a:xfrm flipV="1">
            <a:off x="4825792" y="2232799"/>
            <a:ext cx="748241"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56" name="テキスト ボックス 55">
            <a:extLst>
              <a:ext uri="{FF2B5EF4-FFF2-40B4-BE49-F238E27FC236}">
                <a16:creationId xmlns:a16="http://schemas.microsoft.com/office/drawing/2014/main" id="{BA318D8F-D6A5-4C9B-924A-31C378B57A22}"/>
              </a:ext>
            </a:extLst>
          </p:cNvPr>
          <p:cNvSpPr txBox="1"/>
          <p:nvPr/>
        </p:nvSpPr>
        <p:spPr>
          <a:xfrm>
            <a:off x="6609129" y="2232799"/>
            <a:ext cx="792205" cy="253916"/>
          </a:xfrm>
          <a:prstGeom prst="rect">
            <a:avLst/>
          </a:prstGeom>
          <a:noFill/>
        </p:spPr>
        <p:txBody>
          <a:bodyPr wrap="none" rtlCol="0">
            <a:spAutoFit/>
          </a:bodyPr>
          <a:lstStyle/>
          <a:p>
            <a:r>
              <a:rPr lang="en-US" altLang="ja-JP" sz="1050" dirty="0" err="1"/>
              <a:t>Q</a:t>
            </a:r>
            <a:r>
              <a:rPr lang="en-US" altLang="ja-JP" sz="1050" baseline="-25000" dirty="0" err="1"/>
              <a:t>loss</a:t>
            </a:r>
            <a:r>
              <a:rPr lang="en-US" altLang="ja-JP" sz="1050" dirty="0"/>
              <a:t>=5x10</a:t>
            </a:r>
            <a:r>
              <a:rPr lang="en-US" altLang="ja-JP" sz="1050" baseline="30000" dirty="0"/>
              <a:t>9</a:t>
            </a:r>
            <a:endParaRPr lang="ja-JP" altLang="en-US" sz="1050" baseline="30000" dirty="0"/>
          </a:p>
        </p:txBody>
      </p:sp>
    </p:spTree>
    <p:extLst>
      <p:ext uri="{BB962C8B-B14F-4D97-AF65-F5344CB8AC3E}">
        <p14:creationId xmlns:p14="http://schemas.microsoft.com/office/powerpoint/2010/main" val="25935068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FD291A7C-0588-4AB2-A922-90FA4EE74D20}"/>
              </a:ext>
            </a:extLst>
          </p:cNvPr>
          <p:cNvSpPr txBox="1"/>
          <p:nvPr/>
        </p:nvSpPr>
        <p:spPr>
          <a:xfrm>
            <a:off x="1920985" y="369309"/>
            <a:ext cx="5494196" cy="461665"/>
          </a:xfrm>
          <a:prstGeom prst="rect">
            <a:avLst/>
          </a:prstGeom>
          <a:noFill/>
        </p:spPr>
        <p:txBody>
          <a:bodyPr wrap="none" rtlCol="0">
            <a:spAutoFit/>
          </a:bodyPr>
          <a:lstStyle/>
          <a:p>
            <a:r>
              <a:rPr lang="en-US" altLang="ja-JP" sz="2400" b="1" dirty="0">
                <a:latin typeface="Times New Roman" panose="02020603050405020304" pitchFamily="18" charset="0"/>
                <a:cs typeface="Times New Roman" panose="02020603050405020304" pitchFamily="18" charset="0"/>
              </a:rPr>
              <a:t>Vertical test of the 1.5 cell type SRF gun </a:t>
            </a:r>
            <a:endParaRPr lang="ja-JP" altLang="en-US" sz="2400" b="1" dirty="0">
              <a:latin typeface="Times New Roman" panose="02020603050405020304" pitchFamily="18" charset="0"/>
              <a:cs typeface="Times New Roman" panose="02020603050405020304" pitchFamily="18" charset="0"/>
            </a:endParaRPr>
          </a:p>
        </p:txBody>
      </p:sp>
      <p:sp>
        <p:nvSpPr>
          <p:cNvPr id="10" name="テキスト ボックス 9">
            <a:extLst>
              <a:ext uri="{FF2B5EF4-FFF2-40B4-BE49-F238E27FC236}">
                <a16:creationId xmlns:a16="http://schemas.microsoft.com/office/drawing/2014/main" id="{12B3BFE0-421E-4BFE-AAB1-89CF92E3B13B}"/>
              </a:ext>
            </a:extLst>
          </p:cNvPr>
          <p:cNvSpPr txBox="1"/>
          <p:nvPr/>
        </p:nvSpPr>
        <p:spPr>
          <a:xfrm>
            <a:off x="1633803" y="1328587"/>
            <a:ext cx="5616133" cy="300082"/>
          </a:xfrm>
          <a:prstGeom prst="rect">
            <a:avLst/>
          </a:prstGeom>
          <a:solidFill>
            <a:schemeClr val="accent1">
              <a:lumMod val="20000"/>
              <a:lumOff val="80000"/>
            </a:schemeClr>
          </a:solidFill>
        </p:spPr>
        <p:txBody>
          <a:bodyPr wrap="square" rtlCol="0">
            <a:spAutoFit/>
          </a:bodyPr>
          <a:lstStyle/>
          <a:p>
            <a:pPr marL="214313" indent="-214313">
              <a:buFont typeface="Arial" panose="020B0604020202020204" pitchFamily="34" charset="0"/>
              <a:buChar char="•"/>
            </a:pPr>
            <a:r>
              <a:rPr lang="en-US" altLang="ja-JP" sz="1350" b="1" dirty="0">
                <a:latin typeface="Times New Roman" panose="02020603050405020304" pitchFamily="18" charset="0"/>
                <a:ea typeface="メイリオ" panose="020B0604030504040204" pitchFamily="50" charset="-128"/>
                <a:cs typeface="Times New Roman" panose="02020603050405020304" pitchFamily="18" charset="0"/>
              </a:rPr>
              <a:t>The maximum gradient without cathode rod reached to target value.</a:t>
            </a:r>
          </a:p>
        </p:txBody>
      </p:sp>
      <p:sp>
        <p:nvSpPr>
          <p:cNvPr id="11" name="スライド番号プレースホルダー 10">
            <a:extLst>
              <a:ext uri="{FF2B5EF4-FFF2-40B4-BE49-F238E27FC236}">
                <a16:creationId xmlns:a16="http://schemas.microsoft.com/office/drawing/2014/main" id="{BB06766D-9F13-4B02-8AC3-EFB97AF5E74D}"/>
              </a:ext>
            </a:extLst>
          </p:cNvPr>
          <p:cNvSpPr>
            <a:spLocks noGrp="1"/>
          </p:cNvSpPr>
          <p:nvPr>
            <p:ph type="sldNum" sz="quarter" idx="12"/>
          </p:nvPr>
        </p:nvSpPr>
        <p:spPr/>
        <p:txBody>
          <a:bodyPr/>
          <a:lstStyle/>
          <a:p>
            <a:fld id="{634EE969-73BE-496D-956F-854962810601}" type="slidenum">
              <a:rPr kumimoji="1" lang="ja-JP" altLang="en-US" smtClean="0"/>
              <a:t>15</a:t>
            </a:fld>
            <a:endParaRPr kumimoji="1" lang="ja-JP" altLang="en-US"/>
          </a:p>
        </p:txBody>
      </p:sp>
      <p:graphicFrame>
        <p:nvGraphicFramePr>
          <p:cNvPr id="14" name="オブジェクト 13">
            <a:extLst>
              <a:ext uri="{FF2B5EF4-FFF2-40B4-BE49-F238E27FC236}">
                <a16:creationId xmlns:a16="http://schemas.microsoft.com/office/drawing/2014/main" id="{AED5C99C-8D0C-4FA9-86F3-2326B95DDB9F}"/>
              </a:ext>
            </a:extLst>
          </p:cNvPr>
          <p:cNvGraphicFramePr>
            <a:graphicFrameLocks noChangeAspect="1"/>
          </p:cNvGraphicFramePr>
          <p:nvPr/>
        </p:nvGraphicFramePr>
        <p:xfrm>
          <a:off x="3418192" y="1677838"/>
          <a:ext cx="3348536" cy="3132162"/>
        </p:xfrm>
        <a:graphic>
          <a:graphicData uri="http://schemas.openxmlformats.org/presentationml/2006/ole">
            <mc:AlternateContent xmlns:mc="http://schemas.openxmlformats.org/markup-compatibility/2006">
              <mc:Choice xmlns:v="urn:schemas-microsoft-com:vml" Requires="v">
                <p:oleObj name="KGPlot" r:id="rId3" imgW="6121440" imgH="5727600" progId="KGraph_Plot">
                  <p:embed/>
                </p:oleObj>
              </mc:Choice>
              <mc:Fallback>
                <p:oleObj name="KGPlot" r:id="rId3" imgW="6121440" imgH="5727600" progId="KGraph_Plot">
                  <p:embed/>
                  <p:pic>
                    <p:nvPicPr>
                      <p:cNvPr id="0" name=""/>
                      <p:cNvPicPr/>
                      <p:nvPr/>
                    </p:nvPicPr>
                    <p:blipFill>
                      <a:blip r:embed="rId4"/>
                      <a:stretch>
                        <a:fillRect/>
                      </a:stretch>
                    </p:blipFill>
                    <p:spPr>
                      <a:xfrm>
                        <a:off x="3418192" y="1677838"/>
                        <a:ext cx="3348536" cy="3132162"/>
                      </a:xfrm>
                      <a:prstGeom prst="rect">
                        <a:avLst/>
                      </a:prstGeom>
                    </p:spPr>
                  </p:pic>
                </p:oleObj>
              </mc:Fallback>
            </mc:AlternateContent>
          </a:graphicData>
        </a:graphic>
      </p:graphicFrame>
      <p:graphicFrame>
        <p:nvGraphicFramePr>
          <p:cNvPr id="15" name="オブジェクト 14">
            <a:extLst>
              <a:ext uri="{FF2B5EF4-FFF2-40B4-BE49-F238E27FC236}">
                <a16:creationId xmlns:a16="http://schemas.microsoft.com/office/drawing/2014/main" id="{77C940C9-1E4D-449A-988D-8AC5DDC8B044}"/>
              </a:ext>
            </a:extLst>
          </p:cNvPr>
          <p:cNvGraphicFramePr>
            <a:graphicFrameLocks noChangeAspect="1"/>
          </p:cNvGraphicFramePr>
          <p:nvPr/>
        </p:nvGraphicFramePr>
        <p:xfrm>
          <a:off x="197657" y="1612956"/>
          <a:ext cx="3220535" cy="3265110"/>
        </p:xfrm>
        <a:graphic>
          <a:graphicData uri="http://schemas.openxmlformats.org/presentationml/2006/ole">
            <mc:AlternateContent xmlns:mc="http://schemas.openxmlformats.org/markup-compatibility/2006">
              <mc:Choice xmlns:v="urn:schemas-microsoft-com:vml" Requires="v">
                <p:oleObj name="KGPlot" r:id="rId5" imgW="5651280" imgH="5727600" progId="KGraph_Plot">
                  <p:embed/>
                </p:oleObj>
              </mc:Choice>
              <mc:Fallback>
                <p:oleObj name="KGPlot" r:id="rId5" imgW="5651280" imgH="5727600" progId="KGraph_Plot">
                  <p:embed/>
                  <p:pic>
                    <p:nvPicPr>
                      <p:cNvPr id="0" name=""/>
                      <p:cNvPicPr/>
                      <p:nvPr/>
                    </p:nvPicPr>
                    <p:blipFill>
                      <a:blip r:embed="rId6"/>
                      <a:stretch>
                        <a:fillRect/>
                      </a:stretch>
                    </p:blipFill>
                    <p:spPr>
                      <a:xfrm>
                        <a:off x="197657" y="1612956"/>
                        <a:ext cx="3220535" cy="3265110"/>
                      </a:xfrm>
                      <a:prstGeom prst="rect">
                        <a:avLst/>
                      </a:prstGeom>
                    </p:spPr>
                  </p:pic>
                </p:oleObj>
              </mc:Fallback>
            </mc:AlternateContent>
          </a:graphicData>
        </a:graphic>
      </p:graphicFrame>
      <p:sp>
        <p:nvSpPr>
          <p:cNvPr id="18" name="星 5 10">
            <a:extLst>
              <a:ext uri="{FF2B5EF4-FFF2-40B4-BE49-F238E27FC236}">
                <a16:creationId xmlns:a16="http://schemas.microsoft.com/office/drawing/2014/main" id="{CB927AEE-9B41-42B9-825D-0ADFEB674604}"/>
              </a:ext>
            </a:extLst>
          </p:cNvPr>
          <p:cNvSpPr/>
          <p:nvPr/>
        </p:nvSpPr>
        <p:spPr>
          <a:xfrm>
            <a:off x="5138582" y="2916803"/>
            <a:ext cx="111716" cy="111937"/>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5" name="テキスト ボックス 4">
            <a:extLst>
              <a:ext uri="{FF2B5EF4-FFF2-40B4-BE49-F238E27FC236}">
                <a16:creationId xmlns:a16="http://schemas.microsoft.com/office/drawing/2014/main" id="{8A708857-2E65-4752-BDD0-32B1F21F458A}"/>
              </a:ext>
            </a:extLst>
          </p:cNvPr>
          <p:cNvSpPr txBox="1"/>
          <p:nvPr/>
        </p:nvSpPr>
        <p:spPr>
          <a:xfrm>
            <a:off x="4565060" y="2936016"/>
            <a:ext cx="668901" cy="300082"/>
          </a:xfrm>
          <a:prstGeom prst="rect">
            <a:avLst/>
          </a:prstGeom>
          <a:noFill/>
        </p:spPr>
        <p:txBody>
          <a:bodyPr wrap="none" rtlCol="0">
            <a:spAutoFit/>
          </a:bodyPr>
          <a:lstStyle/>
          <a:p>
            <a:r>
              <a:rPr lang="en-US" altLang="ja-JP" sz="1350" b="1" dirty="0">
                <a:latin typeface="Times New Roman" panose="02020603050405020304" pitchFamily="18" charset="0"/>
                <a:cs typeface="Times New Roman" panose="02020603050405020304" pitchFamily="18" charset="0"/>
              </a:rPr>
              <a:t>Target</a:t>
            </a:r>
            <a:endParaRPr lang="ja-JP" altLang="en-US" sz="1350" b="1" dirty="0">
              <a:latin typeface="Times New Roman" panose="02020603050405020304" pitchFamily="18" charset="0"/>
              <a:cs typeface="Times New Roman" panose="02020603050405020304" pitchFamily="18" charset="0"/>
            </a:endParaRPr>
          </a:p>
        </p:txBody>
      </p:sp>
      <p:cxnSp>
        <p:nvCxnSpPr>
          <p:cNvPr id="19" name="直線コネクタ 18">
            <a:extLst>
              <a:ext uri="{FF2B5EF4-FFF2-40B4-BE49-F238E27FC236}">
                <a16:creationId xmlns:a16="http://schemas.microsoft.com/office/drawing/2014/main" id="{E93AA254-585F-4F48-BCBB-4780FA66059E}"/>
              </a:ext>
            </a:extLst>
          </p:cNvPr>
          <p:cNvCxnSpPr/>
          <p:nvPr/>
        </p:nvCxnSpPr>
        <p:spPr>
          <a:xfrm flipV="1">
            <a:off x="595454" y="1226843"/>
            <a:ext cx="8100000" cy="0"/>
          </a:xfrm>
          <a:prstGeom prst="line">
            <a:avLst/>
          </a:prstGeom>
          <a:ln w="76200" cmpd="thinThick"/>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20EEDBF9-8C6C-436F-AFF1-9FB77E7E7F04}"/>
              </a:ext>
            </a:extLst>
          </p:cNvPr>
          <p:cNvSpPr txBox="1"/>
          <p:nvPr/>
        </p:nvSpPr>
        <p:spPr>
          <a:xfrm>
            <a:off x="1949686" y="4876530"/>
            <a:ext cx="5213478" cy="715581"/>
          </a:xfrm>
          <a:prstGeom prst="rect">
            <a:avLst/>
          </a:prstGeom>
          <a:solidFill>
            <a:schemeClr val="accent2">
              <a:lumMod val="20000"/>
              <a:lumOff val="80000"/>
            </a:schemeClr>
          </a:solidFill>
        </p:spPr>
        <p:txBody>
          <a:bodyPr wrap="none" rtlCol="0">
            <a:spAutoFit/>
          </a:bodyPr>
          <a:lstStyle/>
          <a:p>
            <a:r>
              <a:rPr lang="en-US" altLang="ja-JP" sz="1350" b="1" dirty="0">
                <a:latin typeface="Times New Roman" panose="02020603050405020304" pitchFamily="18" charset="0"/>
                <a:cs typeface="Times New Roman" panose="02020603050405020304" pitchFamily="18" charset="0"/>
              </a:rPr>
              <a:t>We can shift the main target to cathode rod and holder development</a:t>
            </a:r>
          </a:p>
          <a:p>
            <a:r>
              <a:rPr lang="ja-JP" altLang="en-US" sz="1350" b="1" dirty="0">
                <a:latin typeface="Times New Roman" panose="02020603050405020304" pitchFamily="18" charset="0"/>
                <a:cs typeface="Times New Roman" panose="02020603050405020304" pitchFamily="18" charset="0"/>
              </a:rPr>
              <a:t>・</a:t>
            </a:r>
            <a:r>
              <a:rPr lang="en-US" altLang="ja-JP" sz="1350" b="1" dirty="0">
                <a:latin typeface="Times New Roman" panose="02020603050405020304" pitchFamily="18" charset="0"/>
                <a:cs typeface="Times New Roman" panose="02020603050405020304" pitchFamily="18" charset="0"/>
              </a:rPr>
              <a:t>Effective</a:t>
            </a:r>
            <a:r>
              <a:rPr lang="ja-JP" altLang="en-US" sz="1350" b="1" dirty="0">
                <a:latin typeface="Times New Roman" panose="02020603050405020304" pitchFamily="18" charset="0"/>
                <a:cs typeface="Times New Roman" panose="02020603050405020304" pitchFamily="18" charset="0"/>
              </a:rPr>
              <a:t> </a:t>
            </a:r>
            <a:r>
              <a:rPr lang="en-US" altLang="ja-JP" sz="1350" b="1" dirty="0">
                <a:latin typeface="Times New Roman" panose="02020603050405020304" pitchFamily="18" charset="0"/>
                <a:cs typeface="Times New Roman" panose="02020603050405020304" pitchFamily="18" charset="0"/>
              </a:rPr>
              <a:t>cooling</a:t>
            </a:r>
            <a:r>
              <a:rPr lang="ja-JP" altLang="en-US" sz="1350" b="1" dirty="0">
                <a:latin typeface="Times New Roman" panose="02020603050405020304" pitchFamily="18" charset="0"/>
                <a:cs typeface="Times New Roman" panose="02020603050405020304" pitchFamily="18" charset="0"/>
              </a:rPr>
              <a:t> </a:t>
            </a:r>
            <a:r>
              <a:rPr lang="en-US" altLang="ja-JP" sz="1350" b="1" dirty="0">
                <a:latin typeface="Times New Roman" panose="02020603050405020304" pitchFamily="18" charset="0"/>
                <a:cs typeface="Times New Roman" panose="02020603050405020304" pitchFamily="18" charset="0"/>
              </a:rPr>
              <a:t>structure to</a:t>
            </a:r>
            <a:r>
              <a:rPr lang="ja-JP" altLang="en-US" sz="1350" b="1" dirty="0">
                <a:latin typeface="Times New Roman" panose="02020603050405020304" pitchFamily="18" charset="0"/>
                <a:cs typeface="Times New Roman" panose="02020603050405020304" pitchFamily="18" charset="0"/>
              </a:rPr>
              <a:t> </a:t>
            </a:r>
            <a:r>
              <a:rPr lang="en-US" altLang="ja-JP" sz="1350" b="1" dirty="0">
                <a:latin typeface="Times New Roman" panose="02020603050405020304" pitchFamily="18" charset="0"/>
                <a:cs typeface="Times New Roman" panose="02020603050405020304" pitchFamily="18" charset="0"/>
              </a:rPr>
              <a:t>keep</a:t>
            </a:r>
            <a:r>
              <a:rPr lang="ja-JP" altLang="en-US" sz="1350" b="1" dirty="0">
                <a:latin typeface="Times New Roman" panose="02020603050405020304" pitchFamily="18" charset="0"/>
                <a:cs typeface="Times New Roman" panose="02020603050405020304" pitchFamily="18" charset="0"/>
              </a:rPr>
              <a:t> </a:t>
            </a:r>
            <a:r>
              <a:rPr lang="en-US" altLang="ja-JP" sz="1350" b="1" dirty="0">
                <a:latin typeface="Times New Roman" panose="02020603050405020304" pitchFamily="18" charset="0"/>
                <a:cs typeface="Times New Roman" panose="02020603050405020304" pitchFamily="18" charset="0"/>
              </a:rPr>
              <a:t>the</a:t>
            </a:r>
            <a:r>
              <a:rPr lang="ja-JP" altLang="en-US" sz="1350" b="1" dirty="0">
                <a:latin typeface="Times New Roman" panose="02020603050405020304" pitchFamily="18" charset="0"/>
                <a:cs typeface="Times New Roman" panose="02020603050405020304" pitchFamily="18" charset="0"/>
              </a:rPr>
              <a:t> </a:t>
            </a:r>
            <a:r>
              <a:rPr lang="en-US" altLang="ja-JP" sz="1350" b="1" dirty="0">
                <a:latin typeface="Times New Roman" panose="02020603050405020304" pitchFamily="18" charset="0"/>
                <a:cs typeface="Times New Roman" panose="02020603050405020304" pitchFamily="18" charset="0"/>
              </a:rPr>
              <a:t>cathode</a:t>
            </a:r>
            <a:r>
              <a:rPr lang="ja-JP" altLang="en-US" sz="1350" b="1" dirty="0">
                <a:latin typeface="Times New Roman" panose="02020603050405020304" pitchFamily="18" charset="0"/>
                <a:cs typeface="Times New Roman" panose="02020603050405020304" pitchFamily="18" charset="0"/>
              </a:rPr>
              <a:t> </a:t>
            </a:r>
            <a:r>
              <a:rPr lang="en-US" altLang="ja-JP" sz="1350" b="1" dirty="0">
                <a:latin typeface="Times New Roman" panose="02020603050405020304" pitchFamily="18" charset="0"/>
                <a:cs typeface="Times New Roman" panose="02020603050405020304" pitchFamily="18" charset="0"/>
              </a:rPr>
              <a:t>rod</a:t>
            </a:r>
            <a:r>
              <a:rPr lang="ja-JP" altLang="en-US" sz="1350" b="1" dirty="0">
                <a:latin typeface="Times New Roman" panose="02020603050405020304" pitchFamily="18" charset="0"/>
                <a:cs typeface="Times New Roman" panose="02020603050405020304" pitchFamily="18" charset="0"/>
              </a:rPr>
              <a:t> </a:t>
            </a:r>
            <a:r>
              <a:rPr lang="en-US" altLang="ja-JP" sz="1350" b="1" dirty="0">
                <a:latin typeface="Times New Roman" panose="02020603050405020304" pitchFamily="18" charset="0"/>
                <a:cs typeface="Times New Roman" panose="02020603050405020304" pitchFamily="18" charset="0"/>
              </a:rPr>
              <a:t>around</a:t>
            </a:r>
            <a:r>
              <a:rPr lang="ja-JP" altLang="en-US" sz="1350" b="1" dirty="0">
                <a:latin typeface="Times New Roman" panose="02020603050405020304" pitchFamily="18" charset="0"/>
                <a:cs typeface="Times New Roman" panose="02020603050405020304" pitchFamily="18" charset="0"/>
              </a:rPr>
              <a:t> </a:t>
            </a:r>
            <a:r>
              <a:rPr lang="en-US" altLang="ja-JP" sz="1350" b="1" dirty="0">
                <a:latin typeface="Times New Roman" panose="02020603050405020304" pitchFamily="18" charset="0"/>
                <a:cs typeface="Times New Roman" panose="02020603050405020304" pitchFamily="18" charset="0"/>
              </a:rPr>
              <a:t>2K.</a:t>
            </a:r>
          </a:p>
          <a:p>
            <a:r>
              <a:rPr lang="ja-JP" altLang="en-US" sz="1350" b="1" dirty="0">
                <a:latin typeface="Times New Roman" panose="02020603050405020304" pitchFamily="18" charset="0"/>
                <a:cs typeface="Times New Roman" panose="02020603050405020304" pitchFamily="18" charset="0"/>
              </a:rPr>
              <a:t>・</a:t>
            </a:r>
            <a:r>
              <a:rPr lang="en-US" altLang="ja-JP" sz="1350" b="1" dirty="0">
                <a:latin typeface="Times New Roman" panose="02020603050405020304" pitchFamily="18" charset="0"/>
                <a:cs typeface="Times New Roman" panose="02020603050405020304" pitchFamily="18" charset="0"/>
              </a:rPr>
              <a:t>Particle free cathode transport method.</a:t>
            </a:r>
          </a:p>
        </p:txBody>
      </p:sp>
      <p:pic>
        <p:nvPicPr>
          <p:cNvPr id="13" name="図 12" descr="テーブル, 室内, 座っている, 床 が含まれている画像&#10;&#10;自動的に生成された説明">
            <a:extLst>
              <a:ext uri="{FF2B5EF4-FFF2-40B4-BE49-F238E27FC236}">
                <a16:creationId xmlns:a16="http://schemas.microsoft.com/office/drawing/2014/main" id="{DC8289A0-21E1-41D2-B69B-85551DEC195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8147" t="650" r="25785" b="19551"/>
          <a:stretch/>
        </p:blipFill>
        <p:spPr>
          <a:xfrm>
            <a:off x="7249936" y="3317959"/>
            <a:ext cx="1639190" cy="1597159"/>
          </a:xfrm>
          <a:prstGeom prst="rect">
            <a:avLst/>
          </a:prstGeom>
        </p:spPr>
      </p:pic>
      <p:pic>
        <p:nvPicPr>
          <p:cNvPr id="16" name="図 15">
            <a:extLst>
              <a:ext uri="{FF2B5EF4-FFF2-40B4-BE49-F238E27FC236}">
                <a16:creationId xmlns:a16="http://schemas.microsoft.com/office/drawing/2014/main" id="{47B6962A-3822-4D19-9D79-241EF60F64E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2187" r="9471"/>
          <a:stretch/>
        </p:blipFill>
        <p:spPr>
          <a:xfrm>
            <a:off x="6835764" y="1593978"/>
            <a:ext cx="2224465" cy="1597159"/>
          </a:xfrm>
          <a:prstGeom prst="rect">
            <a:avLst/>
          </a:prstGeom>
        </p:spPr>
      </p:pic>
      <p:cxnSp>
        <p:nvCxnSpPr>
          <p:cNvPr id="8" name="直線コネクタ 7">
            <a:extLst>
              <a:ext uri="{FF2B5EF4-FFF2-40B4-BE49-F238E27FC236}">
                <a16:creationId xmlns:a16="http://schemas.microsoft.com/office/drawing/2014/main" id="{0594D2BF-DF6C-48CF-9A59-55BB06F15F15}"/>
              </a:ext>
            </a:extLst>
          </p:cNvPr>
          <p:cNvCxnSpPr/>
          <p:nvPr/>
        </p:nvCxnSpPr>
        <p:spPr>
          <a:xfrm>
            <a:off x="7203518" y="3289439"/>
            <a:ext cx="1685608" cy="1641095"/>
          </a:xfrm>
          <a:prstGeom prst="line">
            <a:avLst/>
          </a:prstGeom>
          <a:ln w="38100"/>
        </p:spPr>
        <p:style>
          <a:lnRef idx="1">
            <a:schemeClr val="dk1"/>
          </a:lnRef>
          <a:fillRef idx="0">
            <a:schemeClr val="dk1"/>
          </a:fillRef>
          <a:effectRef idx="0">
            <a:schemeClr val="dk1"/>
          </a:effectRef>
          <a:fontRef idx="minor">
            <a:schemeClr val="tx1"/>
          </a:fontRef>
        </p:style>
      </p:cxnSp>
      <p:cxnSp>
        <p:nvCxnSpPr>
          <p:cNvPr id="17" name="直線コネクタ 16">
            <a:extLst>
              <a:ext uri="{FF2B5EF4-FFF2-40B4-BE49-F238E27FC236}">
                <a16:creationId xmlns:a16="http://schemas.microsoft.com/office/drawing/2014/main" id="{974D3FF7-0628-4561-A52A-2E6C267857D8}"/>
              </a:ext>
            </a:extLst>
          </p:cNvPr>
          <p:cNvCxnSpPr>
            <a:cxnSpLocks/>
          </p:cNvCxnSpPr>
          <p:nvPr/>
        </p:nvCxnSpPr>
        <p:spPr>
          <a:xfrm flipV="1">
            <a:off x="7249936" y="3297979"/>
            <a:ext cx="1639190" cy="1558571"/>
          </a:xfrm>
          <a:prstGeom prst="line">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745459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33270C5-FFCB-4B65-AF6F-60907254EC66}"/>
              </a:ext>
            </a:extLst>
          </p:cNvPr>
          <p:cNvSpPr txBox="1"/>
          <p:nvPr/>
        </p:nvSpPr>
        <p:spPr>
          <a:xfrm>
            <a:off x="1585011" y="-53957"/>
            <a:ext cx="6826228" cy="584775"/>
          </a:xfrm>
          <a:prstGeom prst="rect">
            <a:avLst/>
          </a:prstGeom>
          <a:noFill/>
        </p:spPr>
        <p:txBody>
          <a:bodyPr wrap="none" rtlCol="0">
            <a:spAutoFit/>
          </a:bodyPr>
          <a:lstStyle/>
          <a:p>
            <a:r>
              <a:rPr kumimoji="1" lang="en-US" altLang="ja-JP" sz="3200" b="1" dirty="0">
                <a:latin typeface="Times New Roman" panose="02020603050405020304" pitchFamily="18" charset="0"/>
                <a:cs typeface="Times New Roman" panose="02020603050405020304" pitchFamily="18" charset="0"/>
              </a:rPr>
              <a:t>Vertical test with cathode rod (4</a:t>
            </a:r>
            <a:r>
              <a:rPr kumimoji="1" lang="en-US" altLang="ja-JP" sz="3200" b="1" baseline="30000" dirty="0">
                <a:latin typeface="Times New Roman" panose="02020603050405020304" pitchFamily="18" charset="0"/>
                <a:cs typeface="Times New Roman" panose="02020603050405020304" pitchFamily="18" charset="0"/>
              </a:rPr>
              <a:t>th</a:t>
            </a:r>
            <a:r>
              <a:rPr kumimoji="1" lang="en-US" altLang="ja-JP" sz="3200" b="1" dirty="0">
                <a:latin typeface="Times New Roman" panose="02020603050405020304" pitchFamily="18" charset="0"/>
                <a:cs typeface="Times New Roman" panose="02020603050405020304" pitchFamily="18" charset="0"/>
              </a:rPr>
              <a:t> VT)</a:t>
            </a:r>
            <a:endParaRPr kumimoji="1" lang="ja-JP" altLang="en-US" sz="3200" b="1" dirty="0">
              <a:latin typeface="Times New Roman" panose="02020603050405020304" pitchFamily="18" charset="0"/>
              <a:cs typeface="Times New Roman" panose="02020603050405020304" pitchFamily="18" charset="0"/>
            </a:endParaRPr>
          </a:p>
        </p:txBody>
      </p:sp>
      <p:cxnSp>
        <p:nvCxnSpPr>
          <p:cNvPr id="3" name="直線コネクタ 2">
            <a:extLst>
              <a:ext uri="{FF2B5EF4-FFF2-40B4-BE49-F238E27FC236}">
                <a16:creationId xmlns:a16="http://schemas.microsoft.com/office/drawing/2014/main" id="{98129E8B-38C2-4420-8ADC-E5C5EA6E6574}"/>
              </a:ext>
            </a:extLst>
          </p:cNvPr>
          <p:cNvCxnSpPr/>
          <p:nvPr/>
        </p:nvCxnSpPr>
        <p:spPr>
          <a:xfrm>
            <a:off x="93548" y="492790"/>
            <a:ext cx="9050452" cy="38028"/>
          </a:xfrm>
          <a:prstGeom prst="line">
            <a:avLst/>
          </a:prstGeom>
          <a:ln w="76200" cmpd="thinThick"/>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F5027F94-713C-4E5F-8559-F39A7161F1BC}"/>
              </a:ext>
            </a:extLst>
          </p:cNvPr>
          <p:cNvSpPr txBox="1"/>
          <p:nvPr/>
        </p:nvSpPr>
        <p:spPr>
          <a:xfrm>
            <a:off x="45099" y="530818"/>
            <a:ext cx="9098902" cy="1077218"/>
          </a:xfrm>
          <a:prstGeom prst="rect">
            <a:avLst/>
          </a:prstGeom>
          <a:solidFill>
            <a:schemeClr val="accent1">
              <a:lumMod val="20000"/>
              <a:lumOff val="80000"/>
            </a:schemeClr>
          </a:solidFill>
        </p:spPr>
        <p:txBody>
          <a:bodyPr wrap="square" rtlCol="0">
            <a:spAutoFit/>
          </a:bodyPr>
          <a:lstStyle/>
          <a:p>
            <a:pPr marL="285750" indent="-285750">
              <a:buFont typeface="Arial" panose="020B0604020202020204" pitchFamily="34" charset="0"/>
              <a:buChar char="•"/>
            </a:pPr>
            <a:r>
              <a:rPr kumimoji="1" lang="en-US" altLang="ja-JP" sz="1600" dirty="0">
                <a:latin typeface="Times New Roman" panose="02020603050405020304" pitchFamily="18" charset="0"/>
                <a:ea typeface="メイリオ" panose="020B0604030504040204" pitchFamily="50" charset="-128"/>
                <a:cs typeface="Times New Roman" panose="02020603050405020304" pitchFamily="18" charset="0"/>
              </a:rPr>
              <a:t>The maximum gradient without cathode rod reached to target value.</a:t>
            </a:r>
          </a:p>
          <a:p>
            <a:pPr marL="285750" indent="-285750">
              <a:buFont typeface="Arial" panose="020B0604020202020204" pitchFamily="34" charset="0"/>
              <a:buChar char="•"/>
            </a:pPr>
            <a:r>
              <a:rPr kumimoji="1" lang="en-US" altLang="ja-JP" sz="1600" dirty="0">
                <a:latin typeface="Times New Roman" panose="02020603050405020304" pitchFamily="18" charset="0"/>
                <a:ea typeface="メイリオ" panose="020B0604030504040204" pitchFamily="50" charset="-128"/>
                <a:cs typeface="Times New Roman" panose="02020603050405020304" pitchFamily="18" charset="0"/>
              </a:rPr>
              <a:t>However the Q value is dropped at 15 MV/m with cathode rod.</a:t>
            </a:r>
          </a:p>
          <a:p>
            <a:pPr marL="285750" indent="-285750">
              <a:buFont typeface="Arial" panose="020B0604020202020204" pitchFamily="34" charset="0"/>
              <a:buChar char="•"/>
            </a:pPr>
            <a:r>
              <a:rPr kumimoji="1" lang="en-US" altLang="ja-JP" sz="1600" dirty="0">
                <a:latin typeface="Times New Roman" panose="02020603050405020304" pitchFamily="18" charset="0"/>
                <a:ea typeface="メイリオ" panose="020B0604030504040204" pitchFamily="50" charset="-128"/>
                <a:cs typeface="Times New Roman" panose="02020603050405020304" pitchFamily="18" charset="0"/>
              </a:rPr>
              <a:t>We suspect it is because the thermal contact resistance between cathode rod and holder is higher than expected.</a:t>
            </a:r>
          </a:p>
        </p:txBody>
      </p:sp>
      <p:graphicFrame>
        <p:nvGraphicFramePr>
          <p:cNvPr id="5" name="オブジェクト 4">
            <a:extLst>
              <a:ext uri="{FF2B5EF4-FFF2-40B4-BE49-F238E27FC236}">
                <a16:creationId xmlns:a16="http://schemas.microsoft.com/office/drawing/2014/main" id="{236B3260-93C3-4EEA-BB5B-2B62C8285500}"/>
              </a:ext>
            </a:extLst>
          </p:cNvPr>
          <p:cNvGraphicFramePr>
            <a:graphicFrameLocks noChangeAspect="1"/>
          </p:cNvGraphicFramePr>
          <p:nvPr/>
        </p:nvGraphicFramePr>
        <p:xfrm>
          <a:off x="196688" y="1691033"/>
          <a:ext cx="4044992" cy="4235879"/>
        </p:xfrm>
        <a:graphic>
          <a:graphicData uri="http://schemas.openxmlformats.org/presentationml/2006/ole">
            <mc:AlternateContent xmlns:mc="http://schemas.openxmlformats.org/markup-compatibility/2006">
              <mc:Choice xmlns:v="urn:schemas-microsoft-com:vml" Requires="v">
                <p:oleObj name="KGPlot" r:id="rId2" imgW="5651280" imgH="5918040" progId="KGraph_Plot">
                  <p:embed/>
                </p:oleObj>
              </mc:Choice>
              <mc:Fallback>
                <p:oleObj name="KGPlot" r:id="rId2" imgW="5651280" imgH="5918040" progId="KGraph_Plot">
                  <p:embed/>
                  <p:pic>
                    <p:nvPicPr>
                      <p:cNvPr id="0" name=""/>
                      <p:cNvPicPr/>
                      <p:nvPr/>
                    </p:nvPicPr>
                    <p:blipFill>
                      <a:blip r:embed="rId3"/>
                      <a:stretch>
                        <a:fillRect/>
                      </a:stretch>
                    </p:blipFill>
                    <p:spPr>
                      <a:xfrm>
                        <a:off x="196688" y="1691033"/>
                        <a:ext cx="4044992" cy="4235879"/>
                      </a:xfrm>
                      <a:prstGeom prst="rect">
                        <a:avLst/>
                      </a:prstGeom>
                    </p:spPr>
                  </p:pic>
                </p:oleObj>
              </mc:Fallback>
            </mc:AlternateContent>
          </a:graphicData>
        </a:graphic>
      </p:graphicFrame>
      <p:cxnSp>
        <p:nvCxnSpPr>
          <p:cNvPr id="6" name="直線矢印コネクタ 5">
            <a:extLst>
              <a:ext uri="{FF2B5EF4-FFF2-40B4-BE49-F238E27FC236}">
                <a16:creationId xmlns:a16="http://schemas.microsoft.com/office/drawing/2014/main" id="{45BCFE3E-2ED0-414B-84A3-24A944FD34DF}"/>
              </a:ext>
            </a:extLst>
          </p:cNvPr>
          <p:cNvCxnSpPr/>
          <p:nvPr/>
        </p:nvCxnSpPr>
        <p:spPr>
          <a:xfrm>
            <a:off x="3782890" y="3872936"/>
            <a:ext cx="0" cy="396835"/>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A87D807A-A79E-4420-B983-9A726087746A}"/>
              </a:ext>
            </a:extLst>
          </p:cNvPr>
          <p:cNvSpPr txBox="1"/>
          <p:nvPr/>
        </p:nvSpPr>
        <p:spPr>
          <a:xfrm>
            <a:off x="2173643" y="3123552"/>
            <a:ext cx="2387208" cy="584775"/>
          </a:xfrm>
          <a:prstGeom prst="rect">
            <a:avLst/>
          </a:prstGeom>
          <a:noFill/>
        </p:spPr>
        <p:txBody>
          <a:bodyPr wrap="square" rtlCol="0">
            <a:spAutoFit/>
          </a:bodyPr>
          <a:lstStyle/>
          <a:p>
            <a:r>
              <a:rPr kumimoji="1" lang="en-US" altLang="ja-JP" sz="1600" dirty="0" err="1"/>
              <a:t>Rres</a:t>
            </a:r>
            <a:r>
              <a:rPr kumimoji="1" lang="en-US" altLang="ja-JP" sz="1600" dirty="0"/>
              <a:t> increased due to </a:t>
            </a:r>
            <a:r>
              <a:rPr lang="en-US" altLang="ja-JP" sz="1600" dirty="0"/>
              <a:t>the error of the choke </a:t>
            </a:r>
            <a:r>
              <a:rPr kumimoji="1" lang="en-US" altLang="ja-JP" sz="1600" dirty="0"/>
              <a:t>tuning.</a:t>
            </a:r>
            <a:endParaRPr kumimoji="1" lang="ja-JP" altLang="en-US" sz="1600" dirty="0"/>
          </a:p>
        </p:txBody>
      </p:sp>
      <p:grpSp>
        <p:nvGrpSpPr>
          <p:cNvPr id="8" name="グループ化 7">
            <a:extLst>
              <a:ext uri="{FF2B5EF4-FFF2-40B4-BE49-F238E27FC236}">
                <a16:creationId xmlns:a16="http://schemas.microsoft.com/office/drawing/2014/main" id="{08C1F4DE-8FC1-4A04-A27F-41C9DB307568}"/>
              </a:ext>
            </a:extLst>
          </p:cNvPr>
          <p:cNvGrpSpPr/>
          <p:nvPr/>
        </p:nvGrpSpPr>
        <p:grpSpPr>
          <a:xfrm>
            <a:off x="4393001" y="1903534"/>
            <a:ext cx="4292061" cy="4144959"/>
            <a:chOff x="4305160" y="1297983"/>
            <a:chExt cx="5060950" cy="4733925"/>
          </a:xfrm>
        </p:grpSpPr>
        <p:graphicFrame>
          <p:nvGraphicFramePr>
            <p:cNvPr id="9" name="オブジェクト 8">
              <a:extLst>
                <a:ext uri="{FF2B5EF4-FFF2-40B4-BE49-F238E27FC236}">
                  <a16:creationId xmlns:a16="http://schemas.microsoft.com/office/drawing/2014/main" id="{7BE7DEAF-A4FA-426D-B6FA-5E169A2188D4}"/>
                </a:ext>
              </a:extLst>
            </p:cNvPr>
            <p:cNvGraphicFramePr>
              <a:graphicFrameLocks noChangeAspect="1"/>
            </p:cNvGraphicFramePr>
            <p:nvPr/>
          </p:nvGraphicFramePr>
          <p:xfrm>
            <a:off x="4305160" y="1297983"/>
            <a:ext cx="5060950" cy="4733925"/>
          </p:xfrm>
          <a:graphic>
            <a:graphicData uri="http://schemas.openxmlformats.org/presentationml/2006/ole">
              <mc:AlternateContent xmlns:mc="http://schemas.openxmlformats.org/markup-compatibility/2006">
                <mc:Choice xmlns:v="urn:schemas-microsoft-com:vml" Requires="v">
                  <p:oleObj name="KGPlot" r:id="rId4" imgW="6121440" imgH="5727600" progId="KGraph_Plot">
                    <p:embed/>
                  </p:oleObj>
                </mc:Choice>
                <mc:Fallback>
                  <p:oleObj name="KGPlot" r:id="rId4" imgW="6121440" imgH="5727600" progId="KGraph_Plot">
                    <p:embed/>
                    <p:pic>
                      <p:nvPicPr>
                        <p:cNvPr id="0" name=""/>
                        <p:cNvPicPr/>
                        <p:nvPr/>
                      </p:nvPicPr>
                      <p:blipFill>
                        <a:blip r:embed="rId5"/>
                        <a:stretch>
                          <a:fillRect/>
                        </a:stretch>
                      </p:blipFill>
                      <p:spPr>
                        <a:xfrm>
                          <a:off x="4305160" y="1297983"/>
                          <a:ext cx="5060950" cy="4733925"/>
                        </a:xfrm>
                        <a:prstGeom prst="rect">
                          <a:avLst/>
                        </a:prstGeom>
                      </p:spPr>
                    </p:pic>
                  </p:oleObj>
                </mc:Fallback>
              </mc:AlternateContent>
            </a:graphicData>
          </a:graphic>
        </p:graphicFrame>
        <p:sp>
          <p:nvSpPr>
            <p:cNvPr id="10" name="星 5 10">
              <a:extLst>
                <a:ext uri="{FF2B5EF4-FFF2-40B4-BE49-F238E27FC236}">
                  <a16:creationId xmlns:a16="http://schemas.microsoft.com/office/drawing/2014/main" id="{12A81D3C-1D1E-4A1F-A07D-929335BF152D}"/>
                </a:ext>
              </a:extLst>
            </p:cNvPr>
            <p:cNvSpPr/>
            <p:nvPr/>
          </p:nvSpPr>
          <p:spPr>
            <a:xfrm>
              <a:off x="7413818" y="3234393"/>
              <a:ext cx="148954" cy="149249"/>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E79096D2-2593-47E8-9995-237F1EA65679}"/>
                </a:ext>
              </a:extLst>
            </p:cNvPr>
            <p:cNvSpPr txBox="1"/>
            <p:nvPr/>
          </p:nvSpPr>
          <p:spPr>
            <a:xfrm>
              <a:off x="6649121" y="3190616"/>
              <a:ext cx="764697" cy="369332"/>
            </a:xfrm>
            <a:prstGeom prst="rect">
              <a:avLst/>
            </a:prstGeom>
            <a:noFill/>
          </p:spPr>
          <p:txBody>
            <a:bodyPr wrap="none" rtlCol="0">
              <a:spAutoFit/>
            </a:bodyPr>
            <a:lstStyle/>
            <a:p>
              <a:r>
                <a:rPr kumimoji="1" lang="en-US" altLang="ja-JP" dirty="0"/>
                <a:t>Target</a:t>
              </a:r>
              <a:endParaRPr kumimoji="1" lang="ja-JP" altLang="en-US" dirty="0"/>
            </a:p>
          </p:txBody>
        </p:sp>
      </p:grpSp>
    </p:spTree>
    <p:extLst>
      <p:ext uri="{BB962C8B-B14F-4D97-AF65-F5344CB8AC3E}">
        <p14:creationId xmlns:p14="http://schemas.microsoft.com/office/powerpoint/2010/main" val="1742152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F5AA0A5-FFC3-4AB1-888C-A131A156772F}"/>
              </a:ext>
            </a:extLst>
          </p:cNvPr>
          <p:cNvSpPr txBox="1"/>
          <p:nvPr/>
        </p:nvSpPr>
        <p:spPr>
          <a:xfrm>
            <a:off x="2412067" y="-36496"/>
            <a:ext cx="4036682" cy="584775"/>
          </a:xfrm>
          <a:prstGeom prst="rect">
            <a:avLst/>
          </a:prstGeom>
          <a:noFill/>
        </p:spPr>
        <p:txBody>
          <a:bodyPr wrap="none" rtlCol="0">
            <a:spAutoFit/>
          </a:bodyPr>
          <a:lstStyle/>
          <a:p>
            <a:r>
              <a:rPr kumimoji="1" lang="en-US" altLang="ja-JP" sz="3200" dirty="0">
                <a:latin typeface="Times New Roman" panose="02020603050405020304" pitchFamily="18" charset="0"/>
                <a:cs typeface="Times New Roman" panose="02020603050405020304" pitchFamily="18" charset="0"/>
              </a:rPr>
              <a:t>Plan for horizontal test </a:t>
            </a:r>
            <a:endParaRPr kumimoji="1" lang="ja-JP" altLang="en-US" sz="3200" dirty="0">
              <a:latin typeface="Times New Roman" panose="02020603050405020304" pitchFamily="18" charset="0"/>
              <a:cs typeface="Times New Roman" panose="02020603050405020304" pitchFamily="18" charset="0"/>
            </a:endParaRPr>
          </a:p>
        </p:txBody>
      </p:sp>
      <p:pic>
        <p:nvPicPr>
          <p:cNvPr id="3" name="図 2">
            <a:extLst>
              <a:ext uri="{FF2B5EF4-FFF2-40B4-BE49-F238E27FC236}">
                <a16:creationId xmlns:a16="http://schemas.microsoft.com/office/drawing/2014/main" id="{A3965097-9A6B-4C43-93E1-96437C028CD3}"/>
              </a:ext>
            </a:extLst>
          </p:cNvPr>
          <p:cNvPicPr>
            <a:picLocks noChangeAspect="1"/>
          </p:cNvPicPr>
          <p:nvPr/>
        </p:nvPicPr>
        <p:blipFill rotWithShape="1">
          <a:blip r:embed="rId2"/>
          <a:srcRect l="31052" t="9206" r="15457" b="6551"/>
          <a:stretch/>
        </p:blipFill>
        <p:spPr>
          <a:xfrm>
            <a:off x="17389" y="567809"/>
            <a:ext cx="4626961" cy="4723039"/>
          </a:xfrm>
          <a:prstGeom prst="rect">
            <a:avLst/>
          </a:prstGeom>
        </p:spPr>
      </p:pic>
      <p:pic>
        <p:nvPicPr>
          <p:cNvPr id="6" name="Picture 2">
            <a:extLst>
              <a:ext uri="{FF2B5EF4-FFF2-40B4-BE49-F238E27FC236}">
                <a16:creationId xmlns:a16="http://schemas.microsoft.com/office/drawing/2014/main" id="{7B6367A8-AEC7-40DE-B67B-3D628B08C8A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735"/>
          <a:stretch/>
        </p:blipFill>
        <p:spPr bwMode="auto">
          <a:xfrm>
            <a:off x="5785504" y="4315777"/>
            <a:ext cx="2758808" cy="2479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テキスト ボックス 6">
            <a:extLst>
              <a:ext uri="{FF2B5EF4-FFF2-40B4-BE49-F238E27FC236}">
                <a16:creationId xmlns:a16="http://schemas.microsoft.com/office/drawing/2014/main" id="{76761211-4942-4F4F-A0B7-6B96C63BB417}"/>
              </a:ext>
            </a:extLst>
          </p:cNvPr>
          <p:cNvSpPr txBox="1"/>
          <p:nvPr/>
        </p:nvSpPr>
        <p:spPr>
          <a:xfrm>
            <a:off x="4368839" y="603767"/>
            <a:ext cx="4775162" cy="3539430"/>
          </a:xfrm>
          <a:prstGeom prst="rect">
            <a:avLst/>
          </a:prstGeom>
          <a:solidFill>
            <a:schemeClr val="accent1">
              <a:lumMod val="20000"/>
              <a:lumOff val="80000"/>
            </a:schemeClr>
          </a:solidFill>
        </p:spPr>
        <p:txBody>
          <a:bodyPr wrap="square" rtlCol="0">
            <a:spAutoFit/>
          </a:bodyPr>
          <a:lstStyle/>
          <a:p>
            <a:pPr marL="285750" indent="-285750">
              <a:buFont typeface="Arial" panose="020B0604020202020204" pitchFamily="34" charset="0"/>
              <a:buChar char="•"/>
            </a:pPr>
            <a:r>
              <a:rPr kumimoji="1" lang="en-US" altLang="ja-JP" sz="1600" dirty="0">
                <a:latin typeface="Times New Roman" panose="02020603050405020304" pitchFamily="18" charset="0"/>
                <a:ea typeface="メイリオ" panose="020B0604030504040204" pitchFamily="50" charset="-128"/>
                <a:cs typeface="Times New Roman" panose="02020603050405020304" pitchFamily="18" charset="0"/>
              </a:rPr>
              <a:t>We are planning beam test with small current in the </a:t>
            </a:r>
          </a:p>
          <a:p>
            <a:r>
              <a:rPr kumimoji="1" lang="en-US" altLang="ja-JP" sz="1600" dirty="0">
                <a:latin typeface="Times New Roman" panose="02020603050405020304" pitchFamily="18" charset="0"/>
                <a:ea typeface="メイリオ" panose="020B0604030504040204" pitchFamily="50" charset="-128"/>
                <a:cs typeface="Times New Roman" panose="02020603050405020304" pitchFamily="18" charset="0"/>
              </a:rPr>
              <a:t>horizontal test cryostat. </a:t>
            </a:r>
          </a:p>
          <a:p>
            <a:pPr marL="285750" indent="-285750">
              <a:buFont typeface="Arial" panose="020B0604020202020204" pitchFamily="34" charset="0"/>
              <a:buChar char="•"/>
            </a:pPr>
            <a:r>
              <a:rPr kumimoji="1" lang="en-US" altLang="ja-JP" sz="1600" dirty="0">
                <a:latin typeface="Times New Roman" panose="02020603050405020304" pitchFamily="18" charset="0"/>
                <a:cs typeface="Times New Roman" panose="02020603050405020304" pitchFamily="18" charset="0"/>
              </a:rPr>
              <a:t>Support Jigs to install cavity are under fabrication.</a:t>
            </a:r>
          </a:p>
          <a:p>
            <a:pPr marL="285750" indent="-285750">
              <a:buFont typeface="Arial" panose="020B0604020202020204" pitchFamily="34" charset="0"/>
              <a:buChar char="•"/>
            </a:pPr>
            <a:r>
              <a:rPr kumimoji="1" lang="en-US" altLang="ja-JP" sz="1600" dirty="0">
                <a:latin typeface="Times New Roman" panose="02020603050405020304" pitchFamily="18" charset="0"/>
                <a:cs typeface="Times New Roman" panose="02020603050405020304" pitchFamily="18" charset="0"/>
              </a:rPr>
              <a:t>Short diagnostic (beam energy and emittance) line </a:t>
            </a:r>
          </a:p>
          <a:p>
            <a:r>
              <a:rPr kumimoji="1" lang="en-US" altLang="ja-JP" sz="1600" dirty="0">
                <a:latin typeface="Times New Roman" panose="02020603050405020304" pitchFamily="18" charset="0"/>
                <a:cs typeface="Times New Roman" panose="02020603050405020304" pitchFamily="18" charset="0"/>
              </a:rPr>
              <a:t>will be designed. </a:t>
            </a:r>
          </a:p>
          <a:p>
            <a:pPr marL="285750" indent="-285750">
              <a:buFont typeface="Arial" panose="020B0604020202020204" pitchFamily="34" charset="0"/>
              <a:buChar char="•"/>
            </a:pPr>
            <a:endParaRPr kumimoji="1" lang="en-US" altLang="ja-JP" sz="1600" dirty="0">
              <a:latin typeface="Times New Roman" panose="02020603050405020304" pitchFamily="18" charset="0"/>
              <a:cs typeface="Times New Roman" panose="02020603050405020304" pitchFamily="18" charset="0"/>
            </a:endParaRPr>
          </a:p>
          <a:p>
            <a:r>
              <a:rPr kumimoji="1" lang="en-US" altLang="ja-JP" sz="1600" b="1" dirty="0">
                <a:latin typeface="Times New Roman" panose="02020603050405020304" pitchFamily="18" charset="0"/>
                <a:cs typeface="Times New Roman" panose="02020603050405020304" pitchFamily="18" charset="0"/>
              </a:rPr>
              <a:t>Cooling test</a:t>
            </a:r>
          </a:p>
          <a:p>
            <a:pPr marL="285750" indent="-285750">
              <a:buFont typeface="Arial" panose="020B0604020202020204" pitchFamily="34" charset="0"/>
              <a:buChar char="•"/>
            </a:pPr>
            <a:r>
              <a:rPr kumimoji="1" lang="en-US" altLang="ja-JP" sz="1600" dirty="0">
                <a:latin typeface="Times New Roman" panose="02020603050405020304" pitchFamily="18" charset="0"/>
                <a:cs typeface="Times New Roman" panose="02020603050405020304" pitchFamily="18" charset="0"/>
              </a:rPr>
              <a:t>Heat loss of cathode rod adjuster.</a:t>
            </a:r>
          </a:p>
          <a:p>
            <a:r>
              <a:rPr kumimoji="1" lang="en-US" altLang="ja-JP" sz="1600" b="1" dirty="0">
                <a:latin typeface="Times New Roman" panose="02020603050405020304" pitchFamily="18" charset="0"/>
                <a:cs typeface="Times New Roman" panose="02020603050405020304" pitchFamily="18" charset="0"/>
              </a:rPr>
              <a:t>High voltage test</a:t>
            </a:r>
          </a:p>
          <a:p>
            <a:pPr marL="285750" indent="-285750">
              <a:buFont typeface="Arial" panose="020B0604020202020204" pitchFamily="34" charset="0"/>
              <a:buChar char="•"/>
            </a:pPr>
            <a:r>
              <a:rPr kumimoji="1" lang="en-US" altLang="ja-JP" sz="1600" dirty="0">
                <a:latin typeface="Times New Roman" panose="02020603050405020304" pitchFamily="18" charset="0"/>
                <a:cs typeface="Times New Roman" panose="02020603050405020304" pitchFamily="18" charset="0"/>
              </a:rPr>
              <a:t>Particle free cathode rod transportation.</a:t>
            </a:r>
          </a:p>
          <a:p>
            <a:pPr marL="285750" indent="-285750">
              <a:buFont typeface="Arial" panose="020B0604020202020204" pitchFamily="34" charset="0"/>
              <a:buChar char="•"/>
            </a:pPr>
            <a:r>
              <a:rPr kumimoji="1" lang="en-US" altLang="ja-JP" sz="1600" dirty="0">
                <a:latin typeface="Times New Roman" panose="02020603050405020304" pitchFamily="18" charset="0"/>
                <a:cs typeface="Times New Roman" panose="02020603050405020304" pitchFamily="18" charset="0"/>
              </a:rPr>
              <a:t>Q-E curve with cathode rod. </a:t>
            </a:r>
          </a:p>
          <a:p>
            <a:r>
              <a:rPr kumimoji="1" lang="en-US" altLang="ja-JP" sz="1600" b="1" dirty="0">
                <a:latin typeface="Times New Roman" panose="02020603050405020304" pitchFamily="18" charset="0"/>
                <a:cs typeface="Times New Roman" panose="02020603050405020304" pitchFamily="18" charset="0"/>
              </a:rPr>
              <a:t>Small current beam test</a:t>
            </a:r>
            <a:endParaRPr kumimoji="1" lang="en-US" altLang="ja-JP"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kumimoji="1" lang="en-US" altLang="ja-JP" sz="1600" dirty="0">
                <a:latin typeface="Times New Roman" panose="02020603050405020304" pitchFamily="18" charset="0"/>
                <a:cs typeface="Times New Roman" panose="02020603050405020304" pitchFamily="18" charset="0"/>
              </a:rPr>
              <a:t>Dark (and beam) lifetime of the photocathode.</a:t>
            </a:r>
          </a:p>
          <a:p>
            <a:pPr marL="285750" indent="-285750">
              <a:buFont typeface="Arial" panose="020B0604020202020204" pitchFamily="34" charset="0"/>
              <a:buChar char="•"/>
            </a:pPr>
            <a:r>
              <a:rPr kumimoji="1" lang="en-US" altLang="ja-JP" sz="1600" dirty="0">
                <a:latin typeface="Times New Roman" panose="02020603050405020304" pitchFamily="18" charset="0"/>
                <a:cs typeface="Times New Roman" panose="02020603050405020304" pitchFamily="18" charset="0"/>
              </a:rPr>
              <a:t>Measure the RF field distribution error.</a:t>
            </a:r>
          </a:p>
        </p:txBody>
      </p:sp>
      <p:sp>
        <p:nvSpPr>
          <p:cNvPr id="8" name="テキスト ボックス 7">
            <a:extLst>
              <a:ext uri="{FF2B5EF4-FFF2-40B4-BE49-F238E27FC236}">
                <a16:creationId xmlns:a16="http://schemas.microsoft.com/office/drawing/2014/main" id="{C4A925C3-EBA1-48B9-B168-2B4BEB0C925F}"/>
              </a:ext>
            </a:extLst>
          </p:cNvPr>
          <p:cNvSpPr txBox="1"/>
          <p:nvPr/>
        </p:nvSpPr>
        <p:spPr>
          <a:xfrm>
            <a:off x="1465636" y="5263267"/>
            <a:ext cx="1892862" cy="584775"/>
          </a:xfrm>
          <a:prstGeom prst="rect">
            <a:avLst/>
          </a:prstGeom>
          <a:noFill/>
        </p:spPr>
        <p:txBody>
          <a:bodyPr wrap="square" rtlCol="0">
            <a:spAutoFit/>
          </a:bodyPr>
          <a:lstStyle/>
          <a:p>
            <a:r>
              <a:rPr kumimoji="1" lang="en-US" altLang="ja-JP" sz="3200" dirty="0">
                <a:latin typeface="Times New Roman" panose="02020603050405020304" pitchFamily="18" charset="0"/>
                <a:cs typeface="Times New Roman" panose="02020603050405020304" pitchFamily="18" charset="0"/>
              </a:rPr>
              <a:t>Assembly </a:t>
            </a:r>
            <a:endParaRPr kumimoji="1" lang="ja-JP" altLang="en-US" sz="3200" dirty="0">
              <a:latin typeface="Times New Roman" panose="02020603050405020304" pitchFamily="18" charset="0"/>
              <a:cs typeface="Times New Roman" panose="02020603050405020304" pitchFamily="18" charset="0"/>
            </a:endParaRPr>
          </a:p>
        </p:txBody>
      </p:sp>
      <p:sp>
        <p:nvSpPr>
          <p:cNvPr id="9" name="テキスト ボックス 8">
            <a:extLst>
              <a:ext uri="{FF2B5EF4-FFF2-40B4-BE49-F238E27FC236}">
                <a16:creationId xmlns:a16="http://schemas.microsoft.com/office/drawing/2014/main" id="{F3CC4B23-EE27-4354-AF47-8CB7019A877E}"/>
              </a:ext>
            </a:extLst>
          </p:cNvPr>
          <p:cNvSpPr txBox="1"/>
          <p:nvPr/>
        </p:nvSpPr>
        <p:spPr>
          <a:xfrm>
            <a:off x="0" y="5889577"/>
            <a:ext cx="5699759" cy="923330"/>
          </a:xfrm>
          <a:prstGeom prst="rect">
            <a:avLst/>
          </a:prstGeom>
          <a:solidFill>
            <a:schemeClr val="accent2">
              <a:lumMod val="20000"/>
              <a:lumOff val="80000"/>
            </a:schemeClr>
          </a:solidFill>
        </p:spPr>
        <p:txBody>
          <a:bodyPr wrap="square" rtlCol="0">
            <a:spAutoFit/>
          </a:bodyPr>
          <a:lstStyle/>
          <a:p>
            <a:pPr marL="285750" indent="-285750">
              <a:buFont typeface="Arial" panose="020B0604020202020204" pitchFamily="34" charset="0"/>
              <a:buChar char="•"/>
            </a:pPr>
            <a:r>
              <a:rPr kumimoji="1" lang="en-US" altLang="ja-JP" dirty="0">
                <a:latin typeface="Times New Roman" panose="02020603050405020304" pitchFamily="18" charset="0"/>
                <a:cs typeface="Times New Roman" panose="02020603050405020304" pitchFamily="18" charset="0"/>
              </a:rPr>
              <a:t>We checked the fitting of gun assembly.</a:t>
            </a:r>
          </a:p>
          <a:p>
            <a:pPr marL="285750" indent="-285750">
              <a:buFont typeface="Arial" panose="020B0604020202020204" pitchFamily="34" charset="0"/>
              <a:buChar char="•"/>
            </a:pPr>
            <a:r>
              <a:rPr kumimoji="1" lang="en-US" altLang="ja-JP" dirty="0">
                <a:latin typeface="Times New Roman" panose="02020603050405020304" pitchFamily="18" charset="0"/>
                <a:cs typeface="Times New Roman" panose="02020603050405020304" pitchFamily="18" charset="0"/>
              </a:rPr>
              <a:t>Almost all the parts for the cooling test are prepared, except for Helium 2 phase line and magnetic shield.</a:t>
            </a:r>
            <a:endParaRPr kumimoji="1" lang="ja-JP"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32505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DCD014A3-6695-4CBF-B5A1-B5258C7A65C5}"/>
              </a:ext>
            </a:extLst>
          </p:cNvPr>
          <p:cNvSpPr txBox="1"/>
          <p:nvPr/>
        </p:nvSpPr>
        <p:spPr>
          <a:xfrm>
            <a:off x="3546447" y="144046"/>
            <a:ext cx="1575881" cy="461665"/>
          </a:xfrm>
          <a:prstGeom prst="rect">
            <a:avLst/>
          </a:prstGeom>
          <a:noFill/>
        </p:spPr>
        <p:txBody>
          <a:bodyPr wrap="none" rtlCol="0">
            <a:spAutoFit/>
          </a:bodyPr>
          <a:lstStyle/>
          <a:p>
            <a:r>
              <a:rPr lang="en-US" altLang="ja-JP" sz="2400" b="1" dirty="0">
                <a:latin typeface="Times New Roman" panose="02020603050405020304" pitchFamily="18" charset="0"/>
                <a:cs typeface="Times New Roman" panose="02020603050405020304" pitchFamily="18" charset="0"/>
              </a:rPr>
              <a:t>RF</a:t>
            </a:r>
            <a:r>
              <a:rPr lang="ja-JP" altLang="en-US" sz="2400" b="1" dirty="0">
                <a:latin typeface="Times New Roman" panose="02020603050405020304" pitchFamily="18" charset="0"/>
                <a:cs typeface="Times New Roman" panose="02020603050405020304" pitchFamily="18" charset="0"/>
              </a:rPr>
              <a:t> </a:t>
            </a:r>
            <a:r>
              <a:rPr lang="en-US" altLang="ja-JP" sz="2400" b="1" dirty="0">
                <a:latin typeface="Times New Roman" panose="02020603050405020304" pitchFamily="18" charset="0"/>
                <a:cs typeface="Times New Roman" panose="02020603050405020304" pitchFamily="18" charset="0"/>
              </a:rPr>
              <a:t>design </a:t>
            </a:r>
            <a:endParaRPr lang="ja-JP" altLang="en-US" sz="2400" b="1" dirty="0">
              <a:latin typeface="Times New Roman" panose="02020603050405020304" pitchFamily="18" charset="0"/>
              <a:cs typeface="Times New Roman" panose="02020603050405020304" pitchFamily="18" charset="0"/>
            </a:endParaRPr>
          </a:p>
        </p:txBody>
      </p:sp>
      <p:graphicFrame>
        <p:nvGraphicFramePr>
          <p:cNvPr id="8" name="表 7">
            <a:extLst>
              <a:ext uri="{FF2B5EF4-FFF2-40B4-BE49-F238E27FC236}">
                <a16:creationId xmlns:a16="http://schemas.microsoft.com/office/drawing/2014/main" id="{ABD7E6D2-84BC-4662-8E46-CA53CE12880F}"/>
              </a:ext>
            </a:extLst>
          </p:cNvPr>
          <p:cNvGraphicFramePr>
            <a:graphicFrameLocks noGrp="1"/>
          </p:cNvGraphicFramePr>
          <p:nvPr>
            <p:extLst>
              <p:ext uri="{D42A27DB-BD31-4B8C-83A1-F6EECF244321}">
                <p14:modId xmlns:p14="http://schemas.microsoft.com/office/powerpoint/2010/main" val="2771980910"/>
              </p:ext>
            </p:extLst>
          </p:nvPr>
        </p:nvGraphicFramePr>
        <p:xfrm>
          <a:off x="2306320" y="680720"/>
          <a:ext cx="4846320" cy="6033226"/>
        </p:xfrm>
        <a:graphic>
          <a:graphicData uri="http://schemas.openxmlformats.org/drawingml/2006/table">
            <a:tbl>
              <a:tblPr firstRow="1" bandRow="1">
                <a:tableStyleId>{5C22544A-7EE6-4342-B048-85BDC9FD1C3A}</a:tableStyleId>
              </a:tblPr>
              <a:tblGrid>
                <a:gridCol w="2603934">
                  <a:extLst>
                    <a:ext uri="{9D8B030D-6E8A-4147-A177-3AD203B41FA5}">
                      <a16:colId xmlns:a16="http://schemas.microsoft.com/office/drawing/2014/main" val="20000"/>
                    </a:ext>
                  </a:extLst>
                </a:gridCol>
                <a:gridCol w="2242386">
                  <a:extLst>
                    <a:ext uri="{9D8B030D-6E8A-4147-A177-3AD203B41FA5}">
                      <a16:colId xmlns:a16="http://schemas.microsoft.com/office/drawing/2014/main" val="20001"/>
                    </a:ext>
                  </a:extLst>
                </a:gridCol>
              </a:tblGrid>
              <a:tr h="358295">
                <a:tc>
                  <a:txBody>
                    <a:bodyPr/>
                    <a:lstStyle/>
                    <a:p>
                      <a:r>
                        <a:rPr kumimoji="1" lang="en-US" altLang="ja-JP" sz="1100" dirty="0">
                          <a:latin typeface="メイリオ" panose="020B0604030504040204" pitchFamily="50" charset="-128"/>
                          <a:ea typeface="メイリオ" panose="020B0604030504040204" pitchFamily="50" charset="-128"/>
                          <a:cs typeface="メイリオ" panose="020B0604030504040204" pitchFamily="50" charset="-128"/>
                        </a:rPr>
                        <a:t>Parameter</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34290" marB="34290"/>
                </a:tc>
                <a:tc>
                  <a:txBody>
                    <a:bodyPr/>
                    <a:lstStyle/>
                    <a:p>
                      <a:r>
                        <a:rPr kumimoji="1" lang="en-US" altLang="ja-JP" sz="1100" dirty="0">
                          <a:latin typeface="メイリオ" panose="020B0604030504040204" pitchFamily="50" charset="-128"/>
                          <a:ea typeface="メイリオ" panose="020B0604030504040204" pitchFamily="50" charset="-128"/>
                          <a:cs typeface="メイリオ" panose="020B0604030504040204" pitchFamily="50" charset="-128"/>
                        </a:rPr>
                        <a:t>Value</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34290" marB="34290"/>
                </a:tc>
                <a:extLst>
                  <a:ext uri="{0D108BD9-81ED-4DB2-BD59-A6C34878D82A}">
                    <a16:rowId xmlns:a16="http://schemas.microsoft.com/office/drawing/2014/main" val="10000"/>
                  </a:ext>
                </a:extLst>
              </a:tr>
              <a:tr h="358295">
                <a:tc>
                  <a:txBody>
                    <a:bodyPr/>
                    <a:lstStyle/>
                    <a:p>
                      <a:r>
                        <a:rPr kumimoji="1" lang="en-US" altLang="ja-JP" sz="1100"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Beam energy</a:t>
                      </a:r>
                    </a:p>
                  </a:txBody>
                  <a:tcPr marL="68580" marR="68580" marT="34290" marB="34290"/>
                </a:tc>
                <a:tc>
                  <a:txBody>
                    <a:bodyPr/>
                    <a:lstStyle/>
                    <a:p>
                      <a:r>
                        <a:rPr kumimoji="1" lang="en-US" altLang="ja-JP" sz="1100"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 MeV</a:t>
                      </a:r>
                      <a:endParaRPr kumimoji="1" lang="ja-JP" altLang="en-US" sz="1100"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34290" marB="34290"/>
                </a:tc>
                <a:extLst>
                  <a:ext uri="{0D108BD9-81ED-4DB2-BD59-A6C34878D82A}">
                    <a16:rowId xmlns:a16="http://schemas.microsoft.com/office/drawing/2014/main" val="10001"/>
                  </a:ext>
                </a:extLst>
              </a:tr>
              <a:tr h="358295">
                <a:tc>
                  <a:txBody>
                    <a:bodyPr/>
                    <a:lstStyle/>
                    <a:p>
                      <a:r>
                        <a:rPr kumimoji="1" lang="en-US" altLang="ja-JP" sz="1100"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Beam current</a:t>
                      </a:r>
                    </a:p>
                  </a:txBody>
                  <a:tcPr marL="68580" marR="68580" marT="34290" marB="34290"/>
                </a:tc>
                <a:tc>
                  <a:txBody>
                    <a:bodyPr/>
                    <a:lstStyle/>
                    <a:p>
                      <a:r>
                        <a:rPr kumimoji="1" lang="en-US" altLang="ja-JP" sz="11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100mA</a:t>
                      </a:r>
                      <a:endParaRPr kumimoji="1" lang="ja-JP" altLang="en-US" sz="11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34290" marB="34290"/>
                </a:tc>
                <a:extLst>
                  <a:ext uri="{0D108BD9-81ED-4DB2-BD59-A6C34878D82A}">
                    <a16:rowId xmlns:a16="http://schemas.microsoft.com/office/drawing/2014/main" val="153423781"/>
                  </a:ext>
                </a:extLst>
              </a:tr>
              <a:tr h="358295">
                <a:tc>
                  <a:txBody>
                    <a:bodyPr/>
                    <a:lstStyle/>
                    <a:p>
                      <a:r>
                        <a:rPr kumimoji="1" lang="en-US" altLang="ja-JP" sz="1100"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Bunch charge</a:t>
                      </a:r>
                    </a:p>
                  </a:txBody>
                  <a:tcPr marL="68580" marR="68580" marT="34290" marB="34290"/>
                </a:tc>
                <a:tc>
                  <a:txBody>
                    <a:bodyPr/>
                    <a:lstStyle/>
                    <a:p>
                      <a:r>
                        <a:rPr kumimoji="1" lang="en-US" altLang="ja-JP" sz="1100"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80 </a:t>
                      </a:r>
                      <a:r>
                        <a:rPr kumimoji="1" lang="en-US" altLang="ja-JP" sz="1100" b="0" dirty="0" err="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pC</a:t>
                      </a:r>
                      <a:endParaRPr kumimoji="1" lang="ja-JP" altLang="en-US" sz="1100"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34290" marB="34290"/>
                </a:tc>
                <a:extLst>
                  <a:ext uri="{0D108BD9-81ED-4DB2-BD59-A6C34878D82A}">
                    <a16:rowId xmlns:a16="http://schemas.microsoft.com/office/drawing/2014/main" val="3915601199"/>
                  </a:ext>
                </a:extLst>
              </a:tr>
              <a:tr h="612569">
                <a:tc>
                  <a:txBody>
                    <a:bodyPr/>
                    <a:lstStyle/>
                    <a:p>
                      <a:r>
                        <a:rPr kumimoji="1" lang="en-US" altLang="ja-JP" sz="1100"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Laser length (uniform)</a:t>
                      </a:r>
                    </a:p>
                  </a:txBody>
                  <a:tcPr marL="68580" marR="68580" marT="34290" marB="34290"/>
                </a:tc>
                <a:tc>
                  <a:txBody>
                    <a:bodyPr/>
                    <a:lstStyle/>
                    <a:p>
                      <a:r>
                        <a:rPr kumimoji="1" lang="en-US" altLang="ja-JP" sz="1100"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10ps</a:t>
                      </a:r>
                      <a:endParaRPr kumimoji="1" lang="ja-JP" altLang="en-US" sz="1100"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34290" marB="34290"/>
                </a:tc>
                <a:extLst>
                  <a:ext uri="{0D108BD9-81ED-4DB2-BD59-A6C34878D82A}">
                    <a16:rowId xmlns:a16="http://schemas.microsoft.com/office/drawing/2014/main" val="2326556229"/>
                  </a:ext>
                </a:extLst>
              </a:tr>
              <a:tr h="358295">
                <a:tc>
                  <a:txBody>
                    <a:bodyPr/>
                    <a:lstStyle/>
                    <a:p>
                      <a:r>
                        <a:rPr kumimoji="1" lang="en-US" altLang="ja-JP" sz="1100"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Projected emittance</a:t>
                      </a:r>
                    </a:p>
                  </a:txBody>
                  <a:tcPr marL="68580" marR="68580" marT="34290" marB="34290"/>
                </a:tc>
                <a:tc>
                  <a:txBody>
                    <a:bodyPr/>
                    <a:lstStyle/>
                    <a:p>
                      <a:r>
                        <a:rPr kumimoji="1" lang="en-US" altLang="ja-JP" sz="1100" b="0"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0.6</a:t>
                      </a:r>
                      <a:r>
                        <a:rPr kumimoji="1" lang="en-US" altLang="ja-JP" sz="1100"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100" b="0" dirty="0" err="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mm.mrad</a:t>
                      </a:r>
                      <a:endParaRPr kumimoji="1" lang="ja-JP" altLang="en-US" sz="1100"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34290" marB="34290"/>
                </a:tc>
                <a:extLst>
                  <a:ext uri="{0D108BD9-81ED-4DB2-BD59-A6C34878D82A}">
                    <a16:rowId xmlns:a16="http://schemas.microsoft.com/office/drawing/2014/main" val="10002"/>
                  </a:ext>
                </a:extLst>
              </a:tr>
              <a:tr h="612569">
                <a:tc>
                  <a:txBody>
                    <a:bodyPr/>
                    <a:lstStyle/>
                    <a:p>
                      <a:r>
                        <a:rPr kumimoji="1" lang="en-US" altLang="ja-JP" sz="1100"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Projected energy spread</a:t>
                      </a:r>
                      <a:endParaRPr kumimoji="1" lang="ja-JP" altLang="en-US" sz="1100"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34290" marB="34290"/>
                </a:tc>
                <a:tc>
                  <a:txBody>
                    <a:bodyPr/>
                    <a:lstStyle/>
                    <a:p>
                      <a:r>
                        <a:rPr kumimoji="1" lang="en-US" altLang="ja-JP" sz="1100" b="0"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0.09%</a:t>
                      </a:r>
                    </a:p>
                    <a:p>
                      <a:r>
                        <a:rPr kumimoji="1" lang="en-US" altLang="ja-JP" sz="1100" b="0"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(1.84 keV)</a:t>
                      </a:r>
                      <a:r>
                        <a:rPr kumimoji="1" lang="ja-JP" altLang="en-US" sz="1100" b="0"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endParaRPr kumimoji="1" lang="ja-JP" altLang="en-US" sz="1100"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34290" marB="34290"/>
                </a:tc>
                <a:extLst>
                  <a:ext uri="{0D108BD9-81ED-4DB2-BD59-A6C34878D82A}">
                    <a16:rowId xmlns:a16="http://schemas.microsoft.com/office/drawing/2014/main" val="10003"/>
                  </a:ext>
                </a:extLst>
              </a:tr>
              <a:tr h="358295">
                <a:tc>
                  <a:txBody>
                    <a:bodyPr/>
                    <a:lstStyle/>
                    <a:p>
                      <a:r>
                        <a:rPr kumimoji="1" lang="en-US" altLang="ja-JP" sz="1100"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Peak electric field </a:t>
                      </a:r>
                      <a:endParaRPr kumimoji="1" lang="ja-JP" altLang="en-US" sz="1100"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34290" marB="34290"/>
                </a:tc>
                <a:tc>
                  <a:txBody>
                    <a:bodyPr/>
                    <a:lstStyle/>
                    <a:p>
                      <a:r>
                        <a:rPr kumimoji="1" lang="en-US" altLang="ja-JP" sz="1100"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41.9 MV/m</a:t>
                      </a:r>
                      <a:endParaRPr kumimoji="1" lang="ja-JP" altLang="en-US" sz="1100"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34290" marB="34290"/>
                </a:tc>
                <a:extLst>
                  <a:ext uri="{0D108BD9-81ED-4DB2-BD59-A6C34878D82A}">
                    <a16:rowId xmlns:a16="http://schemas.microsoft.com/office/drawing/2014/main" val="10004"/>
                  </a:ext>
                </a:extLst>
              </a:tr>
              <a:tr h="358295">
                <a:tc>
                  <a:txBody>
                    <a:bodyPr/>
                    <a:lstStyle/>
                    <a:p>
                      <a:r>
                        <a:rPr kumimoji="1" lang="en-US" altLang="ja-JP" sz="1100"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Peak magnetic field</a:t>
                      </a:r>
                      <a:endParaRPr kumimoji="1" lang="ja-JP" altLang="en-US" sz="1100"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34290" marB="34290"/>
                </a:tc>
                <a:tc>
                  <a:txBody>
                    <a:bodyPr/>
                    <a:lstStyle/>
                    <a:p>
                      <a:r>
                        <a:rPr kumimoji="1" lang="en-US" altLang="ja-JP" sz="1100"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95.2 </a:t>
                      </a:r>
                      <a:r>
                        <a:rPr kumimoji="1" lang="en-US" altLang="ja-JP" sz="1100" b="0" dirty="0" err="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mT</a:t>
                      </a:r>
                      <a:r>
                        <a:rPr kumimoji="1" lang="en-US" altLang="ja-JP" sz="1100"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endParaRPr kumimoji="1" lang="ja-JP" altLang="en-US" sz="1100"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34290" marB="34290"/>
                </a:tc>
                <a:extLst>
                  <a:ext uri="{0D108BD9-81ED-4DB2-BD59-A6C34878D82A}">
                    <a16:rowId xmlns:a16="http://schemas.microsoft.com/office/drawing/2014/main" val="10005"/>
                  </a:ext>
                </a:extLst>
              </a:tr>
              <a:tr h="358295">
                <a:tc>
                  <a:txBody>
                    <a:bodyPr/>
                    <a:lstStyle/>
                    <a:p>
                      <a:r>
                        <a:rPr kumimoji="1" lang="en-US" altLang="ja-JP" sz="1100" dirty="0">
                          <a:latin typeface="メイリオ" panose="020B0604030504040204" pitchFamily="50" charset="-128"/>
                          <a:ea typeface="メイリオ" panose="020B0604030504040204" pitchFamily="50" charset="-128"/>
                          <a:cs typeface="メイリオ" panose="020B0604030504040204" pitchFamily="50" charset="-128"/>
                        </a:rPr>
                        <a:t>RF phase</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34290" marB="34290"/>
                </a:tc>
                <a:tc>
                  <a:txBody>
                    <a:bodyPr/>
                    <a:lstStyle/>
                    <a:p>
                      <a:r>
                        <a:rPr kumimoji="1" lang="en-US" altLang="ja-JP" sz="1100" dirty="0">
                          <a:latin typeface="メイリオ" panose="020B0604030504040204" pitchFamily="50" charset="-128"/>
                          <a:ea typeface="メイリオ" panose="020B0604030504040204" pitchFamily="50" charset="-128"/>
                          <a:cs typeface="メイリオ" panose="020B0604030504040204" pitchFamily="50" charset="-128"/>
                        </a:rPr>
                        <a:t>55°</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34290" marB="34290"/>
                </a:tc>
                <a:extLst>
                  <a:ext uri="{0D108BD9-81ED-4DB2-BD59-A6C34878D82A}">
                    <a16:rowId xmlns:a16="http://schemas.microsoft.com/office/drawing/2014/main" val="10006"/>
                  </a:ext>
                </a:extLst>
              </a:tr>
              <a:tr h="612569">
                <a:tc>
                  <a:txBody>
                    <a:bodyPr/>
                    <a:lstStyle/>
                    <a:p>
                      <a:r>
                        <a:rPr kumimoji="1" lang="en-US" altLang="ja-JP" sz="1100" dirty="0">
                          <a:latin typeface="メイリオ" panose="020B0604030504040204" pitchFamily="50" charset="-128"/>
                          <a:ea typeface="メイリオ" panose="020B0604030504040204" pitchFamily="50" charset="-128"/>
                          <a:cs typeface="メイリオ" panose="020B0604030504040204" pitchFamily="50" charset="-128"/>
                        </a:rPr>
                        <a:t>Geometrical Factor</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34290" marB="34290"/>
                </a:tc>
                <a:tc>
                  <a:txBody>
                    <a:bodyPr/>
                    <a:lstStyle/>
                    <a:p>
                      <a:r>
                        <a:rPr kumimoji="1" lang="en-US" altLang="ja-JP" sz="1100" dirty="0">
                          <a:latin typeface="メイリオ" panose="020B0604030504040204" pitchFamily="50" charset="-128"/>
                          <a:ea typeface="メイリオ" panose="020B0604030504040204" pitchFamily="50" charset="-128"/>
                          <a:cs typeface="メイリオ" panose="020B0604030504040204" pitchFamily="50" charset="-128"/>
                        </a:rPr>
                        <a:t>135.6 Ω </a:t>
                      </a:r>
                    </a:p>
                    <a:p>
                      <a:r>
                        <a:rPr kumimoji="1" lang="en-US" altLang="ja-JP" sz="1100" dirty="0">
                          <a:latin typeface="メイリオ" panose="020B0604030504040204" pitchFamily="50" charset="-128"/>
                          <a:ea typeface="メイリオ" panose="020B0604030504040204" pitchFamily="50" charset="-128"/>
                          <a:cs typeface="メイリオ" panose="020B0604030504040204" pitchFamily="50" charset="-128"/>
                        </a:rPr>
                        <a:t>(TESLA 270</a:t>
                      </a:r>
                      <a:r>
                        <a:rPr kumimoji="1" lang="ja-JP" altLang="en-US" sz="1100" baseline="0" dirty="0">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100" dirty="0">
                          <a:latin typeface="メイリオ" panose="020B0604030504040204" pitchFamily="50" charset="-128"/>
                          <a:ea typeface="メイリオ" panose="020B0604030504040204" pitchFamily="50" charset="-128"/>
                          <a:cs typeface="メイリオ" panose="020B0604030504040204" pitchFamily="50" charset="-128"/>
                        </a:rPr>
                        <a:t>Ω) </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34290" marB="34290"/>
                </a:tc>
                <a:extLst>
                  <a:ext uri="{0D108BD9-81ED-4DB2-BD59-A6C34878D82A}">
                    <a16:rowId xmlns:a16="http://schemas.microsoft.com/office/drawing/2014/main" val="10007"/>
                  </a:ext>
                </a:extLst>
              </a:tr>
              <a:tr h="612569">
                <a:tc>
                  <a:txBody>
                    <a:bodyPr/>
                    <a:lstStyle/>
                    <a:p>
                      <a:r>
                        <a:rPr kumimoji="1" lang="en-US" altLang="ja-JP" sz="1100" dirty="0">
                          <a:latin typeface="メイリオ" panose="020B0604030504040204" pitchFamily="50" charset="-128"/>
                          <a:ea typeface="メイリオ" panose="020B0604030504040204" pitchFamily="50" charset="-128"/>
                          <a:cs typeface="メイリオ" panose="020B0604030504040204" pitchFamily="50" charset="-128"/>
                        </a:rPr>
                        <a:t>Target surface resistance</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34290" marB="34290"/>
                </a:tc>
                <a:tc>
                  <a:txBody>
                    <a:bodyPr/>
                    <a:lstStyle/>
                    <a:p>
                      <a:r>
                        <a:rPr kumimoji="1" lang="en-US" altLang="ja-JP" sz="1100" dirty="0">
                          <a:latin typeface="メイリオ" panose="020B0604030504040204" pitchFamily="50" charset="-128"/>
                          <a:ea typeface="メイリオ" panose="020B0604030504040204" pitchFamily="50" charset="-128"/>
                          <a:cs typeface="メイリオ" panose="020B0604030504040204" pitchFamily="50" charset="-128"/>
                        </a:rPr>
                        <a:t>30 </a:t>
                      </a:r>
                      <a:r>
                        <a:rPr kumimoji="1" lang="en-US" altLang="ja-JP" sz="1100" dirty="0" err="1">
                          <a:latin typeface="メイリオ" panose="020B0604030504040204" pitchFamily="50" charset="-128"/>
                          <a:ea typeface="メイリオ" panose="020B0604030504040204" pitchFamily="50" charset="-128"/>
                          <a:cs typeface="メイリオ" panose="020B0604030504040204" pitchFamily="50" charset="-128"/>
                        </a:rPr>
                        <a:t>nΩ</a:t>
                      </a:r>
                      <a:r>
                        <a:rPr kumimoji="1" lang="en-US" altLang="ja-JP" sz="1100" dirty="0">
                          <a:latin typeface="メイリオ" panose="020B0604030504040204" pitchFamily="50" charset="-128"/>
                          <a:ea typeface="メイリオ" panose="020B0604030504040204" pitchFamily="50" charset="-128"/>
                          <a:cs typeface="メイリオ" panose="020B0604030504040204" pitchFamily="50" charset="-128"/>
                        </a:rPr>
                        <a:t> </a:t>
                      </a:r>
                    </a:p>
                    <a:p>
                      <a:r>
                        <a:rPr kumimoji="1" lang="en-US" altLang="ja-JP" sz="1100" dirty="0">
                          <a:latin typeface="メイリオ" panose="020B0604030504040204" pitchFamily="50" charset="-128"/>
                          <a:ea typeface="メイリオ" panose="020B0604030504040204" pitchFamily="50" charset="-128"/>
                          <a:cs typeface="メイリオ" panose="020B0604030504040204" pitchFamily="50" charset="-128"/>
                        </a:rPr>
                        <a:t>(ILC target)</a:t>
                      </a:r>
                    </a:p>
                  </a:txBody>
                  <a:tcPr marL="68580" marR="68580" marT="34290" marB="34290"/>
                </a:tc>
                <a:extLst>
                  <a:ext uri="{0D108BD9-81ED-4DB2-BD59-A6C34878D82A}">
                    <a16:rowId xmlns:a16="http://schemas.microsoft.com/office/drawing/2014/main" val="10008"/>
                  </a:ext>
                </a:extLst>
              </a:tr>
              <a:tr h="358295">
                <a:tc>
                  <a:txBody>
                    <a:bodyPr/>
                    <a:lstStyle/>
                    <a:p>
                      <a:r>
                        <a:rPr kumimoji="1" lang="en-US" altLang="ja-JP" sz="1100" dirty="0">
                          <a:latin typeface="メイリオ" panose="020B0604030504040204" pitchFamily="50" charset="-128"/>
                          <a:ea typeface="メイリオ" panose="020B0604030504040204" pitchFamily="50" charset="-128"/>
                          <a:cs typeface="メイリオ" panose="020B0604030504040204" pitchFamily="50" charset="-128"/>
                        </a:rPr>
                        <a:t>Target Q value</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34290" marB="34290"/>
                </a:tc>
                <a:tc>
                  <a:txBody>
                    <a:bodyPr/>
                    <a:lstStyle/>
                    <a:p>
                      <a:r>
                        <a:rPr kumimoji="1" lang="en-US" altLang="ja-JP" sz="1100" dirty="0">
                          <a:latin typeface="メイリオ" panose="020B0604030504040204" pitchFamily="50" charset="-128"/>
                          <a:ea typeface="メイリオ" panose="020B0604030504040204" pitchFamily="50" charset="-128"/>
                          <a:cs typeface="メイリオ" panose="020B0604030504040204" pitchFamily="50" charset="-128"/>
                        </a:rPr>
                        <a:t>4.5×10</a:t>
                      </a:r>
                      <a:r>
                        <a:rPr kumimoji="1" lang="en-US" altLang="ja-JP" sz="1100" baseline="30000" dirty="0">
                          <a:latin typeface="メイリオ" panose="020B0604030504040204" pitchFamily="50" charset="-128"/>
                          <a:ea typeface="メイリオ" panose="020B0604030504040204" pitchFamily="50" charset="-128"/>
                          <a:cs typeface="メイリオ" panose="020B0604030504040204" pitchFamily="50" charset="-128"/>
                        </a:rPr>
                        <a:t>9</a:t>
                      </a:r>
                      <a:endParaRPr kumimoji="1" lang="ja-JP" altLang="en-US" sz="1100" baseline="30000" dirty="0">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34290" marB="34290"/>
                </a:tc>
                <a:extLst>
                  <a:ext uri="{0D108BD9-81ED-4DB2-BD59-A6C34878D82A}">
                    <a16:rowId xmlns:a16="http://schemas.microsoft.com/office/drawing/2014/main" val="10009"/>
                  </a:ext>
                </a:extLst>
              </a:tr>
              <a:tr h="358295">
                <a:tc>
                  <a:txBody>
                    <a:bodyPr/>
                    <a:lstStyle/>
                    <a:p>
                      <a:r>
                        <a:rPr kumimoji="1" lang="en-US" altLang="ja-JP" sz="1100" dirty="0">
                          <a:latin typeface="メイリオ" panose="020B0604030504040204" pitchFamily="50" charset="-128"/>
                          <a:ea typeface="メイリオ" panose="020B0604030504040204" pitchFamily="50" charset="-128"/>
                          <a:cs typeface="メイリオ" panose="020B0604030504040204" pitchFamily="50" charset="-128"/>
                        </a:rPr>
                        <a:t>Target cavity loss</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34290" marB="34290"/>
                </a:tc>
                <a:tc>
                  <a:txBody>
                    <a:bodyPr/>
                    <a:lstStyle/>
                    <a:p>
                      <a:r>
                        <a:rPr kumimoji="1" lang="en-US" altLang="ja-JP" sz="1100" dirty="0">
                          <a:latin typeface="メイリオ" panose="020B0604030504040204" pitchFamily="50" charset="-128"/>
                          <a:ea typeface="メイリオ" panose="020B0604030504040204" pitchFamily="50" charset="-128"/>
                          <a:cs typeface="メイリオ" panose="020B0604030504040204" pitchFamily="50" charset="-128"/>
                        </a:rPr>
                        <a:t>8 W</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34290" marB="34290"/>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580348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0D86383-CA22-4F6C-B03A-694F54F9FF50}"/>
              </a:ext>
            </a:extLst>
          </p:cNvPr>
          <p:cNvSpPr txBox="1"/>
          <p:nvPr/>
        </p:nvSpPr>
        <p:spPr>
          <a:xfrm>
            <a:off x="121920" y="20320"/>
            <a:ext cx="8930640" cy="2031325"/>
          </a:xfrm>
          <a:prstGeom prst="rect">
            <a:avLst/>
          </a:prstGeom>
          <a:noFill/>
        </p:spPr>
        <p:txBody>
          <a:bodyPr wrap="square" rtlCol="0">
            <a:spAutoFit/>
          </a:bodyPr>
          <a:lstStyle/>
          <a:p>
            <a:r>
              <a:rPr kumimoji="1" lang="en-US" altLang="ja-JP" b="1" dirty="0">
                <a:latin typeface="Times New Roman" panose="02020603050405020304" pitchFamily="18" charset="0"/>
                <a:cs typeface="Times New Roman" panose="02020603050405020304" pitchFamily="18" charset="0"/>
              </a:rPr>
              <a:t>4.2K operation is essential for industrial application, so we can use commercially available conduction cooling system.</a:t>
            </a:r>
          </a:p>
          <a:p>
            <a:r>
              <a:rPr lang="en-US" altLang="ja-JP" b="1" dirty="0">
                <a:latin typeface="Times New Roman" panose="02020603050405020304" pitchFamily="18" charset="0"/>
                <a:cs typeface="Times New Roman" panose="02020603050405020304" pitchFamily="18" charset="0"/>
              </a:rPr>
              <a:t>So, </a:t>
            </a:r>
            <a:r>
              <a:rPr lang="en-US" altLang="ja-JP" sz="1800" dirty="0"/>
              <a:t>Next planned step is to generate Nb</a:t>
            </a:r>
            <a:r>
              <a:rPr lang="en-US" altLang="ja-JP" sz="1800" baseline="-25000" dirty="0"/>
              <a:t>3</a:t>
            </a:r>
            <a:r>
              <a:rPr lang="en-US" altLang="ja-JP" sz="1800" dirty="0"/>
              <a:t>Sn layers with thickness of a few </a:t>
            </a:r>
            <a:r>
              <a:rPr lang="en-US" altLang="ja-JP" sz="1800" dirty="0">
                <a:latin typeface="Symbol" panose="05050102010706020507" pitchFamily="18" charset="2"/>
              </a:rPr>
              <a:t>m</a:t>
            </a:r>
            <a:r>
              <a:rPr lang="en-US" altLang="ja-JP" sz="1800" dirty="0"/>
              <a:t>m on the surface of Nb superconducting cavities for 4.2K operation. Then, we will research the performance of </a:t>
            </a:r>
            <a:r>
              <a:rPr lang="en-US" altLang="ja-JP" sz="1800" b="1" dirty="0">
                <a:solidFill>
                  <a:srgbClr val="FF0000"/>
                </a:solidFill>
              </a:rPr>
              <a:t>4.2K Nb</a:t>
            </a:r>
            <a:r>
              <a:rPr lang="en-US" altLang="ja-JP" sz="1800" b="1" baseline="-25000" dirty="0">
                <a:solidFill>
                  <a:srgbClr val="FF0000"/>
                </a:solidFill>
              </a:rPr>
              <a:t>3</a:t>
            </a:r>
            <a:r>
              <a:rPr lang="en-US" altLang="ja-JP" sz="1800" b="1" dirty="0">
                <a:solidFill>
                  <a:srgbClr val="FF0000"/>
                </a:solidFill>
              </a:rPr>
              <a:t>Sn SRF electron gun </a:t>
            </a:r>
            <a:r>
              <a:rPr lang="en-US" altLang="ja-JP" sz="1800" dirty="0"/>
              <a:t>with </a:t>
            </a:r>
            <a:r>
              <a:rPr lang="en-US" altLang="ja-JP" sz="1800" b="1" dirty="0">
                <a:solidFill>
                  <a:srgbClr val="FF0000"/>
                </a:solidFill>
              </a:rPr>
              <a:t>CW pulsed laser system</a:t>
            </a:r>
            <a:r>
              <a:rPr lang="en-US" altLang="ja-JP" sz="1800" dirty="0"/>
              <a:t>.</a:t>
            </a:r>
            <a:endParaRPr lang="ja-JP" altLang="ja-JP" sz="1800" dirty="0"/>
          </a:p>
          <a:p>
            <a:r>
              <a:rPr lang="en-US" altLang="ja-JP" sz="1800" dirty="0"/>
              <a:t>Important research issues are the </a:t>
            </a:r>
            <a:r>
              <a:rPr lang="en-US" altLang="ja-JP" sz="1800" b="1" dirty="0">
                <a:solidFill>
                  <a:srgbClr val="FF0000"/>
                </a:solidFill>
              </a:rPr>
              <a:t>operation of 4K Nb</a:t>
            </a:r>
            <a:r>
              <a:rPr lang="en-US" altLang="ja-JP" sz="1800" b="1" baseline="-25000" dirty="0">
                <a:solidFill>
                  <a:srgbClr val="FF0000"/>
                </a:solidFill>
              </a:rPr>
              <a:t>3</a:t>
            </a:r>
            <a:r>
              <a:rPr lang="en-US" altLang="ja-JP" sz="1800" b="1" dirty="0">
                <a:solidFill>
                  <a:srgbClr val="FF0000"/>
                </a:solidFill>
              </a:rPr>
              <a:t>Sn SRF cavity</a:t>
            </a:r>
            <a:r>
              <a:rPr lang="en-US" altLang="ja-JP" sz="1800" dirty="0"/>
              <a:t>, </a:t>
            </a:r>
            <a:r>
              <a:rPr lang="en-US" altLang="ja-JP" sz="1800" b="1" dirty="0">
                <a:solidFill>
                  <a:srgbClr val="FF0000"/>
                </a:solidFill>
              </a:rPr>
              <a:t>photo-cathode at 4.2K </a:t>
            </a:r>
            <a:r>
              <a:rPr lang="en-US" altLang="ja-JP" sz="1800" dirty="0"/>
              <a:t>and the generation of </a:t>
            </a:r>
            <a:r>
              <a:rPr lang="en-US" altLang="ja-JP" sz="1800" b="1" dirty="0">
                <a:solidFill>
                  <a:srgbClr val="FF0000"/>
                </a:solidFill>
              </a:rPr>
              <a:t>high intensity electron beam</a:t>
            </a:r>
            <a:r>
              <a:rPr lang="en-US" altLang="ja-JP" sz="1800" dirty="0"/>
              <a:t>.</a:t>
            </a:r>
            <a:endParaRPr kumimoji="1" lang="ja-JP" altLang="en-US" b="1" dirty="0">
              <a:latin typeface="Times New Roman" panose="02020603050405020304" pitchFamily="18" charset="0"/>
              <a:cs typeface="Times New Roman" panose="02020603050405020304" pitchFamily="18" charset="0"/>
            </a:endParaRPr>
          </a:p>
        </p:txBody>
      </p:sp>
      <p:pic>
        <p:nvPicPr>
          <p:cNvPr id="6" name="図 5">
            <a:extLst>
              <a:ext uri="{FF2B5EF4-FFF2-40B4-BE49-F238E27FC236}">
                <a16:creationId xmlns:a16="http://schemas.microsoft.com/office/drawing/2014/main" id="{01EE8649-C4F1-4347-B4F7-B1F65C6EB46A}"/>
              </a:ext>
            </a:extLst>
          </p:cNvPr>
          <p:cNvPicPr>
            <a:picLocks noChangeAspect="1"/>
          </p:cNvPicPr>
          <p:nvPr/>
        </p:nvPicPr>
        <p:blipFill>
          <a:blip r:embed="rId3"/>
          <a:stretch>
            <a:fillRect/>
          </a:stretch>
        </p:blipFill>
        <p:spPr>
          <a:xfrm>
            <a:off x="15239" y="2081376"/>
            <a:ext cx="4706705" cy="3575813"/>
          </a:xfrm>
          <a:prstGeom prst="rect">
            <a:avLst/>
          </a:prstGeom>
        </p:spPr>
      </p:pic>
      <p:sp>
        <p:nvSpPr>
          <p:cNvPr id="3" name="テキスト ボックス 2">
            <a:extLst>
              <a:ext uri="{FF2B5EF4-FFF2-40B4-BE49-F238E27FC236}">
                <a16:creationId xmlns:a16="http://schemas.microsoft.com/office/drawing/2014/main" id="{86B512E2-812C-4A1A-A651-AC7BDFC0098B}"/>
              </a:ext>
            </a:extLst>
          </p:cNvPr>
          <p:cNvSpPr txBox="1"/>
          <p:nvPr/>
        </p:nvSpPr>
        <p:spPr>
          <a:xfrm>
            <a:off x="279399" y="5661669"/>
            <a:ext cx="4301177" cy="923330"/>
          </a:xfrm>
          <a:prstGeom prst="rect">
            <a:avLst/>
          </a:prstGeom>
          <a:noFill/>
        </p:spPr>
        <p:txBody>
          <a:bodyPr wrap="none" rtlCol="0">
            <a:spAutoFit/>
          </a:bodyPr>
          <a:lstStyle/>
          <a:p>
            <a:r>
              <a:rPr kumimoji="1" lang="en-US" altLang="ja-JP" b="1" dirty="0">
                <a:latin typeface="Times New Roman" panose="02020603050405020304" pitchFamily="18" charset="0"/>
                <a:cs typeface="Times New Roman" panose="02020603050405020304" pitchFamily="18" charset="0"/>
              </a:rPr>
              <a:t>In the case of 1.3GHz single cell, S. Posen </a:t>
            </a:r>
          </a:p>
          <a:p>
            <a:r>
              <a:rPr kumimoji="1" lang="en-US" altLang="ja-JP" b="1" dirty="0">
                <a:latin typeface="Times New Roman" panose="02020603050405020304" pitchFamily="18" charset="0"/>
                <a:cs typeface="Times New Roman" panose="02020603050405020304" pitchFamily="18" charset="0"/>
              </a:rPr>
              <a:t>and D. L. Hall, </a:t>
            </a:r>
            <a:r>
              <a:rPr kumimoji="1" lang="en-US" altLang="ja-JP" b="1" dirty="0" err="1">
                <a:latin typeface="Times New Roman" panose="02020603050405020304" pitchFamily="18" charset="0"/>
                <a:cs typeface="Times New Roman" panose="02020603050405020304" pitchFamily="18" charset="0"/>
              </a:rPr>
              <a:t>Supercond</a:t>
            </a:r>
            <a:r>
              <a:rPr kumimoji="1" lang="en-US" altLang="ja-JP" b="1" dirty="0">
                <a:latin typeface="Times New Roman" panose="02020603050405020304" pitchFamily="18" charset="0"/>
                <a:cs typeface="Times New Roman" panose="02020603050405020304" pitchFamily="18" charset="0"/>
              </a:rPr>
              <a:t>. Sci. Technol. </a:t>
            </a:r>
          </a:p>
          <a:p>
            <a:r>
              <a:rPr kumimoji="1" lang="en-US" altLang="ja-JP" b="1" dirty="0">
                <a:latin typeface="Times New Roman" panose="02020603050405020304" pitchFamily="18" charset="0"/>
                <a:cs typeface="Times New Roman" panose="02020603050405020304" pitchFamily="18" charset="0"/>
              </a:rPr>
              <a:t>30 (2017) 033004 (17pp)</a:t>
            </a:r>
            <a:endParaRPr kumimoji="1" lang="ja-JP" altLang="en-US" b="1" dirty="0">
              <a:latin typeface="Times New Roman" panose="02020603050405020304" pitchFamily="18" charset="0"/>
              <a:cs typeface="Times New Roman" panose="02020603050405020304" pitchFamily="18" charset="0"/>
            </a:endParaRPr>
          </a:p>
        </p:txBody>
      </p:sp>
      <p:pic>
        <p:nvPicPr>
          <p:cNvPr id="7" name="図 6">
            <a:extLst>
              <a:ext uri="{FF2B5EF4-FFF2-40B4-BE49-F238E27FC236}">
                <a16:creationId xmlns:a16="http://schemas.microsoft.com/office/drawing/2014/main" id="{E672E01F-B0F6-4A78-9713-420F0727CC2E}"/>
              </a:ext>
            </a:extLst>
          </p:cNvPr>
          <p:cNvPicPr>
            <a:picLocks noChangeAspect="1"/>
          </p:cNvPicPr>
          <p:nvPr/>
        </p:nvPicPr>
        <p:blipFill>
          <a:blip r:embed="rId4"/>
          <a:stretch>
            <a:fillRect/>
          </a:stretch>
        </p:blipFill>
        <p:spPr>
          <a:xfrm>
            <a:off x="4732105" y="2087813"/>
            <a:ext cx="4365530" cy="3368108"/>
          </a:xfrm>
          <a:prstGeom prst="rect">
            <a:avLst/>
          </a:prstGeom>
        </p:spPr>
      </p:pic>
      <p:sp>
        <p:nvSpPr>
          <p:cNvPr id="4" name="テキスト ボックス 3">
            <a:extLst>
              <a:ext uri="{FF2B5EF4-FFF2-40B4-BE49-F238E27FC236}">
                <a16:creationId xmlns:a16="http://schemas.microsoft.com/office/drawing/2014/main" id="{410F28EB-ADA3-4276-A5A3-82D7E5FDCF38}"/>
              </a:ext>
            </a:extLst>
          </p:cNvPr>
          <p:cNvSpPr txBox="1"/>
          <p:nvPr/>
        </p:nvSpPr>
        <p:spPr>
          <a:xfrm>
            <a:off x="4931129" y="5565749"/>
            <a:ext cx="3967481" cy="923330"/>
          </a:xfrm>
          <a:prstGeom prst="rect">
            <a:avLst/>
          </a:prstGeom>
          <a:noFill/>
        </p:spPr>
        <p:txBody>
          <a:bodyPr wrap="square" rtlCol="0">
            <a:spAutoFit/>
          </a:bodyPr>
          <a:lstStyle/>
          <a:p>
            <a:r>
              <a:rPr kumimoji="1" lang="en-US" altLang="ja-JP" b="1" dirty="0">
                <a:latin typeface="Times New Roman" panose="02020603050405020304" pitchFamily="18" charset="0"/>
                <a:cs typeface="Times New Roman" panose="02020603050405020304" pitchFamily="18" charset="0"/>
              </a:rPr>
              <a:t>S. Posen 19</a:t>
            </a:r>
            <a:r>
              <a:rPr kumimoji="1" lang="en-US" altLang="ja-JP" b="1" baseline="30000" dirty="0">
                <a:latin typeface="Times New Roman" panose="02020603050405020304" pitchFamily="18" charset="0"/>
                <a:cs typeface="Times New Roman" panose="02020603050405020304" pitchFamily="18" charset="0"/>
              </a:rPr>
              <a:t>th</a:t>
            </a:r>
            <a:r>
              <a:rPr kumimoji="1" lang="en-US" altLang="ja-JP" b="1" dirty="0">
                <a:latin typeface="Times New Roman" panose="02020603050405020304" pitchFamily="18" charset="0"/>
                <a:cs typeface="Times New Roman" panose="02020603050405020304" pitchFamily="18" charset="0"/>
              </a:rPr>
              <a:t> Int. Conf. on RF Superconductivity SRF2019, Dresden, Germany</a:t>
            </a:r>
            <a:endParaRPr kumimoji="1" lang="ja-JP" alt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74985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stretch>
            <a:fillRect/>
          </a:stretch>
        </p:blipFill>
        <p:spPr>
          <a:xfrm>
            <a:off x="5430420" y="4640194"/>
            <a:ext cx="3384396" cy="2223784"/>
          </a:xfrm>
          <a:prstGeom prst="rect">
            <a:avLst/>
          </a:prstGeom>
        </p:spPr>
      </p:pic>
      <p:pic>
        <p:nvPicPr>
          <p:cNvPr id="8" name="図 7"/>
          <p:cNvPicPr>
            <a:picLocks noChangeAspect="1"/>
          </p:cNvPicPr>
          <p:nvPr/>
        </p:nvPicPr>
        <p:blipFill>
          <a:blip r:embed="rId3"/>
          <a:stretch>
            <a:fillRect/>
          </a:stretch>
        </p:blipFill>
        <p:spPr>
          <a:xfrm>
            <a:off x="3748461" y="1078244"/>
            <a:ext cx="5395540" cy="2527272"/>
          </a:xfrm>
          <a:prstGeom prst="rect">
            <a:avLst/>
          </a:prstGeom>
        </p:spPr>
      </p:pic>
      <p:pic>
        <p:nvPicPr>
          <p:cNvPr id="7" name="actrec new.jpg" descr="actrec new.jpg">
            <a:extLst>
              <a:ext uri="{FF2B5EF4-FFF2-40B4-BE49-F238E27FC236}">
                <a16:creationId xmlns:a16="http://schemas.microsoft.com/office/drawing/2014/main" id="{9D73CA60-2392-421C-889F-4C620FF3D70B}"/>
              </a:ext>
            </a:extLst>
          </p:cNvPr>
          <p:cNvPicPr>
            <a:picLocks noChangeAspect="1"/>
          </p:cNvPicPr>
          <p:nvPr/>
        </p:nvPicPr>
        <p:blipFill>
          <a:blip r:embed="rId4"/>
          <a:srcRect l="5027" t="32695" r="2200" b="17366"/>
          <a:stretch>
            <a:fillRect/>
          </a:stretch>
        </p:blipFill>
        <p:spPr>
          <a:xfrm>
            <a:off x="1792224" y="2171153"/>
            <a:ext cx="2426208" cy="1434363"/>
          </a:xfrm>
          <a:prstGeom prst="rect">
            <a:avLst/>
          </a:prstGeom>
          <a:ln w="12700" cap="flat">
            <a:noFill/>
            <a:miter lim="400000"/>
          </a:ln>
          <a:effectLst/>
        </p:spPr>
      </p:pic>
      <p:sp>
        <p:nvSpPr>
          <p:cNvPr id="2" name="タイトル 1"/>
          <p:cNvSpPr>
            <a:spLocks noGrp="1"/>
          </p:cNvSpPr>
          <p:nvPr>
            <p:ph type="title"/>
          </p:nvPr>
        </p:nvSpPr>
        <p:spPr>
          <a:xfrm>
            <a:off x="0" y="-1"/>
            <a:ext cx="9144000" cy="731521"/>
          </a:xfrm>
        </p:spPr>
        <p:txBody>
          <a:bodyPr>
            <a:noAutofit/>
          </a:bodyPr>
          <a:lstStyle/>
          <a:p>
            <a:pPr algn="ctr"/>
            <a:r>
              <a:rPr lang="en-US" altLang="ja-JP" sz="2400" b="1" dirty="0">
                <a:latin typeface="Times New Roman" panose="02020603050405020304" pitchFamily="18" charset="0"/>
                <a:cs typeface="Times New Roman" panose="02020603050405020304" pitchFamily="18" charset="0"/>
              </a:rPr>
              <a:t>Two Indian new projects with KEK staff’s contribution under evaluation by Indian Gov. or JST and JICA in JFY 2021</a:t>
            </a:r>
            <a:endParaRPr kumimoji="1" lang="ja-JP" altLang="en-US" sz="2400" b="1" dirty="0">
              <a:latin typeface="Times New Roman" panose="02020603050405020304" pitchFamily="18" charset="0"/>
              <a:cs typeface="Times New Roman" panose="02020603050405020304" pitchFamily="18" charset="0"/>
            </a:endParaRPr>
          </a:p>
        </p:txBody>
      </p:sp>
      <p:sp>
        <p:nvSpPr>
          <p:cNvPr id="3" name="コンテンツ プレースホルダー 2"/>
          <p:cNvSpPr>
            <a:spLocks noGrp="1"/>
          </p:cNvSpPr>
          <p:nvPr>
            <p:ph idx="1"/>
          </p:nvPr>
        </p:nvSpPr>
        <p:spPr>
          <a:xfrm>
            <a:off x="19274" y="3633216"/>
            <a:ext cx="9144000" cy="3203062"/>
          </a:xfrm>
        </p:spPr>
        <p:txBody>
          <a:bodyPr>
            <a:normAutofit/>
          </a:bodyPr>
          <a:lstStyle/>
          <a:p>
            <a:pPr marL="0" indent="0">
              <a:lnSpc>
                <a:spcPct val="100000"/>
              </a:lnSpc>
              <a:buNone/>
            </a:pPr>
            <a:r>
              <a:rPr lang="en-US" altLang="ja-JP" sz="1800" b="1" dirty="0">
                <a:latin typeface="Times New Roman" panose="02020603050405020304" pitchFamily="18" charset="0"/>
                <a:cs typeface="Times New Roman" panose="02020603050405020304" pitchFamily="18" charset="0"/>
              </a:rPr>
              <a:t>2.</a:t>
            </a:r>
            <a:r>
              <a:rPr lang="en-US" altLang="ja-JP" sz="1800" dirty="0">
                <a:latin typeface="Times New Roman" panose="02020603050405020304" pitchFamily="18" charset="0"/>
                <a:cs typeface="Times New Roman" panose="02020603050405020304" pitchFamily="18" charset="0"/>
              </a:rPr>
              <a:t> </a:t>
            </a:r>
            <a:r>
              <a:rPr lang="en-US" altLang="ja-JP" sz="1800" b="1" dirty="0">
                <a:solidFill>
                  <a:srgbClr val="FF0000"/>
                </a:solidFill>
                <a:latin typeface="Times New Roman" panose="02020603050405020304" pitchFamily="18" charset="0"/>
                <a:cs typeface="Times New Roman" panose="02020603050405020304" pitchFamily="18" charset="0"/>
              </a:rPr>
              <a:t>Water purification project related CLEAN GANGA using Electron Accelerator</a:t>
            </a:r>
            <a:r>
              <a:rPr lang="en-US" altLang="ja-JP" sz="1800" dirty="0">
                <a:latin typeface="Times New Roman" panose="02020603050405020304" pitchFamily="18" charset="0"/>
                <a:cs typeface="Times New Roman" panose="02020603050405020304" pitchFamily="18" charset="0"/>
              </a:rPr>
              <a:t>, </a:t>
            </a:r>
            <a:r>
              <a:rPr lang="en-US" altLang="ja-JP" sz="1800" b="1" dirty="0">
                <a:solidFill>
                  <a:srgbClr val="0070C0"/>
                </a:solidFill>
                <a:latin typeface="Times New Roman" panose="02020603050405020304" pitchFamily="18" charset="0"/>
                <a:cs typeface="Times New Roman" panose="02020603050405020304" pitchFamily="18" charset="0"/>
              </a:rPr>
              <a:t>Conceptual Prototype of the Purification System at IITB and BHU </a:t>
            </a:r>
            <a:r>
              <a:rPr lang="en-US" altLang="ja-JP" sz="1800" dirty="0">
                <a:latin typeface="Times New Roman" panose="02020603050405020304" pitchFamily="18" charset="0"/>
                <a:cs typeface="Times New Roman" panose="02020603050405020304" pitchFamily="18" charset="0"/>
              </a:rPr>
              <a:t>– </a:t>
            </a:r>
            <a:r>
              <a:rPr lang="en-US" altLang="ja-JP" sz="1800" b="1" dirty="0">
                <a:solidFill>
                  <a:srgbClr val="FF0000"/>
                </a:solidFill>
                <a:latin typeface="Times New Roman" panose="02020603050405020304" pitchFamily="18" charset="0"/>
                <a:cs typeface="Times New Roman" panose="02020603050405020304" pitchFamily="18" charset="0"/>
              </a:rPr>
              <a:t>1 to 5 MeV, 100-200 kW SC </a:t>
            </a:r>
            <a:r>
              <a:rPr lang="en-US" altLang="ja-JP" sz="1800" b="1" dirty="0" err="1">
                <a:solidFill>
                  <a:srgbClr val="FF0000"/>
                </a:solidFill>
                <a:latin typeface="Times New Roman" panose="02020603050405020304" pitchFamily="18" charset="0"/>
                <a:cs typeface="Times New Roman" panose="02020603050405020304" pitchFamily="18" charset="0"/>
              </a:rPr>
              <a:t>Linac</a:t>
            </a:r>
            <a:r>
              <a:rPr lang="en-US" altLang="ja-JP" sz="1800" b="1" dirty="0">
                <a:solidFill>
                  <a:srgbClr val="FF0000"/>
                </a:solidFill>
                <a:latin typeface="Times New Roman" panose="02020603050405020304" pitchFamily="18" charset="0"/>
                <a:cs typeface="Times New Roman" panose="02020603050405020304" pitchFamily="18" charset="0"/>
              </a:rPr>
              <a:t>, </a:t>
            </a:r>
            <a:r>
              <a:rPr lang="en-US" altLang="ja-JP" sz="1800" b="1" dirty="0">
                <a:latin typeface="Times New Roman" panose="02020603050405020304" pitchFamily="18" charset="0"/>
                <a:cs typeface="Times New Roman" panose="02020603050405020304" pitchFamily="18" charset="0"/>
              </a:rPr>
              <a:t>KEK is preparing the proposal of SATREPS (Science and Technology Research </a:t>
            </a:r>
            <a:r>
              <a:rPr kumimoji="1" lang="en-US" altLang="ja-JP" sz="1800" b="1" dirty="0">
                <a:latin typeface="Times New Roman" panose="02020603050405020304" pitchFamily="18" charset="0"/>
                <a:cs typeface="Times New Roman" panose="02020603050405020304" pitchFamily="18" charset="0"/>
              </a:rPr>
              <a:t>Partnership for Sustainable Development) with IITB.</a:t>
            </a:r>
            <a:endParaRPr kumimoji="1" lang="ja-JP" altLang="en-US" sz="1800" b="1" dirty="0">
              <a:latin typeface="Times New Roman" panose="02020603050405020304" pitchFamily="18" charset="0"/>
              <a:cs typeface="Times New Roman" panose="02020603050405020304" pitchFamily="18" charset="0"/>
            </a:endParaRPr>
          </a:p>
        </p:txBody>
      </p:sp>
      <p:pic>
        <p:nvPicPr>
          <p:cNvPr id="4" name="図 3"/>
          <p:cNvPicPr>
            <a:picLocks noChangeAspect="1"/>
          </p:cNvPicPr>
          <p:nvPr/>
        </p:nvPicPr>
        <p:blipFill>
          <a:blip r:embed="rId5"/>
          <a:stretch>
            <a:fillRect/>
          </a:stretch>
        </p:blipFill>
        <p:spPr>
          <a:xfrm>
            <a:off x="320678" y="4781746"/>
            <a:ext cx="3897754" cy="2082232"/>
          </a:xfrm>
          <a:prstGeom prst="rect">
            <a:avLst/>
          </a:prstGeom>
        </p:spPr>
      </p:pic>
      <p:sp>
        <p:nvSpPr>
          <p:cNvPr id="6" name="テキスト ボックス 5"/>
          <p:cNvSpPr txBox="1"/>
          <p:nvPr/>
        </p:nvSpPr>
        <p:spPr>
          <a:xfrm>
            <a:off x="-5110" y="705130"/>
            <a:ext cx="9163274" cy="2308324"/>
          </a:xfrm>
          <a:prstGeom prst="rect">
            <a:avLst/>
          </a:prstGeom>
          <a:noFill/>
        </p:spPr>
        <p:txBody>
          <a:bodyPr wrap="square" rtlCol="0">
            <a:spAutoFit/>
          </a:bodyPr>
          <a:lstStyle/>
          <a:p>
            <a:r>
              <a:rPr lang="en-US" altLang="ja-JP" b="1" dirty="0">
                <a:latin typeface="Times New Roman" panose="02020603050405020304" pitchFamily="18" charset="0"/>
                <a:cs typeface="Times New Roman" panose="02020603050405020304" pitchFamily="18" charset="0"/>
              </a:rPr>
              <a:t>1. Energy Sweep Compact Rapid cycling Therapy (ESCORT) project at Tata Memorial Hospital</a:t>
            </a:r>
          </a:p>
          <a:p>
            <a:r>
              <a:rPr kumimoji="1" lang="en-US" altLang="ja-JP" b="1" dirty="0">
                <a:latin typeface="Times New Roman" panose="02020603050405020304" pitchFamily="18" charset="0"/>
                <a:cs typeface="Times New Roman" panose="02020603050405020304" pitchFamily="18" charset="0"/>
              </a:rPr>
              <a:t>Advanced Centre for Treatment, </a:t>
            </a:r>
          </a:p>
          <a:p>
            <a:r>
              <a:rPr kumimoji="1" lang="en-US" altLang="ja-JP" b="1" dirty="0">
                <a:latin typeface="Times New Roman" panose="02020603050405020304" pitchFamily="18" charset="0"/>
                <a:cs typeface="Times New Roman" panose="02020603050405020304" pitchFamily="18" charset="0"/>
              </a:rPr>
              <a:t>Research &amp; Education in </a:t>
            </a:r>
            <a:r>
              <a:rPr lang="en-US" altLang="ja-JP" b="1" dirty="0">
                <a:latin typeface="Times New Roman" panose="02020603050405020304" pitchFamily="18" charset="0"/>
                <a:cs typeface="Times New Roman" panose="02020603050405020304" pitchFamily="18" charset="0"/>
              </a:rPr>
              <a:t>Cancer </a:t>
            </a:r>
          </a:p>
          <a:p>
            <a:r>
              <a:rPr lang="en-US" altLang="ja-JP" b="1" dirty="0">
                <a:latin typeface="Times New Roman" panose="02020603050405020304" pitchFamily="18" charset="0"/>
                <a:cs typeface="Times New Roman" panose="02020603050405020304" pitchFamily="18" charset="0"/>
              </a:rPr>
              <a:t>(ACTREC), </a:t>
            </a:r>
            <a:r>
              <a:rPr kumimoji="1" lang="en-US" altLang="ja-JP" b="1" dirty="0">
                <a:latin typeface="Times New Roman" panose="02020603050405020304" pitchFamily="18" charset="0"/>
                <a:cs typeface="Times New Roman" panose="02020603050405020304" pitchFamily="18" charset="0"/>
              </a:rPr>
              <a:t>KEK staffs (K. Takayama) are </a:t>
            </a:r>
          </a:p>
          <a:p>
            <a:r>
              <a:rPr kumimoji="1" lang="en-US" altLang="ja-JP" b="1" dirty="0">
                <a:latin typeface="Times New Roman" panose="02020603050405020304" pitchFamily="18" charset="0"/>
                <a:cs typeface="Times New Roman" panose="02020603050405020304" pitchFamily="18" charset="0"/>
              </a:rPr>
              <a:t>contributing to write the proposal. </a:t>
            </a:r>
          </a:p>
          <a:p>
            <a:r>
              <a:rPr lang="en-US" altLang="ja-JP" b="1" dirty="0">
                <a:latin typeface="Times New Roman" panose="02020603050405020304" pitchFamily="18" charset="0"/>
                <a:cs typeface="Times New Roman" panose="02020603050405020304" pitchFamily="18" charset="0"/>
              </a:rPr>
              <a:t>ESCORT project is under </a:t>
            </a:r>
          </a:p>
          <a:p>
            <a:r>
              <a:rPr lang="en-US" altLang="ja-JP" b="1" dirty="0">
                <a:latin typeface="Times New Roman" panose="02020603050405020304" pitchFamily="18" charset="0"/>
                <a:cs typeface="Times New Roman" panose="02020603050405020304" pitchFamily="18" charset="0"/>
              </a:rPr>
              <a:t>evaluation by DAE.</a:t>
            </a:r>
            <a:endParaRPr kumimoji="1" lang="ja-JP" altLang="en-US" b="1" dirty="0">
              <a:latin typeface="Times New Roman" panose="02020603050405020304" pitchFamily="18" charset="0"/>
              <a:cs typeface="Times New Roman" panose="02020603050405020304" pitchFamily="18" charset="0"/>
            </a:endParaRPr>
          </a:p>
        </p:txBody>
      </p:sp>
      <p:sp>
        <p:nvSpPr>
          <p:cNvPr id="9" name="テキスト ボックス 8">
            <a:extLst>
              <a:ext uri="{FF2B5EF4-FFF2-40B4-BE49-F238E27FC236}">
                <a16:creationId xmlns:a16="http://schemas.microsoft.com/office/drawing/2014/main" id="{AECEE915-AFD0-40B6-887A-00FE9D740C3A}"/>
              </a:ext>
            </a:extLst>
          </p:cNvPr>
          <p:cNvSpPr txBox="1"/>
          <p:nvPr/>
        </p:nvSpPr>
        <p:spPr>
          <a:xfrm>
            <a:off x="30480" y="3083560"/>
            <a:ext cx="4012830" cy="369332"/>
          </a:xfrm>
          <a:prstGeom prst="rect">
            <a:avLst/>
          </a:prstGeom>
          <a:noFill/>
        </p:spPr>
        <p:txBody>
          <a:bodyPr wrap="none" rtlCol="0">
            <a:spAutoFit/>
          </a:bodyPr>
          <a:lstStyle/>
          <a:p>
            <a:r>
              <a:rPr kumimoji="1" lang="en-US" altLang="ja-JP" b="1" dirty="0">
                <a:latin typeface="Times New Roman" panose="02020603050405020304" pitchFamily="18" charset="0"/>
                <a:cs typeface="Times New Roman" panose="02020603050405020304" pitchFamily="18" charset="0"/>
              </a:rPr>
              <a:t>In detail, to the presentation of T. Dixit</a:t>
            </a:r>
            <a:endParaRPr kumimoji="1" lang="ja-JP" alt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56275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636104" y="-7417"/>
            <a:ext cx="5071453" cy="461665"/>
          </a:xfrm>
          <a:prstGeom prst="rect">
            <a:avLst/>
          </a:prstGeom>
          <a:noFill/>
        </p:spPr>
        <p:txBody>
          <a:bodyPr wrap="none" rtlCol="0">
            <a:spAutoFit/>
          </a:bodyPr>
          <a:lstStyle/>
          <a:p>
            <a:r>
              <a:rPr kumimoji="1" lang="en-US" altLang="ja-JP" sz="2400" b="1" dirty="0">
                <a:latin typeface="Times New Roman" panose="02020603050405020304" pitchFamily="18" charset="0"/>
                <a:cs typeface="Times New Roman" panose="02020603050405020304" pitchFamily="18" charset="0"/>
              </a:rPr>
              <a:t>Superconducting Photocathode R&amp;D</a:t>
            </a:r>
            <a:endParaRPr kumimoji="1" lang="ja-JP" altLang="en-US" sz="2400" b="1" dirty="0">
              <a:latin typeface="Times New Roman" panose="02020603050405020304" pitchFamily="18" charset="0"/>
              <a:cs typeface="Times New Roman" panose="02020603050405020304" pitchFamily="18" charset="0"/>
            </a:endParaRPr>
          </a:p>
        </p:txBody>
      </p:sp>
      <p:sp>
        <p:nvSpPr>
          <p:cNvPr id="3" name="テキスト ボックス 2"/>
          <p:cNvSpPr txBox="1"/>
          <p:nvPr/>
        </p:nvSpPr>
        <p:spPr>
          <a:xfrm>
            <a:off x="6558" y="521430"/>
            <a:ext cx="9258047" cy="3139321"/>
          </a:xfrm>
          <a:prstGeom prst="rect">
            <a:avLst/>
          </a:prstGeom>
          <a:noFill/>
        </p:spPr>
        <p:txBody>
          <a:bodyPr wrap="none" rtlCol="0">
            <a:spAutoFit/>
          </a:bodyPr>
          <a:lstStyle/>
          <a:p>
            <a:r>
              <a:rPr kumimoji="1" lang="en-US" altLang="ja-JP" b="1" dirty="0">
                <a:latin typeface="Times New Roman" panose="02020603050405020304" pitchFamily="18" charset="0"/>
                <a:cs typeface="Times New Roman" panose="02020603050405020304" pitchFamily="18" charset="0"/>
              </a:rPr>
              <a:t>Bulk </a:t>
            </a:r>
            <a:r>
              <a:rPr kumimoji="1" lang="en-US" altLang="ja-JP" b="1" dirty="0" err="1">
                <a:latin typeface="Times New Roman" panose="02020603050405020304" pitchFamily="18" charset="0"/>
                <a:cs typeface="Times New Roman" panose="02020603050405020304" pitchFamily="18" charset="0"/>
              </a:rPr>
              <a:t>Nb</a:t>
            </a:r>
            <a:r>
              <a:rPr kumimoji="1" lang="en-US" altLang="ja-JP" b="1" dirty="0">
                <a:latin typeface="Times New Roman" panose="02020603050405020304" pitchFamily="18" charset="0"/>
                <a:cs typeface="Times New Roman" panose="02020603050405020304" pitchFamily="18" charset="0"/>
              </a:rPr>
              <a:t> Cathode Plug is selected by DESY recently, QE&lt;0.01%?</a:t>
            </a:r>
          </a:p>
          <a:p>
            <a:r>
              <a:rPr lang="en-US" altLang="ja-JP" b="1" dirty="0">
                <a:latin typeface="Times New Roman" panose="02020603050405020304" pitchFamily="18" charset="0"/>
                <a:cs typeface="Times New Roman" panose="02020603050405020304" pitchFamily="18" charset="0"/>
              </a:rPr>
              <a:t>Thin films of Cs</a:t>
            </a:r>
            <a:r>
              <a:rPr lang="en-US" altLang="ja-JP" b="1" baseline="-25000" dirty="0">
                <a:latin typeface="Times New Roman" panose="02020603050405020304" pitchFamily="18" charset="0"/>
                <a:cs typeface="Times New Roman" panose="02020603050405020304" pitchFamily="18" charset="0"/>
              </a:rPr>
              <a:t>2</a:t>
            </a:r>
            <a:r>
              <a:rPr lang="en-US" altLang="ja-JP" b="1" dirty="0">
                <a:latin typeface="Times New Roman" panose="02020603050405020304" pitchFamily="18" charset="0"/>
                <a:cs typeface="Times New Roman" panose="02020603050405020304" pitchFamily="18" charset="0"/>
              </a:rPr>
              <a:t>Te Cathode on </a:t>
            </a:r>
            <a:r>
              <a:rPr lang="en-US" altLang="ja-JP" b="1" dirty="0" err="1">
                <a:latin typeface="Times New Roman" panose="02020603050405020304" pitchFamily="18" charset="0"/>
                <a:cs typeface="Times New Roman" panose="02020603050405020304" pitchFamily="18" charset="0"/>
              </a:rPr>
              <a:t>Nb</a:t>
            </a:r>
            <a:r>
              <a:rPr lang="en-US" altLang="ja-JP" b="1" dirty="0">
                <a:latin typeface="Times New Roman" panose="02020603050405020304" pitchFamily="18" charset="0"/>
                <a:cs typeface="Times New Roman" panose="02020603050405020304" pitchFamily="18" charset="0"/>
              </a:rPr>
              <a:t> substrates (or Nb</a:t>
            </a:r>
            <a:r>
              <a:rPr lang="en-US" altLang="ja-JP" b="1" baseline="-25000" dirty="0">
                <a:latin typeface="Times New Roman" panose="02020603050405020304" pitchFamily="18" charset="0"/>
                <a:cs typeface="Times New Roman" panose="02020603050405020304" pitchFamily="18" charset="0"/>
              </a:rPr>
              <a:t>3</a:t>
            </a:r>
            <a:r>
              <a:rPr lang="en-US" altLang="ja-JP" b="1" dirty="0">
                <a:latin typeface="Times New Roman" panose="02020603050405020304" pitchFamily="18" charset="0"/>
                <a:cs typeface="Times New Roman" panose="02020603050405020304" pitchFamily="18" charset="0"/>
              </a:rPr>
              <a:t>Sn substrates) is studied by ANL,</a:t>
            </a:r>
          </a:p>
          <a:p>
            <a:r>
              <a:rPr lang="en-US" altLang="ja-JP" b="1" dirty="0">
                <a:latin typeface="Times New Roman" panose="02020603050405020304" pitchFamily="18" charset="0"/>
                <a:cs typeface="Times New Roman" panose="02020603050405020304" pitchFamily="18" charset="0"/>
              </a:rPr>
              <a:t>220 A </a:t>
            </a:r>
            <a:r>
              <a:rPr lang="en-US" altLang="ja-JP" b="1" dirty="0" err="1">
                <a:latin typeface="Times New Roman" panose="02020603050405020304" pitchFamily="18" charset="0"/>
                <a:cs typeface="Times New Roman" panose="02020603050405020304" pitchFamily="18" charset="0"/>
              </a:rPr>
              <a:t>Te</a:t>
            </a:r>
            <a:r>
              <a:rPr lang="en-US" altLang="ja-JP" b="1" dirty="0">
                <a:latin typeface="Times New Roman" panose="02020603050405020304" pitchFamily="18" charset="0"/>
                <a:cs typeface="Times New Roman" panose="02020603050405020304" pitchFamily="18" charset="0"/>
              </a:rPr>
              <a:t> thickness, QE ~11% -13% at 248nm is confirmed, like Cs</a:t>
            </a:r>
            <a:r>
              <a:rPr lang="en-US" altLang="ja-JP" b="1" baseline="-25000" dirty="0">
                <a:latin typeface="Times New Roman" panose="02020603050405020304" pitchFamily="18" charset="0"/>
                <a:cs typeface="Times New Roman" panose="02020603050405020304" pitchFamily="18" charset="0"/>
              </a:rPr>
              <a:t>2</a:t>
            </a:r>
            <a:r>
              <a:rPr lang="en-US" altLang="ja-JP" b="1" dirty="0">
                <a:latin typeface="Times New Roman" panose="02020603050405020304" pitchFamily="18" charset="0"/>
                <a:cs typeface="Times New Roman" panose="02020603050405020304" pitchFamily="18" charset="0"/>
              </a:rPr>
              <a:t>Te Cathode </a:t>
            </a:r>
          </a:p>
          <a:p>
            <a:r>
              <a:rPr lang="en-US" altLang="ja-JP" b="1" dirty="0">
                <a:latin typeface="Times New Roman" panose="02020603050405020304" pitchFamily="18" charset="0"/>
                <a:cs typeface="Times New Roman" panose="02020603050405020304" pitchFamily="18" charset="0"/>
              </a:rPr>
              <a:t>on Mo substrates. High residual QE ~6% is also confirmed with </a:t>
            </a:r>
            <a:r>
              <a:rPr lang="en-US" altLang="ja-JP" b="1" dirty="0" err="1">
                <a:latin typeface="Times New Roman" panose="02020603050405020304" pitchFamily="18" charset="0"/>
                <a:cs typeface="Times New Roman" panose="02020603050405020304" pitchFamily="18" charset="0"/>
              </a:rPr>
              <a:t>Te</a:t>
            </a:r>
            <a:r>
              <a:rPr lang="en-US" altLang="ja-JP" b="1" dirty="0">
                <a:latin typeface="Times New Roman" panose="02020603050405020304" pitchFamily="18" charset="0"/>
                <a:cs typeface="Times New Roman" panose="02020603050405020304" pitchFamily="18" charset="0"/>
              </a:rPr>
              <a:t> layer as thin as 15 A.</a:t>
            </a:r>
          </a:p>
          <a:p>
            <a:r>
              <a:rPr lang="en-US" altLang="ja-JP" b="1" dirty="0">
                <a:latin typeface="Times New Roman" panose="02020603050405020304" pitchFamily="18" charset="0"/>
                <a:cs typeface="Times New Roman" panose="02020603050405020304" pitchFamily="18" charset="0"/>
              </a:rPr>
              <a:t>An increased operational lifetime is expected regarding an ultrathin, semiconducting </a:t>
            </a:r>
          </a:p>
          <a:p>
            <a:r>
              <a:rPr lang="en-US" altLang="ja-JP" b="1" dirty="0">
                <a:latin typeface="Times New Roman" panose="02020603050405020304" pitchFamily="18" charset="0"/>
                <a:cs typeface="Times New Roman" panose="02020603050405020304" pitchFamily="18" charset="0"/>
              </a:rPr>
              <a:t>Cs</a:t>
            </a:r>
            <a:r>
              <a:rPr lang="en-US" altLang="ja-JP" b="1" baseline="-25000" dirty="0">
                <a:latin typeface="Times New Roman" panose="02020603050405020304" pitchFamily="18" charset="0"/>
                <a:cs typeface="Times New Roman" panose="02020603050405020304" pitchFamily="18" charset="0"/>
              </a:rPr>
              <a:t>2</a:t>
            </a:r>
            <a:r>
              <a:rPr lang="en-US" altLang="ja-JP" b="1" dirty="0">
                <a:latin typeface="Times New Roman" panose="02020603050405020304" pitchFamily="18" charset="0"/>
                <a:cs typeface="Times New Roman" panose="02020603050405020304" pitchFamily="18" charset="0"/>
              </a:rPr>
              <a:t>Te layer.</a:t>
            </a:r>
          </a:p>
          <a:p>
            <a:r>
              <a:rPr lang="en-US" altLang="ja-JP" b="1" dirty="0">
                <a:latin typeface="Times New Roman" panose="02020603050405020304" pitchFamily="18" charset="0"/>
                <a:cs typeface="Times New Roman" panose="02020603050405020304" pitchFamily="18" charset="0"/>
              </a:rPr>
              <a:t>A replaceable, superconducting plug cathode would be particularly attractive for a compact </a:t>
            </a:r>
          </a:p>
          <a:p>
            <a:r>
              <a:rPr lang="en-US" altLang="ja-JP" b="1" dirty="0">
                <a:latin typeface="Times New Roman" panose="02020603050405020304" pitchFamily="18" charset="0"/>
                <a:cs typeface="Times New Roman" panose="02020603050405020304" pitchFamily="18" charset="0"/>
              </a:rPr>
              <a:t>SRF </a:t>
            </a:r>
            <a:r>
              <a:rPr lang="en-US" altLang="ja-JP" b="1" dirty="0" err="1">
                <a:latin typeface="Times New Roman" panose="02020603050405020304" pitchFamily="18" charset="0"/>
                <a:cs typeface="Times New Roman" panose="02020603050405020304" pitchFamily="18" charset="0"/>
              </a:rPr>
              <a:t>linac</a:t>
            </a:r>
            <a:r>
              <a:rPr lang="en-US" altLang="ja-JP" b="1" dirty="0">
                <a:latin typeface="Times New Roman" panose="02020603050405020304" pitchFamily="18" charset="0"/>
                <a:cs typeface="Times New Roman" panose="02020603050405020304" pitchFamily="18" charset="0"/>
              </a:rPr>
              <a:t> as it has a simple design. Recent advances in </a:t>
            </a:r>
            <a:r>
              <a:rPr lang="en-US" altLang="ja-JP" b="1" dirty="0" err="1">
                <a:latin typeface="Times New Roman" panose="02020603050405020304" pitchFamily="18" charset="0"/>
                <a:cs typeface="Times New Roman" panose="02020603050405020304" pitchFamily="18" charset="0"/>
              </a:rPr>
              <a:t>Nb</a:t>
            </a:r>
            <a:r>
              <a:rPr lang="en-US" altLang="ja-JP" b="1" dirty="0">
                <a:latin typeface="Times New Roman" panose="02020603050405020304" pitchFamily="18" charset="0"/>
                <a:cs typeface="Times New Roman" panose="02020603050405020304" pitchFamily="18" charset="0"/>
              </a:rPr>
              <a:t> based SRF cavities, including </a:t>
            </a:r>
          </a:p>
          <a:p>
            <a:r>
              <a:rPr lang="en-US" altLang="ja-JP" b="1" dirty="0">
                <a:latin typeface="Times New Roman" panose="02020603050405020304" pitchFamily="18" charset="0"/>
                <a:cs typeface="Times New Roman" panose="02020603050405020304" pitchFamily="18" charset="0"/>
              </a:rPr>
              <a:t>record high Q values at 15–20 MV=m via a nitrogen doping process, as well as the </a:t>
            </a:r>
          </a:p>
          <a:p>
            <a:r>
              <a:rPr lang="en-US" altLang="ja-JP" b="1" dirty="0">
                <a:latin typeface="Times New Roman" panose="02020603050405020304" pitchFamily="18" charset="0"/>
                <a:cs typeface="Times New Roman" panose="02020603050405020304" pitchFamily="18" charset="0"/>
              </a:rPr>
              <a:t>successful in situ growth of higher T</a:t>
            </a:r>
            <a:r>
              <a:rPr lang="en-US" altLang="ja-JP" b="1" baseline="-25000" dirty="0">
                <a:latin typeface="Times New Roman" panose="02020603050405020304" pitchFamily="18" charset="0"/>
                <a:cs typeface="Times New Roman" panose="02020603050405020304" pitchFamily="18" charset="0"/>
              </a:rPr>
              <a:t>C</a:t>
            </a:r>
            <a:r>
              <a:rPr lang="en-US" altLang="ja-JP" b="1" dirty="0">
                <a:latin typeface="Times New Roman" panose="02020603050405020304" pitchFamily="18" charset="0"/>
                <a:cs typeface="Times New Roman" panose="02020603050405020304" pitchFamily="18" charset="0"/>
              </a:rPr>
              <a:t> Nb</a:t>
            </a:r>
            <a:r>
              <a:rPr lang="en-US" altLang="ja-JP" b="1" baseline="-25000" dirty="0">
                <a:latin typeface="Times New Roman" panose="02020603050405020304" pitchFamily="18" charset="0"/>
                <a:cs typeface="Times New Roman" panose="02020603050405020304" pitchFamily="18" charset="0"/>
              </a:rPr>
              <a:t>3</a:t>
            </a:r>
            <a:r>
              <a:rPr lang="en-US" altLang="ja-JP" b="1" dirty="0">
                <a:latin typeface="Times New Roman" panose="02020603050405020304" pitchFamily="18" charset="0"/>
                <a:cs typeface="Times New Roman" panose="02020603050405020304" pitchFamily="18" charset="0"/>
              </a:rPr>
              <a:t>Sn on the inside surface suggests that a </a:t>
            </a:r>
          </a:p>
          <a:p>
            <a:r>
              <a:rPr lang="en-US" altLang="ja-JP" b="1" dirty="0">
                <a:latin typeface="Times New Roman" panose="02020603050405020304" pitchFamily="18" charset="0"/>
                <a:cs typeface="Times New Roman" panose="02020603050405020304" pitchFamily="18" charset="0"/>
              </a:rPr>
              <a:t>compact electron </a:t>
            </a:r>
            <a:r>
              <a:rPr lang="en-US" altLang="ja-JP" b="1" dirty="0" err="1">
                <a:latin typeface="Times New Roman" panose="02020603050405020304" pitchFamily="18" charset="0"/>
                <a:cs typeface="Times New Roman" panose="02020603050405020304" pitchFamily="18" charset="0"/>
              </a:rPr>
              <a:t>linac</a:t>
            </a:r>
            <a:r>
              <a:rPr lang="en-US" altLang="ja-JP" b="1" dirty="0">
                <a:latin typeface="Times New Roman" panose="02020603050405020304" pitchFamily="18" charset="0"/>
                <a:cs typeface="Times New Roman" panose="02020603050405020304" pitchFamily="18" charset="0"/>
              </a:rPr>
              <a:t> operating at </a:t>
            </a:r>
            <a:r>
              <a:rPr lang="en-US" altLang="ja-JP" b="1" dirty="0">
                <a:solidFill>
                  <a:srgbClr val="FF0000"/>
                </a:solidFill>
                <a:latin typeface="Times New Roman" panose="02020603050405020304" pitchFamily="18" charset="0"/>
                <a:cs typeface="Times New Roman" panose="02020603050405020304" pitchFamily="18" charset="0"/>
              </a:rPr>
              <a:t>4.2 K</a:t>
            </a:r>
            <a:r>
              <a:rPr lang="en-US" altLang="ja-JP" b="1" dirty="0">
                <a:latin typeface="Times New Roman" panose="02020603050405020304" pitchFamily="18" charset="0"/>
                <a:cs typeface="Times New Roman" panose="02020603050405020304" pitchFamily="18" charset="0"/>
              </a:rPr>
              <a:t> is feasible in the future.</a:t>
            </a:r>
            <a:endParaRPr kumimoji="1" lang="ja-JP" altLang="en-US" b="1" dirty="0">
              <a:latin typeface="Times New Roman" panose="02020603050405020304" pitchFamily="18" charset="0"/>
              <a:cs typeface="Times New Roman" panose="02020603050405020304" pitchFamily="18" charset="0"/>
            </a:endParaRPr>
          </a:p>
        </p:txBody>
      </p:sp>
      <p:sp>
        <p:nvSpPr>
          <p:cNvPr id="7" name="テキスト ボックス 6"/>
          <p:cNvSpPr txBox="1"/>
          <p:nvPr/>
        </p:nvSpPr>
        <p:spPr>
          <a:xfrm>
            <a:off x="0" y="3642138"/>
            <a:ext cx="9174948" cy="2862322"/>
          </a:xfrm>
          <a:prstGeom prst="rect">
            <a:avLst/>
          </a:prstGeom>
          <a:noFill/>
        </p:spPr>
        <p:txBody>
          <a:bodyPr wrap="none" rtlCol="0">
            <a:spAutoFit/>
          </a:bodyPr>
          <a:lstStyle/>
          <a:p>
            <a:r>
              <a:rPr lang="en-US" altLang="ja-JP" b="1" dirty="0">
                <a:latin typeface="Times New Roman" panose="02020603050405020304" pitchFamily="18" charset="0"/>
                <a:cs typeface="Times New Roman" panose="02020603050405020304" pitchFamily="18" charset="0"/>
              </a:rPr>
              <a:t>High peak current is more easily obtained with semiconductor cathodes such as cesium </a:t>
            </a:r>
          </a:p>
          <a:p>
            <a:r>
              <a:rPr lang="en-US" altLang="ja-JP" b="1" dirty="0">
                <a:latin typeface="Times New Roman" panose="02020603050405020304" pitchFamily="18" charset="0"/>
                <a:cs typeface="Times New Roman" panose="02020603050405020304" pitchFamily="18" charset="0"/>
              </a:rPr>
              <a:t>telluride (Cs</a:t>
            </a:r>
            <a:r>
              <a:rPr lang="en-US" altLang="ja-JP" b="1" baseline="-25000" dirty="0">
                <a:latin typeface="Times New Roman" panose="02020603050405020304" pitchFamily="18" charset="0"/>
                <a:cs typeface="Times New Roman" panose="02020603050405020304" pitchFamily="18" charset="0"/>
              </a:rPr>
              <a:t>2</a:t>
            </a:r>
            <a:r>
              <a:rPr lang="en-US" altLang="ja-JP" b="1" dirty="0">
                <a:latin typeface="Times New Roman" panose="02020603050405020304" pitchFamily="18" charset="0"/>
                <a:cs typeface="Times New Roman" panose="02020603050405020304" pitchFamily="18" charset="0"/>
              </a:rPr>
              <a:t>Te). It has a QE as high as 20% and has consistently produced a QE &gt; 1% </a:t>
            </a:r>
          </a:p>
          <a:p>
            <a:r>
              <a:rPr lang="en-US" altLang="ja-JP" b="1" dirty="0">
                <a:latin typeface="Times New Roman" panose="02020603050405020304" pitchFamily="18" charset="0"/>
                <a:cs typeface="Times New Roman" panose="02020603050405020304" pitchFamily="18" charset="0"/>
              </a:rPr>
              <a:t>during normal accelerator operations over a period of at least a year, providing a relatively </a:t>
            </a:r>
          </a:p>
          <a:p>
            <a:r>
              <a:rPr lang="en-US" altLang="ja-JP" b="1" dirty="0">
                <a:latin typeface="Times New Roman" panose="02020603050405020304" pitchFamily="18" charset="0"/>
                <a:cs typeface="Times New Roman" panose="02020603050405020304" pitchFamily="18" charset="0"/>
              </a:rPr>
              <a:t>large bunch charge per laser pulse, and has been shown to be robust in a </a:t>
            </a:r>
            <a:r>
              <a:rPr lang="en-US" altLang="ja-JP" b="1" dirty="0" err="1">
                <a:latin typeface="Times New Roman" panose="02020603050405020304" pitchFamily="18" charset="0"/>
                <a:cs typeface="Times New Roman" panose="02020603050405020304" pitchFamily="18" charset="0"/>
              </a:rPr>
              <a:t>photoinjector</a:t>
            </a:r>
            <a:r>
              <a:rPr lang="en-US" altLang="ja-JP" b="1" dirty="0">
                <a:latin typeface="Times New Roman" panose="02020603050405020304" pitchFamily="18" charset="0"/>
                <a:cs typeface="Times New Roman" panose="02020603050405020304" pitchFamily="18" charset="0"/>
              </a:rPr>
              <a:t> </a:t>
            </a:r>
          </a:p>
          <a:p>
            <a:r>
              <a:rPr lang="en-US" altLang="ja-JP" b="1" dirty="0">
                <a:latin typeface="Times New Roman" panose="02020603050405020304" pitchFamily="18" charset="0"/>
                <a:cs typeface="Times New Roman" panose="02020603050405020304" pitchFamily="18" charset="0"/>
              </a:rPr>
              <a:t>environment. It has been used as an electron source in SRF </a:t>
            </a:r>
            <a:r>
              <a:rPr lang="en-US" altLang="ja-JP" b="1" dirty="0" err="1">
                <a:latin typeface="Times New Roman" panose="02020603050405020304" pitchFamily="18" charset="0"/>
                <a:cs typeface="Times New Roman" panose="02020603050405020304" pitchFamily="18" charset="0"/>
              </a:rPr>
              <a:t>photoinjectors</a:t>
            </a:r>
            <a:r>
              <a:rPr lang="en-US" altLang="ja-JP" b="1" dirty="0">
                <a:latin typeface="Times New Roman" panose="02020603050405020304" pitchFamily="18" charset="0"/>
                <a:cs typeface="Times New Roman" panose="02020603050405020304" pitchFamily="18" charset="0"/>
              </a:rPr>
              <a:t>, but only as a </a:t>
            </a:r>
          </a:p>
          <a:p>
            <a:r>
              <a:rPr lang="en-US" altLang="ja-JP" b="1" dirty="0">
                <a:latin typeface="Times New Roman" panose="02020603050405020304" pitchFamily="18" charset="0"/>
                <a:cs typeface="Times New Roman" panose="02020603050405020304" pitchFamily="18" charset="0"/>
              </a:rPr>
              <a:t>normal-state photocathode. This requires a more complex engineering design to isolate </a:t>
            </a:r>
          </a:p>
          <a:p>
            <a:r>
              <a:rPr lang="en-US" altLang="ja-JP" b="1" dirty="0">
                <a:latin typeface="Times New Roman" panose="02020603050405020304" pitchFamily="18" charset="0"/>
                <a:cs typeface="Times New Roman" panose="02020603050405020304" pitchFamily="18" charset="0"/>
              </a:rPr>
              <a:t>the cathode from the rest of the superconducting cavity.</a:t>
            </a:r>
          </a:p>
          <a:p>
            <a:r>
              <a:rPr lang="en-US" altLang="ja-JP" b="1" dirty="0">
                <a:latin typeface="Times New Roman" panose="02020603050405020304" pitchFamily="18" charset="0"/>
                <a:cs typeface="Times New Roman" panose="02020603050405020304" pitchFamily="18" charset="0"/>
              </a:rPr>
              <a:t>Furthermore, since the photoelectrons are most likely originating from the ultrathin Cs</a:t>
            </a:r>
            <a:r>
              <a:rPr lang="en-US" altLang="ja-JP" b="1" baseline="-25000" dirty="0">
                <a:latin typeface="Times New Roman" panose="02020603050405020304" pitchFamily="18" charset="0"/>
                <a:cs typeface="Times New Roman" panose="02020603050405020304" pitchFamily="18" charset="0"/>
              </a:rPr>
              <a:t>2</a:t>
            </a:r>
            <a:r>
              <a:rPr lang="en-US" altLang="ja-JP" b="1" dirty="0">
                <a:latin typeface="Times New Roman" panose="02020603050405020304" pitchFamily="18" charset="0"/>
                <a:cs typeface="Times New Roman" panose="02020603050405020304" pitchFamily="18" charset="0"/>
              </a:rPr>
              <a:t>Te, </a:t>
            </a:r>
          </a:p>
          <a:p>
            <a:r>
              <a:rPr lang="en-US" altLang="ja-JP" b="1" dirty="0">
                <a:latin typeface="Times New Roman" panose="02020603050405020304" pitchFamily="18" charset="0"/>
                <a:cs typeface="Times New Roman" panose="02020603050405020304" pitchFamily="18" charset="0"/>
              </a:rPr>
              <a:t>the resulting bunch charge might be expected to be quite narrow temporally, possibly </a:t>
            </a:r>
          </a:p>
          <a:p>
            <a:r>
              <a:rPr lang="en-US" altLang="ja-JP" b="1" dirty="0">
                <a:latin typeface="Times New Roman" panose="02020603050405020304" pitchFamily="18" charset="0"/>
                <a:cs typeface="Times New Roman" panose="02020603050405020304" pitchFamily="18" charset="0"/>
              </a:rPr>
              <a:t>competing with metal photocathodes.</a:t>
            </a:r>
          </a:p>
        </p:txBody>
      </p:sp>
    </p:spTree>
    <p:extLst>
      <p:ext uri="{BB962C8B-B14F-4D97-AF65-F5344CB8AC3E}">
        <p14:creationId xmlns:p14="http://schemas.microsoft.com/office/powerpoint/2010/main" val="18325922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2451"/>
            <a:ext cx="9178795" cy="3693319"/>
          </a:xfrm>
          <a:prstGeom prst="rect">
            <a:avLst/>
          </a:prstGeom>
          <a:noFill/>
        </p:spPr>
        <p:txBody>
          <a:bodyPr wrap="none" rtlCol="0">
            <a:spAutoFit/>
          </a:bodyPr>
          <a:lstStyle/>
          <a:p>
            <a:r>
              <a:rPr lang="en-US" altLang="ja-JP" b="1" dirty="0">
                <a:latin typeface="Times New Roman" panose="02020603050405020304" pitchFamily="18" charset="0"/>
                <a:cs typeface="Times New Roman" panose="02020603050405020304" pitchFamily="18" charset="0"/>
              </a:rPr>
              <a:t>Cs</a:t>
            </a:r>
            <a:r>
              <a:rPr lang="en-US" altLang="ja-JP" b="1" baseline="-25000" dirty="0">
                <a:latin typeface="Times New Roman" panose="02020603050405020304" pitchFamily="18" charset="0"/>
                <a:cs typeface="Times New Roman" panose="02020603050405020304" pitchFamily="18" charset="0"/>
              </a:rPr>
              <a:t>2</a:t>
            </a:r>
            <a:r>
              <a:rPr lang="en-US" altLang="ja-JP" b="1" dirty="0">
                <a:latin typeface="Times New Roman" panose="02020603050405020304" pitchFamily="18" charset="0"/>
                <a:cs typeface="Times New Roman" panose="02020603050405020304" pitchFamily="18" charset="0"/>
              </a:rPr>
              <a:t>Te films cannot withstand exposure to air. Thus a future photocathode plug would have </a:t>
            </a:r>
          </a:p>
          <a:p>
            <a:r>
              <a:rPr lang="en-US" altLang="ja-JP" b="1" dirty="0">
                <a:latin typeface="Times New Roman" panose="02020603050405020304" pitchFamily="18" charset="0"/>
                <a:cs typeface="Times New Roman" panose="02020603050405020304" pitchFamily="18" charset="0"/>
              </a:rPr>
              <a:t>to incorporate some type of vacuum transport and assembly mechanism. Another </a:t>
            </a:r>
          </a:p>
          <a:p>
            <a:r>
              <a:rPr lang="en-US" altLang="ja-JP" b="1" dirty="0">
                <a:latin typeface="Times New Roman" panose="02020603050405020304" pitchFamily="18" charset="0"/>
                <a:cs typeface="Times New Roman" panose="02020603050405020304" pitchFamily="18" charset="0"/>
              </a:rPr>
              <a:t>possibility, given the robust QE found on such films, is to consider some type of protective </a:t>
            </a:r>
          </a:p>
          <a:p>
            <a:r>
              <a:rPr lang="en-US" altLang="ja-JP" b="1" dirty="0">
                <a:latin typeface="Times New Roman" panose="02020603050405020304" pitchFamily="18" charset="0"/>
                <a:cs typeface="Times New Roman" panose="02020603050405020304" pitchFamily="18" charset="0"/>
              </a:rPr>
              <a:t>layer which might allow the hybrid photocathode to be transported in air. There are </a:t>
            </a:r>
          </a:p>
          <a:p>
            <a:r>
              <a:rPr lang="en-US" altLang="ja-JP" b="1" dirty="0">
                <a:latin typeface="Times New Roman" panose="02020603050405020304" pitchFamily="18" charset="0"/>
                <a:cs typeface="Times New Roman" panose="02020603050405020304" pitchFamily="18" charset="0"/>
              </a:rPr>
              <a:t>numerous possibilities, including an insulating oxide or nitride coating to serve as a suitable</a:t>
            </a:r>
          </a:p>
          <a:p>
            <a:r>
              <a:rPr lang="en-US" altLang="ja-JP" b="1" dirty="0">
                <a:latin typeface="Times New Roman" panose="02020603050405020304" pitchFamily="18" charset="0"/>
                <a:cs typeface="Times New Roman" panose="02020603050405020304" pitchFamily="18" charset="0"/>
              </a:rPr>
              <a:t>protective layer. </a:t>
            </a:r>
            <a:endParaRPr kumimoji="1" lang="en-US" altLang="ja-JP" b="1" dirty="0">
              <a:latin typeface="Times New Roman" panose="02020603050405020304" pitchFamily="18" charset="0"/>
              <a:cs typeface="Times New Roman" panose="02020603050405020304" pitchFamily="18" charset="0"/>
            </a:endParaRPr>
          </a:p>
          <a:p>
            <a:r>
              <a:rPr lang="en-US" altLang="ja-JP" b="1" dirty="0">
                <a:latin typeface="Times New Roman" panose="02020603050405020304" pitchFamily="18" charset="0"/>
                <a:cs typeface="Times New Roman" panose="02020603050405020304" pitchFamily="18" charset="0"/>
              </a:rPr>
              <a:t>The ultrathin photocathode layer may make it mostly transparent to </a:t>
            </a:r>
            <a:r>
              <a:rPr lang="en-US" altLang="ja-JP" b="1" dirty="0" err="1">
                <a:latin typeface="Times New Roman" panose="02020603050405020304" pitchFamily="18" charset="0"/>
                <a:cs typeface="Times New Roman" panose="02020603050405020304" pitchFamily="18" charset="0"/>
              </a:rPr>
              <a:t>rf</a:t>
            </a:r>
            <a:r>
              <a:rPr lang="en-US" altLang="ja-JP" b="1" dirty="0">
                <a:latin typeface="Times New Roman" panose="02020603050405020304" pitchFamily="18" charset="0"/>
                <a:cs typeface="Times New Roman" panose="02020603050405020304" pitchFamily="18" charset="0"/>
              </a:rPr>
              <a:t> fields of ∼1 GHz </a:t>
            </a:r>
          </a:p>
          <a:p>
            <a:r>
              <a:rPr lang="en-US" altLang="ja-JP" b="1" dirty="0">
                <a:latin typeface="Times New Roman" panose="02020603050405020304" pitchFamily="18" charset="0"/>
                <a:cs typeface="Times New Roman" panose="02020603050405020304" pitchFamily="18" charset="0"/>
              </a:rPr>
              <a:t>frequency, and thus it may not significantly alter the Q value of an SRF cavity with the </a:t>
            </a:r>
          </a:p>
          <a:p>
            <a:r>
              <a:rPr lang="en-US" altLang="ja-JP" b="1" dirty="0">
                <a:latin typeface="Times New Roman" panose="02020603050405020304" pitchFamily="18" charset="0"/>
                <a:cs typeface="Times New Roman" panose="02020603050405020304" pitchFamily="18" charset="0"/>
              </a:rPr>
              <a:t>introduction of such a cathode. All of these point to a compelling argument that very </a:t>
            </a:r>
          </a:p>
          <a:p>
            <a:r>
              <a:rPr lang="en-US" altLang="ja-JP" b="1" dirty="0">
                <a:latin typeface="Times New Roman" panose="02020603050405020304" pitchFamily="18" charset="0"/>
                <a:cs typeface="Times New Roman" panose="02020603050405020304" pitchFamily="18" charset="0"/>
              </a:rPr>
              <a:t>thin Cs</a:t>
            </a:r>
            <a:r>
              <a:rPr lang="en-US" altLang="ja-JP" b="1" baseline="-25000" dirty="0">
                <a:latin typeface="Times New Roman" panose="02020603050405020304" pitchFamily="18" charset="0"/>
                <a:cs typeface="Times New Roman" panose="02020603050405020304" pitchFamily="18" charset="0"/>
              </a:rPr>
              <a:t>2</a:t>
            </a:r>
            <a:r>
              <a:rPr lang="en-US" altLang="ja-JP" b="1" dirty="0">
                <a:latin typeface="Times New Roman" panose="02020603050405020304" pitchFamily="18" charset="0"/>
                <a:cs typeface="Times New Roman" panose="02020603050405020304" pitchFamily="18" charset="0"/>
              </a:rPr>
              <a:t>Te on </a:t>
            </a:r>
            <a:r>
              <a:rPr lang="en-US" altLang="ja-JP" b="1" dirty="0" err="1">
                <a:latin typeface="Times New Roman" panose="02020603050405020304" pitchFamily="18" charset="0"/>
                <a:cs typeface="Times New Roman" panose="02020603050405020304" pitchFamily="18" charset="0"/>
              </a:rPr>
              <a:t>Nb</a:t>
            </a:r>
            <a:r>
              <a:rPr lang="en-US" altLang="ja-JP" b="1" dirty="0">
                <a:latin typeface="Times New Roman" panose="02020603050405020304" pitchFamily="18" charset="0"/>
                <a:cs typeface="Times New Roman" panose="02020603050405020304" pitchFamily="18" charset="0"/>
              </a:rPr>
              <a:t> might make for a </a:t>
            </a:r>
            <a:r>
              <a:rPr lang="en-US" altLang="ja-JP" b="1" dirty="0">
                <a:solidFill>
                  <a:srgbClr val="FF0000"/>
                </a:solidFill>
                <a:latin typeface="Times New Roman" panose="02020603050405020304" pitchFamily="18" charset="0"/>
                <a:cs typeface="Times New Roman" panose="02020603050405020304" pitchFamily="18" charset="0"/>
              </a:rPr>
              <a:t>viable superconducting photocathode </a:t>
            </a:r>
            <a:r>
              <a:rPr lang="en-US" altLang="ja-JP" b="1" dirty="0">
                <a:latin typeface="Times New Roman" panose="02020603050405020304" pitchFamily="18" charset="0"/>
                <a:cs typeface="Times New Roman" panose="02020603050405020304" pitchFamily="18" charset="0"/>
              </a:rPr>
              <a:t>for an SRF </a:t>
            </a:r>
          </a:p>
          <a:p>
            <a:r>
              <a:rPr lang="en-US" altLang="ja-JP" b="1" dirty="0" err="1">
                <a:latin typeface="Times New Roman" panose="02020603050405020304" pitchFamily="18" charset="0"/>
                <a:cs typeface="Times New Roman" panose="02020603050405020304" pitchFamily="18" charset="0"/>
              </a:rPr>
              <a:t>photoinjector</a:t>
            </a:r>
            <a:r>
              <a:rPr lang="en-US" altLang="ja-JP" b="1" dirty="0">
                <a:latin typeface="Times New Roman" panose="02020603050405020304" pitchFamily="18" charset="0"/>
                <a:cs typeface="Times New Roman" panose="02020603050405020304" pitchFamily="18" charset="0"/>
              </a:rPr>
              <a:t>. However, technical challenges remain for </a:t>
            </a:r>
            <a:r>
              <a:rPr lang="en-US" altLang="ja-JP" b="1" dirty="0">
                <a:solidFill>
                  <a:srgbClr val="FF0000"/>
                </a:solidFill>
                <a:latin typeface="Times New Roman" panose="02020603050405020304" pitchFamily="18" charset="0"/>
                <a:cs typeface="Times New Roman" panose="02020603050405020304" pitchFamily="18" charset="0"/>
              </a:rPr>
              <a:t>incorporating such a hybrid </a:t>
            </a:r>
          </a:p>
          <a:p>
            <a:r>
              <a:rPr lang="en-US" altLang="ja-JP" b="1" dirty="0">
                <a:solidFill>
                  <a:srgbClr val="FF0000"/>
                </a:solidFill>
                <a:latin typeface="Times New Roman" panose="02020603050405020304" pitchFamily="18" charset="0"/>
                <a:cs typeface="Times New Roman" panose="02020603050405020304" pitchFamily="18" charset="0"/>
              </a:rPr>
              <a:t>structure in an SRF injector</a:t>
            </a:r>
            <a:r>
              <a:rPr lang="en-US" altLang="ja-JP" b="1" dirty="0">
                <a:latin typeface="Times New Roman" panose="02020603050405020304" pitchFamily="18" charset="0"/>
                <a:cs typeface="Times New Roman" panose="02020603050405020304" pitchFamily="18" charset="0"/>
              </a:rPr>
              <a:t>. Future work will involve testing of such cathodes in an SRF </a:t>
            </a:r>
          </a:p>
          <a:p>
            <a:r>
              <a:rPr lang="en-US" altLang="ja-JP" b="1" dirty="0">
                <a:latin typeface="Times New Roman" panose="02020603050405020304" pitchFamily="18" charset="0"/>
                <a:cs typeface="Times New Roman" panose="02020603050405020304" pitchFamily="18" charset="0"/>
              </a:rPr>
              <a:t>gun and testing of </a:t>
            </a:r>
            <a:r>
              <a:rPr lang="en-US" altLang="ja-JP" b="1" dirty="0">
                <a:solidFill>
                  <a:srgbClr val="FF0000"/>
                </a:solidFill>
                <a:latin typeface="Times New Roman" panose="02020603050405020304" pitchFamily="18" charset="0"/>
                <a:cs typeface="Times New Roman" panose="02020603050405020304" pitchFamily="18" charset="0"/>
              </a:rPr>
              <a:t>coating layers to allow exposure of the film to air</a:t>
            </a:r>
            <a:r>
              <a:rPr lang="en-US" altLang="ja-JP" b="1" dirty="0">
                <a:latin typeface="Times New Roman" panose="02020603050405020304" pitchFamily="18" charset="0"/>
                <a:cs typeface="Times New Roman" panose="02020603050405020304" pitchFamily="18" charset="0"/>
              </a:rPr>
              <a:t>.</a:t>
            </a:r>
            <a:endParaRPr kumimoji="1" lang="ja-JP" altLang="en-US" b="1" dirty="0">
              <a:latin typeface="Times New Roman" panose="02020603050405020304" pitchFamily="18" charset="0"/>
              <a:cs typeface="Times New Roman" panose="02020603050405020304" pitchFamily="18" charset="0"/>
            </a:endParaRPr>
          </a:p>
        </p:txBody>
      </p:sp>
      <p:sp>
        <p:nvSpPr>
          <p:cNvPr id="3" name="正方形/長方形 2"/>
          <p:cNvSpPr/>
          <p:nvPr/>
        </p:nvSpPr>
        <p:spPr>
          <a:xfrm>
            <a:off x="5826677" y="5157267"/>
            <a:ext cx="667403" cy="27326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1200" b="1" dirty="0"/>
              <a:t>Isolator</a:t>
            </a:r>
            <a:endParaRPr kumimoji="1" lang="ja-JP" altLang="en-US" sz="1200" b="1" dirty="0"/>
          </a:p>
        </p:txBody>
      </p:sp>
      <p:sp>
        <p:nvSpPr>
          <p:cNvPr id="4" name="正方形/長方形 3"/>
          <p:cNvSpPr/>
          <p:nvPr/>
        </p:nvSpPr>
        <p:spPr>
          <a:xfrm>
            <a:off x="157659" y="4936208"/>
            <a:ext cx="1734208" cy="115613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dirty="0"/>
              <a:t>Compact Fiber Laser Oscillator with 4 mirror optical cavity</a:t>
            </a:r>
            <a:endParaRPr kumimoji="1" lang="ja-JP" altLang="en-US" dirty="0"/>
          </a:p>
        </p:txBody>
      </p:sp>
      <p:sp>
        <p:nvSpPr>
          <p:cNvPr id="5" name="正方形/長方形 4"/>
          <p:cNvSpPr/>
          <p:nvPr/>
        </p:nvSpPr>
        <p:spPr>
          <a:xfrm>
            <a:off x="2075797" y="4936208"/>
            <a:ext cx="1066796" cy="115613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dirty="0"/>
              <a:t>Fibered Stretcher</a:t>
            </a:r>
            <a:endParaRPr kumimoji="1" lang="ja-JP" altLang="en-US" dirty="0"/>
          </a:p>
        </p:txBody>
      </p:sp>
      <p:grpSp>
        <p:nvGrpSpPr>
          <p:cNvPr id="6" name="グループ化 5"/>
          <p:cNvGrpSpPr/>
          <p:nvPr/>
        </p:nvGrpSpPr>
        <p:grpSpPr>
          <a:xfrm>
            <a:off x="3866488" y="4793980"/>
            <a:ext cx="457200" cy="756744"/>
            <a:chOff x="4109545" y="1513490"/>
            <a:chExt cx="457200" cy="756744"/>
          </a:xfrm>
        </p:grpSpPr>
        <p:sp>
          <p:nvSpPr>
            <p:cNvPr id="7" name="円/楕円 6"/>
            <p:cNvSpPr/>
            <p:nvPr/>
          </p:nvSpPr>
          <p:spPr>
            <a:xfrm>
              <a:off x="4209393" y="1513490"/>
              <a:ext cx="357352" cy="756744"/>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p:nvSpPr>
          <p:spPr>
            <a:xfrm>
              <a:off x="4109545" y="1513490"/>
              <a:ext cx="357352" cy="756744"/>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grpSp>
        <p:nvGrpSpPr>
          <p:cNvPr id="9" name="グループ化 8"/>
          <p:cNvGrpSpPr/>
          <p:nvPr/>
        </p:nvGrpSpPr>
        <p:grpSpPr>
          <a:xfrm>
            <a:off x="5353050" y="4775757"/>
            <a:ext cx="457200" cy="756744"/>
            <a:chOff x="4109545" y="1513490"/>
            <a:chExt cx="457200" cy="756744"/>
          </a:xfrm>
        </p:grpSpPr>
        <p:sp>
          <p:nvSpPr>
            <p:cNvPr id="10" name="円/楕円 9"/>
            <p:cNvSpPr/>
            <p:nvPr/>
          </p:nvSpPr>
          <p:spPr>
            <a:xfrm>
              <a:off x="4209393" y="1513490"/>
              <a:ext cx="357352" cy="756744"/>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1" name="円/楕円 10"/>
            <p:cNvSpPr/>
            <p:nvPr/>
          </p:nvSpPr>
          <p:spPr>
            <a:xfrm>
              <a:off x="4109545" y="1513490"/>
              <a:ext cx="357352" cy="756744"/>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grpSp>
        <p:nvGrpSpPr>
          <p:cNvPr id="12" name="グループ化 11"/>
          <p:cNvGrpSpPr/>
          <p:nvPr/>
        </p:nvGrpSpPr>
        <p:grpSpPr>
          <a:xfrm>
            <a:off x="6898728" y="4774074"/>
            <a:ext cx="457200" cy="756744"/>
            <a:chOff x="4109545" y="1513490"/>
            <a:chExt cx="457200" cy="756744"/>
          </a:xfrm>
        </p:grpSpPr>
        <p:sp>
          <p:nvSpPr>
            <p:cNvPr id="13" name="円/楕円 12"/>
            <p:cNvSpPr/>
            <p:nvPr/>
          </p:nvSpPr>
          <p:spPr>
            <a:xfrm>
              <a:off x="4209393" y="1513490"/>
              <a:ext cx="357352" cy="756744"/>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4" name="円/楕円 13"/>
            <p:cNvSpPr/>
            <p:nvPr/>
          </p:nvSpPr>
          <p:spPr>
            <a:xfrm>
              <a:off x="4109545" y="1513490"/>
              <a:ext cx="357352" cy="756744"/>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grpSp>
        <p:nvGrpSpPr>
          <p:cNvPr id="15" name="グループ化 14"/>
          <p:cNvGrpSpPr/>
          <p:nvPr/>
        </p:nvGrpSpPr>
        <p:grpSpPr>
          <a:xfrm>
            <a:off x="3179383" y="4557499"/>
            <a:ext cx="693683" cy="1062218"/>
            <a:chOff x="3216165" y="3268720"/>
            <a:chExt cx="693683" cy="1062218"/>
          </a:xfrm>
        </p:grpSpPr>
        <p:sp>
          <p:nvSpPr>
            <p:cNvPr id="16" name="円/楕円 15"/>
            <p:cNvSpPr/>
            <p:nvPr/>
          </p:nvSpPr>
          <p:spPr>
            <a:xfrm>
              <a:off x="3594538" y="4193628"/>
              <a:ext cx="315310" cy="13663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7" name="正方形/長方形 16"/>
            <p:cNvSpPr/>
            <p:nvPr/>
          </p:nvSpPr>
          <p:spPr>
            <a:xfrm>
              <a:off x="3216165" y="3268720"/>
              <a:ext cx="525517" cy="35735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dirty="0"/>
                <a:t>LD</a:t>
              </a:r>
              <a:endParaRPr kumimoji="1" lang="ja-JP" altLang="en-US" dirty="0"/>
            </a:p>
          </p:txBody>
        </p:sp>
        <p:sp>
          <p:nvSpPr>
            <p:cNvPr id="18" name="フリーフォーム 17"/>
            <p:cNvSpPr/>
            <p:nvPr/>
          </p:nvSpPr>
          <p:spPr>
            <a:xfrm>
              <a:off x="3510455" y="3626070"/>
              <a:ext cx="241738" cy="704868"/>
            </a:xfrm>
            <a:custGeom>
              <a:avLst/>
              <a:gdLst>
                <a:gd name="connsiteX0" fmla="*/ 0 w 241738"/>
                <a:gd name="connsiteY0" fmla="*/ 0 h 704868"/>
                <a:gd name="connsiteX1" fmla="*/ 157655 w 241738"/>
                <a:gd name="connsiteY1" fmla="*/ 651641 h 704868"/>
                <a:gd name="connsiteX2" fmla="*/ 241738 w 241738"/>
                <a:gd name="connsiteY2" fmla="*/ 620110 h 704868"/>
              </a:gdLst>
              <a:ahLst/>
              <a:cxnLst>
                <a:cxn ang="0">
                  <a:pos x="connsiteX0" y="connsiteY0"/>
                </a:cxn>
                <a:cxn ang="0">
                  <a:pos x="connsiteX1" y="connsiteY1"/>
                </a:cxn>
                <a:cxn ang="0">
                  <a:pos x="connsiteX2" y="connsiteY2"/>
                </a:cxn>
              </a:cxnLst>
              <a:rect l="l" t="t" r="r" b="b"/>
              <a:pathLst>
                <a:path w="241738" h="704868">
                  <a:moveTo>
                    <a:pt x="0" y="0"/>
                  </a:moveTo>
                  <a:cubicBezTo>
                    <a:pt x="58682" y="274144"/>
                    <a:pt x="117365" y="548289"/>
                    <a:pt x="157655" y="651641"/>
                  </a:cubicBezTo>
                  <a:cubicBezTo>
                    <a:pt x="197945" y="754993"/>
                    <a:pt x="219841" y="687551"/>
                    <a:pt x="241738" y="62011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9" name="グループ化 18"/>
          <p:cNvGrpSpPr/>
          <p:nvPr/>
        </p:nvGrpSpPr>
        <p:grpSpPr>
          <a:xfrm>
            <a:off x="4717837" y="4535803"/>
            <a:ext cx="662151" cy="1072728"/>
            <a:chOff x="4183117" y="3268720"/>
            <a:chExt cx="662151" cy="1072728"/>
          </a:xfrm>
        </p:grpSpPr>
        <p:sp>
          <p:nvSpPr>
            <p:cNvPr id="20" name="正方形/長方形 19"/>
            <p:cNvSpPr/>
            <p:nvPr/>
          </p:nvSpPr>
          <p:spPr>
            <a:xfrm>
              <a:off x="4183117" y="3268720"/>
              <a:ext cx="525517" cy="35735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dirty="0"/>
                <a:t>LD</a:t>
              </a:r>
              <a:endParaRPr kumimoji="1" lang="ja-JP" altLang="en-US" dirty="0"/>
            </a:p>
          </p:txBody>
        </p:sp>
        <p:grpSp>
          <p:nvGrpSpPr>
            <p:cNvPr id="21" name="グループ化 20"/>
            <p:cNvGrpSpPr/>
            <p:nvPr/>
          </p:nvGrpSpPr>
          <p:grpSpPr>
            <a:xfrm>
              <a:off x="4445875" y="3636580"/>
              <a:ext cx="399393" cy="704868"/>
              <a:chOff x="3662855" y="3778470"/>
              <a:chExt cx="399393" cy="704868"/>
            </a:xfrm>
          </p:grpSpPr>
          <p:sp>
            <p:nvSpPr>
              <p:cNvPr id="22" name="円/楕円 21"/>
              <p:cNvSpPr/>
              <p:nvPr/>
            </p:nvSpPr>
            <p:spPr>
              <a:xfrm>
                <a:off x="3746938" y="4346028"/>
                <a:ext cx="315310" cy="13663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3" name="フリーフォーム 22"/>
              <p:cNvSpPr/>
              <p:nvPr/>
            </p:nvSpPr>
            <p:spPr>
              <a:xfrm>
                <a:off x="3662855" y="3778470"/>
                <a:ext cx="241738" cy="704868"/>
              </a:xfrm>
              <a:custGeom>
                <a:avLst/>
                <a:gdLst>
                  <a:gd name="connsiteX0" fmla="*/ 0 w 241738"/>
                  <a:gd name="connsiteY0" fmla="*/ 0 h 704868"/>
                  <a:gd name="connsiteX1" fmla="*/ 157655 w 241738"/>
                  <a:gd name="connsiteY1" fmla="*/ 651641 h 704868"/>
                  <a:gd name="connsiteX2" fmla="*/ 241738 w 241738"/>
                  <a:gd name="connsiteY2" fmla="*/ 620110 h 704868"/>
                </a:gdLst>
                <a:ahLst/>
                <a:cxnLst>
                  <a:cxn ang="0">
                    <a:pos x="connsiteX0" y="connsiteY0"/>
                  </a:cxn>
                  <a:cxn ang="0">
                    <a:pos x="connsiteX1" y="connsiteY1"/>
                  </a:cxn>
                  <a:cxn ang="0">
                    <a:pos x="connsiteX2" y="connsiteY2"/>
                  </a:cxn>
                </a:cxnLst>
                <a:rect l="l" t="t" r="r" b="b"/>
                <a:pathLst>
                  <a:path w="241738" h="704868">
                    <a:moveTo>
                      <a:pt x="0" y="0"/>
                    </a:moveTo>
                    <a:cubicBezTo>
                      <a:pt x="58682" y="274144"/>
                      <a:pt x="117365" y="548289"/>
                      <a:pt x="157655" y="651641"/>
                    </a:cubicBezTo>
                    <a:cubicBezTo>
                      <a:pt x="197945" y="754993"/>
                      <a:pt x="219841" y="687551"/>
                      <a:pt x="241738" y="62011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cxnSp>
        <p:nvCxnSpPr>
          <p:cNvPr id="24" name="直線コネクタ 23"/>
          <p:cNvCxnSpPr>
            <a:stCxn id="4" idx="3"/>
            <a:endCxn id="5" idx="1"/>
          </p:cNvCxnSpPr>
          <p:nvPr/>
        </p:nvCxnSpPr>
        <p:spPr>
          <a:xfrm>
            <a:off x="1891867" y="5514277"/>
            <a:ext cx="183930"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25" name="直線コネクタ 24"/>
          <p:cNvCxnSpPr/>
          <p:nvPr/>
        </p:nvCxnSpPr>
        <p:spPr>
          <a:xfrm flipV="1">
            <a:off x="3142593" y="5514277"/>
            <a:ext cx="4288221" cy="26278"/>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grpSp>
        <p:nvGrpSpPr>
          <p:cNvPr id="26" name="グループ化 25"/>
          <p:cNvGrpSpPr/>
          <p:nvPr/>
        </p:nvGrpSpPr>
        <p:grpSpPr>
          <a:xfrm>
            <a:off x="5783312" y="5424939"/>
            <a:ext cx="562307" cy="178676"/>
            <a:chOff x="3142593" y="5129048"/>
            <a:chExt cx="562307" cy="178676"/>
          </a:xfrm>
        </p:grpSpPr>
        <p:sp>
          <p:nvSpPr>
            <p:cNvPr id="27" name="正方形/長方形 26"/>
            <p:cNvSpPr/>
            <p:nvPr/>
          </p:nvSpPr>
          <p:spPr>
            <a:xfrm>
              <a:off x="3142593" y="5129048"/>
              <a:ext cx="562307" cy="1786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cxnSp>
          <p:nvCxnSpPr>
            <p:cNvPr id="28" name="直線矢印コネクタ 27"/>
            <p:cNvCxnSpPr>
              <a:stCxn id="27" idx="1"/>
              <a:endCxn id="27" idx="3"/>
            </p:cNvCxnSpPr>
            <p:nvPr/>
          </p:nvCxnSpPr>
          <p:spPr>
            <a:xfrm>
              <a:off x="3142593" y="5218386"/>
              <a:ext cx="56230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9" name="グループ化 28"/>
          <p:cNvGrpSpPr/>
          <p:nvPr/>
        </p:nvGrpSpPr>
        <p:grpSpPr>
          <a:xfrm>
            <a:off x="4348645" y="5445620"/>
            <a:ext cx="562307" cy="178676"/>
            <a:chOff x="3142593" y="5129048"/>
            <a:chExt cx="562307" cy="178676"/>
          </a:xfrm>
        </p:grpSpPr>
        <p:sp>
          <p:nvSpPr>
            <p:cNvPr id="30" name="正方形/長方形 29"/>
            <p:cNvSpPr/>
            <p:nvPr/>
          </p:nvSpPr>
          <p:spPr>
            <a:xfrm>
              <a:off x="3142593" y="5129048"/>
              <a:ext cx="562307" cy="1786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cxnSp>
          <p:nvCxnSpPr>
            <p:cNvPr id="31" name="直線矢印コネクタ 30"/>
            <p:cNvCxnSpPr>
              <a:stCxn id="30" idx="1"/>
              <a:endCxn id="30" idx="3"/>
            </p:cNvCxnSpPr>
            <p:nvPr/>
          </p:nvCxnSpPr>
          <p:spPr>
            <a:xfrm>
              <a:off x="3142593" y="5218386"/>
              <a:ext cx="56230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2" name="グループ化 31"/>
          <p:cNvGrpSpPr/>
          <p:nvPr/>
        </p:nvGrpSpPr>
        <p:grpSpPr>
          <a:xfrm>
            <a:off x="6310150" y="4525296"/>
            <a:ext cx="525517" cy="1062220"/>
            <a:chOff x="5675586" y="3484185"/>
            <a:chExt cx="525517" cy="1062220"/>
          </a:xfrm>
        </p:grpSpPr>
        <p:sp>
          <p:nvSpPr>
            <p:cNvPr id="33" name="正方形/長方形 32"/>
            <p:cNvSpPr/>
            <p:nvPr/>
          </p:nvSpPr>
          <p:spPr>
            <a:xfrm>
              <a:off x="5675586" y="3484185"/>
              <a:ext cx="525517" cy="35735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dirty="0"/>
                <a:t>LDs</a:t>
              </a:r>
              <a:endParaRPr kumimoji="1" lang="ja-JP" altLang="en-US" dirty="0"/>
            </a:p>
          </p:txBody>
        </p:sp>
        <p:sp>
          <p:nvSpPr>
            <p:cNvPr id="34" name="円/楕円 33"/>
            <p:cNvSpPr/>
            <p:nvPr/>
          </p:nvSpPr>
          <p:spPr>
            <a:xfrm>
              <a:off x="5822730" y="4409095"/>
              <a:ext cx="315310" cy="13663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35" name="フリーフォーム 34"/>
            <p:cNvSpPr/>
            <p:nvPr/>
          </p:nvSpPr>
          <p:spPr>
            <a:xfrm>
              <a:off x="5738647" y="3841537"/>
              <a:ext cx="241738" cy="704868"/>
            </a:xfrm>
            <a:custGeom>
              <a:avLst/>
              <a:gdLst>
                <a:gd name="connsiteX0" fmla="*/ 0 w 241738"/>
                <a:gd name="connsiteY0" fmla="*/ 0 h 704868"/>
                <a:gd name="connsiteX1" fmla="*/ 157655 w 241738"/>
                <a:gd name="connsiteY1" fmla="*/ 651641 h 704868"/>
                <a:gd name="connsiteX2" fmla="*/ 241738 w 241738"/>
                <a:gd name="connsiteY2" fmla="*/ 620110 h 704868"/>
              </a:gdLst>
              <a:ahLst/>
              <a:cxnLst>
                <a:cxn ang="0">
                  <a:pos x="connsiteX0" y="connsiteY0"/>
                </a:cxn>
                <a:cxn ang="0">
                  <a:pos x="connsiteX1" y="connsiteY1"/>
                </a:cxn>
                <a:cxn ang="0">
                  <a:pos x="connsiteX2" y="connsiteY2"/>
                </a:cxn>
              </a:cxnLst>
              <a:rect l="l" t="t" r="r" b="b"/>
              <a:pathLst>
                <a:path w="241738" h="704868">
                  <a:moveTo>
                    <a:pt x="0" y="0"/>
                  </a:moveTo>
                  <a:cubicBezTo>
                    <a:pt x="58682" y="274144"/>
                    <a:pt x="117365" y="548289"/>
                    <a:pt x="157655" y="651641"/>
                  </a:cubicBezTo>
                  <a:cubicBezTo>
                    <a:pt x="197945" y="754993"/>
                    <a:pt x="219841" y="687551"/>
                    <a:pt x="241738" y="62011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フリーフォーム 35"/>
            <p:cNvSpPr/>
            <p:nvPr/>
          </p:nvSpPr>
          <p:spPr>
            <a:xfrm>
              <a:off x="5794484" y="3840861"/>
              <a:ext cx="241738" cy="704868"/>
            </a:xfrm>
            <a:custGeom>
              <a:avLst/>
              <a:gdLst>
                <a:gd name="connsiteX0" fmla="*/ 0 w 241738"/>
                <a:gd name="connsiteY0" fmla="*/ 0 h 704868"/>
                <a:gd name="connsiteX1" fmla="*/ 157655 w 241738"/>
                <a:gd name="connsiteY1" fmla="*/ 651641 h 704868"/>
                <a:gd name="connsiteX2" fmla="*/ 241738 w 241738"/>
                <a:gd name="connsiteY2" fmla="*/ 620110 h 704868"/>
              </a:gdLst>
              <a:ahLst/>
              <a:cxnLst>
                <a:cxn ang="0">
                  <a:pos x="connsiteX0" y="connsiteY0"/>
                </a:cxn>
                <a:cxn ang="0">
                  <a:pos x="connsiteX1" y="connsiteY1"/>
                </a:cxn>
                <a:cxn ang="0">
                  <a:pos x="connsiteX2" y="connsiteY2"/>
                </a:cxn>
              </a:cxnLst>
              <a:rect l="l" t="t" r="r" b="b"/>
              <a:pathLst>
                <a:path w="241738" h="704868">
                  <a:moveTo>
                    <a:pt x="0" y="0"/>
                  </a:moveTo>
                  <a:cubicBezTo>
                    <a:pt x="58682" y="274144"/>
                    <a:pt x="117365" y="548289"/>
                    <a:pt x="157655" y="651641"/>
                  </a:cubicBezTo>
                  <a:cubicBezTo>
                    <a:pt x="197945" y="754993"/>
                    <a:pt x="219841" y="687551"/>
                    <a:pt x="241738" y="62011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フリーフォーム 36"/>
            <p:cNvSpPr/>
            <p:nvPr/>
          </p:nvSpPr>
          <p:spPr>
            <a:xfrm>
              <a:off x="5866415" y="3840861"/>
              <a:ext cx="241738" cy="704868"/>
            </a:xfrm>
            <a:custGeom>
              <a:avLst/>
              <a:gdLst>
                <a:gd name="connsiteX0" fmla="*/ 0 w 241738"/>
                <a:gd name="connsiteY0" fmla="*/ 0 h 704868"/>
                <a:gd name="connsiteX1" fmla="*/ 157655 w 241738"/>
                <a:gd name="connsiteY1" fmla="*/ 651641 h 704868"/>
                <a:gd name="connsiteX2" fmla="*/ 241738 w 241738"/>
                <a:gd name="connsiteY2" fmla="*/ 620110 h 704868"/>
              </a:gdLst>
              <a:ahLst/>
              <a:cxnLst>
                <a:cxn ang="0">
                  <a:pos x="connsiteX0" y="connsiteY0"/>
                </a:cxn>
                <a:cxn ang="0">
                  <a:pos x="connsiteX1" y="connsiteY1"/>
                </a:cxn>
                <a:cxn ang="0">
                  <a:pos x="connsiteX2" y="connsiteY2"/>
                </a:cxn>
              </a:cxnLst>
              <a:rect l="l" t="t" r="r" b="b"/>
              <a:pathLst>
                <a:path w="241738" h="704868">
                  <a:moveTo>
                    <a:pt x="0" y="0"/>
                  </a:moveTo>
                  <a:cubicBezTo>
                    <a:pt x="58682" y="274144"/>
                    <a:pt x="117365" y="548289"/>
                    <a:pt x="157655" y="651641"/>
                  </a:cubicBezTo>
                  <a:cubicBezTo>
                    <a:pt x="197945" y="754993"/>
                    <a:pt x="219841" y="687551"/>
                    <a:pt x="241738" y="62011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8" name="正方形/長方形 37"/>
          <p:cNvSpPr/>
          <p:nvPr/>
        </p:nvSpPr>
        <p:spPr>
          <a:xfrm>
            <a:off x="7412091" y="5235414"/>
            <a:ext cx="1359778" cy="63062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dirty="0"/>
              <a:t>Free Space Compressor</a:t>
            </a:r>
            <a:endParaRPr kumimoji="1" lang="ja-JP" altLang="en-US" dirty="0"/>
          </a:p>
        </p:txBody>
      </p:sp>
      <p:sp>
        <p:nvSpPr>
          <p:cNvPr id="39" name="正方形/長方形 38"/>
          <p:cNvSpPr/>
          <p:nvPr/>
        </p:nvSpPr>
        <p:spPr>
          <a:xfrm>
            <a:off x="3201377" y="5703291"/>
            <a:ext cx="1709575" cy="33633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dirty="0"/>
              <a:t>1</a:t>
            </a:r>
            <a:r>
              <a:rPr kumimoji="1" lang="en-US" altLang="ja-JP" baseline="30000" dirty="0"/>
              <a:t>st</a:t>
            </a:r>
            <a:r>
              <a:rPr kumimoji="1" lang="en-US" altLang="ja-JP" dirty="0"/>
              <a:t> Pre-amplifier</a:t>
            </a:r>
            <a:endParaRPr kumimoji="1" lang="ja-JP" altLang="en-US" dirty="0"/>
          </a:p>
        </p:txBody>
      </p:sp>
      <p:sp>
        <p:nvSpPr>
          <p:cNvPr id="40" name="正方形/長方形 39"/>
          <p:cNvSpPr/>
          <p:nvPr/>
        </p:nvSpPr>
        <p:spPr>
          <a:xfrm>
            <a:off x="4843968" y="5703291"/>
            <a:ext cx="1770989" cy="33633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dirty="0"/>
              <a:t>2</a:t>
            </a:r>
            <a:r>
              <a:rPr lang="en-US" altLang="ja-JP" baseline="30000" dirty="0"/>
              <a:t>nd</a:t>
            </a:r>
            <a:r>
              <a:rPr lang="en-US" altLang="ja-JP" dirty="0"/>
              <a:t> </a:t>
            </a:r>
            <a:r>
              <a:rPr kumimoji="1" lang="en-US" altLang="ja-JP" dirty="0"/>
              <a:t>Pre-amplifier</a:t>
            </a:r>
            <a:endParaRPr kumimoji="1" lang="ja-JP" altLang="en-US" dirty="0"/>
          </a:p>
        </p:txBody>
      </p:sp>
      <p:sp>
        <p:nvSpPr>
          <p:cNvPr id="41" name="正方形/長方形 40"/>
          <p:cNvSpPr/>
          <p:nvPr/>
        </p:nvSpPr>
        <p:spPr>
          <a:xfrm>
            <a:off x="6500979" y="5871630"/>
            <a:ext cx="1807779" cy="33633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dirty="0"/>
              <a:t>Power A</a:t>
            </a:r>
            <a:r>
              <a:rPr kumimoji="1" lang="en-US" altLang="ja-JP" dirty="0"/>
              <a:t>mplifier</a:t>
            </a:r>
            <a:endParaRPr kumimoji="1" lang="ja-JP" altLang="en-US" dirty="0"/>
          </a:p>
        </p:txBody>
      </p:sp>
      <p:sp>
        <p:nvSpPr>
          <p:cNvPr id="42" name="正方形/長方形 41"/>
          <p:cNvSpPr/>
          <p:nvPr/>
        </p:nvSpPr>
        <p:spPr>
          <a:xfrm>
            <a:off x="3668762" y="3866443"/>
            <a:ext cx="1110155" cy="63062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dirty="0"/>
              <a:t>YDF</a:t>
            </a:r>
          </a:p>
          <a:p>
            <a:pPr algn="ctr"/>
            <a:r>
              <a:rPr lang="en-US" altLang="ja-JP" dirty="0"/>
              <a:t>6/125 PM</a:t>
            </a:r>
            <a:endParaRPr kumimoji="1" lang="ja-JP" altLang="en-US" dirty="0"/>
          </a:p>
        </p:txBody>
      </p:sp>
      <p:sp>
        <p:nvSpPr>
          <p:cNvPr id="43" name="正方形/長方形 42"/>
          <p:cNvSpPr/>
          <p:nvPr/>
        </p:nvSpPr>
        <p:spPr>
          <a:xfrm>
            <a:off x="5118543" y="3873998"/>
            <a:ext cx="1225768" cy="63062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dirty="0"/>
              <a:t>DC YDF</a:t>
            </a:r>
          </a:p>
          <a:p>
            <a:pPr algn="ctr"/>
            <a:r>
              <a:rPr lang="en-US" altLang="ja-JP" dirty="0"/>
              <a:t>12/125 PM</a:t>
            </a:r>
            <a:endParaRPr kumimoji="1" lang="ja-JP" altLang="en-US" dirty="0"/>
          </a:p>
        </p:txBody>
      </p:sp>
      <p:sp>
        <p:nvSpPr>
          <p:cNvPr id="44" name="正方形/長方形 43"/>
          <p:cNvSpPr/>
          <p:nvPr/>
        </p:nvSpPr>
        <p:spPr>
          <a:xfrm>
            <a:off x="6866212" y="4121925"/>
            <a:ext cx="1225768" cy="63062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dirty="0"/>
              <a:t>DC YDF</a:t>
            </a:r>
          </a:p>
          <a:p>
            <a:pPr algn="ctr"/>
            <a:r>
              <a:rPr lang="en-US" altLang="ja-JP" dirty="0"/>
              <a:t>40/200 PZ</a:t>
            </a:r>
            <a:endParaRPr kumimoji="1" lang="ja-JP" altLang="en-US" dirty="0"/>
          </a:p>
        </p:txBody>
      </p:sp>
      <p:sp>
        <p:nvSpPr>
          <p:cNvPr id="45" name="正方形/長方形 44"/>
          <p:cNvSpPr/>
          <p:nvPr/>
        </p:nvSpPr>
        <p:spPr>
          <a:xfrm>
            <a:off x="4333536" y="5135906"/>
            <a:ext cx="667403" cy="27326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1200" b="1" dirty="0"/>
              <a:t>Isolator</a:t>
            </a:r>
            <a:endParaRPr kumimoji="1" lang="ja-JP" altLang="en-US" sz="1200" b="1" dirty="0"/>
          </a:p>
        </p:txBody>
      </p:sp>
      <p:sp>
        <p:nvSpPr>
          <p:cNvPr id="46" name="テキスト ボックス 45"/>
          <p:cNvSpPr txBox="1"/>
          <p:nvPr/>
        </p:nvSpPr>
        <p:spPr>
          <a:xfrm>
            <a:off x="-34428" y="3769150"/>
            <a:ext cx="3656963" cy="707886"/>
          </a:xfrm>
          <a:prstGeom prst="rect">
            <a:avLst/>
          </a:prstGeom>
          <a:noFill/>
        </p:spPr>
        <p:txBody>
          <a:bodyPr wrap="none" rtlCol="0">
            <a:spAutoFit/>
          </a:bodyPr>
          <a:lstStyle/>
          <a:p>
            <a:r>
              <a:rPr lang="en-US" altLang="ja-JP" sz="2000" b="1" dirty="0">
                <a:latin typeface="Times New Roman" panose="02020603050405020304" pitchFamily="18" charset="0"/>
                <a:cs typeface="Times New Roman" panose="02020603050405020304" pitchFamily="18" charset="0"/>
              </a:rPr>
              <a:t>Possible mode-lock l</a:t>
            </a:r>
            <a:r>
              <a:rPr kumimoji="1" lang="en-US" altLang="ja-JP" sz="2000" b="1" dirty="0">
                <a:latin typeface="Times New Roman" panose="02020603050405020304" pitchFamily="18" charset="0"/>
                <a:cs typeface="Times New Roman" panose="02020603050405020304" pitchFamily="18" charset="0"/>
              </a:rPr>
              <a:t>aser system</a:t>
            </a:r>
          </a:p>
          <a:p>
            <a:r>
              <a:rPr lang="en-US" altLang="ja-JP" sz="2000" b="1" dirty="0">
                <a:latin typeface="Times New Roman" panose="02020603050405020304" pitchFamily="18" charset="0"/>
                <a:cs typeface="Times New Roman" panose="02020603050405020304" pitchFamily="18" charset="0"/>
              </a:rPr>
              <a:t>for photocathode</a:t>
            </a:r>
            <a:endParaRPr kumimoji="1" lang="ja-JP" altLang="en-US" sz="2000" b="1" dirty="0">
              <a:latin typeface="Times New Roman" panose="02020603050405020304" pitchFamily="18" charset="0"/>
              <a:cs typeface="Times New Roman" panose="02020603050405020304" pitchFamily="18" charset="0"/>
            </a:endParaRPr>
          </a:p>
        </p:txBody>
      </p:sp>
      <p:sp>
        <p:nvSpPr>
          <p:cNvPr id="47" name="テキスト ボックス 46"/>
          <p:cNvSpPr txBox="1"/>
          <p:nvPr/>
        </p:nvSpPr>
        <p:spPr>
          <a:xfrm>
            <a:off x="193491" y="6492930"/>
            <a:ext cx="8187241" cy="369332"/>
          </a:xfrm>
          <a:prstGeom prst="rect">
            <a:avLst/>
          </a:prstGeom>
          <a:noFill/>
        </p:spPr>
        <p:txBody>
          <a:bodyPr wrap="none" rtlCol="0">
            <a:spAutoFit/>
          </a:bodyPr>
          <a:lstStyle/>
          <a:p>
            <a:r>
              <a:rPr kumimoji="1" lang="en-US" altLang="ja-JP" b="1" dirty="0">
                <a:latin typeface="Times New Roman" panose="02020603050405020304" pitchFamily="18" charset="0"/>
                <a:cs typeface="Times New Roman" panose="02020603050405020304" pitchFamily="18" charset="0"/>
              </a:rPr>
              <a:t>We can select the repetition rate of the laser pulse which is 162.5, 325 or 650MHz.</a:t>
            </a:r>
            <a:endParaRPr kumimoji="1" lang="ja-JP" alt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85665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7">
            <a:extLst>
              <a:ext uri="{FF2B5EF4-FFF2-40B4-BE49-F238E27FC236}">
                <a16:creationId xmlns:a16="http://schemas.microsoft.com/office/drawing/2014/main" id="{6C4220C8-B9DB-450C-A236-A87BFB75F19B}"/>
              </a:ext>
            </a:extLst>
          </p:cNvPr>
          <p:cNvSpPr>
            <a:spLocks noGrp="1"/>
          </p:cNvSpPr>
          <p:nvPr>
            <p:ph type="title"/>
          </p:nvPr>
        </p:nvSpPr>
        <p:spPr>
          <a:xfrm>
            <a:off x="822960" y="226644"/>
            <a:ext cx="7543800" cy="762707"/>
          </a:xfrm>
        </p:spPr>
        <p:txBody>
          <a:bodyPr/>
          <a:lstStyle/>
          <a:p>
            <a:r>
              <a:rPr lang="en-US" altLang="ja-JP" dirty="0"/>
              <a:t>Summary</a:t>
            </a:r>
            <a:endParaRPr kumimoji="1" lang="ja-JP" altLang="en-US" dirty="0"/>
          </a:p>
        </p:txBody>
      </p:sp>
      <p:sp>
        <p:nvSpPr>
          <p:cNvPr id="2" name="日付プレースホルダー 1">
            <a:extLst>
              <a:ext uri="{FF2B5EF4-FFF2-40B4-BE49-F238E27FC236}">
                <a16:creationId xmlns:a16="http://schemas.microsoft.com/office/drawing/2014/main" id="{FE92DF24-2657-4CF6-AC8D-53A23646E19D}"/>
              </a:ext>
            </a:extLst>
          </p:cNvPr>
          <p:cNvSpPr>
            <a:spLocks noGrp="1"/>
          </p:cNvSpPr>
          <p:nvPr>
            <p:ph type="dt" sz="half" idx="10"/>
          </p:nvPr>
        </p:nvSpPr>
        <p:spPr/>
        <p:txBody>
          <a:bodyPr/>
          <a:lstStyle/>
          <a:p>
            <a:fld id="{1B03069C-5512-4387-B6DF-FB5A7C8EC08C}" type="datetime1">
              <a:rPr kumimoji="1" lang="ja-JP" altLang="en-US" smtClean="0"/>
              <a:t>2021/3/16</a:t>
            </a:fld>
            <a:endParaRPr kumimoji="1" lang="ja-JP" altLang="en-US"/>
          </a:p>
        </p:txBody>
      </p:sp>
      <p:sp>
        <p:nvSpPr>
          <p:cNvPr id="3" name="フッター プレースホルダー 2">
            <a:extLst>
              <a:ext uri="{FF2B5EF4-FFF2-40B4-BE49-F238E27FC236}">
                <a16:creationId xmlns:a16="http://schemas.microsoft.com/office/drawing/2014/main" id="{5AF936FA-A048-4EA6-AE81-FEB283D5617F}"/>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37CC4FC-7DBA-4EC6-8BF0-46A8DBD0F693}"/>
              </a:ext>
            </a:extLst>
          </p:cNvPr>
          <p:cNvSpPr>
            <a:spLocks noGrp="1"/>
          </p:cNvSpPr>
          <p:nvPr>
            <p:ph type="sldNum" sz="quarter" idx="12"/>
          </p:nvPr>
        </p:nvSpPr>
        <p:spPr/>
        <p:txBody>
          <a:bodyPr/>
          <a:lstStyle/>
          <a:p>
            <a:fld id="{3305FF14-930F-4C59-9DAB-F603535DCE18}" type="slidenum">
              <a:rPr kumimoji="1" lang="ja-JP" altLang="en-US" smtClean="0"/>
              <a:t>22</a:t>
            </a:fld>
            <a:endParaRPr kumimoji="1" lang="ja-JP" altLang="en-US"/>
          </a:p>
        </p:txBody>
      </p:sp>
      <p:sp>
        <p:nvSpPr>
          <p:cNvPr id="9" name="テキスト ボックス 8">
            <a:extLst>
              <a:ext uri="{FF2B5EF4-FFF2-40B4-BE49-F238E27FC236}">
                <a16:creationId xmlns:a16="http://schemas.microsoft.com/office/drawing/2014/main" id="{91F933F1-4458-4E54-8D25-9646EC055731}"/>
              </a:ext>
            </a:extLst>
          </p:cNvPr>
          <p:cNvSpPr txBox="1"/>
          <p:nvPr/>
        </p:nvSpPr>
        <p:spPr>
          <a:xfrm>
            <a:off x="-1" y="1170913"/>
            <a:ext cx="9144001" cy="424731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kumimoji="1" lang="en-US" altLang="ja-JP" dirty="0">
                <a:latin typeface="Times New Roman" panose="02020603050405020304" pitchFamily="18" charset="0"/>
                <a:ea typeface="メイリオ" panose="020B0604030504040204" pitchFamily="50" charset="-128"/>
                <a:cs typeface="Times New Roman" panose="02020603050405020304" pitchFamily="18" charset="0"/>
              </a:rPr>
              <a:t>KEK</a:t>
            </a:r>
            <a:r>
              <a:rPr kumimoji="1" lang="ja-JP" altLang="en-US" dirty="0">
                <a:latin typeface="Times New Roman" panose="02020603050405020304" pitchFamily="18" charset="0"/>
                <a:ea typeface="メイリオ" panose="020B0604030504040204" pitchFamily="50" charset="-128"/>
                <a:cs typeface="Times New Roman" panose="02020603050405020304" pitchFamily="18" charset="0"/>
              </a:rPr>
              <a:t> </a:t>
            </a:r>
            <a:r>
              <a:rPr kumimoji="1" lang="en-US" altLang="ja-JP" dirty="0">
                <a:latin typeface="Times New Roman" panose="02020603050405020304" pitchFamily="18" charset="0"/>
                <a:ea typeface="メイリオ" panose="020B0604030504040204" pitchFamily="50" charset="-128"/>
                <a:cs typeface="Times New Roman" panose="02020603050405020304" pitchFamily="18" charset="0"/>
              </a:rPr>
              <a:t>SRF</a:t>
            </a:r>
            <a:r>
              <a:rPr kumimoji="1" lang="ja-JP" altLang="en-US" dirty="0">
                <a:latin typeface="Times New Roman" panose="02020603050405020304" pitchFamily="18" charset="0"/>
                <a:ea typeface="メイリオ" panose="020B0604030504040204" pitchFamily="50" charset="-128"/>
                <a:cs typeface="Times New Roman" panose="02020603050405020304" pitchFamily="18" charset="0"/>
              </a:rPr>
              <a:t> </a:t>
            </a:r>
            <a:r>
              <a:rPr kumimoji="1" lang="en-US" altLang="ja-JP" dirty="0">
                <a:latin typeface="Times New Roman" panose="02020603050405020304" pitchFamily="18" charset="0"/>
                <a:ea typeface="メイリオ" panose="020B0604030504040204" pitchFamily="50" charset="-128"/>
                <a:cs typeface="Times New Roman" panose="02020603050405020304" pitchFamily="18" charset="0"/>
              </a:rPr>
              <a:t>Gun</a:t>
            </a:r>
            <a:r>
              <a:rPr kumimoji="1" lang="ja-JP" altLang="en-US" dirty="0">
                <a:latin typeface="Times New Roman" panose="02020603050405020304" pitchFamily="18" charset="0"/>
                <a:ea typeface="メイリオ" panose="020B0604030504040204" pitchFamily="50" charset="-128"/>
                <a:cs typeface="Times New Roman" panose="02020603050405020304" pitchFamily="18" charset="0"/>
              </a:rPr>
              <a:t> </a:t>
            </a:r>
            <a:r>
              <a:rPr kumimoji="1" lang="en-US" altLang="ja-JP" dirty="0">
                <a:latin typeface="Times New Roman" panose="02020603050405020304" pitchFamily="18" charset="0"/>
                <a:ea typeface="メイリオ" panose="020B0604030504040204" pitchFamily="50" charset="-128"/>
                <a:cs typeface="Times New Roman" panose="02020603050405020304" pitchFamily="18" charset="0"/>
              </a:rPr>
              <a:t>cavity</a:t>
            </a:r>
            <a:r>
              <a:rPr kumimoji="1" lang="ja-JP" altLang="en-US" dirty="0">
                <a:latin typeface="Times New Roman" panose="02020603050405020304" pitchFamily="18" charset="0"/>
                <a:ea typeface="メイリオ" panose="020B0604030504040204" pitchFamily="50" charset="-128"/>
                <a:cs typeface="Times New Roman" panose="02020603050405020304" pitchFamily="18" charset="0"/>
              </a:rPr>
              <a:t> </a:t>
            </a:r>
            <a:r>
              <a:rPr kumimoji="1" lang="en-US" altLang="ja-JP" dirty="0">
                <a:latin typeface="Times New Roman" panose="02020603050405020304" pitchFamily="18" charset="0"/>
                <a:ea typeface="メイリオ" panose="020B0604030504040204" pitchFamily="50" charset="-128"/>
                <a:cs typeface="Times New Roman" panose="02020603050405020304" pitchFamily="18" charset="0"/>
              </a:rPr>
              <a:t>#1</a:t>
            </a:r>
            <a:r>
              <a:rPr kumimoji="1" lang="ja-JP" altLang="en-US" dirty="0">
                <a:latin typeface="Times New Roman" panose="02020603050405020304" pitchFamily="18" charset="0"/>
                <a:ea typeface="メイリオ" panose="020B0604030504040204" pitchFamily="50" charset="-128"/>
                <a:cs typeface="Times New Roman" panose="02020603050405020304" pitchFamily="18" charset="0"/>
              </a:rPr>
              <a:t> </a:t>
            </a:r>
            <a:r>
              <a:rPr kumimoji="1" lang="en-US" altLang="ja-JP" dirty="0">
                <a:latin typeface="Times New Roman" panose="02020603050405020304" pitchFamily="18" charset="0"/>
                <a:ea typeface="メイリオ" panose="020B0604030504040204" pitchFamily="50" charset="-128"/>
                <a:cs typeface="Times New Roman" panose="02020603050405020304" pitchFamily="18" charset="0"/>
              </a:rPr>
              <a:t>reached</a:t>
            </a:r>
            <a:r>
              <a:rPr kumimoji="1" lang="ja-JP" altLang="en-US" dirty="0">
                <a:latin typeface="Times New Roman" panose="02020603050405020304" pitchFamily="18" charset="0"/>
                <a:ea typeface="メイリオ" panose="020B0604030504040204" pitchFamily="50" charset="-128"/>
                <a:cs typeface="Times New Roman" panose="02020603050405020304" pitchFamily="18" charset="0"/>
              </a:rPr>
              <a:t> </a:t>
            </a:r>
            <a:r>
              <a:rPr kumimoji="1" lang="en-US" altLang="ja-JP" dirty="0">
                <a:latin typeface="Times New Roman" panose="02020603050405020304" pitchFamily="18" charset="0"/>
                <a:ea typeface="メイリオ" panose="020B0604030504040204" pitchFamily="50" charset="-128"/>
                <a:cs typeface="Times New Roman" panose="02020603050405020304" pitchFamily="18" charset="0"/>
              </a:rPr>
              <a:t>to</a:t>
            </a:r>
            <a:r>
              <a:rPr kumimoji="1" lang="ja-JP" altLang="en-US" dirty="0">
                <a:latin typeface="Times New Roman" panose="02020603050405020304" pitchFamily="18" charset="0"/>
                <a:ea typeface="メイリオ" panose="020B0604030504040204" pitchFamily="50" charset="-128"/>
                <a:cs typeface="Times New Roman" panose="02020603050405020304" pitchFamily="18" charset="0"/>
              </a:rPr>
              <a:t> </a:t>
            </a:r>
            <a:r>
              <a:rPr kumimoji="1" lang="en-US" altLang="ja-JP" dirty="0" err="1">
                <a:latin typeface="Times New Roman" panose="02020603050405020304" pitchFamily="18" charset="0"/>
                <a:ea typeface="メイリオ" panose="020B0604030504040204" pitchFamily="50" charset="-128"/>
                <a:cs typeface="Times New Roman" panose="02020603050405020304" pitchFamily="18" charset="0"/>
              </a:rPr>
              <a:t>Esp</a:t>
            </a:r>
            <a:r>
              <a:rPr kumimoji="1" lang="en-US" altLang="ja-JP" dirty="0">
                <a:latin typeface="Times New Roman" panose="02020603050405020304" pitchFamily="18" charset="0"/>
                <a:ea typeface="メイリオ" panose="020B0604030504040204" pitchFamily="50" charset="-128"/>
                <a:cs typeface="Times New Roman" panose="02020603050405020304" pitchFamily="18" charset="0"/>
              </a:rPr>
              <a:t>=75</a:t>
            </a:r>
            <a:r>
              <a:rPr kumimoji="1" lang="ja-JP" altLang="en-US" dirty="0">
                <a:latin typeface="Times New Roman" panose="02020603050405020304" pitchFamily="18" charset="0"/>
                <a:ea typeface="メイリオ" panose="020B0604030504040204" pitchFamily="50" charset="-128"/>
                <a:cs typeface="Times New Roman" panose="02020603050405020304" pitchFamily="18" charset="0"/>
              </a:rPr>
              <a:t> </a:t>
            </a:r>
            <a:r>
              <a:rPr kumimoji="1" lang="en-US" altLang="ja-JP" dirty="0">
                <a:latin typeface="Times New Roman" panose="02020603050405020304" pitchFamily="18" charset="0"/>
                <a:ea typeface="メイリオ" panose="020B0604030504040204" pitchFamily="50" charset="-128"/>
                <a:cs typeface="Times New Roman" panose="02020603050405020304" pitchFamily="18" charset="0"/>
              </a:rPr>
              <a:t>MV/m with cathode rod at 2K.</a:t>
            </a:r>
          </a:p>
          <a:p>
            <a:pPr marL="285750" indent="-285750">
              <a:lnSpc>
                <a:spcPct val="150000"/>
              </a:lnSpc>
              <a:buFont typeface="Arial" panose="020B0604020202020204" pitchFamily="34" charset="0"/>
              <a:buChar char="•"/>
            </a:pPr>
            <a:r>
              <a:rPr kumimoji="1" lang="en-US" altLang="ja-JP" dirty="0">
                <a:latin typeface="Times New Roman" panose="02020603050405020304" pitchFamily="18" charset="0"/>
                <a:ea typeface="メイリオ" panose="020B0604030504040204" pitchFamily="50" charset="-128"/>
                <a:cs typeface="Times New Roman" panose="02020603050405020304" pitchFamily="18" charset="0"/>
              </a:rPr>
              <a:t>KEK SRF Gun cavity #2 itself reached to </a:t>
            </a:r>
            <a:r>
              <a:rPr kumimoji="1" lang="en-US" altLang="ja-JP" dirty="0" err="1">
                <a:latin typeface="Times New Roman" panose="02020603050405020304" pitchFamily="18" charset="0"/>
                <a:ea typeface="メイリオ" panose="020B0604030504040204" pitchFamily="50" charset="-128"/>
                <a:cs typeface="Times New Roman" panose="02020603050405020304" pitchFamily="18" charset="0"/>
              </a:rPr>
              <a:t>Esp</a:t>
            </a:r>
            <a:r>
              <a:rPr kumimoji="1" lang="en-US" altLang="ja-JP" dirty="0">
                <a:latin typeface="Times New Roman" panose="02020603050405020304" pitchFamily="18" charset="0"/>
                <a:ea typeface="メイリオ" panose="020B0604030504040204" pitchFamily="50" charset="-128"/>
                <a:cs typeface="Times New Roman" panose="02020603050405020304" pitchFamily="18" charset="0"/>
              </a:rPr>
              <a:t>=75 MV/m with FE at 2K.</a:t>
            </a:r>
          </a:p>
          <a:p>
            <a:pPr marL="742950" lvl="1" indent="-285750">
              <a:lnSpc>
                <a:spcPct val="150000"/>
              </a:lnSpc>
              <a:buFont typeface="Arial" panose="020B0604020202020204" pitchFamily="34" charset="0"/>
              <a:buChar char="•"/>
            </a:pPr>
            <a:r>
              <a:rPr kumimoji="1" lang="en-US" altLang="ja-JP" dirty="0">
                <a:latin typeface="Times New Roman" panose="02020603050405020304" pitchFamily="18" charset="0"/>
                <a:ea typeface="メイリオ" panose="020B0604030504040204" pitchFamily="50" charset="-128"/>
                <a:cs typeface="Times New Roman" panose="02020603050405020304" pitchFamily="18" charset="0"/>
              </a:rPr>
              <a:t>Gun cavity #1 and #2 are same RF design.</a:t>
            </a:r>
          </a:p>
          <a:p>
            <a:pPr marL="742950" lvl="1" indent="-285750">
              <a:lnSpc>
                <a:spcPct val="150000"/>
              </a:lnSpc>
              <a:buFont typeface="Arial" panose="020B0604020202020204" pitchFamily="34" charset="0"/>
              <a:buChar char="•"/>
            </a:pPr>
            <a:r>
              <a:rPr kumimoji="1" lang="en-US" altLang="ja-JP" dirty="0">
                <a:latin typeface="Times New Roman" panose="02020603050405020304" pitchFamily="18" charset="0"/>
                <a:ea typeface="メイリオ" panose="020B0604030504040204" pitchFamily="50" charset="-128"/>
                <a:cs typeface="Times New Roman" panose="02020603050405020304" pitchFamily="18" charset="0"/>
              </a:rPr>
              <a:t>Gun cavity #2 can be connected to helium jacket.</a:t>
            </a:r>
          </a:p>
          <a:p>
            <a:pPr marL="285750" indent="-285750">
              <a:lnSpc>
                <a:spcPct val="150000"/>
              </a:lnSpc>
              <a:buFont typeface="Arial" panose="020B0604020202020204" pitchFamily="34" charset="0"/>
              <a:buChar char="•"/>
            </a:pPr>
            <a:r>
              <a:rPr kumimoji="1" lang="en-US" altLang="ja-JP" dirty="0">
                <a:latin typeface="Times New Roman" panose="02020603050405020304" pitchFamily="18" charset="0"/>
                <a:ea typeface="メイリオ" panose="020B0604030504040204" pitchFamily="50" charset="-128"/>
                <a:cs typeface="Times New Roman" panose="02020603050405020304" pitchFamily="18" charset="0"/>
              </a:rPr>
              <a:t>We are preparing for horizontal test.</a:t>
            </a:r>
          </a:p>
          <a:p>
            <a:pPr marL="285750" indent="-285750">
              <a:lnSpc>
                <a:spcPct val="150000"/>
              </a:lnSpc>
              <a:buFont typeface="Arial" panose="020B0604020202020204" pitchFamily="34" charset="0"/>
              <a:buChar char="•"/>
            </a:pPr>
            <a:r>
              <a:rPr lang="en-US" altLang="ja-JP" dirty="0">
                <a:latin typeface="Times New Roman" panose="02020603050405020304" pitchFamily="18" charset="0"/>
                <a:ea typeface="メイリオ" panose="020B0604030504040204" pitchFamily="50" charset="-128"/>
                <a:cs typeface="Times New Roman" panose="02020603050405020304" pitchFamily="18" charset="0"/>
              </a:rPr>
              <a:t>Next gun cavity of Nb</a:t>
            </a:r>
            <a:r>
              <a:rPr lang="en-US" altLang="ja-JP" baseline="-25000" dirty="0">
                <a:latin typeface="Times New Roman" panose="02020603050405020304" pitchFamily="18" charset="0"/>
                <a:ea typeface="メイリオ" panose="020B0604030504040204" pitchFamily="50" charset="-128"/>
                <a:cs typeface="Times New Roman" panose="02020603050405020304" pitchFamily="18" charset="0"/>
              </a:rPr>
              <a:t>3</a:t>
            </a:r>
            <a:r>
              <a:rPr lang="en-US" altLang="ja-JP" dirty="0">
                <a:latin typeface="Times New Roman" panose="02020603050405020304" pitchFamily="18" charset="0"/>
                <a:ea typeface="メイリオ" panose="020B0604030504040204" pitchFamily="50" charset="-128"/>
                <a:cs typeface="Times New Roman" panose="02020603050405020304" pitchFamily="18" charset="0"/>
              </a:rPr>
              <a:t>Sn will has no cathode rod and </a:t>
            </a:r>
            <a:r>
              <a:rPr lang="en-US" altLang="ja-JP" dirty="0" err="1">
                <a:latin typeface="Times New Roman" panose="02020603050405020304" pitchFamily="18" charset="0"/>
                <a:ea typeface="メイリオ" panose="020B0604030504040204" pitchFamily="50" charset="-128"/>
                <a:cs typeface="Times New Roman" panose="02020603050405020304" pitchFamily="18" charset="0"/>
              </a:rPr>
              <a:t>Nb</a:t>
            </a:r>
            <a:r>
              <a:rPr lang="en-US" altLang="ja-JP" dirty="0">
                <a:latin typeface="Times New Roman" panose="02020603050405020304" pitchFamily="18" charset="0"/>
                <a:ea typeface="メイリオ" panose="020B0604030504040204" pitchFamily="50" charset="-128"/>
                <a:cs typeface="Times New Roman" panose="02020603050405020304" pitchFamily="18" charset="0"/>
              </a:rPr>
              <a:t> or Nb</a:t>
            </a:r>
            <a:r>
              <a:rPr lang="en-US" altLang="ja-JP" baseline="-25000" dirty="0">
                <a:latin typeface="Times New Roman" panose="02020603050405020304" pitchFamily="18" charset="0"/>
                <a:ea typeface="メイリオ" panose="020B0604030504040204" pitchFamily="50" charset="-128"/>
                <a:cs typeface="Times New Roman" panose="02020603050405020304" pitchFamily="18" charset="0"/>
              </a:rPr>
              <a:t>3</a:t>
            </a:r>
            <a:r>
              <a:rPr lang="en-US" altLang="ja-JP" dirty="0">
                <a:latin typeface="Times New Roman" panose="02020603050405020304" pitchFamily="18" charset="0"/>
                <a:ea typeface="メイリオ" panose="020B0604030504040204" pitchFamily="50" charset="-128"/>
                <a:cs typeface="Times New Roman" panose="02020603050405020304" pitchFamily="18" charset="0"/>
              </a:rPr>
              <a:t>Sn will be low QE cathode.</a:t>
            </a:r>
          </a:p>
          <a:p>
            <a:pPr marL="285750" indent="-285750">
              <a:lnSpc>
                <a:spcPct val="150000"/>
              </a:lnSpc>
              <a:buFont typeface="Arial" panose="020B0604020202020204" pitchFamily="34" charset="0"/>
              <a:buChar char="•"/>
            </a:pPr>
            <a:r>
              <a:rPr kumimoji="1" lang="en-US" altLang="ja-JP" dirty="0">
                <a:latin typeface="Times New Roman" panose="02020603050405020304" pitchFamily="18" charset="0"/>
                <a:ea typeface="メイリオ" panose="020B0604030504040204" pitchFamily="50" charset="-128"/>
                <a:cs typeface="Times New Roman" panose="02020603050405020304" pitchFamily="18" charset="0"/>
              </a:rPr>
              <a:t>4.2K operation with CW laser system (325MHz or 162.5MHz)</a:t>
            </a:r>
          </a:p>
          <a:p>
            <a:pPr marL="285750" indent="-285750">
              <a:lnSpc>
                <a:spcPct val="150000"/>
              </a:lnSpc>
              <a:buFont typeface="Arial" panose="020B0604020202020204" pitchFamily="34" charset="0"/>
              <a:buChar char="•"/>
            </a:pPr>
            <a:r>
              <a:rPr lang="en-US" altLang="ja-JP" dirty="0">
                <a:latin typeface="Times New Roman" panose="02020603050405020304" pitchFamily="18" charset="0"/>
                <a:ea typeface="メイリオ" panose="020B0604030504040204" pitchFamily="50" charset="-128"/>
                <a:cs typeface="Times New Roman" panose="02020603050405020304" pitchFamily="18" charset="0"/>
              </a:rPr>
              <a:t>Future gun cavity of Nb</a:t>
            </a:r>
            <a:r>
              <a:rPr lang="en-US" altLang="ja-JP" baseline="-25000" dirty="0">
                <a:latin typeface="Times New Roman" panose="02020603050405020304" pitchFamily="18" charset="0"/>
                <a:ea typeface="メイリオ" panose="020B0604030504040204" pitchFamily="50" charset="-128"/>
                <a:cs typeface="Times New Roman" panose="02020603050405020304" pitchFamily="18" charset="0"/>
              </a:rPr>
              <a:t>3</a:t>
            </a:r>
            <a:r>
              <a:rPr lang="en-US" altLang="ja-JP" dirty="0">
                <a:latin typeface="Times New Roman" panose="02020603050405020304" pitchFamily="18" charset="0"/>
                <a:ea typeface="メイリオ" panose="020B0604030504040204" pitchFamily="50" charset="-128"/>
                <a:cs typeface="Times New Roman" panose="02020603050405020304" pitchFamily="18" charset="0"/>
              </a:rPr>
              <a:t>Sn with the cathode rod will be tested for the generation of 100mA at 4.2K.</a:t>
            </a:r>
          </a:p>
          <a:p>
            <a:pPr marL="285750" indent="-285750">
              <a:lnSpc>
                <a:spcPct val="150000"/>
              </a:lnSpc>
              <a:buFont typeface="Arial" panose="020B0604020202020204" pitchFamily="34" charset="0"/>
              <a:buChar char="•"/>
            </a:pPr>
            <a:r>
              <a:rPr kumimoji="1" lang="en-US" altLang="ja-JP" dirty="0">
                <a:latin typeface="Times New Roman" panose="02020603050405020304" pitchFamily="18" charset="0"/>
                <a:ea typeface="メイリオ" panose="020B0604030504040204" pitchFamily="50" charset="-128"/>
                <a:cs typeface="Times New Roman" panose="02020603050405020304" pitchFamily="18" charset="0"/>
              </a:rPr>
              <a:t>Finally total system will be tested for the measurement of the performance in India.</a:t>
            </a:r>
          </a:p>
        </p:txBody>
      </p:sp>
    </p:spTree>
    <p:extLst>
      <p:ext uri="{BB962C8B-B14F-4D97-AF65-F5344CB8AC3E}">
        <p14:creationId xmlns:p14="http://schemas.microsoft.com/office/powerpoint/2010/main" val="1256269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a:xfrm>
            <a:off x="0" y="42576"/>
            <a:ext cx="9144000" cy="912141"/>
          </a:xfrm>
        </p:spPr>
        <p:txBody>
          <a:bodyPr>
            <a:noAutofit/>
          </a:bodyPr>
          <a:lstStyle/>
          <a:p>
            <a:pPr algn="ctr"/>
            <a:r>
              <a:rPr lang="en-US" altLang="ja-JP" sz="2800" b="1" i="1" dirty="0">
                <a:latin typeface="Times New Roman" panose="02020603050405020304" pitchFamily="18" charset="0"/>
                <a:cs typeface="Times New Roman" panose="02020603050405020304" pitchFamily="18" charset="0"/>
              </a:rPr>
              <a:t>Electron Accelerators in KEK used for LCS R&amp;D and experiments to develop technologies</a:t>
            </a:r>
            <a:endParaRPr kumimoji="1" lang="ja-JP" altLang="en-US" sz="2800" b="1" dirty="0">
              <a:latin typeface="Times New Roman" panose="02020603050405020304" pitchFamily="18" charset="0"/>
              <a:cs typeface="Times New Roman" panose="02020603050405020304" pitchFamily="18" charset="0"/>
            </a:endParaRPr>
          </a:p>
        </p:txBody>
      </p:sp>
      <p:pic>
        <p:nvPicPr>
          <p:cNvPr id="8" name="図 7"/>
          <p:cNvPicPr>
            <a:picLocks noChangeAspect="1"/>
          </p:cNvPicPr>
          <p:nvPr/>
        </p:nvPicPr>
        <p:blipFill>
          <a:blip r:embed="rId3"/>
          <a:stretch>
            <a:fillRect/>
          </a:stretch>
        </p:blipFill>
        <p:spPr>
          <a:xfrm>
            <a:off x="3165629" y="1188593"/>
            <a:ext cx="3318062" cy="5246431"/>
          </a:xfrm>
          <a:prstGeom prst="rect">
            <a:avLst/>
          </a:prstGeom>
        </p:spPr>
      </p:pic>
      <p:pic>
        <p:nvPicPr>
          <p:cNvPr id="9" name="図 5" descr="先端加速器試験棟.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3469" y="1756163"/>
            <a:ext cx="3089279" cy="1553641"/>
          </a:xfrm>
          <a:prstGeom prst="rect">
            <a:avLst/>
          </a:prstGeom>
          <a:noFill/>
          <a:ln w="12700" cmpd="sng">
            <a:noFill/>
            <a:miter lim="800000"/>
            <a:headEnd/>
            <a:tailEnd/>
          </a:ln>
          <a:extLst>
            <a:ext uri="{909E8E84-426E-40dd-AFC4-6F175D3DCCD1}">
              <a14:hiddenFill xmlns="" xmlns:a14="http://schemas.microsoft.com/office/drawing/2010/main">
                <a:solidFill>
                  <a:srgbClr val="FFFFFF"/>
                </a:solidFill>
              </a14:hiddenFill>
            </a:ext>
          </a:extLst>
        </p:spPr>
      </p:pic>
      <p:sp>
        <p:nvSpPr>
          <p:cNvPr id="10" name="Text Box 6"/>
          <p:cNvSpPr txBox="1">
            <a:spLocks noChangeArrowheads="1"/>
          </p:cNvSpPr>
          <p:nvPr/>
        </p:nvSpPr>
        <p:spPr bwMode="auto">
          <a:xfrm>
            <a:off x="257760" y="2508488"/>
            <a:ext cx="1287177" cy="437029"/>
          </a:xfrm>
          <a:prstGeom prst="rect">
            <a:avLst/>
          </a:prstGeom>
          <a:solidFill>
            <a:srgbClr val="FFFFFF"/>
          </a:solidFill>
          <a:ln>
            <a:noFill/>
          </a:ln>
        </p:spPr>
        <p:txBody>
          <a:bodyPr wrap="square" lIns="128001" tIns="64001" rIns="128001" bIns="64001">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defTabSz="1474822"/>
            <a:r>
              <a:rPr lang="en-US" altLang="ja-JP" sz="700" i="1" dirty="0">
                <a:solidFill>
                  <a:srgbClr val="000090"/>
                </a:solidFill>
                <a:latin typeface="+mn-lt"/>
              </a:rPr>
              <a:t>Cs</a:t>
            </a:r>
            <a:r>
              <a:rPr lang="en-US" altLang="ja-JP" sz="700" i="1" baseline="-25000" dirty="0">
                <a:solidFill>
                  <a:srgbClr val="000090"/>
                </a:solidFill>
                <a:latin typeface="+mn-lt"/>
              </a:rPr>
              <a:t>2</a:t>
            </a:r>
            <a:r>
              <a:rPr lang="en-US" altLang="ja-JP" sz="700" i="1" dirty="0">
                <a:solidFill>
                  <a:srgbClr val="000090"/>
                </a:solidFill>
                <a:latin typeface="+mn-lt"/>
              </a:rPr>
              <a:t>Te </a:t>
            </a:r>
          </a:p>
          <a:p>
            <a:pPr defTabSz="1474822"/>
            <a:r>
              <a:rPr lang="en-US" altLang="ja-JP" sz="700" i="1" dirty="0">
                <a:solidFill>
                  <a:srgbClr val="000090"/>
                </a:solidFill>
                <a:latin typeface="+mn-lt"/>
              </a:rPr>
              <a:t>Photocathode </a:t>
            </a:r>
            <a:r>
              <a:rPr lang="en-US" altLang="ja-JP" sz="700" i="1" dirty="0" err="1">
                <a:solidFill>
                  <a:srgbClr val="000090"/>
                </a:solidFill>
                <a:latin typeface="+mn-lt"/>
              </a:rPr>
              <a:t>RFgun</a:t>
            </a:r>
            <a:endParaRPr lang="en-US" altLang="ja-JP" sz="700" i="1" dirty="0">
              <a:solidFill>
                <a:srgbClr val="000090"/>
              </a:solidFill>
              <a:latin typeface="+mn-lt"/>
            </a:endParaRPr>
          </a:p>
          <a:p>
            <a:pPr defTabSz="1474822"/>
            <a:r>
              <a:rPr lang="ja-JP" altLang="en-US" sz="600" i="1" dirty="0">
                <a:solidFill>
                  <a:srgbClr val="FF0000"/>
                </a:solidFill>
                <a:latin typeface="+mn-lt"/>
              </a:rPr>
              <a:t>マルチバンチ電子ビーム生成</a:t>
            </a:r>
          </a:p>
        </p:txBody>
      </p:sp>
      <p:sp>
        <p:nvSpPr>
          <p:cNvPr id="11" name="Text Box 4"/>
          <p:cNvSpPr txBox="1">
            <a:spLocks noChangeArrowheads="1"/>
          </p:cNvSpPr>
          <p:nvPr/>
        </p:nvSpPr>
        <p:spPr bwMode="auto">
          <a:xfrm>
            <a:off x="1843229" y="2423412"/>
            <a:ext cx="1045111" cy="329308"/>
          </a:xfrm>
          <a:prstGeom prst="rect">
            <a:avLst/>
          </a:prstGeom>
          <a:solidFill>
            <a:srgbClr val="FFFFFF"/>
          </a:solidFill>
          <a:ln>
            <a:noFill/>
          </a:ln>
        </p:spPr>
        <p:txBody>
          <a:bodyPr wrap="square" lIns="128001" tIns="64001" rIns="128001" bIns="64001">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defTabSz="1474822"/>
            <a:r>
              <a:rPr lang="en-US" altLang="ja-JP" sz="700" i="1" dirty="0">
                <a:solidFill>
                  <a:srgbClr val="000090"/>
                </a:solidFill>
                <a:latin typeface="+mn-lt"/>
              </a:rPr>
              <a:t>Damping Ring</a:t>
            </a:r>
            <a:endParaRPr lang="en-US" altLang="ja-JP" sz="800" i="1" dirty="0">
              <a:solidFill>
                <a:srgbClr val="000090"/>
              </a:solidFill>
              <a:latin typeface="+mn-lt"/>
            </a:endParaRPr>
          </a:p>
          <a:p>
            <a:pPr defTabSz="1474822"/>
            <a:r>
              <a:rPr lang="ja-JP" altLang="en-US" sz="600" i="1" dirty="0">
                <a:solidFill>
                  <a:srgbClr val="FF0000"/>
                </a:solidFill>
                <a:latin typeface="+mn-lt"/>
              </a:rPr>
              <a:t>低エミッタンスビーム</a:t>
            </a:r>
            <a:endParaRPr lang="en-US" altLang="ja-JP" sz="600" i="1" dirty="0">
              <a:solidFill>
                <a:srgbClr val="FF0000"/>
              </a:solidFill>
              <a:latin typeface="+mn-lt"/>
            </a:endParaRPr>
          </a:p>
        </p:txBody>
      </p:sp>
      <p:sp>
        <p:nvSpPr>
          <p:cNvPr id="12" name="TextBox 9"/>
          <p:cNvSpPr txBox="1">
            <a:spLocks noChangeArrowheads="1"/>
          </p:cNvSpPr>
          <p:nvPr/>
        </p:nvSpPr>
        <p:spPr bwMode="auto">
          <a:xfrm>
            <a:off x="1316995" y="3125221"/>
            <a:ext cx="1380119" cy="200055"/>
          </a:xfrm>
          <a:prstGeom prst="rect">
            <a:avLst/>
          </a:prstGeom>
          <a:solidFill>
            <a:srgbClr val="FFFFFF"/>
          </a:solidFill>
          <a:ln>
            <a:noFill/>
          </a:ln>
        </p:spPr>
        <p:txBody>
          <a:bodyPr wrap="square">
            <a:spAutoFit/>
          </a:bodyPr>
          <a:lstStyle>
            <a:lvl1pPr eaLnBrk="0" hangingPunct="0">
              <a:defRPr kumimoji="1">
                <a:solidFill>
                  <a:schemeClr val="tx1"/>
                </a:solidFill>
                <a:latin typeface="Calibri" charset="0"/>
                <a:ea typeface="ＭＳ Ｐゴシック" charset="0"/>
                <a:cs typeface="ＭＳ Ｐゴシック" charset="0"/>
              </a:defRPr>
            </a:lvl1pPr>
            <a:lvl2pPr marL="742950" indent="-285750" eaLnBrk="0" hangingPunct="0">
              <a:defRPr kumimoji="1">
                <a:solidFill>
                  <a:schemeClr val="tx1"/>
                </a:solidFill>
                <a:latin typeface="Calibri" charset="0"/>
                <a:ea typeface="ＭＳ Ｐゴシック" charset="0"/>
              </a:defRPr>
            </a:lvl2pPr>
            <a:lvl3pPr marL="1143000" indent="-228600" eaLnBrk="0" hangingPunct="0">
              <a:defRPr kumimoji="1">
                <a:solidFill>
                  <a:schemeClr val="tx1"/>
                </a:solidFill>
                <a:latin typeface="Calibri" charset="0"/>
                <a:ea typeface="ＭＳ Ｐゴシック" charset="0"/>
              </a:defRPr>
            </a:lvl3pPr>
            <a:lvl4pPr marL="1600200" indent="-228600" eaLnBrk="0" hangingPunct="0">
              <a:defRPr kumimoji="1">
                <a:solidFill>
                  <a:schemeClr val="tx1"/>
                </a:solidFill>
                <a:latin typeface="Calibri" charset="0"/>
                <a:ea typeface="ＭＳ Ｐゴシック" charset="0"/>
              </a:defRPr>
            </a:lvl4pPr>
            <a:lvl5pPr marL="2057400" indent="-228600" eaLnBrk="0" hangingPunct="0">
              <a:defRPr kumimoji="1">
                <a:solidFill>
                  <a:schemeClr val="tx1"/>
                </a:solidFill>
                <a:latin typeface="Calibri" charset="0"/>
                <a:ea typeface="ＭＳ Ｐゴシック" charset="0"/>
              </a:defRPr>
            </a:lvl5pPr>
            <a:lvl6pPr marL="2514600" indent="-228600" eaLnBrk="0" fontAlgn="base" hangingPunct="0">
              <a:spcBef>
                <a:spcPct val="0"/>
              </a:spcBef>
              <a:spcAft>
                <a:spcPct val="0"/>
              </a:spcAft>
              <a:defRPr kumimoji="1">
                <a:solidFill>
                  <a:schemeClr val="tx1"/>
                </a:solidFill>
                <a:latin typeface="Calibri" charset="0"/>
                <a:ea typeface="ＭＳ Ｐゴシック" charset="0"/>
              </a:defRPr>
            </a:lvl6pPr>
            <a:lvl7pPr marL="2971800" indent="-228600" eaLnBrk="0" fontAlgn="base" hangingPunct="0">
              <a:spcBef>
                <a:spcPct val="0"/>
              </a:spcBef>
              <a:spcAft>
                <a:spcPct val="0"/>
              </a:spcAft>
              <a:defRPr kumimoji="1">
                <a:solidFill>
                  <a:schemeClr val="tx1"/>
                </a:solidFill>
                <a:latin typeface="Calibri" charset="0"/>
                <a:ea typeface="ＭＳ Ｐゴシック" charset="0"/>
              </a:defRPr>
            </a:lvl7pPr>
            <a:lvl8pPr marL="3429000" indent="-228600" eaLnBrk="0" fontAlgn="base" hangingPunct="0">
              <a:spcBef>
                <a:spcPct val="0"/>
              </a:spcBef>
              <a:spcAft>
                <a:spcPct val="0"/>
              </a:spcAft>
              <a:defRPr kumimoji="1">
                <a:solidFill>
                  <a:schemeClr val="tx1"/>
                </a:solidFill>
                <a:latin typeface="Calibri" charset="0"/>
                <a:ea typeface="ＭＳ Ｐゴシック" charset="0"/>
              </a:defRPr>
            </a:lvl8pPr>
            <a:lvl9pPr marL="3886200" indent="-228600" eaLnBrk="0" fontAlgn="base" hangingPunct="0">
              <a:spcBef>
                <a:spcPct val="0"/>
              </a:spcBef>
              <a:spcAft>
                <a:spcPct val="0"/>
              </a:spcAft>
              <a:defRPr kumimoji="1">
                <a:solidFill>
                  <a:schemeClr val="tx1"/>
                </a:solidFill>
                <a:latin typeface="Calibri" charset="0"/>
                <a:ea typeface="ＭＳ Ｐゴシック" charset="0"/>
              </a:defRPr>
            </a:lvl9pPr>
          </a:lstStyle>
          <a:p>
            <a:pPr eaLnBrk="1" hangingPunct="1"/>
            <a:r>
              <a:rPr lang="en-US" altLang="ja-JP" sz="700" dirty="0">
                <a:solidFill>
                  <a:srgbClr val="000090"/>
                </a:solidFill>
                <a:latin typeface="+mn-lt"/>
                <a:ea typeface="Osaka" charset="0"/>
                <a:cs typeface="Arial"/>
              </a:rPr>
              <a:t>S-band Linac (1.3 GeV)</a:t>
            </a:r>
            <a:endParaRPr lang="ja-JP" altLang="en-US" sz="700" dirty="0">
              <a:solidFill>
                <a:srgbClr val="000090"/>
              </a:solidFill>
              <a:latin typeface="+mn-lt"/>
              <a:ea typeface="Osaka" charset="0"/>
              <a:cs typeface="Arial"/>
            </a:endParaRPr>
          </a:p>
        </p:txBody>
      </p:sp>
      <p:sp>
        <p:nvSpPr>
          <p:cNvPr id="7" name="Text Box 23"/>
          <p:cNvSpPr txBox="1">
            <a:spLocks noChangeArrowheads="1"/>
          </p:cNvSpPr>
          <p:nvPr/>
        </p:nvSpPr>
        <p:spPr bwMode="auto">
          <a:xfrm>
            <a:off x="1441012" y="1190030"/>
            <a:ext cx="1849546" cy="69863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128001" tIns="64001" rIns="128001" bIns="64001">
            <a:spAutoFit/>
          </a:bodyPr>
          <a:lstStyle>
            <a:lvl1pPr>
              <a:defRPr kumimoji="1" sz="2400">
                <a:solidFill>
                  <a:schemeClr val="tx1"/>
                </a:solidFill>
                <a:latin typeface="Arial" charset="0"/>
                <a:ea typeface="ＭＳ Ｐゴシック" charset="0"/>
                <a:cs typeface="ＭＳ Ｐゴシック" charset="0"/>
              </a:defRPr>
            </a:lvl1pPr>
            <a:lvl2pPr>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defTabSz="1474822"/>
            <a:r>
              <a:rPr lang="en-US" altLang="ja-JP" sz="1000" i="1" dirty="0">
                <a:solidFill>
                  <a:srgbClr val="000000"/>
                </a:solidFill>
              </a:rPr>
              <a:t>Electron beam: 1.3 GeV</a:t>
            </a:r>
          </a:p>
          <a:p>
            <a:pPr defTabSz="1474822"/>
            <a:r>
              <a:rPr lang="en-US" altLang="ja-JP" sz="900" i="1" dirty="0">
                <a:solidFill>
                  <a:srgbClr val="000000"/>
                </a:solidFill>
              </a:rPr>
              <a:t>Intensity: ~2x10</a:t>
            </a:r>
            <a:r>
              <a:rPr lang="en-US" altLang="ja-JP" sz="900" i="1" baseline="30000" dirty="0">
                <a:solidFill>
                  <a:srgbClr val="000000"/>
                </a:solidFill>
              </a:rPr>
              <a:t>10</a:t>
            </a:r>
            <a:r>
              <a:rPr lang="en-US" altLang="ja-JP" sz="900" i="1" dirty="0">
                <a:solidFill>
                  <a:srgbClr val="000000"/>
                </a:solidFill>
              </a:rPr>
              <a:t> e/bunch, </a:t>
            </a:r>
          </a:p>
          <a:p>
            <a:pPr defTabSz="1474822"/>
            <a:r>
              <a:rPr lang="en-US" altLang="ja-JP" sz="900" i="1" dirty="0">
                <a:solidFill>
                  <a:srgbClr val="000000"/>
                </a:solidFill>
              </a:rPr>
              <a:t>1 ~ 20 bunches/train, 3.12 Hz</a:t>
            </a:r>
          </a:p>
          <a:p>
            <a:pPr lvl="1" defTabSz="1474822"/>
            <a:r>
              <a:rPr lang="en-US" altLang="ja-JP" sz="900" i="1" dirty="0">
                <a:solidFill>
                  <a:srgbClr val="FF0000"/>
                </a:solidFill>
                <a:latin typeface="ＭＳ Ｐゴシック" charset="0"/>
                <a:sym typeface="Symbol" charset="0"/>
              </a:rPr>
              <a:t></a:t>
            </a:r>
            <a:r>
              <a:rPr lang="en-US" altLang="ja-JP" sz="900" i="1" baseline="-25000" dirty="0">
                <a:solidFill>
                  <a:srgbClr val="FF0000"/>
                </a:solidFill>
              </a:rPr>
              <a:t>x/y</a:t>
            </a:r>
            <a:r>
              <a:rPr lang="en-US" altLang="ja-JP" sz="900" i="1" dirty="0">
                <a:solidFill>
                  <a:srgbClr val="FF0000"/>
                </a:solidFill>
              </a:rPr>
              <a:t> ~ 1.5nm/4pm</a:t>
            </a:r>
          </a:p>
        </p:txBody>
      </p:sp>
      <p:pic>
        <p:nvPicPr>
          <p:cNvPr id="13" name="図 12" descr="保存されていない プレビュー 書類 6（ドラッグされました）.pd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4660" y="3045458"/>
            <a:ext cx="2458992" cy="2213470"/>
          </a:xfrm>
          <a:prstGeom prst="rect">
            <a:avLst/>
          </a:prstGeom>
        </p:spPr>
      </p:pic>
      <p:sp>
        <p:nvSpPr>
          <p:cNvPr id="14" name="正方形/長方形 13"/>
          <p:cNvSpPr/>
          <p:nvPr/>
        </p:nvSpPr>
        <p:spPr>
          <a:xfrm>
            <a:off x="392701" y="1005948"/>
            <a:ext cx="869982" cy="646331"/>
          </a:xfrm>
          <a:prstGeom prst="rect">
            <a:avLst/>
          </a:prstGeom>
        </p:spPr>
        <p:txBody>
          <a:bodyPr wrap="none">
            <a:spAutoFit/>
          </a:bodyPr>
          <a:lstStyle/>
          <a:p>
            <a:r>
              <a:rPr lang="en-US" altLang="ja-JP" sz="3600" b="1"/>
              <a:t>ATF</a:t>
            </a:r>
            <a:endParaRPr lang="en-US" altLang="ja-JP" sz="3600" b="1" dirty="0"/>
          </a:p>
        </p:txBody>
      </p:sp>
      <p:pic>
        <p:nvPicPr>
          <p:cNvPr id="15" name="図 14"/>
          <p:cNvPicPr>
            <a:picLocks noChangeAspect="1"/>
          </p:cNvPicPr>
          <p:nvPr/>
        </p:nvPicPr>
        <p:blipFill>
          <a:blip r:embed="rId6"/>
          <a:stretch>
            <a:fillRect/>
          </a:stretch>
        </p:blipFill>
        <p:spPr>
          <a:xfrm>
            <a:off x="6386129" y="4014891"/>
            <a:ext cx="2636739" cy="1795619"/>
          </a:xfrm>
          <a:prstGeom prst="rect">
            <a:avLst/>
          </a:prstGeom>
        </p:spPr>
      </p:pic>
      <p:sp>
        <p:nvSpPr>
          <p:cNvPr id="16" name="正方形/長方形 15"/>
          <p:cNvSpPr/>
          <p:nvPr/>
        </p:nvSpPr>
        <p:spPr>
          <a:xfrm>
            <a:off x="6568888" y="3984736"/>
            <a:ext cx="1058303" cy="646331"/>
          </a:xfrm>
          <a:prstGeom prst="rect">
            <a:avLst/>
          </a:prstGeom>
        </p:spPr>
        <p:txBody>
          <a:bodyPr wrap="none">
            <a:spAutoFit/>
          </a:bodyPr>
          <a:lstStyle/>
          <a:p>
            <a:r>
              <a:rPr lang="en-US" altLang="ja-JP" sz="3600" b="1" dirty="0">
                <a:solidFill>
                  <a:srgbClr val="FF0000"/>
                </a:solidFill>
              </a:rPr>
              <a:t>cERL</a:t>
            </a:r>
          </a:p>
        </p:txBody>
      </p:sp>
      <p:pic>
        <p:nvPicPr>
          <p:cNvPr id="17" name="図 16"/>
          <p:cNvPicPr>
            <a:picLocks noChangeAspect="1"/>
          </p:cNvPicPr>
          <p:nvPr/>
        </p:nvPicPr>
        <p:blipFill>
          <a:blip r:embed="rId7"/>
          <a:stretch>
            <a:fillRect/>
          </a:stretch>
        </p:blipFill>
        <p:spPr>
          <a:xfrm>
            <a:off x="6364774" y="898460"/>
            <a:ext cx="2447516" cy="1733106"/>
          </a:xfrm>
          <a:prstGeom prst="rect">
            <a:avLst/>
          </a:prstGeom>
        </p:spPr>
      </p:pic>
      <p:sp>
        <p:nvSpPr>
          <p:cNvPr id="18" name="正方形/長方形 17"/>
          <p:cNvSpPr/>
          <p:nvPr/>
        </p:nvSpPr>
        <p:spPr>
          <a:xfrm>
            <a:off x="6553260" y="1009379"/>
            <a:ext cx="839332" cy="646331"/>
          </a:xfrm>
          <a:prstGeom prst="rect">
            <a:avLst/>
          </a:prstGeom>
        </p:spPr>
        <p:txBody>
          <a:bodyPr wrap="none">
            <a:spAutoFit/>
          </a:bodyPr>
          <a:lstStyle/>
          <a:p>
            <a:r>
              <a:rPr lang="en-US" altLang="ja-JP" sz="3600" b="1" dirty="0"/>
              <a:t>STF</a:t>
            </a:r>
          </a:p>
        </p:txBody>
      </p:sp>
      <p:sp>
        <p:nvSpPr>
          <p:cNvPr id="19" name="正方形/長方形 18"/>
          <p:cNvSpPr/>
          <p:nvPr/>
        </p:nvSpPr>
        <p:spPr>
          <a:xfrm>
            <a:off x="6242068" y="2216051"/>
            <a:ext cx="3223783" cy="1692771"/>
          </a:xfrm>
          <a:prstGeom prst="rect">
            <a:avLst/>
          </a:prstGeom>
        </p:spPr>
        <p:txBody>
          <a:bodyPr wrap="square">
            <a:spAutoFit/>
          </a:bodyPr>
          <a:lstStyle/>
          <a:p>
            <a:pPr marL="285750" indent="-285750">
              <a:buFont typeface="Arial"/>
              <a:buChar char="•"/>
            </a:pPr>
            <a:r>
              <a:rPr lang="en-US" altLang="ja-JP" sz="2000" b="1" dirty="0">
                <a:solidFill>
                  <a:srgbClr val="FF0000"/>
                </a:solidFill>
              </a:rPr>
              <a:t>Superconducting RF</a:t>
            </a:r>
          </a:p>
          <a:p>
            <a:pPr marL="285750" indent="-285750">
              <a:buFont typeface="Arial"/>
              <a:buChar char="•"/>
            </a:pPr>
            <a:r>
              <a:rPr lang="en-US" altLang="ja-JP" sz="2000" b="1" dirty="0">
                <a:solidFill>
                  <a:srgbClr val="0432FF"/>
                </a:solidFill>
              </a:rPr>
              <a:t>Pulsed beam</a:t>
            </a:r>
            <a:r>
              <a:rPr lang="en-US" altLang="ja-JP" sz="1600" b="1" dirty="0">
                <a:solidFill>
                  <a:srgbClr val="0432FF"/>
                </a:solidFill>
              </a:rPr>
              <a:t>: </a:t>
            </a:r>
          </a:p>
          <a:p>
            <a:r>
              <a:rPr lang="en-US" altLang="ja-JP" sz="1600" b="1" dirty="0">
                <a:solidFill>
                  <a:srgbClr val="0432FF"/>
                </a:solidFill>
              </a:rPr>
              <a:t>1.3 GHz, 1 ms</a:t>
            </a:r>
          </a:p>
          <a:p>
            <a:pPr marL="285750" indent="-285750">
              <a:buFont typeface="Arial"/>
              <a:buChar char="•"/>
            </a:pPr>
            <a:r>
              <a:rPr lang="en-US" altLang="ja-JP" sz="1600" dirty="0"/>
              <a:t>Higher energy: </a:t>
            </a:r>
          </a:p>
          <a:p>
            <a:r>
              <a:rPr lang="en-US" altLang="ja-JP" sz="1600" dirty="0"/>
              <a:t>60 MeV </a:t>
            </a:r>
            <a:r>
              <a:rPr lang="en-US" altLang="ja-JP" sz="1600" dirty="0">
                <a:sym typeface="Wingdings"/>
              </a:rPr>
              <a:t> </a:t>
            </a:r>
            <a:r>
              <a:rPr lang="en-US" altLang="ja-JP" sz="1600" dirty="0"/>
              <a:t>300 MeV</a:t>
            </a:r>
          </a:p>
          <a:p>
            <a:pPr marL="285750" indent="-285750">
              <a:buFont typeface="Arial"/>
              <a:buChar char="•"/>
            </a:pPr>
            <a:r>
              <a:rPr lang="en-US" altLang="ja-JP" sz="1600" dirty="0"/>
              <a:t>Plan to restart in 2018</a:t>
            </a:r>
          </a:p>
        </p:txBody>
      </p:sp>
      <p:sp>
        <p:nvSpPr>
          <p:cNvPr id="20" name="正方形/長方形 19"/>
          <p:cNvSpPr/>
          <p:nvPr/>
        </p:nvSpPr>
        <p:spPr>
          <a:xfrm>
            <a:off x="6261525" y="5546187"/>
            <a:ext cx="2983509" cy="954107"/>
          </a:xfrm>
          <a:prstGeom prst="rect">
            <a:avLst/>
          </a:prstGeom>
        </p:spPr>
        <p:txBody>
          <a:bodyPr wrap="none">
            <a:spAutoFit/>
          </a:bodyPr>
          <a:lstStyle/>
          <a:p>
            <a:pPr marL="285750" indent="-285750">
              <a:buFont typeface="Arial" charset="0"/>
              <a:buChar char="•"/>
            </a:pPr>
            <a:r>
              <a:rPr lang="en-US" altLang="ja-JP" sz="2000" b="1" dirty="0">
                <a:solidFill>
                  <a:srgbClr val="FF0000"/>
                </a:solidFill>
              </a:rPr>
              <a:t>Superconducting RF</a:t>
            </a:r>
          </a:p>
          <a:p>
            <a:pPr marL="285750" indent="-285750">
              <a:buFont typeface="Arial" charset="0"/>
              <a:buChar char="•"/>
            </a:pPr>
            <a:r>
              <a:rPr lang="en-US" altLang="ja-JP" sz="2000" b="1" dirty="0">
                <a:solidFill>
                  <a:srgbClr val="FF0000"/>
                </a:solidFill>
              </a:rPr>
              <a:t>CW beam</a:t>
            </a:r>
            <a:r>
              <a:rPr lang="en-US" altLang="ja-JP" sz="1600" b="1" dirty="0">
                <a:solidFill>
                  <a:srgbClr val="FF0000"/>
                </a:solidFill>
              </a:rPr>
              <a:t> 100 uA </a:t>
            </a:r>
            <a:r>
              <a:rPr lang="en-US" altLang="ja-JP" sz="1600" b="1" dirty="0">
                <a:solidFill>
                  <a:srgbClr val="FF0000"/>
                </a:solidFill>
                <a:sym typeface="Wingdings"/>
              </a:rPr>
              <a:t></a:t>
            </a:r>
            <a:r>
              <a:rPr lang="en-US" altLang="ja-JP" sz="1600" b="1" dirty="0">
                <a:solidFill>
                  <a:srgbClr val="FF0000"/>
                </a:solidFill>
              </a:rPr>
              <a:t> 10 mA</a:t>
            </a:r>
          </a:p>
          <a:p>
            <a:pPr marL="285750" indent="-285750">
              <a:buFont typeface="Arial" charset="0"/>
              <a:buChar char="•"/>
            </a:pPr>
            <a:r>
              <a:rPr lang="en-US" altLang="ja-JP" sz="1600" dirty="0"/>
              <a:t>20 MeV-35MeV</a:t>
            </a:r>
          </a:p>
        </p:txBody>
      </p:sp>
      <p:sp>
        <p:nvSpPr>
          <p:cNvPr id="21" name="正方形/長方形 20"/>
          <p:cNvSpPr/>
          <p:nvPr/>
        </p:nvSpPr>
        <p:spPr>
          <a:xfrm>
            <a:off x="206104" y="4757581"/>
            <a:ext cx="2822846" cy="1692771"/>
          </a:xfrm>
          <a:prstGeom prst="rect">
            <a:avLst/>
          </a:prstGeom>
        </p:spPr>
        <p:txBody>
          <a:bodyPr wrap="square">
            <a:spAutoFit/>
          </a:bodyPr>
          <a:lstStyle/>
          <a:p>
            <a:pPr marL="285750" indent="-285750">
              <a:buFont typeface="Arial"/>
              <a:buChar char="•"/>
            </a:pPr>
            <a:r>
              <a:rPr lang="en-US" altLang="ja-JP" sz="2000" b="1" dirty="0"/>
              <a:t>Normal conducting RF</a:t>
            </a:r>
          </a:p>
          <a:p>
            <a:pPr marL="285750" indent="-285750">
              <a:buFont typeface="Arial"/>
              <a:buChar char="•"/>
            </a:pPr>
            <a:r>
              <a:rPr lang="en-US" altLang="ja-JP" sz="2000" b="1" dirty="0">
                <a:solidFill>
                  <a:srgbClr val="FF0000"/>
                </a:solidFill>
              </a:rPr>
              <a:t>Pulsed beam</a:t>
            </a:r>
            <a:r>
              <a:rPr lang="en-US" altLang="ja-JP" sz="1600" b="1" dirty="0">
                <a:solidFill>
                  <a:srgbClr val="FF0000"/>
                </a:solidFill>
              </a:rPr>
              <a:t>: 357 MHz - 1000 bunches/pulse</a:t>
            </a:r>
          </a:p>
          <a:p>
            <a:pPr marL="285750" indent="-285750">
              <a:buFont typeface="Arial"/>
              <a:buChar char="•"/>
            </a:pPr>
            <a:r>
              <a:rPr lang="en-US" altLang="ja-JP" sz="1600" b="1" dirty="0">
                <a:solidFill>
                  <a:srgbClr val="FF0000"/>
                </a:solidFill>
              </a:rPr>
              <a:t>1.2MW pulse laser stacking in optical cavity as the peak</a:t>
            </a:r>
          </a:p>
          <a:p>
            <a:pPr marL="285750" indent="-285750">
              <a:buFont typeface="Arial"/>
              <a:buChar char="•"/>
            </a:pPr>
            <a:r>
              <a:rPr lang="en-US" altLang="ja-JP" sz="1600" dirty="0"/>
              <a:t>24 MeV-32MeV</a:t>
            </a:r>
          </a:p>
        </p:txBody>
      </p:sp>
      <p:sp>
        <p:nvSpPr>
          <p:cNvPr id="22" name="正方形/長方形 21"/>
          <p:cNvSpPr/>
          <p:nvPr/>
        </p:nvSpPr>
        <p:spPr>
          <a:xfrm>
            <a:off x="392701" y="4111250"/>
            <a:ext cx="1424470" cy="646331"/>
          </a:xfrm>
          <a:prstGeom prst="rect">
            <a:avLst/>
          </a:prstGeom>
        </p:spPr>
        <p:txBody>
          <a:bodyPr wrap="square">
            <a:spAutoFit/>
          </a:bodyPr>
          <a:lstStyle/>
          <a:p>
            <a:r>
              <a:rPr lang="en-US" altLang="ja-JP" sz="3600" b="1" dirty="0">
                <a:solidFill>
                  <a:srgbClr val="0432FF"/>
                </a:solidFill>
              </a:rPr>
              <a:t>LUCX</a:t>
            </a:r>
          </a:p>
        </p:txBody>
      </p:sp>
      <p:cxnSp>
        <p:nvCxnSpPr>
          <p:cNvPr id="24" name="直線矢印コネクタ 23"/>
          <p:cNvCxnSpPr/>
          <p:nvPr/>
        </p:nvCxnSpPr>
        <p:spPr>
          <a:xfrm>
            <a:off x="2612571" y="2588066"/>
            <a:ext cx="2049864" cy="537155"/>
          </a:xfrm>
          <a:prstGeom prst="straightConnector1">
            <a:avLst/>
          </a:prstGeom>
          <a:ln w="53975" cap="rnd">
            <a:solidFill>
              <a:srgbClr val="C00000"/>
            </a:solidFill>
            <a:tailEnd type="oval"/>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p:nvPr/>
        </p:nvCxnSpPr>
        <p:spPr>
          <a:xfrm flipV="1">
            <a:off x="2744302" y="3225521"/>
            <a:ext cx="1918133" cy="676332"/>
          </a:xfrm>
          <a:prstGeom prst="straightConnector1">
            <a:avLst/>
          </a:prstGeom>
          <a:ln w="53975" cap="rnd">
            <a:solidFill>
              <a:srgbClr val="C00000"/>
            </a:solidFill>
            <a:tailEnd type="oval"/>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p:nvPr/>
        </p:nvCxnSpPr>
        <p:spPr>
          <a:xfrm flipH="1">
            <a:off x="5164853" y="1756163"/>
            <a:ext cx="1517301" cy="1189354"/>
          </a:xfrm>
          <a:prstGeom prst="straightConnector1">
            <a:avLst/>
          </a:prstGeom>
          <a:ln w="53975" cap="rnd">
            <a:solidFill>
              <a:srgbClr val="C00000"/>
            </a:solidFill>
            <a:tailEnd type="oval"/>
          </a:ln>
        </p:spPr>
        <p:style>
          <a:lnRef idx="1">
            <a:schemeClr val="accent1"/>
          </a:lnRef>
          <a:fillRef idx="0">
            <a:schemeClr val="accent1"/>
          </a:fillRef>
          <a:effectRef idx="0">
            <a:schemeClr val="accent1"/>
          </a:effectRef>
          <a:fontRef idx="minor">
            <a:schemeClr val="tx1"/>
          </a:fontRef>
        </p:style>
      </p:cxnSp>
      <p:cxnSp>
        <p:nvCxnSpPr>
          <p:cNvPr id="32" name="直線矢印コネクタ 31"/>
          <p:cNvCxnSpPr/>
          <p:nvPr/>
        </p:nvCxnSpPr>
        <p:spPr>
          <a:xfrm flipH="1" flipV="1">
            <a:off x="5164854" y="3850935"/>
            <a:ext cx="1517300" cy="680872"/>
          </a:xfrm>
          <a:prstGeom prst="straightConnector1">
            <a:avLst/>
          </a:prstGeom>
          <a:ln w="53975" cap="rnd">
            <a:solidFill>
              <a:srgbClr val="C00000"/>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50752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0" y="2443227"/>
            <a:ext cx="9144000" cy="3822924"/>
          </a:xfrm>
          <a:prstGeom prst="rect">
            <a:avLst/>
          </a:prstGeom>
        </p:spPr>
      </p:pic>
      <p:pic>
        <p:nvPicPr>
          <p:cNvPr id="2" name="図 1"/>
          <p:cNvPicPr>
            <a:picLocks noChangeAspect="1"/>
          </p:cNvPicPr>
          <p:nvPr/>
        </p:nvPicPr>
        <p:blipFill>
          <a:blip r:embed="rId3"/>
          <a:stretch>
            <a:fillRect/>
          </a:stretch>
        </p:blipFill>
        <p:spPr>
          <a:xfrm>
            <a:off x="1073147" y="12444"/>
            <a:ext cx="7155750" cy="2330000"/>
          </a:xfrm>
          <a:prstGeom prst="rect">
            <a:avLst/>
          </a:prstGeom>
        </p:spPr>
      </p:pic>
      <p:sp>
        <p:nvSpPr>
          <p:cNvPr id="3" name="テキスト ボックス 2"/>
          <p:cNvSpPr txBox="1"/>
          <p:nvPr/>
        </p:nvSpPr>
        <p:spPr>
          <a:xfrm>
            <a:off x="0" y="6299199"/>
            <a:ext cx="9144000" cy="523220"/>
          </a:xfrm>
          <a:prstGeom prst="rect">
            <a:avLst/>
          </a:prstGeom>
          <a:noFill/>
        </p:spPr>
        <p:txBody>
          <a:bodyPr wrap="square" rtlCol="0">
            <a:spAutoFit/>
          </a:bodyPr>
          <a:lstStyle/>
          <a:p>
            <a:r>
              <a:rPr lang="en-US" altLang="ja-JP" sz="1400" b="1" dirty="0">
                <a:latin typeface="Times New Roman" panose="02020603050405020304" pitchFamily="18" charset="0"/>
                <a:cs typeface="Times New Roman" panose="02020603050405020304" pitchFamily="18" charset="0"/>
              </a:rPr>
              <a:t>S</a:t>
            </a:r>
            <a:r>
              <a:rPr kumimoji="1" lang="en-US" altLang="ja-JP" sz="1400" b="1" dirty="0">
                <a:latin typeface="Times New Roman" panose="02020603050405020304" pitchFamily="18" charset="0"/>
                <a:cs typeface="Times New Roman" panose="02020603050405020304" pitchFamily="18" charset="0"/>
              </a:rPr>
              <a:t>chematic layout of the 1 MeV, 1 MW, CW SRF electron accelerator for wastewater and flue gas treatment. The estimated overall length of the accelerator is 6m.</a:t>
            </a:r>
            <a:endParaRPr kumimoji="1" lang="ja-JP" altLang="en-US" sz="1400" b="1" dirty="0">
              <a:latin typeface="Times New Roman" panose="02020603050405020304" pitchFamily="18" charset="0"/>
              <a:cs typeface="Times New Roman" panose="02020603050405020304" pitchFamily="18" charset="0"/>
            </a:endParaRPr>
          </a:p>
        </p:txBody>
      </p:sp>
      <p:sp>
        <p:nvSpPr>
          <p:cNvPr id="4" name="テキスト ボックス 3"/>
          <p:cNvSpPr txBox="1"/>
          <p:nvPr/>
        </p:nvSpPr>
        <p:spPr>
          <a:xfrm>
            <a:off x="7068312" y="1993392"/>
            <a:ext cx="1928733" cy="369332"/>
          </a:xfrm>
          <a:prstGeom prst="rect">
            <a:avLst/>
          </a:prstGeom>
          <a:noFill/>
        </p:spPr>
        <p:txBody>
          <a:bodyPr wrap="none" rtlCol="0">
            <a:spAutoFit/>
          </a:bodyPr>
          <a:lstStyle/>
          <a:p>
            <a:r>
              <a:rPr kumimoji="1" lang="en-US" altLang="ja-JP" b="1" dirty="0">
                <a:latin typeface="Times New Roman" panose="02020603050405020304" pitchFamily="18" charset="0"/>
                <a:cs typeface="Times New Roman" panose="02020603050405020304" pitchFamily="18" charset="0"/>
              </a:rPr>
              <a:t>Published in 2017</a:t>
            </a:r>
            <a:endParaRPr kumimoji="1" lang="ja-JP" alt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10971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298816" y="402336"/>
            <a:ext cx="8572186" cy="6071615"/>
          </a:xfrm>
          <a:prstGeom prst="rect">
            <a:avLst/>
          </a:prstGeom>
        </p:spPr>
      </p:pic>
      <p:sp>
        <p:nvSpPr>
          <p:cNvPr id="3" name="テキスト ボックス 2"/>
          <p:cNvSpPr txBox="1"/>
          <p:nvPr/>
        </p:nvSpPr>
        <p:spPr>
          <a:xfrm>
            <a:off x="5733288" y="5614416"/>
            <a:ext cx="3380221" cy="369332"/>
          </a:xfrm>
          <a:prstGeom prst="rect">
            <a:avLst/>
          </a:prstGeom>
          <a:noFill/>
        </p:spPr>
        <p:txBody>
          <a:bodyPr wrap="none" rtlCol="0">
            <a:spAutoFit/>
          </a:bodyPr>
          <a:lstStyle/>
          <a:p>
            <a:r>
              <a:rPr kumimoji="1" lang="en-US" altLang="ja-JP" b="1" dirty="0" err="1">
                <a:latin typeface="Times New Roman" panose="02020603050405020304" pitchFamily="18" charset="0"/>
                <a:cs typeface="Times New Roman" panose="02020603050405020304" pitchFamily="18" charset="0"/>
              </a:rPr>
              <a:t>cERL</a:t>
            </a:r>
            <a:r>
              <a:rPr kumimoji="1" lang="en-US" altLang="ja-JP" b="1" dirty="0">
                <a:latin typeface="Times New Roman" panose="02020603050405020304" pitchFamily="18" charset="0"/>
                <a:cs typeface="Times New Roman" panose="02020603050405020304" pitchFamily="18" charset="0"/>
              </a:rPr>
              <a:t> RF Source for the injector</a:t>
            </a:r>
            <a:endParaRPr kumimoji="1" lang="ja-JP" alt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2019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15994" y="17853"/>
            <a:ext cx="9144272" cy="3342821"/>
          </a:xfrm>
          <a:prstGeom prst="rect">
            <a:avLst/>
          </a:prstGeom>
        </p:spPr>
      </p:pic>
      <p:pic>
        <p:nvPicPr>
          <p:cNvPr id="3" name="図 2"/>
          <p:cNvPicPr>
            <a:picLocks noChangeAspect="1"/>
          </p:cNvPicPr>
          <p:nvPr/>
        </p:nvPicPr>
        <p:blipFill>
          <a:blip r:embed="rId3"/>
          <a:stretch>
            <a:fillRect/>
          </a:stretch>
        </p:blipFill>
        <p:spPr>
          <a:xfrm>
            <a:off x="1783080" y="3429000"/>
            <a:ext cx="5628966" cy="3429000"/>
          </a:xfrm>
          <a:prstGeom prst="rect">
            <a:avLst/>
          </a:prstGeom>
        </p:spPr>
      </p:pic>
    </p:spTree>
    <p:extLst>
      <p:ext uri="{BB962C8B-B14F-4D97-AF65-F5344CB8AC3E}">
        <p14:creationId xmlns:p14="http://schemas.microsoft.com/office/powerpoint/2010/main" val="37033887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2"/>
          <p:cNvPicPr>
            <a:picLocks noChangeAspect="1" noChangeArrowheads="1"/>
          </p:cNvPicPr>
          <p:nvPr/>
        </p:nvPicPr>
        <p:blipFill>
          <a:blip r:embed="rId2" cstate="print"/>
          <a:srcRect/>
          <a:stretch>
            <a:fillRect/>
          </a:stretch>
        </p:blipFill>
        <p:spPr bwMode="auto">
          <a:xfrm>
            <a:off x="5909162" y="938360"/>
            <a:ext cx="2197864" cy="1968903"/>
          </a:xfrm>
          <a:prstGeom prst="rect">
            <a:avLst/>
          </a:prstGeom>
          <a:noFill/>
          <a:ln w="9525">
            <a:noFill/>
            <a:miter lim="800000"/>
            <a:headEnd/>
            <a:tailEnd/>
          </a:ln>
        </p:spPr>
      </p:pic>
      <p:pic>
        <p:nvPicPr>
          <p:cNvPr id="39" name="図 38" descr="STFQB_fullC2_111026_reduced_low.jp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77003" y="4004647"/>
            <a:ext cx="5145335" cy="2832004"/>
          </a:xfrm>
          <a:prstGeom prst="rect">
            <a:avLst/>
          </a:prstGeom>
        </p:spPr>
      </p:pic>
      <p:sp>
        <p:nvSpPr>
          <p:cNvPr id="40" name="TextBox 16"/>
          <p:cNvSpPr txBox="1"/>
          <p:nvPr/>
        </p:nvSpPr>
        <p:spPr>
          <a:xfrm>
            <a:off x="465478" y="234030"/>
            <a:ext cx="8272047" cy="312599"/>
          </a:xfrm>
          <a:prstGeom prst="rect">
            <a:avLst/>
          </a:prstGeom>
          <a:noFill/>
        </p:spPr>
        <p:txBody>
          <a:bodyPr wrap="square" lIns="20016" tIns="10008" rIns="20016" bIns="10008" rtlCol="0">
            <a:spAutoFit/>
          </a:bodyPr>
          <a:lstStyle/>
          <a:p>
            <a:r>
              <a:rPr lang="en-US" altLang="ja-JP" sz="1900" b="1" dirty="0"/>
              <a:t>Achieved beam at STF for QBT project</a:t>
            </a:r>
            <a:r>
              <a:rPr lang="ja-JP" altLang="en-US" sz="1900" dirty="0"/>
              <a:t>　　　　　　　</a:t>
            </a:r>
            <a:endParaRPr lang="en-US" altLang="ja-JP" sz="1000" dirty="0"/>
          </a:p>
        </p:txBody>
      </p:sp>
      <p:sp>
        <p:nvSpPr>
          <p:cNvPr id="41" name="テキスト ボックス 40"/>
          <p:cNvSpPr txBox="1"/>
          <p:nvPr/>
        </p:nvSpPr>
        <p:spPr>
          <a:xfrm>
            <a:off x="6272674" y="5661248"/>
            <a:ext cx="2579131" cy="1020485"/>
          </a:xfrm>
          <a:prstGeom prst="rect">
            <a:avLst/>
          </a:prstGeom>
          <a:noFill/>
          <a:ln>
            <a:solidFill>
              <a:srgbClr val="FFFF00"/>
            </a:solidFill>
          </a:ln>
        </p:spPr>
        <p:txBody>
          <a:bodyPr wrap="none" lIns="20016" tIns="10008" rIns="20016" bIns="10008" rtlCol="0">
            <a:spAutoFit/>
          </a:bodyPr>
          <a:lstStyle/>
          <a:p>
            <a:r>
              <a:rPr lang="en-US" altLang="ja-JP" sz="1300" b="1" dirty="0"/>
              <a:t>Laser beam size : about 80</a:t>
            </a:r>
            <a:r>
              <a:rPr lang="en-US" altLang="ja-JP" sz="1300" b="1" dirty="0">
                <a:latin typeface="Symbol" pitchFamily="18" charset="2"/>
              </a:rPr>
              <a:t>m</a:t>
            </a:r>
            <a:r>
              <a:rPr lang="en-US" altLang="ja-JP" sz="1300" b="1" dirty="0"/>
              <a:t>m</a:t>
            </a:r>
          </a:p>
          <a:p>
            <a:r>
              <a:rPr lang="en-US" altLang="ja-JP" sz="1300" b="1" dirty="0"/>
              <a:t>Target : less than 20</a:t>
            </a:r>
            <a:r>
              <a:rPr lang="en-US" altLang="ja-JP" sz="1300" b="1" dirty="0">
                <a:latin typeface="Symbol" pitchFamily="18" charset="2"/>
              </a:rPr>
              <a:t>m</a:t>
            </a:r>
            <a:r>
              <a:rPr lang="en-US" altLang="ja-JP" sz="1300" b="1" dirty="0"/>
              <a:t>m</a:t>
            </a:r>
          </a:p>
          <a:p>
            <a:r>
              <a:rPr lang="en-US" altLang="ja-JP" sz="1300" b="1" dirty="0"/>
              <a:t>Background level is acceptable.</a:t>
            </a:r>
          </a:p>
          <a:p>
            <a:r>
              <a:rPr lang="en-US" altLang="ja-JP" sz="1300" b="1" dirty="0"/>
              <a:t>X-ray signal does not detected so far.</a:t>
            </a:r>
          </a:p>
          <a:p>
            <a:r>
              <a:rPr lang="en-US" altLang="ja-JP" sz="1300" b="1" dirty="0"/>
              <a:t>This experiment is under going.</a:t>
            </a:r>
          </a:p>
        </p:txBody>
      </p:sp>
      <p:pic>
        <p:nvPicPr>
          <p:cNvPr id="42" name="図 41" descr="Flat_1ms_beam_with_RF_feedback.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711" y="938360"/>
            <a:ext cx="2166968" cy="1726888"/>
          </a:xfrm>
          <a:prstGeom prst="rect">
            <a:avLst/>
          </a:prstGeom>
        </p:spPr>
      </p:pic>
      <p:sp>
        <p:nvSpPr>
          <p:cNvPr id="43" name="テキスト ボックス 42"/>
          <p:cNvSpPr txBox="1"/>
          <p:nvPr/>
        </p:nvSpPr>
        <p:spPr>
          <a:xfrm>
            <a:off x="265711" y="2706872"/>
            <a:ext cx="2059117" cy="389543"/>
          </a:xfrm>
          <a:prstGeom prst="rect">
            <a:avLst/>
          </a:prstGeom>
          <a:noFill/>
          <a:ln>
            <a:noFill/>
          </a:ln>
        </p:spPr>
        <p:txBody>
          <a:bodyPr wrap="none" lIns="20016" tIns="10008" rIns="20016" bIns="10008" rtlCol="0">
            <a:spAutoFit/>
          </a:bodyPr>
          <a:lstStyle/>
          <a:p>
            <a:r>
              <a:rPr lang="en-US" altLang="ja-JP" sz="900" dirty="0"/>
              <a:t>(</a:t>
            </a:r>
            <a:r>
              <a:rPr lang="en-US" altLang="ja-JP" sz="1200" b="1" dirty="0"/>
              <a:t>RF feedback ON) 03.22.2012     </a:t>
            </a:r>
          </a:p>
          <a:p>
            <a:r>
              <a:rPr lang="en-US" altLang="ja-JP" sz="1200" b="1" dirty="0"/>
              <a:t>50pC/bunch</a:t>
            </a:r>
            <a:endParaRPr lang="ja-JP" altLang="en-US" sz="1200" b="1" dirty="0"/>
          </a:p>
        </p:txBody>
      </p:sp>
      <p:pic>
        <p:nvPicPr>
          <p:cNvPr id="44" name="図 43" descr="0608tek00000.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711" y="3356749"/>
            <a:ext cx="2166968" cy="1726888"/>
          </a:xfrm>
          <a:prstGeom prst="rect">
            <a:avLst/>
          </a:prstGeom>
        </p:spPr>
      </p:pic>
      <p:sp>
        <p:nvSpPr>
          <p:cNvPr id="45" name="テキスト ボックス 44"/>
          <p:cNvSpPr txBox="1"/>
          <p:nvPr/>
        </p:nvSpPr>
        <p:spPr>
          <a:xfrm>
            <a:off x="14382" y="5106436"/>
            <a:ext cx="2526040" cy="389543"/>
          </a:xfrm>
          <a:prstGeom prst="rect">
            <a:avLst/>
          </a:prstGeom>
          <a:noFill/>
          <a:ln>
            <a:noFill/>
          </a:ln>
        </p:spPr>
        <p:txBody>
          <a:bodyPr wrap="none" lIns="20016" tIns="10008" rIns="20016" bIns="10008" rtlCol="0">
            <a:spAutoFit/>
          </a:bodyPr>
          <a:lstStyle/>
          <a:p>
            <a:r>
              <a:rPr lang="en-US" altLang="ja-JP" sz="1200" dirty="0"/>
              <a:t>1ms beam acceleration (15pC/bunch)</a:t>
            </a:r>
          </a:p>
          <a:p>
            <a:r>
              <a:rPr lang="en-US" altLang="ja-JP" sz="1200" dirty="0"/>
              <a:t>(Gun/SCRF RF feedback ON) 06.08.2012</a:t>
            </a:r>
            <a:endParaRPr lang="ja-JP" altLang="en-US" sz="1200" dirty="0"/>
          </a:p>
        </p:txBody>
      </p:sp>
      <p:pic>
        <p:nvPicPr>
          <p:cNvPr id="4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6160" y="938360"/>
            <a:ext cx="1618248" cy="1398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7" name="Picture 2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34061" y="938360"/>
            <a:ext cx="1617178" cy="1397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8" name="Text Box 78"/>
          <p:cNvSpPr txBox="1">
            <a:spLocks noChangeArrowheads="1"/>
          </p:cNvSpPr>
          <p:nvPr/>
        </p:nvSpPr>
        <p:spPr bwMode="auto">
          <a:xfrm>
            <a:off x="4607636" y="5012730"/>
            <a:ext cx="113851" cy="5098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20016" tIns="10008" rIns="20016" bIns="10008">
            <a:spAutoFit/>
          </a:bodyPr>
          <a:lstStyle/>
          <a:p>
            <a:pPr>
              <a:spcBef>
                <a:spcPct val="50000"/>
              </a:spcBef>
            </a:pPr>
            <a:r>
              <a:rPr lang="en-US" altLang="ja-JP" sz="200">
                <a:latin typeface="Arial" charset="0"/>
              </a:rPr>
              <a:t>Swap</a:t>
            </a:r>
          </a:p>
        </p:txBody>
      </p:sp>
      <p:pic>
        <p:nvPicPr>
          <p:cNvPr id="49" name="図 48" descr="gun-emittance-0615.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12540" y="2333479"/>
            <a:ext cx="2527944" cy="326099"/>
          </a:xfrm>
          <a:prstGeom prst="rect">
            <a:avLst/>
          </a:prstGeom>
        </p:spPr>
      </p:pic>
      <p:sp>
        <p:nvSpPr>
          <p:cNvPr id="50" name="テキスト ボックス 49"/>
          <p:cNvSpPr txBox="1"/>
          <p:nvPr/>
        </p:nvSpPr>
        <p:spPr>
          <a:xfrm>
            <a:off x="2742190" y="2722999"/>
            <a:ext cx="2668643" cy="389543"/>
          </a:xfrm>
          <a:prstGeom prst="rect">
            <a:avLst/>
          </a:prstGeom>
          <a:noFill/>
          <a:ln>
            <a:noFill/>
          </a:ln>
        </p:spPr>
        <p:txBody>
          <a:bodyPr wrap="none" lIns="20016" tIns="10008" rIns="20016" bIns="10008" rtlCol="0">
            <a:spAutoFit/>
          </a:bodyPr>
          <a:lstStyle/>
          <a:p>
            <a:r>
              <a:rPr lang="en-US" altLang="ja-JP" sz="1200" dirty="0"/>
              <a:t>Measurement of beam </a:t>
            </a:r>
            <a:r>
              <a:rPr lang="en-US" altLang="ja-JP" sz="1200" dirty="0" err="1"/>
              <a:t>emittance</a:t>
            </a:r>
            <a:r>
              <a:rPr lang="en-US" altLang="ja-JP" sz="1200" dirty="0"/>
              <a:t> by wire </a:t>
            </a:r>
          </a:p>
          <a:p>
            <a:r>
              <a:rPr lang="en-US" altLang="ja-JP" sz="1200" dirty="0"/>
              <a:t>scanner 06.13.2012</a:t>
            </a:r>
            <a:endParaRPr lang="ja-JP" altLang="en-US" sz="1200" dirty="0"/>
          </a:p>
        </p:txBody>
      </p:sp>
      <p:sp>
        <p:nvSpPr>
          <p:cNvPr id="51" name="テキスト ボックス 50"/>
          <p:cNvSpPr txBox="1"/>
          <p:nvPr/>
        </p:nvSpPr>
        <p:spPr>
          <a:xfrm>
            <a:off x="6938930" y="2040800"/>
            <a:ext cx="386672" cy="81767"/>
          </a:xfrm>
          <a:prstGeom prst="rect">
            <a:avLst/>
          </a:prstGeom>
          <a:noFill/>
        </p:spPr>
        <p:txBody>
          <a:bodyPr wrap="none" lIns="20016" tIns="10008" rIns="20016" bIns="10008" rtlCol="0">
            <a:spAutoFit/>
          </a:bodyPr>
          <a:lstStyle/>
          <a:p>
            <a:r>
              <a:rPr lang="en-US" altLang="ja-JP" sz="400" dirty="0"/>
              <a:t>2012/07/04</a:t>
            </a:r>
            <a:r>
              <a:rPr lang="ja-JP" altLang="en-US" sz="400" dirty="0"/>
              <a:t>測定</a:t>
            </a:r>
          </a:p>
        </p:txBody>
      </p:sp>
      <p:sp>
        <p:nvSpPr>
          <p:cNvPr id="52" name="テキスト ボックス 51"/>
          <p:cNvSpPr txBox="1"/>
          <p:nvPr/>
        </p:nvSpPr>
        <p:spPr>
          <a:xfrm>
            <a:off x="8128291" y="974603"/>
            <a:ext cx="580635" cy="1005096"/>
          </a:xfrm>
          <a:prstGeom prst="rect">
            <a:avLst/>
          </a:prstGeom>
          <a:noFill/>
        </p:spPr>
        <p:txBody>
          <a:bodyPr wrap="none" lIns="20016" tIns="10008" rIns="20016" bIns="10008" rtlCol="0">
            <a:spAutoFit/>
          </a:bodyPr>
          <a:lstStyle/>
          <a:p>
            <a:r>
              <a:rPr lang="en-US" altLang="ja-JP" sz="400" dirty="0"/>
              <a:t>WM-PRM-05</a:t>
            </a:r>
            <a:r>
              <a:rPr lang="ja-JP" altLang="en-US" sz="400" dirty="0"/>
              <a:t>で一番小さく</a:t>
            </a:r>
            <a:endParaRPr lang="en-US" altLang="ja-JP" sz="400" dirty="0"/>
          </a:p>
          <a:p>
            <a:r>
              <a:rPr lang="ja-JP" altLang="en-US" sz="400" dirty="0"/>
              <a:t>絞れた時。</a:t>
            </a:r>
            <a:endParaRPr lang="en-US" altLang="ja-JP" sz="400" dirty="0"/>
          </a:p>
          <a:p>
            <a:r>
              <a:rPr lang="ja-JP" altLang="en-US" sz="400" dirty="0"/>
              <a:t>ただし、</a:t>
            </a:r>
            <a:r>
              <a:rPr lang="en-US" altLang="ja-JP" sz="400" dirty="0"/>
              <a:t>WM-PRM-07</a:t>
            </a:r>
            <a:r>
              <a:rPr lang="ja-JP" altLang="en-US" sz="400" dirty="0"/>
              <a:t>では</a:t>
            </a:r>
            <a:endParaRPr lang="en-US" altLang="ja-JP" sz="400" dirty="0"/>
          </a:p>
          <a:p>
            <a:r>
              <a:rPr lang="ja-JP" altLang="en-US" sz="400" dirty="0"/>
              <a:t>大きかった。</a:t>
            </a:r>
            <a:endParaRPr lang="en-US" altLang="ja-JP" sz="400" dirty="0"/>
          </a:p>
          <a:p>
            <a:endParaRPr lang="en-US" altLang="ja-JP" sz="400" dirty="0"/>
          </a:p>
          <a:p>
            <a:r>
              <a:rPr lang="en-US" altLang="ja-JP" sz="400" dirty="0"/>
              <a:t>WM-PRM-05</a:t>
            </a:r>
          </a:p>
          <a:p>
            <a:r>
              <a:rPr lang="en-US" altLang="ja-JP" sz="400" dirty="0" err="1"/>
              <a:t>σx</a:t>
            </a:r>
            <a:r>
              <a:rPr lang="en-US" altLang="ja-JP" sz="400" dirty="0"/>
              <a:t>: 17.5[µm]</a:t>
            </a:r>
          </a:p>
          <a:p>
            <a:r>
              <a:rPr lang="en-US" altLang="ja-JP" sz="400" dirty="0" err="1"/>
              <a:t>σy</a:t>
            </a:r>
            <a:r>
              <a:rPr lang="en-US" altLang="ja-JP" sz="400" dirty="0"/>
              <a:t>: 25.3[µm]</a:t>
            </a:r>
          </a:p>
          <a:p>
            <a:endParaRPr lang="en-US" altLang="ja-JP" sz="400" dirty="0"/>
          </a:p>
          <a:p>
            <a:r>
              <a:rPr lang="ja-JP" altLang="en-US" sz="400" dirty="0"/>
              <a:t>このとき、</a:t>
            </a:r>
            <a:endParaRPr lang="en-US" altLang="ja-JP" sz="400" dirty="0"/>
          </a:p>
          <a:p>
            <a:r>
              <a:rPr lang="en-US" altLang="ja-JP" sz="400" dirty="0"/>
              <a:t>WM-PRM-07</a:t>
            </a:r>
          </a:p>
          <a:p>
            <a:r>
              <a:rPr lang="en-US" altLang="ja-JP" sz="400" dirty="0" err="1"/>
              <a:t>σx</a:t>
            </a:r>
            <a:r>
              <a:rPr lang="en-US" altLang="ja-JP" sz="400" dirty="0"/>
              <a:t>: 55.8[µm]</a:t>
            </a:r>
          </a:p>
          <a:p>
            <a:r>
              <a:rPr lang="en-US" altLang="ja-JP" sz="400" dirty="0" err="1"/>
              <a:t>σy</a:t>
            </a:r>
            <a:r>
              <a:rPr lang="en-US" altLang="ja-JP" sz="400" dirty="0"/>
              <a:t>: 29.3[µm]</a:t>
            </a:r>
          </a:p>
          <a:p>
            <a:r>
              <a:rPr lang="en-US" altLang="ja-JP" sz="400" dirty="0"/>
              <a:t>(</a:t>
            </a:r>
            <a:r>
              <a:rPr lang="ja-JP" altLang="en-US" sz="400" dirty="0"/>
              <a:t>ログブックのデータのみ</a:t>
            </a:r>
            <a:endParaRPr lang="en-US" altLang="ja-JP" sz="400" dirty="0"/>
          </a:p>
          <a:p>
            <a:r>
              <a:rPr lang="ja-JP" altLang="en-US" sz="400" dirty="0"/>
              <a:t>画像データなし</a:t>
            </a:r>
            <a:r>
              <a:rPr lang="en-US" altLang="ja-JP" sz="400" dirty="0"/>
              <a:t>)</a:t>
            </a:r>
          </a:p>
          <a:p>
            <a:endParaRPr lang="ja-JP" altLang="en-US" sz="400" dirty="0"/>
          </a:p>
        </p:txBody>
      </p:sp>
      <p:sp>
        <p:nvSpPr>
          <p:cNvPr id="53" name="正方形/長方形 52"/>
          <p:cNvSpPr/>
          <p:nvPr/>
        </p:nvSpPr>
        <p:spPr>
          <a:xfrm>
            <a:off x="6822431" y="1699288"/>
            <a:ext cx="636740" cy="158711"/>
          </a:xfrm>
          <a:prstGeom prst="rect">
            <a:avLst/>
          </a:prstGeom>
        </p:spPr>
        <p:txBody>
          <a:bodyPr wrap="none" lIns="20016" tIns="10008" rIns="20016" bIns="10008">
            <a:spAutoFit/>
          </a:bodyPr>
          <a:lstStyle/>
          <a:p>
            <a:r>
              <a:rPr lang="en-US" altLang="ja-JP" sz="900" dirty="0" err="1"/>
              <a:t>σx</a:t>
            </a:r>
            <a:r>
              <a:rPr lang="en-US" altLang="ja-JP" sz="900" dirty="0"/>
              <a:t>: 17.5[µm]</a:t>
            </a:r>
          </a:p>
        </p:txBody>
      </p:sp>
      <p:sp>
        <p:nvSpPr>
          <p:cNvPr id="54" name="正方形/長方形 53"/>
          <p:cNvSpPr/>
          <p:nvPr/>
        </p:nvSpPr>
        <p:spPr>
          <a:xfrm>
            <a:off x="6829539" y="2417855"/>
            <a:ext cx="639946" cy="158711"/>
          </a:xfrm>
          <a:prstGeom prst="rect">
            <a:avLst/>
          </a:prstGeom>
        </p:spPr>
        <p:txBody>
          <a:bodyPr wrap="none" lIns="20016" tIns="10008" rIns="20016" bIns="10008">
            <a:spAutoFit/>
          </a:bodyPr>
          <a:lstStyle/>
          <a:p>
            <a:r>
              <a:rPr lang="en-US" altLang="ja-JP" sz="900" dirty="0" err="1"/>
              <a:t>σy</a:t>
            </a:r>
            <a:r>
              <a:rPr lang="en-US" altLang="ja-JP" sz="900" dirty="0"/>
              <a:t>: 25.3[µm]</a:t>
            </a:r>
          </a:p>
        </p:txBody>
      </p:sp>
      <p:pic>
        <p:nvPicPr>
          <p:cNvPr id="55" name="Picture 2"/>
          <p:cNvPicPr>
            <a:picLocks noChangeAspect="1" noChangeArrowheads="1"/>
          </p:cNvPicPr>
          <p:nvPr/>
        </p:nvPicPr>
        <p:blipFill>
          <a:blip r:embed="rId9" cstate="print"/>
          <a:srcRect/>
          <a:stretch>
            <a:fillRect/>
          </a:stretch>
        </p:blipFill>
        <p:spPr bwMode="auto">
          <a:xfrm>
            <a:off x="2658840" y="3356748"/>
            <a:ext cx="2128335" cy="1903355"/>
          </a:xfrm>
          <a:prstGeom prst="rect">
            <a:avLst/>
          </a:prstGeom>
          <a:noFill/>
          <a:ln w="9525">
            <a:noFill/>
            <a:miter lim="800000"/>
            <a:headEnd/>
            <a:tailEnd/>
          </a:ln>
        </p:spPr>
      </p:pic>
      <p:sp>
        <p:nvSpPr>
          <p:cNvPr id="57" name="正方形/長方形 56"/>
          <p:cNvSpPr/>
          <p:nvPr/>
        </p:nvSpPr>
        <p:spPr>
          <a:xfrm>
            <a:off x="3535256" y="4025328"/>
            <a:ext cx="636740" cy="158711"/>
          </a:xfrm>
          <a:prstGeom prst="rect">
            <a:avLst/>
          </a:prstGeom>
        </p:spPr>
        <p:txBody>
          <a:bodyPr wrap="none" lIns="20016" tIns="10008" rIns="20016" bIns="10008">
            <a:spAutoFit/>
          </a:bodyPr>
          <a:lstStyle/>
          <a:p>
            <a:r>
              <a:rPr lang="en-US" altLang="ja-JP" sz="900" dirty="0" err="1"/>
              <a:t>σx</a:t>
            </a:r>
            <a:r>
              <a:rPr lang="en-US" altLang="ja-JP" sz="900" dirty="0"/>
              <a:t>: 36.2[µm]</a:t>
            </a:r>
          </a:p>
        </p:txBody>
      </p:sp>
      <p:sp>
        <p:nvSpPr>
          <p:cNvPr id="58" name="正方形/長方形 57"/>
          <p:cNvSpPr/>
          <p:nvPr/>
        </p:nvSpPr>
        <p:spPr>
          <a:xfrm>
            <a:off x="3572186" y="4653832"/>
            <a:ext cx="639946" cy="158711"/>
          </a:xfrm>
          <a:prstGeom prst="rect">
            <a:avLst/>
          </a:prstGeom>
        </p:spPr>
        <p:txBody>
          <a:bodyPr wrap="none" lIns="20016" tIns="10008" rIns="20016" bIns="10008">
            <a:spAutoFit/>
          </a:bodyPr>
          <a:lstStyle/>
          <a:p>
            <a:r>
              <a:rPr lang="en-US" altLang="ja-JP" sz="900" dirty="0" err="1"/>
              <a:t>σy</a:t>
            </a:r>
            <a:r>
              <a:rPr lang="en-US" altLang="ja-JP" sz="900" dirty="0"/>
              <a:t>: 36.1[µm]</a:t>
            </a:r>
          </a:p>
        </p:txBody>
      </p:sp>
      <p:sp>
        <p:nvSpPr>
          <p:cNvPr id="59" name="テキスト ボックス 58"/>
          <p:cNvSpPr txBox="1"/>
          <p:nvPr/>
        </p:nvSpPr>
        <p:spPr>
          <a:xfrm>
            <a:off x="2540422" y="3108950"/>
            <a:ext cx="2901399" cy="297210"/>
          </a:xfrm>
          <a:prstGeom prst="rect">
            <a:avLst/>
          </a:prstGeom>
          <a:noFill/>
        </p:spPr>
        <p:txBody>
          <a:bodyPr wrap="none" lIns="20016" tIns="10008" rIns="20016" bIns="10008" rtlCol="0">
            <a:spAutoFit/>
          </a:bodyPr>
          <a:lstStyle/>
          <a:p>
            <a:r>
              <a:rPr lang="en-US" altLang="ja-JP" dirty="0"/>
              <a:t>Min. beam size</a:t>
            </a:r>
            <a:r>
              <a:rPr kumimoji="1" lang="ja-JP" altLang="en-US" dirty="0"/>
              <a:t>＠</a:t>
            </a:r>
            <a:r>
              <a:rPr kumimoji="1" lang="en-US" altLang="ja-JP" dirty="0"/>
              <a:t>WM-PRM-07</a:t>
            </a:r>
            <a:endParaRPr kumimoji="1" lang="ja-JP" altLang="en-US" dirty="0"/>
          </a:p>
        </p:txBody>
      </p:sp>
      <p:sp>
        <p:nvSpPr>
          <p:cNvPr id="60" name="テキスト ボックス 59"/>
          <p:cNvSpPr txBox="1"/>
          <p:nvPr/>
        </p:nvSpPr>
        <p:spPr>
          <a:xfrm>
            <a:off x="5917216" y="683274"/>
            <a:ext cx="2901399" cy="297210"/>
          </a:xfrm>
          <a:prstGeom prst="rect">
            <a:avLst/>
          </a:prstGeom>
          <a:noFill/>
        </p:spPr>
        <p:txBody>
          <a:bodyPr wrap="none" lIns="20016" tIns="10008" rIns="20016" bIns="10008" rtlCol="0">
            <a:spAutoFit/>
          </a:bodyPr>
          <a:lstStyle/>
          <a:p>
            <a:r>
              <a:rPr lang="en-US" altLang="ja-JP" dirty="0"/>
              <a:t>Min. beam size</a:t>
            </a:r>
            <a:r>
              <a:rPr kumimoji="1" lang="ja-JP" altLang="en-US" dirty="0"/>
              <a:t>＠</a:t>
            </a:r>
            <a:r>
              <a:rPr kumimoji="1" lang="en-US" altLang="ja-JP" dirty="0"/>
              <a:t>WM-PRM-05</a:t>
            </a:r>
            <a:endParaRPr kumimoji="1" lang="ja-JP" altLang="en-US" dirty="0"/>
          </a:p>
        </p:txBody>
      </p:sp>
      <p:sp>
        <p:nvSpPr>
          <p:cNvPr id="61" name="テキスト ボックス 60"/>
          <p:cNvSpPr txBox="1"/>
          <p:nvPr/>
        </p:nvSpPr>
        <p:spPr>
          <a:xfrm>
            <a:off x="3584254" y="936248"/>
            <a:ext cx="1258705" cy="297210"/>
          </a:xfrm>
          <a:prstGeom prst="rect">
            <a:avLst/>
          </a:prstGeom>
          <a:noFill/>
        </p:spPr>
        <p:txBody>
          <a:bodyPr wrap="none" lIns="20016" tIns="10008" rIns="20016" bIns="10008" rtlCol="0">
            <a:spAutoFit/>
          </a:bodyPr>
          <a:lstStyle/>
          <a:p>
            <a:r>
              <a:rPr kumimoji="1" lang="en-US" altLang="ja-JP" dirty="0">
                <a:solidFill>
                  <a:schemeClr val="bg1"/>
                </a:solidFill>
              </a:rPr>
              <a:t>WM-PRM-05</a:t>
            </a:r>
            <a:endParaRPr kumimoji="1" lang="ja-JP" altLang="en-US" dirty="0">
              <a:solidFill>
                <a:schemeClr val="bg1"/>
              </a:solidFill>
            </a:endParaRPr>
          </a:p>
        </p:txBody>
      </p:sp>
      <p:sp>
        <p:nvSpPr>
          <p:cNvPr id="63" name="タイトル 1"/>
          <p:cNvSpPr txBox="1">
            <a:spLocks/>
          </p:cNvSpPr>
          <p:nvPr/>
        </p:nvSpPr>
        <p:spPr>
          <a:xfrm>
            <a:off x="5326813" y="3079623"/>
            <a:ext cx="2594330" cy="355864"/>
          </a:xfrm>
          <a:prstGeom prst="rect">
            <a:avLst/>
          </a:prstGeom>
        </p:spPr>
        <p:txBody>
          <a:bodyPr lIns="20016" tIns="10008" rIns="20016" bIns="10008"/>
          <a:lstStyle>
            <a:lvl1pPr algn="ctr" defTabSz="1657053" rtl="0" eaLnBrk="1" latinLnBrk="0" hangingPunct="1">
              <a:spcBef>
                <a:spcPct val="0"/>
              </a:spcBef>
              <a:buNone/>
              <a:defRPr kumimoji="1" sz="15900" kern="1200">
                <a:solidFill>
                  <a:schemeClr val="tx1"/>
                </a:solidFill>
                <a:latin typeface="+mj-lt"/>
                <a:ea typeface="+mj-ea"/>
                <a:cs typeface="+mj-cs"/>
              </a:defRPr>
            </a:lvl1pPr>
          </a:lstStyle>
          <a:p>
            <a:r>
              <a:rPr lang="en-US" altLang="ja-JP" sz="1400" dirty="0"/>
              <a:t>Dispersion</a:t>
            </a:r>
            <a:r>
              <a:rPr lang="ja-JP" altLang="en-US" sz="1400" dirty="0"/>
              <a:t> </a:t>
            </a:r>
            <a:r>
              <a:rPr lang="en-US" altLang="ja-JP" sz="1400" dirty="0"/>
              <a:t>measurement</a:t>
            </a:r>
            <a:endParaRPr lang="ja-JP" altLang="en-US" sz="1400" dirty="0"/>
          </a:p>
        </p:txBody>
      </p:sp>
      <p:sp>
        <p:nvSpPr>
          <p:cNvPr id="65" name="テキスト ボックス 64"/>
          <p:cNvSpPr txBox="1"/>
          <p:nvPr/>
        </p:nvSpPr>
        <p:spPr>
          <a:xfrm>
            <a:off x="5282553" y="3356749"/>
            <a:ext cx="2334233" cy="2020759"/>
          </a:xfrm>
          <a:prstGeom prst="rect">
            <a:avLst/>
          </a:prstGeom>
          <a:noFill/>
        </p:spPr>
        <p:txBody>
          <a:bodyPr wrap="square" lIns="20016" tIns="10008" rIns="20016" bIns="10008" rtlCol="0">
            <a:spAutoFit/>
          </a:bodyPr>
          <a:lstStyle/>
          <a:p>
            <a:r>
              <a:rPr lang="en-US" altLang="ja-JP" sz="1000" dirty="0"/>
              <a:t>@WM-PRM—05, -07, dispersion measurements</a:t>
            </a:r>
            <a:endParaRPr lang="ja-JP" altLang="ja-JP" sz="1000" dirty="0"/>
          </a:p>
          <a:p>
            <a:r>
              <a:rPr lang="en-US" altLang="ja-JP" sz="1000" dirty="0"/>
              <a:t>SC phase	240deg	40.58 MeV/c (B1 150.20A)</a:t>
            </a:r>
            <a:endParaRPr lang="ja-JP" altLang="ja-JP" sz="1000" dirty="0"/>
          </a:p>
          <a:p>
            <a:r>
              <a:rPr lang="en-US" altLang="ja-JP" sz="1000" dirty="0"/>
              <a:t>SC phase	250deg	40.02MeV/c (B1 148.10A)</a:t>
            </a:r>
            <a:endParaRPr lang="ja-JP" altLang="ja-JP" sz="1000" dirty="0"/>
          </a:p>
          <a:p>
            <a:r>
              <a:rPr lang="en-US" altLang="ja-JP" sz="1000" dirty="0"/>
              <a:t>	</a:t>
            </a:r>
            <a:r>
              <a:rPr lang="ja-JP" altLang="ja-JP" sz="1000" dirty="0"/>
              <a:t>⊿</a:t>
            </a:r>
            <a:r>
              <a:rPr lang="en-US" altLang="ja-JP" sz="1000" dirty="0"/>
              <a:t>x	</a:t>
            </a:r>
            <a:r>
              <a:rPr lang="en-US" altLang="ja-JP" sz="1000" dirty="0" err="1"/>
              <a:t>ηx</a:t>
            </a:r>
            <a:r>
              <a:rPr lang="en-US" altLang="ja-JP" sz="1000" dirty="0"/>
              <a:t>	</a:t>
            </a:r>
            <a:r>
              <a:rPr lang="ja-JP" altLang="ja-JP" sz="1000" dirty="0"/>
              <a:t>⊿</a:t>
            </a:r>
            <a:r>
              <a:rPr lang="en-US" altLang="ja-JP" sz="1000" dirty="0"/>
              <a:t>y	</a:t>
            </a:r>
            <a:r>
              <a:rPr lang="en-US" altLang="ja-JP" sz="1000" dirty="0" err="1"/>
              <a:t>ηy</a:t>
            </a:r>
            <a:endParaRPr lang="ja-JP" altLang="ja-JP" sz="1000" dirty="0"/>
          </a:p>
          <a:p>
            <a:r>
              <a:rPr lang="en-US" altLang="ja-JP" sz="1000" dirty="0"/>
              <a:t>WS-PRM-05	85um	6.2mm	14um	1.0mm</a:t>
            </a:r>
            <a:endParaRPr lang="ja-JP" altLang="ja-JP" sz="1000" dirty="0"/>
          </a:p>
          <a:p>
            <a:r>
              <a:rPr lang="en-US" altLang="ja-JP" sz="1000" dirty="0"/>
              <a:t>WS-PRM-07	42um	3.1mm	14um	1.0mm</a:t>
            </a:r>
            <a:endParaRPr lang="ja-JP" altLang="ja-JP" sz="1000" dirty="0"/>
          </a:p>
          <a:p>
            <a:r>
              <a:rPr lang="en-US" altLang="ja-JP" sz="1000" dirty="0"/>
              <a:t>(07.04.2012</a:t>
            </a:r>
            <a:r>
              <a:rPr lang="ja-JP" altLang="ja-JP" sz="1000" dirty="0"/>
              <a:t>）</a:t>
            </a:r>
          </a:p>
        </p:txBody>
      </p:sp>
      <p:sp>
        <p:nvSpPr>
          <p:cNvPr id="66" name="正方形/長方形 65"/>
          <p:cNvSpPr/>
          <p:nvPr/>
        </p:nvSpPr>
        <p:spPr>
          <a:xfrm>
            <a:off x="4248539" y="5260104"/>
            <a:ext cx="559796" cy="158711"/>
          </a:xfrm>
          <a:prstGeom prst="rect">
            <a:avLst/>
          </a:prstGeom>
        </p:spPr>
        <p:txBody>
          <a:bodyPr wrap="none" lIns="20016" tIns="10008" rIns="20016" bIns="10008">
            <a:spAutoFit/>
          </a:bodyPr>
          <a:lstStyle/>
          <a:p>
            <a:r>
              <a:rPr lang="en-US" altLang="ja-JP" sz="900" dirty="0"/>
              <a:t>07.04.2012</a:t>
            </a:r>
          </a:p>
        </p:txBody>
      </p:sp>
      <p:sp>
        <p:nvSpPr>
          <p:cNvPr id="67" name="正方形/長方形 66"/>
          <p:cNvSpPr/>
          <p:nvPr/>
        </p:nvSpPr>
        <p:spPr>
          <a:xfrm>
            <a:off x="8108529" y="2706872"/>
            <a:ext cx="559796" cy="158711"/>
          </a:xfrm>
          <a:prstGeom prst="rect">
            <a:avLst/>
          </a:prstGeom>
        </p:spPr>
        <p:txBody>
          <a:bodyPr wrap="none" lIns="20016" tIns="10008" rIns="20016" bIns="10008">
            <a:spAutoFit/>
          </a:bodyPr>
          <a:lstStyle/>
          <a:p>
            <a:r>
              <a:rPr lang="en-US" altLang="ja-JP" sz="900" dirty="0"/>
              <a:t>07.04.2012</a:t>
            </a:r>
          </a:p>
        </p:txBody>
      </p:sp>
      <p:sp>
        <p:nvSpPr>
          <p:cNvPr id="68" name="テキスト ボックス 67"/>
          <p:cNvSpPr txBox="1"/>
          <p:nvPr/>
        </p:nvSpPr>
        <p:spPr>
          <a:xfrm>
            <a:off x="0" y="641559"/>
            <a:ext cx="2946155" cy="297210"/>
          </a:xfrm>
          <a:prstGeom prst="rect">
            <a:avLst/>
          </a:prstGeom>
          <a:noFill/>
        </p:spPr>
        <p:txBody>
          <a:bodyPr wrap="none" lIns="20016" tIns="10008" rIns="20016" bIns="10008" rtlCol="0">
            <a:spAutoFit/>
          </a:bodyPr>
          <a:lstStyle/>
          <a:p>
            <a:r>
              <a:rPr lang="en-US" altLang="ja-JP" dirty="0"/>
              <a:t>1ms beam from L-band RF Gun</a:t>
            </a:r>
            <a:endParaRPr kumimoji="1" lang="ja-JP" altLang="en-US" dirty="0"/>
          </a:p>
        </p:txBody>
      </p:sp>
      <p:sp>
        <p:nvSpPr>
          <p:cNvPr id="69" name="テキスト ボックス 68"/>
          <p:cNvSpPr txBox="1"/>
          <p:nvPr/>
        </p:nvSpPr>
        <p:spPr>
          <a:xfrm>
            <a:off x="204273" y="3033871"/>
            <a:ext cx="2177483" cy="297210"/>
          </a:xfrm>
          <a:prstGeom prst="rect">
            <a:avLst/>
          </a:prstGeom>
          <a:noFill/>
        </p:spPr>
        <p:txBody>
          <a:bodyPr wrap="none" lIns="20016" tIns="10008" rIns="20016" bIns="10008" rtlCol="0">
            <a:spAutoFit/>
          </a:bodyPr>
          <a:lstStyle/>
          <a:p>
            <a:r>
              <a:rPr lang="en-US" altLang="ja-JP" dirty="0"/>
              <a:t>Accelerated 1ms beam</a:t>
            </a:r>
            <a:endParaRPr kumimoji="1" lang="ja-JP" altLang="en-US" dirty="0"/>
          </a:p>
        </p:txBody>
      </p:sp>
      <p:sp>
        <p:nvSpPr>
          <p:cNvPr id="70" name="テキスト ボックス 69"/>
          <p:cNvSpPr txBox="1"/>
          <p:nvPr/>
        </p:nvSpPr>
        <p:spPr>
          <a:xfrm>
            <a:off x="3154936" y="671690"/>
            <a:ext cx="2038406" cy="297210"/>
          </a:xfrm>
          <a:prstGeom prst="rect">
            <a:avLst/>
          </a:prstGeom>
          <a:noFill/>
        </p:spPr>
        <p:txBody>
          <a:bodyPr wrap="none" lIns="20016" tIns="10008" rIns="20016" bIns="10008" rtlCol="0">
            <a:spAutoFit/>
          </a:bodyPr>
          <a:lstStyle/>
          <a:p>
            <a:r>
              <a:rPr lang="en-US" altLang="ja-JP" dirty="0"/>
              <a:t>Min. </a:t>
            </a:r>
            <a:r>
              <a:rPr lang="en-US" altLang="ja-JP" dirty="0" err="1"/>
              <a:t>emittance</a:t>
            </a:r>
            <a:r>
              <a:rPr lang="en-US" altLang="ja-JP" dirty="0"/>
              <a:t> so far</a:t>
            </a:r>
            <a:endParaRPr kumimoji="1" lang="ja-JP" altLang="en-US" dirty="0"/>
          </a:p>
        </p:txBody>
      </p:sp>
      <p:sp>
        <p:nvSpPr>
          <p:cNvPr id="71" name="正方形/長方形 70"/>
          <p:cNvSpPr/>
          <p:nvPr/>
        </p:nvSpPr>
        <p:spPr>
          <a:xfrm>
            <a:off x="5071166" y="4814377"/>
            <a:ext cx="559796" cy="158711"/>
          </a:xfrm>
          <a:prstGeom prst="rect">
            <a:avLst/>
          </a:prstGeom>
        </p:spPr>
        <p:txBody>
          <a:bodyPr wrap="none" lIns="20016" tIns="10008" rIns="20016" bIns="10008">
            <a:spAutoFit/>
          </a:bodyPr>
          <a:lstStyle/>
          <a:p>
            <a:r>
              <a:rPr lang="en-US" altLang="ja-JP" sz="900" dirty="0"/>
              <a:t>07.04.2012</a:t>
            </a:r>
          </a:p>
        </p:txBody>
      </p:sp>
      <p:pic>
        <p:nvPicPr>
          <p:cNvPr id="72" name="Picture 2"/>
          <p:cNvPicPr>
            <a:picLocks noChangeAspect="1" noChangeArrowheads="1"/>
          </p:cNvPicPr>
          <p:nvPr/>
        </p:nvPicPr>
        <p:blipFill>
          <a:blip r:embed="rId10" cstate="print"/>
          <a:srcRect/>
          <a:stretch>
            <a:fillRect/>
          </a:stretch>
        </p:blipFill>
        <p:spPr bwMode="auto">
          <a:xfrm>
            <a:off x="295143" y="5854727"/>
            <a:ext cx="3289110" cy="842785"/>
          </a:xfrm>
          <a:prstGeom prst="rect">
            <a:avLst/>
          </a:prstGeom>
          <a:noFill/>
          <a:ln w="9525">
            <a:noFill/>
            <a:miter lim="800000"/>
            <a:headEnd/>
            <a:tailEnd/>
          </a:ln>
        </p:spPr>
      </p:pic>
      <p:sp>
        <p:nvSpPr>
          <p:cNvPr id="73" name="テキスト ボックス 72"/>
          <p:cNvSpPr txBox="1"/>
          <p:nvPr/>
        </p:nvSpPr>
        <p:spPr>
          <a:xfrm>
            <a:off x="2927445" y="5593332"/>
            <a:ext cx="785820" cy="189489"/>
          </a:xfrm>
          <a:prstGeom prst="rect">
            <a:avLst/>
          </a:prstGeom>
          <a:noFill/>
          <a:ln>
            <a:noFill/>
          </a:ln>
        </p:spPr>
        <p:txBody>
          <a:bodyPr wrap="none" lIns="20016" tIns="10008" rIns="20016" bIns="10008" rtlCol="0">
            <a:spAutoFit/>
          </a:bodyPr>
          <a:lstStyle/>
          <a:p>
            <a:r>
              <a:rPr lang="en-US" altLang="ja-JP" sz="1100" dirty="0"/>
              <a:t>WM-PRM-07</a:t>
            </a:r>
            <a:endParaRPr lang="ja-JP" altLang="en-US" sz="1100" dirty="0"/>
          </a:p>
        </p:txBody>
      </p:sp>
      <p:cxnSp>
        <p:nvCxnSpPr>
          <p:cNvPr id="74" name="直線矢印コネクタ 73"/>
          <p:cNvCxnSpPr/>
          <p:nvPr/>
        </p:nvCxnSpPr>
        <p:spPr>
          <a:xfrm>
            <a:off x="3065772" y="5802506"/>
            <a:ext cx="0" cy="26130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75" name="テキスト ボックス 74"/>
          <p:cNvSpPr txBox="1"/>
          <p:nvPr/>
        </p:nvSpPr>
        <p:spPr>
          <a:xfrm>
            <a:off x="1838155" y="5593332"/>
            <a:ext cx="785820" cy="189489"/>
          </a:xfrm>
          <a:prstGeom prst="rect">
            <a:avLst/>
          </a:prstGeom>
          <a:noFill/>
          <a:ln>
            <a:noFill/>
          </a:ln>
        </p:spPr>
        <p:txBody>
          <a:bodyPr wrap="none" lIns="20016" tIns="10008" rIns="20016" bIns="10008" rtlCol="0">
            <a:spAutoFit/>
          </a:bodyPr>
          <a:lstStyle/>
          <a:p>
            <a:r>
              <a:rPr lang="en-US" altLang="ja-JP" sz="1100" dirty="0"/>
              <a:t>WM-PRM-05</a:t>
            </a:r>
            <a:endParaRPr lang="ja-JP" altLang="en-US" sz="1100" dirty="0"/>
          </a:p>
        </p:txBody>
      </p:sp>
      <p:cxnSp>
        <p:nvCxnSpPr>
          <p:cNvPr id="76" name="直線矢印コネクタ 75"/>
          <p:cNvCxnSpPr/>
          <p:nvPr/>
        </p:nvCxnSpPr>
        <p:spPr>
          <a:xfrm>
            <a:off x="2328027" y="5802506"/>
            <a:ext cx="0" cy="52687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56" name="正方形/長方形 55"/>
          <p:cNvSpPr/>
          <p:nvPr/>
        </p:nvSpPr>
        <p:spPr>
          <a:xfrm>
            <a:off x="2699792" y="5301208"/>
            <a:ext cx="1314271" cy="276999"/>
          </a:xfrm>
          <a:prstGeom prst="rect">
            <a:avLst/>
          </a:prstGeom>
        </p:spPr>
        <p:txBody>
          <a:bodyPr wrap="none">
            <a:spAutoFit/>
          </a:bodyPr>
          <a:lstStyle/>
          <a:p>
            <a:r>
              <a:rPr lang="en-US" altLang="ja-JP" sz="1200" dirty="0"/>
              <a:t>Target size : 10μm</a:t>
            </a:r>
            <a:endParaRPr lang="ja-JP" altLang="en-US" sz="1200" dirty="0"/>
          </a:p>
        </p:txBody>
      </p:sp>
    </p:spTree>
    <p:extLst>
      <p:ext uri="{BB962C8B-B14F-4D97-AF65-F5344CB8AC3E}">
        <p14:creationId xmlns:p14="http://schemas.microsoft.com/office/powerpoint/2010/main" val="819046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4225465" y="68486"/>
            <a:ext cx="3172500" cy="2870000"/>
          </a:xfrm>
          <a:prstGeom prst="rect">
            <a:avLst/>
          </a:prstGeom>
        </p:spPr>
      </p:pic>
      <p:pic>
        <p:nvPicPr>
          <p:cNvPr id="3" name="Picture 2" descr="C:\Users\Public\Pictures\20160226~\DSC06692.JPG">
            <a:extLst>
              <a:ext uri="{FF2B5EF4-FFF2-40B4-BE49-F238E27FC236}">
                <a16:creationId xmlns:a16="http://schemas.microsoft.com/office/drawing/2014/main" id="{D6E12105-DFBA-4BE6-9796-E703BC2EE16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32184" y="854143"/>
            <a:ext cx="1657486" cy="1176099"/>
          </a:xfrm>
          <a:prstGeom prst="rect">
            <a:avLst/>
          </a:prstGeom>
          <a:noFill/>
          <a:extLst>
            <a:ext uri="{909E8E84-426E-40DD-AFC4-6F175D3DCCD1}">
              <a14:hiddenFill xmlns:a14="http://schemas.microsoft.com/office/drawing/2010/main">
                <a:solidFill>
                  <a:srgbClr val="FFFFFF"/>
                </a:solidFill>
              </a14:hiddenFill>
            </a:ext>
          </a:extLst>
        </p:spPr>
      </p:pic>
      <p:cxnSp>
        <p:nvCxnSpPr>
          <p:cNvPr id="4" name="直線矢印コネクタ 3"/>
          <p:cNvCxnSpPr/>
          <p:nvPr/>
        </p:nvCxnSpPr>
        <p:spPr>
          <a:xfrm flipV="1">
            <a:off x="2708031" y="1732086"/>
            <a:ext cx="1336430" cy="8812"/>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3084599" y="1656735"/>
            <a:ext cx="827978" cy="369332"/>
          </a:xfrm>
          <a:prstGeom prst="rect">
            <a:avLst/>
          </a:prstGeom>
          <a:noFill/>
        </p:spPr>
        <p:txBody>
          <a:bodyPr wrap="square" rtlCol="0">
            <a:spAutoFit/>
          </a:bodyPr>
          <a:lstStyle/>
          <a:p>
            <a:r>
              <a:rPr kumimoji="1" lang="en-US" altLang="ja-JP" b="1" dirty="0">
                <a:solidFill>
                  <a:srgbClr val="FF0000"/>
                </a:solidFill>
              </a:rPr>
              <a:t>&lt;50cm</a:t>
            </a:r>
            <a:endParaRPr kumimoji="1" lang="ja-JP" altLang="en-US" b="1" dirty="0">
              <a:solidFill>
                <a:srgbClr val="FF0000"/>
              </a:solidFill>
            </a:endParaRPr>
          </a:p>
        </p:txBody>
      </p:sp>
      <p:cxnSp>
        <p:nvCxnSpPr>
          <p:cNvPr id="7" name="直線矢印コネクタ 6"/>
          <p:cNvCxnSpPr>
            <a:cxnSpLocks/>
          </p:cNvCxnSpPr>
          <p:nvPr/>
        </p:nvCxnSpPr>
        <p:spPr>
          <a:xfrm>
            <a:off x="2708031" y="2938486"/>
            <a:ext cx="4290646"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4327244" y="2983127"/>
            <a:ext cx="1282247" cy="369332"/>
          </a:xfrm>
          <a:prstGeom prst="rect">
            <a:avLst/>
          </a:prstGeom>
          <a:noFill/>
        </p:spPr>
        <p:txBody>
          <a:bodyPr wrap="square" rtlCol="0">
            <a:spAutoFit/>
          </a:bodyPr>
          <a:lstStyle/>
          <a:p>
            <a:r>
              <a:rPr kumimoji="1" lang="en-US" altLang="ja-JP" b="1" dirty="0">
                <a:solidFill>
                  <a:srgbClr val="FF0000"/>
                </a:solidFill>
              </a:rPr>
              <a:t>&lt;350cm</a:t>
            </a:r>
            <a:endParaRPr kumimoji="1" lang="ja-JP" altLang="en-US" b="1" dirty="0">
              <a:solidFill>
                <a:srgbClr val="FF0000"/>
              </a:solidFill>
            </a:endParaRPr>
          </a:p>
        </p:txBody>
      </p:sp>
      <p:sp>
        <p:nvSpPr>
          <p:cNvPr id="11" name="コンテンツ プレースホルダー 2"/>
          <p:cNvSpPr txBox="1">
            <a:spLocks/>
          </p:cNvSpPr>
          <p:nvPr/>
        </p:nvSpPr>
        <p:spPr>
          <a:xfrm>
            <a:off x="14164" y="3378240"/>
            <a:ext cx="9144000" cy="34797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altLang="ja-JP" sz="1800" b="1" dirty="0">
                <a:latin typeface="Times New Roman" panose="02020603050405020304" pitchFamily="18" charset="0"/>
                <a:cs typeface="Times New Roman" panose="02020603050405020304" pitchFamily="18" charset="0"/>
              </a:rPr>
              <a:t>Advantages</a:t>
            </a:r>
          </a:p>
          <a:p>
            <a:pPr marL="0" indent="0">
              <a:lnSpc>
                <a:spcPct val="100000"/>
              </a:lnSpc>
              <a:buFont typeface="Arial" panose="020B0604020202020204" pitchFamily="34" charset="0"/>
              <a:buNone/>
            </a:pPr>
            <a:r>
              <a:rPr lang="en-US" altLang="ja-JP" sz="1800" b="1" dirty="0">
                <a:latin typeface="Times New Roman" panose="02020603050405020304" pitchFamily="18" charset="0"/>
                <a:cs typeface="Times New Roman" panose="02020603050405020304" pitchFamily="18" charset="0"/>
              </a:rPr>
              <a:t>Since high energy electron beam (1 to 5 MeV) is used, survival chance of bacteria is minimal.</a:t>
            </a:r>
          </a:p>
          <a:p>
            <a:pPr marL="0" indent="0">
              <a:lnSpc>
                <a:spcPct val="100000"/>
              </a:lnSpc>
              <a:buFont typeface="Arial" panose="020B0604020202020204" pitchFamily="34" charset="0"/>
              <a:buNone/>
            </a:pPr>
            <a:r>
              <a:rPr lang="en-US" altLang="ja-JP" sz="1800" b="1" dirty="0">
                <a:latin typeface="Times New Roman" panose="02020603050405020304" pitchFamily="18" charset="0"/>
                <a:cs typeface="Times New Roman" panose="02020603050405020304" pitchFamily="18" charset="0"/>
              </a:rPr>
              <a:t>System is very compact and requires much smaller footprint.</a:t>
            </a:r>
          </a:p>
          <a:p>
            <a:pPr marL="0" indent="0">
              <a:lnSpc>
                <a:spcPct val="100000"/>
              </a:lnSpc>
              <a:buFont typeface="Arial" panose="020B0604020202020204" pitchFamily="34" charset="0"/>
              <a:buNone/>
            </a:pPr>
            <a:r>
              <a:rPr lang="en-US" altLang="ja-JP" sz="1800" b="1" dirty="0">
                <a:latin typeface="Times New Roman" panose="02020603050405020304" pitchFamily="18" charset="0"/>
                <a:cs typeface="Times New Roman" panose="02020603050405020304" pitchFamily="18" charset="0"/>
              </a:rPr>
              <a:t>Since no use of chemicals like Chlorine and Ozone used in current technologies, it is easy to handle and is environmentally ‘clean’.</a:t>
            </a:r>
          </a:p>
          <a:p>
            <a:pPr marL="0" indent="0">
              <a:lnSpc>
                <a:spcPct val="100000"/>
              </a:lnSpc>
              <a:buFont typeface="Arial" panose="020B0604020202020204" pitchFamily="34" charset="0"/>
              <a:buNone/>
            </a:pPr>
            <a:r>
              <a:rPr lang="en-US" altLang="ja-JP" sz="1800" b="1" dirty="0">
                <a:latin typeface="Times New Roman" panose="02020603050405020304" pitchFamily="18" charset="0"/>
                <a:cs typeface="Times New Roman" panose="02020603050405020304" pitchFamily="18" charset="0"/>
              </a:rPr>
              <a:t>The average life is very long and recurring costs are moderately low.</a:t>
            </a:r>
          </a:p>
          <a:p>
            <a:pPr marL="0" indent="0">
              <a:lnSpc>
                <a:spcPct val="100000"/>
              </a:lnSpc>
              <a:buFont typeface="Arial" panose="020B0604020202020204" pitchFamily="34" charset="0"/>
              <a:buNone/>
            </a:pPr>
            <a:endParaRPr lang="en-US" altLang="ja-JP" sz="1800" b="1" dirty="0">
              <a:latin typeface="Times New Roman" panose="02020603050405020304" pitchFamily="18" charset="0"/>
              <a:cs typeface="Times New Roman" panose="02020603050405020304" pitchFamily="18" charset="0"/>
            </a:endParaRPr>
          </a:p>
          <a:p>
            <a:pPr marL="0" indent="0">
              <a:lnSpc>
                <a:spcPct val="100000"/>
              </a:lnSpc>
              <a:buFont typeface="Arial" panose="020B0604020202020204" pitchFamily="34" charset="0"/>
              <a:buNone/>
            </a:pPr>
            <a:r>
              <a:rPr lang="en-US" altLang="ja-JP" sz="1800" b="1" dirty="0">
                <a:solidFill>
                  <a:srgbClr val="FF0000"/>
                </a:solidFill>
                <a:latin typeface="Times New Roman" panose="02020603050405020304" pitchFamily="18" charset="0"/>
                <a:cs typeface="Times New Roman" panose="02020603050405020304" pitchFamily="18" charset="0"/>
              </a:rPr>
              <a:t>We have a possibility to establish feasibility of large scale water treatment facility in India.</a:t>
            </a:r>
            <a:endParaRPr lang="ja-JP" altLang="en-US" sz="1800" b="1" dirty="0">
              <a:solidFill>
                <a:srgbClr val="FF0000"/>
              </a:solidFill>
              <a:latin typeface="Times New Roman" panose="02020603050405020304" pitchFamily="18" charset="0"/>
              <a:cs typeface="Times New Roman" panose="02020603050405020304" pitchFamily="18" charset="0"/>
            </a:endParaRPr>
          </a:p>
        </p:txBody>
      </p:sp>
      <p:sp>
        <p:nvSpPr>
          <p:cNvPr id="13" name="テキスト ボックス 12"/>
          <p:cNvSpPr txBox="1"/>
          <p:nvPr/>
        </p:nvSpPr>
        <p:spPr>
          <a:xfrm>
            <a:off x="306748" y="140681"/>
            <a:ext cx="2106667" cy="461665"/>
          </a:xfrm>
          <a:prstGeom prst="rect">
            <a:avLst/>
          </a:prstGeom>
          <a:noFill/>
        </p:spPr>
        <p:txBody>
          <a:bodyPr wrap="none" rtlCol="0">
            <a:spAutoFit/>
          </a:bodyPr>
          <a:lstStyle/>
          <a:p>
            <a:r>
              <a:rPr kumimoji="1" lang="en-US" altLang="ja-JP" sz="2400" dirty="0">
                <a:latin typeface="Times New Roman" panose="02020603050405020304" pitchFamily="18" charset="0"/>
                <a:cs typeface="Times New Roman" panose="02020603050405020304" pitchFamily="18" charset="0"/>
              </a:rPr>
              <a:t>Planned system</a:t>
            </a:r>
            <a:endParaRPr kumimoji="1" lang="ja-JP" alt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08328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E66A49C3-4E8E-4791-868B-940202DB3153}"/>
              </a:ext>
            </a:extLst>
          </p:cNvPr>
          <p:cNvSpPr txBox="1"/>
          <p:nvPr/>
        </p:nvSpPr>
        <p:spPr>
          <a:xfrm>
            <a:off x="2047236" y="216934"/>
            <a:ext cx="5409494" cy="461665"/>
          </a:xfrm>
          <a:prstGeom prst="rect">
            <a:avLst/>
          </a:prstGeom>
          <a:noFill/>
        </p:spPr>
        <p:txBody>
          <a:bodyPr wrap="none" rtlCol="0">
            <a:spAutoFit/>
          </a:bodyPr>
          <a:lstStyle/>
          <a:p>
            <a:r>
              <a:rPr lang="en-US" altLang="ja-JP" sz="2400" b="1" dirty="0">
                <a:latin typeface="Times New Roman" panose="02020603050405020304" pitchFamily="18" charset="0"/>
                <a:cs typeface="Times New Roman" panose="02020603050405020304" pitchFamily="18" charset="0"/>
              </a:rPr>
              <a:t>Superconducting RF Gun cavity design </a:t>
            </a:r>
            <a:endParaRPr lang="ja-JP" altLang="en-US" sz="2400" b="1" dirty="0">
              <a:latin typeface="Times New Roman" panose="02020603050405020304" pitchFamily="18" charset="0"/>
              <a:cs typeface="Times New Roman" panose="02020603050405020304" pitchFamily="18" charset="0"/>
            </a:endParaRPr>
          </a:p>
        </p:txBody>
      </p:sp>
      <p:pic>
        <p:nvPicPr>
          <p:cNvPr id="7" name="Picture 535">
            <a:extLst>
              <a:ext uri="{FF2B5EF4-FFF2-40B4-BE49-F238E27FC236}">
                <a16:creationId xmlns:a16="http://schemas.microsoft.com/office/drawing/2014/main" id="{36C69381-B173-46B1-8FAD-0A41079CA28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649" t="50000" r="2060" b="6278"/>
          <a:stretch/>
        </p:blipFill>
        <p:spPr bwMode="auto">
          <a:xfrm>
            <a:off x="331152" y="2808989"/>
            <a:ext cx="3970820" cy="1417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a:extLst>
              <a:ext uri="{FF2B5EF4-FFF2-40B4-BE49-F238E27FC236}">
                <a16:creationId xmlns:a16="http://schemas.microsoft.com/office/drawing/2014/main" id="{39C6423F-FA39-42AC-AB9B-29040B4DBB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054" y="4278037"/>
            <a:ext cx="4904038" cy="1182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9" name="表 8">
            <a:extLst>
              <a:ext uri="{FF2B5EF4-FFF2-40B4-BE49-F238E27FC236}">
                <a16:creationId xmlns:a16="http://schemas.microsoft.com/office/drawing/2014/main" id="{A0DBF1DF-6A97-473A-9581-377A92DEF093}"/>
              </a:ext>
            </a:extLst>
          </p:cNvPr>
          <p:cNvGraphicFramePr>
            <a:graphicFrameLocks noGrp="1"/>
          </p:cNvGraphicFramePr>
          <p:nvPr/>
        </p:nvGraphicFramePr>
        <p:xfrm>
          <a:off x="5089577" y="2877236"/>
          <a:ext cx="3970819" cy="2834640"/>
        </p:xfrm>
        <a:graphic>
          <a:graphicData uri="http://schemas.openxmlformats.org/drawingml/2006/table">
            <a:tbl>
              <a:tblPr firstRow="1" bandRow="1">
                <a:tableStyleId>{5C22544A-7EE6-4342-B048-85BDC9FD1C3A}</a:tableStyleId>
              </a:tblPr>
              <a:tblGrid>
                <a:gridCol w="1913716">
                  <a:extLst>
                    <a:ext uri="{9D8B030D-6E8A-4147-A177-3AD203B41FA5}">
                      <a16:colId xmlns:a16="http://schemas.microsoft.com/office/drawing/2014/main" val="20000"/>
                    </a:ext>
                  </a:extLst>
                </a:gridCol>
                <a:gridCol w="2057103">
                  <a:extLst>
                    <a:ext uri="{9D8B030D-6E8A-4147-A177-3AD203B41FA5}">
                      <a16:colId xmlns:a16="http://schemas.microsoft.com/office/drawing/2014/main" val="20001"/>
                    </a:ext>
                  </a:extLst>
                </a:gridCol>
              </a:tblGrid>
              <a:tr h="228600">
                <a:tc>
                  <a:txBody>
                    <a:bodyPr/>
                    <a:lstStyle/>
                    <a:p>
                      <a:r>
                        <a:rPr kumimoji="1" lang="en-US" altLang="ja-JP" sz="1100" dirty="0">
                          <a:latin typeface="Times New Roman" panose="02020603050405020304" pitchFamily="18" charset="0"/>
                          <a:ea typeface="メイリオ" panose="020B0604030504040204" pitchFamily="50" charset="-128"/>
                          <a:cs typeface="Times New Roman" panose="02020603050405020304" pitchFamily="18" charset="0"/>
                        </a:rPr>
                        <a:t>Parameter</a:t>
                      </a:r>
                      <a:endParaRPr kumimoji="1" lang="ja-JP" altLang="en-US" sz="1100" dirty="0">
                        <a:latin typeface="Times New Roman" panose="02020603050405020304" pitchFamily="18" charset="0"/>
                        <a:ea typeface="メイリオ" panose="020B0604030504040204" pitchFamily="50" charset="-128"/>
                        <a:cs typeface="Times New Roman" panose="02020603050405020304" pitchFamily="18" charset="0"/>
                      </a:endParaRPr>
                    </a:p>
                  </a:txBody>
                  <a:tcPr marL="68580" marR="68580" marT="34290" marB="34290"/>
                </a:tc>
                <a:tc>
                  <a:txBody>
                    <a:bodyPr/>
                    <a:lstStyle/>
                    <a:p>
                      <a:r>
                        <a:rPr kumimoji="1" lang="en-US" altLang="ja-JP" sz="1100" dirty="0">
                          <a:latin typeface="Times New Roman" panose="02020603050405020304" pitchFamily="18" charset="0"/>
                          <a:ea typeface="メイリオ" panose="020B0604030504040204" pitchFamily="50" charset="-128"/>
                          <a:cs typeface="Times New Roman" panose="02020603050405020304" pitchFamily="18" charset="0"/>
                        </a:rPr>
                        <a:t>Value</a:t>
                      </a:r>
                      <a:endParaRPr kumimoji="1" lang="ja-JP" altLang="en-US" sz="1100" dirty="0">
                        <a:latin typeface="Times New Roman" panose="02020603050405020304" pitchFamily="18" charset="0"/>
                        <a:ea typeface="メイリオ" panose="020B0604030504040204" pitchFamily="50" charset="-128"/>
                        <a:cs typeface="Times New Roman" panose="02020603050405020304" pitchFamily="18" charset="0"/>
                      </a:endParaRPr>
                    </a:p>
                  </a:txBody>
                  <a:tcPr marL="68580" marR="68580" marT="34290" marB="34290"/>
                </a:tc>
                <a:extLst>
                  <a:ext uri="{0D108BD9-81ED-4DB2-BD59-A6C34878D82A}">
                    <a16:rowId xmlns:a16="http://schemas.microsoft.com/office/drawing/2014/main" val="10000"/>
                  </a:ext>
                </a:extLst>
              </a:tr>
              <a:tr h="228600">
                <a:tc>
                  <a:txBody>
                    <a:bodyPr/>
                    <a:lstStyle/>
                    <a:p>
                      <a:r>
                        <a:rPr kumimoji="1" lang="en-US" altLang="ja-JP" sz="1100" b="1" dirty="0">
                          <a:solidFill>
                            <a:srgbClr val="FF0000"/>
                          </a:solidFill>
                          <a:latin typeface="Times New Roman" panose="02020603050405020304" pitchFamily="18" charset="0"/>
                          <a:ea typeface="メイリオ" panose="020B0604030504040204" pitchFamily="50" charset="-128"/>
                          <a:cs typeface="Times New Roman" panose="02020603050405020304" pitchFamily="18" charset="0"/>
                        </a:rPr>
                        <a:t>RF frequency</a:t>
                      </a:r>
                    </a:p>
                  </a:txBody>
                  <a:tcPr marL="68580" marR="68580" marT="34290" marB="34290"/>
                </a:tc>
                <a:tc>
                  <a:txBody>
                    <a:bodyPr/>
                    <a:lstStyle/>
                    <a:p>
                      <a:r>
                        <a:rPr kumimoji="1" lang="en-US" altLang="ja-JP" sz="1100" b="1" dirty="0">
                          <a:solidFill>
                            <a:srgbClr val="FF0000"/>
                          </a:solidFill>
                          <a:latin typeface="Times New Roman" panose="02020603050405020304" pitchFamily="18" charset="0"/>
                          <a:ea typeface="メイリオ" panose="020B0604030504040204" pitchFamily="50" charset="-128"/>
                          <a:cs typeface="Times New Roman" panose="02020603050405020304" pitchFamily="18" charset="0"/>
                        </a:rPr>
                        <a:t>1.3 GHz</a:t>
                      </a:r>
                      <a:endParaRPr kumimoji="1" lang="ja-JP" altLang="en-US" sz="1100" b="1" dirty="0">
                        <a:solidFill>
                          <a:srgbClr val="FF0000"/>
                        </a:solidFill>
                        <a:latin typeface="Times New Roman" panose="02020603050405020304" pitchFamily="18" charset="0"/>
                        <a:ea typeface="メイリオ" panose="020B0604030504040204" pitchFamily="50" charset="-128"/>
                        <a:cs typeface="Times New Roman" panose="02020603050405020304" pitchFamily="18" charset="0"/>
                      </a:endParaRPr>
                    </a:p>
                  </a:txBody>
                  <a:tcPr marL="68580" marR="68580" marT="34290" marB="34290"/>
                </a:tc>
                <a:extLst>
                  <a:ext uri="{0D108BD9-81ED-4DB2-BD59-A6C34878D82A}">
                    <a16:rowId xmlns:a16="http://schemas.microsoft.com/office/drawing/2014/main" val="1194901075"/>
                  </a:ext>
                </a:extLst>
              </a:tr>
              <a:tr h="228600">
                <a:tc>
                  <a:txBody>
                    <a:bodyPr/>
                    <a:lstStyle/>
                    <a:p>
                      <a:r>
                        <a:rPr kumimoji="1" lang="en-US" altLang="ja-JP" sz="1100" b="1" dirty="0">
                          <a:solidFill>
                            <a:srgbClr val="FF0000"/>
                          </a:solidFill>
                          <a:latin typeface="Times New Roman" panose="02020603050405020304" pitchFamily="18" charset="0"/>
                          <a:ea typeface="メイリオ" panose="020B0604030504040204" pitchFamily="50" charset="-128"/>
                          <a:cs typeface="Times New Roman" panose="02020603050405020304" pitchFamily="18" charset="0"/>
                        </a:rPr>
                        <a:t>Beam energy</a:t>
                      </a:r>
                    </a:p>
                  </a:txBody>
                  <a:tcPr marL="68580" marR="68580" marT="34290" marB="34290"/>
                </a:tc>
                <a:tc>
                  <a:txBody>
                    <a:bodyPr/>
                    <a:lstStyle/>
                    <a:p>
                      <a:r>
                        <a:rPr kumimoji="1" lang="en-US" altLang="ja-JP" sz="1100" b="1" dirty="0">
                          <a:solidFill>
                            <a:srgbClr val="FF0000"/>
                          </a:solidFill>
                          <a:latin typeface="Times New Roman" panose="02020603050405020304" pitchFamily="18" charset="0"/>
                          <a:ea typeface="メイリオ" panose="020B0604030504040204" pitchFamily="50" charset="-128"/>
                          <a:cs typeface="Times New Roman" panose="02020603050405020304" pitchFamily="18" charset="0"/>
                        </a:rPr>
                        <a:t>2 MeV</a:t>
                      </a:r>
                      <a:endParaRPr kumimoji="1" lang="ja-JP" altLang="en-US" sz="1100" b="1" dirty="0">
                        <a:solidFill>
                          <a:srgbClr val="FF0000"/>
                        </a:solidFill>
                        <a:latin typeface="Times New Roman" panose="02020603050405020304" pitchFamily="18" charset="0"/>
                        <a:ea typeface="メイリオ" panose="020B0604030504040204" pitchFamily="50" charset="-128"/>
                        <a:cs typeface="Times New Roman" panose="02020603050405020304" pitchFamily="18" charset="0"/>
                      </a:endParaRPr>
                    </a:p>
                  </a:txBody>
                  <a:tcPr marL="68580" marR="68580" marT="34290" marB="34290"/>
                </a:tc>
                <a:extLst>
                  <a:ext uri="{0D108BD9-81ED-4DB2-BD59-A6C34878D82A}">
                    <a16:rowId xmlns:a16="http://schemas.microsoft.com/office/drawing/2014/main" val="10001"/>
                  </a:ext>
                </a:extLst>
              </a:tr>
              <a:tr h="228600">
                <a:tc>
                  <a:txBody>
                    <a:bodyPr/>
                    <a:lstStyle/>
                    <a:p>
                      <a:r>
                        <a:rPr kumimoji="1" lang="en-US" altLang="ja-JP" sz="1100" b="1" dirty="0">
                          <a:solidFill>
                            <a:srgbClr val="FF0000"/>
                          </a:solidFill>
                          <a:latin typeface="Times New Roman" panose="02020603050405020304" pitchFamily="18" charset="0"/>
                          <a:ea typeface="メイリオ" panose="020B0604030504040204" pitchFamily="50" charset="-128"/>
                          <a:cs typeface="Times New Roman" panose="02020603050405020304" pitchFamily="18" charset="0"/>
                        </a:rPr>
                        <a:t>Projected emittance</a:t>
                      </a:r>
                    </a:p>
                  </a:txBody>
                  <a:tcPr marL="68580" marR="68580" marT="34290" marB="34290"/>
                </a:tc>
                <a:tc>
                  <a:txBody>
                    <a:bodyPr/>
                    <a:lstStyle/>
                    <a:p>
                      <a:r>
                        <a:rPr kumimoji="1" lang="en-US" altLang="ja-JP" sz="1100" b="1" baseline="0" dirty="0">
                          <a:solidFill>
                            <a:srgbClr val="FF0000"/>
                          </a:solidFill>
                          <a:latin typeface="Times New Roman" panose="02020603050405020304" pitchFamily="18" charset="0"/>
                          <a:ea typeface="メイリオ" panose="020B0604030504040204" pitchFamily="50" charset="-128"/>
                          <a:cs typeface="Times New Roman" panose="02020603050405020304" pitchFamily="18" charset="0"/>
                        </a:rPr>
                        <a:t>0.6</a:t>
                      </a:r>
                      <a:r>
                        <a:rPr kumimoji="1" lang="en-US" altLang="ja-JP" sz="1100" b="1" dirty="0">
                          <a:solidFill>
                            <a:srgbClr val="FF0000"/>
                          </a:solidFill>
                          <a:latin typeface="Times New Roman" panose="02020603050405020304" pitchFamily="18" charset="0"/>
                          <a:ea typeface="メイリオ" panose="020B0604030504040204" pitchFamily="50" charset="-128"/>
                          <a:cs typeface="Times New Roman" panose="02020603050405020304" pitchFamily="18" charset="0"/>
                        </a:rPr>
                        <a:t> </a:t>
                      </a:r>
                      <a:r>
                        <a:rPr kumimoji="1" lang="en-US" altLang="ja-JP" sz="1100" b="1" dirty="0" err="1">
                          <a:solidFill>
                            <a:srgbClr val="FF0000"/>
                          </a:solidFill>
                          <a:latin typeface="Times New Roman" panose="02020603050405020304" pitchFamily="18" charset="0"/>
                          <a:ea typeface="メイリオ" panose="020B0604030504040204" pitchFamily="50" charset="-128"/>
                          <a:cs typeface="Times New Roman" panose="02020603050405020304" pitchFamily="18" charset="0"/>
                        </a:rPr>
                        <a:t>mm.mrad</a:t>
                      </a:r>
                      <a:endParaRPr kumimoji="1" lang="ja-JP" altLang="en-US" sz="1100" b="1" dirty="0">
                        <a:solidFill>
                          <a:srgbClr val="FF0000"/>
                        </a:solidFill>
                        <a:latin typeface="Times New Roman" panose="02020603050405020304" pitchFamily="18" charset="0"/>
                        <a:ea typeface="メイリオ" panose="020B0604030504040204" pitchFamily="50" charset="-128"/>
                        <a:cs typeface="Times New Roman" panose="02020603050405020304" pitchFamily="18" charset="0"/>
                      </a:endParaRPr>
                    </a:p>
                  </a:txBody>
                  <a:tcPr marL="68580" marR="68580" marT="34290" marB="34290"/>
                </a:tc>
                <a:extLst>
                  <a:ext uri="{0D108BD9-81ED-4DB2-BD59-A6C34878D82A}">
                    <a16:rowId xmlns:a16="http://schemas.microsoft.com/office/drawing/2014/main" val="10002"/>
                  </a:ext>
                </a:extLst>
              </a:tr>
              <a:tr h="228600">
                <a:tc>
                  <a:txBody>
                    <a:bodyPr/>
                    <a:lstStyle/>
                    <a:p>
                      <a:r>
                        <a:rPr kumimoji="1" lang="en-US" altLang="ja-JP" sz="1100" b="1" dirty="0">
                          <a:solidFill>
                            <a:srgbClr val="FF0000"/>
                          </a:solidFill>
                          <a:latin typeface="Times New Roman" panose="02020603050405020304" pitchFamily="18" charset="0"/>
                          <a:ea typeface="メイリオ" panose="020B0604030504040204" pitchFamily="50" charset="-128"/>
                          <a:cs typeface="Times New Roman" panose="02020603050405020304" pitchFamily="18" charset="0"/>
                        </a:rPr>
                        <a:t>Projected energy spread</a:t>
                      </a:r>
                      <a:endParaRPr kumimoji="1" lang="ja-JP" altLang="en-US" sz="1100" b="1" dirty="0">
                        <a:solidFill>
                          <a:srgbClr val="FF0000"/>
                        </a:solidFill>
                        <a:latin typeface="Times New Roman" panose="02020603050405020304" pitchFamily="18" charset="0"/>
                        <a:ea typeface="メイリオ" panose="020B0604030504040204" pitchFamily="50" charset="-128"/>
                        <a:cs typeface="Times New Roman" panose="02020603050405020304" pitchFamily="18" charset="0"/>
                      </a:endParaRPr>
                    </a:p>
                  </a:txBody>
                  <a:tcPr marL="68580" marR="68580" marT="34290" marB="34290"/>
                </a:tc>
                <a:tc>
                  <a:txBody>
                    <a:bodyPr/>
                    <a:lstStyle/>
                    <a:p>
                      <a:r>
                        <a:rPr kumimoji="1" lang="en-US" altLang="ja-JP" sz="1100" b="1" baseline="0" dirty="0">
                          <a:solidFill>
                            <a:srgbClr val="FF0000"/>
                          </a:solidFill>
                          <a:latin typeface="Times New Roman" panose="02020603050405020304" pitchFamily="18" charset="0"/>
                          <a:ea typeface="メイリオ" panose="020B0604030504040204" pitchFamily="50" charset="-128"/>
                          <a:cs typeface="Times New Roman" panose="02020603050405020304" pitchFamily="18" charset="0"/>
                        </a:rPr>
                        <a:t>0.09%(1.84 </a:t>
                      </a:r>
                      <a:r>
                        <a:rPr kumimoji="1" lang="en-US" altLang="ja-JP" sz="1100" b="1" baseline="0" dirty="0" err="1">
                          <a:solidFill>
                            <a:srgbClr val="FF0000"/>
                          </a:solidFill>
                          <a:latin typeface="Times New Roman" panose="02020603050405020304" pitchFamily="18" charset="0"/>
                          <a:ea typeface="メイリオ" panose="020B0604030504040204" pitchFamily="50" charset="-128"/>
                          <a:cs typeface="Times New Roman" panose="02020603050405020304" pitchFamily="18" charset="0"/>
                        </a:rPr>
                        <a:t>keV</a:t>
                      </a:r>
                      <a:r>
                        <a:rPr kumimoji="1" lang="en-US" altLang="ja-JP" sz="1100" b="1" baseline="0" dirty="0">
                          <a:solidFill>
                            <a:srgbClr val="FF0000"/>
                          </a:solidFill>
                          <a:latin typeface="Times New Roman" panose="02020603050405020304" pitchFamily="18" charset="0"/>
                          <a:ea typeface="メイリオ" panose="020B0604030504040204" pitchFamily="50" charset="-128"/>
                          <a:cs typeface="Times New Roman" panose="02020603050405020304" pitchFamily="18" charset="0"/>
                        </a:rPr>
                        <a:t>)</a:t>
                      </a:r>
                      <a:r>
                        <a:rPr kumimoji="1" lang="ja-JP" altLang="en-US" sz="1100" b="1" baseline="0" dirty="0">
                          <a:solidFill>
                            <a:srgbClr val="FF0000"/>
                          </a:solidFill>
                          <a:latin typeface="Times New Roman" panose="02020603050405020304" pitchFamily="18" charset="0"/>
                          <a:ea typeface="メイリオ" panose="020B0604030504040204" pitchFamily="50" charset="-128"/>
                          <a:cs typeface="Times New Roman" panose="02020603050405020304" pitchFamily="18" charset="0"/>
                        </a:rPr>
                        <a:t> </a:t>
                      </a:r>
                      <a:endParaRPr kumimoji="1" lang="ja-JP" altLang="en-US" sz="1100" b="1" dirty="0">
                        <a:solidFill>
                          <a:srgbClr val="FF0000"/>
                        </a:solidFill>
                        <a:latin typeface="Times New Roman" panose="02020603050405020304" pitchFamily="18" charset="0"/>
                        <a:ea typeface="メイリオ" panose="020B0604030504040204" pitchFamily="50" charset="-128"/>
                        <a:cs typeface="Times New Roman" panose="02020603050405020304" pitchFamily="18" charset="0"/>
                      </a:endParaRPr>
                    </a:p>
                  </a:txBody>
                  <a:tcPr marL="68580" marR="68580" marT="34290" marB="34290"/>
                </a:tc>
                <a:extLst>
                  <a:ext uri="{0D108BD9-81ED-4DB2-BD59-A6C34878D82A}">
                    <a16:rowId xmlns:a16="http://schemas.microsoft.com/office/drawing/2014/main" val="10003"/>
                  </a:ext>
                </a:extLst>
              </a:tr>
              <a:tr h="228600">
                <a:tc>
                  <a:txBody>
                    <a:bodyPr/>
                    <a:lstStyle/>
                    <a:p>
                      <a:r>
                        <a:rPr kumimoji="1" lang="en-US" altLang="ja-JP" sz="1100" b="1" dirty="0">
                          <a:solidFill>
                            <a:srgbClr val="FF0000"/>
                          </a:solidFill>
                          <a:latin typeface="Times New Roman" panose="02020603050405020304" pitchFamily="18" charset="0"/>
                          <a:ea typeface="メイリオ" panose="020B0604030504040204" pitchFamily="50" charset="-128"/>
                          <a:cs typeface="Times New Roman" panose="02020603050405020304" pitchFamily="18" charset="0"/>
                        </a:rPr>
                        <a:t>Peak electric field </a:t>
                      </a:r>
                      <a:endParaRPr kumimoji="1" lang="ja-JP" altLang="en-US" sz="1100" b="1" dirty="0">
                        <a:solidFill>
                          <a:srgbClr val="FF0000"/>
                        </a:solidFill>
                        <a:latin typeface="Times New Roman" panose="02020603050405020304" pitchFamily="18" charset="0"/>
                        <a:ea typeface="メイリオ" panose="020B0604030504040204" pitchFamily="50" charset="-128"/>
                        <a:cs typeface="Times New Roman" panose="02020603050405020304" pitchFamily="18" charset="0"/>
                      </a:endParaRPr>
                    </a:p>
                  </a:txBody>
                  <a:tcPr marL="68580" marR="68580" marT="34290" marB="34290"/>
                </a:tc>
                <a:tc>
                  <a:txBody>
                    <a:bodyPr/>
                    <a:lstStyle/>
                    <a:p>
                      <a:r>
                        <a:rPr kumimoji="1" lang="en-US" altLang="ja-JP" sz="1100" b="1" dirty="0">
                          <a:solidFill>
                            <a:srgbClr val="FF0000"/>
                          </a:solidFill>
                          <a:latin typeface="Times New Roman" panose="02020603050405020304" pitchFamily="18" charset="0"/>
                          <a:ea typeface="メイリオ" panose="020B0604030504040204" pitchFamily="50" charset="-128"/>
                          <a:cs typeface="Times New Roman" panose="02020603050405020304" pitchFamily="18" charset="0"/>
                        </a:rPr>
                        <a:t>41.9 MV/m</a:t>
                      </a:r>
                      <a:endParaRPr kumimoji="1" lang="ja-JP" altLang="en-US" sz="1100" b="1" dirty="0">
                        <a:solidFill>
                          <a:srgbClr val="FF0000"/>
                        </a:solidFill>
                        <a:latin typeface="Times New Roman" panose="02020603050405020304" pitchFamily="18" charset="0"/>
                        <a:ea typeface="メイリオ" panose="020B0604030504040204" pitchFamily="50" charset="-128"/>
                        <a:cs typeface="Times New Roman" panose="02020603050405020304" pitchFamily="18" charset="0"/>
                      </a:endParaRPr>
                    </a:p>
                  </a:txBody>
                  <a:tcPr marL="68580" marR="68580" marT="34290" marB="34290"/>
                </a:tc>
                <a:extLst>
                  <a:ext uri="{0D108BD9-81ED-4DB2-BD59-A6C34878D82A}">
                    <a16:rowId xmlns:a16="http://schemas.microsoft.com/office/drawing/2014/main" val="10004"/>
                  </a:ext>
                </a:extLst>
              </a:tr>
              <a:tr h="228600">
                <a:tc>
                  <a:txBody>
                    <a:bodyPr/>
                    <a:lstStyle/>
                    <a:p>
                      <a:r>
                        <a:rPr kumimoji="1" lang="en-US" altLang="ja-JP" sz="1100" b="1" dirty="0">
                          <a:solidFill>
                            <a:schemeClr val="tx1"/>
                          </a:solidFill>
                          <a:latin typeface="Times New Roman" panose="02020603050405020304" pitchFamily="18" charset="0"/>
                          <a:ea typeface="メイリオ" panose="020B0604030504040204" pitchFamily="50" charset="-128"/>
                          <a:cs typeface="Times New Roman" panose="02020603050405020304" pitchFamily="18" charset="0"/>
                        </a:rPr>
                        <a:t>Peak magnetic field</a:t>
                      </a:r>
                      <a:endParaRPr kumimoji="1" lang="ja-JP" altLang="en-US" sz="1100" b="1" dirty="0">
                        <a:solidFill>
                          <a:schemeClr val="tx1"/>
                        </a:solidFill>
                        <a:latin typeface="Times New Roman" panose="02020603050405020304" pitchFamily="18" charset="0"/>
                        <a:ea typeface="メイリオ" panose="020B0604030504040204" pitchFamily="50" charset="-128"/>
                        <a:cs typeface="Times New Roman" panose="02020603050405020304" pitchFamily="18" charset="0"/>
                      </a:endParaRPr>
                    </a:p>
                  </a:txBody>
                  <a:tcPr marL="68580" marR="68580" marT="34290" marB="34290"/>
                </a:tc>
                <a:tc>
                  <a:txBody>
                    <a:bodyPr/>
                    <a:lstStyle/>
                    <a:p>
                      <a:r>
                        <a:rPr kumimoji="1" lang="en-US" altLang="ja-JP" sz="1100" b="1" dirty="0">
                          <a:solidFill>
                            <a:schemeClr val="tx1"/>
                          </a:solidFill>
                          <a:latin typeface="Times New Roman" panose="02020603050405020304" pitchFamily="18" charset="0"/>
                          <a:ea typeface="メイリオ" panose="020B0604030504040204" pitchFamily="50" charset="-128"/>
                          <a:cs typeface="Times New Roman" panose="02020603050405020304" pitchFamily="18" charset="0"/>
                        </a:rPr>
                        <a:t>95.2 </a:t>
                      </a:r>
                      <a:r>
                        <a:rPr kumimoji="1" lang="en-US" altLang="ja-JP" sz="1100" b="1" dirty="0" err="1">
                          <a:solidFill>
                            <a:schemeClr val="tx1"/>
                          </a:solidFill>
                          <a:latin typeface="Times New Roman" panose="02020603050405020304" pitchFamily="18" charset="0"/>
                          <a:ea typeface="メイリオ" panose="020B0604030504040204" pitchFamily="50" charset="-128"/>
                          <a:cs typeface="Times New Roman" panose="02020603050405020304" pitchFamily="18" charset="0"/>
                        </a:rPr>
                        <a:t>mT</a:t>
                      </a:r>
                      <a:r>
                        <a:rPr kumimoji="1" lang="en-US" altLang="ja-JP" sz="1100" b="1" dirty="0">
                          <a:solidFill>
                            <a:schemeClr val="tx1"/>
                          </a:solidFill>
                          <a:latin typeface="Times New Roman" panose="02020603050405020304" pitchFamily="18" charset="0"/>
                          <a:ea typeface="メイリオ" panose="020B0604030504040204" pitchFamily="50" charset="-128"/>
                          <a:cs typeface="Times New Roman" panose="02020603050405020304" pitchFamily="18" charset="0"/>
                        </a:rPr>
                        <a:t> </a:t>
                      </a:r>
                      <a:endParaRPr kumimoji="1" lang="ja-JP" altLang="en-US" sz="1100" b="1" dirty="0">
                        <a:solidFill>
                          <a:schemeClr val="tx1"/>
                        </a:solidFill>
                        <a:latin typeface="Times New Roman" panose="02020603050405020304" pitchFamily="18" charset="0"/>
                        <a:ea typeface="メイリオ" panose="020B0604030504040204" pitchFamily="50" charset="-128"/>
                        <a:cs typeface="Times New Roman" panose="02020603050405020304" pitchFamily="18" charset="0"/>
                      </a:endParaRPr>
                    </a:p>
                  </a:txBody>
                  <a:tcPr marL="68580" marR="68580" marT="34290" marB="34290"/>
                </a:tc>
                <a:extLst>
                  <a:ext uri="{0D108BD9-81ED-4DB2-BD59-A6C34878D82A}">
                    <a16:rowId xmlns:a16="http://schemas.microsoft.com/office/drawing/2014/main" val="10005"/>
                  </a:ext>
                </a:extLst>
              </a:tr>
              <a:tr h="228600">
                <a:tc>
                  <a:txBody>
                    <a:bodyPr/>
                    <a:lstStyle/>
                    <a:p>
                      <a:r>
                        <a:rPr kumimoji="1" lang="en-US" altLang="ja-JP" sz="1100" b="1" dirty="0">
                          <a:latin typeface="Times New Roman" panose="02020603050405020304" pitchFamily="18" charset="0"/>
                          <a:ea typeface="メイリオ" panose="020B0604030504040204" pitchFamily="50" charset="-128"/>
                          <a:cs typeface="Times New Roman" panose="02020603050405020304" pitchFamily="18" charset="0"/>
                        </a:rPr>
                        <a:t>RF phase</a:t>
                      </a:r>
                      <a:endParaRPr kumimoji="1" lang="ja-JP" altLang="en-US" sz="1100" b="1" dirty="0">
                        <a:latin typeface="Times New Roman" panose="02020603050405020304" pitchFamily="18" charset="0"/>
                        <a:ea typeface="メイリオ" panose="020B0604030504040204" pitchFamily="50" charset="-128"/>
                        <a:cs typeface="Times New Roman" panose="02020603050405020304" pitchFamily="18" charset="0"/>
                      </a:endParaRPr>
                    </a:p>
                  </a:txBody>
                  <a:tcPr marL="68580" marR="68580" marT="34290" marB="34290"/>
                </a:tc>
                <a:tc>
                  <a:txBody>
                    <a:bodyPr/>
                    <a:lstStyle/>
                    <a:p>
                      <a:r>
                        <a:rPr kumimoji="1" lang="en-US" altLang="ja-JP" sz="1100" b="1" dirty="0">
                          <a:latin typeface="Times New Roman" panose="02020603050405020304" pitchFamily="18" charset="0"/>
                          <a:ea typeface="メイリオ" panose="020B0604030504040204" pitchFamily="50" charset="-128"/>
                          <a:cs typeface="Times New Roman" panose="02020603050405020304" pitchFamily="18" charset="0"/>
                        </a:rPr>
                        <a:t>55°</a:t>
                      </a:r>
                      <a:endParaRPr kumimoji="1" lang="ja-JP" altLang="en-US" sz="1100" b="1" dirty="0">
                        <a:latin typeface="Times New Roman" panose="02020603050405020304" pitchFamily="18" charset="0"/>
                        <a:ea typeface="メイリオ" panose="020B0604030504040204" pitchFamily="50" charset="-128"/>
                        <a:cs typeface="Times New Roman" panose="02020603050405020304" pitchFamily="18" charset="0"/>
                      </a:endParaRPr>
                    </a:p>
                  </a:txBody>
                  <a:tcPr marL="68580" marR="68580" marT="34290" marB="34290"/>
                </a:tc>
                <a:extLst>
                  <a:ext uri="{0D108BD9-81ED-4DB2-BD59-A6C34878D82A}">
                    <a16:rowId xmlns:a16="http://schemas.microsoft.com/office/drawing/2014/main" val="10006"/>
                  </a:ext>
                </a:extLst>
              </a:tr>
              <a:tr h="228600">
                <a:tc>
                  <a:txBody>
                    <a:bodyPr/>
                    <a:lstStyle/>
                    <a:p>
                      <a:r>
                        <a:rPr kumimoji="1" lang="en-US" altLang="ja-JP" sz="1100" b="1" dirty="0">
                          <a:latin typeface="Times New Roman" panose="02020603050405020304" pitchFamily="18" charset="0"/>
                          <a:ea typeface="メイリオ" panose="020B0604030504040204" pitchFamily="50" charset="-128"/>
                          <a:cs typeface="Times New Roman" panose="02020603050405020304" pitchFamily="18" charset="0"/>
                        </a:rPr>
                        <a:t>Geometrical Factor</a:t>
                      </a:r>
                      <a:endParaRPr kumimoji="1" lang="ja-JP" altLang="en-US" sz="1100" b="1" dirty="0">
                        <a:latin typeface="Times New Roman" panose="02020603050405020304" pitchFamily="18" charset="0"/>
                        <a:ea typeface="メイリオ" panose="020B0604030504040204" pitchFamily="50" charset="-128"/>
                        <a:cs typeface="Times New Roman" panose="02020603050405020304" pitchFamily="18" charset="0"/>
                      </a:endParaRPr>
                    </a:p>
                  </a:txBody>
                  <a:tcPr marL="68580" marR="68580" marT="34290" marB="34290"/>
                </a:tc>
                <a:tc>
                  <a:txBody>
                    <a:bodyPr/>
                    <a:lstStyle/>
                    <a:p>
                      <a:r>
                        <a:rPr kumimoji="1" lang="en-US" altLang="ja-JP" sz="1100" b="1" dirty="0">
                          <a:latin typeface="メイリオ" panose="020B0604030504040204" pitchFamily="50" charset="-128"/>
                          <a:ea typeface="メイリオ" panose="020B0604030504040204" pitchFamily="50" charset="-128"/>
                          <a:cs typeface="メイリオ" panose="020B0604030504040204" pitchFamily="50" charset="-128"/>
                        </a:rPr>
                        <a:t>135.6 Ω (TESLA 270</a:t>
                      </a:r>
                      <a:r>
                        <a:rPr kumimoji="1" lang="ja-JP" altLang="en-US" sz="1100" b="1" baseline="0" dirty="0">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100" b="1" dirty="0">
                          <a:latin typeface="メイリオ" panose="020B0604030504040204" pitchFamily="50" charset="-128"/>
                          <a:ea typeface="メイリオ" panose="020B0604030504040204" pitchFamily="50" charset="-128"/>
                          <a:cs typeface="メイリオ" panose="020B0604030504040204" pitchFamily="50" charset="-128"/>
                        </a:rPr>
                        <a:t>Ω) </a:t>
                      </a:r>
                      <a:endParaRPr kumimoji="1" lang="ja-JP" altLang="en-US" sz="1100" b="1" dirty="0">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34290" marB="34290"/>
                </a:tc>
                <a:extLst>
                  <a:ext uri="{0D108BD9-81ED-4DB2-BD59-A6C34878D82A}">
                    <a16:rowId xmlns:a16="http://schemas.microsoft.com/office/drawing/2014/main" val="10007"/>
                  </a:ext>
                </a:extLst>
              </a:tr>
              <a:tr h="228600">
                <a:tc>
                  <a:txBody>
                    <a:bodyPr/>
                    <a:lstStyle/>
                    <a:p>
                      <a:r>
                        <a:rPr kumimoji="1" lang="en-US" altLang="ja-JP" sz="1100" b="1" dirty="0">
                          <a:latin typeface="Times New Roman" panose="02020603050405020304" pitchFamily="18" charset="0"/>
                          <a:ea typeface="メイリオ" panose="020B0604030504040204" pitchFamily="50" charset="-128"/>
                          <a:cs typeface="Times New Roman" panose="02020603050405020304" pitchFamily="18" charset="0"/>
                        </a:rPr>
                        <a:t>Target surface resistance</a:t>
                      </a:r>
                      <a:endParaRPr kumimoji="1" lang="ja-JP" altLang="en-US" sz="1100" b="1" dirty="0">
                        <a:latin typeface="Times New Roman" panose="02020603050405020304" pitchFamily="18" charset="0"/>
                        <a:ea typeface="メイリオ" panose="020B0604030504040204" pitchFamily="50" charset="-128"/>
                        <a:cs typeface="Times New Roman" panose="02020603050405020304" pitchFamily="18" charset="0"/>
                      </a:endParaRPr>
                    </a:p>
                  </a:txBody>
                  <a:tcPr marL="68580" marR="68580" marT="34290" marB="34290"/>
                </a:tc>
                <a:tc>
                  <a:txBody>
                    <a:bodyPr/>
                    <a:lstStyle/>
                    <a:p>
                      <a:r>
                        <a:rPr kumimoji="1" lang="en-US" altLang="ja-JP" sz="1100" b="1" dirty="0">
                          <a:latin typeface="メイリオ" panose="020B0604030504040204" pitchFamily="50" charset="-128"/>
                          <a:ea typeface="メイリオ" panose="020B0604030504040204" pitchFamily="50" charset="-128"/>
                          <a:cs typeface="メイリオ" panose="020B0604030504040204" pitchFamily="50" charset="-128"/>
                        </a:rPr>
                        <a:t>30 </a:t>
                      </a:r>
                      <a:r>
                        <a:rPr kumimoji="1" lang="en-US" altLang="ja-JP" sz="1100" b="1" dirty="0" err="1">
                          <a:latin typeface="メイリオ" panose="020B0604030504040204" pitchFamily="50" charset="-128"/>
                          <a:ea typeface="メイリオ" panose="020B0604030504040204" pitchFamily="50" charset="-128"/>
                          <a:cs typeface="メイリオ" panose="020B0604030504040204" pitchFamily="50" charset="-128"/>
                        </a:rPr>
                        <a:t>nΩ</a:t>
                      </a:r>
                      <a:r>
                        <a:rPr kumimoji="1" lang="en-US" altLang="ja-JP" sz="1100" b="1" dirty="0">
                          <a:latin typeface="メイリオ" panose="020B0604030504040204" pitchFamily="50" charset="-128"/>
                          <a:ea typeface="メイリオ" panose="020B0604030504040204" pitchFamily="50" charset="-128"/>
                          <a:cs typeface="メイリオ" panose="020B0604030504040204" pitchFamily="50" charset="-128"/>
                        </a:rPr>
                        <a:t> (ILC target)</a:t>
                      </a:r>
                    </a:p>
                  </a:txBody>
                  <a:tcPr marL="68580" marR="68580" marT="34290" marB="34290"/>
                </a:tc>
                <a:extLst>
                  <a:ext uri="{0D108BD9-81ED-4DB2-BD59-A6C34878D82A}">
                    <a16:rowId xmlns:a16="http://schemas.microsoft.com/office/drawing/2014/main" val="10008"/>
                  </a:ext>
                </a:extLst>
              </a:tr>
              <a:tr h="228600">
                <a:tc>
                  <a:txBody>
                    <a:bodyPr/>
                    <a:lstStyle/>
                    <a:p>
                      <a:r>
                        <a:rPr kumimoji="1" lang="en-US" altLang="ja-JP" sz="1100" b="1" dirty="0">
                          <a:latin typeface="Times New Roman" panose="02020603050405020304" pitchFamily="18" charset="0"/>
                          <a:ea typeface="メイリオ" panose="020B0604030504040204" pitchFamily="50" charset="-128"/>
                          <a:cs typeface="Times New Roman" panose="02020603050405020304" pitchFamily="18" charset="0"/>
                        </a:rPr>
                        <a:t>Target Q value</a:t>
                      </a:r>
                      <a:endParaRPr kumimoji="1" lang="ja-JP" altLang="en-US" sz="1100" b="1" dirty="0">
                        <a:latin typeface="Times New Roman" panose="02020603050405020304" pitchFamily="18" charset="0"/>
                        <a:ea typeface="メイリオ" panose="020B0604030504040204" pitchFamily="50" charset="-128"/>
                        <a:cs typeface="Times New Roman" panose="02020603050405020304" pitchFamily="18" charset="0"/>
                      </a:endParaRPr>
                    </a:p>
                  </a:txBody>
                  <a:tcPr marL="68580" marR="68580" marT="34290" marB="34290"/>
                </a:tc>
                <a:tc>
                  <a:txBody>
                    <a:bodyPr/>
                    <a:lstStyle/>
                    <a:p>
                      <a:r>
                        <a:rPr kumimoji="1" lang="en-US" altLang="ja-JP" sz="1100" b="1" dirty="0">
                          <a:latin typeface="メイリオ" panose="020B0604030504040204" pitchFamily="50" charset="-128"/>
                          <a:ea typeface="メイリオ" panose="020B0604030504040204" pitchFamily="50" charset="-128"/>
                          <a:cs typeface="メイリオ" panose="020B0604030504040204" pitchFamily="50" charset="-128"/>
                        </a:rPr>
                        <a:t>4.5×10</a:t>
                      </a:r>
                      <a:r>
                        <a:rPr kumimoji="1" lang="en-US" altLang="ja-JP" sz="1100" b="1" baseline="30000" dirty="0">
                          <a:latin typeface="メイリオ" panose="020B0604030504040204" pitchFamily="50" charset="-128"/>
                          <a:ea typeface="メイリオ" panose="020B0604030504040204" pitchFamily="50" charset="-128"/>
                          <a:cs typeface="メイリオ" panose="020B0604030504040204" pitchFamily="50" charset="-128"/>
                        </a:rPr>
                        <a:t>9</a:t>
                      </a:r>
                      <a:endParaRPr kumimoji="1" lang="ja-JP" altLang="en-US" sz="1100" b="1" baseline="30000" dirty="0">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34290" marB="34290"/>
                </a:tc>
                <a:extLst>
                  <a:ext uri="{0D108BD9-81ED-4DB2-BD59-A6C34878D82A}">
                    <a16:rowId xmlns:a16="http://schemas.microsoft.com/office/drawing/2014/main" val="10009"/>
                  </a:ext>
                </a:extLst>
              </a:tr>
              <a:tr h="228600">
                <a:tc>
                  <a:txBody>
                    <a:bodyPr/>
                    <a:lstStyle/>
                    <a:p>
                      <a:r>
                        <a:rPr kumimoji="1" lang="en-US" altLang="ja-JP" sz="1100" b="1" dirty="0">
                          <a:latin typeface="Times New Roman" panose="02020603050405020304" pitchFamily="18" charset="0"/>
                          <a:ea typeface="メイリオ" panose="020B0604030504040204" pitchFamily="50" charset="-128"/>
                          <a:cs typeface="Times New Roman" panose="02020603050405020304" pitchFamily="18" charset="0"/>
                        </a:rPr>
                        <a:t>Target cavity loss</a:t>
                      </a:r>
                      <a:endParaRPr kumimoji="1" lang="ja-JP" altLang="en-US" sz="1100" b="1" dirty="0">
                        <a:latin typeface="Times New Roman" panose="02020603050405020304" pitchFamily="18" charset="0"/>
                        <a:ea typeface="メイリオ" panose="020B0604030504040204" pitchFamily="50" charset="-128"/>
                        <a:cs typeface="Times New Roman" panose="02020603050405020304" pitchFamily="18" charset="0"/>
                      </a:endParaRPr>
                    </a:p>
                  </a:txBody>
                  <a:tcPr marL="68580" marR="68580" marT="34290" marB="34290"/>
                </a:tc>
                <a:tc>
                  <a:txBody>
                    <a:bodyPr/>
                    <a:lstStyle/>
                    <a:p>
                      <a:r>
                        <a:rPr kumimoji="1" lang="en-US" altLang="ja-JP" sz="1100" b="1" dirty="0">
                          <a:latin typeface="メイリオ" panose="020B0604030504040204" pitchFamily="50" charset="-128"/>
                          <a:ea typeface="メイリオ" panose="020B0604030504040204" pitchFamily="50" charset="-128"/>
                          <a:cs typeface="メイリオ" panose="020B0604030504040204" pitchFamily="50" charset="-128"/>
                        </a:rPr>
                        <a:t>8 W</a:t>
                      </a:r>
                      <a:endParaRPr kumimoji="1" lang="ja-JP" altLang="en-US" sz="1100" b="1" dirty="0">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34290" marB="34290"/>
                </a:tc>
                <a:extLst>
                  <a:ext uri="{0D108BD9-81ED-4DB2-BD59-A6C34878D82A}">
                    <a16:rowId xmlns:a16="http://schemas.microsoft.com/office/drawing/2014/main" val="10010"/>
                  </a:ext>
                </a:extLst>
              </a:tr>
            </a:tbl>
          </a:graphicData>
        </a:graphic>
      </p:graphicFrame>
      <p:sp>
        <p:nvSpPr>
          <p:cNvPr id="10" name="テキスト ボックス 9">
            <a:extLst>
              <a:ext uri="{FF2B5EF4-FFF2-40B4-BE49-F238E27FC236}">
                <a16:creationId xmlns:a16="http://schemas.microsoft.com/office/drawing/2014/main" id="{50D7BDE5-FD13-4370-96C0-0D17120E68FE}"/>
              </a:ext>
            </a:extLst>
          </p:cNvPr>
          <p:cNvSpPr txBox="1"/>
          <p:nvPr/>
        </p:nvSpPr>
        <p:spPr>
          <a:xfrm>
            <a:off x="87334" y="1039254"/>
            <a:ext cx="8869309" cy="1246495"/>
          </a:xfrm>
          <a:prstGeom prst="rect">
            <a:avLst/>
          </a:prstGeom>
          <a:solidFill>
            <a:schemeClr val="accent1">
              <a:lumMod val="20000"/>
              <a:lumOff val="80000"/>
            </a:schemeClr>
          </a:solidFill>
        </p:spPr>
        <p:txBody>
          <a:bodyPr wrap="square" rtlCol="0">
            <a:spAutoFit/>
          </a:bodyPr>
          <a:lstStyle/>
          <a:p>
            <a:pPr marL="214313" indent="-214313">
              <a:buFont typeface="Arial" panose="020B0604020202020204" pitchFamily="34" charset="0"/>
              <a:buChar char="•"/>
            </a:pPr>
            <a:r>
              <a:rPr lang="en-US" altLang="ja-JP" sz="1500" b="1" dirty="0">
                <a:latin typeface="Times New Roman" panose="02020603050405020304" pitchFamily="18" charset="0"/>
                <a:ea typeface="メイリオ" panose="020B0604030504040204" pitchFamily="50" charset="-128"/>
                <a:cs typeface="Times New Roman" panose="02020603050405020304" pitchFamily="18" charset="0"/>
              </a:rPr>
              <a:t>The KEK gun cavity was designed for KEK ERL and application to electron microscope.</a:t>
            </a:r>
          </a:p>
          <a:p>
            <a:pPr marL="214313" indent="-214313">
              <a:buFont typeface="Arial" panose="020B0604020202020204" pitchFamily="34" charset="0"/>
              <a:buChar char="•"/>
            </a:pPr>
            <a:r>
              <a:rPr lang="en-US" altLang="ja-JP" sz="1500" b="1" dirty="0">
                <a:latin typeface="Times New Roman" panose="02020603050405020304" pitchFamily="18" charset="0"/>
                <a:ea typeface="メイリオ" panose="020B0604030504040204" pitchFamily="50" charset="-128"/>
                <a:cs typeface="Times New Roman" panose="02020603050405020304" pitchFamily="18" charset="0"/>
              </a:rPr>
              <a:t>Cell number is 1.5 cell because input power is 2 MeV x 100mA =200kW by using two input couplers.</a:t>
            </a:r>
          </a:p>
          <a:p>
            <a:pPr marL="214313" indent="-214313">
              <a:buFont typeface="Arial" panose="020B0604020202020204" pitchFamily="34" charset="0"/>
              <a:buChar char="•"/>
            </a:pPr>
            <a:r>
              <a:rPr lang="en-US" altLang="ja-JP" sz="1500" b="1" dirty="0">
                <a:latin typeface="Times New Roman" panose="02020603050405020304" pitchFamily="18" charset="0"/>
                <a:ea typeface="メイリオ" panose="020B0604030504040204" pitchFamily="50" charset="-128"/>
                <a:cs typeface="Times New Roman" panose="02020603050405020304" pitchFamily="18" charset="0"/>
              </a:rPr>
              <a:t>Surface peak electric and magnetic field are about half of ILC target. </a:t>
            </a:r>
          </a:p>
          <a:p>
            <a:pPr marL="214313" indent="-214313">
              <a:buFont typeface="Arial" panose="020B0604020202020204" pitchFamily="34" charset="0"/>
              <a:buChar char="•"/>
            </a:pPr>
            <a:r>
              <a:rPr lang="en-US" altLang="ja-JP" sz="1500" b="1" dirty="0">
                <a:latin typeface="Times New Roman" panose="02020603050405020304" pitchFamily="18" charset="0"/>
                <a:ea typeface="メイリオ" panose="020B0604030504040204" pitchFamily="50" charset="-128"/>
                <a:cs typeface="Times New Roman" panose="02020603050405020304" pitchFamily="18" charset="0"/>
              </a:rPr>
              <a:t>The cavity shape was designed with only gun cavity without booster cavities etc.</a:t>
            </a:r>
          </a:p>
          <a:p>
            <a:pPr marL="214313" indent="-214313">
              <a:buFont typeface="Arial" panose="020B0604020202020204" pitchFamily="34" charset="0"/>
              <a:buChar char="•"/>
            </a:pPr>
            <a:r>
              <a:rPr lang="en-US" altLang="ja-JP" sz="1500" b="1" dirty="0">
                <a:latin typeface="Times New Roman" panose="02020603050405020304" pitchFamily="18" charset="0"/>
                <a:ea typeface="メイリオ" panose="020B0604030504040204" pitchFamily="50" charset="-128"/>
                <a:cs typeface="Times New Roman" panose="02020603050405020304" pitchFamily="18" charset="0"/>
              </a:rPr>
              <a:t> It is necessary to compensate emittance and energy spread at same time.</a:t>
            </a:r>
          </a:p>
        </p:txBody>
      </p:sp>
      <p:sp>
        <p:nvSpPr>
          <p:cNvPr id="11" name="楕円 10">
            <a:extLst>
              <a:ext uri="{FF2B5EF4-FFF2-40B4-BE49-F238E27FC236}">
                <a16:creationId xmlns:a16="http://schemas.microsoft.com/office/drawing/2014/main" id="{4A189A62-8D5A-401D-983F-9966AD0B7350}"/>
              </a:ext>
            </a:extLst>
          </p:cNvPr>
          <p:cNvSpPr/>
          <p:nvPr/>
        </p:nvSpPr>
        <p:spPr>
          <a:xfrm>
            <a:off x="414766" y="4360169"/>
            <a:ext cx="180689" cy="3860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2" name="楕円 11">
            <a:extLst>
              <a:ext uri="{FF2B5EF4-FFF2-40B4-BE49-F238E27FC236}">
                <a16:creationId xmlns:a16="http://schemas.microsoft.com/office/drawing/2014/main" id="{7CDF0D2B-68EC-4F6B-876A-1706C87C8255}"/>
              </a:ext>
            </a:extLst>
          </p:cNvPr>
          <p:cNvSpPr/>
          <p:nvPr/>
        </p:nvSpPr>
        <p:spPr>
          <a:xfrm>
            <a:off x="1083454" y="4913874"/>
            <a:ext cx="427770" cy="3860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3" name="テキスト ボックス 12">
            <a:extLst>
              <a:ext uri="{FF2B5EF4-FFF2-40B4-BE49-F238E27FC236}">
                <a16:creationId xmlns:a16="http://schemas.microsoft.com/office/drawing/2014/main" id="{575DFC99-ED9A-492C-B201-D765B48F3266}"/>
              </a:ext>
            </a:extLst>
          </p:cNvPr>
          <p:cNvSpPr txBox="1"/>
          <p:nvPr/>
        </p:nvSpPr>
        <p:spPr>
          <a:xfrm>
            <a:off x="498057" y="4208467"/>
            <a:ext cx="2007281" cy="300082"/>
          </a:xfrm>
          <a:prstGeom prst="rect">
            <a:avLst/>
          </a:prstGeom>
          <a:noFill/>
        </p:spPr>
        <p:txBody>
          <a:bodyPr wrap="none" rtlCol="0">
            <a:spAutoFit/>
          </a:bodyPr>
          <a:lstStyle/>
          <a:p>
            <a:r>
              <a:rPr lang="en-US" altLang="ja-JP" sz="1350" b="1" dirty="0">
                <a:latin typeface="Times New Roman" panose="02020603050405020304" pitchFamily="18" charset="0"/>
                <a:cs typeface="Times New Roman" panose="02020603050405020304" pitchFamily="18" charset="0"/>
              </a:rPr>
              <a:t>Emittance compensation</a:t>
            </a:r>
            <a:endParaRPr lang="ja-JP" altLang="en-US" sz="1350" b="1" dirty="0">
              <a:latin typeface="Times New Roman" panose="02020603050405020304" pitchFamily="18" charset="0"/>
              <a:cs typeface="Times New Roman" panose="02020603050405020304" pitchFamily="18" charset="0"/>
            </a:endParaRPr>
          </a:p>
        </p:txBody>
      </p:sp>
      <p:sp>
        <p:nvSpPr>
          <p:cNvPr id="14" name="テキスト ボックス 13">
            <a:extLst>
              <a:ext uri="{FF2B5EF4-FFF2-40B4-BE49-F238E27FC236}">
                <a16:creationId xmlns:a16="http://schemas.microsoft.com/office/drawing/2014/main" id="{0E538422-56E6-4C73-8E90-B4A2D521B79A}"/>
              </a:ext>
            </a:extLst>
          </p:cNvPr>
          <p:cNvSpPr txBox="1"/>
          <p:nvPr/>
        </p:nvSpPr>
        <p:spPr>
          <a:xfrm>
            <a:off x="1511224" y="5020609"/>
            <a:ext cx="1786066" cy="300082"/>
          </a:xfrm>
          <a:prstGeom prst="rect">
            <a:avLst/>
          </a:prstGeom>
          <a:noFill/>
        </p:spPr>
        <p:txBody>
          <a:bodyPr wrap="none" rtlCol="0">
            <a:spAutoFit/>
          </a:bodyPr>
          <a:lstStyle/>
          <a:p>
            <a:r>
              <a:rPr lang="en-US" altLang="ja-JP" sz="1350" b="1" dirty="0">
                <a:latin typeface="Times New Roman" panose="02020603050405020304" pitchFamily="18" charset="0"/>
                <a:cs typeface="Times New Roman" panose="02020603050405020304" pitchFamily="18" charset="0"/>
              </a:rPr>
              <a:t>Energy compensation</a:t>
            </a:r>
            <a:endParaRPr lang="ja-JP" altLang="en-US" sz="1350" b="1" dirty="0">
              <a:latin typeface="Times New Roman" panose="02020603050405020304" pitchFamily="18" charset="0"/>
              <a:cs typeface="Times New Roman" panose="02020603050405020304" pitchFamily="18" charset="0"/>
            </a:endParaRPr>
          </a:p>
        </p:txBody>
      </p:sp>
      <p:sp>
        <p:nvSpPr>
          <p:cNvPr id="15" name="テキスト ボックス 14">
            <a:extLst>
              <a:ext uri="{FF2B5EF4-FFF2-40B4-BE49-F238E27FC236}">
                <a16:creationId xmlns:a16="http://schemas.microsoft.com/office/drawing/2014/main" id="{5BE814B8-6DB1-4588-8834-CBA6FA0E77AC}"/>
              </a:ext>
            </a:extLst>
          </p:cNvPr>
          <p:cNvSpPr txBox="1"/>
          <p:nvPr/>
        </p:nvSpPr>
        <p:spPr>
          <a:xfrm>
            <a:off x="6339762" y="2600236"/>
            <a:ext cx="1492716" cy="300082"/>
          </a:xfrm>
          <a:prstGeom prst="rect">
            <a:avLst/>
          </a:prstGeom>
          <a:noFill/>
        </p:spPr>
        <p:txBody>
          <a:bodyPr wrap="none" rtlCol="0">
            <a:spAutoFit/>
          </a:bodyPr>
          <a:lstStyle/>
          <a:p>
            <a:r>
              <a:rPr lang="en-US" altLang="ja-JP" sz="1350" b="1" dirty="0">
                <a:latin typeface="Times New Roman" panose="02020603050405020304" pitchFamily="18" charset="0"/>
                <a:cs typeface="Times New Roman" panose="02020603050405020304" pitchFamily="18" charset="0"/>
              </a:rPr>
              <a:t>Designed by MHI</a:t>
            </a:r>
            <a:endParaRPr lang="ja-JP" altLang="en-US" sz="1350" b="1" dirty="0">
              <a:latin typeface="Times New Roman" panose="02020603050405020304" pitchFamily="18" charset="0"/>
              <a:cs typeface="Times New Roman" panose="02020603050405020304" pitchFamily="18" charset="0"/>
            </a:endParaRPr>
          </a:p>
        </p:txBody>
      </p:sp>
      <p:sp>
        <p:nvSpPr>
          <p:cNvPr id="6" name="テキスト ボックス 5">
            <a:extLst>
              <a:ext uri="{FF2B5EF4-FFF2-40B4-BE49-F238E27FC236}">
                <a16:creationId xmlns:a16="http://schemas.microsoft.com/office/drawing/2014/main" id="{37E7FA24-BD57-4401-A1DC-1C0CA2260DED}"/>
              </a:ext>
            </a:extLst>
          </p:cNvPr>
          <p:cNvSpPr txBox="1"/>
          <p:nvPr/>
        </p:nvSpPr>
        <p:spPr>
          <a:xfrm>
            <a:off x="134447" y="2731120"/>
            <a:ext cx="383438" cy="300082"/>
          </a:xfrm>
          <a:prstGeom prst="rect">
            <a:avLst/>
          </a:prstGeom>
          <a:noFill/>
        </p:spPr>
        <p:txBody>
          <a:bodyPr wrap="none" rtlCol="0">
            <a:spAutoFit/>
          </a:bodyPr>
          <a:lstStyle/>
          <a:p>
            <a:r>
              <a:rPr lang="en-US" altLang="ja-JP" sz="1350" dirty="0"/>
              <a:t>Hp</a:t>
            </a:r>
            <a:endParaRPr lang="ja-JP" altLang="en-US" sz="1350" dirty="0"/>
          </a:p>
        </p:txBody>
      </p:sp>
      <p:sp>
        <p:nvSpPr>
          <p:cNvPr id="17" name="テキスト ボックス 16">
            <a:extLst>
              <a:ext uri="{FF2B5EF4-FFF2-40B4-BE49-F238E27FC236}">
                <a16:creationId xmlns:a16="http://schemas.microsoft.com/office/drawing/2014/main" id="{758502B5-BE1F-4E99-8B0E-265A518E2158}"/>
              </a:ext>
            </a:extLst>
          </p:cNvPr>
          <p:cNvSpPr txBox="1"/>
          <p:nvPr/>
        </p:nvSpPr>
        <p:spPr>
          <a:xfrm>
            <a:off x="1083454" y="2927690"/>
            <a:ext cx="360996" cy="300082"/>
          </a:xfrm>
          <a:prstGeom prst="rect">
            <a:avLst/>
          </a:prstGeom>
          <a:noFill/>
        </p:spPr>
        <p:txBody>
          <a:bodyPr wrap="none" rtlCol="0">
            <a:spAutoFit/>
          </a:bodyPr>
          <a:lstStyle/>
          <a:p>
            <a:r>
              <a:rPr lang="en-US" altLang="ja-JP" sz="1350" dirty="0"/>
              <a:t>Ep</a:t>
            </a:r>
            <a:endParaRPr lang="ja-JP" altLang="en-US" sz="1350" dirty="0"/>
          </a:p>
        </p:txBody>
      </p:sp>
      <p:cxnSp>
        <p:nvCxnSpPr>
          <p:cNvPr id="19" name="直線矢印コネクタ 18">
            <a:extLst>
              <a:ext uri="{FF2B5EF4-FFF2-40B4-BE49-F238E27FC236}">
                <a16:creationId xmlns:a16="http://schemas.microsoft.com/office/drawing/2014/main" id="{8ED463A6-C16B-4B0C-A7AA-84BCCEF7659D}"/>
              </a:ext>
            </a:extLst>
          </p:cNvPr>
          <p:cNvCxnSpPr/>
          <p:nvPr/>
        </p:nvCxnSpPr>
        <p:spPr>
          <a:xfrm>
            <a:off x="414766" y="2905272"/>
            <a:ext cx="180689" cy="722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直線矢印コネクタ 19">
            <a:extLst>
              <a:ext uri="{FF2B5EF4-FFF2-40B4-BE49-F238E27FC236}">
                <a16:creationId xmlns:a16="http://schemas.microsoft.com/office/drawing/2014/main" id="{40A281FA-34A6-4411-A44C-F0E2F7E400F3}"/>
              </a:ext>
            </a:extLst>
          </p:cNvPr>
          <p:cNvCxnSpPr>
            <a:cxnSpLocks/>
            <a:stCxn id="17" idx="2"/>
          </p:cNvCxnSpPr>
          <p:nvPr/>
        </p:nvCxnSpPr>
        <p:spPr>
          <a:xfrm flipH="1">
            <a:off x="1141256" y="3227772"/>
            <a:ext cx="122696" cy="46245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36518330"/>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522</TotalTime>
  <Words>3352</Words>
  <Application>Microsoft Office PowerPoint</Application>
  <PresentationFormat>画面に合わせる (4:3)</PresentationFormat>
  <Paragraphs>420</Paragraphs>
  <Slides>22</Slides>
  <Notes>9</Notes>
  <HiddenSlides>0</HiddenSlides>
  <MMClips>0</MMClips>
  <ScaleCrop>false</ScaleCrop>
  <HeadingPairs>
    <vt:vector size="8" baseType="variant">
      <vt:variant>
        <vt:lpstr>使用されているフォント</vt:lpstr>
      </vt:variant>
      <vt:variant>
        <vt:i4>7</vt:i4>
      </vt:variant>
      <vt:variant>
        <vt:lpstr>テーマ</vt:lpstr>
      </vt:variant>
      <vt:variant>
        <vt:i4>1</vt:i4>
      </vt:variant>
      <vt:variant>
        <vt:lpstr>埋め込まれた OLE サーバー</vt:lpstr>
      </vt:variant>
      <vt:variant>
        <vt:i4>1</vt:i4>
      </vt:variant>
      <vt:variant>
        <vt:lpstr>スライド タイトル</vt:lpstr>
      </vt:variant>
      <vt:variant>
        <vt:i4>22</vt:i4>
      </vt:variant>
    </vt:vector>
  </HeadingPairs>
  <TitlesOfParts>
    <vt:vector size="31" baseType="lpstr">
      <vt:lpstr>ＭＳ Ｐゴシック</vt:lpstr>
      <vt:lpstr>メイリオ</vt:lpstr>
      <vt:lpstr>Arial</vt:lpstr>
      <vt:lpstr>Calibri</vt:lpstr>
      <vt:lpstr>Calibri Light</vt:lpstr>
      <vt:lpstr>Symbol</vt:lpstr>
      <vt:lpstr>Times New Roman</vt:lpstr>
      <vt:lpstr>Office テーマ</vt:lpstr>
      <vt:lpstr>KGPlot</vt:lpstr>
      <vt:lpstr>PowerPoint プレゼンテーション</vt:lpstr>
      <vt:lpstr>Two Indian new projects with KEK staff’s contribution under evaluation by Indian Gov. or JST and JICA in JFY 2021</vt:lpstr>
      <vt:lpstr>Electron Accelerators in KEK used for LCS R&amp;D and experiments to develop technologies</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JunjiUrakawa</dc:creator>
  <cp:lastModifiedBy>Urakawa Junji</cp:lastModifiedBy>
  <cp:revision>47</cp:revision>
  <cp:lastPrinted>2021-03-16T04:19:51Z</cp:lastPrinted>
  <dcterms:created xsi:type="dcterms:W3CDTF">2019-09-29T12:09:13Z</dcterms:created>
  <dcterms:modified xsi:type="dcterms:W3CDTF">2021-03-16T04:33:37Z</dcterms:modified>
</cp:coreProperties>
</file>